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346" r:id="rId3"/>
    <p:sldId id="329" r:id="rId4"/>
    <p:sldId id="284" r:id="rId5"/>
    <p:sldId id="283" r:id="rId6"/>
    <p:sldId id="340" r:id="rId7"/>
    <p:sldId id="332" r:id="rId8"/>
    <p:sldId id="333" r:id="rId9"/>
    <p:sldId id="262" r:id="rId10"/>
    <p:sldId id="334" r:id="rId11"/>
    <p:sldId id="279" r:id="rId12"/>
    <p:sldId id="344" r:id="rId13"/>
    <p:sldId id="277" r:id="rId14"/>
    <p:sldId id="278" r:id="rId15"/>
    <p:sldId id="281" r:id="rId16"/>
    <p:sldId id="276" r:id="rId17"/>
    <p:sldId id="263" r:id="rId18"/>
    <p:sldId id="275" r:id="rId19"/>
    <p:sldId id="256" r:id="rId20"/>
    <p:sldId id="259" r:id="rId21"/>
    <p:sldId id="272" r:id="rId22"/>
    <p:sldId id="258" r:id="rId23"/>
    <p:sldId id="28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D739D-094A-4F95-B9A0-2CF139E178C3}" v="5" dt="2025-09-16T15:59:11.975"/>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5380" autoAdjust="0"/>
  </p:normalViewPr>
  <p:slideViewPr>
    <p:cSldViewPr snapToGrid="0" snapToObjects="1">
      <p:cViewPr varScale="1">
        <p:scale>
          <a:sx n="75" d="100"/>
          <a:sy n="75" d="100"/>
        </p:scale>
        <p:origin x="77" y="1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SMITH" userId="6042c5a3-4fde-42fe-bc63-d281a38050e4" providerId="ADAL" clId="{ED746715-8759-4A4B-B176-8F1FF4BCA1D4}"/>
    <pc:docChg chg="undo custSel addSld delSld modSld sldOrd">
      <pc:chgData name="CARLOS  SMITH" userId="6042c5a3-4fde-42fe-bc63-d281a38050e4" providerId="ADAL" clId="{ED746715-8759-4A4B-B176-8F1FF4BCA1D4}" dt="2025-09-16T15:59:15.073" v="15" actId="680"/>
      <pc:docMkLst>
        <pc:docMk/>
      </pc:docMkLst>
      <pc:sldChg chg="add del setBg">
        <pc:chgData name="CARLOS  SMITH" userId="6042c5a3-4fde-42fe-bc63-d281a38050e4" providerId="ADAL" clId="{ED746715-8759-4A4B-B176-8F1FF4BCA1D4}" dt="2025-09-16T15:57:29.147" v="8"/>
        <pc:sldMkLst>
          <pc:docMk/>
          <pc:sldMk cId="1375386608" sldId="270"/>
        </pc:sldMkLst>
      </pc:sldChg>
      <pc:sldChg chg="new del ord">
        <pc:chgData name="CARLOS  SMITH" userId="6042c5a3-4fde-42fe-bc63-d281a38050e4" providerId="ADAL" clId="{ED746715-8759-4A4B-B176-8F1FF4BCA1D4}" dt="2025-09-16T15:56:53.031" v="4" actId="47"/>
        <pc:sldMkLst>
          <pc:docMk/>
          <pc:sldMk cId="2467683038" sldId="347"/>
        </pc:sldMkLst>
      </pc:sldChg>
      <pc:sldChg chg="addSp new add del ord">
        <pc:chgData name="CARLOS  SMITH" userId="6042c5a3-4fde-42fe-bc63-d281a38050e4" providerId="ADAL" clId="{ED746715-8759-4A4B-B176-8F1FF4BCA1D4}" dt="2025-09-16T15:59:15.073" v="15" actId="680"/>
        <pc:sldMkLst>
          <pc:docMk/>
          <pc:sldMk cId="2650355486" sldId="347"/>
        </pc:sldMkLst>
        <pc:picChg chg="add">
          <ac:chgData name="CARLOS  SMITH" userId="6042c5a3-4fde-42fe-bc63-d281a38050e4" providerId="ADAL" clId="{ED746715-8759-4A4B-B176-8F1FF4BCA1D4}" dt="2025-09-16T15:59:05.240" v="13"/>
          <ac:picMkLst>
            <pc:docMk/>
            <pc:sldMk cId="2650355486" sldId="347"/>
            <ac:picMk id="2" creationId="{5B0AC305-EF40-B7B6-479F-29FA48327F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94BC0D-22FD-4F70-8CCF-9E4440AE5365}" type="datetimeFigureOut">
              <a:rPr lang="en-US" smtClean="0"/>
              <a:t>9/16/2025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D3F5AF7-E595-40D7-8644-B53CFA6EE144}" type="slidenum">
              <a:rPr lang="en-US" smtClean="0"/>
              <a:t>‹#›</a:t>
            </a:fld>
            <a:endParaRPr lang="en-US"/>
          </a:p>
        </p:txBody>
      </p:sp>
    </p:spTree>
    <p:extLst>
      <p:ext uri="{BB962C8B-B14F-4D97-AF65-F5344CB8AC3E}">
        <p14:creationId xmlns:p14="http://schemas.microsoft.com/office/powerpoint/2010/main" val="348451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13</a:t>
            </a:fld>
            <a:endParaRPr lang="en-US"/>
          </a:p>
        </p:txBody>
      </p:sp>
    </p:spTree>
    <p:extLst>
      <p:ext uri="{BB962C8B-B14F-4D97-AF65-F5344CB8AC3E}">
        <p14:creationId xmlns:p14="http://schemas.microsoft.com/office/powerpoint/2010/main" val="256190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Bookman Old Style" panose="02050604050505020204" pitchFamily="18" charset="0"/>
              </a:rPr>
              <a:t>Medical District’s students are issued a copy of the Student Code of Conduct at the open of each school year, and each student is expected to conduct themselves accordingly.</a:t>
            </a:r>
            <a:endParaRPr lang="en-US" dirty="0"/>
          </a:p>
          <a:p>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14</a:t>
            </a:fld>
            <a:endParaRPr lang="en-US"/>
          </a:p>
        </p:txBody>
      </p:sp>
    </p:spTree>
    <p:extLst>
      <p:ext uri="{BB962C8B-B14F-4D97-AF65-F5344CB8AC3E}">
        <p14:creationId xmlns:p14="http://schemas.microsoft.com/office/powerpoint/2010/main" val="374130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Bookman Old Style" panose="02050604050505020204" pitchFamily="18" charset="0"/>
              </a:rPr>
              <a:t>Medical District has a School-Parent Compact that outlines how students, parents, and the entire school staff will share the responsibility for improving student academic achievement and how parents will help develop a partnership to help students achieve the State and District’s high academic standards. This compact is jointly revised by all stakeholders annually.</a:t>
            </a:r>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15</a:t>
            </a:fld>
            <a:endParaRPr lang="en-US"/>
          </a:p>
        </p:txBody>
      </p:sp>
    </p:spTree>
    <p:extLst>
      <p:ext uri="{BB962C8B-B14F-4D97-AF65-F5344CB8AC3E}">
        <p14:creationId xmlns:p14="http://schemas.microsoft.com/office/powerpoint/2010/main" val="108682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Bookman Old Style" panose="02050604050505020204" pitchFamily="18" charset="0"/>
              </a:rPr>
              <a:t>Medical District, in accordance with Memphis Shelby County Schools guidelines, will be encouraging Parent and Teacher Conferences this year in person.</a:t>
            </a:r>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16</a:t>
            </a:fld>
            <a:endParaRPr lang="en-US"/>
          </a:p>
        </p:txBody>
      </p:sp>
    </p:spTree>
    <p:extLst>
      <p:ext uri="{BB962C8B-B14F-4D97-AF65-F5344CB8AC3E}">
        <p14:creationId xmlns:p14="http://schemas.microsoft.com/office/powerpoint/2010/main" val="145220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Bookman Old Style" panose="02050604050505020204" pitchFamily="18" charset="0"/>
              </a:rPr>
              <a:t>Medical District will be reporting your child’s academic progress via the Power School Parent Portal and printed Report Cards each nine weeks and each semester for the year. </a:t>
            </a:r>
          </a:p>
          <a:p>
            <a:endParaRPr lang="en-US" b="1" dirty="0">
              <a:latin typeface="Bookman Old Style" panose="02050604050505020204" pitchFamily="18" charset="0"/>
            </a:endParaRPr>
          </a:p>
          <a:p>
            <a:r>
              <a:rPr lang="en-US" sz="1200" b="1" dirty="0">
                <a:latin typeface="Bookman Old Style" panose="02050604050505020204" pitchFamily="18" charset="0"/>
              </a:rPr>
              <a:t>Progress Reports will be issued every 4.5 weeks. In some cases, individual teachers may reach out to discuss your child’s progress weekly and/or daily.  </a:t>
            </a:r>
          </a:p>
          <a:p>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17</a:t>
            </a:fld>
            <a:endParaRPr lang="en-US"/>
          </a:p>
        </p:txBody>
      </p:sp>
    </p:spTree>
    <p:extLst>
      <p:ext uri="{BB962C8B-B14F-4D97-AF65-F5344CB8AC3E}">
        <p14:creationId xmlns:p14="http://schemas.microsoft.com/office/powerpoint/2010/main" val="25061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Bookman Old Style" panose="02050604050505020204" pitchFamily="18" charset="0"/>
              </a:rPr>
              <a:t>Title I requires that LEAs- Superintendents and Principals work through schools to ensure the Parent and Family Engagement Policy is at work. This Policy looks like the following events take place annually </a:t>
            </a:r>
            <a:r>
              <a:rPr lang="en-US" sz="1200" b="1">
                <a:latin typeface="Bookman Old Style" panose="02050604050505020204" pitchFamily="18" charset="0"/>
              </a:rPr>
              <a:t>at MDHS:</a:t>
            </a:r>
            <a:endParaRPr lang="en-US" sz="1200" b="1" dirty="0">
              <a:latin typeface="Bookman Old Style" panose="02050604050505020204" pitchFamily="18" charset="0"/>
            </a:endParaRPr>
          </a:p>
          <a:p>
            <a:endParaRPr lang="en-US" b="1" dirty="0">
              <a:latin typeface="Bookman Old Style" panose="02050604050505020204" pitchFamily="18" charset="0"/>
            </a:endParaRPr>
          </a:p>
          <a:p>
            <a:r>
              <a:rPr lang="en-US" sz="1200" b="1" dirty="0">
                <a:latin typeface="Bookman Old Style" panose="02050604050505020204" pitchFamily="18" charset="0"/>
              </a:rPr>
              <a:t>*Annual Title I Parent Meeting </a:t>
            </a:r>
          </a:p>
          <a:p>
            <a:r>
              <a:rPr lang="en-US" sz="1200" b="1" dirty="0">
                <a:latin typeface="Bookman Old Style" panose="02050604050505020204" pitchFamily="18" charset="0"/>
              </a:rPr>
              <a:t>*School Improvement Plan meetings where academic data  </a:t>
            </a:r>
          </a:p>
          <a:p>
            <a:r>
              <a:rPr lang="en-US" b="1" dirty="0">
                <a:latin typeface="Bookman Old Style" panose="02050604050505020204" pitchFamily="18" charset="0"/>
              </a:rPr>
              <a:t>  </a:t>
            </a:r>
            <a:r>
              <a:rPr lang="en-US" sz="1200" b="1" dirty="0">
                <a:latin typeface="Bookman Old Style" panose="02050604050505020204" pitchFamily="18" charset="0"/>
              </a:rPr>
              <a:t>snapshots are shared and parents are invited to serve on the SIP </a:t>
            </a:r>
          </a:p>
          <a:p>
            <a:r>
              <a:rPr lang="en-US" b="1" dirty="0">
                <a:latin typeface="Bookman Old Style" panose="02050604050505020204" pitchFamily="18" charset="0"/>
              </a:rPr>
              <a:t>  </a:t>
            </a:r>
            <a:r>
              <a:rPr lang="en-US" sz="1200" b="1" dirty="0">
                <a:latin typeface="Bookman Old Style" panose="02050604050505020204" pitchFamily="18" charset="0"/>
              </a:rPr>
              <a:t>Committee</a:t>
            </a:r>
          </a:p>
          <a:p>
            <a:r>
              <a:rPr lang="en-US" sz="1200" b="1" dirty="0">
                <a:latin typeface="Bookman Old Style" panose="02050604050505020204" pitchFamily="18" charset="0"/>
              </a:rPr>
              <a:t>*Parents are kept informed of their Students’ progress </a:t>
            </a:r>
          </a:p>
          <a:p>
            <a:r>
              <a:rPr lang="en-US" sz="1200" b="1" dirty="0">
                <a:latin typeface="Bookman Old Style" panose="02050604050505020204" pitchFamily="18" charset="0"/>
              </a:rPr>
              <a:t>*Parents are invited to Teacher Conferences quarterly</a:t>
            </a:r>
          </a:p>
          <a:p>
            <a:r>
              <a:rPr lang="en-US" sz="1200" b="1" dirty="0">
                <a:latin typeface="Bookman Old Style" panose="02050604050505020204" pitchFamily="18" charset="0"/>
              </a:rPr>
              <a:t>*Parents are informed of Extended Learning and other Title I </a:t>
            </a:r>
          </a:p>
          <a:p>
            <a:r>
              <a:rPr lang="en-US" b="1" dirty="0">
                <a:latin typeface="Bookman Old Style" panose="02050604050505020204" pitchFamily="18" charset="0"/>
              </a:rPr>
              <a:t>  </a:t>
            </a:r>
            <a:r>
              <a:rPr lang="en-US" sz="1200" b="1" dirty="0">
                <a:latin typeface="Bookman Old Style" panose="02050604050505020204" pitchFamily="18" charset="0"/>
              </a:rPr>
              <a:t>Student Supports; </a:t>
            </a:r>
          </a:p>
          <a:p>
            <a:r>
              <a:rPr lang="en-US" sz="1200" b="1" dirty="0">
                <a:latin typeface="Bookman Old Style" panose="02050604050505020204" pitchFamily="18" charset="0"/>
              </a:rPr>
              <a:t>*Additional Parent/Family Engagement activities that will further </a:t>
            </a:r>
          </a:p>
          <a:p>
            <a:r>
              <a:rPr lang="en-US" b="1" dirty="0">
                <a:latin typeface="Bookman Old Style" panose="02050604050505020204" pitchFamily="18" charset="0"/>
              </a:rPr>
              <a:t>  </a:t>
            </a:r>
            <a:r>
              <a:rPr lang="en-US" sz="1200" b="1" dirty="0">
                <a:latin typeface="Bookman Old Style" panose="02050604050505020204" pitchFamily="18" charset="0"/>
              </a:rPr>
              <a:t>involve families in the School Community and ensure their </a:t>
            </a:r>
          </a:p>
          <a:p>
            <a:r>
              <a:rPr lang="en-US" b="1" dirty="0">
                <a:latin typeface="Bookman Old Style" panose="02050604050505020204" pitchFamily="18" charset="0"/>
              </a:rPr>
              <a:t>  s</a:t>
            </a:r>
            <a:r>
              <a:rPr lang="en-US" sz="1200" b="1" dirty="0">
                <a:latin typeface="Bookman Old Style" panose="02050604050505020204" pitchFamily="18" charset="0"/>
              </a:rPr>
              <a:t>tudents are receiving a high </a:t>
            </a:r>
            <a:r>
              <a:rPr lang="en-US" b="1" dirty="0">
                <a:latin typeface="Bookman Old Style" panose="02050604050505020204" pitchFamily="18" charset="0"/>
              </a:rPr>
              <a:t>q</a:t>
            </a:r>
            <a:r>
              <a:rPr lang="en-US" sz="1200" b="1" dirty="0">
                <a:latin typeface="Bookman Old Style" panose="02050604050505020204" pitchFamily="18" charset="0"/>
              </a:rPr>
              <a:t>uality </a:t>
            </a:r>
            <a:r>
              <a:rPr lang="en-US" b="1" dirty="0">
                <a:latin typeface="Bookman Old Style" panose="02050604050505020204" pitchFamily="18" charset="0"/>
              </a:rPr>
              <a:t>e</a:t>
            </a:r>
            <a:r>
              <a:rPr lang="en-US" sz="1200" b="1" dirty="0">
                <a:latin typeface="Bookman Old Style" panose="02050604050505020204" pitchFamily="18" charset="0"/>
              </a:rPr>
              <a:t>ducation.    </a:t>
            </a:r>
          </a:p>
          <a:p>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19</a:t>
            </a:fld>
            <a:endParaRPr lang="en-US"/>
          </a:p>
        </p:txBody>
      </p:sp>
    </p:spTree>
    <p:extLst>
      <p:ext uri="{BB962C8B-B14F-4D97-AF65-F5344CB8AC3E}">
        <p14:creationId xmlns:p14="http://schemas.microsoft.com/office/powerpoint/2010/main" val="105031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District </a:t>
            </a:r>
            <a:r>
              <a:rPr lang="en-US" sz="1200" b="1" dirty="0">
                <a:latin typeface="Bookman Old Style" panose="02050604050505020204" pitchFamily="18" charset="0"/>
              </a:rPr>
              <a:t>encourages Parents to follow the 2023-24 SCS District Calendar for opportunities to engage in parent training this year. </a:t>
            </a:r>
          </a:p>
          <a:p>
            <a:endParaRPr lang="en-US" b="1" dirty="0">
              <a:latin typeface="Bookman Old Style" panose="02050604050505020204" pitchFamily="18" charset="0"/>
            </a:endParaRPr>
          </a:p>
          <a:p>
            <a:r>
              <a:rPr lang="en-US" b="1" dirty="0">
                <a:latin typeface="Bookman Old Style" panose="02050604050505020204" pitchFamily="18" charset="0"/>
              </a:rPr>
              <a:t>We also </a:t>
            </a:r>
            <a:r>
              <a:rPr lang="en-US" sz="1200" b="1" dirty="0">
                <a:latin typeface="Bookman Old Style" panose="02050604050505020204" pitchFamily="18" charset="0"/>
              </a:rPr>
              <a:t>encourage our Parents to bring questions, comments and concerns to our school administrators. If necessary, with administrator approval, additional parent meeting opportunities will be provided this year. </a:t>
            </a:r>
          </a:p>
          <a:p>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20</a:t>
            </a:fld>
            <a:endParaRPr lang="en-US"/>
          </a:p>
        </p:txBody>
      </p:sp>
    </p:spTree>
    <p:extLst>
      <p:ext uri="{BB962C8B-B14F-4D97-AF65-F5344CB8AC3E}">
        <p14:creationId xmlns:p14="http://schemas.microsoft.com/office/powerpoint/2010/main" val="320736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Bookman Old Style" panose="02050604050505020204" pitchFamily="18" charset="0"/>
              </a:rPr>
              <a:t>Medical District supports Title I Parents Right to Know.</a:t>
            </a:r>
            <a:endParaRPr lang="en-US" dirty="0"/>
          </a:p>
        </p:txBody>
      </p:sp>
      <p:sp>
        <p:nvSpPr>
          <p:cNvPr id="4" name="Slide Number Placeholder 3"/>
          <p:cNvSpPr>
            <a:spLocks noGrp="1"/>
          </p:cNvSpPr>
          <p:nvPr>
            <p:ph type="sldNum" sz="quarter" idx="5"/>
          </p:nvPr>
        </p:nvSpPr>
        <p:spPr/>
        <p:txBody>
          <a:bodyPr/>
          <a:lstStyle/>
          <a:p>
            <a:fld id="{ED3F5AF7-E595-40D7-8644-B53CFA6EE144}" type="slidenum">
              <a:rPr lang="en-US" smtClean="0"/>
              <a:t>21</a:t>
            </a:fld>
            <a:endParaRPr lang="en-US"/>
          </a:p>
        </p:txBody>
      </p:sp>
    </p:spTree>
    <p:extLst>
      <p:ext uri="{BB962C8B-B14F-4D97-AF65-F5344CB8AC3E}">
        <p14:creationId xmlns:p14="http://schemas.microsoft.com/office/powerpoint/2010/main" val="15964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9/16/2025</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9/16/2025</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4.png"/><Relationship Id="rId7" Type="http://schemas.openxmlformats.org/officeDocument/2006/relationships/hyperlink" Target="https://www.flickr.com/photos/marjorie/224391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s://www.flickr.com/photos/clevercupcakes/4592972238" TargetMode="External"/><Relationship Id="rId4" Type="http://schemas.openxmlformats.org/officeDocument/2006/relationships/image" Target="../media/image15.jpg"/><Relationship Id="rId9" Type="http://schemas.openxmlformats.org/officeDocument/2006/relationships/hyperlink" Target="https://miramichireader.ca/2017/07/parent-teacher-association-re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pixabay.com/en/question-mark-question-ask-3118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85719" y="2099673"/>
            <a:ext cx="2362206" cy="2985433"/>
          </a:xfrm>
          <a:prstGeom prst="rect">
            <a:avLst/>
          </a:prstGeom>
          <a:noFill/>
        </p:spPr>
        <p:txBody>
          <a:bodyPr wrap="square" rtlCol="0">
            <a:spAutoFit/>
          </a:bodyPr>
          <a:lstStyle/>
          <a:p>
            <a:pPr algn="ctr"/>
            <a:r>
              <a:rPr lang="en-US" sz="4000" b="1" i="1" dirty="0">
                <a:solidFill>
                  <a:schemeClr val="bg1"/>
                </a:solidFill>
                <a:latin typeface="Times New Roman" panose="02020603050405020304" pitchFamily="18" charset="0"/>
                <a:cs typeface="Times New Roman" panose="02020603050405020304" pitchFamily="18" charset="0"/>
              </a:rPr>
              <a:t>Annual Title I Meeting</a:t>
            </a:r>
          </a:p>
          <a:p>
            <a:pPr algn="ctr"/>
            <a:endParaRPr lang="en-US" sz="4000" b="1" i="1" dirty="0">
              <a:solidFill>
                <a:schemeClr val="bg1"/>
              </a:solidFill>
              <a:latin typeface="Times New Roman" panose="02020603050405020304" pitchFamily="18" charset="0"/>
              <a:cs typeface="Times New Roman" panose="02020603050405020304" pitchFamily="18" charset="0"/>
            </a:endParaRPr>
          </a:p>
          <a:p>
            <a:pPr algn="ctr"/>
            <a:r>
              <a:rPr lang="en-US" sz="2800" b="1" i="1" dirty="0">
                <a:solidFill>
                  <a:schemeClr val="bg1"/>
                </a:solidFill>
                <a:latin typeface="Times New Roman" panose="02020603050405020304" pitchFamily="18" charset="0"/>
                <a:cs typeface="Times New Roman" panose="02020603050405020304" pitchFamily="18" charset="0"/>
              </a:rPr>
              <a:t>Sept. 25, 2025</a:t>
            </a:r>
          </a:p>
        </p:txBody>
      </p:sp>
      <p:pic>
        <p:nvPicPr>
          <p:cNvPr id="8" name="Picture 7" descr="Logo, company name&#10;&#10;Description automatically generated">
            <a:extLst>
              <a:ext uri="{FF2B5EF4-FFF2-40B4-BE49-F238E27FC236}">
                <a16:creationId xmlns:a16="http://schemas.microsoft.com/office/drawing/2014/main" id="{73585F46-1E04-3E47-EE51-1BCD85FB313A}"/>
              </a:ext>
            </a:extLst>
          </p:cNvPr>
          <p:cNvPicPr>
            <a:picLocks noChangeAspect="1"/>
          </p:cNvPicPr>
          <p:nvPr/>
        </p:nvPicPr>
        <p:blipFill>
          <a:blip r:embed="rId3"/>
          <a:stretch>
            <a:fillRect/>
          </a:stretch>
        </p:blipFill>
        <p:spPr>
          <a:xfrm>
            <a:off x="4933944" y="482936"/>
            <a:ext cx="6096012" cy="5020066"/>
          </a:xfrm>
          <a:prstGeom prst="rect">
            <a:avLst/>
          </a:prstGeom>
        </p:spPr>
      </p:pic>
      <p:sp>
        <p:nvSpPr>
          <p:cNvPr id="9" name="TextBox 8">
            <a:extLst>
              <a:ext uri="{FF2B5EF4-FFF2-40B4-BE49-F238E27FC236}">
                <a16:creationId xmlns:a16="http://schemas.microsoft.com/office/drawing/2014/main" id="{267FA158-87A2-96B7-F8D3-E42C5FA7C4B7}"/>
              </a:ext>
            </a:extLst>
          </p:cNvPr>
          <p:cNvSpPr txBox="1"/>
          <p:nvPr/>
        </p:nvSpPr>
        <p:spPr>
          <a:xfrm>
            <a:off x="0" y="5806022"/>
            <a:ext cx="4705112" cy="923330"/>
          </a:xfrm>
          <a:prstGeom prst="rect">
            <a:avLst/>
          </a:prstGeom>
          <a:noFill/>
        </p:spPr>
        <p:txBody>
          <a:bodyPr wrap="square" rtlCol="0">
            <a:spAutoFit/>
          </a:bodyPr>
          <a:lstStyle/>
          <a:p>
            <a:endParaRPr lang="en-US" b="1" i="1" dirty="0">
              <a:solidFill>
                <a:schemeClr val="bg1"/>
              </a:solidFill>
              <a:latin typeface="Times New Roman" panose="02020603050405020304" pitchFamily="18" charset="0"/>
              <a:cs typeface="Times New Roman" panose="02020603050405020304" pitchFamily="18" charset="0"/>
            </a:endParaRPr>
          </a:p>
          <a:p>
            <a:r>
              <a:rPr lang="en-US" b="1" i="1" dirty="0">
                <a:solidFill>
                  <a:schemeClr val="bg1"/>
                </a:solidFill>
                <a:latin typeface="Times New Roman" panose="02020603050405020304" pitchFamily="18" charset="0"/>
                <a:cs typeface="Times New Roman" panose="02020603050405020304" pitchFamily="18" charset="0"/>
              </a:rPr>
              <a:t>Dr. </a:t>
            </a:r>
            <a:r>
              <a:rPr lang="en-US" b="1" i="1" dirty="0" err="1">
                <a:solidFill>
                  <a:schemeClr val="bg1"/>
                </a:solidFill>
                <a:latin typeface="Times New Roman" panose="02020603050405020304" pitchFamily="18" charset="0"/>
                <a:cs typeface="Times New Roman" panose="02020603050405020304" pitchFamily="18" charset="0"/>
              </a:rPr>
              <a:t>Wakima</a:t>
            </a:r>
            <a:r>
              <a:rPr lang="en-US" b="1" i="1" dirty="0">
                <a:solidFill>
                  <a:schemeClr val="bg1"/>
                </a:solidFill>
                <a:latin typeface="Times New Roman" panose="02020603050405020304" pitchFamily="18" charset="0"/>
                <a:cs typeface="Times New Roman" panose="02020603050405020304" pitchFamily="18" charset="0"/>
              </a:rPr>
              <a:t> Tutwiler, Principal</a:t>
            </a:r>
          </a:p>
          <a:p>
            <a:r>
              <a:rPr lang="en-US" b="1" i="1" dirty="0">
                <a:solidFill>
                  <a:schemeClr val="bg1"/>
                </a:solidFill>
                <a:latin typeface="Times New Roman" panose="02020603050405020304" pitchFamily="18" charset="0"/>
                <a:cs typeface="Times New Roman" panose="02020603050405020304" pitchFamily="18" charset="0"/>
              </a:rPr>
              <a:t>Mrs. </a:t>
            </a:r>
            <a:r>
              <a:rPr lang="en-US" b="1" i="1" dirty="0" err="1">
                <a:solidFill>
                  <a:schemeClr val="bg1"/>
                </a:solidFill>
                <a:latin typeface="Times New Roman" panose="02020603050405020304" pitchFamily="18" charset="0"/>
                <a:cs typeface="Times New Roman" panose="02020603050405020304" pitchFamily="18" charset="0"/>
              </a:rPr>
              <a:t>Shatarra</a:t>
            </a:r>
            <a:r>
              <a:rPr lang="en-US" b="1" i="1" dirty="0">
                <a:solidFill>
                  <a:schemeClr val="bg1"/>
                </a:solidFill>
                <a:latin typeface="Times New Roman" panose="02020603050405020304" pitchFamily="18" charset="0"/>
                <a:cs typeface="Times New Roman" panose="02020603050405020304" pitchFamily="18" charset="0"/>
              </a:rPr>
              <a:t> Johnson, Asst. Principal</a:t>
            </a:r>
          </a:p>
        </p:txBody>
      </p:sp>
      <p:sp>
        <p:nvSpPr>
          <p:cNvPr id="10" name="TextBox 9">
            <a:extLst>
              <a:ext uri="{FF2B5EF4-FFF2-40B4-BE49-F238E27FC236}">
                <a16:creationId xmlns:a16="http://schemas.microsoft.com/office/drawing/2014/main" id="{3F7CC7EC-0E29-DD71-9855-F9A17463381C}"/>
              </a:ext>
            </a:extLst>
          </p:cNvPr>
          <p:cNvSpPr txBox="1"/>
          <p:nvPr/>
        </p:nvSpPr>
        <p:spPr>
          <a:xfrm>
            <a:off x="6000750" y="5864512"/>
            <a:ext cx="4410075"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“Great on Purpose”</a:t>
            </a:r>
          </a:p>
        </p:txBody>
      </p:sp>
    </p:spTree>
    <p:extLst>
      <p:ext uri="{BB962C8B-B14F-4D97-AF65-F5344CB8AC3E}">
        <p14:creationId xmlns:p14="http://schemas.microsoft.com/office/powerpoint/2010/main" val="9598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A8CB3E-F87D-0C2F-954A-4AD20390E0FA}"/>
              </a:ext>
            </a:extLst>
          </p:cNvPr>
          <p:cNvGraphicFramePr>
            <a:graphicFrameLocks noGrp="1"/>
          </p:cNvGraphicFramePr>
          <p:nvPr>
            <p:extLst>
              <p:ext uri="{D42A27DB-BD31-4B8C-83A1-F6EECF244321}">
                <p14:modId xmlns:p14="http://schemas.microsoft.com/office/powerpoint/2010/main" val="410994145"/>
              </p:ext>
            </p:extLst>
          </p:nvPr>
        </p:nvGraphicFramePr>
        <p:xfrm>
          <a:off x="476435" y="2024109"/>
          <a:ext cx="11239130" cy="2221980"/>
        </p:xfrm>
        <a:graphic>
          <a:graphicData uri="http://schemas.openxmlformats.org/drawingml/2006/table">
            <a:tbl>
              <a:tblPr firstRow="1" bandRow="1">
                <a:tableStyleId>{125E5076-3810-47DD-B79F-674D7AD40C01}</a:tableStyleId>
              </a:tblPr>
              <a:tblGrid>
                <a:gridCol w="5250760">
                  <a:extLst>
                    <a:ext uri="{9D8B030D-6E8A-4147-A177-3AD203B41FA5}">
                      <a16:colId xmlns:a16="http://schemas.microsoft.com/office/drawing/2014/main" val="2874256560"/>
                    </a:ext>
                  </a:extLst>
                </a:gridCol>
                <a:gridCol w="5988370">
                  <a:extLst>
                    <a:ext uri="{9D8B030D-6E8A-4147-A177-3AD203B41FA5}">
                      <a16:colId xmlns:a16="http://schemas.microsoft.com/office/drawing/2014/main" val="3736707854"/>
                    </a:ext>
                  </a:extLst>
                </a:gridCol>
              </a:tblGrid>
              <a:tr h="1332413">
                <a:tc>
                  <a:txBody>
                    <a:bodyPr/>
                    <a:lstStyle/>
                    <a:p>
                      <a:pPr algn="ct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District Assessment</a:t>
                      </a:r>
                    </a:p>
                  </a:txBody>
                  <a:tcPr/>
                </a:tc>
                <a:tc>
                  <a:txBody>
                    <a:bodyPr/>
                    <a:lstStyle/>
                    <a:p>
                      <a:pPr algn="ct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908570810"/>
                  </a:ext>
                </a:extLst>
              </a:tr>
              <a:tr h="889567">
                <a:tc>
                  <a:txBody>
                    <a:bodyPr/>
                    <a:lstStyle/>
                    <a:p>
                      <a:pPr algn="ctr" fontAlgn="b"/>
                      <a:r>
                        <a:rPr lang="en-US" sz="3600" b="1" u="none" strike="noStrike" dirty="0">
                          <a:solidFill>
                            <a:schemeClr val="bg1"/>
                          </a:solidFill>
                          <a:effectLst/>
                          <a:latin typeface="Times New Roman" panose="02020603050405020304" pitchFamily="18" charset="0"/>
                          <a:cs typeface="Times New Roman" panose="02020603050405020304" pitchFamily="18" charset="0"/>
                        </a:rPr>
                        <a:t>TCAP (EOC)</a:t>
                      </a:r>
                      <a:endParaRPr lang="en-US" sz="3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p>
                      <a:r>
                        <a:rPr lang="en-US" sz="1800" b="1"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students scheduled to complete English I or II, Algebra I or II, Geometry, Biology, or U.S. History in December will take these assessments. EOC tests will be online.</a:t>
                      </a:r>
                      <a:endParaRPr lang="en-US" sz="1800" dirty="0">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4001832230"/>
                  </a:ext>
                </a:extLst>
              </a:tr>
            </a:tbl>
          </a:graphicData>
        </a:graphic>
      </p:graphicFrame>
      <p:sp>
        <p:nvSpPr>
          <p:cNvPr id="4" name="TextBox 3">
            <a:extLst>
              <a:ext uri="{FF2B5EF4-FFF2-40B4-BE49-F238E27FC236}">
                <a16:creationId xmlns:a16="http://schemas.microsoft.com/office/drawing/2014/main" id="{AEA7158C-C5DF-82C0-64A2-934E1CBE3346}"/>
              </a:ext>
            </a:extLst>
          </p:cNvPr>
          <p:cNvSpPr txBox="1"/>
          <p:nvPr/>
        </p:nvSpPr>
        <p:spPr>
          <a:xfrm>
            <a:off x="5584055" y="347768"/>
            <a:ext cx="58947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Forms of Assessments Used to Measure Student </a:t>
            </a:r>
            <a:r>
              <a:rPr lang="en-US" sz="3600" b="1" i="1" dirty="0">
                <a:latin typeface="Times New Roman" panose="02020603050405020304" pitchFamily="18" charset="0"/>
                <a:cs typeface="Times New Roman" panose="02020603050405020304" pitchFamily="18" charset="0"/>
              </a:rPr>
              <a:t>P</a:t>
            </a:r>
            <a:r>
              <a:rPr kumimoji="0" lang="en-US" sz="3600" b="1"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rogress</a:t>
            </a:r>
            <a:endParaRPr kumimoji="0" lang="en-US" sz="3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977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53475" y="1746307"/>
            <a:ext cx="3055253" cy="3046988"/>
          </a:xfrm>
          <a:prstGeom prst="rect">
            <a:avLst/>
          </a:prstGeom>
          <a:noFill/>
        </p:spPr>
        <p:txBody>
          <a:bodyPr wrap="square" rtlCol="0">
            <a:spAutoFit/>
          </a:bodyPr>
          <a:lstStyle/>
          <a:p>
            <a:pPr algn="ctr"/>
            <a:r>
              <a:rPr lang="en-US" sz="4000" b="1" i="1" dirty="0">
                <a:solidFill>
                  <a:schemeClr val="bg1"/>
                </a:solidFill>
                <a:latin typeface="Times New Roman" panose="02020603050405020304" pitchFamily="18" charset="0"/>
                <a:cs typeface="Times New Roman" panose="02020603050405020304" pitchFamily="18" charset="0"/>
              </a:rPr>
              <a:t>Continuous </a:t>
            </a:r>
          </a:p>
          <a:p>
            <a:pPr algn="ctr"/>
            <a:r>
              <a:rPr lang="en-US" sz="4000" b="1" i="1" dirty="0">
                <a:solidFill>
                  <a:schemeClr val="bg1"/>
                </a:solidFill>
                <a:latin typeface="Times New Roman" panose="02020603050405020304" pitchFamily="18" charset="0"/>
                <a:cs typeface="Times New Roman" panose="02020603050405020304" pitchFamily="18" charset="0"/>
              </a:rPr>
              <a:t>School Improvement Plan</a:t>
            </a:r>
          </a:p>
          <a:p>
            <a:pPr algn="ctr"/>
            <a:endParaRPr lang="en-US" sz="32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B3992F34-14FF-114D-B036-79EC4ECE17D9}"/>
              </a:ext>
            </a:extLst>
          </p:cNvPr>
          <p:cNvSpPr txBox="1"/>
          <p:nvPr/>
        </p:nvSpPr>
        <p:spPr>
          <a:xfrm>
            <a:off x="5272543" y="554505"/>
            <a:ext cx="6857812" cy="637097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The Continuous School Improvement Plan is an action plan that identifies the areas a school plans to focus on in the current school year, the performance goals they want students to achieve, and how the school plans to collaboratively meet these goals. </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a:solidFill>
                  <a:srgbClr val="002060"/>
                </a:solidFill>
                <a:latin typeface="Times New Roman" panose="02020603050405020304" pitchFamily="18" charset="0"/>
                <a:cs typeface="Times New Roman" panose="02020603050405020304" pitchFamily="18" charset="0"/>
              </a:rPr>
              <a:t>The plan is updated regularly to reflect the strategies being used. </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It is developed by a team of stakeholders which must include faculty, staff members, parents, and students, where applicable.</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224866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1384917" y="223323"/>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Continuous School Improvement Plan Goals</a:t>
            </a:r>
          </a:p>
        </p:txBody>
      </p:sp>
      <p:sp>
        <p:nvSpPr>
          <p:cNvPr id="5" name="TextBox 4">
            <a:extLst>
              <a:ext uri="{FF2B5EF4-FFF2-40B4-BE49-F238E27FC236}">
                <a16:creationId xmlns:a16="http://schemas.microsoft.com/office/drawing/2014/main" id="{28A98761-B18C-3E4B-9983-DA877B2EA40B}"/>
              </a:ext>
            </a:extLst>
          </p:cNvPr>
          <p:cNvSpPr txBox="1"/>
          <p:nvPr/>
        </p:nvSpPr>
        <p:spPr>
          <a:xfrm>
            <a:off x="284085" y="1908699"/>
            <a:ext cx="1056794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Goal 1</a:t>
            </a:r>
            <a:r>
              <a:rPr kumimoji="0" lang="en-US" sz="1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lang="en-US" sz="1600" b="1" i="1" dirty="0">
                <a:effectLst/>
                <a:latin typeface="Times New Roman" panose="02020603050405020304" pitchFamily="18" charset="0"/>
                <a:cs typeface="Times New Roman" panose="02020603050405020304" pitchFamily="18" charset="0"/>
              </a:rPr>
              <a:t>Medical District High School will increase ELA on-track and mastery proficiency rates in all grades from 65.0%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latin typeface="Times New Roman" panose="02020603050405020304" pitchFamily="18" charset="0"/>
                <a:cs typeface="Times New Roman" panose="02020603050405020304" pitchFamily="18" charset="0"/>
              </a:rPr>
              <a:t>              </a:t>
            </a:r>
            <a:r>
              <a:rPr lang="en-US" sz="1600" b="1" i="1" dirty="0">
                <a:effectLst/>
                <a:latin typeface="Times New Roman" panose="02020603050405020304" pitchFamily="18" charset="0"/>
                <a:cs typeface="Times New Roman" panose="02020603050405020304" pitchFamily="18" charset="0"/>
              </a:rPr>
              <a:t>2025 to 70.0% in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Goal 2</a:t>
            </a:r>
            <a:r>
              <a:rPr kumimoji="0" lang="en-US" sz="16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lang="en-US" sz="1600" b="1" i="1" dirty="0">
                <a:effectLst/>
                <a:latin typeface="Times New Roman" panose="02020603050405020304" pitchFamily="18" charset="0"/>
                <a:cs typeface="Times New Roman" panose="02020603050405020304" pitchFamily="18" charset="0"/>
              </a:rPr>
              <a:t>Medical District High School will increase Math on-track and mastery proficiency rates in all grades from 35.4%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latin typeface="Times New Roman" panose="02020603050405020304" pitchFamily="18" charset="0"/>
                <a:cs typeface="Times New Roman" panose="02020603050405020304" pitchFamily="18" charset="0"/>
              </a:rPr>
              <a:t>              </a:t>
            </a:r>
            <a:r>
              <a:rPr lang="en-US" sz="1600" b="1" i="1" dirty="0">
                <a:effectLst/>
                <a:latin typeface="Times New Roman" panose="02020603050405020304" pitchFamily="18" charset="0"/>
                <a:cs typeface="Times New Roman" panose="02020603050405020304" pitchFamily="18" charset="0"/>
              </a:rPr>
              <a:t>in 2025 to 40.0% in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Goal 3</a:t>
            </a:r>
            <a:r>
              <a:rPr kumimoji="0" lang="en-US" sz="16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lang="en-US" sz="1600" b="1" i="1" dirty="0">
                <a:effectLst/>
                <a:latin typeface="Times New Roman" panose="02020603050405020304" pitchFamily="18" charset="0"/>
                <a:cs typeface="Times New Roman" panose="02020603050405020304" pitchFamily="18" charset="0"/>
              </a:rPr>
              <a:t>Medical District High School will increase the percentage of Ready Graduates from 95.6% in 2025 to 100.0% in 2026.</a:t>
            </a:r>
            <a:endParaRPr kumimoji="0" lang="en-US" sz="16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effectLst/>
                <a:latin typeface="Times New Roman" panose="02020603050405020304" pitchFamily="18" charset="0"/>
                <a:cs typeface="Times New Roman" panose="02020603050405020304" pitchFamily="18" charset="0"/>
              </a:rPr>
              <a:t>***</a:t>
            </a:r>
            <a:r>
              <a:rPr lang="en-US" sz="1600" b="1" i="1" dirty="0">
                <a:effectLst/>
                <a:latin typeface="Times New Roman" panose="02020603050405020304" pitchFamily="18" charset="0"/>
                <a:cs typeface="Times New Roman" panose="02020603050405020304" pitchFamily="18" charset="0"/>
              </a:rPr>
              <a:t>We also want to ensure that Medical District High School students are successfully and concurrently working towards both an Honors Diploma and an Associate's Degree.</a:t>
            </a:r>
            <a:endParaRPr kumimoji="0" lang="en-US" sz="16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717F84-B01D-CD5D-683A-F520718DD768}"/>
              </a:ext>
            </a:extLst>
          </p:cNvPr>
          <p:cNvPicPr>
            <a:picLocks noChangeAspect="1"/>
          </p:cNvPicPr>
          <p:nvPr/>
        </p:nvPicPr>
        <p:blipFill>
          <a:blip r:embed="rId3"/>
          <a:stretch>
            <a:fillRect/>
          </a:stretch>
        </p:blipFill>
        <p:spPr>
          <a:xfrm>
            <a:off x="10257981" y="223323"/>
            <a:ext cx="1713124" cy="1603387"/>
          </a:xfrm>
          <a:prstGeom prst="rect">
            <a:avLst/>
          </a:prstGeom>
        </p:spPr>
      </p:pic>
    </p:spTree>
    <p:extLst>
      <p:ext uri="{BB962C8B-B14F-4D97-AF65-F5344CB8AC3E}">
        <p14:creationId xmlns:p14="http://schemas.microsoft.com/office/powerpoint/2010/main" val="314303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871446" y="137313"/>
            <a:ext cx="10175904" cy="1261884"/>
          </a:xfrm>
          <a:prstGeom prst="rect">
            <a:avLst/>
          </a:prstGeom>
          <a:noFill/>
        </p:spPr>
        <p:txBody>
          <a:bodyPr wrap="square" rtlCol="0">
            <a:spAutoFit/>
          </a:bodyPr>
          <a:lstStyle/>
          <a:p>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(SCS Policy #6022)</a:t>
            </a:r>
          </a:p>
          <a:p>
            <a:endParaRPr lang="en-US" sz="4000" dirty="0">
              <a:solidFill>
                <a:schemeClr val="bg1"/>
              </a:solidFill>
            </a:endParaRPr>
          </a:p>
        </p:txBody>
      </p:sp>
      <p:sp>
        <p:nvSpPr>
          <p:cNvPr id="4" name="TextBox 3">
            <a:extLst>
              <a:ext uri="{FF2B5EF4-FFF2-40B4-BE49-F238E27FC236}">
                <a16:creationId xmlns:a16="http://schemas.microsoft.com/office/drawing/2014/main" id="{C82A3CF3-3508-C9C6-DE7D-F33E37AFB539}"/>
              </a:ext>
            </a:extLst>
          </p:cNvPr>
          <p:cNvSpPr txBox="1"/>
          <p:nvPr/>
        </p:nvSpPr>
        <p:spPr>
          <a:xfrm>
            <a:off x="594910" y="911943"/>
            <a:ext cx="7794488" cy="4154984"/>
          </a:xfrm>
          <a:prstGeom prst="rect">
            <a:avLst/>
          </a:prstGeom>
          <a:noFill/>
        </p:spPr>
        <p:txBody>
          <a:bodyPr wrap="square">
            <a:spAutoFit/>
          </a:bodyPr>
          <a:lstStyle/>
          <a:p>
            <a:pPr>
              <a:buFont typeface="Arial"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Shelby County Board of Education accepts the responsibility for establishing and maintaining proper standards of discipline and behavior in the public schools.</a:t>
            </a:r>
          </a:p>
          <a:p>
            <a:pPr marL="0" indent="0">
              <a:buNone/>
            </a:pPr>
            <a:r>
              <a:rPr lang="en-US"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5">
              <a:buFont typeface="Arial"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order to maintain good order and ensure an environment conducive to learning, the Board considers behavior or conduct occurring on school property or at any school sponsored activity occurring off school property which interferes with the above to be offenses. </a:t>
            </a:r>
          </a:p>
        </p:txBody>
      </p:sp>
    </p:spTree>
    <p:extLst>
      <p:ext uri="{BB962C8B-B14F-4D97-AF65-F5344CB8AC3E}">
        <p14:creationId xmlns:p14="http://schemas.microsoft.com/office/powerpoint/2010/main" val="115571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871446" y="137313"/>
            <a:ext cx="10175904" cy="1323439"/>
          </a:xfrm>
          <a:prstGeom prst="rect">
            <a:avLst/>
          </a:prstGeom>
          <a:noFill/>
        </p:spPr>
        <p:txBody>
          <a:bodyPr wrap="square" rtlCol="0">
            <a:spAutoFit/>
          </a:bodyPr>
          <a:lstStyle/>
          <a:p>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(continued)</a:t>
            </a:r>
          </a:p>
          <a:p>
            <a:endParaRPr lang="en-US" sz="4000" dirty="0">
              <a:solidFill>
                <a:schemeClr val="bg1"/>
              </a:solidFill>
            </a:endParaRPr>
          </a:p>
        </p:txBody>
      </p:sp>
      <p:sp>
        <p:nvSpPr>
          <p:cNvPr id="4" name="TextBox 3">
            <a:extLst>
              <a:ext uri="{FF2B5EF4-FFF2-40B4-BE49-F238E27FC236}">
                <a16:creationId xmlns:a16="http://schemas.microsoft.com/office/drawing/2014/main" id="{C82A3CF3-3508-C9C6-DE7D-F33E37AFB539}"/>
              </a:ext>
            </a:extLst>
          </p:cNvPr>
          <p:cNvSpPr txBox="1"/>
          <p:nvPr/>
        </p:nvSpPr>
        <p:spPr>
          <a:xfrm>
            <a:off x="594910" y="1240416"/>
            <a:ext cx="7679078" cy="5693866"/>
          </a:xfrm>
          <a:prstGeom prst="rect">
            <a:avLst/>
          </a:prstGeom>
          <a:noFill/>
        </p:spPr>
        <p:txBody>
          <a:bodyPr wrap="square">
            <a:spAutoFit/>
          </a:bodyPr>
          <a:lstStyle/>
          <a:p>
            <a:pPr>
              <a:buFont typeface="Arial" panose="020B0604020202020204" pitchFamily="34" charset="0"/>
              <a:buChar char="•"/>
            </a:pPr>
            <a:r>
              <a:rPr lang="en-US" sz="2800" b="1" dirty="0">
                <a:solidFill>
                  <a:schemeClr val="bg1"/>
                </a:solidFill>
                <a:latin typeface="Times New Roman" panose="02020603050405020304" pitchFamily="18" charset="0"/>
                <a:cs typeface="Times New Roman" panose="02020603050405020304" pitchFamily="18" charset="0"/>
              </a:rPr>
              <a:t>The District establishes the Shelby County Schools Student Code of Conduct to provide a sample of unacceptable student behaviors and a related sample of disciplinary actions. </a:t>
            </a:r>
          </a:p>
          <a:p>
            <a:pPr>
              <a:buNone/>
            </a:pPr>
            <a:endParaRPr lang="en-US" sz="2800" b="1" dirty="0">
              <a:solidFill>
                <a:srgbClr val="FFC000"/>
              </a:solidFill>
              <a:latin typeface="Times New Roman" panose="02020603050405020304" pitchFamily="18" charset="0"/>
              <a:cs typeface="Times New Roman" panose="02020603050405020304" pitchFamily="18" charset="0"/>
            </a:endParaRPr>
          </a:p>
          <a:p>
            <a:pPr>
              <a:buNone/>
            </a:pPr>
            <a:endParaRPr lang="en-US" sz="2800" b="1" dirty="0">
              <a:solidFill>
                <a:srgbClr val="FFC000"/>
              </a:solidFill>
              <a:latin typeface="Times New Roman" panose="02020603050405020304" pitchFamily="18" charset="0"/>
              <a:cs typeface="Times New Roman" panose="02020603050405020304" pitchFamily="18" charset="0"/>
            </a:endParaRPr>
          </a:p>
          <a:p>
            <a:pPr lvl="6">
              <a:buFont typeface="Arial" panose="020B0604020202020204" pitchFamily="34" charset="0"/>
              <a:buChar char="•"/>
            </a:pPr>
            <a:r>
              <a:rPr lang="en-US" sz="2800" b="1" dirty="0">
                <a:solidFill>
                  <a:schemeClr val="bg1"/>
                </a:solidFill>
                <a:latin typeface="Times New Roman" panose="02020603050405020304" pitchFamily="18" charset="0"/>
                <a:cs typeface="Times New Roman" panose="02020603050405020304" pitchFamily="18" charset="0"/>
              </a:rPr>
              <a:t>The Code of Conduct and any revisions shall be approved and adopted by the SCS Board of Commissioners as the student discipline policy of the district.</a:t>
            </a:r>
          </a:p>
          <a:p>
            <a:endParaRPr lang="en-US" sz="2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1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1225433" y="286137"/>
            <a:ext cx="5466031"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School-Parent Compact</a:t>
            </a:r>
          </a:p>
        </p:txBody>
      </p:sp>
      <p:pic>
        <p:nvPicPr>
          <p:cNvPr id="5" name="Picture 4">
            <a:extLst>
              <a:ext uri="{FF2B5EF4-FFF2-40B4-BE49-F238E27FC236}">
                <a16:creationId xmlns:a16="http://schemas.microsoft.com/office/drawing/2014/main" id="{62CBE352-BB61-39EB-A0D6-8863FBBCE231}"/>
              </a:ext>
            </a:extLst>
          </p:cNvPr>
          <p:cNvPicPr>
            <a:picLocks noChangeAspect="1"/>
          </p:cNvPicPr>
          <p:nvPr/>
        </p:nvPicPr>
        <p:blipFill rotWithShape="1">
          <a:blip r:embed="rId4"/>
          <a:srcRect l="17048" t="11252" r="18535" b="14883"/>
          <a:stretch/>
        </p:blipFill>
        <p:spPr>
          <a:xfrm>
            <a:off x="528320" y="1402080"/>
            <a:ext cx="7655348" cy="4937760"/>
          </a:xfrm>
          <a:prstGeom prst="rect">
            <a:avLst/>
          </a:prstGeom>
        </p:spPr>
      </p:pic>
    </p:spTree>
    <p:extLst>
      <p:ext uri="{BB962C8B-B14F-4D97-AF65-F5344CB8AC3E}">
        <p14:creationId xmlns:p14="http://schemas.microsoft.com/office/powerpoint/2010/main" val="229644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93EA1-B925-59DD-BA67-4D834FB9343D}"/>
              </a:ext>
            </a:extLst>
          </p:cNvPr>
          <p:cNvSpPr txBox="1"/>
          <p:nvPr/>
        </p:nvSpPr>
        <p:spPr>
          <a:xfrm>
            <a:off x="514905" y="732514"/>
            <a:ext cx="9889330" cy="707886"/>
          </a:xfrm>
          <a:prstGeom prst="rect">
            <a:avLst/>
          </a:prstGeom>
          <a:noFill/>
        </p:spPr>
        <p:txBody>
          <a:bodyPr wrap="square" rtlCol="0">
            <a:spAutoFit/>
          </a:bodyPr>
          <a:lstStyle/>
          <a:p>
            <a:r>
              <a:rPr lang="en-US" sz="4000" b="1" i="1" dirty="0">
                <a:solidFill>
                  <a:schemeClr val="bg1"/>
                </a:solidFill>
                <a:latin typeface="Times New Roman" panose="02020603050405020304" pitchFamily="18" charset="0"/>
                <a:cs typeface="Times New Roman" panose="02020603050405020304" pitchFamily="18" charset="0"/>
              </a:rPr>
              <a:t>Parent Teacher Conferences</a:t>
            </a:r>
          </a:p>
        </p:txBody>
      </p:sp>
      <p:graphicFrame>
        <p:nvGraphicFramePr>
          <p:cNvPr id="5" name="Table 4">
            <a:extLst>
              <a:ext uri="{FF2B5EF4-FFF2-40B4-BE49-F238E27FC236}">
                <a16:creationId xmlns:a16="http://schemas.microsoft.com/office/drawing/2014/main" id="{2876542C-0137-884B-5B99-5AD4C58FC4AE}"/>
              </a:ext>
            </a:extLst>
          </p:cNvPr>
          <p:cNvGraphicFramePr>
            <a:graphicFrameLocks noGrp="1"/>
          </p:cNvGraphicFramePr>
          <p:nvPr>
            <p:extLst>
              <p:ext uri="{D42A27DB-BD31-4B8C-83A1-F6EECF244321}">
                <p14:modId xmlns:p14="http://schemas.microsoft.com/office/powerpoint/2010/main" val="2940155488"/>
              </p:ext>
            </p:extLst>
          </p:nvPr>
        </p:nvGraphicFramePr>
        <p:xfrm>
          <a:off x="241402" y="2437127"/>
          <a:ext cx="7596884" cy="3256161"/>
        </p:xfrm>
        <a:graphic>
          <a:graphicData uri="http://schemas.openxmlformats.org/drawingml/2006/table">
            <a:tbl>
              <a:tblPr firstRow="1" bandRow="1">
                <a:tableStyleId>{5C22544A-7EE6-4342-B048-85BDC9FD1C3A}</a:tableStyleId>
              </a:tblPr>
              <a:tblGrid>
                <a:gridCol w="3798442">
                  <a:extLst>
                    <a:ext uri="{9D8B030D-6E8A-4147-A177-3AD203B41FA5}">
                      <a16:colId xmlns:a16="http://schemas.microsoft.com/office/drawing/2014/main" val="3314438070"/>
                    </a:ext>
                  </a:extLst>
                </a:gridCol>
                <a:gridCol w="3798442">
                  <a:extLst>
                    <a:ext uri="{9D8B030D-6E8A-4147-A177-3AD203B41FA5}">
                      <a16:colId xmlns:a16="http://schemas.microsoft.com/office/drawing/2014/main" val="3890131719"/>
                    </a:ext>
                  </a:extLst>
                </a:gridCol>
              </a:tblGrid>
              <a:tr h="743246">
                <a:tc>
                  <a: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Fall </a:t>
                      </a:r>
                    </a:p>
                  </a:txBody>
                  <a:tcPr/>
                </a:tc>
                <a:tc>
                  <a: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Spring</a:t>
                      </a:r>
                    </a:p>
                  </a:txBody>
                  <a:tcPr/>
                </a:tc>
                <a:extLst>
                  <a:ext uri="{0D108BD9-81ED-4DB2-BD59-A6C34878D82A}">
                    <a16:rowId xmlns:a16="http://schemas.microsoft.com/office/drawing/2014/main" val="2424180602"/>
                  </a:ext>
                </a:extLst>
              </a:tr>
              <a:tr h="2512915">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Sept. 4, 2025</a:t>
                      </a:r>
                    </a:p>
                    <a:p>
                      <a:pPr algn="ctr"/>
                      <a:r>
                        <a:rPr lang="en-US" sz="2800" b="1" dirty="0">
                          <a:solidFill>
                            <a:schemeClr val="tx1"/>
                          </a:solidFill>
                          <a:latin typeface="Times New Roman" panose="02020603050405020304" pitchFamily="18" charset="0"/>
                          <a:cs typeface="Times New Roman" panose="02020603050405020304" pitchFamily="18" charset="0"/>
                        </a:rPr>
                        <a:t>(4 -7 pm)</a:t>
                      </a:r>
                    </a:p>
                  </a:txBody>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February 22, 2026</a:t>
                      </a:r>
                    </a:p>
                    <a:p>
                      <a:pPr algn="ctr"/>
                      <a:r>
                        <a:rPr lang="en-US" sz="2800" b="1" dirty="0">
                          <a:solidFill>
                            <a:schemeClr val="tx1"/>
                          </a:solidFill>
                          <a:latin typeface="Times New Roman" panose="02020603050405020304" pitchFamily="18" charset="0"/>
                          <a:cs typeface="Times New Roman" panose="02020603050405020304" pitchFamily="18" charset="0"/>
                        </a:rPr>
                        <a:t>(4 – 7 pm)</a:t>
                      </a:r>
                    </a:p>
                  </a:txBody>
                  <a:tcPr/>
                </a:tc>
                <a:extLst>
                  <a:ext uri="{0D108BD9-81ED-4DB2-BD59-A6C34878D82A}">
                    <a16:rowId xmlns:a16="http://schemas.microsoft.com/office/drawing/2014/main" val="2520315267"/>
                  </a:ext>
                </a:extLst>
              </a:tr>
            </a:tbl>
          </a:graphicData>
        </a:graphic>
      </p:graphicFrame>
      <p:pic>
        <p:nvPicPr>
          <p:cNvPr id="6" name="Picture 5">
            <a:extLst>
              <a:ext uri="{FF2B5EF4-FFF2-40B4-BE49-F238E27FC236}">
                <a16:creationId xmlns:a16="http://schemas.microsoft.com/office/drawing/2014/main" id="{DD7EC74F-81FA-D5CC-B686-9EBD60A9CBA9}"/>
              </a:ext>
            </a:extLst>
          </p:cNvPr>
          <p:cNvPicPr>
            <a:picLocks noChangeAspect="1"/>
          </p:cNvPicPr>
          <p:nvPr/>
        </p:nvPicPr>
        <p:blipFill>
          <a:blip r:embed="rId4"/>
          <a:stretch>
            <a:fillRect/>
          </a:stretch>
        </p:blipFill>
        <p:spPr>
          <a:xfrm>
            <a:off x="2600298" y="4065207"/>
            <a:ext cx="2859272" cy="2834886"/>
          </a:xfrm>
          <a:prstGeom prst="rect">
            <a:avLst/>
          </a:prstGeom>
        </p:spPr>
      </p:pic>
    </p:spTree>
    <p:extLst>
      <p:ext uri="{BB962C8B-B14F-4D97-AF65-F5344CB8AC3E}">
        <p14:creationId xmlns:p14="http://schemas.microsoft.com/office/powerpoint/2010/main" val="413074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93EA1-B925-59DD-BA67-4D834FB9343D}"/>
              </a:ext>
            </a:extLst>
          </p:cNvPr>
          <p:cNvSpPr txBox="1"/>
          <p:nvPr/>
        </p:nvSpPr>
        <p:spPr>
          <a:xfrm>
            <a:off x="406909" y="510080"/>
            <a:ext cx="9326880" cy="707886"/>
          </a:xfrm>
          <a:prstGeom prst="rect">
            <a:avLst/>
          </a:prstGeom>
          <a:noFill/>
        </p:spPr>
        <p:txBody>
          <a:bodyPr wrap="square" rtlCol="0">
            <a:spAutoFit/>
          </a:bodyPr>
          <a:lstStyle/>
          <a:p>
            <a:r>
              <a:rPr lang="en-US" sz="4000" b="1" i="1" dirty="0">
                <a:solidFill>
                  <a:schemeClr val="bg1"/>
                </a:solidFill>
                <a:latin typeface="Times New Roman" panose="02020603050405020304" pitchFamily="18" charset="0"/>
                <a:cs typeface="Times New Roman" panose="02020603050405020304" pitchFamily="18" charset="0"/>
              </a:rPr>
              <a:t>Report Card Period and Progress Reports</a:t>
            </a:r>
          </a:p>
        </p:txBody>
      </p:sp>
      <p:graphicFrame>
        <p:nvGraphicFramePr>
          <p:cNvPr id="3" name="Table 5">
            <a:extLst>
              <a:ext uri="{FF2B5EF4-FFF2-40B4-BE49-F238E27FC236}">
                <a16:creationId xmlns:a16="http://schemas.microsoft.com/office/drawing/2014/main" id="{47E2F0BF-D045-1CF2-C1FD-9963DE7677B1}"/>
              </a:ext>
            </a:extLst>
          </p:cNvPr>
          <p:cNvGraphicFramePr>
            <a:graphicFrameLocks/>
          </p:cNvGraphicFramePr>
          <p:nvPr>
            <p:extLst>
              <p:ext uri="{D42A27DB-BD31-4B8C-83A1-F6EECF244321}">
                <p14:modId xmlns:p14="http://schemas.microsoft.com/office/powerpoint/2010/main" val="1706578174"/>
              </p:ext>
            </p:extLst>
          </p:nvPr>
        </p:nvGraphicFramePr>
        <p:xfrm>
          <a:off x="551428" y="1522126"/>
          <a:ext cx="7731438" cy="4736632"/>
        </p:xfrm>
        <a:graphic>
          <a:graphicData uri="http://schemas.openxmlformats.org/drawingml/2006/table">
            <a:tbl>
              <a:tblPr firstRow="1" bandRow="1">
                <a:tableStyleId>{5C22544A-7EE6-4342-B048-85BDC9FD1C3A}</a:tableStyleId>
              </a:tblPr>
              <a:tblGrid>
                <a:gridCol w="1872176">
                  <a:extLst>
                    <a:ext uri="{9D8B030D-6E8A-4147-A177-3AD203B41FA5}">
                      <a16:colId xmlns:a16="http://schemas.microsoft.com/office/drawing/2014/main" val="270233961"/>
                    </a:ext>
                  </a:extLst>
                </a:gridCol>
                <a:gridCol w="3282116">
                  <a:extLst>
                    <a:ext uri="{9D8B030D-6E8A-4147-A177-3AD203B41FA5}">
                      <a16:colId xmlns:a16="http://schemas.microsoft.com/office/drawing/2014/main" val="3406318556"/>
                    </a:ext>
                  </a:extLst>
                </a:gridCol>
                <a:gridCol w="2577146">
                  <a:extLst>
                    <a:ext uri="{9D8B030D-6E8A-4147-A177-3AD203B41FA5}">
                      <a16:colId xmlns:a16="http://schemas.microsoft.com/office/drawing/2014/main" val="4054980255"/>
                    </a:ext>
                  </a:extLst>
                </a:gridCol>
              </a:tblGrid>
              <a:tr h="1885359">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Report Card Period Quarter</a:t>
                      </a:r>
                    </a:p>
                  </a:txBody>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Progress Reports Distributed &amp; Available via Parent Portal</a:t>
                      </a:r>
                    </a:p>
                  </a:txBody>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Report Cards Distributed &amp; Available via Parent Portal</a:t>
                      </a:r>
                    </a:p>
                  </a:txBody>
                  <a:tcPr/>
                </a:tc>
                <a:extLst>
                  <a:ext uri="{0D108BD9-81ED-4DB2-BD59-A6C34878D82A}">
                    <a16:rowId xmlns:a16="http://schemas.microsoft.com/office/drawing/2014/main" val="2924305240"/>
                  </a:ext>
                </a:extLst>
              </a:tr>
              <a:tr h="800632">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1st</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September 3, 2025</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October 27, 2025</a:t>
                      </a:r>
                    </a:p>
                  </a:txBody>
                  <a:tcPr/>
                </a:tc>
                <a:extLst>
                  <a:ext uri="{0D108BD9-81ED-4DB2-BD59-A6C34878D82A}">
                    <a16:rowId xmlns:a16="http://schemas.microsoft.com/office/drawing/2014/main" val="2583894024"/>
                  </a:ext>
                </a:extLst>
              </a:tr>
              <a:tr h="800632">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2nd</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November 12, 2025</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January 14, 2026 </a:t>
                      </a:r>
                    </a:p>
                  </a:txBody>
                  <a:tcPr/>
                </a:tc>
                <a:extLst>
                  <a:ext uri="{0D108BD9-81ED-4DB2-BD59-A6C34878D82A}">
                    <a16:rowId xmlns:a16="http://schemas.microsoft.com/office/drawing/2014/main" val="723558184"/>
                  </a:ext>
                </a:extLst>
              </a:tr>
              <a:tr h="800632">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3rd</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February 11, 2026</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April 1, 2026</a:t>
                      </a:r>
                    </a:p>
                  </a:txBody>
                  <a:tcPr/>
                </a:tc>
                <a:extLst>
                  <a:ext uri="{0D108BD9-81ED-4DB2-BD59-A6C34878D82A}">
                    <a16:rowId xmlns:a16="http://schemas.microsoft.com/office/drawing/2014/main" val="3666269486"/>
                  </a:ext>
                </a:extLst>
              </a:tr>
              <a:tr h="449377">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4th</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April 22, 2026</a:t>
                      </a:r>
                    </a:p>
                  </a:txBody>
                  <a:tcPr/>
                </a:tc>
                <a:tc>
                  <a:txBody>
                    <a:bodyPr/>
                    <a:lstStyle/>
                    <a:p>
                      <a:r>
                        <a:rPr lang="en-US" sz="2000" b="1" dirty="0">
                          <a:solidFill>
                            <a:srgbClr val="002060"/>
                          </a:solidFill>
                          <a:latin typeface="Times New Roman" panose="02020603050405020304" pitchFamily="18" charset="0"/>
                          <a:cs typeface="Times New Roman" panose="02020603050405020304" pitchFamily="18" charset="0"/>
                        </a:rPr>
                        <a:t>May 21, 2026 </a:t>
                      </a:r>
                    </a:p>
                  </a:txBody>
                  <a:tcPr/>
                </a:tc>
                <a:extLst>
                  <a:ext uri="{0D108BD9-81ED-4DB2-BD59-A6C34878D82A}">
                    <a16:rowId xmlns:a16="http://schemas.microsoft.com/office/drawing/2014/main" val="1769359238"/>
                  </a:ext>
                </a:extLst>
              </a:tr>
            </a:tbl>
          </a:graphicData>
        </a:graphic>
      </p:graphicFrame>
    </p:spTree>
    <p:extLst>
      <p:ext uri="{BB962C8B-B14F-4D97-AF65-F5344CB8AC3E}">
        <p14:creationId xmlns:p14="http://schemas.microsoft.com/office/powerpoint/2010/main" val="28976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441788" y="423752"/>
            <a:ext cx="10120045"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Family Engagement Plan (SCS Policy 7000)</a:t>
            </a:r>
          </a:p>
        </p:txBody>
      </p:sp>
      <p:pic>
        <p:nvPicPr>
          <p:cNvPr id="4" name="Picture 3">
            <a:extLst>
              <a:ext uri="{FF2B5EF4-FFF2-40B4-BE49-F238E27FC236}">
                <a16:creationId xmlns:a16="http://schemas.microsoft.com/office/drawing/2014/main" id="{87B4C5BE-89CD-350C-AFE3-5743893D9E50}"/>
              </a:ext>
            </a:extLst>
          </p:cNvPr>
          <p:cNvPicPr>
            <a:picLocks noChangeAspect="1"/>
          </p:cNvPicPr>
          <p:nvPr/>
        </p:nvPicPr>
        <p:blipFill rotWithShape="1">
          <a:blip r:embed="rId3"/>
          <a:srcRect l="27834" t="22222" r="7834" b="8594"/>
          <a:stretch/>
        </p:blipFill>
        <p:spPr>
          <a:xfrm>
            <a:off x="441788" y="1737360"/>
            <a:ext cx="7574791" cy="4582160"/>
          </a:xfrm>
          <a:prstGeom prst="rect">
            <a:avLst/>
          </a:prstGeom>
        </p:spPr>
      </p:pic>
    </p:spTree>
    <p:extLst>
      <p:ext uri="{BB962C8B-B14F-4D97-AF65-F5344CB8AC3E}">
        <p14:creationId xmlns:p14="http://schemas.microsoft.com/office/powerpoint/2010/main" val="104889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633D8E-39ED-0497-8C3F-B122DA84BBF1}"/>
              </a:ext>
            </a:extLst>
          </p:cNvPr>
          <p:cNvSpPr txBox="1"/>
          <p:nvPr/>
        </p:nvSpPr>
        <p:spPr>
          <a:xfrm>
            <a:off x="163534" y="289560"/>
            <a:ext cx="3449035" cy="2431435"/>
          </a:xfrm>
          <a:prstGeom prst="rect">
            <a:avLst/>
          </a:prstGeom>
          <a:noFill/>
        </p:spPr>
        <p:txBody>
          <a:bodyPr wrap="square" rtlCol="0">
            <a:spAutoFit/>
          </a:bodyPr>
          <a:lstStyle/>
          <a:p>
            <a:r>
              <a:rPr lang="en-US" sz="3200" b="1" i="1" dirty="0">
                <a:solidFill>
                  <a:schemeClr val="bg1"/>
                </a:solidFill>
                <a:latin typeface="Times New Roman" panose="02020603050405020304" pitchFamily="18" charset="0"/>
                <a:cs typeface="Times New Roman" panose="02020603050405020304" pitchFamily="18" charset="0"/>
              </a:rPr>
              <a:t>Family and Community Engagement Center (FACE)</a:t>
            </a:r>
          </a:p>
          <a:p>
            <a:endParaRPr lang="en-US"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3BC50DF-8078-A785-2000-8D5D722EA544}"/>
              </a:ext>
            </a:extLst>
          </p:cNvPr>
          <p:cNvPicPr>
            <a:picLocks noChangeAspect="1"/>
          </p:cNvPicPr>
          <p:nvPr/>
        </p:nvPicPr>
        <p:blipFill>
          <a:blip r:embed="rId4"/>
          <a:stretch>
            <a:fillRect/>
          </a:stretch>
        </p:blipFill>
        <p:spPr>
          <a:xfrm>
            <a:off x="2498021" y="-193325"/>
            <a:ext cx="7827942" cy="6096528"/>
          </a:xfrm>
          <a:prstGeom prst="rect">
            <a:avLst/>
          </a:prstGeom>
        </p:spPr>
      </p:pic>
      <p:sp>
        <p:nvSpPr>
          <p:cNvPr id="5" name="TextBox 4">
            <a:extLst>
              <a:ext uri="{FF2B5EF4-FFF2-40B4-BE49-F238E27FC236}">
                <a16:creationId xmlns:a16="http://schemas.microsoft.com/office/drawing/2014/main" id="{37C5F123-B346-D409-8714-8A7B97540B26}"/>
              </a:ext>
            </a:extLst>
          </p:cNvPr>
          <p:cNvSpPr txBox="1"/>
          <p:nvPr/>
        </p:nvSpPr>
        <p:spPr>
          <a:xfrm>
            <a:off x="1057249" y="2567366"/>
            <a:ext cx="2881543" cy="923330"/>
          </a:xfrm>
          <a:prstGeom prst="rect">
            <a:avLst/>
          </a:prstGeom>
          <a:noFill/>
        </p:spPr>
        <p:txBody>
          <a:bodyPr wrap="square">
            <a:spAutoFit/>
          </a:bodyPr>
          <a:lstStyle/>
          <a:p>
            <a:r>
              <a:rPr lang="en-US" sz="1800" b="1" i="1" dirty="0">
                <a:solidFill>
                  <a:schemeClr val="bg1"/>
                </a:solidFill>
                <a:latin typeface="Times New Roman" panose="02020603050405020304" pitchFamily="18" charset="0"/>
                <a:cs typeface="Times New Roman" panose="02020603050405020304" pitchFamily="18" charset="0"/>
              </a:rPr>
              <a:t>Memphis, Tennessee 38112</a:t>
            </a:r>
            <a:br>
              <a:rPr lang="en-US" sz="1800" b="1" i="1" dirty="0">
                <a:solidFill>
                  <a:schemeClr val="bg1"/>
                </a:solidFill>
                <a:latin typeface="Times New Roman" panose="02020603050405020304" pitchFamily="18" charset="0"/>
                <a:cs typeface="Times New Roman" panose="02020603050405020304" pitchFamily="18" charset="0"/>
              </a:rPr>
            </a:br>
            <a:r>
              <a:rPr lang="en-US" sz="1800" b="1" i="1" dirty="0">
                <a:solidFill>
                  <a:schemeClr val="bg1"/>
                </a:solidFill>
                <a:latin typeface="Times New Roman" panose="02020603050405020304" pitchFamily="18" charset="0"/>
                <a:cs typeface="Times New Roman" panose="02020603050405020304" pitchFamily="18" charset="0"/>
              </a:rPr>
              <a:t>160 South Hollywood Street</a:t>
            </a:r>
            <a:br>
              <a:rPr lang="en-US" sz="1800" b="1" i="1" dirty="0">
                <a:solidFill>
                  <a:schemeClr val="bg1"/>
                </a:solidFill>
                <a:latin typeface="Times New Roman" panose="02020603050405020304" pitchFamily="18" charset="0"/>
                <a:cs typeface="Times New Roman" panose="02020603050405020304" pitchFamily="18" charset="0"/>
              </a:rPr>
            </a:br>
            <a:r>
              <a:rPr lang="en-US" sz="1800" b="1" i="1" dirty="0">
                <a:solidFill>
                  <a:schemeClr val="bg1"/>
                </a:solidFill>
                <a:latin typeface="Times New Roman" panose="02020603050405020304" pitchFamily="18" charset="0"/>
                <a:cs typeface="Times New Roman" panose="02020603050405020304" pitchFamily="18" charset="0"/>
              </a:rPr>
              <a:t>Room 164 </a:t>
            </a:r>
          </a:p>
        </p:txBody>
      </p:sp>
    </p:spTree>
    <p:extLst>
      <p:ext uri="{BB962C8B-B14F-4D97-AF65-F5344CB8AC3E}">
        <p14:creationId xmlns:p14="http://schemas.microsoft.com/office/powerpoint/2010/main" val="313849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53266" y="2024685"/>
            <a:ext cx="2819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Annual Title I Meeting Agenda</a:t>
            </a:r>
          </a:p>
        </p:txBody>
      </p:sp>
      <p:sp>
        <p:nvSpPr>
          <p:cNvPr id="7" name="TextBox 6">
            <a:extLst>
              <a:ext uri="{FF2B5EF4-FFF2-40B4-BE49-F238E27FC236}">
                <a16:creationId xmlns:a16="http://schemas.microsoft.com/office/drawing/2014/main" id="{B3992F34-14FF-114D-B036-79EC4ECE17D9}"/>
              </a:ext>
            </a:extLst>
          </p:cNvPr>
          <p:cNvSpPr txBox="1"/>
          <p:nvPr/>
        </p:nvSpPr>
        <p:spPr>
          <a:xfrm>
            <a:off x="5442012" y="369869"/>
            <a:ext cx="6843325" cy="5859553"/>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What is the Purpose of Title I?</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Medical </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Districts’ Mission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and Vision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Notice of District/School Progress/ School Status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Continuous School Improvement Plan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Student Code of Conduct</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MDHS School Parent Student Compact</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Reporting Pupil Progress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Parent-Teacher Conferences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MDHS Family Engagement Plan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Policies for Family Engagement (MCS Family Engagement Policy and Plan; School Plan)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Availability of Parent Training/ Opportunities for additional Parent Meetings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Parents’ Right to Know</a:t>
            </a:r>
          </a:p>
        </p:txBody>
      </p:sp>
      <p:pic>
        <p:nvPicPr>
          <p:cNvPr id="3" name="Picture 2">
            <a:extLst>
              <a:ext uri="{FF2B5EF4-FFF2-40B4-BE49-F238E27FC236}">
                <a16:creationId xmlns:a16="http://schemas.microsoft.com/office/drawing/2014/main" id="{BB62C1B9-2EF1-44B2-B80C-4A2A1E2451CE}"/>
              </a:ext>
            </a:extLst>
          </p:cNvPr>
          <p:cNvPicPr>
            <a:picLocks noChangeAspect="1"/>
          </p:cNvPicPr>
          <p:nvPr/>
        </p:nvPicPr>
        <p:blipFill rotWithShape="1">
          <a:blip r:embed="rId3"/>
          <a:srcRect l="13868" t="-2320" r="11940" b="3521"/>
          <a:stretch/>
        </p:blipFill>
        <p:spPr>
          <a:xfrm>
            <a:off x="9339308" y="1722267"/>
            <a:ext cx="2358047" cy="1955307"/>
          </a:xfrm>
          <a:prstGeom prst="ellipse">
            <a:avLst/>
          </a:prstGeom>
          <a:ln>
            <a:noFill/>
          </a:ln>
          <a:effectLst>
            <a:softEdge rad="112500"/>
          </a:effectLst>
        </p:spPr>
      </p:pic>
    </p:spTree>
    <p:extLst>
      <p:ext uri="{BB962C8B-B14F-4D97-AF65-F5344CB8AC3E}">
        <p14:creationId xmlns:p14="http://schemas.microsoft.com/office/powerpoint/2010/main" val="181449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860F0-6D73-9D4B-9C6B-B44D2352C091}"/>
              </a:ext>
            </a:extLst>
          </p:cNvPr>
          <p:cNvSpPr txBox="1"/>
          <p:nvPr/>
        </p:nvSpPr>
        <p:spPr>
          <a:xfrm>
            <a:off x="330505" y="426770"/>
            <a:ext cx="6896560" cy="3170099"/>
          </a:xfrm>
          <a:prstGeom prst="rect">
            <a:avLst/>
          </a:prstGeom>
          <a:noFill/>
        </p:spPr>
        <p:txBody>
          <a:bodyPr wrap="square">
            <a:spAutoFit/>
          </a:bodyPr>
          <a:lstStyle/>
          <a:p>
            <a:r>
              <a:rPr lang="en-US" sz="4000" b="1" kern="1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 for Additional </a:t>
            </a:r>
          </a:p>
          <a:p>
            <a:r>
              <a:rPr lang="en-US" sz="4000" b="1" kern="1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 Meetings: Muffins for Moms, Curriculum Nights, and Parent-Teacher Conferences</a:t>
            </a:r>
            <a:endParaRPr lang="en-US" sz="4000" dirty="0">
              <a:solidFill>
                <a:srgbClr val="C00000"/>
              </a:solidFill>
              <a:effectLst>
                <a:outerShdw blurRad="38100" dist="38100" dir="2700000" algn="tl">
                  <a:srgbClr val="000000">
                    <a:alpha val="43137"/>
                  </a:srgbClr>
                </a:outerShdw>
              </a:effectLst>
            </a:endParaRPr>
          </a:p>
        </p:txBody>
      </p:sp>
      <p:pic>
        <p:nvPicPr>
          <p:cNvPr id="5" name="Content Placeholder 14">
            <a:extLst>
              <a:ext uri="{FF2B5EF4-FFF2-40B4-BE49-F238E27FC236}">
                <a16:creationId xmlns:a16="http://schemas.microsoft.com/office/drawing/2014/main" id="{7EDD067D-B12B-A0B3-E0C4-5E462911A54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1827" r="25221" b="2"/>
          <a:stretch/>
        </p:blipFill>
        <p:spPr>
          <a:xfrm>
            <a:off x="7368249" y="1603387"/>
            <a:ext cx="1744236" cy="2541843"/>
          </a:xfrm>
          <a:prstGeom prst="rect">
            <a:avLst/>
          </a:prstGeom>
        </p:spPr>
      </p:pic>
      <p:pic>
        <p:nvPicPr>
          <p:cNvPr id="6" name="Picture 5" descr="A picture containing text, bedclothes&#10;&#10;Description automatically generated">
            <a:extLst>
              <a:ext uri="{FF2B5EF4-FFF2-40B4-BE49-F238E27FC236}">
                <a16:creationId xmlns:a16="http://schemas.microsoft.com/office/drawing/2014/main" id="{222F9CD6-EA33-D34B-4C08-0D5556816EB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3525" r="23526" b="2"/>
          <a:stretch/>
        </p:blipFill>
        <p:spPr>
          <a:xfrm>
            <a:off x="4705558" y="3141103"/>
            <a:ext cx="1858031" cy="2542032"/>
          </a:xfrm>
          <a:prstGeom prst="rect">
            <a:avLst/>
          </a:prstGeom>
        </p:spPr>
      </p:pic>
      <p:pic>
        <p:nvPicPr>
          <p:cNvPr id="7" name="Picture 6">
            <a:extLst>
              <a:ext uri="{FF2B5EF4-FFF2-40B4-BE49-F238E27FC236}">
                <a16:creationId xmlns:a16="http://schemas.microsoft.com/office/drawing/2014/main" id="{38DDDD11-C6E1-2D27-6A6F-829CB9227F3D}"/>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5573" r="-2" b="-2"/>
          <a:stretch/>
        </p:blipFill>
        <p:spPr>
          <a:xfrm>
            <a:off x="2154394" y="3967481"/>
            <a:ext cx="1746504" cy="2333135"/>
          </a:xfrm>
          <a:prstGeom prst="rect">
            <a:avLst/>
          </a:prstGeom>
        </p:spPr>
      </p:pic>
    </p:spTree>
    <p:extLst>
      <p:ext uri="{BB962C8B-B14F-4D97-AF65-F5344CB8AC3E}">
        <p14:creationId xmlns:p14="http://schemas.microsoft.com/office/powerpoint/2010/main" val="319175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172993" y="1994898"/>
            <a:ext cx="3055253" cy="1938992"/>
          </a:xfrm>
          <a:prstGeom prst="rect">
            <a:avLst/>
          </a:prstGeom>
          <a:noFill/>
        </p:spPr>
        <p:txBody>
          <a:bodyPr wrap="square" rtlCol="0">
            <a:spAutoFit/>
          </a:bodyPr>
          <a:lstStyle/>
          <a:p>
            <a:r>
              <a:rPr lang="en-US" sz="4000" b="1" i="1" dirty="0">
                <a:solidFill>
                  <a:schemeClr val="bg1"/>
                </a:solidFill>
                <a:latin typeface="Times New Roman" panose="02020603050405020304" pitchFamily="18" charset="0"/>
                <a:cs typeface="Times New Roman" panose="02020603050405020304" pitchFamily="18" charset="0"/>
              </a:rPr>
              <a:t>Parents’ Right to Know</a:t>
            </a:r>
          </a:p>
        </p:txBody>
      </p:sp>
      <p:sp>
        <p:nvSpPr>
          <p:cNvPr id="7" name="TextBox 6">
            <a:extLst>
              <a:ext uri="{FF2B5EF4-FFF2-40B4-BE49-F238E27FC236}">
                <a16:creationId xmlns:a16="http://schemas.microsoft.com/office/drawing/2014/main" id="{B3992F34-14FF-114D-B036-79EC4ECE17D9}"/>
              </a:ext>
            </a:extLst>
          </p:cNvPr>
          <p:cNvSpPr txBox="1"/>
          <p:nvPr/>
        </p:nvSpPr>
        <p:spPr>
          <a:xfrm>
            <a:off x="5535278" y="517167"/>
            <a:ext cx="6656722" cy="6678751"/>
          </a:xfrm>
          <a:prstGeom prst="rect">
            <a:avLst/>
          </a:prstGeom>
          <a:noFill/>
        </p:spPr>
        <p:txBody>
          <a:bodyPr wrap="square" rtlCol="0">
            <a:spAutoFit/>
          </a:bodyPr>
          <a:lstStyle/>
          <a:p>
            <a:pPr marL="0" marR="0">
              <a:spcBef>
                <a:spcPts val="0"/>
              </a:spcBef>
              <a:spcAft>
                <a:spcPts val="0"/>
              </a:spcAft>
            </a:pPr>
            <a:r>
              <a:rPr lang="en-US" sz="2000" b="1" dirty="0">
                <a:solidFill>
                  <a:srgbClr val="C00000"/>
                </a:solidFill>
                <a:effectLst/>
                <a:latin typeface="Times New Roman" panose="02020603050405020304" pitchFamily="18" charset="0"/>
                <a:ea typeface="Times New Roman" panose="02020603050405020304" pitchFamily="18" charset="0"/>
              </a:rPr>
              <a:t>All parents have the right to request the following:</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A teacher’s professional qualifications, which includes state qualifications, licensure, grade/s certification, waivers</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A teacher’s baccalaureate and /or graduate degree, fields of endorsement, previous teaching experience</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A paraprofessional’s qualifications</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An assurance that their child’s name, address, and telephone listing not be released to military recruiters.</a:t>
            </a:r>
          </a:p>
          <a:p>
            <a:pPr marR="0" lvl="0">
              <a:spcBef>
                <a:spcPts val="0"/>
              </a:spcBef>
              <a:spcAft>
                <a:spcPts val="0"/>
              </a:spcAft>
              <a:tabLst>
                <a:tab pos="457200" algn="l"/>
              </a:tabLst>
            </a:pPr>
            <a:endParaRPr lang="en-US" sz="20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C00000"/>
                </a:solidFill>
                <a:effectLst/>
                <a:latin typeface="Times New Roman" panose="02020603050405020304" pitchFamily="18" charset="0"/>
                <a:ea typeface="Times New Roman" panose="02020603050405020304" pitchFamily="18" charset="0"/>
              </a:rPr>
              <a:t>All parents will receive information on the following:</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Their child’s level of achievement in each of the state academic assessments</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Their option to request a transfer to another school within the district if their child is the victim of a violent crime at school</a:t>
            </a:r>
          </a:p>
          <a:p>
            <a:pPr marL="342900" marR="0" lvl="0" indent="-342900">
              <a:spcBef>
                <a:spcPts val="0"/>
              </a:spcBef>
              <a:spcAft>
                <a:spcPts val="0"/>
              </a:spcAft>
              <a:buFont typeface="Symbol" panose="05050102010706020507" pitchFamily="18" charset="2"/>
              <a:buChar char=""/>
              <a:tabLst>
                <a:tab pos="457200" algn="l"/>
              </a:tabLst>
            </a:pPr>
            <a:r>
              <a:rPr lang="en-US" sz="2000" b="1" dirty="0">
                <a:effectLst/>
                <a:latin typeface="Times New Roman" panose="02020603050405020304" pitchFamily="18" charset="0"/>
                <a:ea typeface="Times New Roman" panose="02020603050405020304" pitchFamily="18" charset="0"/>
              </a:rPr>
              <a:t>Their right to timely notification that their child has been assigned, or has been taught for four or more consecutive weeks by, a teacher who is not highly effective.</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290940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4893280" y="149622"/>
            <a:ext cx="7426411" cy="830997"/>
          </a:xfrm>
          <a:prstGeom prst="rect">
            <a:avLst/>
          </a:prstGeom>
          <a:noFill/>
        </p:spPr>
        <p:txBody>
          <a:bodyPr wrap="square" rtlCol="0">
            <a:spAutoFit/>
          </a:bodyPr>
          <a:lstStyle/>
          <a:p>
            <a:pPr algn="ctr"/>
            <a:r>
              <a:rPr lang="en-US" sz="4800" b="1" i="1" dirty="0">
                <a:solidFill>
                  <a:schemeClr val="bg1"/>
                </a:solidFill>
                <a:effectLst>
                  <a:outerShdw blurRad="50800" dist="38100" dir="2700000" algn="tl" rotWithShape="0">
                    <a:prstClr val="black">
                      <a:alpha val="0"/>
                    </a:prstClr>
                  </a:outerShdw>
                </a:effectLst>
                <a:latin typeface="Times New Roman" panose="02020603050405020304" pitchFamily="18" charset="0"/>
                <a:cs typeface="Times New Roman" panose="02020603050405020304" pitchFamily="18" charset="0"/>
              </a:rPr>
              <a:t>Questions</a:t>
            </a:r>
          </a:p>
        </p:txBody>
      </p:sp>
      <p:sp>
        <p:nvSpPr>
          <p:cNvPr id="5" name="TextBox 4">
            <a:extLst>
              <a:ext uri="{FF2B5EF4-FFF2-40B4-BE49-F238E27FC236}">
                <a16:creationId xmlns:a16="http://schemas.microsoft.com/office/drawing/2014/main" id="{28A98761-B18C-3E4B-9983-DA877B2EA40B}"/>
              </a:ext>
            </a:extLst>
          </p:cNvPr>
          <p:cNvSpPr txBox="1"/>
          <p:nvPr/>
        </p:nvSpPr>
        <p:spPr>
          <a:xfrm>
            <a:off x="392281" y="1388506"/>
            <a:ext cx="10679373" cy="523220"/>
          </a:xfrm>
          <a:prstGeom prst="rect">
            <a:avLst/>
          </a:prstGeom>
          <a:noFill/>
        </p:spPr>
        <p:txBody>
          <a:bodyPr wrap="square" rtlCol="0">
            <a:spAutoFit/>
          </a:bodyPr>
          <a:lstStyle/>
          <a:p>
            <a:r>
              <a:rPr lang="en-US" sz="2800" dirty="0">
                <a:latin typeface="Century Gothic" panose="020B0502020202020204" pitchFamily="34" charset="0"/>
              </a:rPr>
              <a:t>.</a:t>
            </a:r>
          </a:p>
        </p:txBody>
      </p:sp>
      <p:pic>
        <p:nvPicPr>
          <p:cNvPr id="2" name="Picture 1" descr="Icon&#10;&#10;Description automatically generated">
            <a:extLst>
              <a:ext uri="{FF2B5EF4-FFF2-40B4-BE49-F238E27FC236}">
                <a16:creationId xmlns:a16="http://schemas.microsoft.com/office/drawing/2014/main" id="{56BF7492-818C-2AC7-9300-50B7A080EA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85706" y="2013905"/>
            <a:ext cx="3092521" cy="3092521"/>
          </a:xfrm>
          <a:prstGeom prst="ellipse">
            <a:avLst/>
          </a:prstGeom>
          <a:ln>
            <a:noFill/>
          </a:ln>
          <a:effectLst>
            <a:softEdge rad="112500"/>
          </a:effectLst>
        </p:spPr>
      </p:pic>
    </p:spTree>
    <p:extLst>
      <p:ext uri="{BB962C8B-B14F-4D97-AF65-F5344CB8AC3E}">
        <p14:creationId xmlns:p14="http://schemas.microsoft.com/office/powerpoint/2010/main" val="195259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85719" y="2099673"/>
            <a:ext cx="2362206" cy="1938992"/>
          </a:xfrm>
          <a:prstGeom prst="rect">
            <a:avLst/>
          </a:prstGeom>
          <a:noFill/>
        </p:spPr>
        <p:txBody>
          <a:bodyPr wrap="square" rtlCol="0">
            <a:spAutoFit/>
          </a:bodyPr>
          <a:lstStyle/>
          <a:p>
            <a:pPr algn="ctr"/>
            <a:r>
              <a:rPr lang="en-US" sz="2400" b="1" i="1" dirty="0">
                <a:solidFill>
                  <a:schemeClr val="bg1"/>
                </a:solidFill>
                <a:latin typeface="Times New Roman" panose="02020603050405020304" pitchFamily="18" charset="0"/>
                <a:cs typeface="Times New Roman" panose="02020603050405020304" pitchFamily="18" charset="0"/>
              </a:rPr>
              <a:t>Thank You!</a:t>
            </a:r>
          </a:p>
          <a:p>
            <a:pPr algn="ctr"/>
            <a:endParaRPr lang="en-US" sz="2400" b="1" i="1" dirty="0">
              <a:solidFill>
                <a:schemeClr val="bg1"/>
              </a:solidFill>
              <a:latin typeface="Times New Roman" panose="02020603050405020304" pitchFamily="18" charset="0"/>
              <a:cs typeface="Times New Roman" panose="02020603050405020304" pitchFamily="18" charset="0"/>
            </a:endParaRPr>
          </a:p>
          <a:p>
            <a:pPr algn="ctr"/>
            <a:r>
              <a:rPr lang="en-US" sz="2400" b="1" i="1" dirty="0">
                <a:solidFill>
                  <a:schemeClr val="bg1"/>
                </a:solidFill>
                <a:latin typeface="Times New Roman" panose="02020603050405020304" pitchFamily="18" charset="0"/>
                <a:cs typeface="Times New Roman" panose="02020603050405020304" pitchFamily="18" charset="0"/>
              </a:rPr>
              <a:t>Your attendance was greatly appreciated!</a:t>
            </a:r>
          </a:p>
        </p:txBody>
      </p:sp>
      <p:pic>
        <p:nvPicPr>
          <p:cNvPr id="8" name="Picture 7" descr="Logo, company name&#10;&#10;Description automatically generated">
            <a:extLst>
              <a:ext uri="{FF2B5EF4-FFF2-40B4-BE49-F238E27FC236}">
                <a16:creationId xmlns:a16="http://schemas.microsoft.com/office/drawing/2014/main" id="{73585F46-1E04-3E47-EE51-1BCD85FB313A}"/>
              </a:ext>
            </a:extLst>
          </p:cNvPr>
          <p:cNvPicPr>
            <a:picLocks noChangeAspect="1"/>
          </p:cNvPicPr>
          <p:nvPr/>
        </p:nvPicPr>
        <p:blipFill>
          <a:blip r:embed="rId3"/>
          <a:stretch>
            <a:fillRect/>
          </a:stretch>
        </p:blipFill>
        <p:spPr>
          <a:xfrm>
            <a:off x="4933944" y="482936"/>
            <a:ext cx="6096012" cy="5020066"/>
          </a:xfrm>
          <a:prstGeom prst="rect">
            <a:avLst/>
          </a:prstGeom>
        </p:spPr>
      </p:pic>
      <p:sp>
        <p:nvSpPr>
          <p:cNvPr id="9" name="TextBox 8">
            <a:extLst>
              <a:ext uri="{FF2B5EF4-FFF2-40B4-BE49-F238E27FC236}">
                <a16:creationId xmlns:a16="http://schemas.microsoft.com/office/drawing/2014/main" id="{267FA158-87A2-96B7-F8D3-E42C5FA7C4B7}"/>
              </a:ext>
            </a:extLst>
          </p:cNvPr>
          <p:cNvSpPr txBox="1"/>
          <p:nvPr/>
        </p:nvSpPr>
        <p:spPr>
          <a:xfrm>
            <a:off x="136284" y="6264621"/>
            <a:ext cx="3886442"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Carlos Smith, Title </a:t>
            </a:r>
            <a:r>
              <a:rPr lang="en-US" b="1" i="1">
                <a:solidFill>
                  <a:schemeClr val="bg1"/>
                </a:solidFill>
                <a:latin typeface="Times New Roman" panose="02020603050405020304" pitchFamily="18" charset="0"/>
                <a:cs typeface="Times New Roman" panose="02020603050405020304" pitchFamily="18" charset="0"/>
              </a:rPr>
              <a:t>I Facilitator</a:t>
            </a: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F7CC7EC-0E29-DD71-9855-F9A17463381C}"/>
              </a:ext>
            </a:extLst>
          </p:cNvPr>
          <p:cNvSpPr txBox="1"/>
          <p:nvPr/>
        </p:nvSpPr>
        <p:spPr>
          <a:xfrm>
            <a:off x="6000750" y="5864512"/>
            <a:ext cx="4410075"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“Great on Purpose”</a:t>
            </a:r>
          </a:p>
        </p:txBody>
      </p:sp>
    </p:spTree>
    <p:extLst>
      <p:ext uri="{BB962C8B-B14F-4D97-AF65-F5344CB8AC3E}">
        <p14:creationId xmlns:p14="http://schemas.microsoft.com/office/powerpoint/2010/main" val="52954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397547"/>
            <a:ext cx="2819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Purpose of the Annual Title I Meeting</a:t>
            </a:r>
          </a:p>
        </p:txBody>
      </p:sp>
      <p:sp>
        <p:nvSpPr>
          <p:cNvPr id="7" name="TextBox 6">
            <a:extLst>
              <a:ext uri="{FF2B5EF4-FFF2-40B4-BE49-F238E27FC236}">
                <a16:creationId xmlns:a16="http://schemas.microsoft.com/office/drawing/2014/main" id="{B3992F34-14FF-114D-B036-79EC4ECE17D9}"/>
              </a:ext>
            </a:extLst>
          </p:cNvPr>
          <p:cNvSpPr txBox="1"/>
          <p:nvPr/>
        </p:nvSpPr>
        <p:spPr>
          <a:xfrm>
            <a:off x="4438835" y="2074381"/>
            <a:ext cx="6843325"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purpose of the Annual Title I meeting is to provide information to families of participating children about the Title I program and their right to be involved in their child’s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Each school served under Title I, Part A must hold an annual meeting, at a time convenient for families, to inform them of their school’s participation in Title I programs and to explain the Title I requirements and the right of families to be involved in those programs. </a:t>
            </a:r>
          </a:p>
        </p:txBody>
      </p:sp>
      <p:pic>
        <p:nvPicPr>
          <p:cNvPr id="3" name="Picture 2">
            <a:extLst>
              <a:ext uri="{FF2B5EF4-FFF2-40B4-BE49-F238E27FC236}">
                <a16:creationId xmlns:a16="http://schemas.microsoft.com/office/drawing/2014/main" id="{BB62C1B9-2EF1-44B2-B80C-4A2A1E2451CE}"/>
              </a:ext>
            </a:extLst>
          </p:cNvPr>
          <p:cNvPicPr>
            <a:picLocks noChangeAspect="1"/>
          </p:cNvPicPr>
          <p:nvPr/>
        </p:nvPicPr>
        <p:blipFill>
          <a:blip r:embed="rId3"/>
          <a:stretch>
            <a:fillRect/>
          </a:stretch>
        </p:blipFill>
        <p:spPr>
          <a:xfrm>
            <a:off x="6630371" y="-163045"/>
            <a:ext cx="3529890" cy="2237426"/>
          </a:xfrm>
          <a:prstGeom prst="rect">
            <a:avLst/>
          </a:prstGeom>
        </p:spPr>
      </p:pic>
    </p:spTree>
    <p:extLst>
      <p:ext uri="{BB962C8B-B14F-4D97-AF65-F5344CB8AC3E}">
        <p14:creationId xmlns:p14="http://schemas.microsoft.com/office/powerpoint/2010/main" val="109838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ogo">
            <a:extLst>
              <a:ext uri="{FF2B5EF4-FFF2-40B4-BE49-F238E27FC236}">
                <a16:creationId xmlns:a16="http://schemas.microsoft.com/office/drawing/2014/main" id="{36E97445-8A1D-16EE-A9F9-20B91380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568" y="-117986"/>
            <a:ext cx="3524250" cy="2238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14A80C-A34B-C446-8679-7E9E195D6B77}"/>
              </a:ext>
            </a:extLst>
          </p:cNvPr>
          <p:cNvSpPr txBox="1"/>
          <p:nvPr/>
        </p:nvSpPr>
        <p:spPr>
          <a:xfrm>
            <a:off x="0" y="2120389"/>
            <a:ext cx="262646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Goals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Title I, Part A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7818DEDB-8FF5-940B-4A43-942DA15C3309}"/>
              </a:ext>
            </a:extLst>
          </p:cNvPr>
          <p:cNvSpPr txBox="1"/>
          <p:nvPr/>
        </p:nvSpPr>
        <p:spPr>
          <a:xfrm>
            <a:off x="5112773" y="1730477"/>
            <a:ext cx="6392405" cy="44012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To increase academic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To provide direct instructional support to students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To provide professional development for teachers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To promote parent education and involvement</a:t>
            </a:r>
          </a:p>
        </p:txBody>
      </p:sp>
    </p:spTree>
    <p:extLst>
      <p:ext uri="{BB962C8B-B14F-4D97-AF65-F5344CB8AC3E}">
        <p14:creationId xmlns:p14="http://schemas.microsoft.com/office/powerpoint/2010/main" val="207491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2397547"/>
            <a:ext cx="2819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Purpose of the Title I, Part A Program</a:t>
            </a:r>
          </a:p>
        </p:txBody>
      </p:sp>
      <p:sp>
        <p:nvSpPr>
          <p:cNvPr id="7" name="TextBox 6">
            <a:extLst>
              <a:ext uri="{FF2B5EF4-FFF2-40B4-BE49-F238E27FC236}">
                <a16:creationId xmlns:a16="http://schemas.microsoft.com/office/drawing/2014/main" id="{B3992F34-14FF-114D-B036-79EC4ECE17D9}"/>
              </a:ext>
            </a:extLst>
          </p:cNvPr>
          <p:cNvSpPr txBox="1"/>
          <p:nvPr/>
        </p:nvSpPr>
        <p:spPr>
          <a:xfrm>
            <a:off x="4328809" y="1471910"/>
            <a:ext cx="7690198"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002E50"/>
                </a:solidFill>
                <a:effectLst/>
                <a:uLnTx/>
                <a:uFillTx/>
                <a:latin typeface="Times New Roman"/>
                <a:ea typeface="+mn-ea"/>
                <a:cs typeface="Times New Roman"/>
              </a:rPr>
              <a:t>Medical District High School is a Title I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dirty="0">
              <a:ln>
                <a:noFill/>
              </a:ln>
              <a:solidFill>
                <a:srgbClr val="00206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purpose of the Title I, Part A program is to provide federal dollars to supplement educational opportunities for students who attend schools with high numbers or percentages of children from low-income families and are most at risk of failing to meet the state’s challenging academic achievement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Title I, Part A funds are to be used to provide all students significant opportunity to receive a fair, equitable, and high-quality education, and to close educational gaps.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002E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002E50"/>
                </a:solidFill>
                <a:effectLst/>
                <a:uLnTx/>
                <a:uFillTx/>
                <a:latin typeface="Times New Roman" panose="02020603050405020304" pitchFamily="18" charset="0"/>
                <a:ea typeface="+mn-ea"/>
                <a:cs typeface="Times New Roman" panose="02020603050405020304" pitchFamily="18" charset="0"/>
              </a:rPr>
              <a:t> (U.S. Department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27C4B8C-C1DA-F344-0B66-C02F7C1AEED6}"/>
              </a:ext>
            </a:extLst>
          </p:cNvPr>
          <p:cNvSpPr txBox="1"/>
          <p:nvPr/>
        </p:nvSpPr>
        <p:spPr>
          <a:xfrm>
            <a:off x="5538248" y="389980"/>
            <a:ext cx="55583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Did You Know?</a:t>
            </a:r>
          </a:p>
        </p:txBody>
      </p:sp>
    </p:spTree>
    <p:extLst>
      <p:ext uri="{BB962C8B-B14F-4D97-AF65-F5344CB8AC3E}">
        <p14:creationId xmlns:p14="http://schemas.microsoft.com/office/powerpoint/2010/main" val="396154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0" y="1877096"/>
            <a:ext cx="263325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Mission and Vision</a:t>
            </a:r>
          </a:p>
        </p:txBody>
      </p:sp>
      <p:sp>
        <p:nvSpPr>
          <p:cNvPr id="3" name="TextBox 2">
            <a:extLst>
              <a:ext uri="{FF2B5EF4-FFF2-40B4-BE49-F238E27FC236}">
                <a16:creationId xmlns:a16="http://schemas.microsoft.com/office/drawing/2014/main" id="{9A253073-CFE1-B48A-F32F-BF4DF14E1F18}"/>
              </a:ext>
            </a:extLst>
          </p:cNvPr>
          <p:cNvSpPr txBox="1"/>
          <p:nvPr/>
        </p:nvSpPr>
        <p:spPr>
          <a:xfrm>
            <a:off x="5475767" y="797510"/>
            <a:ext cx="6071192"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Mission:</a:t>
            </a:r>
            <a:r>
              <a:rPr kumimoji="0" lang="en-US" sz="2400" b="1" i="1"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400" b="1" dirty="0">
                <a:solidFill>
                  <a:srgbClr val="002060"/>
                </a:solidFill>
                <a:effectLst/>
                <a:latin typeface="Times New Roman" panose="02020603050405020304" pitchFamily="18" charset="0"/>
                <a:cs typeface="Times New Roman" panose="02020603050405020304" pitchFamily="18" charset="0"/>
              </a:rPr>
              <a:t>Medical District High School will graduate college and career-ready critical thinkers who are emotionally conscious, socially responsible, and prepared to embrace their role in the global community. </a:t>
            </a:r>
            <a:endParaRPr lang="en-US" sz="2400" b="1" i="1" u="sng"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Vision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400" b="1" i="0" dirty="0">
                <a:solidFill>
                  <a:srgbClr val="002060"/>
                </a:solidFill>
                <a:effectLst/>
                <a:latin typeface="Times New Roman" panose="02020603050405020304" pitchFamily="18" charset="0"/>
                <a:cs typeface="Times New Roman" panose="02020603050405020304" pitchFamily="18" charset="0"/>
              </a:rPr>
              <a:t>Medical District High School's vision is to develop independent, well-rounded students who will excel academically, socially, and emotionally through the collaborative efforts of staff, parents, and community partners. Students will complete all requirements for high school graduation while pursuing an Associate degree.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4" name="Picture 3" descr="A logo for a medical school&#10;&#10;Description automatically generated">
            <a:extLst>
              <a:ext uri="{FF2B5EF4-FFF2-40B4-BE49-F238E27FC236}">
                <a16:creationId xmlns:a16="http://schemas.microsoft.com/office/drawing/2014/main" id="{B3EC888F-DDF8-DB3B-97AF-B3D71FC56272}"/>
              </a:ext>
            </a:extLst>
          </p:cNvPr>
          <p:cNvPicPr>
            <a:picLocks noChangeAspect="1"/>
          </p:cNvPicPr>
          <p:nvPr/>
        </p:nvPicPr>
        <p:blipFill rotWithShape="1">
          <a:blip r:embed="rId3"/>
          <a:srcRect l="19169" r="20727"/>
          <a:stretch/>
        </p:blipFill>
        <p:spPr>
          <a:xfrm>
            <a:off x="3197984" y="3104908"/>
            <a:ext cx="1713053" cy="1603218"/>
          </a:xfrm>
          <a:prstGeom prst="ellipse">
            <a:avLst/>
          </a:prstGeom>
          <a:ln>
            <a:noFill/>
          </a:ln>
          <a:effectLst>
            <a:softEdge rad="112500"/>
          </a:effectLst>
        </p:spPr>
      </p:pic>
    </p:spTree>
    <p:extLst>
      <p:ext uri="{BB962C8B-B14F-4D97-AF65-F5344CB8AC3E}">
        <p14:creationId xmlns:p14="http://schemas.microsoft.com/office/powerpoint/2010/main" val="235203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DD559D-9F08-BE2F-98F6-E027B8452C5A}"/>
              </a:ext>
            </a:extLst>
          </p:cNvPr>
          <p:cNvSpPr txBox="1"/>
          <p:nvPr/>
        </p:nvSpPr>
        <p:spPr>
          <a:xfrm>
            <a:off x="210795" y="139313"/>
            <a:ext cx="1120815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Medical District High School’s Curriculum</a:t>
            </a:r>
            <a:endParaRPr kumimoji="0" lang="en-US" sz="4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0FDC1A7-69D5-394E-6632-1118AE175AB6}"/>
              </a:ext>
            </a:extLst>
          </p:cNvPr>
          <p:cNvSpPr txBox="1"/>
          <p:nvPr/>
        </p:nvSpPr>
        <p:spPr>
          <a:xfrm>
            <a:off x="1735016" y="1406770"/>
            <a:ext cx="7440837" cy="2677656"/>
          </a:xfrm>
          <a:prstGeom prst="rect">
            <a:avLst/>
          </a:prstGeom>
          <a:noFill/>
        </p:spPr>
        <p:txBody>
          <a:bodyPr wrap="square">
            <a:spAutoFit/>
          </a:bodyPr>
          <a:lstStyle/>
          <a:p>
            <a:r>
              <a:rPr lang="en-US" sz="2800" b="1" i="1" dirty="0">
                <a:solidFill>
                  <a:schemeClr val="bg1"/>
                </a:solidFill>
                <a:latin typeface="Times New Roman" panose="02020603050405020304" pitchFamily="18" charset="0"/>
                <a:cs typeface="Times New Roman" panose="02020603050405020304" pitchFamily="18" charset="0"/>
              </a:rPr>
              <a:t>In partnership with Southwest Tennessee Community College, Medical District is in its 4</a:t>
            </a:r>
            <a:r>
              <a:rPr lang="en-US" sz="2800" b="1" i="1" baseline="30000" dirty="0">
                <a:solidFill>
                  <a:schemeClr val="bg1"/>
                </a:solidFill>
                <a:latin typeface="Times New Roman" panose="02020603050405020304" pitchFamily="18" charset="0"/>
                <a:cs typeface="Times New Roman" panose="02020603050405020304" pitchFamily="18" charset="0"/>
              </a:rPr>
              <a:t>th</a:t>
            </a:r>
            <a:r>
              <a:rPr lang="en-US" sz="2800" b="1" i="1" dirty="0">
                <a:solidFill>
                  <a:schemeClr val="bg1"/>
                </a:solidFill>
                <a:latin typeface="Times New Roman" panose="02020603050405020304" pitchFamily="18" charset="0"/>
                <a:cs typeface="Times New Roman" panose="02020603050405020304" pitchFamily="18" charset="0"/>
              </a:rPr>
              <a:t> year of operation with a rigorous academic curriculum where students have  the opportunity to earn both a traditional high school diploma and an Associate Degree at the same time.</a:t>
            </a:r>
          </a:p>
        </p:txBody>
      </p:sp>
      <p:pic>
        <p:nvPicPr>
          <p:cNvPr id="2" name="Picture 1">
            <a:extLst>
              <a:ext uri="{FF2B5EF4-FFF2-40B4-BE49-F238E27FC236}">
                <a16:creationId xmlns:a16="http://schemas.microsoft.com/office/drawing/2014/main" id="{09DCE766-EE43-66DF-4488-145F3C1A3341}"/>
              </a:ext>
            </a:extLst>
          </p:cNvPr>
          <p:cNvPicPr>
            <a:picLocks noChangeAspect="1"/>
          </p:cNvPicPr>
          <p:nvPr/>
        </p:nvPicPr>
        <p:blipFill>
          <a:blip r:embed="rId3"/>
          <a:stretch>
            <a:fillRect/>
          </a:stretch>
        </p:blipFill>
        <p:spPr>
          <a:xfrm>
            <a:off x="174479" y="4386629"/>
            <a:ext cx="1713124" cy="1603387"/>
          </a:xfrm>
          <a:prstGeom prst="rect">
            <a:avLst/>
          </a:prstGeom>
        </p:spPr>
      </p:pic>
    </p:spTree>
    <p:extLst>
      <p:ext uri="{BB962C8B-B14F-4D97-AF65-F5344CB8AC3E}">
        <p14:creationId xmlns:p14="http://schemas.microsoft.com/office/powerpoint/2010/main" val="155617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992F34-14FF-114D-B036-79EC4ECE17D9}"/>
              </a:ext>
            </a:extLst>
          </p:cNvPr>
          <p:cNvSpPr txBox="1"/>
          <p:nvPr/>
        </p:nvSpPr>
        <p:spPr>
          <a:xfrm>
            <a:off x="5850384" y="214526"/>
            <a:ext cx="5458410" cy="640175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Allied Health</a:t>
            </a:r>
          </a:p>
          <a:p>
            <a:pPr marR="0" lvl="0" algn="l" defTabSz="914400" rtl="0" eaLnBrk="1" fontAlgn="auto" latinLnBrk="0" hangingPunct="1">
              <a:lnSpc>
                <a:spcPct val="100000"/>
              </a:lnSpc>
              <a:spcBef>
                <a:spcPts val="0"/>
              </a:spcBef>
              <a:spcAft>
                <a:spcPts val="0"/>
              </a:spcAft>
              <a:buClrTx/>
              <a:buSzTx/>
              <a:tabLst/>
              <a:defRPr/>
            </a:pPr>
            <a:r>
              <a:rPr kumimoji="0" 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 University Parallel Allied Health Sciences degree (A.S.) provides a solid foundation for gaining entry into a number of health science programs. This degree pathway may be used by students interested in health care fields such as Nursing, Radiology, Medical Laboratory Technology, medical research, and more. </a:t>
            </a: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Information Technology</a:t>
            </a:r>
          </a:p>
          <a:p>
            <a:pPr marR="0" lvl="0" algn="l" defTabSz="914400" rtl="0" eaLnBrk="1" fontAlgn="auto" latinLnBrk="0" hangingPunct="1">
              <a:lnSpc>
                <a:spcPct val="100000"/>
              </a:lnSpc>
              <a:spcBef>
                <a:spcPts val="0"/>
              </a:spcBef>
              <a:spcAft>
                <a:spcPts val="0"/>
              </a:spcAft>
              <a:buClrTx/>
              <a:buSzTx/>
              <a:tabLst/>
              <a:defRPr/>
            </a:pPr>
            <a:r>
              <a:rPr kumimoji="0" 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 Tennessee Transfer Pathway, Information Systems Emphasis (A.S.) degree is designed so that students completing this program will be able to transfer into a baccalaureate program in Information Systems. Students interested in careers in Systems Analysis, Database Administration, Network Administration, and Programming should consider this degree. </a:t>
            </a:r>
          </a:p>
          <a:p>
            <a:pPr marR="0" lvl="0" algn="l" defTabSz="914400" rtl="0" eaLnBrk="1" fontAlgn="auto" latinLnBrk="0" hangingPunct="1">
              <a:lnSpc>
                <a:spcPct val="100000"/>
              </a:lnSpc>
              <a:spcBef>
                <a:spcPts val="0"/>
              </a:spcBef>
              <a:spcAft>
                <a:spcPts val="0"/>
              </a:spcAft>
              <a:buClrTx/>
              <a:buSzTx/>
              <a:tabLst/>
              <a:defRPr/>
            </a:pPr>
            <a:endParaRPr kumimoji="0" lang="en-US" sz="16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General Studies</a:t>
            </a:r>
          </a:p>
          <a:p>
            <a:pPr marR="0" lvl="0" algn="l" defTabSz="914400" rtl="0" eaLnBrk="1" fontAlgn="auto" latinLnBrk="0" hangingPunct="1">
              <a:lnSpc>
                <a:spcPct val="100000"/>
              </a:lnSpc>
              <a:spcBef>
                <a:spcPts val="0"/>
              </a:spcBef>
              <a:spcAft>
                <a:spcPts val="0"/>
              </a:spcAft>
              <a:buClrTx/>
              <a:buSzTx/>
              <a:tabLst/>
              <a:defRPr/>
            </a:pPr>
            <a:r>
              <a:rPr kumimoji="0" 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 University Parallel, General Studies Emphasis (A.S.) is a two-year program for students who have not decided on a major but are planning to complete a Bachelor's degree at a four-year university.</a:t>
            </a:r>
          </a:p>
        </p:txBody>
      </p:sp>
      <p:pic>
        <p:nvPicPr>
          <p:cNvPr id="2" name="Picture 1">
            <a:extLst>
              <a:ext uri="{FF2B5EF4-FFF2-40B4-BE49-F238E27FC236}">
                <a16:creationId xmlns:a16="http://schemas.microsoft.com/office/drawing/2014/main" id="{BA37F05B-A851-6B06-FDE2-E6CAEFB1CCC7}"/>
              </a:ext>
            </a:extLst>
          </p:cNvPr>
          <p:cNvPicPr>
            <a:picLocks noChangeAspect="1"/>
          </p:cNvPicPr>
          <p:nvPr/>
        </p:nvPicPr>
        <p:blipFill>
          <a:blip r:embed="rId3"/>
          <a:stretch>
            <a:fillRect/>
          </a:stretch>
        </p:blipFill>
        <p:spPr>
          <a:xfrm>
            <a:off x="883206" y="2590539"/>
            <a:ext cx="4249949" cy="3501958"/>
          </a:xfrm>
          <a:prstGeom prst="rect">
            <a:avLst/>
          </a:prstGeom>
        </p:spPr>
      </p:pic>
      <p:sp>
        <p:nvSpPr>
          <p:cNvPr id="3" name="TextBox 2">
            <a:extLst>
              <a:ext uri="{FF2B5EF4-FFF2-40B4-BE49-F238E27FC236}">
                <a16:creationId xmlns:a16="http://schemas.microsoft.com/office/drawing/2014/main" id="{0A59E625-8C7C-CFA5-0759-0B147E86F09E}"/>
              </a:ext>
            </a:extLst>
          </p:cNvPr>
          <p:cNvSpPr txBox="1"/>
          <p:nvPr/>
        </p:nvSpPr>
        <p:spPr>
          <a:xfrm>
            <a:off x="2531999" y="323374"/>
            <a:ext cx="2601156" cy="1569660"/>
          </a:xfrm>
          <a:prstGeom prst="rect">
            <a:avLst/>
          </a:prstGeom>
          <a:noFill/>
        </p:spPr>
        <p:txBody>
          <a:bodyPr wrap="square" rtlCol="0">
            <a:spAutoFit/>
          </a:bodyPr>
          <a:lstStyle/>
          <a:p>
            <a:r>
              <a:rPr lang="en-US" sz="2400" b="1" i="1" dirty="0">
                <a:solidFill>
                  <a:schemeClr val="bg1"/>
                </a:solidFill>
                <a:latin typeface="Times New Roman" panose="02020603050405020304" pitchFamily="18" charset="0"/>
                <a:cs typeface="Times New Roman" panose="02020603050405020304" pitchFamily="18" charset="0"/>
              </a:rPr>
              <a:t>Student coursework aligns with three Pathways:</a:t>
            </a:r>
          </a:p>
        </p:txBody>
      </p:sp>
    </p:spTree>
    <p:extLst>
      <p:ext uri="{BB962C8B-B14F-4D97-AF65-F5344CB8AC3E}">
        <p14:creationId xmlns:p14="http://schemas.microsoft.com/office/powerpoint/2010/main" val="40604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DD559D-9F08-BE2F-98F6-E027B8452C5A}"/>
              </a:ext>
            </a:extLst>
          </p:cNvPr>
          <p:cNvSpPr txBox="1"/>
          <p:nvPr/>
        </p:nvSpPr>
        <p:spPr>
          <a:xfrm>
            <a:off x="386079" y="281355"/>
            <a:ext cx="8411691" cy="1323439"/>
          </a:xfrm>
          <a:prstGeom prst="rect">
            <a:avLst/>
          </a:prstGeom>
          <a:noFill/>
        </p:spPr>
        <p:txBody>
          <a:bodyPr wrap="square">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District High School’s</a:t>
            </a:r>
          </a:p>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Academic Status</a:t>
            </a:r>
            <a:endParaRPr lang="en-US" sz="4000" dirty="0">
              <a:solidFill>
                <a:schemeClr val="bg1"/>
              </a:solidFill>
            </a:endParaRPr>
          </a:p>
        </p:txBody>
      </p:sp>
      <p:graphicFrame>
        <p:nvGraphicFramePr>
          <p:cNvPr id="3" name="Table 3">
            <a:extLst>
              <a:ext uri="{FF2B5EF4-FFF2-40B4-BE49-F238E27FC236}">
                <a16:creationId xmlns:a16="http://schemas.microsoft.com/office/drawing/2014/main" id="{4658FDB6-1816-C565-6D7E-DA2D56972941}"/>
              </a:ext>
            </a:extLst>
          </p:cNvPr>
          <p:cNvGraphicFramePr>
            <a:graphicFrameLocks noGrp="1"/>
          </p:cNvGraphicFramePr>
          <p:nvPr>
            <p:extLst>
              <p:ext uri="{D42A27DB-BD31-4B8C-83A1-F6EECF244321}">
                <p14:modId xmlns:p14="http://schemas.microsoft.com/office/powerpoint/2010/main" val="2583106599"/>
              </p:ext>
            </p:extLst>
          </p:nvPr>
        </p:nvGraphicFramePr>
        <p:xfrm>
          <a:off x="621437" y="2317647"/>
          <a:ext cx="7146525" cy="3718560"/>
        </p:xfrm>
        <a:graphic>
          <a:graphicData uri="http://schemas.openxmlformats.org/drawingml/2006/table">
            <a:tbl>
              <a:tblPr firstRow="1" bandRow="1">
                <a:tableStyleId>{073A0DAA-6AF3-43AB-8588-CEC1D06C72B9}</a:tableStyleId>
              </a:tblPr>
              <a:tblGrid>
                <a:gridCol w="3775508">
                  <a:extLst>
                    <a:ext uri="{9D8B030D-6E8A-4147-A177-3AD203B41FA5}">
                      <a16:colId xmlns:a16="http://schemas.microsoft.com/office/drawing/2014/main" val="4137962418"/>
                    </a:ext>
                  </a:extLst>
                </a:gridCol>
                <a:gridCol w="3371017">
                  <a:extLst>
                    <a:ext uri="{9D8B030D-6E8A-4147-A177-3AD203B41FA5}">
                      <a16:colId xmlns:a16="http://schemas.microsoft.com/office/drawing/2014/main" val="2462926455"/>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2024-2025 TCAP Performance Rates</a:t>
                      </a:r>
                    </a:p>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2308389295"/>
                  </a:ext>
                </a:extLst>
              </a:tr>
              <a:tr h="370840">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ELA</a:t>
                      </a:r>
                    </a:p>
                  </a:txBody>
                  <a:tcPr/>
                </a:tc>
                <a:tc>
                  <a:txBody>
                    <a:bodyPr/>
                    <a:lstStyle/>
                    <a:p>
                      <a:pPr algn="ctr"/>
                      <a:r>
                        <a:rPr lang="en-US" sz="1800" b="1" dirty="0">
                          <a:solidFill>
                            <a:srgbClr val="002060"/>
                          </a:solidFill>
                          <a:effectLst/>
                          <a:latin typeface="Times New Roman" panose="02020603050405020304" pitchFamily="18" charset="0"/>
                          <a:cs typeface="Times New Roman" panose="02020603050405020304" pitchFamily="18" charset="0"/>
                        </a:rPr>
                        <a:t>65.0% Met and/or Exceeded Expectations</a:t>
                      </a:r>
                    </a:p>
                    <a:p>
                      <a:pPr algn="ctr"/>
                      <a:endParaRPr lang="en-US" sz="1800" b="1" dirty="0">
                        <a:solidFill>
                          <a:srgbClr val="002060"/>
                        </a:solidFill>
                        <a:effectLst/>
                        <a:latin typeface="Times New Roman" panose="02020603050405020304" pitchFamily="18" charset="0"/>
                        <a:cs typeface="Times New Roman" panose="02020603050405020304" pitchFamily="18" charset="0"/>
                      </a:endParaRPr>
                    </a:p>
                    <a:p>
                      <a:pPr algn="ctr"/>
                      <a:r>
                        <a:rPr lang="en-US" sz="1800" b="1" dirty="0">
                          <a:solidFill>
                            <a:srgbClr val="002060"/>
                          </a:solidFill>
                          <a:effectLst/>
                          <a:latin typeface="Times New Roman" panose="02020603050405020304" pitchFamily="18" charset="0"/>
                          <a:cs typeface="Times New Roman" panose="02020603050405020304" pitchFamily="18" charset="0"/>
                        </a:rPr>
                        <a:t>~ 70.0% (Goal for 25-26)</a:t>
                      </a:r>
                    </a:p>
                    <a:p>
                      <a:pPr algn="ctr"/>
                      <a:endParaRPr lang="en-US"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0127994"/>
                  </a:ext>
                </a:extLst>
              </a:tr>
              <a:tr h="370840">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Math</a:t>
                      </a:r>
                    </a:p>
                  </a:txBody>
                  <a:tcPr/>
                </a:tc>
                <a:tc>
                  <a:txBody>
                    <a:bodyPr/>
                    <a:lstStyle/>
                    <a:p>
                      <a:pPr algn="ctr" fontAlgn="b"/>
                      <a:r>
                        <a:rPr lang="en-US" sz="1800" b="1" u="none" strike="noStrike" dirty="0">
                          <a:solidFill>
                            <a:srgbClr val="002060"/>
                          </a:solidFill>
                          <a:effectLst/>
                          <a:latin typeface="Times New Roman" panose="02020603050405020304" pitchFamily="18" charset="0"/>
                          <a:cs typeface="Times New Roman" panose="02020603050405020304" pitchFamily="18" charset="0"/>
                        </a:rPr>
                        <a:t>35.4% Met and/or Exceeded Expectations</a:t>
                      </a:r>
                    </a:p>
                    <a:p>
                      <a:pPr algn="ctr" fontAlgn="b"/>
                      <a:endParaRPr lang="en-US" sz="1800" b="1" u="none" strike="noStrike" dirty="0">
                        <a:solidFill>
                          <a:srgbClr val="002060"/>
                        </a:solidFill>
                        <a:effectLst/>
                        <a:latin typeface="Times New Roman" panose="02020603050405020304" pitchFamily="18" charset="0"/>
                        <a:cs typeface="Times New Roman" panose="02020603050405020304" pitchFamily="18" charset="0"/>
                      </a:endParaRPr>
                    </a:p>
                    <a:p>
                      <a:pPr algn="ctr" fontAlgn="b"/>
                      <a:r>
                        <a:rPr lang="en-US" sz="1800" b="1" u="none" strike="noStrike" dirty="0">
                          <a:solidFill>
                            <a:srgbClr val="002060"/>
                          </a:solidFill>
                          <a:effectLst/>
                          <a:latin typeface="Times New Roman" panose="02020603050405020304" pitchFamily="18" charset="0"/>
                          <a:cs typeface="Times New Roman" panose="02020603050405020304" pitchFamily="18" charset="0"/>
                        </a:rPr>
                        <a:t>~ 40.0% </a:t>
                      </a:r>
                      <a:r>
                        <a:rPr lang="en-US" sz="1600" b="1" u="none" strike="noStrike" dirty="0">
                          <a:solidFill>
                            <a:srgbClr val="002060"/>
                          </a:solidFill>
                          <a:effectLst/>
                          <a:latin typeface="Times New Roman" panose="02020603050405020304" pitchFamily="18" charset="0"/>
                          <a:cs typeface="Times New Roman" panose="02020603050405020304" pitchFamily="18" charset="0"/>
                        </a:rPr>
                        <a:t>(Goal for 25-26)</a:t>
                      </a:r>
                    </a:p>
                    <a:p>
                      <a:pPr algn="ctr"/>
                      <a:endParaRPr lang="en-US"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2232135"/>
                  </a:ext>
                </a:extLst>
              </a:tr>
            </a:tbl>
          </a:graphicData>
        </a:graphic>
      </p:graphicFrame>
    </p:spTree>
    <p:extLst>
      <p:ext uri="{BB962C8B-B14F-4D97-AF65-F5344CB8AC3E}">
        <p14:creationId xmlns:p14="http://schemas.microsoft.com/office/powerpoint/2010/main" val="86292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1757</Words>
  <Application>Microsoft Office PowerPoint</Application>
  <PresentationFormat>Widescreen</PresentationFormat>
  <Paragraphs>179</Paragraphs>
  <Slides>23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Calibri Light</vt:lpstr>
      <vt:lpstr>Century 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P PACHUCKI</dc:creator>
  <cp:lastModifiedBy>CARLOS  SMITH</cp:lastModifiedBy>
  <cp:revision>16</cp:revision>
  <cp:lastPrinted>2023-09-20T17:37:22Z</cp:lastPrinted>
  <dcterms:created xsi:type="dcterms:W3CDTF">2021-01-13T15:17:27Z</dcterms:created>
  <dcterms:modified xsi:type="dcterms:W3CDTF">2025-09-16T15:59:19Z</dcterms:modified>
</cp:coreProperties>
</file>