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346" r:id="rId3"/>
    <p:sldId id="329" r:id="rId4"/>
    <p:sldId id="284" r:id="rId5"/>
    <p:sldId id="283" r:id="rId6"/>
    <p:sldId id="340" r:id="rId7"/>
    <p:sldId id="332" r:id="rId8"/>
    <p:sldId id="333" r:id="rId9"/>
    <p:sldId id="262" r:id="rId10"/>
    <p:sldId id="334" r:id="rId11"/>
    <p:sldId id="279" r:id="rId12"/>
    <p:sldId id="344" r:id="rId13"/>
    <p:sldId id="277" r:id="rId14"/>
    <p:sldId id="278" r:id="rId15"/>
    <p:sldId id="281" r:id="rId16"/>
    <p:sldId id="276" r:id="rId17"/>
    <p:sldId id="263" r:id="rId18"/>
    <p:sldId id="275" r:id="rId19"/>
    <p:sldId id="256" r:id="rId20"/>
    <p:sldId id="259" r:id="rId21"/>
    <p:sldId id="272" r:id="rId22"/>
    <p:sldId id="258" r:id="rId23"/>
    <p:sldId id="28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675AE-B9B1-4442-8686-1DDD641131F9}" v="4" dt="2025-09-10T19:36:32.402"/>
  </p1510:revLst>
</p1510:revInfo>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SMITH" userId="6042c5a3-4fde-42fe-bc63-d281a38050e4" providerId="ADAL" clId="{05378FE9-8E31-4C71-B73E-10B8830A4EE9}"/>
    <pc:docChg chg="custSel modSld">
      <pc:chgData name="CARLOS  SMITH" userId="6042c5a3-4fde-42fe-bc63-d281a38050e4" providerId="ADAL" clId="{05378FE9-8E31-4C71-B73E-10B8830A4EE9}" dt="2024-09-17T15:02:26.568" v="96" actId="207"/>
      <pc:docMkLst>
        <pc:docMk/>
      </pc:docMkLst>
      <pc:sldChg chg="modSp mod">
        <pc:chgData name="CARLOS  SMITH" userId="6042c5a3-4fde-42fe-bc63-d281a38050e4" providerId="ADAL" clId="{05378FE9-8E31-4C71-B73E-10B8830A4EE9}" dt="2024-09-17T14:51:33.865" v="13" actId="20577"/>
        <pc:sldMkLst>
          <pc:docMk/>
          <pc:sldMk cId="862923166" sldId="262"/>
        </pc:sldMkLst>
      </pc:sldChg>
      <pc:sldChg chg="addSp delSp modSp mod">
        <pc:chgData name="CARLOS  SMITH" userId="6042c5a3-4fde-42fe-bc63-d281a38050e4" providerId="ADAL" clId="{05378FE9-8E31-4C71-B73E-10B8830A4EE9}" dt="2024-09-17T15:02:26.568" v="96" actId="207"/>
        <pc:sldMkLst>
          <pc:docMk/>
          <pc:sldMk cId="2296440975" sldId="281"/>
        </pc:sldMkLst>
      </pc:sldChg>
      <pc:sldChg chg="modSp mod">
        <pc:chgData name="CARLOS  SMITH" userId="6042c5a3-4fde-42fe-bc63-d281a38050e4" providerId="ADAL" clId="{05378FE9-8E31-4C71-B73E-10B8830A4EE9}" dt="2024-09-17T14:57:46.043" v="81" actId="20577"/>
        <pc:sldMkLst>
          <pc:docMk/>
          <pc:sldMk cId="3143032491" sldId="344"/>
        </pc:sldMkLst>
      </pc:sldChg>
    </pc:docChg>
  </pc:docChgLst>
  <pc:docChgLst>
    <pc:chgData name="CARLOS  SMITH" userId="6042c5a3-4fde-42fe-bc63-d281a38050e4" providerId="ADAL" clId="{58F4ABC2-52C6-48C3-9642-2BA9905B8B52}"/>
    <pc:docChg chg="undo custSel modSld">
      <pc:chgData name="CARLOS  SMITH" userId="6042c5a3-4fde-42fe-bc63-d281a38050e4" providerId="ADAL" clId="{58F4ABC2-52C6-48C3-9642-2BA9905B8B52}" dt="2025-02-14T16:57:12.314" v="202" actId="20577"/>
      <pc:docMkLst>
        <pc:docMk/>
      </pc:docMkLst>
      <pc:sldChg chg="modSp mod">
        <pc:chgData name="CARLOS  SMITH" userId="6042c5a3-4fde-42fe-bc63-d281a38050e4" providerId="ADAL" clId="{58F4ABC2-52C6-48C3-9642-2BA9905B8B52}" dt="2025-02-14T16:55:27.552" v="195" actId="14100"/>
        <pc:sldMkLst>
          <pc:docMk/>
          <pc:sldMk cId="3138495004" sldId="256"/>
        </pc:sldMkLst>
      </pc:sldChg>
      <pc:sldChg chg="modSp mod">
        <pc:chgData name="CARLOS  SMITH" userId="6042c5a3-4fde-42fe-bc63-d281a38050e4" providerId="ADAL" clId="{58F4ABC2-52C6-48C3-9642-2BA9905B8B52}" dt="2025-02-14T16:30:55.781" v="6" actId="255"/>
        <pc:sldMkLst>
          <pc:docMk/>
          <pc:sldMk cId="959816203" sldId="257"/>
        </pc:sldMkLst>
      </pc:sldChg>
      <pc:sldChg chg="modSp mod">
        <pc:chgData name="CARLOS  SMITH" userId="6042c5a3-4fde-42fe-bc63-d281a38050e4" providerId="ADAL" clId="{58F4ABC2-52C6-48C3-9642-2BA9905B8B52}" dt="2025-02-14T16:37:35.114" v="46" actId="14100"/>
        <pc:sldMkLst>
          <pc:docMk/>
          <pc:sldMk cId="862923166" sldId="262"/>
        </pc:sldMkLst>
      </pc:sldChg>
      <pc:sldChg chg="modSp mod">
        <pc:chgData name="CARLOS  SMITH" userId="6042c5a3-4fde-42fe-bc63-d281a38050e4" providerId="ADAL" clId="{58F4ABC2-52C6-48C3-9642-2BA9905B8B52}" dt="2025-02-14T16:53:43.363" v="182" actId="1076"/>
        <pc:sldMkLst>
          <pc:docMk/>
          <pc:sldMk cId="2897668787" sldId="263"/>
        </pc:sldMkLst>
      </pc:sldChg>
      <pc:sldChg chg="modSp mod">
        <pc:chgData name="CARLOS  SMITH" userId="6042c5a3-4fde-42fe-bc63-d281a38050e4" providerId="ADAL" clId="{58F4ABC2-52C6-48C3-9642-2BA9905B8B52}" dt="2025-02-14T16:56:49.463" v="200" actId="12"/>
        <pc:sldMkLst>
          <pc:docMk/>
          <pc:sldMk cId="2909405545" sldId="272"/>
        </pc:sldMkLst>
      </pc:sldChg>
      <pc:sldChg chg="modSp mod">
        <pc:chgData name="CARLOS  SMITH" userId="6042c5a3-4fde-42fe-bc63-d281a38050e4" providerId="ADAL" clId="{58F4ABC2-52C6-48C3-9642-2BA9905B8B52}" dt="2025-02-14T16:54:33.910" v="191" actId="255"/>
        <pc:sldMkLst>
          <pc:docMk/>
          <pc:sldMk cId="1048897158" sldId="275"/>
        </pc:sldMkLst>
      </pc:sldChg>
      <pc:sldChg chg="modSp mod">
        <pc:chgData name="CARLOS  SMITH" userId="6042c5a3-4fde-42fe-bc63-d281a38050e4" providerId="ADAL" clId="{58F4ABC2-52C6-48C3-9642-2BA9905B8B52}" dt="2025-02-14T16:49:39.080" v="170" actId="255"/>
        <pc:sldMkLst>
          <pc:docMk/>
          <pc:sldMk cId="4130743789" sldId="276"/>
        </pc:sldMkLst>
      </pc:sldChg>
      <pc:sldChg chg="modSp mod">
        <pc:chgData name="CARLOS  SMITH" userId="6042c5a3-4fde-42fe-bc63-d281a38050e4" providerId="ADAL" clId="{58F4ABC2-52C6-48C3-9642-2BA9905B8B52}" dt="2025-02-14T16:44:09.859" v="154"/>
        <pc:sldMkLst>
          <pc:docMk/>
          <pc:sldMk cId="1155712560" sldId="277"/>
        </pc:sldMkLst>
      </pc:sldChg>
      <pc:sldChg chg="modSp mod">
        <pc:chgData name="CARLOS  SMITH" userId="6042c5a3-4fde-42fe-bc63-d281a38050e4" providerId="ADAL" clId="{58F4ABC2-52C6-48C3-9642-2BA9905B8B52}" dt="2025-02-14T16:45:18.218" v="158" actId="14100"/>
        <pc:sldMkLst>
          <pc:docMk/>
          <pc:sldMk cId="4238314995" sldId="278"/>
        </pc:sldMkLst>
      </pc:sldChg>
      <pc:sldChg chg="modSp mod">
        <pc:chgData name="CARLOS  SMITH" userId="6042c5a3-4fde-42fe-bc63-d281a38050e4" providerId="ADAL" clId="{58F4ABC2-52C6-48C3-9642-2BA9905B8B52}" dt="2025-02-14T16:39:55.904" v="53" actId="20577"/>
        <pc:sldMkLst>
          <pc:docMk/>
          <pc:sldMk cId="2248664042" sldId="279"/>
        </pc:sldMkLst>
      </pc:sldChg>
      <pc:sldChg chg="modSp mod">
        <pc:chgData name="CARLOS  SMITH" userId="6042c5a3-4fde-42fe-bc63-d281a38050e4" providerId="ADAL" clId="{58F4ABC2-52C6-48C3-9642-2BA9905B8B52}" dt="2025-02-14T16:57:12.314" v="202" actId="20577"/>
        <pc:sldMkLst>
          <pc:docMk/>
          <pc:sldMk cId="529548197" sldId="280"/>
        </pc:sldMkLst>
      </pc:sldChg>
      <pc:sldChg chg="modSp mod">
        <pc:chgData name="CARLOS  SMITH" userId="6042c5a3-4fde-42fe-bc63-d281a38050e4" providerId="ADAL" clId="{58F4ABC2-52C6-48C3-9642-2BA9905B8B52}" dt="2025-02-14T16:46:00.069" v="164" actId="1076"/>
        <pc:sldMkLst>
          <pc:docMk/>
          <pc:sldMk cId="2296440975" sldId="281"/>
        </pc:sldMkLst>
      </pc:sldChg>
      <pc:sldChg chg="modSp mod">
        <pc:chgData name="CARLOS  SMITH" userId="6042c5a3-4fde-42fe-bc63-d281a38050e4" providerId="ADAL" clId="{58F4ABC2-52C6-48C3-9642-2BA9905B8B52}" dt="2025-02-14T16:33:17.606" v="19"/>
        <pc:sldMkLst>
          <pc:docMk/>
          <pc:sldMk cId="3961540651" sldId="283"/>
        </pc:sldMkLst>
      </pc:sldChg>
      <pc:sldChg chg="modSp mod">
        <pc:chgData name="CARLOS  SMITH" userId="6042c5a3-4fde-42fe-bc63-d281a38050e4" providerId="ADAL" clId="{58F4ABC2-52C6-48C3-9642-2BA9905B8B52}" dt="2025-02-14T16:32:29.425" v="13" actId="14100"/>
        <pc:sldMkLst>
          <pc:docMk/>
          <pc:sldMk cId="2074911987" sldId="284"/>
        </pc:sldMkLst>
      </pc:sldChg>
      <pc:sldChg chg="modSp mod">
        <pc:chgData name="CARLOS  SMITH" userId="6042c5a3-4fde-42fe-bc63-d281a38050e4" providerId="ADAL" clId="{58F4ABC2-52C6-48C3-9642-2BA9905B8B52}" dt="2025-02-14T16:31:59.084" v="9"/>
        <pc:sldMkLst>
          <pc:docMk/>
          <pc:sldMk cId="1098383150" sldId="329"/>
        </pc:sldMkLst>
      </pc:sldChg>
      <pc:sldChg chg="modSp mod">
        <pc:chgData name="CARLOS  SMITH" userId="6042c5a3-4fde-42fe-bc63-d281a38050e4" providerId="ADAL" clId="{58F4ABC2-52C6-48C3-9642-2BA9905B8B52}" dt="2025-02-14T16:34:47.676" v="30" actId="1076"/>
        <pc:sldMkLst>
          <pc:docMk/>
          <pc:sldMk cId="1556173454" sldId="332"/>
        </pc:sldMkLst>
      </pc:sldChg>
      <pc:sldChg chg="modSp mod">
        <pc:chgData name="CARLOS  SMITH" userId="6042c5a3-4fde-42fe-bc63-d281a38050e4" providerId="ADAL" clId="{58F4ABC2-52C6-48C3-9642-2BA9905B8B52}" dt="2025-02-14T16:37:13.784" v="44" actId="5793"/>
        <pc:sldMkLst>
          <pc:docMk/>
          <pc:sldMk cId="406040001" sldId="333"/>
        </pc:sldMkLst>
      </pc:sldChg>
      <pc:sldChg chg="modSp mod">
        <pc:chgData name="CARLOS  SMITH" userId="6042c5a3-4fde-42fe-bc63-d281a38050e4" providerId="ADAL" clId="{58F4ABC2-52C6-48C3-9642-2BA9905B8B52}" dt="2025-02-14T16:38:20.865" v="48" actId="14100"/>
        <pc:sldMkLst>
          <pc:docMk/>
          <pc:sldMk cId="159777053" sldId="334"/>
        </pc:sldMkLst>
      </pc:sldChg>
      <pc:sldChg chg="modSp mod">
        <pc:chgData name="CARLOS  SMITH" userId="6042c5a3-4fde-42fe-bc63-d281a38050e4" providerId="ADAL" clId="{58F4ABC2-52C6-48C3-9642-2BA9905B8B52}" dt="2025-02-14T16:33:56.086" v="23" actId="14100"/>
        <pc:sldMkLst>
          <pc:docMk/>
          <pc:sldMk cId="2352037170" sldId="340"/>
        </pc:sldMkLst>
      </pc:sldChg>
      <pc:sldChg chg="modSp mod">
        <pc:chgData name="CARLOS  SMITH" userId="6042c5a3-4fde-42fe-bc63-d281a38050e4" providerId="ADAL" clId="{58F4ABC2-52C6-48C3-9642-2BA9905B8B52}" dt="2025-02-14T16:43:34.095" v="149" actId="20577"/>
        <pc:sldMkLst>
          <pc:docMk/>
          <pc:sldMk cId="3143032491" sldId="344"/>
        </pc:sldMkLst>
      </pc:sldChg>
    </pc:docChg>
  </pc:docChgLst>
  <pc:docChgLst>
    <pc:chgData name="CARLOS  SMITH" userId="6042c5a3-4fde-42fe-bc63-d281a38050e4" providerId="ADAL" clId="{A89D051F-0402-4564-AE93-3A62DEBF7347}"/>
    <pc:docChg chg="modSld">
      <pc:chgData name="CARLOS  SMITH" userId="6042c5a3-4fde-42fe-bc63-d281a38050e4" providerId="ADAL" clId="{A89D051F-0402-4564-AE93-3A62DEBF7347}" dt="2024-09-16T16:50:46.036" v="75" actId="20577"/>
      <pc:docMkLst>
        <pc:docMk/>
      </pc:docMkLst>
      <pc:sldChg chg="modSp mod">
        <pc:chgData name="CARLOS  SMITH" userId="6042c5a3-4fde-42fe-bc63-d281a38050e4" providerId="ADAL" clId="{A89D051F-0402-4564-AE93-3A62DEBF7347}" dt="2024-09-16T16:47:20.704" v="34" actId="20577"/>
        <pc:sldMkLst>
          <pc:docMk/>
          <pc:sldMk cId="959816203" sldId="257"/>
        </pc:sldMkLst>
      </pc:sldChg>
      <pc:sldChg chg="modSp mod">
        <pc:chgData name="CARLOS  SMITH" userId="6042c5a3-4fde-42fe-bc63-d281a38050e4" providerId="ADAL" clId="{A89D051F-0402-4564-AE93-3A62DEBF7347}" dt="2024-09-16T16:50:36.405" v="68" actId="20577"/>
        <pc:sldMkLst>
          <pc:docMk/>
          <pc:sldMk cId="862923166" sldId="262"/>
        </pc:sldMkLst>
      </pc:sldChg>
      <pc:sldChg chg="modSp mod">
        <pc:chgData name="CARLOS  SMITH" userId="6042c5a3-4fde-42fe-bc63-d281a38050e4" providerId="ADAL" clId="{A89D051F-0402-4564-AE93-3A62DEBF7347}" dt="2024-09-16T16:48:12.655" v="37" actId="114"/>
        <pc:sldMkLst>
          <pc:docMk/>
          <pc:sldMk cId="3961540651" sldId="283"/>
        </pc:sldMkLst>
      </pc:sldChg>
      <pc:sldChg chg="addSp modSp mod">
        <pc:chgData name="CARLOS  SMITH" userId="6042c5a3-4fde-42fe-bc63-d281a38050e4" providerId="ADAL" clId="{A89D051F-0402-4564-AE93-3A62DEBF7347}" dt="2024-09-16T16:49:55.727" v="51" actId="1076"/>
        <pc:sldMkLst>
          <pc:docMk/>
          <pc:sldMk cId="1556173454" sldId="332"/>
        </pc:sldMkLst>
      </pc:sldChg>
      <pc:sldChg chg="modSp mod">
        <pc:chgData name="CARLOS  SMITH" userId="6042c5a3-4fde-42fe-bc63-d281a38050e4" providerId="ADAL" clId="{A89D051F-0402-4564-AE93-3A62DEBF7347}" dt="2024-09-16T16:50:46.036" v="75" actId="20577"/>
        <pc:sldMkLst>
          <pc:docMk/>
          <pc:sldMk cId="159777053" sldId="334"/>
        </pc:sldMkLst>
      </pc:sldChg>
    </pc:docChg>
  </pc:docChgLst>
  <pc:docChgLst>
    <pc:chgData name="CARLOS  SMITH" userId="6042c5a3-4fde-42fe-bc63-d281a38050e4" providerId="ADAL" clId="{1AA687AC-D953-4A69-9EF0-66444D11CC15}"/>
    <pc:docChg chg="custSel modSld">
      <pc:chgData name="CARLOS  SMITH" userId="6042c5a3-4fde-42fe-bc63-d281a38050e4" providerId="ADAL" clId="{1AA687AC-D953-4A69-9EF0-66444D11CC15}" dt="2024-09-17T15:57:26.159" v="41" actId="207"/>
      <pc:docMkLst>
        <pc:docMk/>
      </pc:docMkLst>
      <pc:sldChg chg="addSp delSp modSp mod">
        <pc:chgData name="CARLOS  SMITH" userId="6042c5a3-4fde-42fe-bc63-d281a38050e4" providerId="ADAL" clId="{1AA687AC-D953-4A69-9EF0-66444D11CC15}" dt="2024-09-17T15:54:11.499" v="18" actId="1076"/>
        <pc:sldMkLst>
          <pc:docMk/>
          <pc:sldMk cId="2897668787" sldId="263"/>
        </pc:sldMkLst>
      </pc:sldChg>
      <pc:sldChg chg="addSp delSp modSp mod">
        <pc:chgData name="CARLOS  SMITH" userId="6042c5a3-4fde-42fe-bc63-d281a38050e4" providerId="ADAL" clId="{1AA687AC-D953-4A69-9EF0-66444D11CC15}" dt="2024-09-17T15:57:26.159" v="41" actId="207"/>
        <pc:sldMkLst>
          <pc:docMk/>
          <pc:sldMk cId="1048897158" sldId="275"/>
        </pc:sldMkLst>
      </pc:sldChg>
      <pc:sldChg chg="addSp delSp modSp mod">
        <pc:chgData name="CARLOS  SMITH" userId="6042c5a3-4fde-42fe-bc63-d281a38050e4" providerId="ADAL" clId="{1AA687AC-D953-4A69-9EF0-66444D11CC15}" dt="2024-09-17T15:52:19.793" v="5" actId="1076"/>
        <pc:sldMkLst>
          <pc:docMk/>
          <pc:sldMk cId="4130743789" sldId="276"/>
        </pc:sldMkLst>
      </pc:sldChg>
    </pc:docChg>
  </pc:docChgLst>
  <pc:docChgLst>
    <pc:chgData name="CARLOS  SMITH" userId="6042c5a3-4fde-42fe-bc63-d281a38050e4" providerId="ADAL" clId="{80D71745-AE57-4961-B6A3-14505608F9E0}"/>
    <pc:docChg chg="addSld delSld modSld">
      <pc:chgData name="CARLOS  SMITH" userId="6042c5a3-4fde-42fe-bc63-d281a38050e4" providerId="ADAL" clId="{80D71745-AE57-4961-B6A3-14505608F9E0}" dt="2024-09-17T16:00:57.356" v="12"/>
      <pc:docMkLst>
        <pc:docMk/>
      </pc:docMkLst>
      <pc:sldChg chg="modSp mod">
        <pc:chgData name="CARLOS  SMITH" userId="6042c5a3-4fde-42fe-bc63-d281a38050e4" providerId="ADAL" clId="{80D71745-AE57-4961-B6A3-14505608F9E0}" dt="2024-09-17T16:00:57.356" v="12"/>
        <pc:sldMkLst>
          <pc:docMk/>
          <pc:sldMk cId="862923166" sldId="262"/>
        </pc:sldMkLst>
      </pc:sldChg>
      <pc:sldChg chg="add del setBg">
        <pc:chgData name="CARLOS  SMITH" userId="6042c5a3-4fde-42fe-bc63-d281a38050e4" providerId="ADAL" clId="{80D71745-AE57-4961-B6A3-14505608F9E0}" dt="2024-09-17T16:00:01.236" v="2"/>
        <pc:sldMkLst>
          <pc:docMk/>
          <pc:sldMk cId="1375386608" sldId="270"/>
        </pc:sldMkLst>
      </pc:sldChg>
      <pc:sldChg chg="new del">
        <pc:chgData name="CARLOS  SMITH" userId="6042c5a3-4fde-42fe-bc63-d281a38050e4" providerId="ADAL" clId="{80D71745-AE57-4961-B6A3-14505608F9E0}" dt="2024-09-17T16:00:05.445" v="3" actId="47"/>
        <pc:sldMkLst>
          <pc:docMk/>
          <pc:sldMk cId="4182984102" sldId="347"/>
        </pc:sldMkLst>
      </pc:sldChg>
    </pc:docChg>
  </pc:docChgLst>
  <pc:docChgLst>
    <pc:chgData name="CARLOS  SMITH" userId="6042c5a3-4fde-42fe-bc63-d281a38050e4" providerId="ADAL" clId="{AE7226A2-B1D3-4D7A-9B25-5835AA94FD1C}"/>
    <pc:docChg chg="modSld">
      <pc:chgData name="CARLOS  SMITH" userId="6042c5a3-4fde-42fe-bc63-d281a38050e4" providerId="ADAL" clId="{AE7226A2-B1D3-4D7A-9B25-5835AA94FD1C}" dt="2024-09-18T17:53:43.299" v="2" actId="207"/>
      <pc:docMkLst>
        <pc:docMk/>
      </pc:docMkLst>
      <pc:sldChg chg="modSp mod">
        <pc:chgData name="CARLOS  SMITH" userId="6042c5a3-4fde-42fe-bc63-d281a38050e4" providerId="ADAL" clId="{AE7226A2-B1D3-4D7A-9B25-5835AA94FD1C}" dt="2024-09-18T17:53:17.820" v="0" actId="207"/>
        <pc:sldMkLst>
          <pc:docMk/>
          <pc:sldMk cId="2248664042" sldId="279"/>
        </pc:sldMkLst>
      </pc:sldChg>
      <pc:sldChg chg="modSp mod">
        <pc:chgData name="CARLOS  SMITH" userId="6042c5a3-4fde-42fe-bc63-d281a38050e4" providerId="ADAL" clId="{AE7226A2-B1D3-4D7A-9B25-5835AA94FD1C}" dt="2024-09-18T17:53:43.299" v="2" actId="207"/>
        <pc:sldMkLst>
          <pc:docMk/>
          <pc:sldMk cId="3143032491" sldId="344"/>
        </pc:sldMkLst>
      </pc:sldChg>
    </pc:docChg>
  </pc:docChgLst>
  <pc:docChgLst>
    <pc:chgData name="CARLOS  SMITH" userId="6042c5a3-4fde-42fe-bc63-d281a38050e4" providerId="ADAL" clId="{6635E9D6-BC81-47E8-B4AC-0DD4D7735311}"/>
    <pc:docChg chg="modSld">
      <pc:chgData name="CARLOS  SMITH" userId="6042c5a3-4fde-42fe-bc63-d281a38050e4" providerId="ADAL" clId="{6635E9D6-BC81-47E8-B4AC-0DD4D7735311}" dt="2025-09-10T19:40:44.759" v="165" actId="20577"/>
      <pc:docMkLst>
        <pc:docMk/>
      </pc:docMkLst>
      <pc:sldChg chg="modSp mod">
        <pc:chgData name="CARLOS  SMITH" userId="6042c5a3-4fde-42fe-bc63-d281a38050e4" providerId="ADAL" clId="{6635E9D6-BC81-47E8-B4AC-0DD4D7735311}" dt="2025-09-10T19:30:56.009" v="3" actId="20577"/>
        <pc:sldMkLst>
          <pc:docMk/>
          <pc:sldMk cId="959816203" sldId="257"/>
        </pc:sldMkLst>
        <pc:spChg chg="mod">
          <ac:chgData name="CARLOS  SMITH" userId="6042c5a3-4fde-42fe-bc63-d281a38050e4" providerId="ADAL" clId="{6635E9D6-BC81-47E8-B4AC-0DD4D7735311}" dt="2025-09-10T19:30:56.009" v="3" actId="20577"/>
          <ac:spMkLst>
            <pc:docMk/>
            <pc:sldMk cId="959816203" sldId="257"/>
            <ac:spMk id="5" creationId="{5414A80C-A34B-C446-8679-7E9E195D6B77}"/>
          </ac:spMkLst>
        </pc:spChg>
      </pc:sldChg>
      <pc:sldChg chg="modSp mod">
        <pc:chgData name="CARLOS  SMITH" userId="6042c5a3-4fde-42fe-bc63-d281a38050e4" providerId="ADAL" clId="{6635E9D6-BC81-47E8-B4AC-0DD4D7735311}" dt="2025-09-10T19:32:17.551" v="37" actId="255"/>
        <pc:sldMkLst>
          <pc:docMk/>
          <pc:sldMk cId="862923166" sldId="262"/>
        </pc:sldMkLst>
        <pc:graphicFrameChg chg="modGraphic">
          <ac:chgData name="CARLOS  SMITH" userId="6042c5a3-4fde-42fe-bc63-d281a38050e4" providerId="ADAL" clId="{6635E9D6-BC81-47E8-B4AC-0DD4D7735311}" dt="2025-09-10T19:32:17.551" v="37" actId="255"/>
          <ac:graphicFrameMkLst>
            <pc:docMk/>
            <pc:sldMk cId="862923166" sldId="262"/>
            <ac:graphicFrameMk id="3" creationId="{4658FDB6-1816-C565-6D7E-DA2D56972941}"/>
          </ac:graphicFrameMkLst>
        </pc:graphicFrameChg>
      </pc:sldChg>
      <pc:sldChg chg="modSp mod">
        <pc:chgData name="CARLOS  SMITH" userId="6042c5a3-4fde-42fe-bc63-d281a38050e4" providerId="ADAL" clId="{6635E9D6-BC81-47E8-B4AC-0DD4D7735311}" dt="2025-09-10T19:40:44.759" v="165" actId="20577"/>
        <pc:sldMkLst>
          <pc:docMk/>
          <pc:sldMk cId="2897668787" sldId="263"/>
        </pc:sldMkLst>
        <pc:graphicFrameChg chg="modGraphic">
          <ac:chgData name="CARLOS  SMITH" userId="6042c5a3-4fde-42fe-bc63-d281a38050e4" providerId="ADAL" clId="{6635E9D6-BC81-47E8-B4AC-0DD4D7735311}" dt="2025-09-10T19:40:44.759" v="165" actId="20577"/>
          <ac:graphicFrameMkLst>
            <pc:docMk/>
            <pc:sldMk cId="2897668787" sldId="263"/>
            <ac:graphicFrameMk id="4" creationId="{44491345-B7B0-4877-337E-6CDCDAB5B794}"/>
          </ac:graphicFrameMkLst>
        </pc:graphicFrameChg>
      </pc:sldChg>
      <pc:sldChg chg="modSp mod">
        <pc:chgData name="CARLOS  SMITH" userId="6042c5a3-4fde-42fe-bc63-d281a38050e4" providerId="ADAL" clId="{6635E9D6-BC81-47E8-B4AC-0DD4D7735311}" dt="2025-09-10T19:39:32.215" v="151" actId="20577"/>
        <pc:sldMkLst>
          <pc:docMk/>
          <pc:sldMk cId="4130743789" sldId="276"/>
        </pc:sldMkLst>
        <pc:graphicFrameChg chg="modGraphic">
          <ac:chgData name="CARLOS  SMITH" userId="6042c5a3-4fde-42fe-bc63-d281a38050e4" providerId="ADAL" clId="{6635E9D6-BC81-47E8-B4AC-0DD4D7735311}" dt="2025-09-10T19:39:32.215" v="151" actId="20577"/>
          <ac:graphicFrameMkLst>
            <pc:docMk/>
            <pc:sldMk cId="4130743789" sldId="276"/>
            <ac:graphicFrameMk id="3" creationId="{C7917F3A-C402-1D07-DC60-6415A84D387F}"/>
          </ac:graphicFrameMkLst>
        </pc:graphicFrameChg>
      </pc:sldChg>
      <pc:sldChg chg="modSp mod">
        <pc:chgData name="CARLOS  SMITH" userId="6042c5a3-4fde-42fe-bc63-d281a38050e4" providerId="ADAL" clId="{6635E9D6-BC81-47E8-B4AC-0DD4D7735311}" dt="2025-09-10T19:38:16.688" v="146" actId="20577"/>
        <pc:sldMkLst>
          <pc:docMk/>
          <pc:sldMk cId="3143032491" sldId="344"/>
        </pc:sldMkLst>
        <pc:spChg chg="mod">
          <ac:chgData name="CARLOS  SMITH" userId="6042c5a3-4fde-42fe-bc63-d281a38050e4" providerId="ADAL" clId="{6635E9D6-BC81-47E8-B4AC-0DD4D7735311}" dt="2025-09-10T19:38:16.688" v="146" actId="20577"/>
          <ac:spMkLst>
            <pc:docMk/>
            <pc:sldMk cId="3143032491" sldId="344"/>
            <ac:spMk id="5" creationId="{28A98761-B18C-3E4B-9983-DA877B2EA4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294BC0D-22FD-4F70-8CCF-9E4440AE5365}" type="datetimeFigureOut">
              <a:rPr lang="en-US" smtClean="0"/>
              <a:t>9/10/2025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3F5AF7-E595-40D7-8644-B53CFA6EE144}" type="slidenum">
              <a:rPr lang="en-US" smtClean="0"/>
              <a:t>‹#›</a:t>
            </a:fld>
            <a:endParaRPr lang="en-US"/>
          </a:p>
        </p:txBody>
      </p:sp>
    </p:spTree>
    <p:extLst>
      <p:ext uri="{BB962C8B-B14F-4D97-AF65-F5344CB8AC3E}">
        <p14:creationId xmlns:p14="http://schemas.microsoft.com/office/powerpoint/2010/main" val="348451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13</a:t>
            </a:fld>
            <a:endParaRPr lang="en-US"/>
          </a:p>
        </p:txBody>
      </p:sp>
    </p:spTree>
    <p:extLst>
      <p:ext uri="{BB962C8B-B14F-4D97-AF65-F5344CB8AC3E}">
        <p14:creationId xmlns:p14="http://schemas.microsoft.com/office/powerpoint/2010/main" val="256190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Bookman Old Style" panose="02050604050505020204" pitchFamily="18" charset="0"/>
              </a:rPr>
              <a:t>Medical District’s students are issued a copy of the Student Code of Conduct at the open of each school year, and each student is expected to conduct themselves accordingly.</a:t>
            </a:r>
            <a:endParaRPr lang="en-US"/>
          </a:p>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14</a:t>
            </a:fld>
            <a:endParaRPr lang="en-US"/>
          </a:p>
        </p:txBody>
      </p:sp>
    </p:spTree>
    <p:extLst>
      <p:ext uri="{BB962C8B-B14F-4D97-AF65-F5344CB8AC3E}">
        <p14:creationId xmlns:p14="http://schemas.microsoft.com/office/powerpoint/2010/main" val="374130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Medical District has a School-Parent Compact that outlines how students, parents, and the entire school staff will share the responsibility for improving student academic achievement and how parents will help develop a partnership to help students achieve the State and District’s high academic standards. This compact is jointly revised by all stakeholders annually.</a:t>
            </a:r>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15</a:t>
            </a:fld>
            <a:endParaRPr lang="en-US"/>
          </a:p>
        </p:txBody>
      </p:sp>
    </p:spTree>
    <p:extLst>
      <p:ext uri="{BB962C8B-B14F-4D97-AF65-F5344CB8AC3E}">
        <p14:creationId xmlns:p14="http://schemas.microsoft.com/office/powerpoint/2010/main" val="108682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Medical District, in accordance with Memphis Shelby County Schools guidelines, will be encouraging Parent and Teacher Conferences this year in person.</a:t>
            </a:r>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16</a:t>
            </a:fld>
            <a:endParaRPr lang="en-US"/>
          </a:p>
        </p:txBody>
      </p:sp>
    </p:spTree>
    <p:extLst>
      <p:ext uri="{BB962C8B-B14F-4D97-AF65-F5344CB8AC3E}">
        <p14:creationId xmlns:p14="http://schemas.microsoft.com/office/powerpoint/2010/main" val="145220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Medical District will be reporting your child’s academic progress via the Power School Parent Portal and printed Report Cards each nine weeks and each semester for the year. </a:t>
            </a:r>
          </a:p>
          <a:p>
            <a:endParaRPr lang="en-US" b="1">
              <a:latin typeface="Bookman Old Style" panose="02050604050505020204" pitchFamily="18" charset="0"/>
            </a:endParaRPr>
          </a:p>
          <a:p>
            <a:r>
              <a:rPr lang="en-US" sz="1200" b="1">
                <a:latin typeface="Bookman Old Style" panose="02050604050505020204" pitchFamily="18" charset="0"/>
              </a:rPr>
              <a:t>Progress Reports will be issued every 4.5 weeks. In some cases, individual teachers may reach out to discuss your child’s progress weekly and/or daily.  </a:t>
            </a:r>
          </a:p>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17</a:t>
            </a:fld>
            <a:endParaRPr lang="en-US"/>
          </a:p>
        </p:txBody>
      </p:sp>
    </p:spTree>
    <p:extLst>
      <p:ext uri="{BB962C8B-B14F-4D97-AF65-F5344CB8AC3E}">
        <p14:creationId xmlns:p14="http://schemas.microsoft.com/office/powerpoint/2010/main" val="25061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Title I requires that LEAs- Superintendents and Principals work through schools to ensure the Parent and Family Engagement Policy is at work. This Policy looks like the following events take place annually at MDHS:</a:t>
            </a:r>
          </a:p>
          <a:p>
            <a:endParaRPr lang="en-US" b="1">
              <a:latin typeface="Bookman Old Style" panose="02050604050505020204" pitchFamily="18" charset="0"/>
            </a:endParaRPr>
          </a:p>
          <a:p>
            <a:r>
              <a:rPr lang="en-US" sz="1200" b="1">
                <a:latin typeface="Bookman Old Style" panose="02050604050505020204" pitchFamily="18" charset="0"/>
              </a:rPr>
              <a:t>*Annual Title I Parent Meeting </a:t>
            </a:r>
          </a:p>
          <a:p>
            <a:r>
              <a:rPr lang="en-US" sz="1200" b="1">
                <a:latin typeface="Bookman Old Style" panose="02050604050505020204" pitchFamily="18" charset="0"/>
              </a:rPr>
              <a:t>*School Improvement Plan meetings where academic data  </a:t>
            </a:r>
          </a:p>
          <a:p>
            <a:r>
              <a:rPr lang="en-US" b="1">
                <a:latin typeface="Bookman Old Style" panose="02050604050505020204" pitchFamily="18" charset="0"/>
              </a:rPr>
              <a:t>  </a:t>
            </a:r>
            <a:r>
              <a:rPr lang="en-US" sz="1200" b="1">
                <a:latin typeface="Bookman Old Style" panose="02050604050505020204" pitchFamily="18" charset="0"/>
              </a:rPr>
              <a:t>snapshots are shared and parents are invited to serve on the SIP </a:t>
            </a:r>
          </a:p>
          <a:p>
            <a:r>
              <a:rPr lang="en-US" b="1">
                <a:latin typeface="Bookman Old Style" panose="02050604050505020204" pitchFamily="18" charset="0"/>
              </a:rPr>
              <a:t>  </a:t>
            </a:r>
            <a:r>
              <a:rPr lang="en-US" sz="1200" b="1">
                <a:latin typeface="Bookman Old Style" panose="02050604050505020204" pitchFamily="18" charset="0"/>
              </a:rPr>
              <a:t>Committee</a:t>
            </a:r>
          </a:p>
          <a:p>
            <a:r>
              <a:rPr lang="en-US" sz="1200" b="1">
                <a:latin typeface="Bookman Old Style" panose="02050604050505020204" pitchFamily="18" charset="0"/>
              </a:rPr>
              <a:t>*Parents are kept informed of their Students’ progress </a:t>
            </a:r>
          </a:p>
          <a:p>
            <a:r>
              <a:rPr lang="en-US" sz="1200" b="1">
                <a:latin typeface="Bookman Old Style" panose="02050604050505020204" pitchFamily="18" charset="0"/>
              </a:rPr>
              <a:t>*Parents are invited to Teacher Conferences quarterly</a:t>
            </a:r>
          </a:p>
          <a:p>
            <a:r>
              <a:rPr lang="en-US" sz="1200" b="1">
                <a:latin typeface="Bookman Old Style" panose="02050604050505020204" pitchFamily="18" charset="0"/>
              </a:rPr>
              <a:t>*Parents are informed of Extended Learning and other Title I </a:t>
            </a:r>
          </a:p>
          <a:p>
            <a:r>
              <a:rPr lang="en-US" b="1">
                <a:latin typeface="Bookman Old Style" panose="02050604050505020204" pitchFamily="18" charset="0"/>
              </a:rPr>
              <a:t>  </a:t>
            </a:r>
            <a:r>
              <a:rPr lang="en-US" sz="1200" b="1">
                <a:latin typeface="Bookman Old Style" panose="02050604050505020204" pitchFamily="18" charset="0"/>
              </a:rPr>
              <a:t>Student Supports; </a:t>
            </a:r>
          </a:p>
          <a:p>
            <a:r>
              <a:rPr lang="en-US" sz="1200" b="1">
                <a:latin typeface="Bookman Old Style" panose="02050604050505020204" pitchFamily="18" charset="0"/>
              </a:rPr>
              <a:t>*Additional Parent/Family Engagement activities that will further </a:t>
            </a:r>
          </a:p>
          <a:p>
            <a:r>
              <a:rPr lang="en-US" b="1">
                <a:latin typeface="Bookman Old Style" panose="02050604050505020204" pitchFamily="18" charset="0"/>
              </a:rPr>
              <a:t>  </a:t>
            </a:r>
            <a:r>
              <a:rPr lang="en-US" sz="1200" b="1">
                <a:latin typeface="Bookman Old Style" panose="02050604050505020204" pitchFamily="18" charset="0"/>
              </a:rPr>
              <a:t>involve families in the School Community and ensure their </a:t>
            </a:r>
          </a:p>
          <a:p>
            <a:r>
              <a:rPr lang="en-US" b="1">
                <a:latin typeface="Bookman Old Style" panose="02050604050505020204" pitchFamily="18" charset="0"/>
              </a:rPr>
              <a:t>  s</a:t>
            </a:r>
            <a:r>
              <a:rPr lang="en-US" sz="1200" b="1">
                <a:latin typeface="Bookman Old Style" panose="02050604050505020204" pitchFamily="18" charset="0"/>
              </a:rPr>
              <a:t>tudents are receiving a high </a:t>
            </a:r>
            <a:r>
              <a:rPr lang="en-US" b="1">
                <a:latin typeface="Bookman Old Style" panose="02050604050505020204" pitchFamily="18" charset="0"/>
              </a:rPr>
              <a:t>q</a:t>
            </a:r>
            <a:r>
              <a:rPr lang="en-US" sz="1200" b="1">
                <a:latin typeface="Bookman Old Style" panose="02050604050505020204" pitchFamily="18" charset="0"/>
              </a:rPr>
              <a:t>uality </a:t>
            </a:r>
            <a:r>
              <a:rPr lang="en-US" b="1">
                <a:latin typeface="Bookman Old Style" panose="02050604050505020204" pitchFamily="18" charset="0"/>
              </a:rPr>
              <a:t>e</a:t>
            </a:r>
            <a:r>
              <a:rPr lang="en-US" sz="1200" b="1">
                <a:latin typeface="Bookman Old Style" panose="02050604050505020204" pitchFamily="18" charset="0"/>
              </a:rPr>
              <a:t>ducation.    </a:t>
            </a:r>
          </a:p>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19</a:t>
            </a:fld>
            <a:endParaRPr lang="en-US"/>
          </a:p>
        </p:txBody>
      </p:sp>
    </p:spTree>
    <p:extLst>
      <p:ext uri="{BB962C8B-B14F-4D97-AF65-F5344CB8AC3E}">
        <p14:creationId xmlns:p14="http://schemas.microsoft.com/office/powerpoint/2010/main" val="105031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Medical District </a:t>
            </a:r>
            <a:r>
              <a:rPr lang="en-US" sz="1200" b="1">
                <a:latin typeface="Bookman Old Style" panose="02050604050505020204" pitchFamily="18" charset="0"/>
              </a:rPr>
              <a:t>encourages Parents to follow the 2023-24 SCS District Calendar for opportunities to engage in parent training this year. </a:t>
            </a:r>
          </a:p>
          <a:p>
            <a:endParaRPr lang="en-US" b="1">
              <a:latin typeface="Bookman Old Style" panose="02050604050505020204" pitchFamily="18" charset="0"/>
            </a:endParaRPr>
          </a:p>
          <a:p>
            <a:r>
              <a:rPr lang="en-US" b="1">
                <a:latin typeface="Bookman Old Style" panose="02050604050505020204" pitchFamily="18" charset="0"/>
              </a:rPr>
              <a:t>We also </a:t>
            </a:r>
            <a:r>
              <a:rPr lang="en-US" sz="1200" b="1">
                <a:latin typeface="Bookman Old Style" panose="02050604050505020204" pitchFamily="18" charset="0"/>
              </a:rPr>
              <a:t>encourage our Parents to bring questions, comments and concerns to our school administrators. If necessary, with administrator approval, additional parent meeting opportunities will be provided this year. </a:t>
            </a:r>
          </a:p>
          <a:p>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20</a:t>
            </a:fld>
            <a:endParaRPr lang="en-US"/>
          </a:p>
        </p:txBody>
      </p:sp>
    </p:spTree>
    <p:extLst>
      <p:ext uri="{BB962C8B-B14F-4D97-AF65-F5344CB8AC3E}">
        <p14:creationId xmlns:p14="http://schemas.microsoft.com/office/powerpoint/2010/main" val="320736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Bookman Old Style" panose="02050604050505020204" pitchFamily="18" charset="0"/>
              </a:rPr>
              <a:t>Medical District supports Title I Parents Right to Know.</a:t>
            </a:r>
            <a:endParaRPr lang="en-US"/>
          </a:p>
        </p:txBody>
      </p:sp>
      <p:sp>
        <p:nvSpPr>
          <p:cNvPr id="4" name="Slide Number Placeholder 3"/>
          <p:cNvSpPr>
            <a:spLocks noGrp="1"/>
          </p:cNvSpPr>
          <p:nvPr>
            <p:ph type="sldNum" sz="quarter" idx="5"/>
          </p:nvPr>
        </p:nvSpPr>
        <p:spPr/>
        <p:txBody>
          <a:bodyPr/>
          <a:lstStyle/>
          <a:p>
            <a:fld id="{ED3F5AF7-E595-40D7-8644-B53CFA6EE144}" type="slidenum">
              <a:rPr lang="en-US" smtClean="0"/>
              <a:t>21</a:t>
            </a:fld>
            <a:endParaRPr lang="en-US"/>
          </a:p>
        </p:txBody>
      </p:sp>
    </p:spTree>
    <p:extLst>
      <p:ext uri="{BB962C8B-B14F-4D97-AF65-F5344CB8AC3E}">
        <p14:creationId xmlns:p14="http://schemas.microsoft.com/office/powerpoint/2010/main" val="15964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9/10/2025</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9/10/2025</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hyperlink" Target="https://www.flickr.com/photos/marjorie/224391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flickr.com/photos/clevercupcakes/4592972238" TargetMode="External"/><Relationship Id="rId4" Type="http://schemas.openxmlformats.org/officeDocument/2006/relationships/image" Target="../media/image13.jpeg"/><Relationship Id="rId9" Type="http://schemas.openxmlformats.org/officeDocument/2006/relationships/hyperlink" Target="https://miramichireader.ca/2017/07/parent-teacher-association-revie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pixabay.com/en/question-mark-question-ask-3118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1845673"/>
            <a:ext cx="2820041" cy="3046988"/>
          </a:xfrm>
          <a:prstGeom prst="rect">
            <a:avLst/>
          </a:prstGeom>
          <a:noFill/>
        </p:spPr>
        <p:txBody>
          <a:bodyPr wrap="square" rtlCol="0">
            <a:spAutoFit/>
          </a:bodyPr>
          <a:lstStyle/>
          <a:p>
            <a:pPr algn="ctr"/>
            <a:r>
              <a:rPr lang="en-US" sz="3200" b="1" i="1" dirty="0" err="1">
                <a:solidFill>
                  <a:schemeClr val="bg1"/>
                </a:solidFill>
                <a:latin typeface="Times New Roman" panose="02020603050405020304" pitchFamily="18" charset="0"/>
                <a:cs typeface="Times New Roman" panose="02020603050405020304" pitchFamily="18" charset="0"/>
              </a:rPr>
              <a:t>Reunión</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Anual</a:t>
            </a:r>
            <a:r>
              <a:rPr lang="en-US" sz="3200" b="1" i="1" dirty="0">
                <a:solidFill>
                  <a:schemeClr val="bg1"/>
                </a:solidFill>
                <a:latin typeface="Times New Roman" panose="02020603050405020304" pitchFamily="18" charset="0"/>
                <a:cs typeface="Times New Roman" panose="02020603050405020304" pitchFamily="18" charset="0"/>
              </a:rPr>
              <a:t> de </a:t>
            </a:r>
            <a:r>
              <a:rPr lang="en-US" sz="3200" b="1" i="1" dirty="0" err="1">
                <a:solidFill>
                  <a:schemeClr val="bg1"/>
                </a:solidFill>
                <a:latin typeface="Times New Roman" panose="02020603050405020304" pitchFamily="18" charset="0"/>
                <a:cs typeface="Times New Roman" panose="02020603050405020304" pitchFamily="18" charset="0"/>
              </a:rPr>
              <a:t>Título</a:t>
            </a:r>
            <a:r>
              <a:rPr lang="en-US" sz="3200" b="1" i="1" dirty="0">
                <a:solidFill>
                  <a:schemeClr val="bg1"/>
                </a:solidFill>
                <a:latin typeface="Times New Roman" panose="02020603050405020304" pitchFamily="18" charset="0"/>
                <a:cs typeface="Times New Roman" panose="02020603050405020304" pitchFamily="18" charset="0"/>
              </a:rPr>
              <a:t> I</a:t>
            </a:r>
          </a:p>
          <a:p>
            <a:pPr algn="ctr"/>
            <a:r>
              <a:rPr lang="en-US" sz="3200" b="1" i="1" dirty="0">
                <a:solidFill>
                  <a:schemeClr val="bg1"/>
                </a:solidFill>
                <a:latin typeface="Times New Roman" panose="02020603050405020304" pitchFamily="18" charset="0"/>
                <a:cs typeface="Times New Roman" panose="02020603050405020304" pitchFamily="18" charset="0"/>
              </a:rPr>
              <a:t>
25 de </a:t>
            </a:r>
            <a:r>
              <a:rPr lang="en-US" sz="3200" b="1" i="1" dirty="0" err="1">
                <a:solidFill>
                  <a:schemeClr val="bg1"/>
                </a:solidFill>
                <a:latin typeface="Times New Roman" panose="02020603050405020304" pitchFamily="18" charset="0"/>
                <a:cs typeface="Times New Roman" panose="02020603050405020304" pitchFamily="18" charset="0"/>
              </a:rPr>
              <a:t>septiembre</a:t>
            </a:r>
            <a:r>
              <a:rPr lang="en-US" sz="3200" b="1" i="1" dirty="0">
                <a:solidFill>
                  <a:schemeClr val="bg1"/>
                </a:solidFill>
                <a:latin typeface="Times New Roman" panose="02020603050405020304" pitchFamily="18" charset="0"/>
                <a:cs typeface="Times New Roman" panose="02020603050405020304" pitchFamily="18" charset="0"/>
              </a:rPr>
              <a:t> de 2025</a:t>
            </a:r>
          </a:p>
        </p:txBody>
      </p:sp>
      <p:pic>
        <p:nvPicPr>
          <p:cNvPr id="8" name="Picture 7" descr="Logo, company name&#10;&#10;Description automatically generated">
            <a:extLst>
              <a:ext uri="{FF2B5EF4-FFF2-40B4-BE49-F238E27FC236}">
                <a16:creationId xmlns:a16="http://schemas.microsoft.com/office/drawing/2014/main" id="{73585F46-1E04-3E47-EE51-1BCD85FB313A}"/>
              </a:ext>
            </a:extLst>
          </p:cNvPr>
          <p:cNvPicPr>
            <a:picLocks noChangeAspect="1"/>
          </p:cNvPicPr>
          <p:nvPr/>
        </p:nvPicPr>
        <p:blipFill>
          <a:blip r:embed="rId3"/>
          <a:stretch>
            <a:fillRect/>
          </a:stretch>
        </p:blipFill>
        <p:spPr>
          <a:xfrm>
            <a:off x="4933944" y="482936"/>
            <a:ext cx="6096012" cy="5020066"/>
          </a:xfrm>
          <a:prstGeom prst="rect">
            <a:avLst/>
          </a:prstGeom>
        </p:spPr>
      </p:pic>
      <p:sp>
        <p:nvSpPr>
          <p:cNvPr id="9" name="TextBox 8">
            <a:extLst>
              <a:ext uri="{FF2B5EF4-FFF2-40B4-BE49-F238E27FC236}">
                <a16:creationId xmlns:a16="http://schemas.microsoft.com/office/drawing/2014/main" id="{267FA158-87A2-96B7-F8D3-E42C5FA7C4B7}"/>
              </a:ext>
            </a:extLst>
          </p:cNvPr>
          <p:cNvSpPr txBox="1"/>
          <p:nvPr/>
        </p:nvSpPr>
        <p:spPr>
          <a:xfrm>
            <a:off x="0" y="5806022"/>
            <a:ext cx="4185920" cy="861774"/>
          </a:xfrm>
          <a:prstGeom prst="rect">
            <a:avLst/>
          </a:prstGeom>
          <a:noFill/>
        </p:spPr>
        <p:txBody>
          <a:bodyPr wrap="square" rtlCol="0">
            <a:spAutoFit/>
          </a:bodyPr>
          <a:lstStyle/>
          <a:p>
            <a:endParaRPr lang="en-US" b="1" i="1" dirty="0">
              <a:solidFill>
                <a:schemeClr val="bg1"/>
              </a:solidFill>
              <a:latin typeface="Times New Roman" panose="02020603050405020304" pitchFamily="18" charset="0"/>
              <a:cs typeface="Times New Roman" panose="02020603050405020304" pitchFamily="18" charset="0"/>
            </a:endParaRPr>
          </a:p>
          <a:p>
            <a:r>
              <a:rPr lang="en-US" sz="1600" b="1" i="1" dirty="0">
                <a:solidFill>
                  <a:schemeClr val="bg1"/>
                </a:solidFill>
                <a:latin typeface="Times New Roman" panose="02020603050405020304" pitchFamily="18" charset="0"/>
                <a:cs typeface="Times New Roman" panose="02020603050405020304" pitchFamily="18" charset="0"/>
              </a:rPr>
              <a:t>Dra. </a:t>
            </a:r>
            <a:r>
              <a:rPr lang="en-US" sz="1600" b="1" i="1" dirty="0" err="1">
                <a:solidFill>
                  <a:schemeClr val="bg1"/>
                </a:solidFill>
                <a:latin typeface="Times New Roman" panose="02020603050405020304" pitchFamily="18" charset="0"/>
                <a:cs typeface="Times New Roman" panose="02020603050405020304" pitchFamily="18" charset="0"/>
              </a:rPr>
              <a:t>Wakima</a:t>
            </a:r>
            <a:r>
              <a:rPr lang="en-US" sz="1600" b="1" i="1" dirty="0">
                <a:solidFill>
                  <a:schemeClr val="bg1"/>
                </a:solidFill>
                <a:latin typeface="Times New Roman" panose="02020603050405020304" pitchFamily="18" charset="0"/>
                <a:cs typeface="Times New Roman" panose="02020603050405020304" pitchFamily="18" charset="0"/>
              </a:rPr>
              <a:t> Tutwiler, </a:t>
            </a:r>
            <a:r>
              <a:rPr lang="en-US" sz="1600" b="1" i="1" dirty="0" err="1">
                <a:solidFill>
                  <a:schemeClr val="bg1"/>
                </a:solidFill>
                <a:latin typeface="Times New Roman" panose="02020603050405020304" pitchFamily="18" charset="0"/>
                <a:cs typeface="Times New Roman" panose="02020603050405020304" pitchFamily="18" charset="0"/>
              </a:rPr>
              <a:t>Directora</a:t>
            </a:r>
            <a:r>
              <a:rPr lang="en-US" sz="1600" b="1" i="1" dirty="0">
                <a:solidFill>
                  <a:schemeClr val="bg1"/>
                </a:solidFill>
                <a:latin typeface="Times New Roman" panose="02020603050405020304" pitchFamily="18" charset="0"/>
                <a:cs typeface="Times New Roman" panose="02020603050405020304" pitchFamily="18" charset="0"/>
              </a:rPr>
              <a:t>
Sra. </a:t>
            </a:r>
            <a:r>
              <a:rPr lang="en-US" sz="1600" b="1" i="1" dirty="0" err="1">
                <a:solidFill>
                  <a:schemeClr val="bg1"/>
                </a:solidFill>
                <a:latin typeface="Times New Roman" panose="02020603050405020304" pitchFamily="18" charset="0"/>
                <a:cs typeface="Times New Roman" panose="02020603050405020304" pitchFamily="18" charset="0"/>
              </a:rPr>
              <a:t>Shatarra</a:t>
            </a:r>
            <a:r>
              <a:rPr lang="en-US" sz="1600" b="1" i="1" dirty="0">
                <a:solidFill>
                  <a:schemeClr val="bg1"/>
                </a:solidFill>
                <a:latin typeface="Times New Roman" panose="02020603050405020304" pitchFamily="18" charset="0"/>
                <a:cs typeface="Times New Roman" panose="02020603050405020304" pitchFamily="18" charset="0"/>
              </a:rPr>
              <a:t> Johnson, </a:t>
            </a:r>
            <a:r>
              <a:rPr lang="en-US" sz="1600" b="1" i="1" dirty="0" err="1">
                <a:solidFill>
                  <a:schemeClr val="bg1"/>
                </a:solidFill>
                <a:latin typeface="Times New Roman" panose="02020603050405020304" pitchFamily="18" charset="0"/>
                <a:cs typeface="Times New Roman" panose="02020603050405020304" pitchFamily="18" charset="0"/>
              </a:rPr>
              <a:t>Directora</a:t>
            </a:r>
            <a:r>
              <a:rPr lang="en-US" sz="1600" b="1" i="1" dirty="0">
                <a:solidFill>
                  <a:schemeClr val="bg1"/>
                </a:solidFill>
                <a:latin typeface="Times New Roman" panose="02020603050405020304" pitchFamily="18" charset="0"/>
                <a:cs typeface="Times New Roman" panose="02020603050405020304" pitchFamily="18" charset="0"/>
              </a:rPr>
              <a:t> </a:t>
            </a:r>
            <a:r>
              <a:rPr lang="en-US" sz="1600" b="1" i="1" dirty="0" err="1">
                <a:solidFill>
                  <a:schemeClr val="bg1"/>
                </a:solidFill>
                <a:latin typeface="Times New Roman" panose="02020603050405020304" pitchFamily="18" charset="0"/>
                <a:cs typeface="Times New Roman" panose="02020603050405020304" pitchFamily="18" charset="0"/>
              </a:rPr>
              <a:t>Adjunta</a:t>
            </a:r>
            <a:endParaRPr lang="en-US" sz="1600" b="1" i="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F7CC7EC-0E29-DD71-9855-F9A17463381C}"/>
              </a:ext>
            </a:extLst>
          </p:cNvPr>
          <p:cNvSpPr txBox="1"/>
          <p:nvPr/>
        </p:nvSpPr>
        <p:spPr>
          <a:xfrm>
            <a:off x="6000750" y="5864512"/>
            <a:ext cx="4410075" cy="584775"/>
          </a:xfrm>
          <a:prstGeom prst="rect">
            <a:avLst/>
          </a:prstGeom>
          <a:noFill/>
        </p:spPr>
        <p:txBody>
          <a:bodyPr wrap="square" rtlCol="0">
            <a:spAutoFit/>
          </a:bodyPr>
          <a:lstStyle/>
          <a:p>
            <a:r>
              <a:rPr lang="en-US" sz="3200" b="1" i="1">
                <a:solidFill>
                  <a:srgbClr val="002060"/>
                </a:solidFill>
                <a:latin typeface="Times New Roman" panose="02020603050405020304" pitchFamily="18" charset="0"/>
                <a:cs typeface="Times New Roman" panose="02020603050405020304" pitchFamily="18" charset="0"/>
              </a:rPr>
              <a:t>“Great on Purpose”</a:t>
            </a:r>
          </a:p>
        </p:txBody>
      </p:sp>
    </p:spTree>
    <p:extLst>
      <p:ext uri="{BB962C8B-B14F-4D97-AF65-F5344CB8AC3E}">
        <p14:creationId xmlns:p14="http://schemas.microsoft.com/office/powerpoint/2010/main" val="95981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9A8CB3E-F87D-0C2F-954A-4AD20390E0FA}"/>
              </a:ext>
            </a:extLst>
          </p:cNvPr>
          <p:cNvGraphicFramePr>
            <a:graphicFrameLocks noGrp="1"/>
          </p:cNvGraphicFramePr>
          <p:nvPr>
            <p:extLst>
              <p:ext uri="{D42A27DB-BD31-4B8C-83A1-F6EECF244321}">
                <p14:modId xmlns:p14="http://schemas.microsoft.com/office/powerpoint/2010/main" val="2105956729"/>
              </p:ext>
            </p:extLst>
          </p:nvPr>
        </p:nvGraphicFramePr>
        <p:xfrm>
          <a:off x="476435" y="2024109"/>
          <a:ext cx="11239130" cy="3371330"/>
        </p:xfrm>
        <a:graphic>
          <a:graphicData uri="http://schemas.openxmlformats.org/drawingml/2006/table">
            <a:tbl>
              <a:tblPr firstRow="1" bandRow="1">
                <a:tableStyleId>{125E5076-3810-47DD-B79F-674D7AD40C01}</a:tableStyleId>
              </a:tblPr>
              <a:tblGrid>
                <a:gridCol w="5250760">
                  <a:extLst>
                    <a:ext uri="{9D8B030D-6E8A-4147-A177-3AD203B41FA5}">
                      <a16:colId xmlns:a16="http://schemas.microsoft.com/office/drawing/2014/main" val="2874256560"/>
                    </a:ext>
                  </a:extLst>
                </a:gridCol>
                <a:gridCol w="5988370">
                  <a:extLst>
                    <a:ext uri="{9D8B030D-6E8A-4147-A177-3AD203B41FA5}">
                      <a16:colId xmlns:a16="http://schemas.microsoft.com/office/drawing/2014/main" val="3736707854"/>
                    </a:ext>
                  </a:extLst>
                </a:gridCol>
              </a:tblGrid>
              <a:tr h="1332413">
                <a:tc>
                  <a:txBody>
                    <a:bodyPr/>
                    <a:lstStyle/>
                    <a:p>
                      <a:pPr algn="ct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Evaluación</a:t>
                      </a:r>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distrital</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Descripción</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08570810"/>
                  </a:ext>
                </a:extLst>
              </a:tr>
              <a:tr h="889567">
                <a:tc>
                  <a:txBody>
                    <a:bodyPr/>
                    <a:lstStyle/>
                    <a:p>
                      <a:pPr algn="ctr" fontAlgn="b"/>
                      <a:r>
                        <a:rPr lang="en-US" sz="3600" b="1" u="none" strike="noStrike" dirty="0" err="1">
                          <a:solidFill>
                            <a:schemeClr val="bg1"/>
                          </a:solidFill>
                          <a:effectLst/>
                          <a:latin typeface="Times New Roman" panose="02020603050405020304" pitchFamily="18" charset="0"/>
                          <a:cs typeface="Times New Roman" panose="02020603050405020304" pitchFamily="18" charset="0"/>
                        </a:rPr>
                        <a:t>MasteryConnect</a:t>
                      </a:r>
                      <a:r>
                        <a:rPr lang="en-US" sz="3600" b="1" u="none" strike="noStrike" dirty="0">
                          <a:solidFill>
                            <a:schemeClr val="bg1"/>
                          </a:solidFill>
                          <a:effectLst/>
                          <a:latin typeface="Times New Roman" panose="02020603050405020304" pitchFamily="18" charset="0"/>
                          <a:cs typeface="Times New Roman" panose="02020603050405020304" pitchFamily="18" charset="0"/>
                        </a:rPr>
                        <a:t> (2023)</a:t>
                      </a:r>
                      <a:endParaRPr lang="en-US" sz="3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p>
                      <a:r>
                        <a:rPr lang="es-ES" sz="1800" b="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 estudiantes de los grados K-8 y HS inscritos en cursos evaluados por EOC tomarán evaluaciones basadas en estándares en ELA, matemáticas y ciencias.</a:t>
                      </a:r>
                      <a:endParaRPr lang="en-US" sz="1800" dirty="0">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1751594343"/>
                  </a:ext>
                </a:extLst>
              </a:tr>
              <a:tr h="889567">
                <a:tc>
                  <a:txBody>
                    <a:bodyPr/>
                    <a:lstStyle/>
                    <a:p>
                      <a:pPr algn="ctr" fontAlgn="b"/>
                      <a:r>
                        <a:rPr lang="en-US" sz="3600" b="1" u="none" strike="noStrike">
                          <a:solidFill>
                            <a:schemeClr val="bg1"/>
                          </a:solidFill>
                          <a:effectLst/>
                          <a:latin typeface="Times New Roman" panose="02020603050405020304" pitchFamily="18" charset="0"/>
                          <a:cs typeface="Times New Roman" panose="02020603050405020304" pitchFamily="18" charset="0"/>
                        </a:rPr>
                        <a:t>TCAP (EOC)</a:t>
                      </a:r>
                      <a:endParaRPr lang="en-US" sz="3600" b="1" i="0" u="none" strike="noStrike">
                        <a:solidFill>
                          <a:schemeClr val="bg1"/>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p>
                      <a:r>
                        <a:rPr lang="es-ES" sz="1800" b="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Solo los estudiantes programados para completar Inglés I o II, Álgebra I o II, Geometría, Biología o Historia de los EE. UU. en diciembre tomarán estas evaluaciones. Las pruebas EOC serán en línea.</a:t>
                      </a:r>
                      <a:endParaRPr lang="en-US" sz="1800" dirty="0">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4001832230"/>
                  </a:ext>
                </a:extLst>
              </a:tr>
            </a:tbl>
          </a:graphicData>
        </a:graphic>
      </p:graphicFrame>
      <p:sp>
        <p:nvSpPr>
          <p:cNvPr id="4" name="TextBox 3">
            <a:extLst>
              <a:ext uri="{FF2B5EF4-FFF2-40B4-BE49-F238E27FC236}">
                <a16:creationId xmlns:a16="http://schemas.microsoft.com/office/drawing/2014/main" id="{AEA7158C-C5DF-82C0-64A2-934E1CBE3346}"/>
              </a:ext>
            </a:extLst>
          </p:cNvPr>
          <p:cNvSpPr txBox="1"/>
          <p:nvPr/>
        </p:nvSpPr>
        <p:spPr>
          <a:xfrm>
            <a:off x="5584054" y="347768"/>
            <a:ext cx="6475865" cy="1754326"/>
          </a:xfrm>
          <a:prstGeom prst="rect">
            <a:avLst/>
          </a:prstGeom>
          <a:noFill/>
        </p:spPr>
        <p:txBody>
          <a:bodyPr wrap="square" rtlCol="0">
            <a:spAutoFit/>
          </a:bodyPr>
          <a:lstStyle/>
          <a:p>
            <a:pPr lvl="0">
              <a:defRPr/>
            </a:pPr>
            <a:r>
              <a:rPr lang="es-ES" sz="3600" b="1" i="1" dirty="0">
                <a:latin typeface="Times New Roman" panose="02020603050405020304" pitchFamily="18" charset="0"/>
                <a:cs typeface="Times New Roman" panose="02020603050405020304" pitchFamily="18" charset="0"/>
              </a:rPr>
              <a:t>Formas de evaluación utilizadas para medir el progreso del estudiante</a:t>
            </a:r>
            <a:endParaRPr kumimoji="0" lang="en-US" sz="36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977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53475" y="1746307"/>
            <a:ext cx="3055253" cy="2554545"/>
          </a:xfrm>
          <a:prstGeom prst="rect">
            <a:avLst/>
          </a:prstGeom>
          <a:noFill/>
        </p:spPr>
        <p:txBody>
          <a:bodyPr wrap="square" rtlCol="0">
            <a:spAutoFit/>
          </a:bodyPr>
          <a:lstStyle/>
          <a:p>
            <a:pPr algn="ctr"/>
            <a:r>
              <a:rPr lang="es-ES" sz="4000" b="1" i="1" dirty="0">
                <a:solidFill>
                  <a:schemeClr val="bg1"/>
                </a:solidFill>
                <a:latin typeface="Times New Roman" panose="02020603050405020304" pitchFamily="18" charset="0"/>
                <a:cs typeface="Times New Roman" panose="02020603050405020304" pitchFamily="18" charset="0"/>
              </a:rPr>
              <a:t>Continuo 
Plan de Mejoramiento Escolar</a:t>
            </a:r>
            <a:endParaRPr lang="en-US" sz="3200" b="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5272543" y="554505"/>
            <a:ext cx="6857812" cy="6370975"/>
          </a:xfrm>
          <a:prstGeom prst="rect">
            <a:avLst/>
          </a:prstGeom>
          <a:noFill/>
        </p:spPr>
        <p:txBody>
          <a:bodyPr wrap="square" rtlCol="0">
            <a:spAutoFit/>
          </a:bodyPr>
          <a:lstStyle/>
          <a:p>
            <a:r>
              <a:rPr lang="es-ES" sz="2800" b="1" dirty="0">
                <a:solidFill>
                  <a:srgbClr val="002060"/>
                </a:solidFill>
                <a:latin typeface="Times New Roman" panose="02020603050405020304" pitchFamily="18" charset="0"/>
                <a:cs typeface="Times New Roman" panose="02020603050405020304" pitchFamily="18" charset="0"/>
              </a:rPr>
              <a:t>El Plan de Mejora Escolar Continua es un plan de acción que identifica las áreas en las que una escuela planea enfocarse en el año escolar actual, las metas de rendimiento que desean que los estudiantes logren y cómo la escuela planea cumplir estas metas en colaboración.</a:t>
            </a:r>
          </a:p>
          <a:p>
            <a:endParaRPr lang="en-US" sz="2800" b="1" dirty="0">
              <a:solidFill>
                <a:srgbClr val="002060"/>
              </a:solidFill>
              <a:latin typeface="Times New Roman" panose="02020603050405020304" pitchFamily="18" charset="0"/>
              <a:cs typeface="Times New Roman" panose="02020603050405020304" pitchFamily="18" charset="0"/>
            </a:endParaRPr>
          </a:p>
          <a:p>
            <a:r>
              <a:rPr lang="es-ES" sz="2800" b="1" dirty="0">
                <a:solidFill>
                  <a:srgbClr val="002060"/>
                </a:solidFill>
                <a:latin typeface="Times New Roman" panose="02020603050405020304" pitchFamily="18" charset="0"/>
                <a:cs typeface="Times New Roman" panose="02020603050405020304" pitchFamily="18" charset="0"/>
              </a:rPr>
              <a:t>El plan se actualiza periódicamente para reflejar las estrategias que se utilizan.</a:t>
            </a:r>
          </a:p>
          <a:p>
            <a:endParaRPr lang="en-US" sz="2800" b="1" dirty="0">
              <a:solidFill>
                <a:srgbClr val="002060"/>
              </a:solidFill>
              <a:latin typeface="Times New Roman" panose="02020603050405020304" pitchFamily="18" charset="0"/>
              <a:cs typeface="Times New Roman" panose="02020603050405020304" pitchFamily="18" charset="0"/>
            </a:endParaRPr>
          </a:p>
          <a:p>
            <a:r>
              <a:rPr lang="es-ES" sz="2400" b="1" dirty="0">
                <a:solidFill>
                  <a:srgbClr val="002060"/>
                </a:solidFill>
                <a:latin typeface="Times New Roman" panose="02020603050405020304" pitchFamily="18" charset="0"/>
                <a:cs typeface="Times New Roman" panose="02020603050405020304" pitchFamily="18" charset="0"/>
              </a:rPr>
              <a:t>Es desarrollado por un equipo de partes interesadas que debe incluir profesores, miembros del personal, padres y estudiantes, cuando corresponda.</a:t>
            </a:r>
            <a:endParaRPr lang="en-US" sz="2800" dirty="0">
              <a:latin typeface="Century Gothic" panose="020B0502020202020204" pitchFamily="34" charset="0"/>
            </a:endParaRPr>
          </a:p>
        </p:txBody>
      </p:sp>
    </p:spTree>
    <p:extLst>
      <p:ext uri="{BB962C8B-B14F-4D97-AF65-F5344CB8AC3E}">
        <p14:creationId xmlns:p14="http://schemas.microsoft.com/office/powerpoint/2010/main" val="224866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1384917" y="223323"/>
            <a:ext cx="9144000" cy="646331"/>
          </a:xfrm>
          <a:prstGeom prst="rect">
            <a:avLst/>
          </a:prstGeom>
          <a:noFill/>
        </p:spPr>
        <p:txBody>
          <a:bodyPr wrap="square" rtlCol="0">
            <a:spAutoFit/>
          </a:bodyPr>
          <a:lstStyle/>
          <a:p>
            <a:pPr lvl="0">
              <a:defRPr/>
            </a:pPr>
            <a:r>
              <a:rPr lang="es-ES" sz="3600" b="1" i="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Metas del Plan de Mejora Escolar Continua</a:t>
            </a:r>
            <a:endParaRPr kumimoji="0" lang="en-US" sz="3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28A98761-B18C-3E4B-9983-DA877B2EA40B}"/>
              </a:ext>
            </a:extLst>
          </p:cNvPr>
          <p:cNvSpPr txBox="1"/>
          <p:nvPr/>
        </p:nvSpPr>
        <p:spPr>
          <a:xfrm>
            <a:off x="284085" y="1908699"/>
            <a:ext cx="10567948" cy="3046988"/>
          </a:xfrm>
          <a:prstGeom prst="rect">
            <a:avLst/>
          </a:prstGeom>
          <a:noFill/>
        </p:spPr>
        <p:txBody>
          <a:bodyPr wrap="square" rtlCol="0">
            <a:spAutoFit/>
          </a:bodyPr>
          <a:lstStyle/>
          <a:p>
            <a:pPr lvl="0">
              <a:defRPr/>
            </a:pPr>
            <a:r>
              <a:rPr lang="es-ES" sz="1600" b="1" i="1" u="sng" dirty="0">
                <a:solidFill>
                  <a:srgbClr val="002060"/>
                </a:solidFill>
                <a:latin typeface="Times New Roman" panose="02020603050405020304" pitchFamily="18" charset="0"/>
                <a:cs typeface="Times New Roman" panose="02020603050405020304" pitchFamily="18" charset="0"/>
              </a:rPr>
              <a:t>Objetivo 1</a:t>
            </a:r>
            <a:r>
              <a:rPr lang="es-ES" sz="1600" b="1" i="1" dirty="0">
                <a:solidFill>
                  <a:srgbClr val="002060"/>
                </a:solidFill>
                <a:latin typeface="Times New Roman" panose="02020603050405020304" pitchFamily="18" charset="0"/>
                <a:cs typeface="Times New Roman" panose="02020603050405020304" pitchFamily="18" charset="0"/>
              </a:rPr>
              <a:t>: La Escuela Secundaria del Distrito Médico aumentará las tasas de dominio y matemáticas en todos los grados de 65.0%   en 2025 a 70.0% en 2026.</a:t>
            </a:r>
          </a:p>
          <a:p>
            <a:pPr lvl="0">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lvl="0">
              <a:defRPr/>
            </a:pPr>
            <a:r>
              <a:rPr lang="en-US" sz="1600" b="1" i="1" u="sng" dirty="0" err="1">
                <a:solidFill>
                  <a:srgbClr val="002060"/>
                </a:solidFill>
                <a:latin typeface="Times New Roman" panose="02020603050405020304" pitchFamily="18" charset="0"/>
                <a:cs typeface="Times New Roman" panose="02020603050405020304" pitchFamily="18" charset="0"/>
              </a:rPr>
              <a:t>Objetivo</a:t>
            </a:r>
            <a:r>
              <a:rPr lang="en-US" sz="1600" b="1" i="1" u="sng" dirty="0">
                <a:solidFill>
                  <a:srgbClr val="002060"/>
                </a:solidFill>
                <a:latin typeface="Times New Roman" panose="02020603050405020304" pitchFamily="18" charset="0"/>
                <a:cs typeface="Times New Roman" panose="02020603050405020304" pitchFamily="18" charset="0"/>
              </a:rPr>
              <a:t> 2:  </a:t>
            </a:r>
            <a:r>
              <a:rPr lang="es-ES" sz="1600" b="1" i="1" dirty="0">
                <a:solidFill>
                  <a:srgbClr val="002060"/>
                </a:solidFill>
                <a:latin typeface="Times New Roman" panose="02020603050405020304" pitchFamily="18" charset="0"/>
                <a:cs typeface="Times New Roman" panose="02020603050405020304" pitchFamily="18" charset="0"/>
              </a:rPr>
              <a:t>La Escuela Secundaria del Distrito Médico aumentará las tasas de competencia en matemáticas y dominio en todos los grados del 35.4% en 2025 al 40.0% en 2026.</a:t>
            </a:r>
          </a:p>
          <a:p>
            <a:pPr lvl="0">
              <a:defRPr/>
            </a:pPr>
            <a:endParaRPr lang="es-ES" sz="1600" b="1" i="1" dirty="0">
              <a:solidFill>
                <a:srgbClr val="002060"/>
              </a:solidFill>
              <a:latin typeface="Times New Roman" panose="02020603050405020304" pitchFamily="18" charset="0"/>
              <a:cs typeface="Times New Roman" panose="02020603050405020304" pitchFamily="18" charset="0"/>
            </a:endParaRPr>
          </a:p>
          <a:p>
            <a:pPr>
              <a:defRPr/>
            </a:pPr>
            <a:r>
              <a:rPr lang="en-US" sz="1600" b="1" i="1" dirty="0" err="1">
                <a:latin typeface="Times New Roman" panose="02020603050405020304" pitchFamily="18" charset="0"/>
                <a:cs typeface="Times New Roman" panose="02020603050405020304" pitchFamily="18" charset="0"/>
              </a:rPr>
              <a:t>Objetivo</a:t>
            </a:r>
            <a:r>
              <a:rPr lang="en-US" sz="1600" b="1" i="1" dirty="0">
                <a:latin typeface="Times New Roman" panose="02020603050405020304" pitchFamily="18" charset="0"/>
                <a:cs typeface="Times New Roman" panose="02020603050405020304" pitchFamily="18" charset="0"/>
              </a:rPr>
              <a:t> 3: </a:t>
            </a:r>
            <a:r>
              <a:rPr lang="es-ES" sz="1600" b="1" i="1" dirty="0">
                <a:solidFill>
                  <a:srgbClr val="002060"/>
                </a:solidFill>
                <a:latin typeface="Times New Roman" panose="02020603050405020304" pitchFamily="18" charset="0"/>
                <a:cs typeface="Times New Roman" panose="02020603050405020304" pitchFamily="18" charset="0"/>
              </a:rPr>
              <a:t>La Escuela Secundaria del Distrito Medico aumentará el porcentaje de graduados listos del 95.6% en 2025 al 100.0% en 2026.</a:t>
            </a:r>
            <a:endParaRPr lang="en-US" sz="1600" b="1" i="1" dirty="0">
              <a:solidFill>
                <a:srgbClr val="002060"/>
              </a:solidFill>
              <a:latin typeface="Times New Roman" panose="02020603050405020304" pitchFamily="18" charset="0"/>
              <a:cs typeface="Times New Roman" panose="02020603050405020304" pitchFamily="18" charset="0"/>
            </a:endParaRPr>
          </a:p>
          <a:p>
            <a:pPr lvl="0">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lvl="0">
              <a:defRPr/>
            </a:pPr>
            <a:endParaRPr kumimoji="0" lang="en-US" sz="1600" b="1" i="1" strike="noStrike" kern="120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endParaRPr>
          </a:p>
          <a:p>
            <a:pPr lvl="0">
              <a:defRPr/>
            </a:pPr>
            <a:r>
              <a:rPr lang="es-ES" sz="1600" b="1" dirty="0">
                <a:solidFill>
                  <a:srgbClr val="002060"/>
                </a:solidFill>
                <a:latin typeface="Times New Roman" panose="02020603050405020304" pitchFamily="18" charset="0"/>
                <a:cs typeface="Times New Roman" panose="02020603050405020304" pitchFamily="18" charset="0"/>
              </a:rPr>
              <a:t>***También queremos asegurarnos de que los estudiantes de la Escuela Secundaria del Distrito Médico trabajen con éxito y al mismo tiempo para obtener un Diploma de Honores y un Título de Asociado.</a:t>
            </a: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A717F84-B01D-CD5D-683A-F520718DD768}"/>
              </a:ext>
            </a:extLst>
          </p:cNvPr>
          <p:cNvPicPr>
            <a:picLocks noChangeAspect="1"/>
          </p:cNvPicPr>
          <p:nvPr/>
        </p:nvPicPr>
        <p:blipFill>
          <a:blip r:embed="rId3"/>
          <a:stretch>
            <a:fillRect/>
          </a:stretch>
        </p:blipFill>
        <p:spPr>
          <a:xfrm>
            <a:off x="10257981" y="223323"/>
            <a:ext cx="1713124" cy="1603387"/>
          </a:xfrm>
          <a:prstGeom prst="rect">
            <a:avLst/>
          </a:prstGeom>
        </p:spPr>
      </p:pic>
    </p:spTree>
    <p:extLst>
      <p:ext uri="{BB962C8B-B14F-4D97-AF65-F5344CB8AC3E}">
        <p14:creationId xmlns:p14="http://schemas.microsoft.com/office/powerpoint/2010/main" val="314303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121920" y="137313"/>
            <a:ext cx="11475170" cy="646331"/>
          </a:xfrm>
          <a:prstGeom prst="rect">
            <a:avLst/>
          </a:prstGeom>
          <a:noFill/>
        </p:spPr>
        <p:txBody>
          <a:bodyPr wrap="square" rtlCol="0">
            <a:spAutoFit/>
          </a:bodyPr>
          <a:lstStyle/>
          <a:p>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Código de </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Conducta</a:t>
            </a:r>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Estudiantil</a:t>
            </a:r>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(Política de SCS #6022)</a:t>
            </a:r>
            <a:endParaRPr lang="en-US" sz="4000" dirty="0">
              <a:solidFill>
                <a:schemeClr val="bg1"/>
              </a:solidFill>
            </a:endParaRPr>
          </a:p>
        </p:txBody>
      </p:sp>
      <p:sp>
        <p:nvSpPr>
          <p:cNvPr id="4" name="TextBox 3">
            <a:extLst>
              <a:ext uri="{FF2B5EF4-FFF2-40B4-BE49-F238E27FC236}">
                <a16:creationId xmlns:a16="http://schemas.microsoft.com/office/drawing/2014/main" id="{C82A3CF3-3508-C9C6-DE7D-F33E37AFB539}"/>
              </a:ext>
            </a:extLst>
          </p:cNvPr>
          <p:cNvSpPr txBox="1"/>
          <p:nvPr/>
        </p:nvSpPr>
        <p:spPr>
          <a:xfrm>
            <a:off x="747310" y="1176103"/>
            <a:ext cx="7794488" cy="4893647"/>
          </a:xfrm>
          <a:prstGeom prst="rect">
            <a:avLst/>
          </a:prstGeom>
          <a:noFill/>
        </p:spPr>
        <p:txBody>
          <a:bodyPr wrap="square">
            <a:spAutoFit/>
          </a:bodyPr>
          <a:lstStyle/>
          <a:p>
            <a:pPr>
              <a:buFont typeface="Arial" pitchFamily="34" charset="0"/>
              <a:buChar char="•"/>
            </a:pPr>
            <a:r>
              <a:rPr lang="es-E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Junta de Educación del Condado de Shelby acepta la responsabilidad de establecer y mantener estándares adecuados de disciplina y comportamiento en las escuelas públicas.</a:t>
            </a:r>
            <a:r>
              <a:rPr lang="en-US" sz="2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5">
              <a:buFont typeface="Arial" pitchFamily="34" charset="0"/>
              <a:buChar char="•"/>
            </a:pPr>
            <a:r>
              <a:rPr lang="es-E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el fin de mantener un buen orden y garantizar un ambiente propicio para el aprendizaje, la Junta considera que el comportamiento o la conducta que ocurre en la propiedad escolar o en cualquier actividad patrocinada por la escuela que ocurra fuera de la propiedad escolar que interfiera con lo anterior son delitos.</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71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871446" y="137313"/>
            <a:ext cx="11168154" cy="707886"/>
          </a:xfrm>
          <a:prstGeom prst="rect">
            <a:avLst/>
          </a:prstGeom>
          <a:noFill/>
        </p:spPr>
        <p:txBody>
          <a:bodyPr wrap="square" rtlCol="0">
            <a:spAutoFit/>
          </a:bodyPr>
          <a:lstStyle/>
          <a:p>
            <a:r>
              <a:rPr lang="es-E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Código de Conducta Estudiantil (continuación)</a:t>
            </a:r>
            <a:endParaRPr lang="en-US" sz="4000" dirty="0">
              <a:solidFill>
                <a:schemeClr val="bg1"/>
              </a:solidFill>
            </a:endParaRPr>
          </a:p>
        </p:txBody>
      </p:sp>
      <p:sp>
        <p:nvSpPr>
          <p:cNvPr id="4" name="TextBox 3">
            <a:extLst>
              <a:ext uri="{FF2B5EF4-FFF2-40B4-BE49-F238E27FC236}">
                <a16:creationId xmlns:a16="http://schemas.microsoft.com/office/drawing/2014/main" id="{C82A3CF3-3508-C9C6-DE7D-F33E37AFB539}"/>
              </a:ext>
            </a:extLst>
          </p:cNvPr>
          <p:cNvSpPr txBox="1"/>
          <p:nvPr/>
        </p:nvSpPr>
        <p:spPr>
          <a:xfrm>
            <a:off x="594910" y="1240416"/>
            <a:ext cx="7679078" cy="5693866"/>
          </a:xfrm>
          <a:prstGeom prst="rect">
            <a:avLst/>
          </a:prstGeom>
          <a:noFill/>
        </p:spPr>
        <p:txBody>
          <a:bodyPr wrap="square">
            <a:spAutoFit/>
          </a:bodyPr>
          <a:lstStyle/>
          <a:p>
            <a:pPr>
              <a:buFont typeface="Arial" panose="020B0604020202020204" pitchFamily="34" charset="0"/>
              <a:buChar char="•"/>
            </a:pPr>
            <a:r>
              <a:rPr lang="es-ES" sz="2800" b="1" dirty="0">
                <a:solidFill>
                  <a:schemeClr val="bg1"/>
                </a:solidFill>
                <a:latin typeface="Times New Roman" panose="02020603050405020304" pitchFamily="18" charset="0"/>
                <a:cs typeface="Times New Roman" panose="02020603050405020304" pitchFamily="18" charset="0"/>
              </a:rPr>
              <a:t>El Distrito establece el Código de Conducta Estudiantil de las Escuelas del Condado de Shelby para proporcionar una muestra de comportamientos inaceptables de los estudiantes y una muestra relacionada de acciones disciplinarias.</a:t>
            </a:r>
            <a:endParaRPr lang="en-US" sz="2800" b="1" dirty="0">
              <a:solidFill>
                <a:srgbClr val="FFC000"/>
              </a:solidFill>
              <a:latin typeface="Times New Roman" panose="02020603050405020304" pitchFamily="18" charset="0"/>
              <a:cs typeface="Times New Roman" panose="02020603050405020304" pitchFamily="18" charset="0"/>
            </a:endParaRPr>
          </a:p>
          <a:p>
            <a:pPr>
              <a:buNone/>
            </a:pPr>
            <a:endParaRPr lang="en-US" sz="2800" b="1" dirty="0">
              <a:solidFill>
                <a:srgbClr val="FFC000"/>
              </a:solidFill>
              <a:latin typeface="Times New Roman" panose="02020603050405020304" pitchFamily="18" charset="0"/>
              <a:cs typeface="Times New Roman" panose="02020603050405020304" pitchFamily="18" charset="0"/>
            </a:endParaRPr>
          </a:p>
          <a:p>
            <a:pPr lvl="6">
              <a:buFont typeface="Arial" panose="020B0604020202020204" pitchFamily="34" charset="0"/>
              <a:buChar char="•"/>
            </a:pPr>
            <a:r>
              <a:rPr lang="es-ES" sz="2800" b="1" dirty="0">
                <a:solidFill>
                  <a:schemeClr val="bg1"/>
                </a:solidFill>
                <a:latin typeface="Times New Roman" panose="02020603050405020304" pitchFamily="18" charset="0"/>
                <a:cs typeface="Times New Roman" panose="02020603050405020304" pitchFamily="18" charset="0"/>
              </a:rPr>
              <a:t>El Código de Conducta y cualquier revisión deberán ser aprobados y adoptados por la Junta de Comisionados de SCS como la política de disciplina estudiantil del distrito.</a:t>
            </a:r>
            <a:endParaRPr lang="en-US" sz="2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1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436881" y="286137"/>
            <a:ext cx="8249920" cy="707886"/>
          </a:xfrm>
          <a:prstGeom prst="rect">
            <a:avLst/>
          </a:prstGeom>
          <a:noFill/>
        </p:spPr>
        <p:txBody>
          <a:bodyPr wrap="square" rtlCol="0">
            <a:spAutoFit/>
          </a:bodyPr>
          <a:lstStyle/>
          <a:p>
            <a:r>
              <a:rPr lang="es-ES" sz="4000" b="1" dirty="0">
                <a:solidFill>
                  <a:schemeClr val="bg1"/>
                </a:solidFill>
                <a:latin typeface="Times New Roman" panose="02020603050405020304" pitchFamily="18" charset="0"/>
                <a:cs typeface="Times New Roman" panose="02020603050405020304" pitchFamily="18" charset="0"/>
              </a:rPr>
              <a:t>Pacto entre la escuela y los padres</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13F672A-10B6-00F1-8C76-F22460D0C5F9}"/>
              </a:ext>
            </a:extLst>
          </p:cNvPr>
          <p:cNvSpPr txBox="1"/>
          <p:nvPr/>
        </p:nvSpPr>
        <p:spPr>
          <a:xfrm>
            <a:off x="2131520" y="1114828"/>
            <a:ext cx="7733840" cy="3416320"/>
          </a:xfrm>
          <a:prstGeom prst="rect">
            <a:avLst/>
          </a:prstGeom>
          <a:noFill/>
        </p:spPr>
        <p:txBody>
          <a:bodyPr wrap="square" rtlCol="0">
            <a:spAutoFit/>
          </a:bodyPr>
          <a:lstStyle/>
          <a:p>
            <a:r>
              <a:rPr lang="es-ES" sz="2400" b="1" dirty="0">
                <a:solidFill>
                  <a:schemeClr val="bg1"/>
                </a:solidFill>
                <a:latin typeface="Times New Roman" panose="02020603050405020304" pitchFamily="18" charset="0"/>
                <a:cs typeface="Times New Roman" panose="02020603050405020304" pitchFamily="18" charset="0"/>
              </a:rPr>
              <a:t>El Distrito Médico tiene un Pacto Escuela-Padre que describe cómo los estudiantes, los padres y todo el personal escolar compartirán la responsabilidad de mejorar el rendimiento académico de los estudiantes y cómo los padres ayudarán a desarrollar una asociación para ayudar a los estudiantes a alcanzar los altos estándares académicos del Estado y del Distrito. Este pacto es revisado anualmente por todas las partes interesadas.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44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93EA1-B925-59DD-BA67-4D834FB9343D}"/>
              </a:ext>
            </a:extLst>
          </p:cNvPr>
          <p:cNvSpPr txBox="1"/>
          <p:nvPr/>
        </p:nvSpPr>
        <p:spPr>
          <a:xfrm>
            <a:off x="514905" y="732514"/>
            <a:ext cx="9889330" cy="707886"/>
          </a:xfrm>
          <a:prstGeom prst="rect">
            <a:avLst/>
          </a:prstGeom>
          <a:noFill/>
        </p:spPr>
        <p:txBody>
          <a:bodyPr wrap="square" rtlCol="0">
            <a:spAutoFit/>
          </a:bodyPr>
          <a:lstStyle/>
          <a:p>
            <a:r>
              <a:rPr lang="en-US" sz="4000" b="1" i="1">
                <a:solidFill>
                  <a:schemeClr val="bg1"/>
                </a:solidFill>
                <a:latin typeface="Times New Roman" panose="02020603050405020304" pitchFamily="18" charset="0"/>
                <a:cs typeface="Times New Roman" panose="02020603050405020304" pitchFamily="18" charset="0"/>
              </a:rPr>
              <a:t>Parent Teacher Conferences</a:t>
            </a:r>
          </a:p>
        </p:txBody>
      </p:sp>
      <p:pic>
        <p:nvPicPr>
          <p:cNvPr id="6" name="Picture 5">
            <a:extLst>
              <a:ext uri="{FF2B5EF4-FFF2-40B4-BE49-F238E27FC236}">
                <a16:creationId xmlns:a16="http://schemas.microsoft.com/office/drawing/2014/main" id="{DD7EC74F-81FA-D5CC-B686-9EBD60A9CBA9}"/>
              </a:ext>
            </a:extLst>
          </p:cNvPr>
          <p:cNvPicPr>
            <a:picLocks noChangeAspect="1"/>
          </p:cNvPicPr>
          <p:nvPr/>
        </p:nvPicPr>
        <p:blipFill>
          <a:blip r:embed="rId4"/>
          <a:stretch>
            <a:fillRect/>
          </a:stretch>
        </p:blipFill>
        <p:spPr>
          <a:xfrm>
            <a:off x="174148" y="3807513"/>
            <a:ext cx="2859272" cy="2834886"/>
          </a:xfrm>
          <a:prstGeom prst="rect">
            <a:avLst/>
          </a:prstGeom>
        </p:spPr>
      </p:pic>
      <p:graphicFrame>
        <p:nvGraphicFramePr>
          <p:cNvPr id="3" name="Table 2">
            <a:extLst>
              <a:ext uri="{FF2B5EF4-FFF2-40B4-BE49-F238E27FC236}">
                <a16:creationId xmlns:a16="http://schemas.microsoft.com/office/drawing/2014/main" id="{C7917F3A-C402-1D07-DC60-6415A84D387F}"/>
              </a:ext>
            </a:extLst>
          </p:cNvPr>
          <p:cNvGraphicFramePr>
            <a:graphicFrameLocks noGrp="1"/>
          </p:cNvGraphicFramePr>
          <p:nvPr>
            <p:extLst>
              <p:ext uri="{D42A27DB-BD31-4B8C-83A1-F6EECF244321}">
                <p14:modId xmlns:p14="http://schemas.microsoft.com/office/powerpoint/2010/main" val="29651246"/>
              </p:ext>
            </p:extLst>
          </p:nvPr>
        </p:nvGraphicFramePr>
        <p:xfrm>
          <a:off x="997528" y="1789724"/>
          <a:ext cx="8119268" cy="1524000"/>
        </p:xfrm>
        <a:graphic>
          <a:graphicData uri="http://schemas.openxmlformats.org/drawingml/2006/table">
            <a:tbl>
              <a:tblPr firstRow="1" bandRow="1">
                <a:tableStyleId>{073A0DAA-6AF3-43AB-8588-CEC1D06C72B9}</a:tableStyleId>
              </a:tblPr>
              <a:tblGrid>
                <a:gridCol w="4055268">
                  <a:extLst>
                    <a:ext uri="{9D8B030D-6E8A-4147-A177-3AD203B41FA5}">
                      <a16:colId xmlns:a16="http://schemas.microsoft.com/office/drawing/2014/main" val="3204104013"/>
                    </a:ext>
                  </a:extLst>
                </a:gridCol>
                <a:gridCol w="4064000">
                  <a:extLst>
                    <a:ext uri="{9D8B030D-6E8A-4147-A177-3AD203B41FA5}">
                      <a16:colId xmlns:a16="http://schemas.microsoft.com/office/drawing/2014/main" val="472865203"/>
                    </a:ext>
                  </a:extLst>
                </a:gridCol>
              </a:tblGrid>
              <a:tr h="0">
                <a:tc>
                  <a:txBody>
                    <a:bodyPr/>
                    <a:lstStyle/>
                    <a:p>
                      <a:pPr algn="ctr"/>
                      <a:r>
                        <a:rPr lang="en-US" sz="3200" b="1" dirty="0">
                          <a:solidFill>
                            <a:schemeClr val="bg1"/>
                          </a:solidFill>
                          <a:latin typeface="Times New Roman" panose="02020603050405020304" pitchFamily="18" charset="0"/>
                          <a:cs typeface="Times New Roman" panose="02020603050405020304" pitchFamily="18" charset="0"/>
                        </a:rPr>
                        <a:t>Caer</a:t>
                      </a:r>
                    </a:p>
                  </a:txBody>
                  <a:tcPr/>
                </a:tc>
                <a:tc>
                  <a:txBody>
                    <a:bodyPr/>
                    <a:lstStyle/>
                    <a:p>
                      <a:pPr algn="ctr"/>
                      <a:r>
                        <a:rPr lang="en-US" sz="3200" b="1" dirty="0">
                          <a:solidFill>
                            <a:schemeClr val="bg1"/>
                          </a:solidFill>
                          <a:latin typeface="Times New Roman" panose="02020603050405020304" pitchFamily="18" charset="0"/>
                          <a:cs typeface="Times New Roman" panose="02020603050405020304" pitchFamily="18" charset="0"/>
                        </a:rPr>
                        <a:t>Primavera</a:t>
                      </a:r>
                    </a:p>
                  </a:txBody>
                  <a:tcPr/>
                </a:tc>
                <a:extLst>
                  <a:ext uri="{0D108BD9-81ED-4DB2-BD59-A6C34878D82A}">
                    <a16:rowId xmlns:a16="http://schemas.microsoft.com/office/drawing/2014/main" val="3342206268"/>
                  </a:ext>
                </a:extLst>
              </a:tr>
              <a:tr h="370840">
                <a:tc>
                  <a:txBody>
                    <a:bodyPr/>
                    <a:lstStyle/>
                    <a:p>
                      <a:pPr algn="ctr"/>
                      <a:r>
                        <a:rPr lang="es-ES" sz="2800" b="1" dirty="0">
                          <a:solidFill>
                            <a:schemeClr val="tx1"/>
                          </a:solidFill>
                          <a:latin typeface="Times New Roman" panose="02020603050405020304" pitchFamily="18" charset="0"/>
                          <a:cs typeface="Times New Roman" panose="02020603050405020304" pitchFamily="18" charset="0"/>
                        </a:rPr>
                        <a:t>4 de septiembre de 2025</a:t>
                      </a:r>
                    </a:p>
                    <a:p>
                      <a:pPr algn="ctr"/>
                      <a:r>
                        <a:rPr lang="en-US" sz="2800" b="1" dirty="0">
                          <a:solidFill>
                            <a:schemeClr val="tx1"/>
                          </a:solidFill>
                          <a:latin typeface="Times New Roman" panose="02020603050405020304" pitchFamily="18" charset="0"/>
                          <a:cs typeface="Times New Roman" panose="02020603050405020304" pitchFamily="18" charset="0"/>
                        </a:rPr>
                        <a:t>(4 -7 pm)</a:t>
                      </a:r>
                    </a:p>
                  </a:txBody>
                  <a:tcPr/>
                </a:tc>
                <a:tc>
                  <a:txBody>
                    <a:bodyPr/>
                    <a:lstStyle/>
                    <a:p>
                      <a:pPr algn="ctr"/>
                      <a:r>
                        <a:rPr lang="es-ES" sz="2800" b="1" dirty="0">
                          <a:solidFill>
                            <a:schemeClr val="tx1"/>
                          </a:solidFill>
                          <a:latin typeface="Times New Roman" panose="02020603050405020304" pitchFamily="18" charset="0"/>
                          <a:cs typeface="Times New Roman" panose="02020603050405020304" pitchFamily="18" charset="0"/>
                        </a:rPr>
                        <a:t>22 de febrero de 2026</a:t>
                      </a:r>
                    </a:p>
                    <a:p>
                      <a:pPr algn="ctr"/>
                      <a:r>
                        <a:rPr lang="en-US" sz="2800" b="1" dirty="0">
                          <a:solidFill>
                            <a:schemeClr val="tx1"/>
                          </a:solidFill>
                          <a:latin typeface="Times New Roman" panose="02020603050405020304" pitchFamily="18" charset="0"/>
                          <a:cs typeface="Times New Roman" panose="02020603050405020304" pitchFamily="18" charset="0"/>
                        </a:rPr>
                        <a:t>(4 – 7 pm)</a:t>
                      </a:r>
                    </a:p>
                  </a:txBody>
                  <a:tcPr/>
                </a:tc>
                <a:extLst>
                  <a:ext uri="{0D108BD9-81ED-4DB2-BD59-A6C34878D82A}">
                    <a16:rowId xmlns:a16="http://schemas.microsoft.com/office/drawing/2014/main" val="251301029"/>
                  </a:ext>
                </a:extLst>
              </a:tr>
            </a:tbl>
          </a:graphicData>
        </a:graphic>
      </p:graphicFrame>
    </p:spTree>
    <p:extLst>
      <p:ext uri="{BB962C8B-B14F-4D97-AF65-F5344CB8AC3E}">
        <p14:creationId xmlns:p14="http://schemas.microsoft.com/office/powerpoint/2010/main" val="413074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93EA1-B925-59DD-BA67-4D834FB9343D}"/>
              </a:ext>
            </a:extLst>
          </p:cNvPr>
          <p:cNvSpPr txBox="1"/>
          <p:nvPr/>
        </p:nvSpPr>
        <p:spPr>
          <a:xfrm>
            <a:off x="305308" y="73200"/>
            <a:ext cx="11277092" cy="584775"/>
          </a:xfrm>
          <a:prstGeom prst="rect">
            <a:avLst/>
          </a:prstGeom>
          <a:noFill/>
        </p:spPr>
        <p:txBody>
          <a:bodyPr wrap="square" rtlCol="0">
            <a:spAutoFit/>
          </a:bodyPr>
          <a:lstStyle/>
          <a:p>
            <a:r>
              <a:rPr lang="es-ES" sz="3200" b="1" i="1" dirty="0">
                <a:solidFill>
                  <a:schemeClr val="bg1"/>
                </a:solidFill>
                <a:latin typeface="Times New Roman" panose="02020603050405020304" pitchFamily="18" charset="0"/>
                <a:cs typeface="Times New Roman" panose="02020603050405020304" pitchFamily="18" charset="0"/>
              </a:rPr>
              <a:t>Informes de Período y Progreso de la Boleta de Calificaciones</a:t>
            </a:r>
            <a:endParaRPr lang="en-US" sz="3200" b="1" i="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4491345-B7B0-4877-337E-6CDCDAB5B794}"/>
              </a:ext>
            </a:extLst>
          </p:cNvPr>
          <p:cNvGraphicFramePr>
            <a:graphicFrameLocks noGrp="1"/>
          </p:cNvGraphicFramePr>
          <p:nvPr>
            <p:extLst>
              <p:ext uri="{D42A27DB-BD31-4B8C-83A1-F6EECF244321}">
                <p14:modId xmlns:p14="http://schemas.microsoft.com/office/powerpoint/2010/main" val="2340378425"/>
              </p:ext>
            </p:extLst>
          </p:nvPr>
        </p:nvGraphicFramePr>
        <p:xfrm>
          <a:off x="305308" y="842483"/>
          <a:ext cx="7906967" cy="5821680"/>
        </p:xfrm>
        <a:graphic>
          <a:graphicData uri="http://schemas.openxmlformats.org/drawingml/2006/table">
            <a:tbl>
              <a:tblPr firstRow="1" bandRow="1">
                <a:tableStyleId>{073A0DAA-6AF3-43AB-8588-CEC1D06C72B9}</a:tableStyleId>
              </a:tblPr>
              <a:tblGrid>
                <a:gridCol w="2766961">
                  <a:extLst>
                    <a:ext uri="{9D8B030D-6E8A-4147-A177-3AD203B41FA5}">
                      <a16:colId xmlns:a16="http://schemas.microsoft.com/office/drawing/2014/main" val="3665303887"/>
                    </a:ext>
                  </a:extLst>
                </a:gridCol>
                <a:gridCol w="2766961">
                  <a:extLst>
                    <a:ext uri="{9D8B030D-6E8A-4147-A177-3AD203B41FA5}">
                      <a16:colId xmlns:a16="http://schemas.microsoft.com/office/drawing/2014/main" val="2390217267"/>
                    </a:ext>
                  </a:extLst>
                </a:gridCol>
                <a:gridCol w="2373045">
                  <a:extLst>
                    <a:ext uri="{9D8B030D-6E8A-4147-A177-3AD203B41FA5}">
                      <a16:colId xmlns:a16="http://schemas.microsoft.com/office/drawing/2014/main" val="2251051585"/>
                    </a:ext>
                  </a:extLst>
                </a:gridCol>
              </a:tblGrid>
              <a:tr h="873502">
                <a:tc gridSpan="3">
                  <a:txBody>
                    <a:bodyPr/>
                    <a:lstStyle/>
                    <a:p>
                      <a:pPr algn="ctr"/>
                      <a:r>
                        <a:rPr lang="es-ES" sz="2800" b="1" dirty="0">
                          <a:latin typeface="Times New Roman" panose="02020603050405020304" pitchFamily="18" charset="0"/>
                          <a:cs typeface="Times New Roman" panose="02020603050405020304" pitchFamily="18" charset="0"/>
                        </a:rPr>
                        <a:t>Informes de Período y Progreso de la Boleta de Calificaciones
2025-2026</a:t>
                      </a:r>
                      <a:endParaRPr lang="en-US" sz="2800" b="1"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6218764"/>
                  </a:ext>
                </a:extLst>
              </a:tr>
              <a:tr h="1493406">
                <a:tc>
                  <a:txBody>
                    <a:bodyPr/>
                    <a:lstStyle/>
                    <a:p>
                      <a:pPr algn="ctr"/>
                      <a:r>
                        <a:rPr lang="en-US" sz="1800" b="1" dirty="0" err="1">
                          <a:solidFill>
                            <a:srgbClr val="002060"/>
                          </a:solidFill>
                          <a:latin typeface="Times New Roman" panose="02020603050405020304" pitchFamily="18" charset="0"/>
                          <a:cs typeface="Times New Roman" panose="02020603050405020304" pitchFamily="18" charset="0"/>
                        </a:rPr>
                        <a:t>Período</a:t>
                      </a:r>
                      <a:r>
                        <a:rPr lang="en-US" sz="1800" b="1" dirty="0">
                          <a:solidFill>
                            <a:srgbClr val="002060"/>
                          </a:solidFill>
                          <a:latin typeface="Times New Roman" panose="02020603050405020304" pitchFamily="18" charset="0"/>
                          <a:cs typeface="Times New Roman" panose="02020603050405020304" pitchFamily="18" charset="0"/>
                        </a:rPr>
                        <a:t> de la </a:t>
                      </a:r>
                      <a:r>
                        <a:rPr lang="en-US" sz="1800" b="1" dirty="0" err="1">
                          <a:solidFill>
                            <a:srgbClr val="002060"/>
                          </a:solidFill>
                          <a:latin typeface="Times New Roman" panose="02020603050405020304" pitchFamily="18" charset="0"/>
                          <a:cs typeface="Times New Roman" panose="02020603050405020304" pitchFamily="18" charset="0"/>
                        </a:rPr>
                        <a:t>boleta</a:t>
                      </a:r>
                      <a:r>
                        <a:rPr lang="en-US" sz="1800" b="1" dirty="0">
                          <a:solidFill>
                            <a:srgbClr val="002060"/>
                          </a:solidFill>
                          <a:latin typeface="Times New Roman" panose="02020603050405020304" pitchFamily="18" charset="0"/>
                          <a:cs typeface="Times New Roman" panose="02020603050405020304" pitchFamily="18" charset="0"/>
                        </a:rPr>
                        <a:t> de </a:t>
                      </a:r>
                      <a:r>
                        <a:rPr lang="en-US" sz="1800" b="1" dirty="0" err="1">
                          <a:solidFill>
                            <a:srgbClr val="002060"/>
                          </a:solidFill>
                          <a:latin typeface="Times New Roman" panose="02020603050405020304" pitchFamily="18" charset="0"/>
                          <a:cs typeface="Times New Roman" panose="02020603050405020304" pitchFamily="18" charset="0"/>
                        </a:rPr>
                        <a:t>calificaciones</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Trimestre</a:t>
                      </a:r>
                      <a:endParaRPr lang="en-US"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es-ES" sz="1800" b="1" dirty="0">
                          <a:latin typeface="Times New Roman" panose="02020603050405020304" pitchFamily="18" charset="0"/>
                          <a:cs typeface="Times New Roman" panose="02020603050405020304" pitchFamily="18" charset="0"/>
                        </a:rPr>
                        <a:t>Informes de progreso distribuidos y disponibles a través del portal para padres</a:t>
                      </a:r>
                      <a:endParaRPr lang="en-US"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es-ES" sz="1800" b="1" dirty="0">
                          <a:latin typeface="Times New Roman" panose="02020603050405020304" pitchFamily="18" charset="0"/>
                          <a:cs typeface="Times New Roman" panose="02020603050405020304" pitchFamily="18" charset="0"/>
                        </a:rPr>
                        <a:t>Boletines de calificaciones distribuidos y disponibles después de las 3 p.m. a través del Portal para Padres</a:t>
                      </a:r>
                      <a:endParaRPr lang="en-US"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3626173"/>
                  </a:ext>
                </a:extLst>
              </a:tr>
              <a:tr h="591727">
                <a:tc>
                  <a:txBody>
                    <a:bodyPr/>
                    <a:lstStyle/>
                    <a:p>
                      <a:pPr algn="ctr"/>
                      <a:r>
                        <a:rPr lang="en-US" sz="2800" b="1">
                          <a:solidFill>
                            <a:srgbClr val="002060"/>
                          </a:solidFill>
                          <a:latin typeface="Times New Roman" panose="02020603050405020304" pitchFamily="18" charset="0"/>
                          <a:cs typeface="Times New Roman" panose="02020603050405020304" pitchFamily="18" charset="0"/>
                        </a:rPr>
                        <a:t>1st</a:t>
                      </a:r>
                    </a:p>
                  </a:txBody>
                  <a:tcPr/>
                </a:tc>
                <a:tc>
                  <a:txBody>
                    <a:bodyPr/>
                    <a:lstStyle/>
                    <a:p>
                      <a:r>
                        <a:rPr lang="en-US" b="1" dirty="0" err="1">
                          <a:latin typeface="Times New Roman" panose="02020603050405020304" pitchFamily="18" charset="0"/>
                          <a:cs typeface="Times New Roman" panose="02020603050405020304" pitchFamily="18" charset="0"/>
                        </a:rPr>
                        <a:t>Miércoles</a:t>
                      </a:r>
                      <a:r>
                        <a:rPr lang="en-US" b="1" dirty="0">
                          <a:latin typeface="Times New Roman" panose="02020603050405020304" pitchFamily="18" charset="0"/>
                          <a:cs typeface="Times New Roman" panose="02020603050405020304" pitchFamily="18" charset="0"/>
                        </a:rPr>
                        <a:t> 3 de </a:t>
                      </a:r>
                      <a:r>
                        <a:rPr lang="en-US" b="1" dirty="0" err="1">
                          <a:latin typeface="Times New Roman" panose="02020603050405020304" pitchFamily="18" charset="0"/>
                          <a:cs typeface="Times New Roman" panose="02020603050405020304" pitchFamily="18" charset="0"/>
                        </a:rPr>
                        <a:t>septiembre</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err="1">
                          <a:latin typeface="Times New Roman" panose="02020603050405020304" pitchFamily="18" charset="0"/>
                          <a:cs typeface="Times New Roman" panose="02020603050405020304" pitchFamily="18" charset="0"/>
                        </a:rPr>
                        <a:t>Miércoles</a:t>
                      </a:r>
                      <a:r>
                        <a:rPr lang="en-US" b="1" dirty="0">
                          <a:latin typeface="Times New Roman" panose="02020603050405020304" pitchFamily="18" charset="0"/>
                          <a:cs typeface="Times New Roman" panose="02020603050405020304" pitchFamily="18" charset="0"/>
                        </a:rPr>
                        <a:t> 27 de </a:t>
                      </a:r>
                      <a:r>
                        <a:rPr lang="en-US" b="1" dirty="0" err="1">
                          <a:latin typeface="Times New Roman" panose="02020603050405020304" pitchFamily="18" charset="0"/>
                          <a:cs typeface="Times New Roman" panose="02020603050405020304" pitchFamily="18" charset="0"/>
                        </a:rPr>
                        <a:t>octubre</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3211748"/>
                  </a:ext>
                </a:extLst>
              </a:tr>
              <a:tr h="591727">
                <a:tc>
                  <a:txBody>
                    <a:bodyPr/>
                    <a:lstStyle/>
                    <a:p>
                      <a:pPr algn="ctr"/>
                      <a:r>
                        <a:rPr lang="en-US" sz="2800" b="1">
                          <a:solidFill>
                            <a:srgbClr val="002060"/>
                          </a:solidFill>
                          <a:latin typeface="Times New Roman" panose="02020603050405020304" pitchFamily="18" charset="0"/>
                          <a:cs typeface="Times New Roman" panose="02020603050405020304" pitchFamily="18" charset="0"/>
                        </a:rPr>
                        <a:t>2nd</a:t>
                      </a:r>
                    </a:p>
                  </a:txBody>
                  <a:tcPr/>
                </a:tc>
                <a:tc>
                  <a:txBody>
                    <a:bodyPr/>
                    <a:lstStyle/>
                    <a:p>
                      <a:r>
                        <a:rPr lang="en-US" b="1" dirty="0" err="1">
                          <a:latin typeface="Times New Roman" panose="02020603050405020304" pitchFamily="18" charset="0"/>
                          <a:cs typeface="Times New Roman" panose="02020603050405020304" pitchFamily="18" charset="0"/>
                        </a:rPr>
                        <a:t>Miércoles</a:t>
                      </a:r>
                      <a:r>
                        <a:rPr lang="en-US" b="1" dirty="0">
                          <a:latin typeface="Times New Roman" panose="02020603050405020304" pitchFamily="18" charset="0"/>
                          <a:cs typeface="Times New Roman" panose="02020603050405020304" pitchFamily="18" charset="0"/>
                        </a:rPr>
                        <a:t> 12 de </a:t>
                      </a:r>
                      <a:r>
                        <a:rPr lang="en-US" b="1" dirty="0" err="1">
                          <a:latin typeface="Times New Roman" panose="02020603050405020304" pitchFamily="18" charset="0"/>
                          <a:cs typeface="Times New Roman" panose="02020603050405020304" pitchFamily="18" charset="0"/>
                        </a:rPr>
                        <a:t>noviembre</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err="1">
                          <a:latin typeface="Times New Roman" panose="02020603050405020304" pitchFamily="18" charset="0"/>
                          <a:cs typeface="Times New Roman" panose="02020603050405020304" pitchFamily="18" charset="0"/>
                        </a:rPr>
                        <a:t>Miércoles</a:t>
                      </a:r>
                      <a:r>
                        <a:rPr lang="en-US" b="1" dirty="0">
                          <a:latin typeface="Times New Roman" panose="02020603050405020304" pitchFamily="18" charset="0"/>
                          <a:cs typeface="Times New Roman" panose="02020603050405020304" pitchFamily="18" charset="0"/>
                        </a:rPr>
                        <a:t> 14 de </a:t>
                      </a:r>
                      <a:r>
                        <a:rPr lang="en-US" b="1" dirty="0" err="1">
                          <a:latin typeface="Times New Roman" panose="02020603050405020304" pitchFamily="18" charset="0"/>
                          <a:cs typeface="Times New Roman" panose="02020603050405020304" pitchFamily="18" charset="0"/>
                        </a:rPr>
                        <a:t>enero</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2143618"/>
                  </a:ext>
                </a:extLst>
              </a:tr>
              <a:tr h="479017">
                <a:tc>
                  <a:txBody>
                    <a:bodyPr/>
                    <a:lstStyle/>
                    <a:p>
                      <a:pPr algn="ctr"/>
                      <a:r>
                        <a:rPr lang="en-US" sz="2800" b="1">
                          <a:solidFill>
                            <a:srgbClr val="002060"/>
                          </a:solidFill>
                          <a:latin typeface="Times New Roman" panose="02020603050405020304" pitchFamily="18" charset="0"/>
                          <a:cs typeface="Times New Roman" panose="02020603050405020304" pitchFamily="18" charset="0"/>
                        </a:rPr>
                        <a:t>3rd</a:t>
                      </a:r>
                    </a:p>
                  </a:txBody>
                  <a:tcPr/>
                </a:tc>
                <a:tc>
                  <a:txBody>
                    <a:bodyPr/>
                    <a:lstStyle/>
                    <a:p>
                      <a:r>
                        <a:rPr lang="en-US" b="1" dirty="0" err="1">
                          <a:latin typeface="Times New Roman" panose="02020603050405020304" pitchFamily="18" charset="0"/>
                          <a:cs typeface="Times New Roman" panose="02020603050405020304" pitchFamily="18" charset="0"/>
                        </a:rPr>
                        <a:t>Miércoles</a:t>
                      </a:r>
                      <a:r>
                        <a:rPr lang="en-US" b="1" dirty="0">
                          <a:latin typeface="Times New Roman" panose="02020603050405020304" pitchFamily="18" charset="0"/>
                          <a:cs typeface="Times New Roman" panose="02020603050405020304" pitchFamily="18" charset="0"/>
                        </a:rPr>
                        <a:t> 11 de </a:t>
                      </a:r>
                      <a:r>
                        <a:rPr lang="en-US" b="1" dirty="0" err="1">
                          <a:latin typeface="Times New Roman" panose="02020603050405020304" pitchFamily="18" charset="0"/>
                          <a:cs typeface="Times New Roman" panose="02020603050405020304" pitchFamily="18" charset="0"/>
                        </a:rPr>
                        <a:t>febrero</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err="1">
                          <a:latin typeface="Times New Roman" panose="02020603050405020304" pitchFamily="18" charset="0"/>
                          <a:cs typeface="Times New Roman" panose="02020603050405020304" pitchFamily="18" charset="0"/>
                        </a:rPr>
                        <a:t>Miércoles</a:t>
                      </a:r>
                      <a:r>
                        <a:rPr lang="en-US" b="1" dirty="0">
                          <a:latin typeface="Times New Roman" panose="02020603050405020304" pitchFamily="18" charset="0"/>
                          <a:cs typeface="Times New Roman" panose="02020603050405020304" pitchFamily="18" charset="0"/>
                        </a:rPr>
                        <a:t> 26 de </a:t>
                      </a:r>
                      <a:r>
                        <a:rPr lang="en-US" b="1" dirty="0" err="1">
                          <a:latin typeface="Times New Roman" panose="02020603050405020304" pitchFamily="18" charset="0"/>
                          <a:cs typeface="Times New Roman" panose="02020603050405020304" pitchFamily="18" charset="0"/>
                        </a:rPr>
                        <a:t>marzo</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3704071"/>
                  </a:ext>
                </a:extLst>
              </a:tr>
              <a:tr h="195334">
                <a:tc>
                  <a:txBody>
                    <a:bodyPr/>
                    <a:lstStyle/>
                    <a:p>
                      <a:pPr algn="ctr"/>
                      <a:r>
                        <a:rPr lang="en-US" sz="2800" b="1">
                          <a:solidFill>
                            <a:srgbClr val="002060"/>
                          </a:solidFill>
                          <a:latin typeface="Times New Roman" panose="02020603050405020304" pitchFamily="18" charset="0"/>
                          <a:cs typeface="Times New Roman" panose="02020603050405020304" pitchFamily="18" charset="0"/>
                        </a:rPr>
                        <a:t>4th</a:t>
                      </a:r>
                    </a:p>
                  </a:txBody>
                  <a:tcPr/>
                </a:tc>
                <a:tc>
                  <a:txBody>
                    <a:bodyPr/>
                    <a:lstStyle/>
                    <a:p>
                      <a:r>
                        <a:rPr lang="en-US" b="1" err="1">
                          <a:latin typeface="Times New Roman" panose="02020603050405020304" pitchFamily="18" charset="0"/>
                          <a:cs typeface="Times New Roman" panose="02020603050405020304" pitchFamily="18" charset="0"/>
                        </a:rPr>
                        <a:t>Miércoles</a:t>
                      </a:r>
                      <a:r>
                        <a:rPr lang="en-US" b="1">
                          <a:latin typeface="Times New Roman" panose="02020603050405020304" pitchFamily="18" charset="0"/>
                          <a:cs typeface="Times New Roman" panose="02020603050405020304" pitchFamily="18" charset="0"/>
                        </a:rPr>
                        <a:t> 22 </a:t>
                      </a:r>
                      <a:r>
                        <a:rPr lang="en-US" b="1" dirty="0">
                          <a:latin typeface="Times New Roman" panose="02020603050405020304" pitchFamily="18" charset="0"/>
                          <a:cs typeface="Times New Roman" panose="02020603050405020304" pitchFamily="18" charset="0"/>
                        </a:rPr>
                        <a:t>de </a:t>
                      </a:r>
                      <a:r>
                        <a:rPr lang="en-US" b="1" dirty="0" err="1">
                          <a:latin typeface="Times New Roman" panose="02020603050405020304" pitchFamily="18" charset="0"/>
                          <a:cs typeface="Times New Roman" panose="02020603050405020304" pitchFamily="18" charset="0"/>
                        </a:rPr>
                        <a:t>abril</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Viernes 21 de mayo</a:t>
                      </a:r>
                    </a:p>
                  </a:txBody>
                  <a:tcPr/>
                </a:tc>
                <a:extLst>
                  <a:ext uri="{0D108BD9-81ED-4DB2-BD59-A6C34878D82A}">
                    <a16:rowId xmlns:a16="http://schemas.microsoft.com/office/drawing/2014/main" val="4256442678"/>
                  </a:ext>
                </a:extLst>
              </a:tr>
            </a:tbl>
          </a:graphicData>
        </a:graphic>
      </p:graphicFrame>
    </p:spTree>
    <p:extLst>
      <p:ext uri="{BB962C8B-B14F-4D97-AF65-F5344CB8AC3E}">
        <p14:creationId xmlns:p14="http://schemas.microsoft.com/office/powerpoint/2010/main" val="28976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218268" y="195020"/>
            <a:ext cx="10845972" cy="646331"/>
          </a:xfrm>
          <a:prstGeom prst="rect">
            <a:avLst/>
          </a:prstGeom>
          <a:noFill/>
        </p:spPr>
        <p:txBody>
          <a:bodyPr wrap="square" rtlCol="0">
            <a:spAutoFit/>
          </a:bodyPr>
          <a:lstStyle/>
          <a:p>
            <a:r>
              <a:rPr lang="es-ES" sz="3600" b="1" dirty="0">
                <a:solidFill>
                  <a:schemeClr val="bg1"/>
                </a:solidFill>
                <a:latin typeface="Times New Roman" panose="02020603050405020304" pitchFamily="18" charset="0"/>
                <a:cs typeface="Times New Roman" panose="02020603050405020304" pitchFamily="18" charset="0"/>
              </a:rPr>
              <a:t>Plan de Participación Familiar (Política 7000 de SCS)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03EE884-A779-2DF5-DC46-B26147F44937}"/>
              </a:ext>
            </a:extLst>
          </p:cNvPr>
          <p:cNvSpPr txBox="1"/>
          <p:nvPr/>
        </p:nvSpPr>
        <p:spPr>
          <a:xfrm>
            <a:off x="1522731" y="1264459"/>
            <a:ext cx="6789073" cy="2677656"/>
          </a:xfrm>
          <a:prstGeom prst="rect">
            <a:avLst/>
          </a:prstGeom>
          <a:noFill/>
        </p:spPr>
        <p:txBody>
          <a:bodyPr wrap="square" rtlCol="0">
            <a:spAutoFit/>
          </a:bodyPr>
          <a:lstStyle/>
          <a:p>
            <a:r>
              <a:rPr lang="es-ES" sz="2400" b="1" i="1" dirty="0">
                <a:solidFill>
                  <a:schemeClr val="bg1"/>
                </a:solidFill>
                <a:latin typeface="Times New Roman" panose="02020603050405020304" pitchFamily="18" charset="0"/>
              </a:rPr>
              <a:t>El Plan de Participación Familiar debe desarrollarse conjuntamente con los padres para establecer expectativas de participación de los padres y definir el compromiso de la escuela para proporcionar a los padres las habilidades y la información necesarias para ayudar a sus hijos a alcanzar la excelencia académica.</a:t>
            </a:r>
            <a:endParaRPr lang="en-US" sz="2400" dirty="0"/>
          </a:p>
        </p:txBody>
      </p:sp>
    </p:spTree>
    <p:extLst>
      <p:ext uri="{BB962C8B-B14F-4D97-AF65-F5344CB8AC3E}">
        <p14:creationId xmlns:p14="http://schemas.microsoft.com/office/powerpoint/2010/main" val="104889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163534" y="289560"/>
            <a:ext cx="3449035" cy="2923877"/>
          </a:xfrm>
          <a:prstGeom prst="rect">
            <a:avLst/>
          </a:prstGeom>
          <a:noFill/>
        </p:spPr>
        <p:txBody>
          <a:bodyPr wrap="square" rtlCol="0">
            <a:spAutoFit/>
          </a:bodyPr>
          <a:lstStyle/>
          <a:p>
            <a:r>
              <a:rPr lang="es-ES" sz="3200" b="1" i="1" dirty="0">
                <a:solidFill>
                  <a:schemeClr val="bg1"/>
                </a:solidFill>
                <a:latin typeface="Times New Roman" panose="02020603050405020304" pitchFamily="18" charset="0"/>
                <a:cs typeface="Times New Roman" panose="02020603050405020304" pitchFamily="18" charset="0"/>
              </a:rPr>
              <a:t>Centro de Participación Familiar y Comunitaria (FACE</a:t>
            </a:r>
            <a:r>
              <a:rPr lang="en-US" sz="3200" b="1" i="1" dirty="0">
                <a:solidFill>
                  <a:schemeClr val="bg1"/>
                </a:solidFill>
                <a:latin typeface="Times New Roman" panose="02020603050405020304" pitchFamily="18" charset="0"/>
                <a:cs typeface="Times New Roman" panose="02020603050405020304" pitchFamily="18" charset="0"/>
              </a:rPr>
              <a:t>)</a:t>
            </a:r>
          </a:p>
          <a:p>
            <a:endParaRPr lang="en-US" sz="2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3BC50DF-8078-A785-2000-8D5D722EA544}"/>
              </a:ext>
            </a:extLst>
          </p:cNvPr>
          <p:cNvPicPr>
            <a:picLocks noChangeAspect="1"/>
          </p:cNvPicPr>
          <p:nvPr/>
        </p:nvPicPr>
        <p:blipFill>
          <a:blip r:embed="rId4"/>
          <a:stretch>
            <a:fillRect/>
          </a:stretch>
        </p:blipFill>
        <p:spPr>
          <a:xfrm>
            <a:off x="2498021" y="-193325"/>
            <a:ext cx="7827942" cy="6096528"/>
          </a:xfrm>
          <a:prstGeom prst="rect">
            <a:avLst/>
          </a:prstGeom>
        </p:spPr>
      </p:pic>
      <p:sp>
        <p:nvSpPr>
          <p:cNvPr id="5" name="TextBox 4">
            <a:extLst>
              <a:ext uri="{FF2B5EF4-FFF2-40B4-BE49-F238E27FC236}">
                <a16:creationId xmlns:a16="http://schemas.microsoft.com/office/drawing/2014/main" id="{37C5F123-B346-D409-8714-8A7B97540B26}"/>
              </a:ext>
            </a:extLst>
          </p:cNvPr>
          <p:cNvSpPr txBox="1"/>
          <p:nvPr/>
        </p:nvSpPr>
        <p:spPr>
          <a:xfrm>
            <a:off x="1341729" y="2967335"/>
            <a:ext cx="3449035" cy="923330"/>
          </a:xfrm>
          <a:prstGeom prst="rect">
            <a:avLst/>
          </a:prstGeom>
          <a:noFill/>
        </p:spPr>
        <p:txBody>
          <a:bodyPr wrap="square">
            <a:spAutoFit/>
          </a:bodyPr>
          <a:lstStyle/>
          <a:p>
            <a:r>
              <a:rPr lang="en-US" sz="1800" b="1" i="1" dirty="0">
                <a:solidFill>
                  <a:schemeClr val="bg1"/>
                </a:solidFill>
                <a:latin typeface="Times New Roman" panose="02020603050405020304" pitchFamily="18" charset="0"/>
                <a:cs typeface="Times New Roman" panose="02020603050405020304" pitchFamily="18" charset="0"/>
              </a:rPr>
              <a:t>Memphis, Tennessee 38112</a:t>
            </a:r>
            <a:br>
              <a:rPr lang="en-US" sz="1800" b="1" i="1" dirty="0">
                <a:solidFill>
                  <a:schemeClr val="bg1"/>
                </a:solidFill>
                <a:latin typeface="Times New Roman" panose="02020603050405020304" pitchFamily="18" charset="0"/>
                <a:cs typeface="Times New Roman" panose="02020603050405020304" pitchFamily="18" charset="0"/>
              </a:rPr>
            </a:br>
            <a:r>
              <a:rPr lang="en-US" sz="1800" b="1" i="1" dirty="0">
                <a:solidFill>
                  <a:schemeClr val="bg1"/>
                </a:solidFill>
                <a:latin typeface="Times New Roman" panose="02020603050405020304" pitchFamily="18" charset="0"/>
                <a:cs typeface="Times New Roman" panose="02020603050405020304" pitchFamily="18" charset="0"/>
              </a:rPr>
              <a:t>160 </a:t>
            </a:r>
            <a:r>
              <a:rPr lang="es-ES" b="1" i="1" dirty="0">
                <a:solidFill>
                  <a:schemeClr val="bg1"/>
                </a:solidFill>
                <a:latin typeface="Times New Roman" panose="02020603050405020304" pitchFamily="18" charset="0"/>
                <a:cs typeface="Times New Roman" panose="02020603050405020304" pitchFamily="18" charset="0"/>
              </a:rPr>
              <a:t>Calle del sur de Hollywood</a:t>
            </a:r>
            <a:br>
              <a:rPr lang="en-US" sz="1800" b="1" i="1" dirty="0">
                <a:solidFill>
                  <a:schemeClr val="bg1"/>
                </a:solidFill>
                <a:latin typeface="Times New Roman" panose="02020603050405020304" pitchFamily="18" charset="0"/>
                <a:cs typeface="Times New Roman" panose="02020603050405020304" pitchFamily="18" charset="0"/>
              </a:rPr>
            </a:br>
            <a:r>
              <a:rPr lang="en-US" b="1" i="1" dirty="0">
                <a:solidFill>
                  <a:schemeClr val="bg1"/>
                </a:solidFill>
                <a:latin typeface="Times New Roman" panose="02020603050405020304" pitchFamily="18" charset="0"/>
                <a:cs typeface="Times New Roman" panose="02020603050405020304" pitchFamily="18" charset="0"/>
              </a:rPr>
              <a:t>Sala 164</a:t>
            </a:r>
            <a:endParaRPr lang="en-US" sz="18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49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53266" y="2024685"/>
            <a:ext cx="2819684" cy="1569660"/>
          </a:xfrm>
          <a:prstGeom prst="rect">
            <a:avLst/>
          </a:prstGeom>
          <a:noFill/>
        </p:spPr>
        <p:txBody>
          <a:bodyPr wrap="square" rtlCol="0">
            <a:spAutoFit/>
          </a:bodyPr>
          <a:lstStyle/>
          <a:p>
            <a:pPr lvl="0" algn="ctr">
              <a:defRPr/>
            </a:pPr>
            <a:r>
              <a:rPr lang="es-ES" sz="3200" b="1" i="1" dirty="0">
                <a:solidFill>
                  <a:prstClr val="white"/>
                </a:solidFill>
                <a:latin typeface="Times New Roman" panose="02020603050405020304" pitchFamily="18" charset="0"/>
                <a:cs typeface="Times New Roman" panose="02020603050405020304" pitchFamily="18" charset="0"/>
              </a:rPr>
              <a:t>Agenda de la Reunión Anual del Título I</a:t>
            </a:r>
            <a:endPar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5442012" y="369869"/>
            <a:ext cx="6843325" cy="5859553"/>
          </a:xfrm>
          <a:prstGeom prst="rect">
            <a:avLst/>
          </a:prstGeom>
          <a:noFill/>
        </p:spPr>
        <p:txBody>
          <a:bodyPr wrap="square" rtlCol="0">
            <a:spAutoFit/>
          </a:bodyPr>
          <a:lstStyle/>
          <a:p>
            <a:pPr marL="342900" lvl="0" indent="-342900">
              <a:lnSpc>
                <a:spcPct val="150000"/>
              </a:lnSpc>
              <a:buFont typeface="Symbol" panose="05050102010706020507" pitchFamily="18" charset="2"/>
              <a:buChar char=""/>
              <a:defRPr/>
            </a:pPr>
            <a:r>
              <a:rPr lang="es-ES" dirty="0">
                <a:solidFill>
                  <a:prstClr val="black"/>
                </a:solidFill>
                <a:latin typeface="Times New Roman" panose="02020603050405020304" pitchFamily="18" charset="0"/>
                <a:ea typeface="Times New Roman" panose="02020603050405020304" pitchFamily="18" charset="0"/>
              </a:rPr>
              <a:t>¿Cuál es el propósito del Título I?
Misión y Visión de los Distritos Médicos
Aviso de Distrito/Progreso Escolar/Estado de la Escuela
Plan de Mejora Continua Escolar
Código de Conducta Estudiantil
Pacto de Padres y Estudiantes de la Escuela MDHS
Informar sobre el progreso de los alumnos
Conferencias de Padres y Maestros
Plan de Participación Familiar de MDHS
Políticas para la Participación Familiar (Política y Plan de Participación Familiar de MCS; Plan Escolar)
Disponibilidad de Capacitación para Padres/Oportunidades para Reuniones Adicionales de Padres
Derecho de los padres a saber</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B62C1B9-2EF1-44B2-B80C-4A2A1E2451CE}"/>
              </a:ext>
            </a:extLst>
          </p:cNvPr>
          <p:cNvPicPr>
            <a:picLocks noChangeAspect="1"/>
          </p:cNvPicPr>
          <p:nvPr/>
        </p:nvPicPr>
        <p:blipFill rotWithShape="1">
          <a:blip r:embed="rId3"/>
          <a:srcRect l="13868" t="-2320" r="11940" b="3521"/>
          <a:stretch/>
        </p:blipFill>
        <p:spPr>
          <a:xfrm>
            <a:off x="9339308" y="1722267"/>
            <a:ext cx="2358047" cy="1955307"/>
          </a:xfrm>
          <a:prstGeom prst="ellipse">
            <a:avLst/>
          </a:prstGeom>
          <a:ln>
            <a:noFill/>
          </a:ln>
          <a:effectLst>
            <a:softEdge rad="112500"/>
          </a:effectLst>
        </p:spPr>
      </p:pic>
    </p:spTree>
    <p:extLst>
      <p:ext uri="{BB962C8B-B14F-4D97-AF65-F5344CB8AC3E}">
        <p14:creationId xmlns:p14="http://schemas.microsoft.com/office/powerpoint/2010/main" val="181449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6860F0-6D73-9D4B-9C6B-B44D2352C091}"/>
              </a:ext>
            </a:extLst>
          </p:cNvPr>
          <p:cNvSpPr txBox="1"/>
          <p:nvPr/>
        </p:nvSpPr>
        <p:spPr>
          <a:xfrm>
            <a:off x="330505" y="426770"/>
            <a:ext cx="6896560" cy="3170099"/>
          </a:xfrm>
          <a:prstGeom prst="rect">
            <a:avLst/>
          </a:prstGeom>
          <a:noFill/>
        </p:spPr>
        <p:txBody>
          <a:bodyPr wrap="square">
            <a:spAutoFit/>
          </a:bodyPr>
          <a:lstStyle/>
          <a:p>
            <a:r>
              <a:rPr lang="es-E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Oportunidades para 
Reuniones de padres: muffins para mamás, noches de currículo y conferencias de padres y maestros</a:t>
            </a:r>
            <a:endParaRPr lang="en-US" sz="4000" dirty="0">
              <a:solidFill>
                <a:srgbClr val="C00000"/>
              </a:solidFill>
              <a:effectLst>
                <a:outerShdw blurRad="38100" dist="38100" dir="2700000" algn="tl">
                  <a:srgbClr val="000000">
                    <a:alpha val="43137"/>
                  </a:srgbClr>
                </a:outerShdw>
              </a:effectLst>
            </a:endParaRPr>
          </a:p>
        </p:txBody>
      </p:sp>
      <p:pic>
        <p:nvPicPr>
          <p:cNvPr id="5" name="Content Placeholder 14">
            <a:extLst>
              <a:ext uri="{FF2B5EF4-FFF2-40B4-BE49-F238E27FC236}">
                <a16:creationId xmlns:a16="http://schemas.microsoft.com/office/drawing/2014/main" id="{7EDD067D-B12B-A0B3-E0C4-5E462911A54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1827" r="25221" b="2"/>
          <a:stretch/>
        </p:blipFill>
        <p:spPr>
          <a:xfrm>
            <a:off x="7368249" y="1603387"/>
            <a:ext cx="1744236" cy="2541843"/>
          </a:xfrm>
          <a:prstGeom prst="rect">
            <a:avLst/>
          </a:prstGeom>
        </p:spPr>
      </p:pic>
      <p:pic>
        <p:nvPicPr>
          <p:cNvPr id="6" name="Picture 5" descr="A picture containing text, bedclothes&#10;&#10;Description automatically generated">
            <a:extLst>
              <a:ext uri="{FF2B5EF4-FFF2-40B4-BE49-F238E27FC236}">
                <a16:creationId xmlns:a16="http://schemas.microsoft.com/office/drawing/2014/main" id="{222F9CD6-EA33-D34B-4C08-0D5556816EB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3525" r="23526" b="2"/>
          <a:stretch/>
        </p:blipFill>
        <p:spPr>
          <a:xfrm>
            <a:off x="4705558" y="3141103"/>
            <a:ext cx="1858031" cy="2542032"/>
          </a:xfrm>
          <a:prstGeom prst="rect">
            <a:avLst/>
          </a:prstGeom>
        </p:spPr>
      </p:pic>
      <p:pic>
        <p:nvPicPr>
          <p:cNvPr id="7" name="Picture 6">
            <a:extLst>
              <a:ext uri="{FF2B5EF4-FFF2-40B4-BE49-F238E27FC236}">
                <a16:creationId xmlns:a16="http://schemas.microsoft.com/office/drawing/2014/main" id="{38DDDD11-C6E1-2D27-6A6F-829CB9227F3D}"/>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5573" r="-2" b="-2"/>
          <a:stretch/>
        </p:blipFill>
        <p:spPr>
          <a:xfrm>
            <a:off x="2154394" y="3967481"/>
            <a:ext cx="1746504" cy="2333135"/>
          </a:xfrm>
          <a:prstGeom prst="rect">
            <a:avLst/>
          </a:prstGeom>
        </p:spPr>
      </p:pic>
    </p:spTree>
    <p:extLst>
      <p:ext uri="{BB962C8B-B14F-4D97-AF65-F5344CB8AC3E}">
        <p14:creationId xmlns:p14="http://schemas.microsoft.com/office/powerpoint/2010/main" val="319175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172993" y="1994898"/>
            <a:ext cx="3055253" cy="1938992"/>
          </a:xfrm>
          <a:prstGeom prst="rect">
            <a:avLst/>
          </a:prstGeom>
          <a:noFill/>
        </p:spPr>
        <p:txBody>
          <a:bodyPr wrap="square" rtlCol="0">
            <a:spAutoFit/>
          </a:bodyPr>
          <a:lstStyle/>
          <a:p>
            <a:r>
              <a:rPr lang="es-ES" sz="4000" b="1" i="1" dirty="0">
                <a:solidFill>
                  <a:schemeClr val="bg1"/>
                </a:solidFill>
                <a:latin typeface="Times New Roman" panose="02020603050405020304" pitchFamily="18" charset="0"/>
                <a:cs typeface="Times New Roman" panose="02020603050405020304" pitchFamily="18" charset="0"/>
              </a:rPr>
              <a:t>Derecho de los padres a saber</a:t>
            </a:r>
            <a:endParaRPr lang="en-US" sz="4000" b="1" i="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5535278" y="517167"/>
            <a:ext cx="6656722" cy="6247864"/>
          </a:xfrm>
          <a:prstGeom prst="rect">
            <a:avLst/>
          </a:prstGeom>
          <a:noFill/>
        </p:spPr>
        <p:txBody>
          <a:bodyPr wrap="square" rtlCol="0">
            <a:spAutoFit/>
          </a:bodyPr>
          <a:lstStyle/>
          <a:p>
            <a:r>
              <a:rPr lang="es-ES" sz="2000" b="1" dirty="0">
                <a:solidFill>
                  <a:srgbClr val="C00000"/>
                </a:solidFill>
                <a:latin typeface="Times New Roman" panose="02020603050405020304" pitchFamily="18" charset="0"/>
                <a:ea typeface="Times New Roman" panose="02020603050405020304" pitchFamily="18" charset="0"/>
              </a:rPr>
              <a:t>Todos los padres tienen derecho a solicitar lo siguiente:</a:t>
            </a:r>
          </a:p>
          <a:p>
            <a:pPr marL="342900" indent="-342900">
              <a:buFont typeface="Arial" panose="020B0604020202020204" pitchFamily="34" charset="0"/>
              <a:buChar char="•"/>
            </a:pPr>
            <a:r>
              <a:rPr lang="es-ES" sz="2000" b="1" dirty="0">
                <a:latin typeface="Times New Roman" panose="02020603050405020304" pitchFamily="18" charset="0"/>
                <a:ea typeface="Times New Roman" panose="02020603050405020304" pitchFamily="18" charset="0"/>
              </a:rPr>
              <a:t>Las calificaciones profesionales de un maestro, que incluyen calificaciones estatales, licencias, certificación de grados, exenciones
Un título de maestro, bachillerato y/o posgrado, campos de aprobación, experiencia docente previa
Cualificaciones de un </a:t>
            </a:r>
            <a:r>
              <a:rPr lang="es-ES" sz="2000" b="1" dirty="0" err="1">
                <a:latin typeface="Times New Roman" panose="02020603050405020304" pitchFamily="18" charset="0"/>
                <a:ea typeface="Times New Roman" panose="02020603050405020304" pitchFamily="18" charset="0"/>
              </a:rPr>
              <a:t>paraprofesional</a:t>
            </a:r>
            <a:r>
              <a:rPr lang="es-ES" sz="2000" b="1" dirty="0">
                <a:latin typeface="Times New Roman" panose="02020603050405020304" pitchFamily="18" charset="0"/>
                <a:ea typeface="Times New Roman" panose="02020603050405020304" pitchFamily="18" charset="0"/>
              </a:rPr>
              <a:t>
Una garantía de que el nombre, la dirección y la lista de teléfonos de su hijo no se divulguen a los reclutadores militares.</a:t>
            </a:r>
            <a:endParaRPr lang="en-US" sz="2000" b="1" dirty="0">
              <a:latin typeface="Times New Roman" panose="02020603050405020304" pitchFamily="18" charset="0"/>
              <a:ea typeface="Times New Roman" panose="02020603050405020304" pitchFamily="18" charset="0"/>
            </a:endParaRPr>
          </a:p>
          <a:p>
            <a:r>
              <a:rPr lang="es-ES" sz="2000" b="1" dirty="0">
                <a:solidFill>
                  <a:srgbClr val="C00000"/>
                </a:solidFill>
                <a:latin typeface="Times New Roman" panose="02020603050405020304" pitchFamily="18" charset="0"/>
                <a:ea typeface="Times New Roman" panose="02020603050405020304" pitchFamily="18" charset="0"/>
              </a:rPr>
              <a:t>Todos los padres recibirán información sobre lo siguiente:</a:t>
            </a:r>
          </a:p>
          <a:p>
            <a:pPr marL="342900" indent="-342900">
              <a:buFont typeface="Arial" panose="020B0604020202020204" pitchFamily="34" charset="0"/>
              <a:buChar char="•"/>
            </a:pPr>
            <a:r>
              <a:rPr lang="es-ES" sz="2000" b="1" dirty="0">
                <a:latin typeface="Times New Roman" panose="02020603050405020304" pitchFamily="18" charset="0"/>
                <a:ea typeface="Times New Roman" panose="02020603050405020304" pitchFamily="18" charset="0"/>
              </a:rPr>
              <a:t>El nivel de rendimiento de su hijo en cada una de las evaluaciones académicas estatales.
Su opción de solicitar una transferencia a otra escuela dentro del distrito si su hijo es víctima de un delito violento en la escuela.
Su derecho a ser notificado oportunamente de que su hijo ha sido asignado, o ha sido enseñado durante cuatro o más semanas consecutivas por un maestro que no es altamente efectivo.</a:t>
            </a:r>
            <a:endParaRPr lang="en-US" sz="2800" dirty="0">
              <a:latin typeface="Century Gothic" panose="020B0502020202020204" pitchFamily="34" charset="0"/>
            </a:endParaRPr>
          </a:p>
        </p:txBody>
      </p:sp>
    </p:spTree>
    <p:extLst>
      <p:ext uri="{BB962C8B-B14F-4D97-AF65-F5344CB8AC3E}">
        <p14:creationId xmlns:p14="http://schemas.microsoft.com/office/powerpoint/2010/main" val="290940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4893280" y="149622"/>
            <a:ext cx="7426411" cy="830997"/>
          </a:xfrm>
          <a:prstGeom prst="rect">
            <a:avLst/>
          </a:prstGeom>
          <a:noFill/>
        </p:spPr>
        <p:txBody>
          <a:bodyPr wrap="square" rtlCol="0">
            <a:spAutoFit/>
          </a:bodyPr>
          <a:lstStyle/>
          <a:p>
            <a:pPr algn="ctr"/>
            <a:r>
              <a:rPr lang="en-US" sz="4800" b="1" i="1">
                <a:solidFill>
                  <a:schemeClr val="bg1"/>
                </a:solidFill>
                <a:effectLst>
                  <a:outerShdw blurRad="50800" dist="38100" dir="2700000" algn="tl" rotWithShape="0">
                    <a:prstClr val="black">
                      <a:alpha val="0"/>
                    </a:prstClr>
                  </a:outerShdw>
                </a:effectLst>
                <a:latin typeface="Times New Roman" panose="02020603050405020304" pitchFamily="18" charset="0"/>
                <a:cs typeface="Times New Roman" panose="02020603050405020304" pitchFamily="18" charset="0"/>
              </a:rPr>
              <a:t>Preguntas</a:t>
            </a:r>
          </a:p>
        </p:txBody>
      </p:sp>
      <p:sp>
        <p:nvSpPr>
          <p:cNvPr id="5" name="TextBox 4">
            <a:extLst>
              <a:ext uri="{FF2B5EF4-FFF2-40B4-BE49-F238E27FC236}">
                <a16:creationId xmlns:a16="http://schemas.microsoft.com/office/drawing/2014/main" id="{28A98761-B18C-3E4B-9983-DA877B2EA40B}"/>
              </a:ext>
            </a:extLst>
          </p:cNvPr>
          <p:cNvSpPr txBox="1"/>
          <p:nvPr/>
        </p:nvSpPr>
        <p:spPr>
          <a:xfrm>
            <a:off x="392281" y="1388506"/>
            <a:ext cx="10679373" cy="523220"/>
          </a:xfrm>
          <a:prstGeom prst="rect">
            <a:avLst/>
          </a:prstGeom>
          <a:noFill/>
        </p:spPr>
        <p:txBody>
          <a:bodyPr wrap="square" rtlCol="0">
            <a:spAutoFit/>
          </a:bodyPr>
          <a:lstStyle/>
          <a:p>
            <a:r>
              <a:rPr lang="en-US" sz="2800">
                <a:latin typeface="Century Gothic" panose="020B0502020202020204" pitchFamily="34" charset="0"/>
              </a:rPr>
              <a:t>.</a:t>
            </a:r>
          </a:p>
        </p:txBody>
      </p:sp>
      <p:pic>
        <p:nvPicPr>
          <p:cNvPr id="2" name="Picture 1" descr="Icon&#10;&#10;Description automatically generated">
            <a:extLst>
              <a:ext uri="{FF2B5EF4-FFF2-40B4-BE49-F238E27FC236}">
                <a16:creationId xmlns:a16="http://schemas.microsoft.com/office/drawing/2014/main" id="{56BF7492-818C-2AC7-9300-50B7A080EA8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85706" y="2013905"/>
            <a:ext cx="3092521" cy="3092521"/>
          </a:xfrm>
          <a:prstGeom prst="ellipse">
            <a:avLst/>
          </a:prstGeom>
          <a:ln>
            <a:noFill/>
          </a:ln>
          <a:effectLst>
            <a:softEdge rad="112500"/>
          </a:effectLst>
        </p:spPr>
      </p:pic>
    </p:spTree>
    <p:extLst>
      <p:ext uri="{BB962C8B-B14F-4D97-AF65-F5344CB8AC3E}">
        <p14:creationId xmlns:p14="http://schemas.microsoft.com/office/powerpoint/2010/main" val="195259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85719" y="2099673"/>
            <a:ext cx="2362206" cy="1938992"/>
          </a:xfrm>
          <a:prstGeom prst="rect">
            <a:avLst/>
          </a:prstGeom>
          <a:noFill/>
        </p:spPr>
        <p:txBody>
          <a:bodyPr wrap="square" rtlCol="0">
            <a:spAutoFit/>
          </a:bodyPr>
          <a:lstStyle/>
          <a:p>
            <a:pPr algn="ctr"/>
            <a:r>
              <a:rPr lang="en-US" sz="2400" b="1" i="1" dirty="0">
                <a:solidFill>
                  <a:schemeClr val="bg1"/>
                </a:solidFill>
                <a:latin typeface="Times New Roman" panose="02020603050405020304" pitchFamily="18" charset="0"/>
                <a:cs typeface="Times New Roman" panose="02020603050405020304" pitchFamily="18" charset="0"/>
              </a:rPr>
              <a:t>¡Gracias!</a:t>
            </a:r>
          </a:p>
          <a:p>
            <a:pPr algn="ctr"/>
            <a:endParaRPr lang="en-US" sz="2400" b="1" i="1" dirty="0">
              <a:solidFill>
                <a:schemeClr val="bg1"/>
              </a:solidFill>
              <a:latin typeface="Times New Roman" panose="02020603050405020304" pitchFamily="18" charset="0"/>
              <a:cs typeface="Times New Roman" panose="02020603050405020304" pitchFamily="18" charset="0"/>
            </a:endParaRPr>
          </a:p>
          <a:p>
            <a:pPr algn="ctr"/>
            <a:r>
              <a:rPr lang="es-ES" sz="2400" b="1" i="1" dirty="0">
                <a:solidFill>
                  <a:schemeClr val="bg1"/>
                </a:solidFill>
                <a:latin typeface="Times New Roman" panose="02020603050405020304" pitchFamily="18" charset="0"/>
                <a:cs typeface="Times New Roman" panose="02020603050405020304" pitchFamily="18" charset="0"/>
              </a:rPr>
              <a:t>¡Su asistencia fue muy apreciada!</a:t>
            </a:r>
            <a:endParaRPr lang="en-US" sz="2400" b="1" i="1" dirty="0">
              <a:solidFill>
                <a:schemeClr val="bg1"/>
              </a:solidFill>
              <a:latin typeface="Times New Roman" panose="02020603050405020304" pitchFamily="18" charset="0"/>
              <a:cs typeface="Times New Roman" panose="02020603050405020304" pitchFamily="18" charset="0"/>
            </a:endParaRPr>
          </a:p>
        </p:txBody>
      </p:sp>
      <p:pic>
        <p:nvPicPr>
          <p:cNvPr id="8" name="Picture 7" descr="Logo, company name&#10;&#10;Description automatically generated">
            <a:extLst>
              <a:ext uri="{FF2B5EF4-FFF2-40B4-BE49-F238E27FC236}">
                <a16:creationId xmlns:a16="http://schemas.microsoft.com/office/drawing/2014/main" id="{73585F46-1E04-3E47-EE51-1BCD85FB313A}"/>
              </a:ext>
            </a:extLst>
          </p:cNvPr>
          <p:cNvPicPr>
            <a:picLocks noChangeAspect="1"/>
          </p:cNvPicPr>
          <p:nvPr/>
        </p:nvPicPr>
        <p:blipFill>
          <a:blip r:embed="rId3"/>
          <a:stretch>
            <a:fillRect/>
          </a:stretch>
        </p:blipFill>
        <p:spPr>
          <a:xfrm>
            <a:off x="4933944" y="482936"/>
            <a:ext cx="6096012" cy="5020066"/>
          </a:xfrm>
          <a:prstGeom prst="rect">
            <a:avLst/>
          </a:prstGeom>
        </p:spPr>
      </p:pic>
      <p:sp>
        <p:nvSpPr>
          <p:cNvPr id="9" name="TextBox 8">
            <a:extLst>
              <a:ext uri="{FF2B5EF4-FFF2-40B4-BE49-F238E27FC236}">
                <a16:creationId xmlns:a16="http://schemas.microsoft.com/office/drawing/2014/main" id="{267FA158-87A2-96B7-F8D3-E42C5FA7C4B7}"/>
              </a:ext>
            </a:extLst>
          </p:cNvPr>
          <p:cNvSpPr txBox="1"/>
          <p:nvPr/>
        </p:nvSpPr>
        <p:spPr>
          <a:xfrm>
            <a:off x="136284" y="6264621"/>
            <a:ext cx="3886442" cy="369332"/>
          </a:xfrm>
          <a:prstGeom prst="rect">
            <a:avLst/>
          </a:prstGeom>
          <a:noFill/>
        </p:spPr>
        <p:txBody>
          <a:bodyPr wrap="square" rtlCol="0">
            <a:spAutoFit/>
          </a:bodyPr>
          <a:lstStyle/>
          <a:p>
            <a:r>
              <a:rPr lang="pt-BR" b="1" i="1" dirty="0">
                <a:solidFill>
                  <a:schemeClr val="bg1"/>
                </a:solidFill>
                <a:latin typeface="Times New Roman" panose="02020603050405020304" pitchFamily="18" charset="0"/>
                <a:cs typeface="Times New Roman" panose="02020603050405020304" pitchFamily="18" charset="0"/>
              </a:rPr>
              <a:t>Carlos Smith, Facilitador de Título I</a:t>
            </a:r>
            <a:endParaRPr lang="en-US" b="1" i="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F7CC7EC-0E29-DD71-9855-F9A17463381C}"/>
              </a:ext>
            </a:extLst>
          </p:cNvPr>
          <p:cNvSpPr txBox="1"/>
          <p:nvPr/>
        </p:nvSpPr>
        <p:spPr>
          <a:xfrm>
            <a:off x="6000750" y="5864512"/>
            <a:ext cx="4410075" cy="584775"/>
          </a:xfrm>
          <a:prstGeom prst="rect">
            <a:avLst/>
          </a:prstGeom>
          <a:noFill/>
        </p:spPr>
        <p:txBody>
          <a:bodyPr wrap="square" rtlCol="0">
            <a:spAutoFit/>
          </a:bodyPr>
          <a:lstStyle/>
          <a:p>
            <a:r>
              <a:rPr lang="en-US" sz="3200" b="1" i="1">
                <a:solidFill>
                  <a:srgbClr val="002060"/>
                </a:solidFill>
                <a:latin typeface="Times New Roman" panose="02020603050405020304" pitchFamily="18" charset="0"/>
                <a:cs typeface="Times New Roman" panose="02020603050405020304" pitchFamily="18" charset="0"/>
              </a:rPr>
              <a:t>“Great on Purpose”</a:t>
            </a:r>
          </a:p>
        </p:txBody>
      </p:sp>
    </p:spTree>
    <p:extLst>
      <p:ext uri="{BB962C8B-B14F-4D97-AF65-F5344CB8AC3E}">
        <p14:creationId xmlns:p14="http://schemas.microsoft.com/office/powerpoint/2010/main" val="52954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2397547"/>
            <a:ext cx="2819684" cy="1569660"/>
          </a:xfrm>
          <a:prstGeom prst="rect">
            <a:avLst/>
          </a:prstGeom>
          <a:noFill/>
        </p:spPr>
        <p:txBody>
          <a:bodyPr wrap="square" rtlCol="0">
            <a:spAutoFit/>
          </a:bodyPr>
          <a:lstStyle/>
          <a:p>
            <a:pPr lvl="0" algn="ctr">
              <a:defRPr/>
            </a:pPr>
            <a:r>
              <a:rPr lang="en-US" sz="3200" b="1" i="1" dirty="0" err="1">
                <a:solidFill>
                  <a:prstClr val="white"/>
                </a:solidFill>
                <a:latin typeface="Times New Roman" panose="02020603050405020304" pitchFamily="18" charset="0"/>
                <a:cs typeface="Times New Roman" panose="02020603050405020304" pitchFamily="18" charset="0"/>
              </a:rPr>
              <a:t>Propósito</a:t>
            </a:r>
            <a:r>
              <a:rPr lang="en-US" sz="3200" b="1" i="1" dirty="0">
                <a:solidFill>
                  <a:prstClr val="white"/>
                </a:solidFill>
                <a:latin typeface="Times New Roman" panose="02020603050405020304" pitchFamily="18" charset="0"/>
                <a:cs typeface="Times New Roman" panose="02020603050405020304" pitchFamily="18" charset="0"/>
              </a:rPr>
              <a:t> de la </a:t>
            </a:r>
            <a:r>
              <a:rPr lang="en-US" sz="3200" b="1" i="1" dirty="0" err="1">
                <a:solidFill>
                  <a:prstClr val="white"/>
                </a:solidFill>
                <a:latin typeface="Times New Roman" panose="02020603050405020304" pitchFamily="18" charset="0"/>
                <a:cs typeface="Times New Roman" panose="02020603050405020304" pitchFamily="18" charset="0"/>
              </a:rPr>
              <a:t>Reunión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Anual</a:t>
            </a:r>
            <a:r>
              <a:rPr lang="en-US" sz="3200" b="1" i="1" dirty="0">
                <a:solidFill>
                  <a:prstClr val="white"/>
                </a:solidFill>
                <a:latin typeface="Times New Roman" panose="02020603050405020304" pitchFamily="18" charset="0"/>
                <a:cs typeface="Times New Roman" panose="02020603050405020304" pitchFamily="18" charset="0"/>
              </a:rPr>
              <a:t> de </a:t>
            </a:r>
            <a:r>
              <a:rPr lang="en-US" sz="3200" b="1" i="1" dirty="0" err="1">
                <a:solidFill>
                  <a:prstClr val="white"/>
                </a:solidFill>
                <a:latin typeface="Times New Roman" panose="02020603050405020304" pitchFamily="18" charset="0"/>
                <a:cs typeface="Times New Roman" panose="02020603050405020304" pitchFamily="18" charset="0"/>
              </a:rPr>
              <a:t>Título</a:t>
            </a:r>
            <a:r>
              <a:rPr lang="en-US" sz="3200" b="1" i="1" dirty="0">
                <a:solidFill>
                  <a:prstClr val="white"/>
                </a:solidFill>
                <a:latin typeface="Times New Roman" panose="02020603050405020304" pitchFamily="18" charset="0"/>
                <a:cs typeface="Times New Roman" panose="02020603050405020304" pitchFamily="18" charset="0"/>
              </a:rPr>
              <a:t> I</a:t>
            </a:r>
            <a:endPar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4428675" y="2074381"/>
            <a:ext cx="6843325" cy="4893647"/>
          </a:xfrm>
          <a:prstGeom prst="rect">
            <a:avLst/>
          </a:prstGeom>
          <a:noFill/>
        </p:spPr>
        <p:txBody>
          <a:bodyPr wrap="square" rtlCol="0">
            <a:spAutoFit/>
          </a:bodyPr>
          <a:lstStyle/>
          <a:p>
            <a:pPr lvl="0">
              <a:defRPr/>
            </a:pPr>
            <a:r>
              <a:rPr lang="es-ES" sz="2400" b="1" dirty="0">
                <a:solidFill>
                  <a:srgbClr val="002060"/>
                </a:solidFill>
                <a:latin typeface="Times New Roman" panose="02020603050405020304" pitchFamily="18" charset="0"/>
                <a:cs typeface="Times New Roman" panose="02020603050405020304" pitchFamily="18" charset="0"/>
              </a:rPr>
              <a:t>El propósito de la reunión anual de Título I es proporcionar información a las familias de los niños participantes sobre el programa de Título I y su derecho a participar en la educación de sus hijos.</a:t>
            </a:r>
          </a:p>
          <a:p>
            <a:pPr lvl="0">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lvl="0">
              <a:defRPr/>
            </a:pPr>
            <a:r>
              <a:rPr lang="es-ES" sz="2400" b="1" dirty="0">
                <a:solidFill>
                  <a:srgbClr val="002060"/>
                </a:solidFill>
                <a:latin typeface="Times New Roman" panose="02020603050405020304" pitchFamily="18" charset="0"/>
                <a:cs typeface="Times New Roman" panose="02020603050405020304" pitchFamily="18" charset="0"/>
              </a:rPr>
              <a:t>Cada escuela atendida bajo el Título I, Parte A debe celebrar una reunión anual, en un momento conveniente para las familias, para informarles de la participación de su escuela en los programas del Título I y para explicar los requisitos del Título I y el derecho de las familias a participar en esos programas.</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BB62C1B9-2EF1-44B2-B80C-4A2A1E2451CE}"/>
              </a:ext>
            </a:extLst>
          </p:cNvPr>
          <p:cNvPicPr>
            <a:picLocks noChangeAspect="1"/>
          </p:cNvPicPr>
          <p:nvPr/>
        </p:nvPicPr>
        <p:blipFill>
          <a:blip r:embed="rId3"/>
          <a:stretch>
            <a:fillRect/>
          </a:stretch>
        </p:blipFill>
        <p:spPr>
          <a:xfrm>
            <a:off x="6630371" y="-163045"/>
            <a:ext cx="3529890" cy="2237426"/>
          </a:xfrm>
          <a:prstGeom prst="rect">
            <a:avLst/>
          </a:prstGeom>
        </p:spPr>
      </p:pic>
    </p:spTree>
    <p:extLst>
      <p:ext uri="{BB962C8B-B14F-4D97-AF65-F5344CB8AC3E}">
        <p14:creationId xmlns:p14="http://schemas.microsoft.com/office/powerpoint/2010/main" val="109838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logo">
            <a:extLst>
              <a:ext uri="{FF2B5EF4-FFF2-40B4-BE49-F238E27FC236}">
                <a16:creationId xmlns:a16="http://schemas.microsoft.com/office/drawing/2014/main" id="{36E97445-8A1D-16EE-A9F9-20B913807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568" y="-117986"/>
            <a:ext cx="3524250" cy="2238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14A80C-A34B-C446-8679-7E9E195D6B77}"/>
              </a:ext>
            </a:extLst>
          </p:cNvPr>
          <p:cNvSpPr txBox="1"/>
          <p:nvPr/>
        </p:nvSpPr>
        <p:spPr>
          <a:xfrm>
            <a:off x="0" y="2120389"/>
            <a:ext cx="3078480" cy="1569660"/>
          </a:xfrm>
          <a:prstGeom prst="rect">
            <a:avLst/>
          </a:prstGeom>
          <a:noFill/>
        </p:spPr>
        <p:txBody>
          <a:bodyPr wrap="square" rtlCol="0">
            <a:spAutoFit/>
          </a:bodyPr>
          <a:lstStyle/>
          <a:p>
            <a:pPr lvl="0">
              <a:defRPr/>
            </a:pPr>
            <a:r>
              <a:rPr lang="pt-BR"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 de 
Programa de Título I, Parte A</a:t>
            </a:r>
            <a:endPar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7818DEDB-8FF5-940B-4A43-942DA15C3309}"/>
              </a:ext>
            </a:extLst>
          </p:cNvPr>
          <p:cNvSpPr txBox="1"/>
          <p:nvPr/>
        </p:nvSpPr>
        <p:spPr>
          <a:xfrm>
            <a:off x="4757173" y="2360397"/>
            <a:ext cx="6392405" cy="3108543"/>
          </a:xfrm>
          <a:prstGeom prst="rect">
            <a:avLst/>
          </a:prstGeom>
          <a:noFill/>
        </p:spPr>
        <p:txBody>
          <a:bodyPr wrap="square">
            <a:spAutoFit/>
          </a:bodyPr>
          <a:lstStyle/>
          <a:p>
            <a:pPr marL="457200" lvl="0" indent="-457200">
              <a:buFont typeface="Wingdings" panose="05000000000000000000" pitchFamily="2" charset="2"/>
              <a:buChar char="Ø"/>
              <a:defRPr/>
            </a:pPr>
            <a:r>
              <a:rPr lang="es-ES" sz="2800" b="1" dirty="0">
                <a:solidFill>
                  <a:srgbClr val="000099"/>
                </a:solidFill>
                <a:latin typeface="Times New Roman" panose="02020603050405020304" pitchFamily="18" charset="0"/>
                <a:cs typeface="Times New Roman" panose="02020603050405020304" pitchFamily="18" charset="0"/>
              </a:rPr>
              <a:t>Aumentar el rendimiento académico
Proporcionar apoyo educativo directo a los estudiantes
Proporcionar desarrollo profesional a los docentes
Promover la educación y la participación de los padres</a:t>
            </a:r>
            <a:endPar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491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2397547"/>
            <a:ext cx="2819684" cy="2062103"/>
          </a:xfrm>
          <a:prstGeom prst="rect">
            <a:avLst/>
          </a:prstGeom>
          <a:noFill/>
        </p:spPr>
        <p:txBody>
          <a:bodyPr wrap="square" rtlCol="0">
            <a:spAutoFit/>
          </a:bodyPr>
          <a:lstStyle/>
          <a:p>
            <a:pPr lvl="0" algn="ctr">
              <a:defRPr/>
            </a:pPr>
            <a:r>
              <a:rPr lang="en-US" sz="32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Propósito</a:t>
            </a:r>
            <a:r>
              <a:rPr lang="en-US"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del </a:t>
            </a:r>
            <a:r>
              <a:rPr lang="en-US" sz="32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Programa</a:t>
            </a:r>
            <a:r>
              <a:rPr lang="en-US"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del </a:t>
            </a:r>
            <a:r>
              <a:rPr lang="en-US" sz="32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Título</a:t>
            </a:r>
            <a:r>
              <a:rPr lang="en-US"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a:t>
            </a:r>
            <a:r>
              <a:rPr lang="en-US" sz="32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Parte</a:t>
            </a:r>
            <a:r>
              <a:rPr lang="en-US"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a:t>
            </a:r>
            <a:endParaRPr kumimoji="0" lang="en-US" sz="32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4328809" y="1471910"/>
            <a:ext cx="7690198" cy="4893647"/>
          </a:xfrm>
          <a:prstGeom prst="rect">
            <a:avLst/>
          </a:prstGeom>
          <a:noFill/>
        </p:spPr>
        <p:txBody>
          <a:bodyPr wrap="square" rtlCol="0">
            <a:spAutoFit/>
          </a:bodyPr>
          <a:lstStyle/>
          <a:p>
            <a:pPr lvl="0" algn="ctr">
              <a:defRPr/>
            </a:pPr>
            <a:r>
              <a:rPr lang="es-ES" sz="2400" b="1" dirty="0">
                <a:solidFill>
                  <a:srgbClr val="002E50"/>
                </a:solidFill>
                <a:latin typeface="Times New Roman"/>
                <a:cs typeface="Times New Roman"/>
              </a:rPr>
              <a:t>Medical </a:t>
            </a:r>
            <a:r>
              <a:rPr lang="es-ES" sz="2400" b="1" dirty="0" err="1">
                <a:solidFill>
                  <a:srgbClr val="002E50"/>
                </a:solidFill>
                <a:latin typeface="Times New Roman"/>
                <a:cs typeface="Times New Roman"/>
              </a:rPr>
              <a:t>District</a:t>
            </a:r>
            <a:r>
              <a:rPr lang="es-ES" sz="2400" b="1" dirty="0">
                <a:solidFill>
                  <a:srgbClr val="002E50"/>
                </a:solidFill>
                <a:latin typeface="Times New Roman"/>
                <a:cs typeface="Times New Roman"/>
              </a:rPr>
              <a:t> High </a:t>
            </a:r>
            <a:r>
              <a:rPr lang="es-ES" sz="2400" b="1" dirty="0" err="1">
                <a:solidFill>
                  <a:srgbClr val="002E50"/>
                </a:solidFill>
                <a:latin typeface="Times New Roman"/>
                <a:cs typeface="Times New Roman"/>
              </a:rPr>
              <a:t>School</a:t>
            </a:r>
            <a:r>
              <a:rPr lang="es-ES" sz="2400" b="1" dirty="0">
                <a:solidFill>
                  <a:srgbClr val="002E50"/>
                </a:solidFill>
                <a:latin typeface="Times New Roman"/>
                <a:cs typeface="Times New Roman"/>
              </a:rPr>
              <a:t> es una escuela de Título I.</a:t>
            </a:r>
            <a:endParaRPr kumimoji="0" lang="en-US" sz="2000" b="1" u="none" strike="noStrike" kern="1200" cap="none" spc="0" normalizeH="0" baseline="0" noProof="0" dirty="0">
              <a:ln>
                <a:noFill/>
              </a:ln>
              <a:solidFill>
                <a:srgbClr val="00206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lvl="0">
              <a:defRPr/>
            </a:pPr>
            <a:r>
              <a:rPr lang="es-ES" sz="2000" b="1" dirty="0">
                <a:solidFill>
                  <a:srgbClr val="002060"/>
                </a:solidFill>
                <a:latin typeface="Times New Roman" panose="02020603050405020304" pitchFamily="18" charset="0"/>
                <a:cs typeface="Times New Roman" panose="02020603050405020304" pitchFamily="18" charset="0"/>
              </a:rPr>
              <a:t>El propósito del programa del Título I, Parte A es proporcionar fondos federales para complementar las oportunidades educativas de los estudiantes que asisten a escuelas con un alto número o porcentaje de niños de familias de bajos ingresos y que corren el mayor riesgo de no cumplir con los exigentes estándares de rendimiento académico del estado.</a:t>
            </a:r>
          </a:p>
          <a:p>
            <a:pPr lvl="0">
              <a:defRPr/>
            </a:pPr>
            <a:endParaRPr kumimoji="0" lang="en-US" sz="2000" b="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lvl="0">
              <a:defRPr/>
            </a:pPr>
            <a:r>
              <a:rPr lang="es-ES" sz="2000" b="1" dirty="0">
                <a:solidFill>
                  <a:srgbClr val="002060"/>
                </a:solidFill>
                <a:latin typeface="Times New Roman" panose="02020603050405020304" pitchFamily="18" charset="0"/>
                <a:cs typeface="Times New Roman" panose="02020603050405020304" pitchFamily="18" charset="0"/>
              </a:rPr>
              <a:t>Los fondos del Título I, Parte A deben usarse para brindar a todos los estudiantes oportunidades significativas de recibir una educación justa, equitativa y de alta calidad, y para cerrar las brechas educativas.</a:t>
            </a:r>
          </a:p>
          <a:p>
            <a:pPr lvl="0">
              <a:defRPr/>
            </a:pPr>
            <a:endParaRPr kumimoji="0" lang="en-US" sz="2400" b="0" u="none" strike="noStrike" kern="1200" cap="none" spc="0" normalizeH="0" baseline="0" noProof="0" dirty="0">
              <a:ln>
                <a:noFill/>
              </a:ln>
              <a:solidFill>
                <a:srgbClr val="002E50"/>
              </a:solidFill>
              <a:effectLst/>
              <a:uLnTx/>
              <a:uFillTx/>
              <a:latin typeface="Times New Roman" panose="02020603050405020304" pitchFamily="18" charset="0"/>
              <a:ea typeface="+mn-ea"/>
              <a:cs typeface="Times New Roman" panose="02020603050405020304" pitchFamily="18" charset="0"/>
            </a:endParaRPr>
          </a:p>
          <a:p>
            <a:pPr lvl="0" algn="ctr">
              <a:defRPr/>
            </a:pPr>
            <a:r>
              <a:rPr lang="es-ES" sz="2400" b="1" dirty="0">
                <a:solidFill>
                  <a:srgbClr val="002E50"/>
                </a:solidFill>
                <a:latin typeface="Times New Roman" panose="02020603050405020304" pitchFamily="18" charset="0"/>
                <a:cs typeface="Times New Roman" panose="02020603050405020304" pitchFamily="18" charset="0"/>
              </a:rPr>
              <a:t>(Departamento de Educación de EE. UU.)</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727C4B8C-C1DA-F344-0B66-C02F7C1AEED6}"/>
              </a:ext>
            </a:extLst>
          </p:cNvPr>
          <p:cNvSpPr txBox="1"/>
          <p:nvPr/>
        </p:nvSpPr>
        <p:spPr>
          <a:xfrm>
            <a:off x="5538248" y="389980"/>
            <a:ext cx="5558319" cy="830997"/>
          </a:xfrm>
          <a:prstGeom prst="rect">
            <a:avLst/>
          </a:prstGeom>
          <a:noFill/>
        </p:spPr>
        <p:txBody>
          <a:bodyPr wrap="square" rtlCol="0">
            <a:spAutoFit/>
          </a:bodyPr>
          <a:lstStyle/>
          <a:p>
            <a:pPr lvl="0" algn="ctr">
              <a:defRPr/>
            </a:pPr>
            <a:r>
              <a:rPr lang="en-US" sz="4800" b="1">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¿Sabías que...?</a:t>
            </a:r>
            <a:endParaRPr kumimoji="0" lang="en-US" sz="4800" b="1" i="0" u="none" strike="noStrike" kern="1200" cap="none" spc="0" normalizeH="0" baseline="0" noProof="0">
              <a:ln>
                <a:noFill/>
              </a:ln>
              <a:solidFill>
                <a:srgbClr val="003399"/>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6154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2222536"/>
            <a:ext cx="2633253" cy="1077218"/>
          </a:xfrm>
          <a:prstGeom prst="rect">
            <a:avLst/>
          </a:prstGeom>
          <a:noFill/>
        </p:spPr>
        <p:txBody>
          <a:bodyPr wrap="square" rtlCol="0">
            <a:spAutoFit/>
          </a:bodyPr>
          <a:lstStyle/>
          <a:p>
            <a:pPr lvl="0" algn="ctr">
              <a:defRPr/>
            </a:pPr>
            <a:r>
              <a:rPr lang="en-US" sz="3200" b="1" i="1" dirty="0">
                <a:solidFill>
                  <a:prstClr val="white"/>
                </a:solidFill>
                <a:latin typeface="Times New Roman" panose="02020603050405020304" pitchFamily="18" charset="0"/>
                <a:cs typeface="Times New Roman" panose="02020603050405020304" pitchFamily="18" charset="0"/>
              </a:rPr>
              <a:t>Misión y Visión</a:t>
            </a:r>
            <a:endPar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9A253073-CFE1-B48A-F32F-BF4DF14E1F18}"/>
              </a:ext>
            </a:extLst>
          </p:cNvPr>
          <p:cNvSpPr txBox="1"/>
          <p:nvPr/>
        </p:nvSpPr>
        <p:spPr>
          <a:xfrm>
            <a:off x="5059680" y="797510"/>
            <a:ext cx="6487279" cy="5632311"/>
          </a:xfrm>
          <a:prstGeom prst="rect">
            <a:avLst/>
          </a:prstGeom>
          <a:noFill/>
        </p:spPr>
        <p:txBody>
          <a:bodyPr wrap="square" rtlCol="0">
            <a:spAutoFit/>
          </a:bodyPr>
          <a:lstStyle/>
          <a:p>
            <a:pPr lvl="0">
              <a:defRPr/>
            </a:pPr>
            <a:r>
              <a:rPr lang="es-ES" sz="2400" b="1" i="1" u="sng" dirty="0">
                <a:solidFill>
                  <a:srgbClr val="002060"/>
                </a:solidFill>
                <a:latin typeface="Times New Roman" panose="02020603050405020304" pitchFamily="18" charset="0"/>
                <a:cs typeface="Times New Roman" panose="02020603050405020304" pitchFamily="18" charset="0"/>
              </a:rPr>
              <a:t>Misión: Medical </a:t>
            </a:r>
            <a:r>
              <a:rPr lang="es-ES" sz="2400" b="1" i="1" u="sng" dirty="0" err="1">
                <a:solidFill>
                  <a:srgbClr val="002060"/>
                </a:solidFill>
                <a:latin typeface="Times New Roman" panose="02020603050405020304" pitchFamily="18" charset="0"/>
                <a:cs typeface="Times New Roman" panose="02020603050405020304" pitchFamily="18" charset="0"/>
              </a:rPr>
              <a:t>District</a:t>
            </a:r>
            <a:r>
              <a:rPr lang="es-ES" sz="2400" b="1" i="1" u="sng" dirty="0">
                <a:solidFill>
                  <a:srgbClr val="002060"/>
                </a:solidFill>
                <a:latin typeface="Times New Roman" panose="02020603050405020304" pitchFamily="18" charset="0"/>
                <a:cs typeface="Times New Roman" panose="02020603050405020304" pitchFamily="18" charset="0"/>
              </a:rPr>
              <a:t> High </a:t>
            </a:r>
            <a:r>
              <a:rPr lang="es-ES" sz="2400" b="1" i="1" u="sng" dirty="0" err="1">
                <a:solidFill>
                  <a:srgbClr val="002060"/>
                </a:solidFill>
                <a:latin typeface="Times New Roman" panose="02020603050405020304" pitchFamily="18" charset="0"/>
                <a:cs typeface="Times New Roman" panose="02020603050405020304" pitchFamily="18" charset="0"/>
              </a:rPr>
              <a:t>School</a:t>
            </a:r>
            <a:r>
              <a:rPr lang="es-ES" sz="2400" b="1" i="1" u="sng" dirty="0">
                <a:solidFill>
                  <a:srgbClr val="002060"/>
                </a:solidFill>
                <a:latin typeface="Times New Roman" panose="02020603050405020304" pitchFamily="18" charset="0"/>
                <a:cs typeface="Times New Roman" panose="02020603050405020304" pitchFamily="18" charset="0"/>
              </a:rPr>
              <a:t> graduará a pensadores críticos listos para la universidad y la carrera que sean emocionalmente conscientes, socialmente responsables y preparados para asumir su papel en la comunidad global.</a:t>
            </a:r>
          </a:p>
          <a:p>
            <a:pPr lvl="0">
              <a:defRPr/>
            </a:pPr>
            <a:endParaRPr kumimoji="0" lang="en-US" sz="2400" b="1" i="1"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lvl="0">
              <a:defRPr/>
            </a:pPr>
            <a:r>
              <a:rPr lang="es-ES" sz="2400" b="1" i="1" u="sng" dirty="0">
                <a:solidFill>
                  <a:srgbClr val="002060"/>
                </a:solidFill>
                <a:latin typeface="Times New Roman" panose="02020603050405020304" pitchFamily="18" charset="0"/>
                <a:cs typeface="Times New Roman" panose="02020603050405020304" pitchFamily="18" charset="0"/>
              </a:rPr>
              <a:t>Visión: La visión de Medical </a:t>
            </a:r>
            <a:r>
              <a:rPr lang="es-ES" sz="2400" b="1" i="1" u="sng" dirty="0" err="1">
                <a:solidFill>
                  <a:srgbClr val="002060"/>
                </a:solidFill>
                <a:latin typeface="Times New Roman" panose="02020603050405020304" pitchFamily="18" charset="0"/>
                <a:cs typeface="Times New Roman" panose="02020603050405020304" pitchFamily="18" charset="0"/>
              </a:rPr>
              <a:t>District</a:t>
            </a:r>
            <a:r>
              <a:rPr lang="es-ES" sz="2400" b="1" i="1" u="sng" dirty="0">
                <a:solidFill>
                  <a:srgbClr val="002060"/>
                </a:solidFill>
                <a:latin typeface="Times New Roman" panose="02020603050405020304" pitchFamily="18" charset="0"/>
                <a:cs typeface="Times New Roman" panose="02020603050405020304" pitchFamily="18" charset="0"/>
              </a:rPr>
              <a:t> High </a:t>
            </a:r>
            <a:r>
              <a:rPr lang="es-ES" sz="2400" b="1" i="1" u="sng" dirty="0" err="1">
                <a:solidFill>
                  <a:srgbClr val="002060"/>
                </a:solidFill>
                <a:latin typeface="Times New Roman" panose="02020603050405020304" pitchFamily="18" charset="0"/>
                <a:cs typeface="Times New Roman" panose="02020603050405020304" pitchFamily="18" charset="0"/>
              </a:rPr>
              <a:t>School</a:t>
            </a:r>
            <a:r>
              <a:rPr lang="es-ES" sz="2400" b="1" i="1" u="sng" dirty="0">
                <a:solidFill>
                  <a:srgbClr val="002060"/>
                </a:solidFill>
                <a:latin typeface="Times New Roman" panose="02020603050405020304" pitchFamily="18" charset="0"/>
                <a:cs typeface="Times New Roman" panose="02020603050405020304" pitchFamily="18" charset="0"/>
              </a:rPr>
              <a:t> es desarrollar estudiantes independientes y completos que se destaquen académica, social y emocionalmente a través de los esfuerzos colaborativos del personal, los padres y los socios de la comunidad. Los estudiantes completarán todos los requisitos para graduarse de la escuela secundaria mientras buscan un título de asociado.</a:t>
            </a:r>
            <a:r>
              <a:rPr lang="en-US" sz="2400" b="1" i="0" dirty="0">
                <a:solidFill>
                  <a:srgbClr val="002060"/>
                </a:solidFill>
                <a:effectLst/>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4" name="Picture 3" descr="A logo for a medical school&#10;&#10;Description automatically generated">
            <a:extLst>
              <a:ext uri="{FF2B5EF4-FFF2-40B4-BE49-F238E27FC236}">
                <a16:creationId xmlns:a16="http://schemas.microsoft.com/office/drawing/2014/main" id="{B3EC888F-DDF8-DB3B-97AF-B3D71FC56272}"/>
              </a:ext>
            </a:extLst>
          </p:cNvPr>
          <p:cNvPicPr>
            <a:picLocks noChangeAspect="1"/>
          </p:cNvPicPr>
          <p:nvPr/>
        </p:nvPicPr>
        <p:blipFill rotWithShape="1">
          <a:blip r:embed="rId3"/>
          <a:srcRect l="19169" r="20727"/>
          <a:stretch/>
        </p:blipFill>
        <p:spPr>
          <a:xfrm>
            <a:off x="3197984" y="3104908"/>
            <a:ext cx="1713053" cy="1603218"/>
          </a:xfrm>
          <a:prstGeom prst="ellipse">
            <a:avLst/>
          </a:prstGeom>
          <a:ln>
            <a:noFill/>
          </a:ln>
          <a:effectLst>
            <a:softEdge rad="112500"/>
          </a:effectLst>
        </p:spPr>
      </p:pic>
    </p:spTree>
    <p:extLst>
      <p:ext uri="{BB962C8B-B14F-4D97-AF65-F5344CB8AC3E}">
        <p14:creationId xmlns:p14="http://schemas.microsoft.com/office/powerpoint/2010/main" val="235203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DD559D-9F08-BE2F-98F6-E027B8452C5A}"/>
              </a:ext>
            </a:extLst>
          </p:cNvPr>
          <p:cNvSpPr txBox="1"/>
          <p:nvPr/>
        </p:nvSpPr>
        <p:spPr>
          <a:xfrm>
            <a:off x="210795" y="139313"/>
            <a:ext cx="11208158" cy="584775"/>
          </a:xfrm>
          <a:prstGeom prst="rect">
            <a:avLst/>
          </a:prstGeom>
          <a:noFill/>
        </p:spPr>
        <p:txBody>
          <a:bodyPr wrap="square">
            <a:spAutoFit/>
          </a:bodyPr>
          <a:lstStyle/>
          <a:p>
            <a:pPr lvl="0">
              <a:defRPr/>
            </a:pPr>
            <a:r>
              <a:rPr lang="es-ES" sz="3200" b="1" i="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de estudios de la escuela secundaria del distrito médico</a:t>
            </a:r>
            <a:endPar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0FDC1A7-69D5-394E-6632-1118AE175AB6}"/>
              </a:ext>
            </a:extLst>
          </p:cNvPr>
          <p:cNvSpPr txBox="1"/>
          <p:nvPr/>
        </p:nvSpPr>
        <p:spPr>
          <a:xfrm>
            <a:off x="686566" y="867984"/>
            <a:ext cx="7599285" cy="2308324"/>
          </a:xfrm>
          <a:prstGeom prst="rect">
            <a:avLst/>
          </a:prstGeom>
          <a:noFill/>
        </p:spPr>
        <p:txBody>
          <a:bodyPr wrap="square">
            <a:spAutoFit/>
          </a:bodyPr>
          <a:lstStyle/>
          <a:p>
            <a:r>
              <a:rPr lang="es-ES" sz="2400" b="1" i="1" dirty="0">
                <a:solidFill>
                  <a:schemeClr val="bg1"/>
                </a:solidFill>
                <a:latin typeface="Times New Roman" panose="02020603050405020304" pitchFamily="18" charset="0"/>
                <a:cs typeface="Times New Roman" panose="02020603050405020304" pitchFamily="18" charset="0"/>
              </a:rPr>
              <a:t>En asociación con </a:t>
            </a:r>
            <a:r>
              <a:rPr lang="es-ES" sz="2400" b="1" i="1" dirty="0" err="1">
                <a:solidFill>
                  <a:schemeClr val="bg1"/>
                </a:solidFill>
                <a:latin typeface="Times New Roman" panose="02020603050405020304" pitchFamily="18" charset="0"/>
                <a:cs typeface="Times New Roman" panose="02020603050405020304" pitchFamily="18" charset="0"/>
              </a:rPr>
              <a:t>Southwest</a:t>
            </a:r>
            <a:r>
              <a:rPr lang="es-ES" sz="2400" b="1" i="1" dirty="0">
                <a:solidFill>
                  <a:schemeClr val="bg1"/>
                </a:solidFill>
                <a:latin typeface="Times New Roman" panose="02020603050405020304" pitchFamily="18" charset="0"/>
                <a:cs typeface="Times New Roman" panose="02020603050405020304" pitchFamily="18" charset="0"/>
              </a:rPr>
              <a:t> Tennessee </a:t>
            </a:r>
            <a:r>
              <a:rPr lang="es-ES" sz="2400" b="1" i="1" dirty="0" err="1">
                <a:solidFill>
                  <a:schemeClr val="bg1"/>
                </a:solidFill>
                <a:latin typeface="Times New Roman" panose="02020603050405020304" pitchFamily="18" charset="0"/>
                <a:cs typeface="Times New Roman" panose="02020603050405020304" pitchFamily="18" charset="0"/>
              </a:rPr>
              <a:t>Community</a:t>
            </a:r>
            <a:r>
              <a:rPr lang="es-ES" sz="2400" b="1" i="1" dirty="0">
                <a:solidFill>
                  <a:schemeClr val="bg1"/>
                </a:solidFill>
                <a:latin typeface="Times New Roman" panose="02020603050405020304" pitchFamily="18" charset="0"/>
                <a:cs typeface="Times New Roman" panose="02020603050405020304" pitchFamily="18" charset="0"/>
              </a:rPr>
              <a:t> </a:t>
            </a:r>
            <a:r>
              <a:rPr lang="es-ES" sz="2400" b="1" i="1" dirty="0" err="1">
                <a:solidFill>
                  <a:schemeClr val="bg1"/>
                </a:solidFill>
                <a:latin typeface="Times New Roman" panose="02020603050405020304" pitchFamily="18" charset="0"/>
                <a:cs typeface="Times New Roman" panose="02020603050405020304" pitchFamily="18" charset="0"/>
              </a:rPr>
              <a:t>College</a:t>
            </a:r>
            <a:r>
              <a:rPr lang="es-ES" sz="2400" b="1" i="1" dirty="0">
                <a:solidFill>
                  <a:schemeClr val="bg1"/>
                </a:solidFill>
                <a:latin typeface="Times New Roman" panose="02020603050405020304" pitchFamily="18" charset="0"/>
                <a:cs typeface="Times New Roman" panose="02020603050405020304" pitchFamily="18" charset="0"/>
              </a:rPr>
              <a:t>, Medical </a:t>
            </a:r>
            <a:r>
              <a:rPr lang="es-ES" sz="2400" b="1" i="1" dirty="0" err="1">
                <a:solidFill>
                  <a:schemeClr val="bg1"/>
                </a:solidFill>
                <a:latin typeface="Times New Roman" panose="02020603050405020304" pitchFamily="18" charset="0"/>
                <a:cs typeface="Times New Roman" panose="02020603050405020304" pitchFamily="18" charset="0"/>
              </a:rPr>
              <a:t>District</a:t>
            </a:r>
            <a:r>
              <a:rPr lang="es-ES" sz="2400" b="1" i="1" dirty="0">
                <a:solidFill>
                  <a:schemeClr val="bg1"/>
                </a:solidFill>
                <a:latin typeface="Times New Roman" panose="02020603050405020304" pitchFamily="18" charset="0"/>
                <a:cs typeface="Times New Roman" panose="02020603050405020304" pitchFamily="18" charset="0"/>
              </a:rPr>
              <a:t> se encuentra en su 4º año de operación con un riguroso plan de estudios académico donde los estudiantes tienen la oportunidad de obtener un diploma de escuela secundaria tradicional y un título de asociado al mismo tiempo.</a:t>
            </a:r>
            <a:endParaRPr lang="en-US" sz="2400" b="1" i="1"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9DCE766-EE43-66DF-4488-145F3C1A3341}"/>
              </a:ext>
            </a:extLst>
          </p:cNvPr>
          <p:cNvPicPr>
            <a:picLocks noChangeAspect="1"/>
          </p:cNvPicPr>
          <p:nvPr/>
        </p:nvPicPr>
        <p:blipFill>
          <a:blip r:embed="rId3"/>
          <a:stretch>
            <a:fillRect/>
          </a:stretch>
        </p:blipFill>
        <p:spPr>
          <a:xfrm>
            <a:off x="174479" y="4386629"/>
            <a:ext cx="1713124" cy="1603387"/>
          </a:xfrm>
          <a:prstGeom prst="rect">
            <a:avLst/>
          </a:prstGeom>
        </p:spPr>
      </p:pic>
    </p:spTree>
    <p:extLst>
      <p:ext uri="{BB962C8B-B14F-4D97-AF65-F5344CB8AC3E}">
        <p14:creationId xmlns:p14="http://schemas.microsoft.com/office/powerpoint/2010/main" val="155617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992F34-14FF-114D-B036-79EC4ECE17D9}"/>
              </a:ext>
            </a:extLst>
          </p:cNvPr>
          <p:cNvSpPr txBox="1"/>
          <p:nvPr/>
        </p:nvSpPr>
        <p:spPr>
          <a:xfrm>
            <a:off x="5850384" y="214526"/>
            <a:ext cx="6097776" cy="6401753"/>
          </a:xfrm>
          <a:prstGeom prst="rect">
            <a:avLst/>
          </a:prstGeom>
          <a:noFill/>
        </p:spPr>
        <p:txBody>
          <a:bodyPr wrap="square" rtlCol="0">
            <a:spAutoFit/>
          </a:bodyPr>
          <a:lstStyle/>
          <a:p>
            <a:pPr marL="285750" lvl="0" indent="-285750">
              <a:buFont typeface="Arial" panose="020B0604020202020204" pitchFamily="34" charset="0"/>
              <a:buChar char="•"/>
              <a:defRPr/>
            </a:pPr>
            <a:r>
              <a:rPr lang="en-US" sz="2400" b="1" i="1" dirty="0">
                <a:solidFill>
                  <a:srgbClr val="002060"/>
                </a:solidFill>
                <a:latin typeface="Times New Roman" panose="02020603050405020304" pitchFamily="18" charset="0"/>
                <a:cs typeface="Times New Roman" panose="02020603050405020304" pitchFamily="18" charset="0"/>
              </a:rPr>
              <a:t>Salud </a:t>
            </a:r>
            <a:r>
              <a:rPr lang="en-US" sz="2400" b="1" i="1" dirty="0" err="1">
                <a:solidFill>
                  <a:srgbClr val="002060"/>
                </a:solidFill>
                <a:latin typeface="Times New Roman" panose="02020603050405020304" pitchFamily="18" charset="0"/>
                <a:cs typeface="Times New Roman" panose="02020603050405020304" pitchFamily="18" charset="0"/>
              </a:rPr>
              <a:t>aliada</a:t>
            </a:r>
            <a:endParaRPr lang="en-US" sz="2400" b="1" i="1" dirty="0">
              <a:solidFill>
                <a:srgbClr val="002060"/>
              </a:solidFill>
              <a:latin typeface="Times New Roman" panose="02020603050405020304" pitchFamily="18" charset="0"/>
              <a:cs typeface="Times New Roman" panose="02020603050405020304" pitchFamily="18" charset="0"/>
            </a:endParaRPr>
          </a:p>
          <a:p>
            <a:pPr lvl="0">
              <a:defRPr/>
            </a:pPr>
            <a:r>
              <a:rPr lang="es-ES" b="1" i="1" dirty="0">
                <a:solidFill>
                  <a:srgbClr val="002060"/>
                </a:solidFill>
                <a:latin typeface="Times New Roman" panose="02020603050405020304" pitchFamily="18" charset="0"/>
                <a:cs typeface="Times New Roman" panose="02020603050405020304" pitchFamily="18" charset="0"/>
              </a:rPr>
              <a:t>El título de Ciencias de la Salud Aliadas (A.S.) de la Universidad Paralela proporciona una base sólida para ingresar a una serie de programas de ciencias de la salud. Esta carrera puede ser utilizada por estudiantes interesados en campos de atención médica como enfermería, radiología, tecnología de laboratorio médico, investigación médica y más</a:t>
            </a:r>
            <a:r>
              <a:rPr kumimoji="0" lang="en-US"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lvl="0" indent="-285750">
              <a:buFont typeface="Arial" panose="020B0604020202020204" pitchFamily="34" charset="0"/>
              <a:buChar char="•"/>
              <a:defRPr/>
            </a:pPr>
            <a:r>
              <a:rPr lang="en-US" sz="2400" b="1" i="1" dirty="0" err="1">
                <a:solidFill>
                  <a:srgbClr val="002060"/>
                </a:solidFill>
                <a:latin typeface="Times New Roman" panose="02020603050405020304" pitchFamily="18" charset="0"/>
                <a:cs typeface="Times New Roman" panose="02020603050405020304" pitchFamily="18" charset="0"/>
              </a:rPr>
              <a:t>Tecnología</a:t>
            </a:r>
            <a:r>
              <a:rPr lang="en-US" sz="2400" b="1" i="1" dirty="0">
                <a:solidFill>
                  <a:srgbClr val="002060"/>
                </a:solidFill>
                <a:latin typeface="Times New Roman" panose="02020603050405020304" pitchFamily="18" charset="0"/>
                <a:cs typeface="Times New Roman" panose="02020603050405020304" pitchFamily="18" charset="0"/>
              </a:rPr>
              <a:t> de la </a:t>
            </a:r>
            <a:r>
              <a:rPr lang="en-US" sz="2400" b="1" i="1" dirty="0" err="1">
                <a:solidFill>
                  <a:srgbClr val="002060"/>
                </a:solidFill>
                <a:latin typeface="Times New Roman" panose="02020603050405020304" pitchFamily="18" charset="0"/>
                <a:cs typeface="Times New Roman" panose="02020603050405020304" pitchFamily="18" charset="0"/>
              </a:rPr>
              <a:t>información</a:t>
            </a:r>
            <a:r>
              <a:rPr kumimoji="0" lang="en-US"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The </a:t>
            </a:r>
            <a:r>
              <a:rPr lang="es-ES" b="1" i="1" dirty="0">
                <a:solidFill>
                  <a:srgbClr val="002060"/>
                </a:solidFill>
                <a:latin typeface="Times New Roman" panose="02020603050405020304" pitchFamily="18" charset="0"/>
                <a:cs typeface="Times New Roman" panose="02020603050405020304" pitchFamily="18" charset="0"/>
              </a:rPr>
              <a:t>Tennessee Transfer </a:t>
            </a:r>
            <a:r>
              <a:rPr lang="es-ES" b="1" i="1" dirty="0" err="1">
                <a:solidFill>
                  <a:srgbClr val="002060"/>
                </a:solidFill>
                <a:latin typeface="Times New Roman" panose="02020603050405020304" pitchFamily="18" charset="0"/>
                <a:cs typeface="Times New Roman" panose="02020603050405020304" pitchFamily="18" charset="0"/>
              </a:rPr>
              <a:t>Pathway</a:t>
            </a:r>
            <a:r>
              <a:rPr lang="es-ES" b="1" i="1" dirty="0">
                <a:solidFill>
                  <a:srgbClr val="002060"/>
                </a:solidFill>
                <a:latin typeface="Times New Roman" panose="02020603050405020304" pitchFamily="18" charset="0"/>
                <a:cs typeface="Times New Roman" panose="02020603050405020304" pitchFamily="18" charset="0"/>
              </a:rPr>
              <a:t>, Énfasis en Sistemas de Información (A.S.) está diseñado para que los estudiantes que completen este programa puedan transferirse a un programa de bachillerato en Sistemas de Información. Los estudiantes interesados en carreras en Análisis de Sistemas, Administración de Bases de Datos, Administración de Redes y Programación deben considerar este título.</a:t>
            </a:r>
          </a:p>
          <a:p>
            <a:pPr lvl="0">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lvl="0" indent="-285750">
              <a:buFont typeface="Arial" panose="020B0604020202020204" pitchFamily="34" charset="0"/>
              <a:buChar char="•"/>
              <a:defRPr/>
            </a:pPr>
            <a:r>
              <a:rPr lang="en-US" sz="2400" b="1" i="1" dirty="0" err="1">
                <a:solidFill>
                  <a:srgbClr val="002060"/>
                </a:solidFill>
                <a:latin typeface="Times New Roman" panose="02020603050405020304" pitchFamily="18" charset="0"/>
                <a:cs typeface="Times New Roman" panose="02020603050405020304" pitchFamily="18" charset="0"/>
              </a:rPr>
              <a:t>Estudios</a:t>
            </a:r>
            <a:r>
              <a:rPr lang="en-US" sz="2400" b="1" i="1" dirty="0">
                <a:solidFill>
                  <a:srgbClr val="002060"/>
                </a:solidFill>
                <a:latin typeface="Times New Roman" panose="02020603050405020304" pitchFamily="18" charset="0"/>
                <a:cs typeface="Times New Roman" panose="02020603050405020304" pitchFamily="18" charset="0"/>
              </a:rPr>
              <a:t> Generales</a:t>
            </a:r>
            <a:r>
              <a:rPr lang="es-ES" b="1" i="1" dirty="0">
                <a:solidFill>
                  <a:srgbClr val="002060"/>
                </a:solidFill>
                <a:latin typeface="Times New Roman" panose="02020603050405020304" pitchFamily="18" charset="0"/>
                <a:cs typeface="Times New Roman" panose="02020603050405020304" pitchFamily="18" charset="0"/>
              </a:rPr>
              <a:t>El Paralelo Universitario, Énfasis en Estudios Generales (A.S.) es un programa de dos años para estudiantes que no se han decidido por una especialización, pero planean completar una licenciatura en una universidad de cuatro años.</a:t>
            </a:r>
            <a:endParaRPr kumimoji="0" lang="en-US"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A37F05B-A851-6B06-FDE2-E6CAEFB1CCC7}"/>
              </a:ext>
            </a:extLst>
          </p:cNvPr>
          <p:cNvPicPr>
            <a:picLocks noChangeAspect="1"/>
          </p:cNvPicPr>
          <p:nvPr/>
        </p:nvPicPr>
        <p:blipFill>
          <a:blip r:embed="rId3"/>
          <a:stretch>
            <a:fillRect/>
          </a:stretch>
        </p:blipFill>
        <p:spPr>
          <a:xfrm>
            <a:off x="883206" y="2590539"/>
            <a:ext cx="4249949" cy="3501958"/>
          </a:xfrm>
          <a:prstGeom prst="rect">
            <a:avLst/>
          </a:prstGeom>
        </p:spPr>
      </p:pic>
      <p:sp>
        <p:nvSpPr>
          <p:cNvPr id="3" name="TextBox 2">
            <a:extLst>
              <a:ext uri="{FF2B5EF4-FFF2-40B4-BE49-F238E27FC236}">
                <a16:creationId xmlns:a16="http://schemas.microsoft.com/office/drawing/2014/main" id="{0A59E625-8C7C-CFA5-0759-0B147E86F09E}"/>
              </a:ext>
            </a:extLst>
          </p:cNvPr>
          <p:cNvSpPr txBox="1"/>
          <p:nvPr/>
        </p:nvSpPr>
        <p:spPr>
          <a:xfrm>
            <a:off x="2531999" y="323374"/>
            <a:ext cx="2601156" cy="1569660"/>
          </a:xfrm>
          <a:prstGeom prst="rect">
            <a:avLst/>
          </a:prstGeom>
          <a:noFill/>
        </p:spPr>
        <p:txBody>
          <a:bodyPr wrap="square" rtlCol="0">
            <a:spAutoFit/>
          </a:bodyPr>
          <a:lstStyle/>
          <a:p>
            <a:r>
              <a:rPr lang="es-ES" sz="2400" b="1" i="1" dirty="0">
                <a:solidFill>
                  <a:schemeClr val="bg1"/>
                </a:solidFill>
                <a:latin typeface="Times New Roman" panose="02020603050405020304" pitchFamily="18" charset="0"/>
                <a:cs typeface="Times New Roman" panose="02020603050405020304" pitchFamily="18" charset="0"/>
              </a:rPr>
              <a:t>Los cursos de los estudiantes se alinean con tres caminos:</a:t>
            </a:r>
            <a:endParaRPr lang="en-US" sz="2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4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DD559D-9F08-BE2F-98F6-E027B8452C5A}"/>
              </a:ext>
            </a:extLst>
          </p:cNvPr>
          <p:cNvSpPr txBox="1"/>
          <p:nvPr/>
        </p:nvSpPr>
        <p:spPr>
          <a:xfrm>
            <a:off x="386079" y="281355"/>
            <a:ext cx="8991601" cy="1323439"/>
          </a:xfrm>
          <a:prstGeom prst="rect">
            <a:avLst/>
          </a:prstGeom>
          <a:noFill/>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Escuela Secundaria del Distrito Médico
Situación académica</a:t>
            </a:r>
            <a:endParaRPr lang="en-US" sz="4000" dirty="0">
              <a:solidFill>
                <a:schemeClr val="bg1"/>
              </a:solidFill>
            </a:endParaRPr>
          </a:p>
        </p:txBody>
      </p:sp>
      <p:graphicFrame>
        <p:nvGraphicFramePr>
          <p:cNvPr id="3" name="Table 3">
            <a:extLst>
              <a:ext uri="{FF2B5EF4-FFF2-40B4-BE49-F238E27FC236}">
                <a16:creationId xmlns:a16="http://schemas.microsoft.com/office/drawing/2014/main" id="{4658FDB6-1816-C565-6D7E-DA2D56972941}"/>
              </a:ext>
            </a:extLst>
          </p:cNvPr>
          <p:cNvGraphicFramePr>
            <a:graphicFrameLocks noGrp="1"/>
          </p:cNvGraphicFramePr>
          <p:nvPr>
            <p:extLst>
              <p:ext uri="{D42A27DB-BD31-4B8C-83A1-F6EECF244321}">
                <p14:modId xmlns:p14="http://schemas.microsoft.com/office/powerpoint/2010/main" val="2754758681"/>
              </p:ext>
            </p:extLst>
          </p:nvPr>
        </p:nvGraphicFramePr>
        <p:xfrm>
          <a:off x="621437" y="2317647"/>
          <a:ext cx="7146525" cy="3704534"/>
        </p:xfrm>
        <a:graphic>
          <a:graphicData uri="http://schemas.openxmlformats.org/drawingml/2006/table">
            <a:tbl>
              <a:tblPr firstRow="1" bandRow="1">
                <a:tableStyleId>{073A0DAA-6AF3-43AB-8588-CEC1D06C72B9}</a:tableStyleId>
              </a:tblPr>
              <a:tblGrid>
                <a:gridCol w="3775508">
                  <a:extLst>
                    <a:ext uri="{9D8B030D-6E8A-4147-A177-3AD203B41FA5}">
                      <a16:colId xmlns:a16="http://schemas.microsoft.com/office/drawing/2014/main" val="4137962418"/>
                    </a:ext>
                  </a:extLst>
                </a:gridCol>
                <a:gridCol w="3371017">
                  <a:extLst>
                    <a:ext uri="{9D8B030D-6E8A-4147-A177-3AD203B41FA5}">
                      <a16:colId xmlns:a16="http://schemas.microsoft.com/office/drawing/2014/main" val="2462926455"/>
                    </a:ext>
                  </a:extLst>
                </a:gridCol>
              </a:tblGrid>
              <a:tr h="77845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Índices de rendimiento del TCAP 2024-2025</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2308389295"/>
                  </a:ext>
                </a:extLst>
              </a:tr>
              <a:tr h="1437145">
                <a:tc>
                  <a:txBody>
                    <a:bodyPr/>
                    <a:lstStyle/>
                    <a:p>
                      <a:pPr algn="ctr"/>
                      <a:r>
                        <a:rPr lang="en-US" sz="2400" b="1">
                          <a:solidFill>
                            <a:srgbClr val="002060"/>
                          </a:solidFill>
                          <a:latin typeface="Times New Roman" panose="02020603050405020304" pitchFamily="18" charset="0"/>
                          <a:cs typeface="Times New Roman" panose="02020603050405020304" pitchFamily="18" charset="0"/>
                        </a:rPr>
                        <a:t>ELA</a:t>
                      </a:r>
                    </a:p>
                  </a:txBody>
                  <a:tcPr/>
                </a:tc>
                <a:tc>
                  <a:txBody>
                    <a:bodyPr/>
                    <a:lstStyle/>
                    <a:p>
                      <a:pPr algn="ctr"/>
                      <a:r>
                        <a:rPr lang="en-US" sz="1800" b="1" dirty="0">
                          <a:solidFill>
                            <a:srgbClr val="002060"/>
                          </a:solidFill>
                          <a:effectLst/>
                          <a:latin typeface="Times New Roman" panose="02020603050405020304" pitchFamily="18" charset="0"/>
                          <a:cs typeface="Times New Roman" panose="02020603050405020304" pitchFamily="18" charset="0"/>
                        </a:rPr>
                        <a:t>65.0% Met and/or Exceeded Expectations</a:t>
                      </a:r>
                    </a:p>
                    <a:p>
                      <a:pPr algn="ctr"/>
                      <a:endParaRPr lang="en-US" sz="1800" b="1" dirty="0">
                        <a:solidFill>
                          <a:srgbClr val="002060"/>
                        </a:solidFill>
                        <a:effectLst/>
                        <a:latin typeface="Times New Roman" panose="02020603050405020304" pitchFamily="18" charset="0"/>
                        <a:cs typeface="Times New Roman" panose="02020603050405020304" pitchFamily="18" charset="0"/>
                      </a:endParaRPr>
                    </a:p>
                    <a:p>
                      <a:pPr algn="ctr"/>
                      <a:r>
                        <a:rPr lang="en-US" sz="1800" b="1" dirty="0">
                          <a:solidFill>
                            <a:srgbClr val="002060"/>
                          </a:solidFill>
                          <a:effectLst/>
                          <a:latin typeface="Times New Roman" panose="02020603050405020304" pitchFamily="18" charset="0"/>
                          <a:cs typeface="Times New Roman" panose="02020603050405020304" pitchFamily="18" charset="0"/>
                        </a:rPr>
                        <a:t>~ 70.0% (Goal for 25-26)</a:t>
                      </a:r>
                    </a:p>
                    <a:p>
                      <a:pPr algn="ctr"/>
                      <a:endParaRPr lang="en-US"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0127994"/>
                  </a:ext>
                </a:extLst>
              </a:tr>
              <a:tr h="1167681">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Matemática</a:t>
                      </a:r>
                      <a:endParaRPr lang="en-US" sz="24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fontAlgn="b"/>
                      <a:r>
                        <a:rPr lang="en-US" sz="1800" b="1" u="none" strike="noStrike" dirty="0">
                          <a:solidFill>
                            <a:srgbClr val="002060"/>
                          </a:solidFill>
                          <a:effectLst/>
                          <a:latin typeface="Times New Roman" panose="02020603050405020304" pitchFamily="18" charset="0"/>
                          <a:cs typeface="Times New Roman" panose="02020603050405020304" pitchFamily="18" charset="0"/>
                        </a:rPr>
                        <a:t>35.4% Met and/or Exceeded Expectations</a:t>
                      </a:r>
                    </a:p>
                    <a:p>
                      <a:pPr algn="ctr" fontAlgn="b"/>
                      <a:endParaRPr lang="en-US" sz="1800" b="1" u="none" strike="noStrike" dirty="0">
                        <a:solidFill>
                          <a:srgbClr val="002060"/>
                        </a:solidFill>
                        <a:effectLst/>
                        <a:latin typeface="Times New Roman" panose="02020603050405020304" pitchFamily="18" charset="0"/>
                        <a:cs typeface="Times New Roman" panose="02020603050405020304" pitchFamily="18" charset="0"/>
                      </a:endParaRPr>
                    </a:p>
                    <a:p>
                      <a:pPr algn="ctr" fontAlgn="b"/>
                      <a:r>
                        <a:rPr lang="en-US" sz="1800" b="1" u="none" strike="noStrike" dirty="0">
                          <a:solidFill>
                            <a:srgbClr val="002060"/>
                          </a:solidFill>
                          <a:effectLst/>
                          <a:latin typeface="Times New Roman" panose="02020603050405020304" pitchFamily="18" charset="0"/>
                          <a:cs typeface="Times New Roman" panose="02020603050405020304" pitchFamily="18" charset="0"/>
                        </a:rPr>
                        <a:t>~ 40.0% (Goal for 25-26)</a:t>
                      </a:r>
                    </a:p>
                    <a:p>
                      <a:pPr algn="ctr"/>
                      <a:endParaRPr lang="en-US"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2232135"/>
                  </a:ext>
                </a:extLst>
              </a:tr>
            </a:tbl>
          </a:graphicData>
        </a:graphic>
      </p:graphicFrame>
    </p:spTree>
    <p:extLst>
      <p:ext uri="{BB962C8B-B14F-4D97-AF65-F5344CB8AC3E}">
        <p14:creationId xmlns:p14="http://schemas.microsoft.com/office/powerpoint/2010/main" val="862923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2141</Words>
  <Application>Microsoft Office PowerPoint</Application>
  <PresentationFormat>Widescreen</PresentationFormat>
  <Paragraphs>150</Paragraphs>
  <Slides>23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Calibri Light</vt:lpstr>
      <vt:lpstr>Century 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P PACHUCKI</dc:creator>
  <cp:lastModifiedBy>CARLOS  SMITH</cp:lastModifiedBy>
  <cp:revision>1</cp:revision>
  <cp:lastPrinted>2024-09-18T17:50:57Z</cp:lastPrinted>
  <dcterms:created xsi:type="dcterms:W3CDTF">2021-01-13T15:17:27Z</dcterms:created>
  <dcterms:modified xsi:type="dcterms:W3CDTF">2025-09-10T19:40:44Z</dcterms:modified>
</cp:coreProperties>
</file>