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0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02" r:id="rId3"/>
    <p:sldId id="276" r:id="rId4"/>
    <p:sldId id="259" r:id="rId5"/>
    <p:sldId id="265" r:id="rId6"/>
    <p:sldId id="282" r:id="rId7"/>
    <p:sldId id="271" r:id="rId8"/>
    <p:sldId id="332" r:id="rId9"/>
    <p:sldId id="303" r:id="rId10"/>
    <p:sldId id="348" r:id="rId11"/>
    <p:sldId id="300" r:id="rId12"/>
    <p:sldId id="286" r:id="rId13"/>
    <p:sldId id="352" r:id="rId14"/>
    <p:sldId id="311" r:id="rId15"/>
    <p:sldId id="312" r:id="rId16"/>
    <p:sldId id="313" r:id="rId17"/>
    <p:sldId id="329" r:id="rId18"/>
    <p:sldId id="339" r:id="rId19"/>
    <p:sldId id="353" r:id="rId20"/>
    <p:sldId id="342" r:id="rId21"/>
    <p:sldId id="341" r:id="rId22"/>
    <p:sldId id="297" r:id="rId23"/>
    <p:sldId id="343" r:id="rId24"/>
    <p:sldId id="349" r:id="rId25"/>
    <p:sldId id="344" r:id="rId26"/>
    <p:sldId id="345" r:id="rId27"/>
    <p:sldId id="347" r:id="rId28"/>
    <p:sldId id="351" r:id="rId29"/>
    <p:sldId id="350" r:id="rId30"/>
    <p:sldId id="355" r:id="rId3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sol Serafin" initials="MS" lastIdx="0" clrIdx="0">
    <p:extLst>
      <p:ext uri="{19B8F6BF-5375-455C-9EA6-DF929625EA0E}">
        <p15:presenceInfo xmlns:p15="http://schemas.microsoft.com/office/powerpoint/2012/main" userId="S-1-5-21-983160196-1872918940-3583687727-1560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6323"/>
    <a:srgbClr val="CC0000"/>
    <a:srgbClr val="0033CC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7" autoAdjust="0"/>
    <p:restoredTop sz="92135" autoAdjust="0"/>
  </p:normalViewPr>
  <p:slideViewPr>
    <p:cSldViewPr>
      <p:cViewPr varScale="1">
        <p:scale>
          <a:sx n="86" d="100"/>
          <a:sy n="86" d="100"/>
        </p:scale>
        <p:origin x="103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sol Serafin" userId="9fbec637-dbef-4153-8f35-30d32494b6dd" providerId="ADAL" clId="{E9A55AF0-7B4C-40C0-9873-8ADB05F85D59}"/>
    <pc:docChg chg="custSel modSld sldOrd">
      <pc:chgData name="Marisol Serafin" userId="9fbec637-dbef-4153-8f35-30d32494b6dd" providerId="ADAL" clId="{E9A55AF0-7B4C-40C0-9873-8ADB05F85D59}" dt="2026-03-04T18:07:44.270" v="141" actId="20577"/>
      <pc:docMkLst>
        <pc:docMk/>
      </pc:docMkLst>
      <pc:sldChg chg="modSp mod">
        <pc:chgData name="Marisol Serafin" userId="9fbec637-dbef-4153-8f35-30d32494b6dd" providerId="ADAL" clId="{E9A55AF0-7B4C-40C0-9873-8ADB05F85D59}" dt="2026-03-04T18:07:44.270" v="141" actId="20577"/>
        <pc:sldMkLst>
          <pc:docMk/>
          <pc:sldMk cId="0" sldId="300"/>
        </pc:sldMkLst>
        <pc:spChg chg="mod">
          <ac:chgData name="Marisol Serafin" userId="9fbec637-dbef-4153-8f35-30d32494b6dd" providerId="ADAL" clId="{E9A55AF0-7B4C-40C0-9873-8ADB05F85D59}" dt="2026-03-04T18:07:44.270" v="141" actId="20577"/>
          <ac:spMkLst>
            <pc:docMk/>
            <pc:sldMk cId="0" sldId="300"/>
            <ac:spMk id="3" creationId="{00000000-0000-0000-0000-000000000000}"/>
          </ac:spMkLst>
        </pc:spChg>
      </pc:sldChg>
      <pc:sldChg chg="modSp mod">
        <pc:chgData name="Marisol Serafin" userId="9fbec637-dbef-4153-8f35-30d32494b6dd" providerId="ADAL" clId="{E9A55AF0-7B4C-40C0-9873-8ADB05F85D59}" dt="2026-03-04T17:59:16.051" v="27" actId="20577"/>
        <pc:sldMkLst>
          <pc:docMk/>
          <pc:sldMk cId="0" sldId="302"/>
        </pc:sldMkLst>
        <pc:spChg chg="mod">
          <ac:chgData name="Marisol Serafin" userId="9fbec637-dbef-4153-8f35-30d32494b6dd" providerId="ADAL" clId="{E9A55AF0-7B4C-40C0-9873-8ADB05F85D59}" dt="2026-03-04T17:59:16.051" v="27" actId="20577"/>
          <ac:spMkLst>
            <pc:docMk/>
            <pc:sldMk cId="0" sldId="302"/>
            <ac:spMk id="512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5"/>
            <a:ext cx="3037407" cy="465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4" tIns="45996" rIns="91994" bIns="4599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994" y="5"/>
            <a:ext cx="3037407" cy="465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4" tIns="45996" rIns="91994" bIns="4599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30943"/>
            <a:ext cx="3037407" cy="465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4" tIns="45996" rIns="91994" bIns="4599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994" y="8830943"/>
            <a:ext cx="3037407" cy="465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4" tIns="45996" rIns="91994" bIns="4599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4CB1973-E7D5-4E61-9E9B-21853D7A71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5"/>
            <a:ext cx="3037407" cy="465461"/>
          </a:xfrm>
          <a:prstGeom prst="rect">
            <a:avLst/>
          </a:prstGeom>
        </p:spPr>
        <p:txBody>
          <a:bodyPr vert="horz" lIns="91994" tIns="45996" rIns="91994" bIns="45996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373" y="5"/>
            <a:ext cx="3037407" cy="465461"/>
          </a:xfrm>
          <a:prstGeom prst="rect">
            <a:avLst/>
          </a:prstGeom>
        </p:spPr>
        <p:txBody>
          <a:bodyPr vert="horz" lIns="91994" tIns="45996" rIns="91994" bIns="45996" rtlCol="0"/>
          <a:lstStyle>
            <a:lvl1pPr algn="r">
              <a:defRPr sz="1200"/>
            </a:lvl1pPr>
          </a:lstStyle>
          <a:p>
            <a:pPr>
              <a:defRPr/>
            </a:pPr>
            <a:fld id="{58CA5105-4DDB-44CA-AAD0-60185CE60484}" type="datetimeFigureOut">
              <a:rPr lang="en-US"/>
              <a:pPr>
                <a:defRPr/>
              </a:pPr>
              <a:t>3/4/2026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94" tIns="45996" rIns="91994" bIns="4599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94" y="4416271"/>
            <a:ext cx="5607021" cy="4182740"/>
          </a:xfrm>
          <a:prstGeom prst="rect">
            <a:avLst/>
          </a:prstGeom>
        </p:spPr>
        <p:txBody>
          <a:bodyPr vert="horz" lIns="91994" tIns="45996" rIns="91994" bIns="4599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343"/>
            <a:ext cx="3037407" cy="465461"/>
          </a:xfrm>
          <a:prstGeom prst="rect">
            <a:avLst/>
          </a:prstGeom>
        </p:spPr>
        <p:txBody>
          <a:bodyPr vert="horz" lIns="91994" tIns="45996" rIns="91994" bIns="4599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373" y="8829343"/>
            <a:ext cx="3037407" cy="465461"/>
          </a:xfrm>
          <a:prstGeom prst="rect">
            <a:avLst/>
          </a:prstGeom>
        </p:spPr>
        <p:txBody>
          <a:bodyPr vert="horz" lIns="91994" tIns="45996" rIns="91994" bIns="45996" rtlCol="0" anchor="b"/>
          <a:lstStyle>
            <a:lvl1pPr algn="r">
              <a:defRPr sz="1200"/>
            </a:lvl1pPr>
          </a:lstStyle>
          <a:p>
            <a:pPr>
              <a:defRPr/>
            </a:pPr>
            <a:fld id="{CC772BF2-2B34-4423-85FD-FFF0F93A17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428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9255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38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1994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E5729A-BDD0-4272-A8CE-247111709981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900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5793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9655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90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14CD7D5-3B20-4B82-B6B7-8E8D0B9FD1E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1912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5994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4407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1057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7027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29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374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633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860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383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3484DF-6496-43D7-8DA8-FCD63EE1058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0543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2BF2-2B34-4423-85FD-FFF0F93A17C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762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56AE53-BD0D-449C-952F-6EB9709760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973947"/>
      </p:ext>
    </p:extLst>
  </p:cSld>
  <p:clrMapOvr>
    <a:masterClrMapping/>
  </p:clrMapOvr>
  <p:transition spd="med">
    <p:random/>
  </p:transition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17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5363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968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0256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71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8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6845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9BC81-FCFB-43DE-93C8-B9C35C0D08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04866"/>
      </p:ext>
    </p:extLst>
  </p:cSld>
  <p:clrMapOvr>
    <a:masterClrMapping/>
  </p:clrMapOvr>
  <p:transition spd="med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29F5C-307B-4C0E-9684-B831C100E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81055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8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866890-1E8D-4419-B51A-DAECDC57D3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481341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16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51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121D1-5DAA-4E12-BA18-2F001D95E01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339360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866463-5720-440A-8CF3-512B34D9D55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378484"/>
      </p:ext>
    </p:extLst>
  </p:cSld>
  <p:clrMapOvr>
    <a:masterClrMapping/>
  </p:clrMapOvr>
  <p:transition spd="med">
    <p:random/>
  </p:transition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3760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304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F1B31B40-17FA-4CE7-84AC-A8635AF295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44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9" r:id="rId1"/>
    <p:sldLayoutId id="2147484810" r:id="rId2"/>
    <p:sldLayoutId id="2147484811" r:id="rId3"/>
    <p:sldLayoutId id="2147484812" r:id="rId4"/>
    <p:sldLayoutId id="2147484813" r:id="rId5"/>
    <p:sldLayoutId id="2147484814" r:id="rId6"/>
    <p:sldLayoutId id="2147484815" r:id="rId7"/>
    <p:sldLayoutId id="2147484816" r:id="rId8"/>
    <p:sldLayoutId id="2147484817" r:id="rId9"/>
    <p:sldLayoutId id="2147484818" r:id="rId10"/>
    <p:sldLayoutId id="2147484819" r:id="rId11"/>
    <p:sldLayoutId id="2147484820" r:id="rId12"/>
    <p:sldLayoutId id="2147484821" r:id="rId13"/>
    <p:sldLayoutId id="2147484822" r:id="rId14"/>
    <p:sldLayoutId id="2147484823" r:id="rId15"/>
    <p:sldLayoutId id="2147484824" r:id="rId16"/>
    <p:sldLayoutId id="2147484825" r:id="rId17"/>
    <p:sldLayoutId id="2147484826" r:id="rId18"/>
  </p:sldLayoutIdLst>
  <p:transition spd="med">
    <p:random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533401"/>
            <a:ext cx="7237595" cy="160019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>
                <a:solidFill>
                  <a:srgbClr val="346323"/>
                </a:solidFill>
              </a:rPr>
              <a:t>Finance Department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9205" y="1905000"/>
            <a:ext cx="5332595" cy="8382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5400" dirty="0">
                <a:solidFill>
                  <a:srgbClr val="346323"/>
                </a:solidFill>
              </a:rPr>
              <a:t>Orientation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200400"/>
            <a:ext cx="5645658" cy="2362200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395005"/>
            <a:ext cx="6251303" cy="1049235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Health Insurance</a:t>
            </a:r>
          </a:p>
        </p:txBody>
      </p:sp>
    </p:spTree>
    <p:extLst>
      <p:ext uri="{BB962C8B-B14F-4D97-AF65-F5344CB8AC3E}">
        <p14:creationId xmlns:p14="http://schemas.microsoft.com/office/powerpoint/2010/main" val="3331718097"/>
      </p:ext>
    </p:extLst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88482" y="150796"/>
            <a:ext cx="6251303" cy="839804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Colonial Life 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482" y="914400"/>
            <a:ext cx="6858000" cy="5716604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2200" dirty="0">
                <a:solidFill>
                  <a:schemeClr val="tx1"/>
                </a:solidFill>
              </a:rPr>
              <a:t>Offered through the state to all contracted employees working 30 or more hours per week and contracted bus drivers.</a:t>
            </a:r>
          </a:p>
          <a:p>
            <a:pPr>
              <a:defRPr/>
            </a:pPr>
            <a:r>
              <a:rPr lang="en-US" sz="2200" dirty="0">
                <a:solidFill>
                  <a:schemeClr val="tx1"/>
                </a:solidFill>
              </a:rPr>
              <a:t>Eligible individuals will be automatically enrolled in a $10,000 policy at $2.20 per month.***We strongly encourage you to verify your enrollment status to ensure it is complete. </a:t>
            </a:r>
          </a:p>
          <a:p>
            <a:pPr>
              <a:defRPr/>
            </a:pPr>
            <a:r>
              <a:rPr lang="en-US" sz="2200" dirty="0">
                <a:solidFill>
                  <a:schemeClr val="tx1"/>
                </a:solidFill>
              </a:rPr>
              <a:t>Decline</a:t>
            </a:r>
          </a:p>
          <a:p>
            <a:pPr>
              <a:defRPr/>
            </a:pPr>
            <a:r>
              <a:rPr lang="en-US" sz="2200" dirty="0">
                <a:solidFill>
                  <a:schemeClr val="tx1"/>
                </a:solidFill>
              </a:rPr>
              <a:t>Extra coverage is available</a:t>
            </a:r>
          </a:p>
          <a:p>
            <a:pPr>
              <a:defRPr/>
            </a:pPr>
            <a:r>
              <a:rPr lang="en-US" sz="2200" dirty="0">
                <a:solidFill>
                  <a:schemeClr val="tx1"/>
                </a:solidFill>
              </a:rPr>
              <a:t>You will receive an enrollment email from Marisol Serafin when you have access </a:t>
            </a:r>
            <a:r>
              <a:rPr lang="en-US" sz="2200">
                <a:solidFill>
                  <a:schemeClr val="tx1"/>
                </a:solidFill>
              </a:rPr>
              <a:t>to enroll.</a:t>
            </a:r>
            <a:endParaRPr lang="en-US" sz="2200" dirty="0">
              <a:solidFill>
                <a:schemeClr val="tx1"/>
              </a:solidFill>
            </a:endParaRP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schemeClr val="tx1"/>
                </a:solidFill>
              </a:rPr>
              <a:t>Enrollment is through Colonial Life portal.</a:t>
            </a:r>
          </a:p>
          <a:p>
            <a:pPr>
              <a:defRPr/>
            </a:pPr>
            <a:r>
              <a:rPr lang="en-US" sz="2200" dirty="0">
                <a:solidFill>
                  <a:schemeClr val="tx1"/>
                </a:solidFill>
              </a:rPr>
              <a:t>If coming from another Arkansas public school, your current coverage will transfer.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schemeClr val="tx1"/>
                </a:solidFill>
              </a:rPr>
              <a:t>As a transfer,  you have the option to decline or enroll in additional coverage.</a:t>
            </a:r>
          </a:p>
          <a:p>
            <a:pPr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71652"/>
            <a:ext cx="6251303" cy="761999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Health Insurance </a:t>
            </a:r>
            <a:r>
              <a:rPr lang="en-US" sz="900" dirty="0">
                <a:solidFill>
                  <a:srgbClr val="346323"/>
                </a:solidFill>
              </a:rPr>
              <a:t>                                          </a:t>
            </a:r>
            <a:endParaRPr lang="en-US" dirty="0">
              <a:solidFill>
                <a:srgbClr val="346323"/>
              </a:solidFill>
            </a:endParaRPr>
          </a:p>
        </p:txBody>
      </p:sp>
      <p:sp>
        <p:nvSpPr>
          <p:cNvPr id="17411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047548"/>
            <a:ext cx="72390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>
                <a:solidFill>
                  <a:schemeClr val="tx1"/>
                </a:solidFill>
              </a:rPr>
              <a:t>Offered to contracted employees working 30 or more hours per week and contracted bus drivers.</a:t>
            </a:r>
          </a:p>
          <a:p>
            <a:r>
              <a:rPr lang="en-US" sz="2200" dirty="0">
                <a:solidFill>
                  <a:schemeClr val="tx1"/>
                </a:solidFill>
              </a:rPr>
              <a:t>District pays </a:t>
            </a:r>
            <a:r>
              <a:rPr lang="en-US" sz="2200" b="1" dirty="0">
                <a:solidFill>
                  <a:schemeClr val="tx1"/>
                </a:solidFill>
              </a:rPr>
              <a:t>$350 </a:t>
            </a:r>
            <a:r>
              <a:rPr lang="en-US" sz="2200" dirty="0">
                <a:solidFill>
                  <a:schemeClr val="tx1"/>
                </a:solidFill>
              </a:rPr>
              <a:t>per month for employee 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>
                <a:solidFill>
                  <a:schemeClr val="tx1"/>
                </a:solidFill>
              </a:rPr>
              <a:t>3 Plans Available – Health Advantage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</a:rPr>
              <a:t>Premium 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</a:rPr>
              <a:t>Classic – HSA eligible - </a:t>
            </a:r>
            <a:r>
              <a:rPr lang="en-US" sz="2200" dirty="0" err="1">
                <a:solidFill>
                  <a:schemeClr val="tx1"/>
                </a:solidFill>
              </a:rPr>
              <a:t>DataPath</a:t>
            </a:r>
            <a:endParaRPr lang="en-US" sz="2200" dirty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</a:rPr>
              <a:t>Basic – HSA eligible - </a:t>
            </a:r>
            <a:r>
              <a:rPr lang="en-US" sz="2200" dirty="0" err="1">
                <a:solidFill>
                  <a:schemeClr val="tx1"/>
                </a:solidFill>
              </a:rPr>
              <a:t>DataPath</a:t>
            </a:r>
            <a:endParaRPr lang="en-US" sz="22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dirty="0">
                <a:solidFill>
                  <a:schemeClr val="tx1"/>
                </a:solidFill>
              </a:rPr>
              <a:t>If spouse is offered group medical insurance coverage from their employer, they </a:t>
            </a:r>
            <a:r>
              <a:rPr lang="en-US" sz="2200" u="sng" dirty="0">
                <a:solidFill>
                  <a:schemeClr val="tx1"/>
                </a:solidFill>
              </a:rPr>
              <a:t>may not enroll on your plan.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solidFill>
                  <a:schemeClr val="tx1"/>
                </a:solidFill>
              </a:rPr>
              <a:t>You will receive an enrollment email from Marisol Serafin when you have access to enroll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</a:rPr>
              <a:t>Enrollment is through the </a:t>
            </a:r>
            <a:r>
              <a:rPr lang="en-US" sz="2200" dirty="0" err="1">
                <a:solidFill>
                  <a:schemeClr val="tx1"/>
                </a:solidFill>
              </a:rPr>
              <a:t>ARBenefits</a:t>
            </a:r>
            <a:r>
              <a:rPr lang="en-US" sz="2200" dirty="0">
                <a:solidFill>
                  <a:schemeClr val="tx1"/>
                </a:solidFill>
              </a:rPr>
              <a:t> portal.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>
                <a:solidFill>
                  <a:schemeClr val="tx1"/>
                </a:solidFill>
              </a:rPr>
              <a:t>Documentation needed to enroll: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</a:rPr>
              <a:t>Dependents: Birth Certificate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</a:rPr>
              <a:t>Spouse: Marriage License and Spousal Affidavit Form</a:t>
            </a:r>
          </a:p>
          <a:p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BA4D-EF15-D5F6-D555-BCDA91F05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2881"/>
            <a:ext cx="7543800" cy="7581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346323"/>
                </a:solidFill>
              </a:rPr>
              <a:t>Health Insurance Monthly Premiums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E0FE5-3E94-648D-FF55-3F6B8D153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66799"/>
            <a:ext cx="7620001" cy="5791201"/>
          </a:xfrm>
        </p:spPr>
        <p:txBody>
          <a:bodyPr>
            <a:normAutofit fontScale="25000" lnSpcReduction="20000"/>
          </a:bodyPr>
          <a:lstStyle/>
          <a:p>
            <a:r>
              <a:rPr lang="en-US" sz="6200" dirty="0">
                <a:solidFill>
                  <a:schemeClr val="tx1"/>
                </a:solidFill>
              </a:rPr>
              <a:t>Premium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only $201.96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&amp; Spouse $706.92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&amp; Child(ren) $457.28		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&amp; Family $779.68		</a:t>
            </a:r>
          </a:p>
          <a:p>
            <a:r>
              <a:rPr lang="en-US" sz="6200" dirty="0">
                <a:solidFill>
                  <a:schemeClr val="tx1"/>
                </a:solidFill>
              </a:rPr>
              <a:t>Classic 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only $88.38			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&amp; Spouse $347.76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&amp; Child(ren) $209.30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&amp; Family $391.88		</a:t>
            </a:r>
          </a:p>
          <a:p>
            <a:r>
              <a:rPr lang="en-US" sz="6200" dirty="0">
                <a:solidFill>
                  <a:schemeClr val="tx1"/>
                </a:solidFill>
              </a:rPr>
              <a:t>Basic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only $43.24			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&amp; Spouse $241.58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&amp; Child(ren) $140.02</a:t>
            </a:r>
          </a:p>
          <a:p>
            <a:pPr lvl="1"/>
            <a:r>
              <a:rPr lang="en-US" sz="6200" dirty="0">
                <a:solidFill>
                  <a:schemeClr val="tx1"/>
                </a:solidFill>
              </a:rPr>
              <a:t>Employee &amp; Family $262.12</a:t>
            </a:r>
          </a:p>
          <a:p>
            <a:pPr marL="457200" lvl="1" indent="0">
              <a:buNone/>
            </a:pPr>
            <a:endParaRPr lang="en-US" sz="42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4200" dirty="0">
                <a:solidFill>
                  <a:schemeClr val="tx1"/>
                </a:solidFill>
              </a:rPr>
              <a:t>			</a:t>
            </a:r>
            <a:r>
              <a:rPr lang="en-US" sz="6400" dirty="0">
                <a:solidFill>
                  <a:srgbClr val="C00000"/>
                </a:solidFill>
              </a:rPr>
              <a:t>*Rates effective through 2026</a:t>
            </a:r>
          </a:p>
          <a:p>
            <a:pPr marL="457200" lvl="1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6E7AF9-5E8A-3154-CE48-454C9BF1B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2895600"/>
            <a:ext cx="2895600" cy="8714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55BF4A-C93D-371E-D726-6A232688D2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4038600"/>
            <a:ext cx="2086266" cy="42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927021"/>
      </p:ext>
    </p:extLst>
  </p:cSld>
  <p:clrMapOvr>
    <a:masterClrMapping/>
  </p:clrMapOvr>
  <p:transition spd="med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451" y="152400"/>
            <a:ext cx="6251303" cy="1059305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Premium Plan</a:t>
            </a:r>
            <a:endParaRPr lang="en-US" sz="3200" i="1" dirty="0">
              <a:solidFill>
                <a:srgbClr val="34632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6922"/>
            <a:ext cx="3048000" cy="4339478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Deductible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$750 individual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$1,500 family</a:t>
            </a:r>
          </a:p>
          <a:p>
            <a:pPr lvl="1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RX card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$15 generic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$40 preferred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$80 non-preferred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$100 (Tier 4)</a:t>
            </a:r>
          </a:p>
          <a:p>
            <a:pPr marL="457200" lvl="1" indent="0">
              <a:buNone/>
            </a:pP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52800" y="1123156"/>
            <a:ext cx="4419600" cy="4611687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Co pays (in-network)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$25 primary doctor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$50 specialist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$250 emergency room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$100 urgent care</a:t>
            </a:r>
          </a:p>
          <a:p>
            <a:r>
              <a:rPr lang="en-US" sz="2000" dirty="0">
                <a:solidFill>
                  <a:schemeClr val="tx1"/>
                </a:solidFill>
              </a:rPr>
              <a:t>Coinsurance (in-network)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20%  - Up to $2,500 individual</a:t>
            </a:r>
          </a:p>
          <a:p>
            <a:pPr lvl="2">
              <a:buNone/>
            </a:pPr>
            <a:r>
              <a:rPr lang="en-US" sz="2000" dirty="0">
                <a:solidFill>
                  <a:schemeClr val="tx1"/>
                </a:solidFill>
              </a:rPr>
              <a:t>        $5,000 family</a:t>
            </a:r>
          </a:p>
          <a:p>
            <a:r>
              <a:rPr lang="en-US" sz="2000" dirty="0">
                <a:solidFill>
                  <a:schemeClr val="tx1"/>
                </a:solidFill>
              </a:rPr>
              <a:t>Max out of pocket (in-network)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$3,250 medical + $3,100 RX individual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$6,500 medical + $6,200 RX family</a:t>
            </a:r>
          </a:p>
          <a:p>
            <a:pPr lvl="1"/>
            <a:endParaRPr lang="en-US" sz="1800" dirty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89284" y="380999"/>
            <a:ext cx="7550943" cy="1143000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Classic Plan</a:t>
            </a:r>
            <a:endParaRPr lang="en-US" sz="3200" i="1" dirty="0">
              <a:solidFill>
                <a:srgbClr val="346323"/>
              </a:solidFill>
            </a:endParaRPr>
          </a:p>
        </p:txBody>
      </p:sp>
      <p:sp>
        <p:nvSpPr>
          <p:cNvPr id="20484" name="Content Placeholder 1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3962400" cy="5105400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Deductible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$1,750 individual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$3,500 family	</a:t>
            </a:r>
          </a:p>
          <a:p>
            <a:r>
              <a:rPr lang="en-US" sz="2000" dirty="0">
                <a:solidFill>
                  <a:schemeClr val="tx1"/>
                </a:solidFill>
              </a:rPr>
              <a:t>No RX card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You pay what insurance company would pay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Counts towards deductible</a:t>
            </a:r>
          </a:p>
          <a:p>
            <a:pPr lvl="1"/>
            <a:endParaRPr lang="en-US" sz="2000" dirty="0"/>
          </a:p>
          <a:p>
            <a:pPr lvl="1">
              <a:buNone/>
            </a:pPr>
            <a:endParaRPr lang="en-US" sz="2000" dirty="0"/>
          </a:p>
          <a:p>
            <a:pPr lvl="1" algn="ctr">
              <a:buNone/>
            </a:pPr>
            <a:endParaRPr lang="en-US" sz="2000" b="1" dirty="0"/>
          </a:p>
          <a:p>
            <a:pPr lvl="1" algn="ctr">
              <a:buNone/>
            </a:pPr>
            <a:endParaRPr lang="en-US" sz="2000" b="1" dirty="0"/>
          </a:p>
          <a:p>
            <a:pPr lvl="1"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0483" name="Content Placeholder 11"/>
          <p:cNvSpPr>
            <a:spLocks noGrp="1"/>
          </p:cNvSpPr>
          <p:nvPr>
            <p:ph sz="half" idx="2"/>
          </p:nvPr>
        </p:nvSpPr>
        <p:spPr>
          <a:xfrm>
            <a:off x="4077827" y="1219200"/>
            <a:ext cx="3618373" cy="4267200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Coinsurance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20% after deductible</a:t>
            </a:r>
          </a:p>
          <a:p>
            <a:pPr lvl="2">
              <a:buFont typeface="Wingdings" pitchFamily="2" charset="2"/>
              <a:buNone/>
            </a:pPr>
            <a:r>
              <a:rPr lang="en-US" sz="2000" dirty="0">
                <a:solidFill>
                  <a:schemeClr val="tx1"/>
                </a:solidFill>
              </a:rPr>
              <a:t>up to $4,700 individual</a:t>
            </a:r>
          </a:p>
          <a:p>
            <a:pPr lvl="2">
              <a:buFont typeface="Wingdings" pitchFamily="2" charset="2"/>
              <a:buNone/>
            </a:pPr>
            <a:r>
              <a:rPr lang="en-US" sz="2000" dirty="0">
                <a:solidFill>
                  <a:schemeClr val="tx1"/>
                </a:solidFill>
              </a:rPr>
              <a:t>$6,175 family</a:t>
            </a:r>
          </a:p>
          <a:p>
            <a:r>
              <a:rPr lang="en-US" sz="2000" dirty="0">
                <a:solidFill>
                  <a:schemeClr val="tx1"/>
                </a:solidFill>
              </a:rPr>
              <a:t>Max out of pocket</a:t>
            </a:r>
          </a:p>
          <a:p>
            <a:pPr lvl="1">
              <a:buFont typeface="Wingdings" pitchFamily="2" charset="2"/>
              <a:buNone/>
            </a:pPr>
            <a:r>
              <a:rPr lang="en-US" sz="2000" dirty="0">
                <a:solidFill>
                  <a:schemeClr val="tx1"/>
                </a:solidFill>
              </a:rPr>
              <a:t>(in-network)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$6,450 individual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$9,675 family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HSA available – Data Path</a:t>
            </a:r>
          </a:p>
          <a:p>
            <a:pPr lvl="2"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080" y="380902"/>
            <a:ext cx="7765322" cy="1046650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rgbClr val="346323"/>
                </a:solidFill>
              </a:rPr>
              <a:t>Basic Plan </a:t>
            </a:r>
            <a:br>
              <a:rPr lang="en-US" sz="3200" i="1" dirty="0">
                <a:solidFill>
                  <a:srgbClr val="346323"/>
                </a:solidFill>
              </a:rPr>
            </a:br>
            <a:endParaRPr lang="en-US" sz="2400" i="1" dirty="0">
              <a:solidFill>
                <a:srgbClr val="34632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402" y="1427552"/>
            <a:ext cx="3733800" cy="4532313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Deductible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$4,000 individual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$8,000 family	</a:t>
            </a:r>
          </a:p>
          <a:p>
            <a:r>
              <a:rPr lang="en-US" sz="2000" dirty="0">
                <a:solidFill>
                  <a:schemeClr val="tx1"/>
                </a:solidFill>
              </a:rPr>
              <a:t>No RX card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You pay what insurance company would pay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Counts towards deductible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92357"/>
            <a:ext cx="4038600" cy="480060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Coinsurance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20% after deductible</a:t>
            </a:r>
          </a:p>
          <a:p>
            <a:pPr lvl="1">
              <a:buNone/>
            </a:pPr>
            <a:r>
              <a:rPr lang="en-US" sz="2000" dirty="0">
                <a:solidFill>
                  <a:schemeClr val="tx1"/>
                </a:solidFill>
              </a:rPr>
              <a:t>	up to $2,450 individual</a:t>
            </a:r>
          </a:p>
          <a:p>
            <a:pPr lvl="1">
              <a:buNone/>
            </a:pPr>
            <a:r>
              <a:rPr lang="en-US" sz="2000" dirty="0">
                <a:solidFill>
                  <a:schemeClr val="tx1"/>
                </a:solidFill>
              </a:rPr>
              <a:t>	$4900 family</a:t>
            </a:r>
          </a:p>
          <a:p>
            <a:r>
              <a:rPr lang="en-US" sz="2000" dirty="0">
                <a:solidFill>
                  <a:schemeClr val="tx1"/>
                </a:solidFill>
              </a:rPr>
              <a:t>Max out of pocket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$6,450 individual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$12,900 family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No out-of-network coverage</a:t>
            </a:r>
          </a:p>
          <a:p>
            <a:r>
              <a:rPr lang="en-US" sz="2000" dirty="0">
                <a:solidFill>
                  <a:schemeClr val="tx1"/>
                </a:solidFill>
              </a:rPr>
              <a:t>HSA available – Data Path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  <a:p>
            <a:pPr lvl="1">
              <a:buSzPct val="7500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>
          <a:xfrm>
            <a:off x="580724" y="457200"/>
            <a:ext cx="6347714" cy="838200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Other Perks</a:t>
            </a:r>
          </a:p>
        </p:txBody>
      </p:sp>
      <p:sp>
        <p:nvSpPr>
          <p:cNvPr id="16387" name="Content Placeholder 5"/>
          <p:cNvSpPr>
            <a:spLocks noGrp="1"/>
          </p:cNvSpPr>
          <p:nvPr>
            <p:ph sz="half" idx="1"/>
          </p:nvPr>
        </p:nvSpPr>
        <p:spPr>
          <a:xfrm>
            <a:off x="580724" y="1477478"/>
            <a:ext cx="7572676" cy="369411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Activity Pass</a:t>
            </a:r>
          </a:p>
          <a:p>
            <a:r>
              <a:rPr lang="en-US" sz="2400" dirty="0">
                <a:solidFill>
                  <a:schemeClr val="tx1"/>
                </a:solidFill>
              </a:rPr>
              <a:t>Discounts For Staff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Go to: Rogers Public Schools Website » 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	Departments » Human Resources »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	Discounts for Staff</a:t>
            </a:r>
          </a:p>
        </p:txBody>
      </p:sp>
    </p:spTree>
    <p:extLst>
      <p:ext uri="{BB962C8B-B14F-4D97-AF65-F5344CB8AC3E}">
        <p14:creationId xmlns:p14="http://schemas.microsoft.com/office/powerpoint/2010/main" val="1780609521"/>
      </p:ext>
    </p:extLst>
  </p:cSld>
  <p:clrMapOvr>
    <a:masterClrMapping/>
  </p:clrMapOvr>
  <p:transition spd="med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6251303" cy="105930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346323"/>
                </a:solidFill>
              </a:rPr>
              <a:t>Section 125 Cafeteria Plan</a:t>
            </a:r>
          </a:p>
        </p:txBody>
      </p:sp>
      <p:sp>
        <p:nvSpPr>
          <p:cNvPr id="16387" name="Content Placeholder 5"/>
          <p:cNvSpPr>
            <a:spLocks noGrp="1"/>
          </p:cNvSpPr>
          <p:nvPr>
            <p:ph sz="half" idx="1"/>
          </p:nvPr>
        </p:nvSpPr>
        <p:spPr>
          <a:xfrm>
            <a:off x="304800" y="1193799"/>
            <a:ext cx="7543800" cy="487680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Offered to contracted employees working 20 or more hours per week.</a:t>
            </a:r>
          </a:p>
          <a:p>
            <a:r>
              <a:rPr lang="en-US" sz="2400" dirty="0">
                <a:solidFill>
                  <a:schemeClr val="tx1"/>
                </a:solidFill>
              </a:rPr>
              <a:t>Plans offered: Dental, Vision, Short Term Disability, etc.</a:t>
            </a:r>
          </a:p>
          <a:p>
            <a:r>
              <a:rPr lang="en-US" sz="2400" dirty="0">
                <a:solidFill>
                  <a:schemeClr val="tx1"/>
                </a:solidFill>
              </a:rPr>
              <a:t>You will receive an enrollment email from Marisol Serafin when you have access to enroll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</a:rPr>
              <a:t>Enrollment is </a:t>
            </a:r>
            <a:r>
              <a:rPr lang="en-US" sz="2200">
                <a:solidFill>
                  <a:schemeClr val="tx1"/>
                </a:solidFill>
              </a:rPr>
              <a:t>through JTS </a:t>
            </a:r>
            <a:r>
              <a:rPr lang="en-US" sz="2200" dirty="0">
                <a:solidFill>
                  <a:schemeClr val="tx1"/>
                </a:solidFill>
              </a:rPr>
              <a:t>portal.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5B5695-11CE-3B35-1548-2A889872E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4699001"/>
            <a:ext cx="2667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498197"/>
      </p:ext>
    </p:extLst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D64B9-6639-B6B0-81A5-D6393D39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962" y="344885"/>
            <a:ext cx="6347713" cy="1320800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Dental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07E57-EAEF-E889-D6AB-97F3813C6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962" y="1143728"/>
            <a:ext cx="6609676" cy="5369387"/>
          </a:xfrm>
        </p:spPr>
        <p:txBody>
          <a:bodyPr>
            <a:normAutofit fontScale="92500" lnSpcReduction="20000"/>
          </a:bodyPr>
          <a:lstStyle/>
          <a:p>
            <a:r>
              <a:rPr lang="en-US" sz="1900" dirty="0">
                <a:solidFill>
                  <a:schemeClr val="tx1"/>
                </a:solidFill>
              </a:rPr>
              <a:t>Delta Dental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Deductible - $50 per person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Right Start 4 Kids – in network providers covered at 100% up to age 13</a:t>
            </a:r>
          </a:p>
          <a:p>
            <a:r>
              <a:rPr lang="en-US" sz="1900" dirty="0">
                <a:solidFill>
                  <a:schemeClr val="tx1"/>
                </a:solidFill>
              </a:rPr>
              <a:t>Preventative Services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In-Network 100% coverage</a:t>
            </a:r>
          </a:p>
          <a:p>
            <a:r>
              <a:rPr lang="en-US" sz="1900" dirty="0">
                <a:solidFill>
                  <a:schemeClr val="tx1"/>
                </a:solidFill>
              </a:rPr>
              <a:t>Basic Services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In-Network 80% coverage after deductible</a:t>
            </a:r>
          </a:p>
          <a:p>
            <a:r>
              <a:rPr lang="en-US" sz="1900" dirty="0">
                <a:solidFill>
                  <a:schemeClr val="tx1"/>
                </a:solidFill>
              </a:rPr>
              <a:t>Major Services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In-Network 50% coverage after deductible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sz="1900" dirty="0">
                <a:solidFill>
                  <a:schemeClr val="tx1"/>
                </a:solidFill>
              </a:rPr>
              <a:t>*Dental card through mail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2DCEE4-F996-3919-A0E6-36A30D12A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1580" y="1143728"/>
            <a:ext cx="1984058" cy="4054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11FABC1-DF0E-12EA-3CD2-89D9728E37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1580" y="4528311"/>
            <a:ext cx="3810000" cy="136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31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762000" y="379220"/>
            <a:ext cx="6251303" cy="1059305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Finance Department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6629400" cy="449580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Ashley Phillips – Payroll/Benefits</a:t>
            </a:r>
          </a:p>
          <a:p>
            <a:r>
              <a:rPr lang="en-US" sz="2400" dirty="0">
                <a:solidFill>
                  <a:schemeClr val="tx1"/>
                </a:solidFill>
              </a:rPr>
              <a:t>Blanca Guerra – Teacher Retirement</a:t>
            </a:r>
          </a:p>
          <a:p>
            <a:r>
              <a:rPr lang="en-US" sz="2400">
                <a:solidFill>
                  <a:schemeClr val="tx1"/>
                </a:solidFill>
              </a:rPr>
              <a:t>Emily Wagner - Accounts </a:t>
            </a:r>
            <a:r>
              <a:rPr lang="en-US" sz="2400" dirty="0">
                <a:solidFill>
                  <a:schemeClr val="tx1"/>
                </a:solidFill>
              </a:rPr>
              <a:t>Payable</a:t>
            </a:r>
          </a:p>
          <a:p>
            <a:r>
              <a:rPr lang="en-US" sz="2400" dirty="0">
                <a:solidFill>
                  <a:schemeClr val="tx1"/>
                </a:solidFill>
              </a:rPr>
              <a:t>Erica </a:t>
            </a:r>
            <a:r>
              <a:rPr lang="en-US" sz="2400" dirty="0" err="1">
                <a:solidFill>
                  <a:schemeClr val="tx1"/>
                </a:solidFill>
              </a:rPr>
              <a:t>Bonagurio</a:t>
            </a:r>
            <a:r>
              <a:rPr lang="en-US" sz="2400" dirty="0">
                <a:solidFill>
                  <a:schemeClr val="tx1"/>
                </a:solidFill>
              </a:rPr>
              <a:t>- Credit Cards/Attendance</a:t>
            </a:r>
          </a:p>
          <a:p>
            <a:r>
              <a:rPr lang="en-US" sz="2400" dirty="0">
                <a:solidFill>
                  <a:schemeClr val="tx1"/>
                </a:solidFill>
              </a:rPr>
              <a:t>Jake </a:t>
            </a:r>
            <a:r>
              <a:rPr lang="en-US" sz="2400" dirty="0" err="1">
                <a:solidFill>
                  <a:schemeClr val="tx1"/>
                </a:solidFill>
              </a:rPr>
              <a:t>Haak</a:t>
            </a:r>
            <a:r>
              <a:rPr lang="en-US" sz="2400" dirty="0">
                <a:solidFill>
                  <a:schemeClr val="tx1"/>
                </a:solidFill>
              </a:rPr>
              <a:t> – Chief Financial Officer</a:t>
            </a:r>
          </a:p>
          <a:p>
            <a:r>
              <a:rPr lang="en-US" sz="2400" dirty="0">
                <a:solidFill>
                  <a:schemeClr val="tx1"/>
                </a:solidFill>
              </a:rPr>
              <a:t>Marisol Serafin – Benefits </a:t>
            </a:r>
          </a:p>
          <a:p>
            <a:r>
              <a:rPr lang="en-US" sz="2400" dirty="0">
                <a:solidFill>
                  <a:schemeClr val="tx1"/>
                </a:solidFill>
              </a:rPr>
              <a:t>Miriah </a:t>
            </a:r>
            <a:r>
              <a:rPr lang="en-US" sz="2400" dirty="0" err="1">
                <a:solidFill>
                  <a:schemeClr val="tx1"/>
                </a:solidFill>
              </a:rPr>
              <a:t>Grosshart</a:t>
            </a:r>
            <a:r>
              <a:rPr lang="en-US" sz="2400" dirty="0">
                <a:solidFill>
                  <a:schemeClr val="tx1"/>
                </a:solidFill>
              </a:rPr>
              <a:t> – Assistant Finance Director</a:t>
            </a:r>
          </a:p>
          <a:p>
            <a:r>
              <a:rPr lang="en-US" sz="2400" dirty="0">
                <a:solidFill>
                  <a:schemeClr val="tx1"/>
                </a:solidFill>
              </a:rPr>
              <a:t>Nancy Price – Payroll/Contracts</a:t>
            </a:r>
          </a:p>
          <a:p>
            <a:r>
              <a:rPr lang="en-US" sz="2400" dirty="0">
                <a:solidFill>
                  <a:schemeClr val="tx1"/>
                </a:solidFill>
              </a:rPr>
              <a:t>Finance Intern</a:t>
            </a: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  <p:transition spd="med"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526181" y="315879"/>
            <a:ext cx="6251303" cy="990600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Vision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533400" y="1123348"/>
            <a:ext cx="7086600" cy="548640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Delta Vision Eye Med                         </a:t>
            </a:r>
            <a:endParaRPr lang="en-US" sz="2000" b="1" dirty="0">
              <a:solidFill>
                <a:schemeClr val="tx1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Exam Co-Pay is $10.00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Materials Co-Pay is $10.00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Allowance of $200.00 (glasses/contacts) + 15% off remainder on frames (at participating providers)</a:t>
            </a:r>
          </a:p>
          <a:p>
            <a:r>
              <a:rPr lang="en-US" sz="2000" dirty="0">
                <a:solidFill>
                  <a:schemeClr val="tx1"/>
                </a:solidFill>
              </a:rPr>
              <a:t>Benefit Period is once every 12 months since your last date of service.</a:t>
            </a:r>
          </a:p>
          <a:p>
            <a:pPr marL="0" indent="0"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	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1600" dirty="0">
                <a:solidFill>
                  <a:srgbClr val="C00000"/>
                </a:solidFill>
              </a:rPr>
              <a:t>			      </a:t>
            </a:r>
          </a:p>
          <a:p>
            <a:pPr>
              <a:buNone/>
            </a:pPr>
            <a:endParaRPr lang="en-US" sz="16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1600" dirty="0">
                <a:solidFill>
                  <a:srgbClr val="C00000"/>
                </a:solidFill>
              </a:rPr>
              <a:t>		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chemeClr val="tx1"/>
                </a:solidFill>
              </a:rPr>
              <a:t>	*Vision card through mail</a:t>
            </a:r>
          </a:p>
          <a:p>
            <a:pPr>
              <a:buNone/>
            </a:pPr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E9A341-DD6D-46EC-92E3-05028E58935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667049" y="1123348"/>
            <a:ext cx="2552700" cy="485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C7D614C-00B2-EBF1-EE13-BBDBFA4FAC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4139754"/>
            <a:ext cx="3600450" cy="162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514447"/>
      </p:ext>
    </p:extLst>
  </p:cSld>
  <p:clrMapOvr>
    <a:masterClrMapping/>
  </p:clrMapOvr>
  <p:transition spd="med"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9113"/>
            <a:ext cx="6251303" cy="104923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346323"/>
                </a:solidFill>
              </a:rPr>
              <a:t>Long Term Disability 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475456" y="1199284"/>
            <a:ext cx="8193088" cy="3846513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District pays long-term disability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LTD pays up to 60% of salary after 90 days</a:t>
            </a:r>
          </a:p>
          <a:p>
            <a:pPr eaLnBrk="1" hangingPunct="1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5CC3BF-8B5F-47E3-9F69-61F90B3069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4982849"/>
            <a:ext cx="1828800" cy="54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845804"/>
      </p:ext>
    </p:extLst>
  </p:cSld>
  <p:clrMapOvr>
    <a:masterClrMapping/>
  </p:clrMapOvr>
  <p:transition spd="med"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381000" y="319271"/>
            <a:ext cx="6251303" cy="1049235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Short Term Disability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086600" cy="44958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Pre-existing condition applies and is a 3/12 exclusion.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Example: ANY condition 3 months prior to effective date will NOT be covered for the first 12 months.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Up to $1,250 per week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E2B3CA-625C-4F19-AC53-6C2679562D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4953000"/>
            <a:ext cx="1828959" cy="536494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323" y="348649"/>
            <a:ext cx="6251303" cy="858884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Supplemental Plans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051" y="1024866"/>
            <a:ext cx="7239159" cy="4834155"/>
          </a:xfrm>
        </p:spPr>
        <p:txBody>
          <a:bodyPr>
            <a:noAutofit/>
          </a:bodyPr>
          <a:lstStyle/>
          <a:p>
            <a:pPr marL="365850" indent="-285750"/>
            <a:r>
              <a:rPr lang="en-US" sz="2200" dirty="0">
                <a:solidFill>
                  <a:schemeClr val="tx1"/>
                </a:solidFill>
              </a:rPr>
              <a:t>Hospital Indemnity - US Able Life</a:t>
            </a:r>
          </a:p>
          <a:p>
            <a:pPr marL="765900" lvl="1"/>
            <a:r>
              <a:rPr lang="en-US" sz="2200" dirty="0">
                <a:solidFill>
                  <a:schemeClr val="tx1"/>
                </a:solidFill>
              </a:rPr>
              <a:t>Age based at issue age </a:t>
            </a:r>
          </a:p>
          <a:p>
            <a:pPr marL="765900" lvl="1"/>
            <a:r>
              <a:rPr lang="en-US" sz="2200" dirty="0">
                <a:solidFill>
                  <a:schemeClr val="tx1"/>
                </a:solidFill>
              </a:rPr>
              <a:t>12/12 pre-existing condition, any condition 12 months prior to effective date will not be covered for first 12 months</a:t>
            </a:r>
          </a:p>
          <a:p>
            <a:pPr marL="765900" lvl="1"/>
            <a:r>
              <a:rPr lang="en-US" sz="2200" dirty="0">
                <a:solidFill>
                  <a:schemeClr val="tx1"/>
                </a:solidFill>
              </a:rPr>
              <a:t>Wellness benefit $30 per person per calendar year</a:t>
            </a:r>
          </a:p>
          <a:p>
            <a:pPr marL="365850" indent="-285750"/>
            <a:r>
              <a:rPr lang="en-US" sz="2200" dirty="0">
                <a:solidFill>
                  <a:schemeClr val="tx1"/>
                </a:solidFill>
              </a:rPr>
              <a:t>Cancer – TransAmerica</a:t>
            </a:r>
          </a:p>
          <a:p>
            <a:pPr marL="765900" lvl="1"/>
            <a:r>
              <a:rPr lang="en-US" sz="2200" dirty="0">
                <a:solidFill>
                  <a:schemeClr val="tx1"/>
                </a:solidFill>
              </a:rPr>
              <a:t>Annual wellness benefit $100 per person per calendar year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C56AB1-4954-47B3-93C2-C91AE71C4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549" y="1068196"/>
            <a:ext cx="1484061" cy="392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3922688-9B62-4FB1-A5A1-DE597BD06F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3733800"/>
            <a:ext cx="2133600" cy="62585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DA2DE5D-A8CB-4D1B-B940-5A70D26221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6273" y="5253727"/>
            <a:ext cx="4343402" cy="115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35189"/>
      </p:ext>
    </p:extLst>
  </p:cSld>
  <p:clrMapOvr>
    <a:masterClrMapping/>
  </p:clrMapOvr>
  <p:transition spd="med"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991F-C6CD-405D-8F81-433473BAA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04800"/>
            <a:ext cx="6507167" cy="659998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346323"/>
                </a:solidFill>
              </a:rPr>
              <a:t>Supplemental Plans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5BD46-667E-4F7D-9506-AE980BF45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027" y="1177352"/>
            <a:ext cx="7000774" cy="4918648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Critical Illness – Aflac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Age based at issue age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No pre-existing or waiting period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Annual wellness benefit $100 employee and spouse only</a:t>
            </a:r>
          </a:p>
          <a:p>
            <a:r>
              <a:rPr lang="en-US" sz="2400" dirty="0">
                <a:solidFill>
                  <a:schemeClr val="tx1"/>
                </a:solidFill>
              </a:rPr>
              <a:t>Accident – Aflac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Wellness benefit $100 per person per calendar year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DAD27D-BB23-4D3D-AC5A-20C09DDE4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1177352"/>
            <a:ext cx="1603387" cy="5243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EFAC34-3689-4FAB-8F2B-2AEDE4CEF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799" y="4885311"/>
            <a:ext cx="4343401" cy="1442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2238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25669"/>
            <a:ext cx="6251303" cy="786898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Life 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041" y="1112567"/>
            <a:ext cx="7391559" cy="4459287"/>
          </a:xfrm>
        </p:spPr>
        <p:txBody>
          <a:bodyPr>
            <a:normAutofit fontScale="925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Voluntary Term Life Insurance – </a:t>
            </a:r>
            <a:r>
              <a:rPr lang="en-US" sz="2400" dirty="0" err="1">
                <a:solidFill>
                  <a:schemeClr val="tx1"/>
                </a:solidFill>
              </a:rPr>
              <a:t>USAble</a:t>
            </a:r>
            <a:r>
              <a:rPr lang="en-US" sz="2400" dirty="0">
                <a:solidFill>
                  <a:schemeClr val="tx1"/>
                </a:solidFill>
              </a:rPr>
              <a:t> Life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Age Based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Guarantee issue up to $200,000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Dependent Life 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Spouse $5,000 up to $150,000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Child(ren) 6 months an up $5,000 or $10,000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Live births to – 6 months $1,000</a:t>
            </a:r>
          </a:p>
          <a:p>
            <a:pPr marL="457200" lvl="1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**Dependent coverage is available only when purchasing a policy on yourself.</a:t>
            </a:r>
          </a:p>
          <a:p>
            <a:pPr lvl="2">
              <a:buNone/>
            </a:pPr>
            <a:r>
              <a:rPr lang="en-US" sz="2000" dirty="0">
                <a:solidFill>
                  <a:schemeClr val="tx1"/>
                </a:solidFill>
              </a:rPr>
              <a:t>   </a:t>
            </a:r>
          </a:p>
          <a:p>
            <a:pPr lvl="2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403B6D-0D88-4C87-A542-003F2E3977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5331041"/>
            <a:ext cx="1828959" cy="48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132167"/>
      </p:ext>
    </p:extLst>
  </p:cSld>
  <p:clrMapOvr>
    <a:masterClrMapping/>
  </p:clrMapOvr>
  <p:transition spd="med"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9D57A-F17A-423D-99F2-172B24344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497" y="339291"/>
            <a:ext cx="6251303" cy="879909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MetLife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590C6-E9D9-44D4-9F1B-07AB2A28E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577" y="1249163"/>
            <a:ext cx="7020024" cy="3450613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MetLegal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$21 per month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 voluntary benefit with access to counsel for your personal legal needs.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Will/Trust preparation along with other legal services.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B32FE5-A462-464A-B5A4-CE5392FCC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4495800"/>
            <a:ext cx="1981200" cy="132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557902"/>
      </p:ext>
    </p:extLst>
  </p:cSld>
  <p:clrMapOvr>
    <a:masterClrMapping/>
  </p:clrMapOvr>
  <p:transition spd="med"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251303" cy="834293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Universal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39093"/>
            <a:ext cx="7086600" cy="4449274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Transamerica– permanent life insurance protection with a premium that never increases due to age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Fully portable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Coverage continues to age 100 as long as premiums are paid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Accelerated Death Benefit for terminal illness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Builds cash value and accrues interest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2B4EA8-9004-CA76-40A2-CD6C7A181C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300" y="5105400"/>
            <a:ext cx="2611050" cy="76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64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C3147-4C9B-65E3-FB14-B1FF39F77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7315200" cy="1295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346323"/>
                </a:solidFill>
              </a:rPr>
              <a:t>Rogers Public Education Foundation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68FD5-D9A3-2E14-5E84-642606ACB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7086600" cy="4419600"/>
          </a:xfrm>
        </p:spPr>
        <p:txBody>
          <a:bodyPr>
            <a:normAutofit/>
          </a:bodyPr>
          <a:lstStyle/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8" name="Picture 7" descr="A green and white card with a qr code&#10;&#10;AI-generated content may be incorrect.">
            <a:extLst>
              <a:ext uri="{FF2B5EF4-FFF2-40B4-BE49-F238E27FC236}">
                <a16:creationId xmlns:a16="http://schemas.microsoft.com/office/drawing/2014/main" id="{A0977250-3F16-3872-7ECD-4A1CB817DF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97694"/>
            <a:ext cx="7996989" cy="449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3904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F174F-6FB1-0E7C-ECFD-2FE963A13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1904"/>
            <a:ext cx="6347713" cy="762000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PowerSchool </a:t>
            </a:r>
            <a:r>
              <a:rPr lang="en-US" dirty="0" err="1">
                <a:solidFill>
                  <a:srgbClr val="346323"/>
                </a:solidFill>
              </a:rPr>
              <a:t>TalentEd</a:t>
            </a:r>
            <a:endParaRPr lang="en-US" dirty="0">
              <a:solidFill>
                <a:srgbClr val="346323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0273D-60FE-B25A-3104-760332543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3813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Have you completed all finance onboarding tasks?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These tasks must be completed in order to: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Be set up in payroll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Gain access to benefits enrollment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82A6D7-66A6-4E8A-AFFC-4881DCFE2E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962400"/>
            <a:ext cx="2971800" cy="269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526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5109" y="152400"/>
            <a:ext cx="76962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346323"/>
                </a:solidFill>
              </a:rPr>
              <a:t>Equalized Salary Payments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6821" y="1066800"/>
            <a:ext cx="7236979" cy="54864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600" dirty="0">
                <a:solidFill>
                  <a:schemeClr val="tx1"/>
                </a:solidFill>
              </a:rPr>
              <a:t>Most employees receive 1</a:t>
            </a:r>
            <a:r>
              <a:rPr lang="en-US" sz="2600" baseline="30000" dirty="0">
                <a:solidFill>
                  <a:schemeClr val="tx1"/>
                </a:solidFill>
              </a:rPr>
              <a:t>st</a:t>
            </a:r>
            <a:r>
              <a:rPr lang="en-US" sz="2600" dirty="0">
                <a:solidFill>
                  <a:schemeClr val="tx1"/>
                </a:solidFill>
              </a:rPr>
              <a:t> check in September and 3 checks in June</a:t>
            </a:r>
          </a:p>
          <a:p>
            <a:pPr eaLnBrk="1" hangingPunct="1"/>
            <a:r>
              <a:rPr lang="en-US" sz="2600" dirty="0">
                <a:solidFill>
                  <a:schemeClr val="tx1"/>
                </a:solidFill>
              </a:rPr>
              <a:t>All contracted employees have equalized payments</a:t>
            </a:r>
          </a:p>
          <a:p>
            <a:pPr eaLnBrk="1" hangingPunct="1"/>
            <a:r>
              <a:rPr lang="en-US" sz="2600" dirty="0">
                <a:solidFill>
                  <a:schemeClr val="tx1"/>
                </a:solidFill>
              </a:rPr>
              <a:t>Pay day on the 20</a:t>
            </a:r>
            <a:r>
              <a:rPr lang="en-US" sz="2600" baseline="30000" dirty="0">
                <a:solidFill>
                  <a:schemeClr val="tx1"/>
                </a:solidFill>
              </a:rPr>
              <a:t>th</a:t>
            </a:r>
            <a:r>
              <a:rPr lang="en-US" sz="2600" dirty="0">
                <a:solidFill>
                  <a:schemeClr val="tx1"/>
                </a:solidFill>
              </a:rPr>
              <a:t> of each month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Direct deposit – may have up to 2 bank accounts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Let us know if you change your bank account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Check will be mailed to address on file if not signed up for direct deposit. Send an email to </a:t>
            </a:r>
            <a:r>
              <a:rPr lang="en-US" sz="2600" b="1" dirty="0">
                <a:solidFill>
                  <a:schemeClr val="tx1"/>
                </a:solidFill>
              </a:rPr>
              <a:t>address@rpsar.net </a:t>
            </a:r>
            <a:r>
              <a:rPr lang="en-US" sz="2600" dirty="0">
                <a:solidFill>
                  <a:schemeClr val="tx1"/>
                </a:solidFill>
              </a:rPr>
              <a:t>to update your address.</a:t>
            </a:r>
          </a:p>
          <a:p>
            <a:pPr eaLnBrk="1" hangingPunct="1"/>
            <a:r>
              <a:rPr lang="en-US" sz="2600" dirty="0">
                <a:solidFill>
                  <a:schemeClr val="tx1"/>
                </a:solidFill>
              </a:rPr>
              <a:t>School year/ Contract year:</a:t>
            </a:r>
          </a:p>
          <a:p>
            <a:pPr lvl="1" eaLnBrk="1" hangingPunct="1"/>
            <a:r>
              <a:rPr lang="en-US" sz="2600" dirty="0">
                <a:solidFill>
                  <a:schemeClr val="tx1"/>
                </a:solidFill>
              </a:rPr>
              <a:t>July 1st – June 30</a:t>
            </a:r>
            <a:r>
              <a:rPr lang="en-US" sz="2600" baseline="30000" dirty="0">
                <a:solidFill>
                  <a:schemeClr val="tx1"/>
                </a:solidFill>
              </a:rPr>
              <a:t>th</a:t>
            </a:r>
          </a:p>
          <a:p>
            <a:pPr marL="457200" lvl="1" indent="0" eaLnBrk="1" hangingPunct="1">
              <a:buNone/>
            </a:pPr>
            <a:endParaRPr lang="en-US" sz="2400" dirty="0"/>
          </a:p>
        </p:txBody>
      </p:sp>
    </p:spTree>
  </p:cSld>
  <p:clrMapOvr>
    <a:masterClrMapping/>
  </p:clrMapOvr>
  <p:transition spd="med">
    <p:rand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FF088-995E-7142-D52B-5D3DF69CF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57200"/>
            <a:ext cx="6347713" cy="838200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22CAA-0A56-8997-68BC-D137A80AF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660" y="1295400"/>
            <a:ext cx="7139539" cy="51054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Finance Department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(479) 636-3910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Benefits Coordinator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Marisol Serafin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marisol.serafin@rpsar.net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(479) 636-3910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Human Resources Assistant Superintendent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Dr. Roger Hill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roger.hill@rpsar.net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(479) 636-3910</a:t>
            </a:r>
          </a:p>
          <a:p>
            <a:pPr marL="457200" lvl="1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56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75456" y="304800"/>
            <a:ext cx="6251303" cy="104923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346323"/>
                </a:solidFill>
              </a:rPr>
              <a:t>Sick Leave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475456" y="1219200"/>
            <a:ext cx="7296944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1 paid sick day per month worked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Unlimited accumulation of sick leave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Most districts limit is 90 days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If you have previously worked in another Arkansas Public School, you are eligible to transfer up to 90 days into our district.</a:t>
            </a:r>
          </a:p>
          <a:p>
            <a:pPr marL="457200" lvl="1" indent="0">
              <a:buNone/>
            </a:pPr>
            <a:endParaRPr lang="en-US" sz="2600" dirty="0">
              <a:solidFill>
                <a:schemeClr val="tx1"/>
              </a:solidFill>
            </a:endParaRPr>
          </a:p>
          <a:p>
            <a:pPr lvl="1" eaLnBrk="1" hangingPunct="1"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6910388" cy="1143000"/>
          </a:xfrm>
        </p:spPr>
        <p:txBody>
          <a:bodyPr/>
          <a:lstStyle/>
          <a:p>
            <a:pPr algn="ctr" eaLnBrk="1" hangingPunct="1"/>
            <a:r>
              <a:rPr lang="en-US" dirty="0">
                <a:solidFill>
                  <a:srgbClr val="346323"/>
                </a:solidFill>
              </a:rPr>
              <a:t>Catastrophic Sick Leave Bank </a:t>
            </a:r>
            <a:br>
              <a:rPr lang="en-US" dirty="0">
                <a:solidFill>
                  <a:srgbClr val="346323"/>
                </a:solidFill>
              </a:rPr>
            </a:br>
            <a:r>
              <a:rPr lang="en-US" sz="2400" dirty="0">
                <a:solidFill>
                  <a:srgbClr val="346323"/>
                </a:solidFill>
              </a:rPr>
              <a:t>(optional)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24000"/>
            <a:ext cx="7467600" cy="3846513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</a:rPr>
              <a:t>Donate 1 sick day</a:t>
            </a:r>
          </a:p>
          <a:p>
            <a:pPr eaLnBrk="1" hangingPunct="1"/>
            <a:r>
              <a:rPr lang="en-US" sz="2800" dirty="0">
                <a:solidFill>
                  <a:schemeClr val="tx1"/>
                </a:solidFill>
              </a:rPr>
              <a:t>May be granted up to 30 days per school year for a catastrophic illness</a:t>
            </a:r>
          </a:p>
          <a:p>
            <a:pPr eaLnBrk="1" hangingPunct="1"/>
            <a:endParaRPr lang="en-US" sz="2800" dirty="0"/>
          </a:p>
          <a:p>
            <a:pPr lvl="1" eaLnBrk="1" hangingPunct="1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765322" cy="970450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Workers Compensation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7162800" cy="3276599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>
                <a:solidFill>
                  <a:schemeClr val="tx1"/>
                </a:solidFill>
              </a:rPr>
              <a:t>Report it to your supervisor</a:t>
            </a:r>
          </a:p>
          <a:p>
            <a:r>
              <a:rPr lang="en-US" sz="11200" dirty="0">
                <a:solidFill>
                  <a:schemeClr val="tx1"/>
                </a:solidFill>
              </a:rPr>
              <a:t>You are covered</a:t>
            </a:r>
          </a:p>
          <a:p>
            <a:r>
              <a:rPr lang="en-US" sz="11200" dirty="0">
                <a:solidFill>
                  <a:schemeClr val="tx1"/>
                </a:solidFill>
              </a:rPr>
              <a:t>Conservative Care Occupational Health</a:t>
            </a:r>
          </a:p>
          <a:p>
            <a:pPr marL="36900" indent="0">
              <a:buNone/>
            </a:pPr>
            <a:r>
              <a:rPr lang="en-US" sz="11200" dirty="0">
                <a:solidFill>
                  <a:schemeClr val="tx1"/>
                </a:solidFill>
              </a:rPr>
              <a:t>	1615 W. Persimmon St., Ste B. Rogers,</a:t>
            </a:r>
          </a:p>
          <a:p>
            <a:pPr marL="36900" indent="0">
              <a:buNone/>
            </a:pPr>
            <a:r>
              <a:rPr lang="en-US" sz="11200" dirty="0">
                <a:solidFill>
                  <a:schemeClr val="tx1"/>
                </a:solidFill>
              </a:rPr>
              <a:t>	 AR, 72756</a:t>
            </a:r>
          </a:p>
          <a:p>
            <a:endParaRPr lang="en-US" sz="3200" dirty="0"/>
          </a:p>
          <a:p>
            <a:endParaRPr lang="en-US" sz="3200" dirty="0"/>
          </a:p>
          <a:p>
            <a:pPr marL="36900" indent="0">
              <a:buNone/>
            </a:pPr>
            <a:endParaRPr lang="en-US" sz="4000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5069"/>
            <a:ext cx="8486775" cy="762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346323"/>
                </a:solidFill>
              </a:rPr>
              <a:t>Teacher Retirement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17069"/>
            <a:ext cx="6934200" cy="6019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500" dirty="0">
                <a:solidFill>
                  <a:schemeClr val="tx1"/>
                </a:solidFill>
              </a:rPr>
              <a:t>As an employee of Rogers Public Schools, you are </a:t>
            </a:r>
            <a:r>
              <a:rPr lang="en-US" sz="2500" u="sng" dirty="0">
                <a:solidFill>
                  <a:schemeClr val="tx1"/>
                </a:solidFill>
              </a:rPr>
              <a:t>automatically a member of ARTRS (Arkansas Teacher Retirement)</a:t>
            </a:r>
            <a:r>
              <a:rPr lang="en-US" sz="250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>
                <a:solidFill>
                  <a:schemeClr val="tx1"/>
                </a:solidFill>
              </a:rPr>
              <a:t>Rogers School District matches 15% of salary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>
                <a:solidFill>
                  <a:schemeClr val="tx1"/>
                </a:solidFill>
              </a:rPr>
              <a:t>Contracted employees w/185 days or more contribute 7%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>
                <a:solidFill>
                  <a:schemeClr val="tx1"/>
                </a:solidFill>
              </a:rPr>
              <a:t>Contracted employees w/184 days or less have the option to be contributory (</a:t>
            </a:r>
            <a:r>
              <a:rPr lang="en-US" sz="2500" i="1" dirty="0">
                <a:solidFill>
                  <a:schemeClr val="tx1"/>
                </a:solidFill>
              </a:rPr>
              <a:t>extra form required</a:t>
            </a:r>
            <a:r>
              <a:rPr lang="en-US" sz="2500" dirty="0">
                <a:solidFill>
                  <a:schemeClr val="tx1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>
                <a:solidFill>
                  <a:schemeClr val="tx1"/>
                </a:solidFill>
              </a:rPr>
              <a:t>Full retirement at 28 years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>
                <a:solidFill>
                  <a:schemeClr val="tx1"/>
                </a:solidFill>
              </a:rPr>
              <a:t>Vested in 5 years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>
                <a:solidFill>
                  <a:schemeClr val="tx1"/>
                </a:solidFill>
              </a:rPr>
              <a:t>Retirement based on highest 5 years salary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>
                <a:solidFill>
                  <a:schemeClr val="tx1"/>
                </a:solidFill>
              </a:rPr>
              <a:t>Also eligible for Social Security benefits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>
                <a:solidFill>
                  <a:schemeClr val="tx1"/>
                </a:solidFill>
              </a:rPr>
              <a:t>Accumulated sick leave is paid at retirement @ ½ your daily rate not to exceed the Sub II rate of pay.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1800" dirty="0"/>
              <a:t>	</a:t>
            </a:r>
            <a:r>
              <a:rPr lang="en-US" sz="24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347713" cy="838200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Additional Retirement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26682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Webb &amp; Associates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Annuities 403B and 457 are available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Contact Jeremy Webb at 1-800-366-9322</a:t>
            </a:r>
          </a:p>
        </p:txBody>
      </p:sp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93558" y="381000"/>
            <a:ext cx="6347714" cy="914400"/>
          </a:xfrm>
        </p:spPr>
        <p:txBody>
          <a:bodyPr/>
          <a:lstStyle/>
          <a:p>
            <a:r>
              <a:rPr lang="en-US" dirty="0">
                <a:solidFill>
                  <a:srgbClr val="346323"/>
                </a:solidFill>
              </a:rPr>
              <a:t>Legislative Requirements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half" idx="1"/>
          </p:nvPr>
        </p:nvSpPr>
        <p:spPr>
          <a:xfrm>
            <a:off x="579120" y="1299411"/>
            <a:ext cx="6893293" cy="41148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Asbestos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Some of our buildings contain asbestos that is encapsulated either in concrete or under the floor, such as the glue that holds a floor tile in place.  For further information email: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Dan Caley - dan.caley@rpsar.net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School principal</a:t>
            </a:r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Facet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10331</TotalTime>
  <Words>1500</Words>
  <Application>Microsoft Office PowerPoint</Application>
  <PresentationFormat>On-screen Show (4:3)</PresentationFormat>
  <Paragraphs>305</Paragraphs>
  <Slides>30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Courier New</vt:lpstr>
      <vt:lpstr>Trebuchet MS</vt:lpstr>
      <vt:lpstr>Wingdings</vt:lpstr>
      <vt:lpstr>Wingdings 3</vt:lpstr>
      <vt:lpstr>Facet</vt:lpstr>
      <vt:lpstr>Finance Department </vt:lpstr>
      <vt:lpstr>Finance Department</vt:lpstr>
      <vt:lpstr>Equalized Salary Payments</vt:lpstr>
      <vt:lpstr>Sick Leave</vt:lpstr>
      <vt:lpstr>Catastrophic Sick Leave Bank  (optional)</vt:lpstr>
      <vt:lpstr>Workers Compensation</vt:lpstr>
      <vt:lpstr>Teacher Retirement</vt:lpstr>
      <vt:lpstr>Additional Retirement</vt:lpstr>
      <vt:lpstr>Legislative Requirements</vt:lpstr>
      <vt:lpstr>Health Insurance</vt:lpstr>
      <vt:lpstr>Colonial Life Insurance</vt:lpstr>
      <vt:lpstr>Health Insurance                                           </vt:lpstr>
      <vt:lpstr>Health Insurance Monthly Premiums</vt:lpstr>
      <vt:lpstr>Premium Plan</vt:lpstr>
      <vt:lpstr>Classic Plan</vt:lpstr>
      <vt:lpstr>Basic Plan  </vt:lpstr>
      <vt:lpstr>Other Perks</vt:lpstr>
      <vt:lpstr>Section 125 Cafeteria Plan</vt:lpstr>
      <vt:lpstr>Dental Insurance</vt:lpstr>
      <vt:lpstr>Vision</vt:lpstr>
      <vt:lpstr>Long Term Disability </vt:lpstr>
      <vt:lpstr>Short Term Disability</vt:lpstr>
      <vt:lpstr>Supplemental Plans</vt:lpstr>
      <vt:lpstr>Supplemental Plans Continued</vt:lpstr>
      <vt:lpstr>Life Insurance</vt:lpstr>
      <vt:lpstr>MetLife</vt:lpstr>
      <vt:lpstr>Universal Life</vt:lpstr>
      <vt:lpstr>Rogers Public Education Foundation</vt:lpstr>
      <vt:lpstr>PowerSchool TalentEd</vt:lpstr>
      <vt:lpstr>Questions?</vt:lpstr>
    </vt:vector>
  </TitlesOfParts>
  <Company>RPS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Rogers Public Schools</dc:title>
  <dc:creator>RPS</dc:creator>
  <cp:lastModifiedBy>Marisol Serafin</cp:lastModifiedBy>
  <cp:revision>537</cp:revision>
  <cp:lastPrinted>2025-12-10T14:50:44Z</cp:lastPrinted>
  <dcterms:created xsi:type="dcterms:W3CDTF">2004-11-04T15:43:34Z</dcterms:created>
  <dcterms:modified xsi:type="dcterms:W3CDTF">2026-03-04T18:07:45Z</dcterms:modified>
</cp:coreProperties>
</file>