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7" r:id="rId2"/>
    <p:sldId id="320" r:id="rId3"/>
    <p:sldId id="319" r:id="rId4"/>
    <p:sldId id="273" r:id="rId5"/>
    <p:sldId id="274" r:id="rId6"/>
    <p:sldId id="275" r:id="rId7"/>
    <p:sldId id="287" r:id="rId8"/>
    <p:sldId id="286" r:id="rId9"/>
    <p:sldId id="278" r:id="rId10"/>
    <p:sldId id="279" r:id="rId11"/>
    <p:sldId id="280" r:id="rId12"/>
    <p:sldId id="318" r:id="rId13"/>
    <p:sldId id="317" r:id="rId14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308" autoAdjust="0"/>
    <p:restoredTop sz="94660"/>
  </p:normalViewPr>
  <p:slideViewPr>
    <p:cSldViewPr>
      <p:cViewPr varScale="1">
        <p:scale>
          <a:sx n="106" d="100"/>
          <a:sy n="106" d="100"/>
        </p:scale>
        <p:origin x="245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008078-9181-49ED-80BD-283E427B3CA0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D5EFA0-E0E6-4FF2-BD94-E5B3041536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9560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B0683-62AD-4F27-A1C2-3F5D277BF2E7}" type="datetime1">
              <a:rPr lang="en-US" smtClean="0"/>
              <a:t>3/2/2026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E550-6D7E-41DC-AF34-6F6A612FB91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FFD1F-DA0C-45A3-8B0E-E7C9F6385CC0}" type="datetime1">
              <a:rPr lang="en-US" smtClean="0"/>
              <a:t>3/2/2026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E550-6D7E-41DC-AF34-6F6A612FB91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89173-A607-43ED-9980-B008E3C58148}" type="datetime1">
              <a:rPr lang="en-US" smtClean="0"/>
              <a:t>3/2/2026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E550-6D7E-41DC-AF34-6F6A612FB91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C4645-736A-4CA9-AE7A-4C6AB3FE16DB}" type="datetime1">
              <a:rPr lang="en-US" smtClean="0"/>
              <a:t>3/2/2026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E550-6D7E-41DC-AF34-6F6A612FB91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A6241-0820-437A-9BE9-1AACAAC05FDF}" type="datetime1">
              <a:rPr lang="en-US" smtClean="0"/>
              <a:t>3/2/2026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E550-6D7E-41DC-AF34-6F6A612FB91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E2C01-5C4E-46E3-9305-F0092BA21895}" type="datetime1">
              <a:rPr lang="en-US" smtClean="0"/>
              <a:t>3/2/2026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E550-6D7E-41DC-AF34-6F6A612FB91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803C8-9B2B-457D-A9A3-C0DA9EB92B0A}" type="datetime1">
              <a:rPr lang="en-US" smtClean="0"/>
              <a:t>3/2/2026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E550-6D7E-41DC-AF34-6F6A612FB91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06E69-CA74-471A-B551-A1A69689C704}" type="datetime1">
              <a:rPr lang="en-US" smtClean="0"/>
              <a:t>3/2/2026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E550-6D7E-41DC-AF34-6F6A612FB91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80531-FCDA-4BBC-98EC-39206AFAF45E}" type="datetime1">
              <a:rPr lang="en-US" smtClean="0"/>
              <a:t>3/2/2026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E550-6D7E-41DC-AF34-6F6A612FB91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BA4E9-F363-4096-86AA-8647A510F886}" type="datetime1">
              <a:rPr lang="en-US" smtClean="0"/>
              <a:t>3/2/2026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E550-6D7E-41DC-AF34-6F6A612FB91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CCA48-C02A-48DC-9A8C-45BA8461C204}" type="datetime1">
              <a:rPr lang="en-US" smtClean="0"/>
              <a:t>3/2/2026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E550-6D7E-41DC-AF34-6F6A612FB91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3DC8E5-8474-44BD-9D10-4B2E7516DC4A}" type="datetime1">
              <a:rPr lang="en-US" smtClean="0"/>
              <a:t>3/2/2026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DDE550-6D7E-41DC-AF34-6F6A612FB91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457200"/>
            <a:ext cx="7772400" cy="68580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Purchasing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1143000"/>
            <a:ext cx="7467600" cy="4724400"/>
          </a:xfrm>
        </p:spPr>
        <p:txBody>
          <a:bodyPr>
            <a:normAutofit/>
          </a:bodyPr>
          <a:lstStyle/>
          <a:p>
            <a:pPr algn="l"/>
            <a:endParaRPr lang="en-US" sz="1600" b="1" u="sng" dirty="0">
              <a:solidFill>
                <a:schemeClr val="tx1"/>
              </a:solidFill>
              <a:cs typeface="Times New Roman" pitchFamily="18" charset="0"/>
            </a:endParaRPr>
          </a:p>
          <a:p>
            <a:pPr algn="l"/>
            <a:r>
              <a:rPr lang="en-US" sz="1600" b="1" u="sng" dirty="0">
                <a:solidFill>
                  <a:schemeClr val="tx1"/>
                </a:solidFill>
                <a:cs typeface="Times New Roman" pitchFamily="18" charset="0"/>
              </a:rPr>
              <a:t>Process</a:t>
            </a:r>
            <a:r>
              <a:rPr lang="en-US" sz="1600" dirty="0">
                <a:solidFill>
                  <a:schemeClr val="tx1"/>
                </a:solidFill>
                <a:cs typeface="Times New Roman" pitchFamily="18" charset="0"/>
              </a:rPr>
              <a:t> = </a:t>
            </a:r>
          </a:p>
          <a:p>
            <a:pPr algn="l"/>
            <a:endParaRPr lang="en-US" sz="1600" dirty="0">
              <a:solidFill>
                <a:schemeClr val="tx1"/>
              </a:solidFill>
              <a:cs typeface="Times New Roman" pitchFamily="18" charset="0"/>
            </a:endParaRPr>
          </a:p>
          <a:p>
            <a:pPr marL="457200" indent="-457200" algn="l" defTabSz="288925">
              <a:buAutoNum type="arabicPeriod"/>
            </a:pPr>
            <a:r>
              <a:rPr lang="en-US" sz="1600" dirty="0">
                <a:solidFill>
                  <a:schemeClr val="tx1"/>
                </a:solidFill>
                <a:cs typeface="Times New Roman" pitchFamily="18" charset="0"/>
              </a:rPr>
              <a:t>Request to Purchase→ Product, Equipment, Services, Contracts,  </a:t>
            </a:r>
          </a:p>
          <a:p>
            <a:pPr marL="457200" indent="-457200" algn="l" defTabSz="288925">
              <a:buAutoNum type="arabicPeriod"/>
            </a:pPr>
            <a:endParaRPr lang="en-US" sz="1600" dirty="0">
              <a:solidFill>
                <a:schemeClr val="tx1"/>
              </a:solidFill>
              <a:cs typeface="Times New Roman" pitchFamily="18" charset="0"/>
            </a:endParaRPr>
          </a:p>
          <a:p>
            <a:pPr marL="457200" indent="-457200" algn="l" defTabSz="288925">
              <a:buAutoNum type="arabicPeriod"/>
            </a:pPr>
            <a:r>
              <a:rPr lang="en-US" sz="1600" dirty="0">
                <a:solidFill>
                  <a:schemeClr val="tx1"/>
                </a:solidFill>
                <a:cs typeface="Times New Roman" pitchFamily="18" charset="0"/>
              </a:rPr>
              <a:t>Obtain Legal Quote/Bid/RFP → </a:t>
            </a:r>
          </a:p>
          <a:p>
            <a:pPr algn="l" defTabSz="288925"/>
            <a:r>
              <a:rPr lang="en-US" sz="1600" dirty="0">
                <a:solidFill>
                  <a:schemeClr val="tx1"/>
                </a:solidFill>
                <a:cs typeface="Times New Roman" pitchFamily="18" charset="0"/>
              </a:rPr>
              <a:t>		a.	Purchases over $10,000 requires 3 Quotes from Approved Vendors</a:t>
            </a:r>
          </a:p>
          <a:p>
            <a:pPr algn="l" defTabSz="288925"/>
            <a:r>
              <a:rPr lang="en-US" sz="1600" dirty="0">
                <a:solidFill>
                  <a:schemeClr val="tx1"/>
                </a:solidFill>
                <a:cs typeface="Times New Roman" pitchFamily="18" charset="0"/>
              </a:rPr>
              <a:t>		</a:t>
            </a:r>
          </a:p>
          <a:p>
            <a:pPr algn="l" defTabSz="288925"/>
            <a:r>
              <a:rPr lang="en-US" sz="1600" dirty="0">
                <a:solidFill>
                  <a:schemeClr val="tx1"/>
                </a:solidFill>
                <a:cs typeface="Times New Roman" pitchFamily="18" charset="0"/>
              </a:rPr>
              <a:t>		b.	Purchases over $50,000 requires 3 Quotes from Approved RFP Vendors or 				COOP Approved Vendors</a:t>
            </a:r>
          </a:p>
          <a:p>
            <a:pPr algn="l" defTabSz="288925"/>
            <a:r>
              <a:rPr lang="en-US" sz="1600" dirty="0">
                <a:solidFill>
                  <a:schemeClr val="tx1"/>
                </a:solidFill>
                <a:cs typeface="Times New Roman" pitchFamily="18" charset="0"/>
              </a:rPr>
              <a:t>		</a:t>
            </a:r>
          </a:p>
          <a:p>
            <a:pPr algn="l" defTabSz="288925"/>
            <a:r>
              <a:rPr lang="en-US" sz="1600" dirty="0">
                <a:solidFill>
                  <a:schemeClr val="tx1"/>
                </a:solidFill>
                <a:cs typeface="Times New Roman" pitchFamily="18" charset="0"/>
              </a:rPr>
              <a:t>		c.	Purchases over $50,000 requires Consultation with Purchasing FIRST, prior to 			obtaining Quotes </a:t>
            </a:r>
          </a:p>
          <a:p>
            <a:pPr algn="l" defTabSz="288925"/>
            <a:r>
              <a:rPr lang="en-US" sz="1600" dirty="0">
                <a:solidFill>
                  <a:schemeClr val="tx1"/>
                </a:solidFill>
                <a:cs typeface="Times New Roman" pitchFamily="18" charset="0"/>
              </a:rPr>
              <a:t>		</a:t>
            </a:r>
          </a:p>
          <a:p>
            <a:pPr algn="l" defTabSz="288925"/>
            <a:r>
              <a:rPr lang="en-US" sz="1600" dirty="0">
                <a:solidFill>
                  <a:schemeClr val="tx1"/>
                </a:solidFill>
                <a:cs typeface="Times New Roman" pitchFamily="18" charset="0"/>
              </a:rPr>
              <a:t>		d.	 972-600-5440 - Discuss appropriate Purchasing Method and Procedure, 					Documents needed.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5E2752-0805-C698-48FC-06A519627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E550-6D7E-41DC-AF34-6F6A612FB91C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 fontScale="90000"/>
          </a:bodyPr>
          <a:lstStyle/>
          <a:p>
            <a:br>
              <a:rPr lang="en-US" sz="2700" b="1" dirty="0"/>
            </a:br>
            <a:br>
              <a:rPr lang="en-US" sz="2700" b="1" dirty="0"/>
            </a:br>
            <a:r>
              <a:rPr lang="en-US" sz="2700" b="1" dirty="0"/>
              <a:t>Purchasing Award Approval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2000" b="1" dirty="0"/>
              <a:t>Board approval required for</a:t>
            </a:r>
            <a:r>
              <a:rPr lang="en-US" sz="2000" dirty="0"/>
              <a:t>:</a:t>
            </a:r>
          </a:p>
          <a:p>
            <a:endParaRPr lang="en-US" sz="2000" dirty="0"/>
          </a:p>
          <a:p>
            <a:r>
              <a:rPr lang="en-US" sz="2000" dirty="0"/>
              <a:t>Purchases made by the Following Methods:</a:t>
            </a:r>
          </a:p>
          <a:p>
            <a:endParaRPr lang="en-US" sz="2000" dirty="0"/>
          </a:p>
          <a:p>
            <a:pPr>
              <a:buNone/>
            </a:pPr>
            <a:r>
              <a:rPr lang="en-US" sz="2000" dirty="0"/>
              <a:t>	a.	Contracts over $100,000 </a:t>
            </a:r>
          </a:p>
          <a:p>
            <a:pPr>
              <a:buNone/>
            </a:pPr>
            <a:r>
              <a:rPr lang="en-US" sz="2000" dirty="0"/>
              <a:t>	b.	Request for Proposals over $100,000 </a:t>
            </a:r>
          </a:p>
          <a:p>
            <a:pPr>
              <a:buNone/>
            </a:pPr>
            <a:r>
              <a:rPr lang="en-US" sz="2000" dirty="0"/>
              <a:t>	c.	Request for Qualifications over $100,000 </a:t>
            </a:r>
          </a:p>
          <a:p>
            <a:pPr>
              <a:buNone/>
            </a:pPr>
            <a:r>
              <a:rPr lang="en-US" sz="2000" dirty="0"/>
              <a:t>	d.	Sole Source over $100,000 </a:t>
            </a:r>
          </a:p>
          <a:p>
            <a:pPr>
              <a:buNone/>
            </a:pPr>
            <a:r>
              <a:rPr lang="en-US" sz="2000" dirty="0"/>
              <a:t>	e.	Coop Purchases over $500,000</a:t>
            </a:r>
          </a:p>
          <a:p>
            <a:pPr>
              <a:buNone/>
            </a:pPr>
            <a:r>
              <a:rPr lang="en-US" sz="2000" dirty="0"/>
              <a:t>	f.	Interlocal Agreements</a:t>
            </a:r>
          </a:p>
          <a:p>
            <a:pPr>
              <a:buNone/>
            </a:pPr>
            <a:r>
              <a:rPr lang="en-US" sz="2000" dirty="0"/>
              <a:t>	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B24D64-F1AC-1E1D-D5E8-0EECD9D5B2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E550-6D7E-41DC-AF34-6F6A612FB91C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 fontScale="90000"/>
          </a:bodyPr>
          <a:lstStyle/>
          <a:p>
            <a:r>
              <a:rPr lang="en-US" sz="2200" b="1" dirty="0"/>
              <a:t>The </a:t>
            </a:r>
            <a:br>
              <a:rPr lang="en-US" sz="2200" b="1" dirty="0"/>
            </a:br>
            <a:r>
              <a:rPr lang="en-US" sz="2200" b="1" dirty="0"/>
              <a:t>Formal Procurement Process (RFP)</a:t>
            </a:r>
            <a:br>
              <a:rPr lang="en-US" sz="2200" dirty="0"/>
            </a:br>
            <a:endParaRPr lang="en-US" sz="2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648200"/>
          </a:xfrm>
        </p:spPr>
        <p:txBody>
          <a:bodyPr>
            <a:noAutofit/>
          </a:bodyPr>
          <a:lstStyle/>
          <a:p>
            <a:endParaRPr lang="en-US" sz="1800" dirty="0">
              <a:latin typeface="+mj-lt"/>
              <a:cs typeface="Times New Roman" pitchFamily="18" charset="0"/>
            </a:endParaRPr>
          </a:p>
          <a:p>
            <a:r>
              <a:rPr lang="en-US" sz="1800" dirty="0">
                <a:latin typeface="+mj-lt"/>
                <a:cs typeface="Times New Roman" pitchFamily="18" charset="0"/>
              </a:rPr>
              <a:t>Department provides </a:t>
            </a:r>
            <a:r>
              <a:rPr lang="en-US" sz="1800" b="1" dirty="0">
                <a:latin typeface="+mj-lt"/>
                <a:cs typeface="Times New Roman" pitchFamily="18" charset="0"/>
              </a:rPr>
              <a:t>Description, Scope / Specifications</a:t>
            </a:r>
          </a:p>
          <a:p>
            <a:r>
              <a:rPr lang="en-US" sz="1800" dirty="0">
                <a:latin typeface="+mj-lt"/>
                <a:cs typeface="Times New Roman" pitchFamily="18" charset="0"/>
              </a:rPr>
              <a:t>Purchasing Establishes </a:t>
            </a:r>
            <a:r>
              <a:rPr lang="en-US" sz="1800" b="1" dirty="0">
                <a:latin typeface="+mj-lt"/>
                <a:cs typeface="Times New Roman" pitchFamily="18" charset="0"/>
              </a:rPr>
              <a:t>Procurement Schedule</a:t>
            </a:r>
          </a:p>
          <a:p>
            <a:r>
              <a:rPr lang="en-US" sz="1800" dirty="0">
                <a:latin typeface="+mj-lt"/>
                <a:cs typeface="Times New Roman" pitchFamily="18" charset="0"/>
              </a:rPr>
              <a:t>Purchasing Develops </a:t>
            </a:r>
            <a:r>
              <a:rPr lang="en-US" sz="1800" b="1" dirty="0">
                <a:latin typeface="+mj-lt"/>
                <a:cs typeface="Times New Roman" pitchFamily="18" charset="0"/>
              </a:rPr>
              <a:t>Bid</a:t>
            </a:r>
            <a:r>
              <a:rPr lang="en-US" sz="1800" dirty="0">
                <a:latin typeface="+mj-lt"/>
                <a:cs typeface="Times New Roman" pitchFamily="18" charset="0"/>
              </a:rPr>
              <a:t> / </a:t>
            </a:r>
            <a:r>
              <a:rPr lang="en-US" sz="1800" b="1" dirty="0">
                <a:latin typeface="+mj-lt"/>
                <a:cs typeface="Times New Roman" pitchFamily="18" charset="0"/>
              </a:rPr>
              <a:t>RFP Document</a:t>
            </a:r>
          </a:p>
          <a:p>
            <a:r>
              <a:rPr lang="en-US" sz="1800" dirty="0">
                <a:latin typeface="+mj-lt"/>
                <a:cs typeface="Times New Roman" pitchFamily="18" charset="0"/>
              </a:rPr>
              <a:t>Purchasing Post </a:t>
            </a:r>
            <a:r>
              <a:rPr lang="en-US" sz="1800" b="1" dirty="0">
                <a:latin typeface="+mj-lt"/>
                <a:cs typeface="Times New Roman" pitchFamily="18" charset="0"/>
              </a:rPr>
              <a:t>Legal Notice </a:t>
            </a:r>
            <a:r>
              <a:rPr lang="en-US" sz="1800" dirty="0">
                <a:latin typeface="+mj-lt"/>
                <a:cs typeface="Times New Roman" pitchFamily="18" charset="0"/>
              </a:rPr>
              <a:t>/ Advertisement and </a:t>
            </a:r>
            <a:r>
              <a:rPr lang="en-US" sz="1800" b="1" dirty="0">
                <a:latin typeface="+mj-lt"/>
                <a:cs typeface="Times New Roman" pitchFamily="18" charset="0"/>
              </a:rPr>
              <a:t>Issues Bid</a:t>
            </a:r>
          </a:p>
          <a:p>
            <a:r>
              <a:rPr lang="en-US" sz="1800" b="1" dirty="0">
                <a:latin typeface="+mj-lt"/>
                <a:cs typeface="Times New Roman" pitchFamily="18" charset="0"/>
              </a:rPr>
              <a:t>Pre-Proposal</a:t>
            </a:r>
            <a:r>
              <a:rPr lang="en-US" sz="1800" dirty="0">
                <a:latin typeface="+mj-lt"/>
                <a:cs typeface="Times New Roman" pitchFamily="18" charset="0"/>
              </a:rPr>
              <a:t> Meeting (If applicable)</a:t>
            </a:r>
          </a:p>
          <a:p>
            <a:r>
              <a:rPr lang="en-US" sz="1800" dirty="0">
                <a:latin typeface="+mj-lt"/>
                <a:cs typeface="Times New Roman" pitchFamily="18" charset="0"/>
              </a:rPr>
              <a:t>Vendors submit </a:t>
            </a:r>
            <a:r>
              <a:rPr lang="en-US" sz="1800" b="1" dirty="0">
                <a:latin typeface="+mj-lt"/>
                <a:cs typeface="Times New Roman" pitchFamily="18" charset="0"/>
              </a:rPr>
              <a:t>Questions</a:t>
            </a:r>
          </a:p>
          <a:p>
            <a:r>
              <a:rPr lang="en-US" sz="1800" b="1" dirty="0">
                <a:latin typeface="+mj-lt"/>
                <a:cs typeface="Times New Roman" pitchFamily="18" charset="0"/>
              </a:rPr>
              <a:t>Purchasing issues Addendum</a:t>
            </a:r>
            <a:r>
              <a:rPr lang="en-US" sz="1800" dirty="0">
                <a:latin typeface="+mj-lt"/>
                <a:cs typeface="Times New Roman" pitchFamily="18" charset="0"/>
              </a:rPr>
              <a:t> to respond to Questions</a:t>
            </a:r>
          </a:p>
          <a:p>
            <a:r>
              <a:rPr lang="en-US" sz="1800" b="1" dirty="0">
                <a:latin typeface="+mj-lt"/>
                <a:cs typeface="Times New Roman" pitchFamily="18" charset="0"/>
              </a:rPr>
              <a:t>Vendors submit Proposals</a:t>
            </a:r>
            <a:r>
              <a:rPr lang="en-US" sz="1800" dirty="0">
                <a:latin typeface="+mj-lt"/>
                <a:cs typeface="Times New Roman" pitchFamily="18" charset="0"/>
              </a:rPr>
              <a:t> prior to Deadline</a:t>
            </a:r>
          </a:p>
          <a:p>
            <a:r>
              <a:rPr lang="en-US" sz="1800" dirty="0"/>
              <a:t>Purchasing </a:t>
            </a:r>
            <a:r>
              <a:rPr lang="en-US" sz="1800" b="1" dirty="0"/>
              <a:t>Review and Tabulate Proposals</a:t>
            </a:r>
          </a:p>
          <a:p>
            <a:r>
              <a:rPr lang="en-US" sz="1800" dirty="0"/>
              <a:t>Department </a:t>
            </a:r>
            <a:r>
              <a:rPr lang="en-US" sz="1800" b="1" dirty="0"/>
              <a:t>Evaluate Proposals </a:t>
            </a:r>
            <a:r>
              <a:rPr lang="en-US" sz="1800" dirty="0"/>
              <a:t>and submit </a:t>
            </a:r>
            <a:r>
              <a:rPr lang="en-US" sz="1800" b="1" dirty="0"/>
              <a:t>Recommendation for Award </a:t>
            </a:r>
            <a:r>
              <a:rPr lang="en-US" sz="1800" dirty="0"/>
              <a:t>to </a:t>
            </a:r>
            <a:r>
              <a:rPr lang="en-US" sz="1800" b="1" dirty="0"/>
              <a:t>Selected Vendor</a:t>
            </a:r>
          </a:p>
          <a:p>
            <a:r>
              <a:rPr lang="en-US" sz="1800" dirty="0"/>
              <a:t>Purchasing prepare </a:t>
            </a:r>
            <a:r>
              <a:rPr lang="en-US" sz="1800" b="1" dirty="0"/>
              <a:t>Board Agenda </a:t>
            </a:r>
            <a:r>
              <a:rPr lang="en-US" sz="1800" dirty="0"/>
              <a:t>for Approval (if applicable)</a:t>
            </a:r>
          </a:p>
          <a:p>
            <a:endParaRPr lang="en-US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4AE38B-87DA-41E3-6194-8C3A192D33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E550-6D7E-41DC-AF34-6F6A612FB91C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7D5DA4-FC48-4031-9199-B5D01139FE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sz="3200" b="1" dirty="0"/>
            </a:br>
            <a:r>
              <a:rPr lang="en-US" sz="2700" b="1" dirty="0"/>
              <a:t>CONTRACTS SIGNATURE AUTHORITY</a:t>
            </a:r>
            <a:br>
              <a:rPr lang="en-US" sz="2700" b="1" dirty="0"/>
            </a:br>
            <a:r>
              <a:rPr lang="en-US" sz="2700" b="1" dirty="0"/>
              <a:t>Who signs Contracts</a:t>
            </a:r>
            <a:br>
              <a:rPr lang="en-US" sz="3200" dirty="0"/>
            </a:br>
            <a:endParaRPr lang="en-US" sz="32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8D2968-AD9C-4690-85E1-C9BEF7683A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algn="l">
              <a:tabLst>
                <a:tab pos="227013" algn="l"/>
                <a:tab pos="631825" algn="l"/>
              </a:tabLst>
            </a:pPr>
            <a:r>
              <a:rPr lang="en-US" sz="2800" dirty="0">
                <a:solidFill>
                  <a:schemeClr val="tx1"/>
                </a:solidFill>
              </a:rPr>
              <a:t>a.	</a:t>
            </a:r>
            <a:r>
              <a:rPr lang="en-US" sz="2800" b="1" u="sng" dirty="0">
                <a:solidFill>
                  <a:schemeClr val="tx1"/>
                </a:solidFill>
              </a:rPr>
              <a:t>NEVER</a:t>
            </a:r>
            <a:r>
              <a:rPr lang="en-US" sz="2800" dirty="0">
                <a:solidFill>
                  <a:schemeClr val="tx1"/>
                </a:solidFill>
              </a:rPr>
              <a:t> sign a Contract or Agreement with a vendor or consultant</a:t>
            </a:r>
          </a:p>
          <a:p>
            <a:pPr algn="l">
              <a:tabLst>
                <a:tab pos="227013" algn="l"/>
                <a:tab pos="631825" algn="l"/>
              </a:tabLst>
            </a:pPr>
            <a:r>
              <a:rPr lang="en-US" sz="2800" dirty="0">
                <a:solidFill>
                  <a:schemeClr val="tx1"/>
                </a:solidFill>
              </a:rPr>
              <a:t>b.	All contracts MUST be first routed to Purchasing for review and signature.  </a:t>
            </a:r>
          </a:p>
          <a:p>
            <a:pPr marL="457200" lvl="1" indent="-457200">
              <a:buNone/>
            </a:pPr>
            <a:endParaRPr lang="en-US" dirty="0"/>
          </a:p>
          <a:p>
            <a:pPr marL="457200" lvl="1" indent="-457200">
              <a:buNone/>
            </a:pPr>
            <a:r>
              <a:rPr lang="en-US" dirty="0"/>
              <a:t>Only the authorized administrators from Irving ISD may sign contracts </a:t>
            </a:r>
          </a:p>
          <a:p>
            <a:pPr marL="0" indent="0">
              <a:buNone/>
            </a:pPr>
            <a:r>
              <a:rPr lang="en-US" sz="2900" dirty="0"/>
              <a:t>(Refer to Purchasing Website for </a:t>
            </a:r>
            <a:r>
              <a:rPr lang="en-US" sz="2900" dirty="0">
                <a:solidFill>
                  <a:srgbClr val="0070C0"/>
                </a:solidFill>
              </a:rPr>
              <a:t>(</a:t>
            </a:r>
            <a:r>
              <a:rPr lang="en-US" sz="2900" u="sng" dirty="0">
                <a:solidFill>
                  <a:srgbClr val="0070C0"/>
                </a:solidFill>
              </a:rPr>
              <a:t>Contract Signature Approval Matrix</a:t>
            </a:r>
            <a:r>
              <a:rPr lang="en-US" sz="2900" dirty="0">
                <a:solidFill>
                  <a:srgbClr val="0070C0"/>
                </a:solidFill>
              </a:rPr>
              <a:t>)</a:t>
            </a:r>
          </a:p>
          <a:p>
            <a:pPr lvl="1"/>
            <a:endParaRPr lang="en-US" dirty="0"/>
          </a:p>
          <a:p>
            <a:pPr lvl="1"/>
            <a:r>
              <a:rPr lang="en-US" sz="2900" dirty="0"/>
              <a:t>Magda Hernandez - Superintendent of Schools</a:t>
            </a:r>
          </a:p>
          <a:p>
            <a:pPr lvl="1"/>
            <a:r>
              <a:rPr lang="en-US" sz="2900" dirty="0"/>
              <a:t>Dr. Juan Carlos Martinez - </a:t>
            </a:r>
            <a:r>
              <a:rPr lang="en-US" sz="2900" i="0" u="none" strike="noStrike" baseline="0" dirty="0"/>
              <a:t>Deputy Superintendent</a:t>
            </a:r>
          </a:p>
          <a:p>
            <a:pPr lvl="1"/>
            <a:r>
              <a:rPr lang="en-US" sz="2900" dirty="0"/>
              <a:t>Ahna Gomez</a:t>
            </a:r>
            <a:r>
              <a:rPr lang="en-US" sz="2900" i="0" u="none" strike="noStrike" baseline="0" dirty="0"/>
              <a:t> – </a:t>
            </a:r>
            <a:r>
              <a:rPr lang="en-US" sz="2900" dirty="0"/>
              <a:t>Deputy Superintendent of Leadership &amp; Learning</a:t>
            </a:r>
            <a:endParaRPr lang="en-US" sz="2900" i="0" u="none" strike="noStrike" baseline="0" dirty="0"/>
          </a:p>
          <a:p>
            <a:pPr lvl="1"/>
            <a:r>
              <a:rPr lang="en-US" sz="2900" i="0" u="none" strike="noStrike" baseline="0" dirty="0"/>
              <a:t>Dr. Andrè Smith </a:t>
            </a:r>
            <a:r>
              <a:rPr lang="en-US" sz="2900" dirty="0"/>
              <a:t>-</a:t>
            </a:r>
            <a:r>
              <a:rPr lang="en-US" sz="2900" i="0" u="none" strike="noStrike" baseline="0" dirty="0"/>
              <a:t> Chief of Administrative Services</a:t>
            </a:r>
          </a:p>
          <a:p>
            <a:pPr lvl="1"/>
            <a:r>
              <a:rPr lang="en-US" sz="2900" dirty="0"/>
              <a:t>Devendra Shah</a:t>
            </a:r>
            <a:r>
              <a:rPr lang="en-US" sz="2900" i="0" u="none" strike="noStrike" baseline="0" dirty="0"/>
              <a:t> - Chief of Technology &amp; Innovation</a:t>
            </a:r>
            <a:endParaRPr lang="en-US" sz="2900" dirty="0"/>
          </a:p>
          <a:p>
            <a:pPr lvl="1"/>
            <a:r>
              <a:rPr lang="en-US" sz="2900" dirty="0"/>
              <a:t>Fernando Natividad – Chief Financial Officer</a:t>
            </a:r>
          </a:p>
          <a:p>
            <a:pPr lvl="1"/>
            <a:r>
              <a:rPr lang="en-US" sz="2900" dirty="0">
                <a:effectLst/>
                <a:ea typeface="Calibri" panose="020F0502020204030204" pitchFamily="34" charset="0"/>
              </a:rPr>
              <a:t>Dorian Galindo – Chief of Staff </a:t>
            </a:r>
          </a:p>
          <a:p>
            <a:pPr lvl="1"/>
            <a:r>
              <a:rPr lang="en-US" sz="2900" dirty="0"/>
              <a:t>Luis Rosado - Director of Purchasing (Purchase Orders)</a:t>
            </a:r>
          </a:p>
          <a:p>
            <a:pPr lvl="1"/>
            <a:r>
              <a:rPr lang="en-US" sz="2900" dirty="0"/>
              <a:t>Board Approval required for certain contract awards exceeding $100,000</a:t>
            </a:r>
          </a:p>
          <a:p>
            <a:endParaRPr lang="en-US" sz="2900" dirty="0"/>
          </a:p>
          <a:p>
            <a:r>
              <a:rPr lang="en-US" sz="2900" dirty="0"/>
              <a:t>Any other signature may not be considered binding to the District.  Entering into purchases and contracts verbally or without appropriate authorization is prohibited and a violation of district policy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E550-6D7E-41DC-AF34-6F6A612FB91C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46971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7D5DA4-FC48-4031-9199-B5D01139FE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US" sz="2400" b="1" dirty="0"/>
              <a:t>Contracts Processing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8D2968-AD9C-4690-85E1-C9BEF7683A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40362"/>
          </a:xfrm>
        </p:spPr>
        <p:txBody>
          <a:bodyPr>
            <a:normAutofit fontScale="62500" lnSpcReduction="20000"/>
          </a:bodyPr>
          <a:lstStyle/>
          <a:p>
            <a:pPr marL="60325" lvl="1" indent="0">
              <a:buNone/>
            </a:pPr>
            <a:r>
              <a:rPr lang="en-US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Most Contracts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require a Method of Compliance:</a:t>
            </a:r>
          </a:p>
          <a:p>
            <a:pPr marL="60325" lvl="1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rules of Competitive Procurement applies to Contracts the same as with other purchases, unless exempt by Tx Gov’t Code 2254.</a:t>
            </a:r>
          </a:p>
          <a:p>
            <a:pPr marL="574675" lvl="1" indent="-514350" defTabSz="460375">
              <a:buAutoNum type="arabicPeriod"/>
            </a:pPr>
            <a:endParaRPr lang="en-US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0325" lvl="1" indent="0" defTabSz="460375">
              <a:buNone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	Contract Routing 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begins at Purchasing: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marL="574675" lvl="1" indent="-60325" defTabSz="574675">
              <a:buNone/>
            </a:pP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Contracts Submittal &amp; Review Forms</a:t>
            </a:r>
          </a:p>
          <a:p>
            <a:pPr marL="574675" lvl="1" indent="-60325" defTabSz="574675">
              <a:buNone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The Vendor’s Contract 	</a:t>
            </a:r>
          </a:p>
          <a:p>
            <a:pPr marL="574675" lvl="1" indent="-60325" defTabSz="574675">
              <a:buNone/>
            </a:pPr>
            <a:r>
              <a:rPr 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Service Provider Agreement</a:t>
            </a:r>
          </a:p>
          <a:p>
            <a:pPr marL="574675" lvl="1" indent="-60325" defTabSz="574675">
              <a:buNone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d. Attachment A – Scope of Services (Contract Details)</a:t>
            </a:r>
          </a:p>
          <a:p>
            <a:pPr marL="60325" lvl="1" indent="0" defTabSz="574675">
              <a:buNone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60325" lvl="1" indent="0" defTabSz="574675">
              <a:buNone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	Contracts should NOT be submitted to Legal Services or the Superintendent’s Office 	directly for review or signature.</a:t>
            </a:r>
          </a:p>
          <a:p>
            <a:pPr marL="517525" lvl="1" indent="-457200" defTabSz="574675">
              <a:buAutoNum type="arabicPeriod" startAt="3"/>
            </a:pP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7525" lvl="1" indent="-457200" defTabSz="574675">
              <a:buAutoNum type="arabicPeriod" startAt="3"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Overview of the Contract Submission / Routing / Signature process</a:t>
            </a:r>
          </a:p>
          <a:p>
            <a:pPr marL="60325" lvl="1" indent="0" defTabSz="574675">
              <a:buNone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a.	Obtaining a Contract</a:t>
            </a:r>
          </a:p>
          <a:p>
            <a:pPr marL="60325" lvl="1" indent="0" defTabSz="574675">
              <a:buNone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b.	Submitting a Contract</a:t>
            </a:r>
          </a:p>
          <a:p>
            <a:pPr marL="60325" lvl="1" indent="0" defTabSz="574675">
              <a:buNone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c.	Reviewing a Contract</a:t>
            </a:r>
          </a:p>
          <a:p>
            <a:pPr marL="60325" lvl="1" indent="0" defTabSz="574675">
              <a:buNone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d.	Routing a Contract</a:t>
            </a:r>
          </a:p>
          <a:p>
            <a:pPr marL="60325" lvl="1" indent="0" defTabSz="574675">
              <a:buNone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e.	Signing of a Contract</a:t>
            </a:r>
          </a:p>
          <a:p>
            <a:pPr marL="517525" lvl="1" indent="-457200" defTabSz="574675">
              <a:buAutoNum type="arabicPeriod" startAt="3"/>
            </a:pP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7525" lvl="1" indent="-457200" defTabSz="574675">
              <a:buAutoNum type="arabicPeriod" startAt="3"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REFER TO PURCHASING WEBSITE FOR FORMS: </a:t>
            </a:r>
          </a:p>
          <a:p>
            <a:pPr marL="60325" lvl="1" indent="0" defTabSz="574675">
              <a:buNone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CONTRACT SIGNATURE APPROVAL MATRIX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E550-6D7E-41DC-AF34-6F6A612FB91C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29742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457200"/>
            <a:ext cx="7772400" cy="68580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Purchasing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1143000"/>
            <a:ext cx="7467600" cy="4724400"/>
          </a:xfrm>
        </p:spPr>
        <p:txBody>
          <a:bodyPr>
            <a:normAutofit fontScale="70000" lnSpcReduction="20000"/>
          </a:bodyPr>
          <a:lstStyle/>
          <a:p>
            <a:pPr algn="l"/>
            <a:endParaRPr lang="en-US" sz="2400" b="1" u="sng" dirty="0">
              <a:solidFill>
                <a:schemeClr val="tx1"/>
              </a:solidFill>
              <a:cs typeface="Times New Roman" pitchFamily="18" charset="0"/>
            </a:endParaRPr>
          </a:p>
          <a:p>
            <a:r>
              <a:rPr lang="en-US" sz="2600" b="1" u="sng" dirty="0">
                <a:solidFill>
                  <a:schemeClr val="tx1"/>
                </a:solidFill>
                <a:cs typeface="Times New Roman" pitchFamily="18" charset="0"/>
              </a:rPr>
              <a:t>Process</a:t>
            </a:r>
            <a:r>
              <a:rPr lang="en-US" sz="2600" dirty="0">
                <a:solidFill>
                  <a:schemeClr val="tx1"/>
                </a:solidFill>
                <a:cs typeface="Times New Roman" pitchFamily="18" charset="0"/>
              </a:rPr>
              <a:t> </a:t>
            </a:r>
          </a:p>
          <a:p>
            <a:pPr algn="l"/>
            <a:endParaRPr lang="en-US" sz="2400" dirty="0">
              <a:solidFill>
                <a:schemeClr val="tx1"/>
              </a:solidFill>
              <a:cs typeface="Times New Roman" pitchFamily="18" charset="0"/>
            </a:endParaRPr>
          </a:p>
          <a:p>
            <a:pPr marL="457200" indent="-457200" algn="l" defTabSz="288925">
              <a:buAutoNum type="arabicPeriod"/>
            </a:pPr>
            <a:r>
              <a:rPr lang="en-US" sz="2400" dirty="0">
                <a:solidFill>
                  <a:schemeClr val="tx1"/>
                </a:solidFill>
                <a:cs typeface="Times New Roman" pitchFamily="18" charset="0"/>
              </a:rPr>
              <a:t>Requisition → Munis: Enter Requisition(s) for selected Vendor(s), Attach Quote, with Method of Purchase</a:t>
            </a:r>
          </a:p>
          <a:p>
            <a:pPr marL="457200" indent="-457200" algn="l" defTabSz="288925">
              <a:buAutoNum type="arabicPeriod"/>
            </a:pPr>
            <a:endParaRPr lang="en-US" sz="2400" dirty="0">
              <a:solidFill>
                <a:schemeClr val="tx1"/>
              </a:solidFill>
              <a:cs typeface="Times New Roman" pitchFamily="18" charset="0"/>
            </a:endParaRPr>
          </a:p>
          <a:p>
            <a:pPr marL="457200" indent="-457200" algn="l" defTabSz="288925">
              <a:buAutoNum type="arabicPeriod"/>
            </a:pPr>
            <a:r>
              <a:rPr lang="en-US" sz="2400" dirty="0">
                <a:solidFill>
                  <a:schemeClr val="tx1"/>
                </a:solidFill>
                <a:cs typeface="Times New Roman" pitchFamily="18" charset="0"/>
              </a:rPr>
              <a:t>Purchase Order → Purchasing Converts Requisition to Purchase Order and Secretary receives and sends to Vendor.</a:t>
            </a:r>
          </a:p>
          <a:p>
            <a:pPr marL="457200" indent="-457200" algn="l" defTabSz="288925">
              <a:buAutoNum type="arabicPeriod"/>
            </a:pPr>
            <a:endParaRPr lang="en-US" sz="2400" dirty="0">
              <a:solidFill>
                <a:schemeClr val="tx1"/>
              </a:solidFill>
              <a:cs typeface="Times New Roman" pitchFamily="18" charset="0"/>
            </a:endParaRPr>
          </a:p>
          <a:p>
            <a:pPr marL="457200" indent="-457200" algn="l" defTabSz="288925">
              <a:buAutoNum type="arabicPeriod"/>
            </a:pPr>
            <a:r>
              <a:rPr lang="en-US" sz="2400" dirty="0">
                <a:solidFill>
                  <a:schemeClr val="tx1"/>
                </a:solidFill>
                <a:cs typeface="Times New Roman" pitchFamily="18" charset="0"/>
              </a:rPr>
              <a:t>Delivery → Vendor Delivers Order or Performs Services</a:t>
            </a:r>
          </a:p>
          <a:p>
            <a:pPr marL="457200" indent="-457200" algn="l" defTabSz="288925">
              <a:buAutoNum type="arabicPeriod"/>
            </a:pPr>
            <a:endParaRPr lang="en-US" sz="2400" dirty="0">
              <a:solidFill>
                <a:schemeClr val="tx1"/>
              </a:solidFill>
              <a:cs typeface="Times New Roman" pitchFamily="18" charset="0"/>
            </a:endParaRPr>
          </a:p>
          <a:p>
            <a:pPr marL="457200" indent="-457200" algn="l" defTabSz="288925">
              <a:buAutoNum type="arabicPeriod"/>
            </a:pPr>
            <a:r>
              <a:rPr lang="en-US" sz="2400" dirty="0">
                <a:solidFill>
                  <a:schemeClr val="tx1"/>
                </a:solidFill>
                <a:cs typeface="Times New Roman" pitchFamily="18" charset="0"/>
              </a:rPr>
              <a:t>Receiving → Requisitioner receives in Munis within 24 hours of Delivery</a:t>
            </a:r>
          </a:p>
          <a:p>
            <a:pPr marL="457200" indent="-457200" algn="l" defTabSz="288925">
              <a:buAutoNum type="arabicPeriod"/>
            </a:pPr>
            <a:endParaRPr lang="en-US" sz="2400" dirty="0">
              <a:solidFill>
                <a:schemeClr val="tx1"/>
              </a:solidFill>
              <a:cs typeface="Times New Roman" pitchFamily="18" charset="0"/>
            </a:endParaRPr>
          </a:p>
          <a:p>
            <a:pPr marL="457200" indent="-457200" algn="l" defTabSz="288925">
              <a:buAutoNum type="arabicPeriod"/>
            </a:pPr>
            <a:r>
              <a:rPr lang="en-US" sz="2400" dirty="0">
                <a:solidFill>
                  <a:schemeClr val="tx1"/>
                </a:solidFill>
                <a:cs typeface="Times New Roman" pitchFamily="18" charset="0"/>
              </a:rPr>
              <a:t>Invoicing →  Vendor sends Invoice to Accounts Payable </a:t>
            </a:r>
          </a:p>
          <a:p>
            <a:pPr marL="457200" indent="-457200" algn="l" defTabSz="288925">
              <a:buAutoNum type="arabicPeriod"/>
            </a:pPr>
            <a:endParaRPr lang="en-US" sz="2400" dirty="0">
              <a:solidFill>
                <a:schemeClr val="tx1"/>
              </a:solidFill>
              <a:cs typeface="Times New Roman" pitchFamily="18" charset="0"/>
            </a:endParaRPr>
          </a:p>
          <a:p>
            <a:pPr marL="457200" indent="-457200" algn="l" defTabSz="288925">
              <a:buAutoNum type="arabicPeriod"/>
            </a:pPr>
            <a:r>
              <a:rPr lang="en-US" sz="2400" dirty="0">
                <a:solidFill>
                  <a:schemeClr val="tx1"/>
                </a:solidFill>
                <a:cs typeface="Times New Roman" pitchFamily="18" charset="0"/>
              </a:rPr>
              <a:t>Payment → Accounts Payable pays invoice based on match with Purchase Order</a:t>
            </a:r>
          </a:p>
          <a:p>
            <a:pPr lvl="6" algn="l"/>
            <a:r>
              <a:rPr lang="en-US" sz="12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endParaRPr lang="en-US" sz="2400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4C0C324-6030-4357-9EA2-3A0FC6F38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E550-6D7E-41DC-AF34-6F6A612FB91C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69243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457200"/>
            <a:ext cx="7772400" cy="1143000"/>
          </a:xfrm>
        </p:spPr>
        <p:txBody>
          <a:bodyPr>
            <a:normAutofit/>
          </a:bodyPr>
          <a:lstStyle/>
          <a:p>
            <a:r>
              <a:rPr lang="en-US" b="1" dirty="0"/>
              <a:t>Purchasing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1447800"/>
            <a:ext cx="7467600" cy="4419600"/>
          </a:xfrm>
        </p:spPr>
        <p:txBody>
          <a:bodyPr>
            <a:normAutofit/>
          </a:bodyPr>
          <a:lstStyle/>
          <a:p>
            <a:pPr algn="l"/>
            <a:endParaRPr lang="en-US" sz="1800" b="1" u="sng" dirty="0">
              <a:solidFill>
                <a:schemeClr val="tx1"/>
              </a:solidFill>
              <a:cs typeface="Times New Roman" pitchFamily="18" charset="0"/>
            </a:endParaRPr>
          </a:p>
          <a:p>
            <a:pPr algn="l"/>
            <a:r>
              <a:rPr lang="en-US" sz="1800" b="1" u="sng" dirty="0">
                <a:solidFill>
                  <a:schemeClr val="tx1"/>
                </a:solidFill>
                <a:cs typeface="Times New Roman" pitchFamily="18" charset="0"/>
              </a:rPr>
              <a:t>Rules</a:t>
            </a:r>
            <a:r>
              <a:rPr lang="en-US" sz="1800" dirty="0">
                <a:solidFill>
                  <a:schemeClr val="tx1"/>
                </a:solidFill>
                <a:cs typeface="Times New Roman" pitchFamily="18" charset="0"/>
              </a:rPr>
              <a:t> = </a:t>
            </a:r>
          </a:p>
          <a:p>
            <a:pPr algn="l"/>
            <a:endParaRPr lang="en-US" sz="1800" dirty="0">
              <a:solidFill>
                <a:schemeClr val="tx1"/>
              </a:solidFill>
              <a:cs typeface="Times New Roman" pitchFamily="18" charset="0"/>
            </a:endParaRPr>
          </a:p>
          <a:p>
            <a:pPr marL="228600" indent="-228600" algn="l" defTabSz="228600">
              <a:buAutoNum type="arabicPeriod"/>
            </a:pPr>
            <a:r>
              <a:rPr lang="en-US" sz="1800" dirty="0">
                <a:solidFill>
                  <a:schemeClr val="tx1"/>
                </a:solidFill>
                <a:cs typeface="Times New Roman" pitchFamily="18" charset="0"/>
              </a:rPr>
              <a:t>Ordering without a Purchase Order is a violation of district policy (CH local).  </a:t>
            </a:r>
          </a:p>
          <a:p>
            <a:pPr marL="228600" indent="-228600" algn="l" defTabSz="228600">
              <a:buAutoNum type="arabicPeriod"/>
            </a:pPr>
            <a:endParaRPr lang="en-US" sz="1800" dirty="0">
              <a:solidFill>
                <a:schemeClr val="tx1"/>
              </a:solidFill>
              <a:cs typeface="Times New Roman" pitchFamily="18" charset="0"/>
            </a:endParaRPr>
          </a:p>
          <a:p>
            <a:pPr marL="228600" indent="-228600" algn="l" defTabSz="228600">
              <a:buAutoNum type="arabicPeriod"/>
            </a:pPr>
            <a:r>
              <a:rPr lang="en-US" sz="1800" dirty="0">
                <a:solidFill>
                  <a:schemeClr val="tx1"/>
                </a:solidFill>
                <a:cs typeface="Times New Roman" pitchFamily="18" charset="0"/>
              </a:rPr>
              <a:t>Could result in termination, maybe criminal penalties.</a:t>
            </a:r>
            <a:endParaRPr lang="en-US" sz="1800" b="1" dirty="0">
              <a:solidFill>
                <a:schemeClr val="tx1"/>
              </a:solidFill>
              <a:cs typeface="Times New Roman" pitchFamily="18" charset="0"/>
            </a:endParaRPr>
          </a:p>
          <a:p>
            <a:pPr marL="228600" indent="-228600" algn="l" defTabSz="228600">
              <a:buAutoNum type="arabicPeriod"/>
            </a:pPr>
            <a:endParaRPr lang="en-US" sz="1800" dirty="0">
              <a:solidFill>
                <a:schemeClr val="tx1"/>
              </a:solidFill>
            </a:endParaRPr>
          </a:p>
          <a:p>
            <a:pPr marL="228600" indent="-228600" algn="l" defTabSz="228600">
              <a:buAutoNum type="arabicPeriod"/>
            </a:pPr>
            <a:r>
              <a:rPr lang="en-US" sz="1800" dirty="0">
                <a:solidFill>
                  <a:schemeClr val="tx1"/>
                </a:solidFill>
              </a:rPr>
              <a:t>District employees shall not use district funds, purchase orders, credit cards, store cards to purchase supplies, services, or equipment for personal or non-school use.</a:t>
            </a:r>
          </a:p>
          <a:p>
            <a:pPr marL="228600" indent="-228600" algn="l" defTabSz="228600">
              <a:buAutoNum type="arabicPeriod"/>
            </a:pPr>
            <a:endParaRPr lang="en-US" sz="1200" dirty="0">
              <a:solidFill>
                <a:schemeClr val="tx1"/>
              </a:solidFill>
            </a:endParaRPr>
          </a:p>
          <a:p>
            <a:pPr algn="l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AE0C5D-FD1D-AFB3-4368-2E06BE991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E550-6D7E-41DC-AF34-6F6A612FB91C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9476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/>
          </a:bodyPr>
          <a:lstStyle/>
          <a:p>
            <a:r>
              <a:rPr lang="en-US" sz="2800" b="1" dirty="0"/>
              <a:t>Purchasing</a:t>
            </a:r>
            <a:br>
              <a:rPr lang="en-US" sz="2800" b="1" dirty="0"/>
            </a:br>
            <a:r>
              <a:rPr lang="en-US" sz="2800" b="1" dirty="0"/>
              <a:t>Primary Functions</a:t>
            </a:r>
            <a:endParaRPr lang="en-US" sz="2800" b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Autofit/>
          </a:bodyPr>
          <a:lstStyle/>
          <a:p>
            <a:endParaRPr lang="en-US" sz="1800" dirty="0">
              <a:latin typeface="+mj-lt"/>
              <a:cs typeface="Times New Roman" pitchFamily="18" charset="0"/>
            </a:endParaRPr>
          </a:p>
          <a:p>
            <a:pPr marL="457200" indent="-457200" defTabSz="457200">
              <a:buAutoNum type="arabicPeriod"/>
            </a:pPr>
            <a:r>
              <a:rPr lang="en-US" sz="1800" dirty="0">
                <a:latin typeface="+mj-lt"/>
                <a:cs typeface="Times New Roman" pitchFamily="18" charset="0"/>
              </a:rPr>
              <a:t>Through Approved Purchasing Methods, Establish Approved Vendors  for the Purchase of Goods and Services;</a:t>
            </a:r>
          </a:p>
          <a:p>
            <a:pPr marL="457200" indent="-457200" defTabSz="457200">
              <a:buAutoNum type="arabicPeriod"/>
            </a:pPr>
            <a:endParaRPr lang="en-US" sz="1800" dirty="0">
              <a:latin typeface="+mj-lt"/>
              <a:cs typeface="Times New Roman" pitchFamily="18" charset="0"/>
            </a:endParaRPr>
          </a:p>
          <a:p>
            <a:pPr marL="457200" indent="-457200" defTabSz="457200">
              <a:buAutoNum type="arabicPeriod"/>
            </a:pPr>
            <a:r>
              <a:rPr lang="en-US" sz="1800" dirty="0">
                <a:latin typeface="+mj-lt"/>
                <a:cs typeface="Times New Roman" pitchFamily="18" charset="0"/>
              </a:rPr>
              <a:t>Ensure every purchase is done in compliance with Federal, State, and District Policy.</a:t>
            </a:r>
          </a:p>
          <a:p>
            <a:pPr marL="457200" indent="-457200" defTabSz="457200">
              <a:buAutoNum type="arabicPeriod"/>
            </a:pPr>
            <a:endParaRPr lang="en-US" sz="1800" dirty="0">
              <a:latin typeface="+mj-lt"/>
              <a:cs typeface="Times New Roman" pitchFamily="18" charset="0"/>
            </a:endParaRPr>
          </a:p>
          <a:p>
            <a:pPr marL="457200" indent="-457200" defTabSz="457200">
              <a:buAutoNum type="arabicPeriod"/>
            </a:pPr>
            <a:r>
              <a:rPr lang="en-US" sz="1800" dirty="0">
                <a:latin typeface="+mj-lt"/>
                <a:cs typeface="Times New Roman" pitchFamily="18" charset="0"/>
              </a:rPr>
              <a:t>Ensure each purchase has an appropriate Purchasing Method </a:t>
            </a:r>
          </a:p>
          <a:p>
            <a:pPr marL="0" indent="0" defTabSz="457200">
              <a:buNone/>
            </a:pPr>
            <a:r>
              <a:rPr lang="en-US" sz="1800" dirty="0">
                <a:latin typeface="+mj-lt"/>
                <a:cs typeface="Times New Roman" pitchFamily="18" charset="0"/>
              </a:rPr>
              <a:t>	(Request for Quote, Request for Proposal, Cooperative Purchase) </a:t>
            </a:r>
          </a:p>
          <a:p>
            <a:pPr marL="0" indent="0" defTabSz="457200">
              <a:buNone/>
            </a:pPr>
            <a:endParaRPr lang="en-US" sz="1800" dirty="0">
              <a:latin typeface="+mj-lt"/>
              <a:cs typeface="Times New Roman" pitchFamily="18" charset="0"/>
            </a:endParaRPr>
          </a:p>
          <a:p>
            <a:pPr defTabSz="457200">
              <a:buAutoNum type="arabicPeriod" startAt="4"/>
            </a:pPr>
            <a:r>
              <a:rPr lang="en-US" sz="1800" dirty="0">
                <a:cs typeface="Times New Roman" pitchFamily="18" charset="0"/>
              </a:rPr>
              <a:t>Review and Approve Contracts, Route and Obtain Contract signatures. </a:t>
            </a:r>
          </a:p>
          <a:p>
            <a:pPr defTabSz="457200">
              <a:buAutoNum type="arabicPeriod" startAt="4"/>
            </a:pPr>
            <a:endParaRPr lang="en-US" sz="1800" dirty="0">
              <a:cs typeface="Times New Roman" pitchFamily="18" charset="0"/>
            </a:endParaRPr>
          </a:p>
          <a:p>
            <a:pPr defTabSz="457200">
              <a:buAutoNum type="arabicPeriod" startAt="4"/>
            </a:pPr>
            <a:r>
              <a:rPr lang="en-US" sz="1800" dirty="0">
                <a:cs typeface="Times New Roman" pitchFamily="18" charset="0"/>
              </a:rPr>
              <a:t>Obtain approval from the Board on Certain Purchases </a:t>
            </a:r>
          </a:p>
          <a:p>
            <a:pPr lvl="0"/>
            <a:endParaRPr lang="en-US" sz="1800" dirty="0">
              <a:latin typeface="+mj-lt"/>
              <a:cs typeface="Times New Roman" pitchFamily="18" charset="0"/>
            </a:endParaRPr>
          </a:p>
          <a:p>
            <a:pPr lvl="0">
              <a:buNone/>
            </a:pPr>
            <a:r>
              <a:rPr lang="en-US" sz="1800" dirty="0">
                <a:latin typeface="+mj-lt"/>
                <a:cs typeface="Times New Roman" pitchFamily="18" charset="0"/>
              </a:rPr>
              <a:t>	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48CDCD-A280-BAA5-05B8-F1AA59617A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E550-6D7E-41DC-AF34-6F6A612FB91C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>
            <a:normAutofit/>
          </a:bodyPr>
          <a:lstStyle/>
          <a:p>
            <a:r>
              <a:rPr lang="en-US" sz="2800" b="1" dirty="0"/>
              <a:t>Purchasing</a:t>
            </a:r>
            <a:br>
              <a:rPr lang="en-US" sz="2800" b="1" dirty="0"/>
            </a:br>
            <a:r>
              <a:rPr lang="en-US" sz="2800" b="1" dirty="0"/>
              <a:t>Primary Functions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1600" dirty="0">
                <a:latin typeface="+mj-lt"/>
                <a:cs typeface="Times New Roman" pitchFamily="18" charset="0"/>
              </a:rPr>
              <a:t>Review contracts prior to submittal to Legal Services.</a:t>
            </a:r>
          </a:p>
          <a:p>
            <a:pPr lvl="0"/>
            <a:endParaRPr lang="en-US" sz="1600" dirty="0">
              <a:cs typeface="Times New Roman" pitchFamily="18" charset="0"/>
            </a:endParaRPr>
          </a:p>
          <a:p>
            <a:pPr lvl="0"/>
            <a:r>
              <a:rPr lang="en-US" sz="1600" dirty="0">
                <a:cs typeface="Times New Roman" pitchFamily="18" charset="0"/>
              </a:rPr>
              <a:t>Collaborate with Internal Departments on Purchasing Requirements: Legal, Risk Management, Accounts Payables</a:t>
            </a:r>
            <a:r>
              <a:rPr lang="en-US" sz="1600" dirty="0">
                <a:latin typeface="+mj-lt"/>
                <a:cs typeface="Times New Roman" pitchFamily="18" charset="0"/>
              </a:rPr>
              <a:t>.</a:t>
            </a:r>
          </a:p>
          <a:p>
            <a:endParaRPr lang="en-US" sz="1600" dirty="0">
              <a:latin typeface="+mj-lt"/>
              <a:cs typeface="Times New Roman" pitchFamily="18" charset="0"/>
            </a:endParaRPr>
          </a:p>
          <a:p>
            <a:r>
              <a:rPr lang="en-US" sz="1600" dirty="0">
                <a:latin typeface="+mj-lt"/>
                <a:cs typeface="Times New Roman" pitchFamily="18" charset="0"/>
              </a:rPr>
              <a:t>Maintain District-Side Annual Contract and Award List </a:t>
            </a:r>
          </a:p>
          <a:p>
            <a:pPr>
              <a:buNone/>
            </a:pPr>
            <a:r>
              <a:rPr lang="en-US" sz="1600" dirty="0">
                <a:latin typeface="+mj-lt"/>
                <a:cs typeface="Times New Roman" pitchFamily="18" charset="0"/>
              </a:rPr>
              <a:t>	(12 Month Agreements).</a:t>
            </a:r>
          </a:p>
          <a:p>
            <a:endParaRPr lang="en-US" sz="1600" dirty="0">
              <a:latin typeface="+mj-lt"/>
              <a:cs typeface="Times New Roman" pitchFamily="18" charset="0"/>
            </a:endParaRPr>
          </a:p>
          <a:p>
            <a:r>
              <a:rPr lang="en-US" sz="1600" dirty="0">
                <a:latin typeface="+mj-lt"/>
                <a:cs typeface="Times New Roman" pitchFamily="18" charset="0"/>
              </a:rPr>
              <a:t>Maintain District’s Purchasing Website</a:t>
            </a:r>
          </a:p>
          <a:p>
            <a:pPr lvl="0"/>
            <a:endParaRPr lang="en-US" sz="1600" dirty="0">
              <a:cs typeface="Times New Roman" pitchFamily="18" charset="0"/>
            </a:endParaRPr>
          </a:p>
          <a:p>
            <a:pPr lvl="0"/>
            <a:r>
              <a:rPr lang="en-US" sz="1600" dirty="0">
                <a:cs typeface="Times New Roman" pitchFamily="18" charset="0"/>
              </a:rPr>
              <a:t>Maintain List of Approved Suppliers, Vendors, and Contractors</a:t>
            </a:r>
          </a:p>
          <a:p>
            <a:endParaRPr lang="en-US" sz="1600" dirty="0">
              <a:latin typeface="+mj-lt"/>
              <a:cs typeface="Times New Roman" pitchFamily="18" charset="0"/>
            </a:endParaRPr>
          </a:p>
          <a:p>
            <a:r>
              <a:rPr lang="en-US" sz="1600" dirty="0">
                <a:latin typeface="+mj-lt"/>
                <a:cs typeface="Times New Roman" pitchFamily="18" charset="0"/>
              </a:rPr>
              <a:t>Process Requisitions to Purchase Orders</a:t>
            </a:r>
          </a:p>
          <a:p>
            <a:pPr algn="just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2E7D85-232B-08F6-C94B-129A2DB98E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E550-6D7E-41DC-AF34-6F6A612FB91C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/>
              <a:t>Purchasing</a:t>
            </a:r>
            <a:br>
              <a:rPr lang="en-US" sz="2800" b="1" dirty="0"/>
            </a:br>
            <a:r>
              <a:rPr lang="en-US" sz="2800" b="1" dirty="0"/>
              <a:t>Primary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1800" dirty="0">
                <a:latin typeface="+mj-lt"/>
                <a:cs typeface="Times New Roman" pitchFamily="18" charset="0"/>
              </a:rPr>
              <a:t>Maintain documentation of All Purchases for Compliance and Audit Purposes</a:t>
            </a:r>
          </a:p>
          <a:p>
            <a:pPr lvl="0"/>
            <a:endParaRPr lang="en-US" sz="1800" dirty="0">
              <a:latin typeface="+mj-lt"/>
              <a:cs typeface="Times New Roman" pitchFamily="18" charset="0"/>
            </a:endParaRPr>
          </a:p>
          <a:p>
            <a:pPr lvl="0"/>
            <a:r>
              <a:rPr lang="en-US" sz="1800" dirty="0">
                <a:latin typeface="+mj-lt"/>
                <a:cs typeface="Times New Roman" pitchFamily="18" charset="0"/>
              </a:rPr>
              <a:t>Monitor Purchasing Categories for compliance with - $100,000 Aggregation rule</a:t>
            </a:r>
          </a:p>
          <a:p>
            <a:pPr lvl="0"/>
            <a:endParaRPr lang="en-US" sz="1800" dirty="0">
              <a:latin typeface="+mj-lt"/>
              <a:cs typeface="Times New Roman" pitchFamily="18" charset="0"/>
            </a:endParaRPr>
          </a:p>
          <a:p>
            <a:pPr lvl="0"/>
            <a:r>
              <a:rPr lang="en-US" sz="1800" dirty="0">
                <a:latin typeface="+mj-lt"/>
                <a:cs typeface="Times New Roman" pitchFamily="18" charset="0"/>
              </a:rPr>
              <a:t>Conduct Purchasing Training for Campuses and Departments District-wide</a:t>
            </a:r>
          </a:p>
          <a:p>
            <a:pPr lvl="0"/>
            <a:endParaRPr lang="en-US" sz="1800" dirty="0">
              <a:latin typeface="+mj-lt"/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C6DED1-085B-1612-318E-4CA2DBF41C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E550-6D7E-41DC-AF34-6F6A612FB91C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/>
              <a:t>Purchasing Management Tools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85000" lnSpcReduction="20000"/>
          </a:bodyPr>
          <a:lstStyle/>
          <a:p>
            <a:endParaRPr lang="en-US" sz="2400" dirty="0">
              <a:latin typeface="+mj-lt"/>
            </a:endParaRPr>
          </a:p>
          <a:p>
            <a:r>
              <a:rPr lang="en-US" sz="2400" dirty="0">
                <a:latin typeface="+mj-lt"/>
              </a:rPr>
              <a:t>Purchasing Website</a:t>
            </a:r>
          </a:p>
          <a:p>
            <a:endParaRPr lang="en-US" sz="2400" dirty="0">
              <a:latin typeface="+mj-lt"/>
            </a:endParaRPr>
          </a:p>
          <a:p>
            <a:r>
              <a:rPr lang="en-US" sz="2400" dirty="0">
                <a:latin typeface="+mj-lt"/>
              </a:rPr>
              <a:t>Purchasing Procedures Manual</a:t>
            </a:r>
          </a:p>
          <a:p>
            <a:endParaRPr lang="en-US" sz="2400" dirty="0">
              <a:latin typeface="+mj-lt"/>
            </a:endParaRPr>
          </a:p>
          <a:p>
            <a:r>
              <a:rPr lang="en-US" sz="2400" dirty="0">
                <a:latin typeface="+mj-lt"/>
              </a:rPr>
              <a:t>Purchasing Forms and Standardized Purchasing Documents</a:t>
            </a:r>
          </a:p>
          <a:p>
            <a:endParaRPr lang="en-US" sz="2400" dirty="0">
              <a:latin typeface="+mj-lt"/>
            </a:endParaRPr>
          </a:p>
          <a:p>
            <a:r>
              <a:rPr lang="en-US" sz="2400" dirty="0">
                <a:latin typeface="+mj-lt"/>
              </a:rPr>
              <a:t>Formal Procurement:	</a:t>
            </a:r>
          </a:p>
          <a:p>
            <a:pPr marL="0" indent="0">
              <a:buNone/>
            </a:pPr>
            <a:r>
              <a:rPr lang="en-US" sz="2400" dirty="0">
                <a:latin typeface="+mj-lt"/>
              </a:rPr>
              <a:t>       (RFP, RFQ, RFCSP, Coop Purchasing etc.)</a:t>
            </a:r>
          </a:p>
          <a:p>
            <a:endParaRPr lang="en-US" sz="2400" dirty="0">
              <a:latin typeface="+mj-lt"/>
            </a:endParaRPr>
          </a:p>
          <a:p>
            <a:r>
              <a:rPr lang="en-US" sz="2400" dirty="0">
                <a:latin typeface="+mj-lt"/>
              </a:rPr>
              <a:t>Annual Awarded Bids, Agreements, and Contracts</a:t>
            </a:r>
          </a:p>
          <a:p>
            <a:endParaRPr lang="en-US" sz="2400" dirty="0">
              <a:latin typeface="+mj-lt"/>
            </a:endParaRPr>
          </a:p>
          <a:p>
            <a:r>
              <a:rPr lang="en-US" sz="2400" dirty="0">
                <a:latin typeface="+mj-lt"/>
              </a:rPr>
              <a:t>Electronic Bidding</a:t>
            </a:r>
          </a:p>
          <a:p>
            <a:endParaRPr lang="en-US" sz="2400" dirty="0">
              <a:latin typeface="+mj-lt"/>
            </a:endParaRPr>
          </a:p>
          <a:p>
            <a:r>
              <a:rPr lang="en-US" sz="2400" dirty="0">
                <a:latin typeface="+mj-lt"/>
              </a:rPr>
              <a:t>Online Shopping</a:t>
            </a:r>
          </a:p>
          <a:p>
            <a:endParaRPr lang="en-US" sz="2400" dirty="0">
              <a:latin typeface="+mj-lt"/>
            </a:endParaRPr>
          </a:p>
          <a:p>
            <a:endParaRPr lang="en-US" sz="2400" dirty="0">
              <a:latin typeface="+mj-lt"/>
            </a:endParaRPr>
          </a:p>
          <a:p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E28F57-74A4-6192-5945-DC7C64A3A1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E550-6D7E-41DC-AF34-6F6A612FB91C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r>
              <a:rPr lang="en-US" sz="2000" b="1" dirty="0"/>
              <a:t>“Purchasing Method</a:t>
            </a:r>
            <a:br>
              <a:rPr lang="en-US" sz="2000" b="1" dirty="0"/>
            </a:br>
            <a:r>
              <a:rPr lang="en-US" sz="2000" b="1" dirty="0" err="1"/>
              <a:t>Method</a:t>
            </a:r>
            <a:r>
              <a:rPr lang="en-US" sz="2000" b="1" dirty="0"/>
              <a:t> of Compliance (MOC)”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05400"/>
          </a:xfrm>
        </p:spPr>
        <p:txBody>
          <a:bodyPr>
            <a:noAutofit/>
          </a:bodyPr>
          <a:lstStyle/>
          <a:p>
            <a:r>
              <a:rPr lang="en-US" sz="1600" dirty="0"/>
              <a:t>MOC is an </a:t>
            </a:r>
            <a:r>
              <a:rPr lang="en-US" sz="1600" u="sng" dirty="0"/>
              <a:t>internal </a:t>
            </a:r>
            <a:r>
              <a:rPr lang="en-US" sz="1600" dirty="0"/>
              <a:t>term used to describe a legal Method of Purchase.  Required on ALL Quotes / Requisitions / Purchase Orders / and Contracts</a:t>
            </a:r>
          </a:p>
          <a:p>
            <a:pPr>
              <a:buNone/>
            </a:pPr>
            <a:endParaRPr lang="en-US" sz="1600" dirty="0"/>
          </a:p>
          <a:p>
            <a:r>
              <a:rPr lang="en-US" sz="1600" dirty="0"/>
              <a:t>IISD Approved Methods of Compliance:</a:t>
            </a:r>
          </a:p>
          <a:p>
            <a:pPr>
              <a:buNone/>
            </a:pPr>
            <a:r>
              <a:rPr lang="en-US" sz="1600" dirty="0"/>
              <a:t>	a. 	Request for Quote -------------------	(Category Code less than $50,000 </a:t>
            </a:r>
            <a:r>
              <a:rPr lang="en-US" sz="1600" dirty="0" err="1"/>
              <a:t>districtwide</a:t>
            </a:r>
            <a:r>
              <a:rPr lang="en-US" sz="1600" dirty="0"/>
              <a:t>)</a:t>
            </a:r>
          </a:p>
          <a:p>
            <a:pPr>
              <a:buNone/>
            </a:pPr>
            <a:r>
              <a:rPr lang="en-US" sz="1600" dirty="0"/>
              <a:t>	b.	Competitive Sealed Bid ------------(for Purchases 50,000+ single or in aggregate)</a:t>
            </a:r>
          </a:p>
          <a:p>
            <a:pPr>
              <a:buNone/>
            </a:pPr>
            <a:r>
              <a:rPr lang="en-US" sz="1600" dirty="0"/>
              <a:t>	c.	Request for Proposal----------------(for Purchases 50,000+ single or in aggregate)</a:t>
            </a:r>
          </a:p>
          <a:p>
            <a:pPr>
              <a:buNone/>
            </a:pPr>
            <a:r>
              <a:rPr lang="en-US" sz="1600" dirty="0"/>
              <a:t>	d. 	Request for Competitive Cooperative Quote </a:t>
            </a:r>
          </a:p>
          <a:p>
            <a:pPr>
              <a:buNone/>
            </a:pPr>
            <a:r>
              <a:rPr lang="en-US" sz="1600" dirty="0"/>
              <a:t>		(for Co-op Purchases $50,000+ single or in aggregate)</a:t>
            </a:r>
          </a:p>
          <a:p>
            <a:pPr>
              <a:buNone/>
            </a:pPr>
            <a:r>
              <a:rPr lang="en-US" sz="1600" dirty="0"/>
              <a:t>	e.	Request for Qualifications---------($50,000+ single or in aggregate)</a:t>
            </a:r>
          </a:p>
          <a:p>
            <a:pPr>
              <a:buNone/>
            </a:pPr>
            <a:r>
              <a:rPr lang="en-US" sz="1600" dirty="0"/>
              <a:t>	f.	Sole Source </a:t>
            </a:r>
          </a:p>
          <a:p>
            <a:pPr>
              <a:buNone/>
            </a:pPr>
            <a:r>
              <a:rPr lang="en-US" sz="1600" dirty="0"/>
              <a:t>	g.	Construction Contracting per Govt. Code 2269.  </a:t>
            </a:r>
          </a:p>
          <a:p>
            <a:endParaRPr lang="en-US" sz="1600" dirty="0"/>
          </a:p>
          <a:p>
            <a:r>
              <a:rPr lang="en-US" sz="1600" b="1" dirty="0"/>
              <a:t>Collaborate with Purchasing first </a:t>
            </a:r>
            <a:r>
              <a:rPr lang="en-US" sz="1600" dirty="0"/>
              <a:t>to determine the appropriate Purchasing Method, prior to obtaining quotes from  vendors.  </a:t>
            </a:r>
            <a:endParaRPr lang="en-US" sz="1600" b="1" dirty="0"/>
          </a:p>
          <a:p>
            <a:endParaRPr lang="en-US" sz="1600" dirty="0"/>
          </a:p>
          <a:p>
            <a:endParaRPr lang="en-US" sz="1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6D452F-3625-A7BD-F93A-2ADECFE876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E550-6D7E-41DC-AF34-6F6A612FB91C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sz="3100" b="1" dirty="0"/>
              <a:t>Purchasing Methods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/>
          </a:bodyPr>
          <a:lstStyle/>
          <a:p>
            <a:endParaRPr lang="en-US" sz="1800" dirty="0"/>
          </a:p>
          <a:p>
            <a:r>
              <a:rPr lang="en-US" sz="1800" dirty="0"/>
              <a:t>Purchasing Method per Dollar Threshold</a:t>
            </a:r>
          </a:p>
          <a:p>
            <a:pPr>
              <a:buNone/>
            </a:pPr>
            <a:r>
              <a:rPr lang="en-US" sz="1800" dirty="0"/>
              <a:t>	a.	Purchases under $10,000  – Request for one (1) Quote</a:t>
            </a:r>
          </a:p>
          <a:p>
            <a:pPr>
              <a:buNone/>
            </a:pPr>
            <a:r>
              <a:rPr lang="en-US" sz="1800" dirty="0"/>
              <a:t>	</a:t>
            </a:r>
          </a:p>
          <a:p>
            <a:pPr>
              <a:buNone/>
            </a:pPr>
            <a:r>
              <a:rPr lang="en-US" sz="1800" dirty="0"/>
              <a:t>	b.	Purchases over $10,001 but less than $50,000 	</a:t>
            </a:r>
          </a:p>
          <a:p>
            <a:pPr>
              <a:buNone/>
            </a:pPr>
            <a:r>
              <a:rPr lang="en-US" sz="1800" dirty="0"/>
              <a:t>		(Written Request for Quote from 3 Qualified Approved Vendors)</a:t>
            </a:r>
          </a:p>
          <a:p>
            <a:pPr>
              <a:buNone/>
            </a:pPr>
            <a:r>
              <a:rPr lang="en-US" sz="1800" dirty="0"/>
              <a:t>			</a:t>
            </a:r>
          </a:p>
          <a:p>
            <a:pPr>
              <a:buNone/>
            </a:pPr>
            <a:r>
              <a:rPr lang="en-US" sz="1800" dirty="0"/>
              <a:t>	c. 	</a:t>
            </a:r>
            <a:r>
              <a:rPr lang="en-US" sz="1800" cap="all" dirty="0"/>
              <a:t>Contact Purchasing before obtaining quotes from unapproved 	vendor</a:t>
            </a:r>
            <a:r>
              <a:rPr lang="en-US" sz="1800" dirty="0"/>
              <a:t>.</a:t>
            </a:r>
          </a:p>
          <a:p>
            <a:pPr>
              <a:buNone/>
            </a:pPr>
            <a:r>
              <a:rPr lang="en-US" sz="1800" dirty="0"/>
              <a:t>		</a:t>
            </a:r>
          </a:p>
          <a:p>
            <a:pPr>
              <a:buNone/>
            </a:pPr>
            <a:r>
              <a:rPr lang="en-US" sz="1800" dirty="0"/>
              <a:t>	d.	Purchases over $50,000 (Requires 3 or more formal quotes, bids, or 	proposals Method:   Competitive Bid or Request for Proposal, Competitive 	Coop, Sole Source (if appropriate)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35F43B-E3CF-C380-A05D-C23FB2818B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E550-6D7E-41DC-AF34-6F6A612FB91C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1031</TotalTime>
  <Words>1227</Words>
  <Application>Microsoft Office PowerPoint</Application>
  <PresentationFormat>On-screen Show (4:3)</PresentationFormat>
  <Paragraphs>191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Times New Roman</vt:lpstr>
      <vt:lpstr>Office Theme</vt:lpstr>
      <vt:lpstr>Purchasing</vt:lpstr>
      <vt:lpstr>Purchasing</vt:lpstr>
      <vt:lpstr>Purchasing</vt:lpstr>
      <vt:lpstr>Purchasing Primary Functions</vt:lpstr>
      <vt:lpstr>Purchasing Primary Functions </vt:lpstr>
      <vt:lpstr>Purchasing Primary Functions</vt:lpstr>
      <vt:lpstr>Purchasing Management Tools</vt:lpstr>
      <vt:lpstr>“Purchasing Method Method of Compliance (MOC)”</vt:lpstr>
      <vt:lpstr> Purchasing Methods </vt:lpstr>
      <vt:lpstr>  Purchasing Award Approval </vt:lpstr>
      <vt:lpstr>The  Formal Procurement Process (RFP) </vt:lpstr>
      <vt:lpstr> CONTRACTS SIGNATURE AUTHORITY Who signs Contracts </vt:lpstr>
      <vt:lpstr>Contracts Processing</vt:lpstr>
    </vt:vector>
  </TitlesOfParts>
  <Company>Irving ISD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Purchasing Reminders for Administrators</dc:title>
  <dc:creator>Rick Powell</dc:creator>
  <cp:lastModifiedBy>Luis Rosado</cp:lastModifiedBy>
  <cp:revision>276</cp:revision>
  <cp:lastPrinted>2015-04-29T00:32:54Z</cp:lastPrinted>
  <dcterms:created xsi:type="dcterms:W3CDTF">2013-08-06T14:25:15Z</dcterms:created>
  <dcterms:modified xsi:type="dcterms:W3CDTF">2026-03-02T17:32:26Z</dcterms:modified>
</cp:coreProperties>
</file>