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858000" cy="9144000"/>
  <p:embeddedFontLst>
    <p:embeddedFont>
      <p:font typeface="Rambl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h18EXviT2blR5OdJYHKKUTQGQ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9680FB-819C-471D-8A65-B50A2704543C}">
  <a:tblStyle styleId="{939680FB-819C-471D-8A65-B50A2704543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ambla-regular.fntdata"/><Relationship Id="rId21" Type="http://schemas.openxmlformats.org/officeDocument/2006/relationships/slide" Target="slides/slide14.xml"/><Relationship Id="rId24" Type="http://schemas.openxmlformats.org/officeDocument/2006/relationships/font" Target="fonts/Rambla-italic.fntdata"/><Relationship Id="rId23" Type="http://schemas.openxmlformats.org/officeDocument/2006/relationships/font" Target="fonts/Rambl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customschemas.google.com/relationships/presentationmetadata" Target="metadata"/><Relationship Id="rId25" Type="http://schemas.openxmlformats.org/officeDocument/2006/relationships/font" Target="fonts/Rambla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0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705968" y="4422547"/>
            <a:ext cx="5641332" cy="4188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:notes"/>
          <p:cNvSpPr/>
          <p:nvPr>
            <p:ph idx="2" type="sldImg"/>
          </p:nvPr>
        </p:nvSpPr>
        <p:spPr>
          <a:xfrm>
            <a:off x="1200150" y="698500"/>
            <a:ext cx="4652963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5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9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1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6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6"/>
          <p:cNvSpPr txBox="1"/>
          <p:nvPr>
            <p:ph type="title"/>
          </p:nvPr>
        </p:nvSpPr>
        <p:spPr>
          <a:xfrm rot="5400000">
            <a:off x="4649564" y="2306414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" type="body"/>
          </p:nvPr>
        </p:nvSpPr>
        <p:spPr>
          <a:xfrm rot="5400000">
            <a:off x="649064" y="391889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8" name="Google Shape;128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9" name="Google Shape;12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3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6" name="Google Shape;136;p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3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8" name="Google Shape;13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3" name="Google Shape;153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4" name="Google Shape;15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74025" y="8994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1" name="Google Shape;16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18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822960" y="1845735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2" type="body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0"/>
          <p:cNvSpPr txBox="1"/>
          <p:nvPr>
            <p:ph idx="2" type="body"/>
          </p:nvPr>
        </p:nvSpPr>
        <p:spPr>
          <a:xfrm>
            <a:off x="822960" y="2582335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0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" type="body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4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</p:sp>
      <p:sp>
        <p:nvSpPr>
          <p:cNvPr id="83" name="Google Shape;83;p24"/>
          <p:cNvSpPr txBox="1"/>
          <p:nvPr>
            <p:ph idx="1" type="body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5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9" Type="http://schemas.openxmlformats.org/officeDocument/2006/relationships/image" Target="../media/image12.jpg"/><Relationship Id="rId5" Type="http://schemas.openxmlformats.org/officeDocument/2006/relationships/image" Target="../media/image7.jpg"/><Relationship Id="rId6" Type="http://schemas.openxmlformats.org/officeDocument/2006/relationships/image" Target="../media/image11.jpg"/><Relationship Id="rId7" Type="http://schemas.openxmlformats.org/officeDocument/2006/relationships/image" Target="../media/image3.jpg"/><Relationship Id="rId8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"/>
          <p:cNvPicPr preferRelativeResize="0"/>
          <p:nvPr/>
        </p:nvPicPr>
        <p:blipFill rotWithShape="1">
          <a:blip r:embed="rId3">
            <a:alphaModFix/>
          </a:blip>
          <a:srcRect b="0" l="0" r="21641" t="30224"/>
          <a:stretch/>
        </p:blipFill>
        <p:spPr>
          <a:xfrm>
            <a:off x="2865659" y="4549"/>
            <a:ext cx="3935024" cy="233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"/>
          <p:cNvPicPr preferRelativeResize="0"/>
          <p:nvPr/>
        </p:nvPicPr>
        <p:blipFill rotWithShape="1">
          <a:blip r:embed="rId4">
            <a:alphaModFix/>
          </a:blip>
          <a:srcRect b="-943" l="26580" r="1108" t="-472"/>
          <a:stretch/>
        </p:blipFill>
        <p:spPr>
          <a:xfrm>
            <a:off x="0" y="-14026"/>
            <a:ext cx="2971800" cy="27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5">
            <a:alphaModFix/>
          </a:blip>
          <a:srcRect b="44847" l="15672" r="6120" t="9868"/>
          <a:stretch/>
        </p:blipFill>
        <p:spPr>
          <a:xfrm>
            <a:off x="-13772" y="2223447"/>
            <a:ext cx="5710224" cy="230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400" y="4603720"/>
            <a:ext cx="3352800" cy="217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7">
            <a:alphaModFix/>
          </a:blip>
          <a:srcRect b="0" l="8879" r="35002" t="17274"/>
          <a:stretch/>
        </p:blipFill>
        <p:spPr>
          <a:xfrm>
            <a:off x="6800683" y="0"/>
            <a:ext cx="2354202" cy="231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8">
            <a:alphaModFix/>
          </a:blip>
          <a:srcRect b="2857" l="5951" r="2735" t="29822"/>
          <a:stretch/>
        </p:blipFill>
        <p:spPr>
          <a:xfrm>
            <a:off x="4419087" y="4529068"/>
            <a:ext cx="4738172" cy="232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96452" y="2223446"/>
            <a:ext cx="3458433" cy="230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>
            <p:ph type="title"/>
          </p:nvPr>
        </p:nvSpPr>
        <p:spPr>
          <a:xfrm>
            <a:off x="874025" y="8994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Recommended Resources</a:t>
            </a:r>
            <a:endParaRPr/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2613" y="1967925"/>
            <a:ext cx="4310925" cy="23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 b="25144" l="0" r="0" t="0"/>
          <a:stretch/>
        </p:blipFill>
        <p:spPr>
          <a:xfrm>
            <a:off x="1150230" y="4640250"/>
            <a:ext cx="6696176" cy="13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/>
          <p:nvPr>
            <p:ph type="title"/>
          </p:nvPr>
        </p:nvSpPr>
        <p:spPr>
          <a:xfrm>
            <a:off x="874025" y="8994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Recommendations for Implementation</a:t>
            </a:r>
            <a:endParaRPr/>
          </a:p>
        </p:txBody>
      </p:sp>
      <p:sp>
        <p:nvSpPr>
          <p:cNvPr id="274" name="Google Shape;274;p11"/>
          <p:cNvSpPr txBox="1"/>
          <p:nvPr>
            <p:ph idx="1" type="body"/>
          </p:nvPr>
        </p:nvSpPr>
        <p:spPr>
          <a:xfrm>
            <a:off x="822950" y="1813250"/>
            <a:ext cx="7808100" cy="4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Adoption of resources for the 2026-2027 school year.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Professional Learning (PL) beginning in Spring 2026.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Program activation and resource review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Implementation essentials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Additional sessions during the school year supporting the resource, problem solving, and mathematical discussions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within each course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Contract includes 25 PL sessions in year 1; 5 sessions in years 2 - 6.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125" y="1979750"/>
            <a:ext cx="2005775" cy="20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 txBox="1"/>
          <p:nvPr>
            <p:ph type="title"/>
          </p:nvPr>
        </p:nvSpPr>
        <p:spPr>
          <a:xfrm>
            <a:off x="874025" y="8994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endParaRPr/>
          </a:p>
        </p:txBody>
      </p:sp>
      <p:graphicFrame>
        <p:nvGraphicFramePr>
          <p:cNvPr id="281" name="Google Shape;281;p12"/>
          <p:cNvGraphicFramePr/>
          <p:nvPr/>
        </p:nvGraphicFramePr>
        <p:xfrm>
          <a:off x="1238200" y="19759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{939680FB-819C-471D-8A65-B50A2704543C}</a:tableStyleId>
              </a:tblPr>
              <a:tblGrid>
                <a:gridCol w="4474175"/>
                <a:gridCol w="2193425"/>
              </a:tblGrid>
              <a:tr h="452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2"/>
                          </a:solidFill>
                        </a:rPr>
                        <a:t>Item</a:t>
                      </a:r>
                      <a:endParaRPr b="1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CA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2"/>
                          </a:solidFill>
                        </a:rPr>
                        <a:t>Total Cost</a:t>
                      </a:r>
                      <a:endParaRPr b="1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CAD4"/>
                    </a:solidFill>
                  </a:tcPr>
                </a:tc>
              </a:tr>
              <a:tr h="61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2000" u="none" cap="none" strike="noStrike">
                          <a:solidFill>
                            <a:schemeClr val="dk2"/>
                          </a:solidFill>
                        </a:rPr>
                        <a:t>Textbooks and Online Licenses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2"/>
                          </a:solidFill>
                        </a:rPr>
                        <a:t>$3,878,650.00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2"/>
                          </a:solidFill>
                        </a:rPr>
                        <a:t>Manipulative Kits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2"/>
                          </a:solidFill>
                        </a:rPr>
                        <a:t>$456,900.00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2000" u="none" cap="none" strike="noStrike">
                          <a:solidFill>
                            <a:schemeClr val="dk2"/>
                          </a:solidFill>
                        </a:rPr>
                        <a:t>Professional Development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2"/>
                          </a:solidFill>
                        </a:rPr>
                        <a:t>$185,100.00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Shipping and Handling</a:t>
                      </a:r>
                      <a:endParaRPr/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$385,630.51</a:t>
                      </a:r>
                      <a:endParaRPr b="0" i="0" sz="20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8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2000" u="none" cap="none" strike="noStrike">
                          <a:solidFill>
                            <a:schemeClr val="dk2"/>
                          </a:solidFill>
                        </a:rPr>
                        <a:t>TOTAL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2"/>
                          </a:solidFill>
                        </a:rPr>
                        <a:t>$4,906,280.51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8925" marB="48925" marR="48925" marL="489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2" name="Google Shape;282;p12"/>
          <p:cNvSpPr txBox="1"/>
          <p:nvPr/>
        </p:nvSpPr>
        <p:spPr>
          <a:xfrm>
            <a:off x="1238200" y="5712375"/>
            <a:ext cx="697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Textbook cost is approximately $42.00 per student per year.</a:t>
            </a:r>
            <a:endParaRPr b="0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/>
          <p:nvPr>
            <p:ph type="title"/>
          </p:nvPr>
        </p:nvSpPr>
        <p:spPr>
          <a:xfrm>
            <a:off x="874025" y="8994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Evaluation of Change</a:t>
            </a:r>
            <a:endParaRPr/>
          </a:p>
        </p:txBody>
      </p:sp>
      <p:sp>
        <p:nvSpPr>
          <p:cNvPr id="288" name="Google Shape;288;p13"/>
          <p:cNvSpPr txBox="1"/>
          <p:nvPr>
            <p:ph idx="1" type="body"/>
          </p:nvPr>
        </p:nvSpPr>
        <p:spPr>
          <a:xfrm>
            <a:off x="822950" y="1852488"/>
            <a:ext cx="7738800" cy="385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Data will be reviewed from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various indicators, such as: </a:t>
            </a:r>
            <a:endParaRPr/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Platform usage</a:t>
            </a:r>
            <a:endParaRPr/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District Common 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Assessments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IAR</a:t>
            </a:r>
            <a:endParaRPr/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i-Ready’s universal screener </a:t>
            </a:r>
            <a:endParaRPr/>
          </a:p>
          <a:p>
            <a:pPr indent="0" lvl="0" marL="1016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to monitor students’ level of proficiency and growth at every grade level. 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Scores from these measures will be compared to previous years to evaluate the effectiveness of the updated resources and curriculum frameworks.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3"/>
          <p:cNvPicPr preferRelativeResize="0"/>
          <p:nvPr/>
        </p:nvPicPr>
        <p:blipFill rotWithShape="1">
          <a:blip r:embed="rId3">
            <a:alphaModFix/>
          </a:blip>
          <a:srcRect b="32816" l="0" r="6436" t="0"/>
          <a:stretch/>
        </p:blipFill>
        <p:spPr>
          <a:xfrm>
            <a:off x="4020285" y="1845724"/>
            <a:ext cx="4541465" cy="1689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>
            <p:ph type="title"/>
          </p:nvPr>
        </p:nvSpPr>
        <p:spPr>
          <a:xfrm>
            <a:off x="800095" y="653100"/>
            <a:ext cx="75669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Proposed Results</a:t>
            </a:r>
            <a:endParaRPr/>
          </a:p>
        </p:txBody>
      </p:sp>
      <p:sp>
        <p:nvSpPr>
          <p:cNvPr id="295" name="Google Shape;295;p14"/>
          <p:cNvSpPr txBox="1"/>
          <p:nvPr>
            <p:ph idx="1" type="body"/>
          </p:nvPr>
        </p:nvSpPr>
        <p:spPr>
          <a:xfrm>
            <a:off x="4031761" y="1983534"/>
            <a:ext cx="4435500" cy="3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Through the adoption and fidelitous implementation of the new resource, curriculum frameworks, and assessments, we will standardize our expectations for rigorous, standards-based curriculum, culturally and linguistically appropriate coursework, and targeted learning experiences to improve outcomes for all students.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4"/>
          <p:cNvPicPr preferRelativeResize="0"/>
          <p:nvPr/>
        </p:nvPicPr>
        <p:blipFill rotWithShape="1">
          <a:blip r:embed="rId3">
            <a:alphaModFix/>
          </a:blip>
          <a:srcRect b="0" l="8604" r="19024" t="0"/>
          <a:stretch/>
        </p:blipFill>
        <p:spPr>
          <a:xfrm>
            <a:off x="800095" y="2228860"/>
            <a:ext cx="2839875" cy="2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/>
          <p:nvPr>
            <p:ph idx="1" type="subTitle"/>
          </p:nvPr>
        </p:nvSpPr>
        <p:spPr>
          <a:xfrm>
            <a:off x="825038" y="4724399"/>
            <a:ext cx="7543800" cy="874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5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1095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245882" y="377824"/>
            <a:ext cx="8610600" cy="3127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School District U-46</a:t>
            </a:r>
            <a:endParaRPr b="1" i="0" sz="6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Elementary Mathematics Curriculum and Resource Adoption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b="1" lang="en-US" sz="3600">
                <a:solidFill>
                  <a:schemeClr val="accent2"/>
                </a:solidFill>
              </a:rPr>
              <a:t> School Year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2026-2027</a:t>
            </a:r>
            <a:endParaRPr b="1" i="0" sz="3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 txBox="1"/>
          <p:nvPr/>
        </p:nvSpPr>
        <p:spPr>
          <a:xfrm>
            <a:off x="1037888" y="3674725"/>
            <a:ext cx="71181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90"/>
              <a:buFont typeface="Noto Sans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Board of Education Presentation </a:t>
            </a:r>
            <a:br>
              <a:rPr b="0" i="0" lang="en-US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90"/>
              <a:buFont typeface="Noto Sans"/>
              <a:buNone/>
            </a:pPr>
            <a:r>
              <a:t/>
            </a:r>
            <a:endParaRPr b="0" i="0" sz="128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90"/>
              <a:buFont typeface="Noto Sans"/>
              <a:buNone/>
            </a:pPr>
            <a:r>
              <a:t/>
            </a:r>
            <a:endParaRPr b="0" i="0" sz="128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90"/>
              <a:buFont typeface="Noto San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Amy Ingente, Math Coordinator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72"/>
              <a:buFont typeface="Noto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47"/>
              <a:buFont typeface="Noto Sans"/>
              <a:buNone/>
            </a:pPr>
            <a:r>
              <a:rPr lang="en-US" sz="2400">
                <a:solidFill>
                  <a:schemeClr val="dk1"/>
                </a:solidFill>
              </a:rPr>
              <a:t>February 9,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72"/>
              <a:buFont typeface="Noto Sans"/>
              <a:buNone/>
            </a:pPr>
            <a:r>
              <a:t/>
            </a:r>
            <a:endParaRPr b="0" i="0" sz="128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72"/>
              <a:buFont typeface="Noto Sans"/>
              <a:buNone/>
            </a:pPr>
            <a:r>
              <a:t/>
            </a:r>
            <a:endParaRPr b="0" i="0" sz="128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72"/>
              <a:buFont typeface="Noto Sans"/>
              <a:buNone/>
            </a:pPr>
            <a:r>
              <a:t/>
            </a:r>
            <a:endParaRPr b="0" i="0" sz="128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537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72"/>
              <a:buFont typeface="Noto Sans"/>
              <a:buNone/>
            </a:pPr>
            <a:r>
              <a:t/>
            </a:r>
            <a:endParaRPr b="0" i="0" sz="128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8196" y="4800600"/>
            <a:ext cx="1661004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"/>
          <p:cNvSpPr txBox="1"/>
          <p:nvPr>
            <p:ph type="title"/>
          </p:nvPr>
        </p:nvSpPr>
        <p:spPr>
          <a:xfrm>
            <a:off x="752800" y="8918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/>
              <a:t>Purpose</a:t>
            </a:r>
            <a:endParaRPr/>
          </a:p>
        </p:txBody>
      </p:sp>
      <p:sp>
        <p:nvSpPr>
          <p:cNvPr id="200" name="Google Shape;200;p3"/>
          <p:cNvSpPr txBox="1"/>
          <p:nvPr>
            <p:ph idx="1" type="body"/>
          </p:nvPr>
        </p:nvSpPr>
        <p:spPr>
          <a:xfrm>
            <a:off x="822950" y="1845724"/>
            <a:ext cx="7543800" cy="4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 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adoption of curricular resources and updated curriculum documents to support instruction and student achievement in elementary mathematics.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"/>
          <p:cNvPicPr preferRelativeResize="0"/>
          <p:nvPr/>
        </p:nvPicPr>
        <p:blipFill rotWithShape="1">
          <a:blip r:embed="rId3">
            <a:alphaModFix/>
          </a:blip>
          <a:srcRect b="16585" l="0" r="0" t="16484"/>
          <a:stretch/>
        </p:blipFill>
        <p:spPr>
          <a:xfrm>
            <a:off x="752800" y="3519525"/>
            <a:ext cx="7613950" cy="26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/>
          <p:nvPr>
            <p:ph type="title"/>
          </p:nvPr>
        </p:nvSpPr>
        <p:spPr>
          <a:xfrm>
            <a:off x="874025" y="8994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Alignment to Strategic Plan</a:t>
            </a:r>
            <a:endParaRPr/>
          </a:p>
        </p:txBody>
      </p:sp>
      <p:pic>
        <p:nvPicPr>
          <p:cNvPr id="207" name="Google Shape;207;p4"/>
          <p:cNvPicPr preferRelativeResize="0"/>
          <p:nvPr/>
        </p:nvPicPr>
        <p:blipFill rotWithShape="1">
          <a:blip r:embed="rId3">
            <a:alphaModFix/>
          </a:blip>
          <a:srcRect b="0" l="0" r="46652" t="0"/>
          <a:stretch/>
        </p:blipFill>
        <p:spPr>
          <a:xfrm>
            <a:off x="846501" y="1951700"/>
            <a:ext cx="3931574" cy="381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7832" y="1951700"/>
            <a:ext cx="3413550" cy="41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 txBox="1"/>
          <p:nvPr>
            <p:ph type="title"/>
          </p:nvPr>
        </p:nvSpPr>
        <p:spPr>
          <a:xfrm>
            <a:off x="822950" y="8918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Rationale</a:t>
            </a:r>
            <a:r>
              <a:rPr lang="en-US" sz="4000">
                <a:solidFill>
                  <a:schemeClr val="dk2"/>
                </a:solidFill>
              </a:rPr>
              <a:t> </a:t>
            </a:r>
            <a:endParaRPr sz="4000"/>
          </a:p>
        </p:txBody>
      </p:sp>
      <p:sp>
        <p:nvSpPr>
          <p:cNvPr id="215" name="Google Shape;215;p5"/>
          <p:cNvSpPr txBox="1"/>
          <p:nvPr>
            <p:ph idx="1" type="body"/>
          </p:nvPr>
        </p:nvSpPr>
        <p:spPr>
          <a:xfrm>
            <a:off x="822959" y="1845734"/>
            <a:ext cx="7660641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Previous resource adoption in 2015, and </a:t>
            </a:r>
            <a:b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in 2021.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 feedback: not enough materials </a:t>
            </a:r>
            <a:b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strategies to meet the needs and </a:t>
            </a:r>
            <a:b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range of learners in our classrooms.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significant improvements in student performance data.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adopt a new resource that is aligned to standards and meets the needs for all of our students.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nalytic Auditor Audit Outline Vector, Auditor, Audit, Outline Illustration  Background And Wallpaper For Free Download - Pngtree" id="216" name="Google Shape;2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0" y="1845734"/>
            <a:ext cx="1899920" cy="189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/>
          <p:nvPr>
            <p:ph type="title"/>
          </p:nvPr>
        </p:nvSpPr>
        <p:spPr>
          <a:xfrm>
            <a:off x="822950" y="9222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</p:txBody>
      </p:sp>
      <p:sp>
        <p:nvSpPr>
          <p:cNvPr id="222" name="Google Shape;222;p6"/>
          <p:cNvSpPr txBox="1"/>
          <p:nvPr>
            <p:ph idx="1" type="body"/>
          </p:nvPr>
        </p:nvSpPr>
        <p:spPr>
          <a:xfrm>
            <a:off x="822950" y="1845725"/>
            <a:ext cx="7875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Round 1 (Spring 2025) → Teacher feedback on available aligned resources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Round 2 (June 2025) → Top three publishers invited to present to teachers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           Consensus conversations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Adoption of the resource that was unanimously selected by teachers at the June resource review.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325" y="2290625"/>
            <a:ext cx="3027375" cy="6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 title="Chart"/>
          <p:cNvPicPr preferRelativeResize="0"/>
          <p:nvPr/>
        </p:nvPicPr>
        <p:blipFill rotWithShape="1">
          <a:blip r:embed="rId4">
            <a:alphaModFix/>
          </a:blip>
          <a:srcRect b="0" l="0" r="13452" t="13549"/>
          <a:stretch/>
        </p:blipFill>
        <p:spPr>
          <a:xfrm>
            <a:off x="4707074" y="2275691"/>
            <a:ext cx="2857739" cy="115331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1837413" y="2903250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55 participants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1410693" y="3924437"/>
            <a:ext cx="34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65 signed up, 45 attended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466" y="4086877"/>
            <a:ext cx="359318" cy="112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 title="Chart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2536" y="4165800"/>
            <a:ext cx="1524000" cy="90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 txBox="1"/>
          <p:nvPr>
            <p:ph type="title"/>
          </p:nvPr>
        </p:nvSpPr>
        <p:spPr>
          <a:xfrm>
            <a:off x="874025" y="8994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Recommended Resources</a:t>
            </a:r>
            <a:endParaRPr/>
          </a:p>
        </p:txBody>
      </p:sp>
      <p:pic>
        <p:nvPicPr>
          <p:cNvPr id="235" name="Google Shape;2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927" y="1927573"/>
            <a:ext cx="2307913" cy="2809487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36" name="Google Shape;236;p7"/>
          <p:cNvGrpSpPr/>
          <p:nvPr/>
        </p:nvGrpSpPr>
        <p:grpSpPr>
          <a:xfrm>
            <a:off x="890660" y="4792941"/>
            <a:ext cx="2494446" cy="1543293"/>
            <a:chOff x="3658250" y="3247600"/>
            <a:chExt cx="5296650" cy="3150250"/>
          </a:xfrm>
        </p:grpSpPr>
        <p:pic>
          <p:nvPicPr>
            <p:cNvPr id="237" name="Google Shape;237;p7"/>
            <p:cNvPicPr preferRelativeResize="0"/>
            <p:nvPr/>
          </p:nvPicPr>
          <p:blipFill rotWithShape="1">
            <a:blip r:embed="rId4">
              <a:alphaModFix/>
            </a:blip>
            <a:srcRect b="19941" l="0" r="0" t="20584"/>
            <a:stretch/>
          </p:blipFill>
          <p:spPr>
            <a:xfrm>
              <a:off x="3658250" y="3247600"/>
              <a:ext cx="5296650" cy="3150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80475" y="3585875"/>
              <a:ext cx="3679598" cy="2030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7"/>
          <p:cNvSpPr txBox="1"/>
          <p:nvPr>
            <p:ph idx="1" type="body"/>
          </p:nvPr>
        </p:nvSpPr>
        <p:spPr>
          <a:xfrm>
            <a:off x="4342370" y="2307739"/>
            <a:ext cx="4075356" cy="3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Teacher Edition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+ Differentiation Library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 + Intervention System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Student Consumable Workbook       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     + One per student, per year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 + Grades K-5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Online Platform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(textbook available offline)</a:t>
            </a:r>
            <a:endParaRPr/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English and Spanish Resource</a:t>
            </a:r>
            <a:endParaRPr/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7"/>
          <p:cNvPicPr preferRelativeResize="0"/>
          <p:nvPr/>
        </p:nvPicPr>
        <p:blipFill rotWithShape="1">
          <a:blip r:embed="rId6">
            <a:alphaModFix/>
          </a:blip>
          <a:srcRect b="0" l="0" r="0" t="10953"/>
          <a:stretch/>
        </p:blipFill>
        <p:spPr>
          <a:xfrm>
            <a:off x="3695238" y="1745522"/>
            <a:ext cx="1942153" cy="45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>
            <p:ph type="title"/>
          </p:nvPr>
        </p:nvSpPr>
        <p:spPr>
          <a:xfrm>
            <a:off x="874025" y="8994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Recommended Resources</a:t>
            </a:r>
            <a:endParaRPr/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900" y="2219363"/>
            <a:ext cx="3799100" cy="165563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8"/>
          <p:cNvSpPr txBox="1"/>
          <p:nvPr>
            <p:ph idx="1" type="body"/>
          </p:nvPr>
        </p:nvSpPr>
        <p:spPr>
          <a:xfrm>
            <a:off x="4769329" y="2307658"/>
            <a:ext cx="3912796" cy="3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Classroom manipulative kits for grades K - 5.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/>
          <p:nvPr>
            <p:ph type="title"/>
          </p:nvPr>
        </p:nvSpPr>
        <p:spPr>
          <a:xfrm>
            <a:off x="874025" y="899425"/>
            <a:ext cx="7808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Recommended Resources</a:t>
            </a:r>
            <a:endParaRPr/>
          </a:p>
        </p:txBody>
      </p:sp>
      <p:sp>
        <p:nvSpPr>
          <p:cNvPr id="255" name="Google Shape;255;p9"/>
          <p:cNvSpPr txBox="1"/>
          <p:nvPr>
            <p:ph idx="1" type="body"/>
          </p:nvPr>
        </p:nvSpPr>
        <p:spPr>
          <a:xfrm>
            <a:off x="822950" y="2007725"/>
            <a:ext cx="3080400" cy="3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Revised curriculum documents to support the resource implementation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49" y="3174725"/>
            <a:ext cx="2978775" cy="194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9"/>
          <p:cNvGrpSpPr/>
          <p:nvPr/>
        </p:nvGrpSpPr>
        <p:grpSpPr>
          <a:xfrm>
            <a:off x="4036450" y="1951050"/>
            <a:ext cx="2652050" cy="4097624"/>
            <a:chOff x="5422963" y="2025775"/>
            <a:chExt cx="2652050" cy="4097624"/>
          </a:xfrm>
        </p:grpSpPr>
        <p:pic>
          <p:nvPicPr>
            <p:cNvPr id="258" name="Google Shape;258;p9"/>
            <p:cNvPicPr preferRelativeResize="0"/>
            <p:nvPr/>
          </p:nvPicPr>
          <p:blipFill rotWithShape="1">
            <a:blip r:embed="rId4">
              <a:alphaModFix/>
            </a:blip>
            <a:srcRect b="0" l="2175" r="4452" t="0"/>
            <a:stretch/>
          </p:blipFill>
          <p:spPr>
            <a:xfrm>
              <a:off x="5431363" y="2025775"/>
              <a:ext cx="2643650" cy="212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9"/>
            <p:cNvPicPr preferRelativeResize="0"/>
            <p:nvPr/>
          </p:nvPicPr>
          <p:blipFill rotWithShape="1">
            <a:blip r:embed="rId5">
              <a:alphaModFix/>
            </a:blip>
            <a:srcRect b="41933" l="3187" r="4415" t="1077"/>
            <a:stretch/>
          </p:blipFill>
          <p:spPr>
            <a:xfrm>
              <a:off x="5422963" y="4123625"/>
              <a:ext cx="2643650" cy="19997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0" name="Google Shape;26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0475" y="3914250"/>
            <a:ext cx="1933025" cy="2303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Custom 4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F4D80C"/>
      </a:accent1>
      <a:accent2>
        <a:srgbClr val="284972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Amy Ingente</dc:creator>
</cp:coreProperties>
</file>