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2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9321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5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3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7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65943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44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66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71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914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15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1F212C9-9857-F145-9B97-74D0F0D2F876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EE644EC-82FF-D442-BFFB-E127969EA56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809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sk12.org/Policy_Manual/pm/6000/6046_Harassment_Intim%20idation_Bullying_Cyberbullying.%20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7F178856-3FC6-18A2-9F41-F239FE0907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2953" y="936625"/>
            <a:ext cx="4114709" cy="498475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8038EC-7218-AE6C-A6F8-7F23A2368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4338" y="132735"/>
            <a:ext cx="6753378" cy="47391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err="1">
                <a:solidFill>
                  <a:schemeClr val="tx1"/>
                </a:solidFill>
                <a:latin typeface="+mj-lt"/>
              </a:rPr>
              <a:t>Germanshire</a:t>
            </a:r>
            <a:r>
              <a:rPr lang="en-US" sz="4800">
                <a:solidFill>
                  <a:schemeClr val="tx1"/>
                </a:solidFill>
                <a:latin typeface="+mj-lt"/>
              </a:rPr>
              <a:t>  Elementary</a:t>
            </a:r>
          </a:p>
          <a:p>
            <a:pPr>
              <a:lnSpc>
                <a:spcPct val="100000"/>
              </a:lnSpc>
            </a:pPr>
            <a:r>
              <a:rPr lang="en-US" sz="6000">
                <a:solidFill>
                  <a:schemeClr val="tx1"/>
                </a:solidFill>
                <a:latin typeface="+mj-lt"/>
              </a:rPr>
              <a:t>Annual Title One/</a:t>
            </a:r>
          </a:p>
          <a:p>
            <a:pPr>
              <a:lnSpc>
                <a:spcPct val="100000"/>
              </a:lnSpc>
            </a:pPr>
            <a:r>
              <a:rPr lang="en-US" sz="6000">
                <a:solidFill>
                  <a:schemeClr val="tx1"/>
                </a:solidFill>
                <a:latin typeface="+mj-lt"/>
              </a:rPr>
              <a:t>Curriculum Night</a:t>
            </a:r>
          </a:p>
          <a:p>
            <a:pPr>
              <a:lnSpc>
                <a:spcPct val="100000"/>
              </a:lnSpc>
            </a:pPr>
            <a:r>
              <a:rPr lang="en-US" sz="6000">
                <a:solidFill>
                  <a:schemeClr val="tx1"/>
                </a:solidFill>
                <a:latin typeface="+mj-lt"/>
              </a:rPr>
              <a:t>Meeting</a:t>
            </a:r>
          </a:p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D7C000-916D-5C99-3891-2118B8A4E8F3}"/>
              </a:ext>
            </a:extLst>
          </p:cNvPr>
          <p:cNvSpPr txBox="1"/>
          <p:nvPr/>
        </p:nvSpPr>
        <p:spPr>
          <a:xfrm>
            <a:off x="463500" y="4315550"/>
            <a:ext cx="28860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August 28, 2025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8:30am &amp; 5:30pm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6CE913-8385-6390-FA31-5700FA841E74}"/>
              </a:ext>
            </a:extLst>
          </p:cNvPr>
          <p:cNvSpPr txBox="1"/>
          <p:nvPr/>
        </p:nvSpPr>
        <p:spPr>
          <a:xfrm>
            <a:off x="414338" y="4946171"/>
            <a:ext cx="575048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Antuan Knapp, Principal</a:t>
            </a:r>
          </a:p>
          <a:p>
            <a:r>
              <a:rPr lang="en-US" b="1" dirty="0" err="1"/>
              <a:t>Charlandria</a:t>
            </a:r>
            <a:r>
              <a:rPr lang="en-US" b="1" dirty="0"/>
              <a:t> Addison, Assistant Principal</a:t>
            </a:r>
          </a:p>
          <a:p>
            <a:r>
              <a:rPr lang="en-US" b="1" dirty="0"/>
              <a:t>Rochelle Miller, PLC Coach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05035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100"/>
              <a:t>WHAT IS BULLYING? </a:t>
            </a:r>
            <a:br>
              <a:rPr lang="en-US" sz="6000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314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/>
              <a:t>Bullying- </a:t>
            </a:r>
            <a:r>
              <a:rPr lang="en-US" sz="4000">
                <a:solidFill>
                  <a:srgbClr val="FF0000"/>
                </a:solidFill>
              </a:rPr>
              <a:t>intentional repeated </a:t>
            </a:r>
            <a:r>
              <a:rPr lang="en-US" sz="4000"/>
              <a:t>aggressive attacks towards someone. It happens </a:t>
            </a:r>
            <a:r>
              <a:rPr lang="en-US" sz="4000">
                <a:solidFill>
                  <a:srgbClr val="FF0000"/>
                </a:solidFill>
              </a:rPr>
              <a:t>more than once</a:t>
            </a:r>
            <a:r>
              <a:rPr lang="en-US" sz="4000"/>
              <a:t>. </a:t>
            </a:r>
          </a:p>
          <a:p>
            <a:endParaRPr lang="en-US" sz="4000"/>
          </a:p>
          <a:p>
            <a:r>
              <a:rPr lang="en-US" sz="4000"/>
              <a:t>Physical</a:t>
            </a:r>
          </a:p>
          <a:p>
            <a:r>
              <a:rPr lang="en-US" sz="4000"/>
              <a:t>Verbal </a:t>
            </a:r>
          </a:p>
          <a:p>
            <a:r>
              <a:rPr lang="en-US" sz="4000"/>
              <a:t>Social  </a:t>
            </a:r>
          </a:p>
          <a:p>
            <a:r>
              <a:rPr lang="en-US" sz="4000"/>
              <a:t>Cyber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66BFC8-4AB8-296D-3F5F-29D19E5D6579}"/>
              </a:ext>
            </a:extLst>
          </p:cNvPr>
          <p:cNvSpPr txBox="1"/>
          <p:nvPr/>
        </p:nvSpPr>
        <p:spPr>
          <a:xfrm>
            <a:off x="4597764" y="3054147"/>
            <a:ext cx="3274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/>
              <a:t>Four Types of Bullying</a:t>
            </a:r>
          </a:p>
        </p:txBody>
      </p:sp>
    </p:spTree>
    <p:extLst>
      <p:ext uri="{BB962C8B-B14F-4D97-AF65-F5344CB8AC3E}">
        <p14:creationId xmlns:p14="http://schemas.microsoft.com/office/powerpoint/2010/main" val="2362660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100"/>
              <a:t>WHY DO CHILDREN BULLY? </a:t>
            </a:r>
            <a:br>
              <a:rPr lang="en-US" sz="6000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043486"/>
          </a:xfrm>
        </p:spPr>
        <p:txBody>
          <a:bodyPr>
            <a:normAutofit lnSpcReduction="10000"/>
          </a:bodyPr>
          <a:lstStyle/>
          <a:p>
            <a:r>
              <a:rPr lang="en-US" sz="3000"/>
              <a:t>To get power and control over other kids. </a:t>
            </a:r>
          </a:p>
          <a:p>
            <a:endParaRPr lang="en-US" sz="3000"/>
          </a:p>
          <a:p>
            <a:r>
              <a:rPr lang="en-US" sz="3000"/>
              <a:t>Some kids who bully feel bad about themselves, so they try to make others feel worse. </a:t>
            </a:r>
          </a:p>
          <a:p>
            <a:endParaRPr lang="en-US" sz="3000"/>
          </a:p>
          <a:p>
            <a:r>
              <a:rPr lang="en-US" sz="3000"/>
              <a:t>Some might think highly of themselves and think that it’s okay to be mean. </a:t>
            </a:r>
          </a:p>
          <a:p>
            <a:endParaRPr lang="en-US" sz="3000"/>
          </a:p>
          <a:p>
            <a:pPr marL="0" indent="0">
              <a:buNone/>
            </a:pPr>
            <a:r>
              <a:rPr lang="en-US" sz="3000"/>
              <a:t>• </a:t>
            </a:r>
            <a:r>
              <a:rPr lang="en-US" sz="3000" i="1"/>
              <a:t>*</a:t>
            </a:r>
            <a:r>
              <a:rPr lang="en-US" sz="3000" b="1" i="1"/>
              <a:t>Remember</a:t>
            </a:r>
            <a:r>
              <a:rPr lang="en-US" sz="3000" i="1"/>
              <a:t>, bullies think they have all the power, but they don’t! </a:t>
            </a:r>
            <a:endParaRPr lang="en-US" sz="300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38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/>
              <a:t>HOW CAN YOU HELP? </a:t>
            </a:r>
            <a:br>
              <a:rPr lang="en-US" sz="6000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0434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/>
              <a:t>• Support Germanshire’s Zero Tolerance Policy </a:t>
            </a:r>
          </a:p>
          <a:p>
            <a:pPr marL="0" indent="0">
              <a:buNone/>
            </a:pPr>
            <a:endParaRPr lang="en-US" sz="3000"/>
          </a:p>
          <a:p>
            <a:pPr marL="0" indent="0">
              <a:buNone/>
            </a:pPr>
            <a:r>
              <a:rPr lang="en-US" sz="3000"/>
              <a:t>• Talk with your children about bullying </a:t>
            </a:r>
          </a:p>
          <a:p>
            <a:pPr marL="0" indent="0">
              <a:buNone/>
            </a:pPr>
            <a:endParaRPr lang="en-US" sz="3000"/>
          </a:p>
          <a:p>
            <a:pPr marL="0" indent="0">
              <a:buNone/>
            </a:pPr>
            <a:r>
              <a:rPr lang="en-US" sz="3000"/>
              <a:t>• If your child is a victim of bullying tell them to tell an adult (teacher/administration team) or you may contact the administration team.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73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253226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500"/>
              <a:t>P.T.O</a:t>
            </a:r>
            <a:br>
              <a:rPr lang="en-US" sz="5500"/>
            </a:br>
            <a:br>
              <a:rPr lang="en-US" sz="5500"/>
            </a:br>
            <a:endParaRPr lang="en-US" sz="5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0434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/>
              <a:t>• What is P.T.O.? </a:t>
            </a:r>
          </a:p>
          <a:p>
            <a:pPr marL="0" indent="0">
              <a:buNone/>
            </a:pPr>
            <a:r>
              <a:rPr lang="en-US" sz="4000"/>
              <a:t>• The Germanshire Elementary School’s Parent Teacher Organization is a dedicated organization of parents, teachers, administrators, and community leaders whose goal is to strengthen, enhance, and encourage the educational and social environment of Germanshire.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43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9606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600"/>
              <a:t>P.T.O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0434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500"/>
              <a:t>• Bridge the Gap between the school community and the parent community that exist </a:t>
            </a:r>
          </a:p>
          <a:p>
            <a:pPr marL="0" indent="0">
              <a:buNone/>
            </a:pPr>
            <a:r>
              <a:rPr lang="en-US" sz="4500"/>
              <a:t>• The desire is that the Parents of Germanshire have an Active Voice in decision making </a:t>
            </a:r>
          </a:p>
          <a:p>
            <a:pPr marL="0" indent="0">
              <a:buNone/>
            </a:pPr>
            <a:r>
              <a:rPr lang="en-US" sz="4500"/>
              <a:t>• We want to build a solid relationship that will help increase student achievement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71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9606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600"/>
              <a:t>P.T.O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3149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/>
              <a:t>Why should I join the P.T.O.? </a:t>
            </a:r>
          </a:p>
          <a:p>
            <a:pPr marL="0" indent="0">
              <a:buNone/>
            </a:pPr>
            <a:r>
              <a:rPr lang="en-US" sz="3500"/>
              <a:t>• Get Connected</a:t>
            </a:r>
          </a:p>
          <a:p>
            <a:pPr marL="0" indent="0">
              <a:buNone/>
            </a:pPr>
            <a:r>
              <a:rPr lang="en-US" sz="3500"/>
              <a:t>• Discover Great Resources </a:t>
            </a:r>
          </a:p>
          <a:p>
            <a:pPr marL="0" indent="0">
              <a:buNone/>
            </a:pPr>
            <a:r>
              <a:rPr lang="en-US" sz="3500"/>
              <a:t>• Tap into a Network </a:t>
            </a:r>
          </a:p>
          <a:p>
            <a:pPr marL="0" indent="0">
              <a:buNone/>
            </a:pPr>
            <a:r>
              <a:rPr lang="en-US" sz="3500"/>
              <a:t>• Watch Yourself Grow </a:t>
            </a:r>
          </a:p>
          <a:p>
            <a:pPr marL="0" indent="0">
              <a:buNone/>
            </a:pPr>
            <a:r>
              <a:rPr lang="en-US" sz="3500"/>
              <a:t>• Speak Up</a:t>
            </a:r>
            <a:br>
              <a:rPr lang="en-US" sz="3500"/>
            </a:br>
            <a:r>
              <a:rPr lang="en-US" sz="3500"/>
              <a:t>• Witness Improvement </a:t>
            </a:r>
          </a:p>
          <a:p>
            <a:pPr marL="0" indent="0">
              <a:buNone/>
            </a:pPr>
            <a:r>
              <a:rPr lang="en-US" sz="3500"/>
              <a:t>• Be a Role Model </a:t>
            </a:r>
          </a:p>
          <a:p>
            <a:pPr marL="0" indent="0">
              <a:buNone/>
            </a:pPr>
            <a:r>
              <a:rPr lang="en-US" sz="3500"/>
              <a:t>• Enjoy Substantial Benefits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0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DID YOU KNOW? </a:t>
            </a: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14439"/>
            <a:ext cx="10178322" cy="46651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/>
              <a:t>• </a:t>
            </a:r>
            <a:r>
              <a:rPr lang="en-US" sz="3500"/>
              <a:t>Germanshire Elementary School is </a:t>
            </a:r>
            <a:r>
              <a:rPr lang="en-US" sz="3500" b="1">
                <a:solidFill>
                  <a:srgbClr val="FFC000"/>
                </a:solidFill>
              </a:rPr>
              <a:t>a federally funded Title 1 school</a:t>
            </a:r>
            <a:r>
              <a:rPr lang="en-US" sz="3500">
                <a:solidFill>
                  <a:srgbClr val="FFC000"/>
                </a:solidFill>
              </a:rPr>
              <a:t>. </a:t>
            </a:r>
          </a:p>
          <a:p>
            <a:r>
              <a:rPr lang="en-US" sz="3500" b="1">
                <a:solidFill>
                  <a:srgbClr val="FFC000"/>
                </a:solidFill>
              </a:rPr>
              <a:t>Funds are available for academic programs and strategies</a:t>
            </a:r>
            <a:r>
              <a:rPr lang="en-US" sz="3500">
                <a:solidFill>
                  <a:srgbClr val="FFC000"/>
                </a:solidFill>
              </a:rPr>
              <a:t>, </a:t>
            </a:r>
            <a:r>
              <a:rPr lang="en-US" sz="3500"/>
              <a:t>additional teachers and other personnel, staff development, materials, supplies, technology, and parent training. </a:t>
            </a:r>
          </a:p>
          <a:p>
            <a:r>
              <a:rPr lang="en-US" sz="3500"/>
              <a:t>Elementary Secondary Education Act (ESEA)/Title I requires that schools </a:t>
            </a:r>
            <a:r>
              <a:rPr lang="en-US" sz="3500" b="1">
                <a:solidFill>
                  <a:srgbClr val="FFC000"/>
                </a:solidFill>
              </a:rPr>
              <a:t>create a positive, supportive learning environment</a:t>
            </a:r>
            <a:r>
              <a:rPr lang="en-US" sz="3500" b="1"/>
              <a:t> </a:t>
            </a:r>
            <a:r>
              <a:rPr lang="en-US" sz="3500"/>
              <a:t>that results in high levels of achievement for all students.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94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PARENTS’ RIGHT TO KNOW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14439"/>
            <a:ext cx="10178322" cy="5457824"/>
          </a:xfrm>
        </p:spPr>
        <p:txBody>
          <a:bodyPr>
            <a:normAutofit fontScale="55000" lnSpcReduction="20000"/>
          </a:bodyPr>
          <a:lstStyle/>
          <a:p>
            <a:r>
              <a:rPr lang="en-US" sz="6400" b="1"/>
              <a:t>All parents have the right to request the following: </a:t>
            </a:r>
            <a:endParaRPr lang="en-US" sz="6400"/>
          </a:p>
          <a:p>
            <a:r>
              <a:rPr lang="en-US" sz="6400"/>
              <a:t>A teacher’s professional qualifications, </a:t>
            </a:r>
            <a:r>
              <a:rPr lang="en-US" sz="6400" b="1">
                <a:solidFill>
                  <a:srgbClr val="FFC000"/>
                </a:solidFill>
              </a:rPr>
              <a:t>licensure</a:t>
            </a:r>
            <a:r>
              <a:rPr lang="en-US" sz="6400"/>
              <a:t>, grade(s) certification, waivers </a:t>
            </a:r>
          </a:p>
          <a:p>
            <a:r>
              <a:rPr lang="en-US" sz="6400"/>
              <a:t>A teacher’s baccalaureate and/or graduate degree, fields of endorsement, previous teaching experience </a:t>
            </a:r>
          </a:p>
          <a:p>
            <a:r>
              <a:rPr lang="en-US" sz="6400"/>
              <a:t>A paraprofessional’s qualifications. </a:t>
            </a:r>
          </a:p>
          <a:p>
            <a:r>
              <a:rPr lang="en-US" sz="6400"/>
              <a:t>An assurance that their child’s name, address and </a:t>
            </a:r>
          </a:p>
          <a:p>
            <a:pPr marL="0" indent="0">
              <a:buNone/>
            </a:pPr>
            <a:r>
              <a:rPr lang="en-US" sz="6400"/>
              <a:t>telephone listing not be released to military recruiters.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89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/>
              <a:t>PARENTS’ RIGHT TO KNOW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14439"/>
            <a:ext cx="10178322" cy="5261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b="1"/>
              <a:t>All parents will receive information on the following: </a:t>
            </a:r>
            <a:endParaRPr lang="en-US" sz="2700"/>
          </a:p>
          <a:p>
            <a:r>
              <a:rPr lang="en-US" sz="2700"/>
              <a:t>Their </a:t>
            </a:r>
            <a:r>
              <a:rPr lang="en-US" sz="2700" b="1">
                <a:solidFill>
                  <a:srgbClr val="FFC000"/>
                </a:solidFill>
              </a:rPr>
              <a:t>child’s level of achievement </a:t>
            </a:r>
            <a:r>
              <a:rPr lang="en-US" sz="2700"/>
              <a:t>on each of the </a:t>
            </a:r>
            <a:r>
              <a:rPr lang="en-US" sz="2700" b="1">
                <a:solidFill>
                  <a:srgbClr val="FFC000"/>
                </a:solidFill>
              </a:rPr>
              <a:t>state’s academic assessments </a:t>
            </a:r>
            <a:endParaRPr lang="en-US" sz="2700">
              <a:solidFill>
                <a:srgbClr val="FFC000"/>
              </a:solidFill>
            </a:endParaRPr>
          </a:p>
          <a:p>
            <a:r>
              <a:rPr lang="en-US" sz="2700"/>
              <a:t>Notification of right to transfer their child to another school in the district if the student becomes the victim of a violent crime or is assigned to an unsafe school </a:t>
            </a:r>
          </a:p>
          <a:p>
            <a:r>
              <a:rPr lang="en-US" sz="2700"/>
              <a:t>District Family Involvement Policy and School Parent Involvement Policy </a:t>
            </a:r>
          </a:p>
          <a:p>
            <a:r>
              <a:rPr lang="en-US" sz="2700"/>
              <a:t>Their right to public school choice, Supplemental Educational Services and more effective involvement if their child’s school is identified for school improvement </a:t>
            </a:r>
          </a:p>
          <a:p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658375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100"/>
              <a:t>FAMILY ENGAGEMENT POLICY #7009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75004"/>
            <a:ext cx="10178322" cy="48863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/>
              <a:t>Purpose: </a:t>
            </a:r>
          </a:p>
          <a:p>
            <a:pPr marL="0" indent="0">
              <a:buNone/>
            </a:pPr>
            <a:r>
              <a:rPr lang="en-US" sz="4000"/>
              <a:t>• To </a:t>
            </a:r>
            <a:r>
              <a:rPr lang="en-US" sz="4000">
                <a:solidFill>
                  <a:srgbClr val="FFC000"/>
                </a:solidFill>
              </a:rPr>
              <a:t>partner with families </a:t>
            </a:r>
            <a:r>
              <a:rPr lang="en-US" sz="4000"/>
              <a:t>in an effort to provide MSCS students with a home/school/community environment that </a:t>
            </a:r>
            <a:r>
              <a:rPr lang="en-US" sz="4000">
                <a:solidFill>
                  <a:srgbClr val="FFC000"/>
                </a:solidFill>
              </a:rPr>
              <a:t>encourages academic achievement</a:t>
            </a:r>
            <a:r>
              <a:rPr lang="en-US" sz="4000"/>
              <a:t> and performance standards. </a:t>
            </a:r>
          </a:p>
          <a:p>
            <a:pPr marL="0" indent="0">
              <a:buNone/>
            </a:pPr>
            <a:r>
              <a:rPr lang="en-US" sz="4000"/>
              <a:t>• MSCS Family Engagement Policy </a:t>
            </a:r>
          </a:p>
          <a:p>
            <a:pPr marL="0" indent="0">
              <a:buNone/>
            </a:pPr>
            <a:r>
              <a:rPr lang="en-US" sz="4000"/>
              <a:t>• </a:t>
            </a:r>
            <a:r>
              <a:rPr lang="en-US" sz="4000" b="1">
                <a:solidFill>
                  <a:srgbClr val="FFC000"/>
                </a:solidFill>
              </a:rPr>
              <a:t>GES Family Engagement Plan </a:t>
            </a:r>
            <a:endParaRPr lang="en-US" sz="4000">
              <a:solidFill>
                <a:srgbClr val="FFC000"/>
              </a:solidFill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05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/>
              <a:t>SCHOOL/PARENT COMPACT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10461"/>
            <a:ext cx="10178322" cy="4918952"/>
          </a:xfrm>
        </p:spPr>
        <p:txBody>
          <a:bodyPr>
            <a:normAutofit fontScale="92500" lnSpcReduction="20000"/>
          </a:bodyPr>
          <a:lstStyle/>
          <a:p>
            <a:r>
              <a:rPr lang="en-US" sz="4500" b="1">
                <a:solidFill>
                  <a:srgbClr val="FFC000"/>
                </a:solidFill>
              </a:rPr>
              <a:t>Identifies the mutual responsibility of each party to help Title I students succeed. </a:t>
            </a:r>
            <a:endParaRPr lang="en-US" sz="4500">
              <a:solidFill>
                <a:srgbClr val="FFC000"/>
              </a:solidFill>
            </a:endParaRPr>
          </a:p>
          <a:p>
            <a:r>
              <a:rPr lang="en-US" sz="4500"/>
              <a:t>Jointly developed with parents of Title I students. </a:t>
            </a:r>
          </a:p>
          <a:p>
            <a:r>
              <a:rPr lang="en-US" sz="4500"/>
              <a:t>Outlines how parents, the entire school staff, and students will share responsibility for improved student achievement.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72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607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100"/>
              <a:t>STUDENT CODE OF </a:t>
            </a:r>
            <a:br>
              <a:rPr lang="en-US" sz="6100"/>
            </a:br>
            <a:r>
              <a:rPr lang="en-US" sz="6100"/>
              <a:t>CONDUCT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10461"/>
            <a:ext cx="10178322" cy="466515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/>
              <a:t>• MSCS chart informing parents and students of the categories of identified inappropriate behavior as well as intervention strategies </a:t>
            </a:r>
          </a:p>
          <a:p>
            <a:pPr marL="0" indent="0">
              <a:buNone/>
            </a:pPr>
            <a:r>
              <a:rPr lang="en-US" sz="4000"/>
              <a:t>• Range of possible disciplinary options when a student engages in a particular behavior or action </a:t>
            </a:r>
          </a:p>
          <a:p>
            <a:pPr marL="0" indent="0">
              <a:buNone/>
            </a:pPr>
            <a:r>
              <a:rPr lang="en-US" sz="4000"/>
              <a:t>• The </a:t>
            </a:r>
            <a:r>
              <a:rPr lang="en-US" sz="4000" b="1">
                <a:solidFill>
                  <a:srgbClr val="FFC000"/>
                </a:solidFill>
              </a:rPr>
              <a:t>Code of Conduct </a:t>
            </a:r>
            <a:r>
              <a:rPr lang="en-US" sz="4000"/>
              <a:t>can be </a:t>
            </a:r>
            <a:r>
              <a:rPr lang="en-US" sz="4000" b="1">
                <a:solidFill>
                  <a:srgbClr val="FFC000"/>
                </a:solidFill>
              </a:rPr>
              <a:t>found</a:t>
            </a:r>
            <a:r>
              <a:rPr lang="en-US" sz="4000" b="1"/>
              <a:t> </a:t>
            </a:r>
            <a:r>
              <a:rPr lang="en-US" sz="4000"/>
              <a:t>in the </a:t>
            </a:r>
            <a:r>
              <a:rPr lang="en-US" sz="4000" b="1">
                <a:solidFill>
                  <a:srgbClr val="FFC000"/>
                </a:solidFill>
              </a:rPr>
              <a:t>Parent Handbook</a:t>
            </a:r>
            <a:r>
              <a:rPr lang="en-US" sz="4000"/>
              <a:t>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/>
              <a:t>REPORTING PUPIL PROGRESS 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43052"/>
            <a:ext cx="10178322" cy="50434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5400" dirty="0"/>
              <a:t>• Weekly Thursday Folders </a:t>
            </a:r>
          </a:p>
          <a:p>
            <a:pPr marL="0" indent="0">
              <a:buNone/>
            </a:pPr>
            <a:r>
              <a:rPr lang="en-US" sz="5400" dirty="0"/>
              <a:t>• PowerSchool</a:t>
            </a:r>
            <a:br>
              <a:rPr lang="en-US" sz="5400" dirty="0"/>
            </a:br>
            <a:r>
              <a:rPr lang="en-US" sz="5400" dirty="0"/>
              <a:t>• Report Cards</a:t>
            </a:r>
            <a:br>
              <a:rPr lang="en-US" sz="5400" dirty="0"/>
            </a:br>
            <a:r>
              <a:rPr lang="en-US" sz="5400" dirty="0"/>
              <a:t>• Progress Reports </a:t>
            </a:r>
          </a:p>
          <a:p>
            <a:pPr marL="0" indent="0">
              <a:buNone/>
            </a:pPr>
            <a:r>
              <a:rPr lang="en-US" sz="5400" dirty="0"/>
              <a:t>• Teacher/Parent Communication </a:t>
            </a:r>
          </a:p>
          <a:p>
            <a:pPr marL="0" indent="0">
              <a:buNone/>
            </a:pPr>
            <a:r>
              <a:rPr lang="en-US" sz="5400" dirty="0"/>
              <a:t>• Common Assessment Data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6D22F-003D-3000-7241-33A29C48C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230366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/>
              <a:t>BULLYING POLICY AND SCHOOL PROCEDURES </a:t>
            </a:r>
            <a:br>
              <a:rPr lang="en-US" sz="6000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26C2C-163C-F81F-D2EC-124DBF21D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14536"/>
            <a:ext cx="10178322" cy="4600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000"/>
          </a:p>
          <a:p>
            <a:pPr marL="0" indent="0" algn="ctr">
              <a:buNone/>
            </a:pPr>
            <a:r>
              <a:rPr lang="en-US" sz="3000"/>
              <a:t>SCS 6046 </a:t>
            </a:r>
          </a:p>
          <a:p>
            <a:pPr marL="0" indent="0" algn="ctr">
              <a:buNone/>
            </a:pPr>
            <a:endParaRPr lang="en-US" sz="3000"/>
          </a:p>
          <a:p>
            <a:pPr marL="0" indent="0" algn="ctr">
              <a:buNone/>
            </a:pPr>
            <a:r>
              <a:rPr lang="en-US">
                <a:hlinkClick r:id="rId2"/>
              </a:rPr>
              <a:t>http://www.scsk12.org/</a:t>
            </a:r>
            <a:r>
              <a:rPr lang="en-US" err="1">
                <a:hlinkClick r:id="rId2"/>
              </a:rPr>
              <a:t>Policy_Manual</a:t>
            </a:r>
            <a:r>
              <a:rPr lang="en-US">
                <a:hlinkClick r:id="rId2"/>
              </a:rPr>
              <a:t>/pm/6000/6046_Harassment_Intim </a:t>
            </a:r>
            <a:r>
              <a:rPr lang="en-US" err="1">
                <a:hlinkClick r:id="rId2"/>
              </a:rPr>
              <a:t>idation_Bullying_Cyberbullying</a:t>
            </a:r>
            <a:r>
              <a:rPr lang="en-US">
                <a:hlinkClick r:id="rId2"/>
              </a:rPr>
              <a:t>. pdf  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65672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{0E3DFA8C-14CC-314B-9D11-2DAB81E1647B}tf10001071</Template>
  <TotalTime>6</TotalTime>
  <Words>780</Words>
  <Application>Microsoft Office PowerPoint</Application>
  <PresentationFormat>Widescreen</PresentationFormat>
  <Paragraphs>87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Gill Sans MT</vt:lpstr>
      <vt:lpstr>Impact</vt:lpstr>
      <vt:lpstr>Badge</vt:lpstr>
      <vt:lpstr>PowerPoint Presentation</vt:lpstr>
      <vt:lpstr>DID YOU KNOW?  </vt:lpstr>
      <vt:lpstr>PARENTS’ RIGHT TO KNOW   </vt:lpstr>
      <vt:lpstr>PARENTS’ RIGHT TO KNOW   </vt:lpstr>
      <vt:lpstr>FAMILY ENGAGEMENT POLICY #7009   </vt:lpstr>
      <vt:lpstr>SCHOOL/PARENT COMPACT   </vt:lpstr>
      <vt:lpstr>STUDENT CODE OF  CONDUCT   </vt:lpstr>
      <vt:lpstr>REPORTING PUPIL PROGRESS   </vt:lpstr>
      <vt:lpstr>BULLYING POLICY AND SCHOOL PROCEDURES    </vt:lpstr>
      <vt:lpstr>WHAT IS BULLYING?    </vt:lpstr>
      <vt:lpstr>WHY DO CHILDREN BULLY?    </vt:lpstr>
      <vt:lpstr>HOW CAN YOU HELP?    </vt:lpstr>
      <vt:lpstr>P.T.O  </vt:lpstr>
      <vt:lpstr>P.T.O  </vt:lpstr>
      <vt:lpstr>P.T.O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N BRADEN</dc:creator>
  <cp:lastModifiedBy>ROCHELLE A MILLER</cp:lastModifiedBy>
  <cp:revision>7</cp:revision>
  <cp:lastPrinted>2022-09-01T15:31:18Z</cp:lastPrinted>
  <dcterms:created xsi:type="dcterms:W3CDTF">2022-08-26T14:25:20Z</dcterms:created>
  <dcterms:modified xsi:type="dcterms:W3CDTF">2025-09-29T19:20:37Z</dcterms:modified>
</cp:coreProperties>
</file>