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0" r:id="rId6"/>
    <p:sldId id="382" r:id="rId7"/>
    <p:sldId id="290" r:id="rId8"/>
    <p:sldId id="273" r:id="rId9"/>
    <p:sldId id="292" r:id="rId10"/>
    <p:sldId id="257" r:id="rId11"/>
    <p:sldId id="293" r:id="rId12"/>
    <p:sldId id="261" r:id="rId13"/>
    <p:sldId id="342" r:id="rId14"/>
    <p:sldId id="352" r:id="rId15"/>
    <p:sldId id="343" r:id="rId16"/>
    <p:sldId id="351" r:id="rId17"/>
    <p:sldId id="346" r:id="rId18"/>
    <p:sldId id="347" r:id="rId19"/>
    <p:sldId id="370" r:id="rId20"/>
    <p:sldId id="353" r:id="rId21"/>
    <p:sldId id="277"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C4854E-68D8-496C-BBAF-4E662CEBF2C1}" v="7" dt="2025-10-22T20:10:23.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9B54F2-4DE5-4970-9CCE-8183B749AC30}" type="datetimeFigureOut">
              <a:rPr lang="en-US" smtClean="0"/>
              <a:t>10/22/2025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4993EF-3D76-4696-939C-D8A0ACEA9D74}" type="slidenum">
              <a:rPr lang="en-US" smtClean="0"/>
              <a:t>‹#›</a:t>
            </a:fld>
            <a:endParaRPr lang="en-US"/>
          </a:p>
        </p:txBody>
      </p:sp>
    </p:spTree>
    <p:extLst>
      <p:ext uri="{BB962C8B-B14F-4D97-AF65-F5344CB8AC3E}">
        <p14:creationId xmlns:p14="http://schemas.microsoft.com/office/powerpoint/2010/main" val="225412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4993EF-3D76-4696-939C-D8A0ACEA9D74}" type="slidenum">
              <a:rPr lang="en-US" smtClean="0"/>
              <a:t>12</a:t>
            </a:fld>
            <a:endParaRPr lang="en-US"/>
          </a:p>
        </p:txBody>
      </p:sp>
    </p:spTree>
    <p:extLst>
      <p:ext uri="{BB962C8B-B14F-4D97-AF65-F5344CB8AC3E}">
        <p14:creationId xmlns:p14="http://schemas.microsoft.com/office/powerpoint/2010/main" val="159535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1FCC17B-CF8A-4ED3-2592-508F57441EA0}"/>
              </a:ext>
            </a:extLst>
          </p:cNvPr>
          <p:cNvSpPr>
            <a:spLocks noGrp="1"/>
          </p:cNvSpPr>
          <p:nvPr>
            <p:ph type="dt" sz="half" idx="10"/>
          </p:nvPr>
        </p:nvSpPr>
        <p:spPr/>
        <p:txBody>
          <a:bodyPr/>
          <a:lstStyle>
            <a:lvl1pPr>
              <a:defRPr/>
            </a:lvl1pPr>
          </a:lstStyle>
          <a:p>
            <a:pPr>
              <a:defRPr/>
            </a:pPr>
            <a:fld id="{CBFF77B4-6AE8-4842-8797-4BB566CBC4C3}" type="datetimeFigureOut">
              <a:rPr lang="en-US"/>
              <a:pPr>
                <a:defRPr/>
              </a:pPr>
              <a:t>10/22/2025</a:t>
            </a:fld>
            <a:endParaRPr lang="en-US"/>
          </a:p>
        </p:txBody>
      </p:sp>
      <p:sp>
        <p:nvSpPr>
          <p:cNvPr id="5" name="Footer Placeholder 4">
            <a:extLst>
              <a:ext uri="{FF2B5EF4-FFF2-40B4-BE49-F238E27FC236}">
                <a16:creationId xmlns:a16="http://schemas.microsoft.com/office/drawing/2014/main" id="{B063E109-DE11-C414-B1AA-E7B659171D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A75C12-072E-2E58-A76A-03DD1CAE6A1E}"/>
              </a:ext>
            </a:extLst>
          </p:cNvPr>
          <p:cNvSpPr>
            <a:spLocks noGrp="1"/>
          </p:cNvSpPr>
          <p:nvPr>
            <p:ph type="sldNum" sz="quarter" idx="12"/>
          </p:nvPr>
        </p:nvSpPr>
        <p:spPr/>
        <p:txBody>
          <a:bodyPr/>
          <a:lstStyle>
            <a:lvl1pPr>
              <a:defRPr/>
            </a:lvl1pPr>
          </a:lstStyle>
          <a:p>
            <a:pPr>
              <a:defRPr/>
            </a:pPr>
            <a:fld id="{007494C8-C0F6-46A9-929A-90BD74FF9DBA}" type="slidenum">
              <a:rPr lang="en-US" altLang="en-US"/>
              <a:pPr>
                <a:defRPr/>
              </a:pPr>
              <a:t>‹#›</a:t>
            </a:fld>
            <a:endParaRPr lang="en-US" altLang="en-US"/>
          </a:p>
        </p:txBody>
      </p:sp>
    </p:spTree>
    <p:extLst>
      <p:ext uri="{BB962C8B-B14F-4D97-AF65-F5344CB8AC3E}">
        <p14:creationId xmlns:p14="http://schemas.microsoft.com/office/powerpoint/2010/main" val="134021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0024F4-31E3-0AE3-C0AD-55BB6355C0CE}"/>
              </a:ext>
            </a:extLst>
          </p:cNvPr>
          <p:cNvSpPr>
            <a:spLocks noGrp="1"/>
          </p:cNvSpPr>
          <p:nvPr>
            <p:ph type="dt" sz="half" idx="10"/>
          </p:nvPr>
        </p:nvSpPr>
        <p:spPr/>
        <p:txBody>
          <a:bodyPr/>
          <a:lstStyle>
            <a:lvl1pPr>
              <a:defRPr/>
            </a:lvl1pPr>
          </a:lstStyle>
          <a:p>
            <a:pPr>
              <a:defRPr/>
            </a:pPr>
            <a:fld id="{AA553A7F-3905-4092-AF08-F0DA3A52C4CB}" type="datetimeFigureOut">
              <a:rPr lang="en-US"/>
              <a:pPr>
                <a:defRPr/>
              </a:pPr>
              <a:t>10/22/2025</a:t>
            </a:fld>
            <a:endParaRPr lang="en-US"/>
          </a:p>
        </p:txBody>
      </p:sp>
      <p:sp>
        <p:nvSpPr>
          <p:cNvPr id="5" name="Footer Placeholder 4">
            <a:extLst>
              <a:ext uri="{FF2B5EF4-FFF2-40B4-BE49-F238E27FC236}">
                <a16:creationId xmlns:a16="http://schemas.microsoft.com/office/drawing/2014/main" id="{B56DE6F2-484F-EBC7-801D-F870430F56D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B8A0D6-D6C8-580F-BB97-9F121FC04648}"/>
              </a:ext>
            </a:extLst>
          </p:cNvPr>
          <p:cNvSpPr>
            <a:spLocks noGrp="1"/>
          </p:cNvSpPr>
          <p:nvPr>
            <p:ph type="sldNum" sz="quarter" idx="12"/>
          </p:nvPr>
        </p:nvSpPr>
        <p:spPr/>
        <p:txBody>
          <a:bodyPr/>
          <a:lstStyle>
            <a:lvl1pPr>
              <a:defRPr/>
            </a:lvl1pPr>
          </a:lstStyle>
          <a:p>
            <a:pPr>
              <a:defRPr/>
            </a:pPr>
            <a:fld id="{241F9566-46A4-460E-95C7-575229F3A934}" type="slidenum">
              <a:rPr lang="en-US" altLang="en-US"/>
              <a:pPr>
                <a:defRPr/>
              </a:pPr>
              <a:t>‹#›</a:t>
            </a:fld>
            <a:endParaRPr lang="en-US" altLang="en-US"/>
          </a:p>
        </p:txBody>
      </p:sp>
    </p:spTree>
    <p:extLst>
      <p:ext uri="{BB962C8B-B14F-4D97-AF65-F5344CB8AC3E}">
        <p14:creationId xmlns:p14="http://schemas.microsoft.com/office/powerpoint/2010/main" val="2921514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6BD3A-3BAD-39D7-A74D-8A59F67A0065}"/>
              </a:ext>
            </a:extLst>
          </p:cNvPr>
          <p:cNvSpPr>
            <a:spLocks noGrp="1"/>
          </p:cNvSpPr>
          <p:nvPr>
            <p:ph type="dt" sz="half" idx="10"/>
          </p:nvPr>
        </p:nvSpPr>
        <p:spPr/>
        <p:txBody>
          <a:bodyPr/>
          <a:lstStyle>
            <a:lvl1pPr>
              <a:defRPr/>
            </a:lvl1pPr>
          </a:lstStyle>
          <a:p>
            <a:pPr>
              <a:defRPr/>
            </a:pPr>
            <a:fld id="{F54296C0-9817-46BD-84BB-7198DE086BCD}" type="datetimeFigureOut">
              <a:rPr lang="en-US"/>
              <a:pPr>
                <a:defRPr/>
              </a:pPr>
              <a:t>10/22/2025</a:t>
            </a:fld>
            <a:endParaRPr lang="en-US"/>
          </a:p>
        </p:txBody>
      </p:sp>
      <p:sp>
        <p:nvSpPr>
          <p:cNvPr id="5" name="Footer Placeholder 4">
            <a:extLst>
              <a:ext uri="{FF2B5EF4-FFF2-40B4-BE49-F238E27FC236}">
                <a16:creationId xmlns:a16="http://schemas.microsoft.com/office/drawing/2014/main" id="{E5C52846-0B14-6E88-3D59-1679CB2E65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22B27DA-9232-A368-7A95-CBEA85A0464C}"/>
              </a:ext>
            </a:extLst>
          </p:cNvPr>
          <p:cNvSpPr>
            <a:spLocks noGrp="1"/>
          </p:cNvSpPr>
          <p:nvPr>
            <p:ph type="sldNum" sz="quarter" idx="12"/>
          </p:nvPr>
        </p:nvSpPr>
        <p:spPr/>
        <p:txBody>
          <a:bodyPr/>
          <a:lstStyle>
            <a:lvl1pPr>
              <a:defRPr/>
            </a:lvl1pPr>
          </a:lstStyle>
          <a:p>
            <a:pPr>
              <a:defRPr/>
            </a:pPr>
            <a:fld id="{3A3D9E7C-74F8-4580-A092-C26AE26698AE}" type="slidenum">
              <a:rPr lang="en-US" altLang="en-US"/>
              <a:pPr>
                <a:defRPr/>
              </a:pPr>
              <a:t>‹#›</a:t>
            </a:fld>
            <a:endParaRPr lang="en-US" altLang="en-US"/>
          </a:p>
        </p:txBody>
      </p:sp>
    </p:spTree>
    <p:extLst>
      <p:ext uri="{BB962C8B-B14F-4D97-AF65-F5344CB8AC3E}">
        <p14:creationId xmlns:p14="http://schemas.microsoft.com/office/powerpoint/2010/main" val="404189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3DA2F1-DDCF-1777-BA9F-93B0B8EB3CD3}"/>
              </a:ext>
            </a:extLst>
          </p:cNvPr>
          <p:cNvSpPr>
            <a:spLocks noGrp="1"/>
          </p:cNvSpPr>
          <p:nvPr>
            <p:ph type="dt" sz="half" idx="10"/>
          </p:nvPr>
        </p:nvSpPr>
        <p:spPr/>
        <p:txBody>
          <a:bodyPr/>
          <a:lstStyle>
            <a:lvl1pPr>
              <a:defRPr/>
            </a:lvl1pPr>
          </a:lstStyle>
          <a:p>
            <a:pPr>
              <a:defRPr/>
            </a:pPr>
            <a:fld id="{F5FFBB42-4A9F-4031-9148-46E2F73C4707}" type="datetimeFigureOut">
              <a:rPr lang="en-US"/>
              <a:pPr>
                <a:defRPr/>
              </a:pPr>
              <a:t>10/22/2025</a:t>
            </a:fld>
            <a:endParaRPr lang="en-US"/>
          </a:p>
        </p:txBody>
      </p:sp>
      <p:sp>
        <p:nvSpPr>
          <p:cNvPr id="5" name="Footer Placeholder 4">
            <a:extLst>
              <a:ext uri="{FF2B5EF4-FFF2-40B4-BE49-F238E27FC236}">
                <a16:creationId xmlns:a16="http://schemas.microsoft.com/office/drawing/2014/main" id="{0592DBC9-E913-9D79-6F38-0530A349D7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18C43C-E1AD-EB6C-EF2A-0A2BB6C0978E}"/>
              </a:ext>
            </a:extLst>
          </p:cNvPr>
          <p:cNvSpPr>
            <a:spLocks noGrp="1"/>
          </p:cNvSpPr>
          <p:nvPr>
            <p:ph type="sldNum" sz="quarter" idx="12"/>
          </p:nvPr>
        </p:nvSpPr>
        <p:spPr/>
        <p:txBody>
          <a:bodyPr/>
          <a:lstStyle>
            <a:lvl1pPr>
              <a:defRPr/>
            </a:lvl1pPr>
          </a:lstStyle>
          <a:p>
            <a:pPr>
              <a:defRPr/>
            </a:pPr>
            <a:fld id="{2BB7A810-11EE-4687-A14F-EB0A076D14F2}" type="slidenum">
              <a:rPr lang="en-US" altLang="en-US"/>
              <a:pPr>
                <a:defRPr/>
              </a:pPr>
              <a:t>‹#›</a:t>
            </a:fld>
            <a:endParaRPr lang="en-US" altLang="en-US"/>
          </a:p>
        </p:txBody>
      </p:sp>
    </p:spTree>
    <p:extLst>
      <p:ext uri="{BB962C8B-B14F-4D97-AF65-F5344CB8AC3E}">
        <p14:creationId xmlns:p14="http://schemas.microsoft.com/office/powerpoint/2010/main" val="208316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3B96C2-4DE6-2CCF-57EA-CFF24BC33C40}"/>
              </a:ext>
            </a:extLst>
          </p:cNvPr>
          <p:cNvSpPr>
            <a:spLocks noGrp="1"/>
          </p:cNvSpPr>
          <p:nvPr>
            <p:ph type="dt" sz="half" idx="10"/>
          </p:nvPr>
        </p:nvSpPr>
        <p:spPr/>
        <p:txBody>
          <a:bodyPr/>
          <a:lstStyle>
            <a:lvl1pPr>
              <a:defRPr/>
            </a:lvl1pPr>
          </a:lstStyle>
          <a:p>
            <a:pPr>
              <a:defRPr/>
            </a:pPr>
            <a:fld id="{690A6FC3-F101-44BB-AD71-030719C02ADD}" type="datetimeFigureOut">
              <a:rPr lang="en-US"/>
              <a:pPr>
                <a:defRPr/>
              </a:pPr>
              <a:t>10/22/2025</a:t>
            </a:fld>
            <a:endParaRPr lang="en-US"/>
          </a:p>
        </p:txBody>
      </p:sp>
      <p:sp>
        <p:nvSpPr>
          <p:cNvPr id="5" name="Footer Placeholder 4">
            <a:extLst>
              <a:ext uri="{FF2B5EF4-FFF2-40B4-BE49-F238E27FC236}">
                <a16:creationId xmlns:a16="http://schemas.microsoft.com/office/drawing/2014/main" id="{EA76122B-EB1C-33E8-0FB5-31FD1337B7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E46749-942F-4DAC-57F9-31698196789F}"/>
              </a:ext>
            </a:extLst>
          </p:cNvPr>
          <p:cNvSpPr>
            <a:spLocks noGrp="1"/>
          </p:cNvSpPr>
          <p:nvPr>
            <p:ph type="sldNum" sz="quarter" idx="12"/>
          </p:nvPr>
        </p:nvSpPr>
        <p:spPr/>
        <p:txBody>
          <a:bodyPr/>
          <a:lstStyle>
            <a:lvl1pPr>
              <a:defRPr/>
            </a:lvl1pPr>
          </a:lstStyle>
          <a:p>
            <a:pPr>
              <a:defRPr/>
            </a:pPr>
            <a:fld id="{BAC56230-A4A6-4D11-9E1E-95F15EC864D4}" type="slidenum">
              <a:rPr lang="en-US" altLang="en-US"/>
              <a:pPr>
                <a:defRPr/>
              </a:pPr>
              <a:t>‹#›</a:t>
            </a:fld>
            <a:endParaRPr lang="en-US" altLang="en-US"/>
          </a:p>
        </p:txBody>
      </p:sp>
    </p:spTree>
    <p:extLst>
      <p:ext uri="{BB962C8B-B14F-4D97-AF65-F5344CB8AC3E}">
        <p14:creationId xmlns:p14="http://schemas.microsoft.com/office/powerpoint/2010/main" val="49249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A6EA19B-B6CE-C329-CF4E-99913C4E6924}"/>
              </a:ext>
            </a:extLst>
          </p:cNvPr>
          <p:cNvSpPr>
            <a:spLocks noGrp="1"/>
          </p:cNvSpPr>
          <p:nvPr>
            <p:ph type="dt" sz="half" idx="10"/>
          </p:nvPr>
        </p:nvSpPr>
        <p:spPr/>
        <p:txBody>
          <a:bodyPr/>
          <a:lstStyle>
            <a:lvl1pPr>
              <a:defRPr/>
            </a:lvl1pPr>
          </a:lstStyle>
          <a:p>
            <a:pPr>
              <a:defRPr/>
            </a:pPr>
            <a:fld id="{5DE35DDE-5C45-4382-B3F1-5CF12E0B3E97}" type="datetimeFigureOut">
              <a:rPr lang="en-US"/>
              <a:pPr>
                <a:defRPr/>
              </a:pPr>
              <a:t>10/22/2025</a:t>
            </a:fld>
            <a:endParaRPr lang="en-US"/>
          </a:p>
        </p:txBody>
      </p:sp>
      <p:sp>
        <p:nvSpPr>
          <p:cNvPr id="6" name="Footer Placeholder 4">
            <a:extLst>
              <a:ext uri="{FF2B5EF4-FFF2-40B4-BE49-F238E27FC236}">
                <a16:creationId xmlns:a16="http://schemas.microsoft.com/office/drawing/2014/main" id="{50F4608D-31F0-F3E0-82CF-1B55D80953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424181-B27B-DF72-0490-588CC50AE55F}"/>
              </a:ext>
            </a:extLst>
          </p:cNvPr>
          <p:cNvSpPr>
            <a:spLocks noGrp="1"/>
          </p:cNvSpPr>
          <p:nvPr>
            <p:ph type="sldNum" sz="quarter" idx="12"/>
          </p:nvPr>
        </p:nvSpPr>
        <p:spPr/>
        <p:txBody>
          <a:bodyPr/>
          <a:lstStyle>
            <a:lvl1pPr>
              <a:defRPr/>
            </a:lvl1pPr>
          </a:lstStyle>
          <a:p>
            <a:pPr>
              <a:defRPr/>
            </a:pPr>
            <a:fld id="{C0DF767B-41D8-4741-A29A-2B60401FACA1}" type="slidenum">
              <a:rPr lang="en-US" altLang="en-US"/>
              <a:pPr>
                <a:defRPr/>
              </a:pPr>
              <a:t>‹#›</a:t>
            </a:fld>
            <a:endParaRPr lang="en-US" altLang="en-US"/>
          </a:p>
        </p:txBody>
      </p:sp>
    </p:spTree>
    <p:extLst>
      <p:ext uri="{BB962C8B-B14F-4D97-AF65-F5344CB8AC3E}">
        <p14:creationId xmlns:p14="http://schemas.microsoft.com/office/powerpoint/2010/main" val="4222737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07CA943-5E0F-162F-879F-2EB81FCA391F}"/>
              </a:ext>
            </a:extLst>
          </p:cNvPr>
          <p:cNvSpPr>
            <a:spLocks noGrp="1"/>
          </p:cNvSpPr>
          <p:nvPr>
            <p:ph type="dt" sz="half" idx="10"/>
          </p:nvPr>
        </p:nvSpPr>
        <p:spPr/>
        <p:txBody>
          <a:bodyPr/>
          <a:lstStyle>
            <a:lvl1pPr>
              <a:defRPr/>
            </a:lvl1pPr>
          </a:lstStyle>
          <a:p>
            <a:pPr>
              <a:defRPr/>
            </a:pPr>
            <a:fld id="{EF29F6C7-F314-4DB5-8ACE-0E987B966426}" type="datetimeFigureOut">
              <a:rPr lang="en-US"/>
              <a:pPr>
                <a:defRPr/>
              </a:pPr>
              <a:t>10/22/2025</a:t>
            </a:fld>
            <a:endParaRPr lang="en-US"/>
          </a:p>
        </p:txBody>
      </p:sp>
      <p:sp>
        <p:nvSpPr>
          <p:cNvPr id="8" name="Footer Placeholder 4">
            <a:extLst>
              <a:ext uri="{FF2B5EF4-FFF2-40B4-BE49-F238E27FC236}">
                <a16:creationId xmlns:a16="http://schemas.microsoft.com/office/drawing/2014/main" id="{3027224C-82F6-07CC-5BEB-2049B153819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1E2F374-A561-C62C-D4F6-00D612E159F5}"/>
              </a:ext>
            </a:extLst>
          </p:cNvPr>
          <p:cNvSpPr>
            <a:spLocks noGrp="1"/>
          </p:cNvSpPr>
          <p:nvPr>
            <p:ph type="sldNum" sz="quarter" idx="12"/>
          </p:nvPr>
        </p:nvSpPr>
        <p:spPr/>
        <p:txBody>
          <a:bodyPr/>
          <a:lstStyle>
            <a:lvl1pPr>
              <a:defRPr/>
            </a:lvl1pPr>
          </a:lstStyle>
          <a:p>
            <a:pPr>
              <a:defRPr/>
            </a:pPr>
            <a:fld id="{8B99405A-F4A4-4996-BCB7-509308F5B145}" type="slidenum">
              <a:rPr lang="en-US" altLang="en-US"/>
              <a:pPr>
                <a:defRPr/>
              </a:pPr>
              <a:t>‹#›</a:t>
            </a:fld>
            <a:endParaRPr lang="en-US" altLang="en-US"/>
          </a:p>
        </p:txBody>
      </p:sp>
    </p:spTree>
    <p:extLst>
      <p:ext uri="{BB962C8B-B14F-4D97-AF65-F5344CB8AC3E}">
        <p14:creationId xmlns:p14="http://schemas.microsoft.com/office/powerpoint/2010/main" val="1729494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C792953-7210-645E-D0E7-E5366D0C3A5D}"/>
              </a:ext>
            </a:extLst>
          </p:cNvPr>
          <p:cNvSpPr>
            <a:spLocks noGrp="1"/>
          </p:cNvSpPr>
          <p:nvPr>
            <p:ph type="dt" sz="half" idx="10"/>
          </p:nvPr>
        </p:nvSpPr>
        <p:spPr/>
        <p:txBody>
          <a:bodyPr/>
          <a:lstStyle>
            <a:lvl1pPr>
              <a:defRPr/>
            </a:lvl1pPr>
          </a:lstStyle>
          <a:p>
            <a:pPr>
              <a:defRPr/>
            </a:pPr>
            <a:fld id="{1EB6D427-1CDD-4396-8387-45BFC1C20FB2}" type="datetimeFigureOut">
              <a:rPr lang="en-US"/>
              <a:pPr>
                <a:defRPr/>
              </a:pPr>
              <a:t>10/22/2025</a:t>
            </a:fld>
            <a:endParaRPr lang="en-US"/>
          </a:p>
        </p:txBody>
      </p:sp>
      <p:sp>
        <p:nvSpPr>
          <p:cNvPr id="4" name="Footer Placeholder 4">
            <a:extLst>
              <a:ext uri="{FF2B5EF4-FFF2-40B4-BE49-F238E27FC236}">
                <a16:creationId xmlns:a16="http://schemas.microsoft.com/office/drawing/2014/main" id="{C950F02E-3C98-D075-2115-9E6A035B64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1F2F112-5E73-120B-46B7-482754FC3551}"/>
              </a:ext>
            </a:extLst>
          </p:cNvPr>
          <p:cNvSpPr>
            <a:spLocks noGrp="1"/>
          </p:cNvSpPr>
          <p:nvPr>
            <p:ph type="sldNum" sz="quarter" idx="12"/>
          </p:nvPr>
        </p:nvSpPr>
        <p:spPr/>
        <p:txBody>
          <a:bodyPr/>
          <a:lstStyle>
            <a:lvl1pPr>
              <a:defRPr/>
            </a:lvl1pPr>
          </a:lstStyle>
          <a:p>
            <a:pPr>
              <a:defRPr/>
            </a:pPr>
            <a:fld id="{6970F0CD-1293-409D-A711-8DA2FCA50B10}" type="slidenum">
              <a:rPr lang="en-US" altLang="en-US"/>
              <a:pPr>
                <a:defRPr/>
              </a:pPr>
              <a:t>‹#›</a:t>
            </a:fld>
            <a:endParaRPr lang="en-US" altLang="en-US"/>
          </a:p>
        </p:txBody>
      </p:sp>
    </p:spTree>
    <p:extLst>
      <p:ext uri="{BB962C8B-B14F-4D97-AF65-F5344CB8AC3E}">
        <p14:creationId xmlns:p14="http://schemas.microsoft.com/office/powerpoint/2010/main" val="8431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181D348-285D-7753-89FA-620FDB87EFC5}"/>
              </a:ext>
            </a:extLst>
          </p:cNvPr>
          <p:cNvSpPr>
            <a:spLocks noGrp="1"/>
          </p:cNvSpPr>
          <p:nvPr>
            <p:ph type="dt" sz="half" idx="10"/>
          </p:nvPr>
        </p:nvSpPr>
        <p:spPr/>
        <p:txBody>
          <a:bodyPr/>
          <a:lstStyle>
            <a:lvl1pPr>
              <a:defRPr/>
            </a:lvl1pPr>
          </a:lstStyle>
          <a:p>
            <a:pPr>
              <a:defRPr/>
            </a:pPr>
            <a:fld id="{3811E192-71D0-4EF9-A0A7-205E749B4EFB}" type="datetimeFigureOut">
              <a:rPr lang="en-US"/>
              <a:pPr>
                <a:defRPr/>
              </a:pPr>
              <a:t>10/22/2025</a:t>
            </a:fld>
            <a:endParaRPr lang="en-US"/>
          </a:p>
        </p:txBody>
      </p:sp>
      <p:sp>
        <p:nvSpPr>
          <p:cNvPr id="3" name="Footer Placeholder 4">
            <a:extLst>
              <a:ext uri="{FF2B5EF4-FFF2-40B4-BE49-F238E27FC236}">
                <a16:creationId xmlns:a16="http://schemas.microsoft.com/office/drawing/2014/main" id="{6438D07A-9E63-96DB-D1B4-474B0550285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68FC424-DABC-F998-E21C-18D94113683F}"/>
              </a:ext>
            </a:extLst>
          </p:cNvPr>
          <p:cNvSpPr>
            <a:spLocks noGrp="1"/>
          </p:cNvSpPr>
          <p:nvPr>
            <p:ph type="sldNum" sz="quarter" idx="12"/>
          </p:nvPr>
        </p:nvSpPr>
        <p:spPr/>
        <p:txBody>
          <a:bodyPr/>
          <a:lstStyle>
            <a:lvl1pPr>
              <a:defRPr/>
            </a:lvl1pPr>
          </a:lstStyle>
          <a:p>
            <a:pPr>
              <a:defRPr/>
            </a:pPr>
            <a:fld id="{7A646C22-E018-4784-9DCD-9FFB6AF87D4E}" type="slidenum">
              <a:rPr lang="en-US" altLang="en-US"/>
              <a:pPr>
                <a:defRPr/>
              </a:pPr>
              <a:t>‹#›</a:t>
            </a:fld>
            <a:endParaRPr lang="en-US" altLang="en-US"/>
          </a:p>
        </p:txBody>
      </p:sp>
    </p:spTree>
    <p:extLst>
      <p:ext uri="{BB962C8B-B14F-4D97-AF65-F5344CB8AC3E}">
        <p14:creationId xmlns:p14="http://schemas.microsoft.com/office/powerpoint/2010/main" val="46501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9B6C8BD-382D-6BDA-3632-275327AE54C4}"/>
              </a:ext>
            </a:extLst>
          </p:cNvPr>
          <p:cNvSpPr>
            <a:spLocks noGrp="1"/>
          </p:cNvSpPr>
          <p:nvPr>
            <p:ph type="dt" sz="half" idx="10"/>
          </p:nvPr>
        </p:nvSpPr>
        <p:spPr/>
        <p:txBody>
          <a:bodyPr/>
          <a:lstStyle>
            <a:lvl1pPr>
              <a:defRPr/>
            </a:lvl1pPr>
          </a:lstStyle>
          <a:p>
            <a:pPr>
              <a:defRPr/>
            </a:pPr>
            <a:fld id="{1BB9F482-7273-483C-AAC0-73703B90C0EA}" type="datetimeFigureOut">
              <a:rPr lang="en-US"/>
              <a:pPr>
                <a:defRPr/>
              </a:pPr>
              <a:t>10/22/2025</a:t>
            </a:fld>
            <a:endParaRPr lang="en-US"/>
          </a:p>
        </p:txBody>
      </p:sp>
      <p:sp>
        <p:nvSpPr>
          <p:cNvPr id="6" name="Footer Placeholder 4">
            <a:extLst>
              <a:ext uri="{FF2B5EF4-FFF2-40B4-BE49-F238E27FC236}">
                <a16:creationId xmlns:a16="http://schemas.microsoft.com/office/drawing/2014/main" id="{16B85734-4C6D-709B-0AC0-11BF9CC84CC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4CDE4CF-31A2-B23E-4A1A-E083E33393E5}"/>
              </a:ext>
            </a:extLst>
          </p:cNvPr>
          <p:cNvSpPr>
            <a:spLocks noGrp="1"/>
          </p:cNvSpPr>
          <p:nvPr>
            <p:ph type="sldNum" sz="quarter" idx="12"/>
          </p:nvPr>
        </p:nvSpPr>
        <p:spPr/>
        <p:txBody>
          <a:bodyPr/>
          <a:lstStyle>
            <a:lvl1pPr>
              <a:defRPr/>
            </a:lvl1pPr>
          </a:lstStyle>
          <a:p>
            <a:pPr>
              <a:defRPr/>
            </a:pPr>
            <a:fld id="{BAC8070E-5DB7-461D-9D74-050B19E543C6}" type="slidenum">
              <a:rPr lang="en-US" altLang="en-US"/>
              <a:pPr>
                <a:defRPr/>
              </a:pPr>
              <a:t>‹#›</a:t>
            </a:fld>
            <a:endParaRPr lang="en-US" altLang="en-US"/>
          </a:p>
        </p:txBody>
      </p:sp>
    </p:spTree>
    <p:extLst>
      <p:ext uri="{BB962C8B-B14F-4D97-AF65-F5344CB8AC3E}">
        <p14:creationId xmlns:p14="http://schemas.microsoft.com/office/powerpoint/2010/main" val="348040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3D59BD5-D728-43FE-AE90-D18DAD753BC3}"/>
              </a:ext>
            </a:extLst>
          </p:cNvPr>
          <p:cNvSpPr>
            <a:spLocks noGrp="1"/>
          </p:cNvSpPr>
          <p:nvPr>
            <p:ph type="dt" sz="half" idx="10"/>
          </p:nvPr>
        </p:nvSpPr>
        <p:spPr/>
        <p:txBody>
          <a:bodyPr/>
          <a:lstStyle>
            <a:lvl1pPr>
              <a:defRPr/>
            </a:lvl1pPr>
          </a:lstStyle>
          <a:p>
            <a:pPr>
              <a:defRPr/>
            </a:pPr>
            <a:fld id="{5AF721EC-F2A5-478D-8FD5-C8AA76ADBD30}" type="datetimeFigureOut">
              <a:rPr lang="en-US"/>
              <a:pPr>
                <a:defRPr/>
              </a:pPr>
              <a:t>10/22/2025</a:t>
            </a:fld>
            <a:endParaRPr lang="en-US"/>
          </a:p>
        </p:txBody>
      </p:sp>
      <p:sp>
        <p:nvSpPr>
          <p:cNvPr id="6" name="Footer Placeholder 4">
            <a:extLst>
              <a:ext uri="{FF2B5EF4-FFF2-40B4-BE49-F238E27FC236}">
                <a16:creationId xmlns:a16="http://schemas.microsoft.com/office/drawing/2014/main" id="{D1A3A059-07F0-27BB-4CDE-82D092BCA95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AEB9C4-9E8A-CAE6-8798-D16A27B18A16}"/>
              </a:ext>
            </a:extLst>
          </p:cNvPr>
          <p:cNvSpPr>
            <a:spLocks noGrp="1"/>
          </p:cNvSpPr>
          <p:nvPr>
            <p:ph type="sldNum" sz="quarter" idx="12"/>
          </p:nvPr>
        </p:nvSpPr>
        <p:spPr/>
        <p:txBody>
          <a:bodyPr/>
          <a:lstStyle>
            <a:lvl1pPr>
              <a:defRPr/>
            </a:lvl1pPr>
          </a:lstStyle>
          <a:p>
            <a:pPr>
              <a:defRPr/>
            </a:pPr>
            <a:fld id="{6F9D3734-2DEB-431E-ABA9-EEAD8A0F7BC9}" type="slidenum">
              <a:rPr lang="en-US" altLang="en-US"/>
              <a:pPr>
                <a:defRPr/>
              </a:pPr>
              <a:t>‹#›</a:t>
            </a:fld>
            <a:endParaRPr lang="en-US" altLang="en-US"/>
          </a:p>
        </p:txBody>
      </p:sp>
    </p:spTree>
    <p:extLst>
      <p:ext uri="{BB962C8B-B14F-4D97-AF65-F5344CB8AC3E}">
        <p14:creationId xmlns:p14="http://schemas.microsoft.com/office/powerpoint/2010/main" val="3597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DD0C617-1C54-9ECA-4768-83457AD7847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CD29DB-D9FE-6D12-34F2-9DE20A9C2D0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2F2DFD-FA36-0B56-0E0B-C718348EA5E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E1DB9DB-399A-417F-B440-FAF287E8D2E6}" type="datetimeFigureOut">
              <a:rPr lang="en-US"/>
              <a:pPr>
                <a:defRPr/>
              </a:pPr>
              <a:t>10/22/2025</a:t>
            </a:fld>
            <a:endParaRPr lang="en-US"/>
          </a:p>
        </p:txBody>
      </p:sp>
      <p:sp>
        <p:nvSpPr>
          <p:cNvPr id="5" name="Footer Placeholder 4">
            <a:extLst>
              <a:ext uri="{FF2B5EF4-FFF2-40B4-BE49-F238E27FC236}">
                <a16:creationId xmlns:a16="http://schemas.microsoft.com/office/drawing/2014/main" id="{4BEB7B1E-2754-255D-014A-B3DD8CF1843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D7FE73A-1C89-285C-F464-6F322D3ACCD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C403364-F253-4576-BA1B-67E8806755D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s://www.scsk12.org/policy/rf/source/6000%20Students/6022%20Student%20Conduct.pdf"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www.scsk12.org/eda/files/25/2025-26%20Student%20Parent%20Handbook%2008042025.pdf"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https://s-media-cache-ak0.pinimg.com/236x/b0/ed/cc/b0edcc09d8ac91a86f4b2938c2d31515.jpg" TargetMode="External"/><Relationship Id="rId5" Type="http://schemas.openxmlformats.org/officeDocument/2006/relationships/image" Target="../media/image13.jpeg"/><Relationship Id="rId4" Type="http://schemas.openxmlformats.org/officeDocument/2006/relationships/image" Target="https://s-media-cache-ak0.pinimg.com/236x/e1/a8/af/e1a8af5f97e054b9777d0adb3210bff2.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5C00B94B-606E-3B43-D005-7B974E8B0C0D}"/>
              </a:ext>
            </a:extLst>
          </p:cNvPr>
          <p:cNvSpPr>
            <a:spLocks noGrp="1"/>
          </p:cNvSpPr>
          <p:nvPr>
            <p:ph type="ctrTitle"/>
          </p:nvPr>
        </p:nvSpPr>
        <p:spPr>
          <a:xfrm>
            <a:off x="1181100" y="4754563"/>
            <a:ext cx="7543800" cy="1470025"/>
          </a:xfrm>
        </p:spPr>
        <p:txBody>
          <a:bodyPr/>
          <a:lstStyle/>
          <a:p>
            <a:pPr eaLnBrk="1" hangingPunct="1"/>
            <a:r>
              <a:rPr lang="en-US" altLang="en-US" sz="3600" b="1" dirty="0">
                <a:solidFill>
                  <a:srgbClr val="FF0000"/>
                </a:solidFill>
                <a:latin typeface="Alasassy Caps" pitchFamily="2" charset="0"/>
                <a:cs typeface="BabblingSusana" pitchFamily="2" charset="0"/>
              </a:rPr>
              <a:t>GES Annual Title 1 Meeting</a:t>
            </a:r>
            <a:endParaRPr lang="en-US" altLang="en-US" sz="2000" b="1" dirty="0">
              <a:solidFill>
                <a:srgbClr val="FF0000"/>
              </a:solidFill>
              <a:latin typeface="Alasassy Caps" pitchFamily="2" charset="0"/>
              <a:cs typeface="BabblingElliott" pitchFamily="2" charset="0"/>
            </a:endParaRPr>
          </a:p>
        </p:txBody>
      </p:sp>
      <p:sp>
        <p:nvSpPr>
          <p:cNvPr id="2051" name="TextBox 4">
            <a:extLst>
              <a:ext uri="{FF2B5EF4-FFF2-40B4-BE49-F238E27FC236}">
                <a16:creationId xmlns:a16="http://schemas.microsoft.com/office/drawing/2014/main" id="{D3567456-07A5-3679-E0E8-61EB3D8C8D80}"/>
              </a:ext>
            </a:extLst>
          </p:cNvPr>
          <p:cNvSpPr txBox="1">
            <a:spLocks noChangeArrowheads="1"/>
          </p:cNvSpPr>
          <p:nvPr/>
        </p:nvSpPr>
        <p:spPr bwMode="auto">
          <a:xfrm>
            <a:off x="2743200" y="5694363"/>
            <a:ext cx="441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FF0000"/>
                </a:solidFill>
                <a:latin typeface="Alasassy Caps" pitchFamily="2" charset="0"/>
                <a:cs typeface="BabblingElliott" pitchFamily="2" charset="0"/>
              </a:rPr>
              <a:t>2025-2026</a:t>
            </a:r>
            <a:endParaRPr lang="en-US" altLang="en-US" sz="2800" b="1" dirty="0">
              <a:solidFill>
                <a:srgbClr val="FF0000"/>
              </a:solidFill>
              <a:latin typeface="Alasassy Cap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F7185-C667-1115-A1C6-DC3E50D5BD71}"/>
              </a:ext>
            </a:extLst>
          </p:cNvPr>
          <p:cNvSpPr/>
          <p:nvPr/>
        </p:nvSpPr>
        <p:spPr>
          <a:xfrm>
            <a:off x="457200" y="457200"/>
            <a:ext cx="822960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u="sng">
                <a:solidFill>
                  <a:srgbClr val="FF0000"/>
                </a:solidFill>
                <a:latin typeface="Alasassy Caps" pitchFamily="2" charset="0"/>
              </a:rPr>
              <a:t>Parental Involvement Requirements @ GES</a:t>
            </a:r>
          </a:p>
        </p:txBody>
      </p:sp>
      <p:graphicFrame>
        <p:nvGraphicFramePr>
          <p:cNvPr id="3" name="Table 5">
            <a:extLst>
              <a:ext uri="{FF2B5EF4-FFF2-40B4-BE49-F238E27FC236}">
                <a16:creationId xmlns:a16="http://schemas.microsoft.com/office/drawing/2014/main" id="{2D6373DB-CEA2-07C3-8C80-E23A15E68B7B}"/>
              </a:ext>
            </a:extLst>
          </p:cNvPr>
          <p:cNvGraphicFramePr>
            <a:graphicFrameLocks noGrp="1"/>
          </p:cNvGraphicFramePr>
          <p:nvPr>
            <p:extLst>
              <p:ext uri="{D42A27DB-BD31-4B8C-83A1-F6EECF244321}">
                <p14:modId xmlns:p14="http://schemas.microsoft.com/office/powerpoint/2010/main" val="2777316402"/>
              </p:ext>
            </p:extLst>
          </p:nvPr>
        </p:nvGraphicFramePr>
        <p:xfrm>
          <a:off x="2915853" y="1295400"/>
          <a:ext cx="5758542" cy="4870580"/>
        </p:xfrm>
        <a:graphic>
          <a:graphicData uri="http://schemas.openxmlformats.org/drawingml/2006/table">
            <a:tbl>
              <a:tblPr firstRow="1" bandRow="1">
                <a:tableStyleId>{69C7853C-536D-4A76-A0AE-DD22124D55A5}</a:tableStyleId>
              </a:tblPr>
              <a:tblGrid>
                <a:gridCol w="1919514">
                  <a:extLst>
                    <a:ext uri="{9D8B030D-6E8A-4147-A177-3AD203B41FA5}">
                      <a16:colId xmlns:a16="http://schemas.microsoft.com/office/drawing/2014/main" val="3714309839"/>
                    </a:ext>
                  </a:extLst>
                </a:gridCol>
                <a:gridCol w="1919514">
                  <a:extLst>
                    <a:ext uri="{9D8B030D-6E8A-4147-A177-3AD203B41FA5}">
                      <a16:colId xmlns:a16="http://schemas.microsoft.com/office/drawing/2014/main" val="1810296839"/>
                    </a:ext>
                  </a:extLst>
                </a:gridCol>
                <a:gridCol w="1919514">
                  <a:extLst>
                    <a:ext uri="{9D8B030D-6E8A-4147-A177-3AD203B41FA5}">
                      <a16:colId xmlns:a16="http://schemas.microsoft.com/office/drawing/2014/main" val="2718419799"/>
                    </a:ext>
                  </a:extLst>
                </a:gridCol>
              </a:tblGrid>
              <a:tr h="619086">
                <a:tc>
                  <a:txBody>
                    <a:bodyPr/>
                    <a:lstStyle/>
                    <a:p>
                      <a:pPr algn="ctr"/>
                      <a:r>
                        <a:rPr lang="en-US" dirty="0"/>
                        <a:t>Support Your Child’s Education</a:t>
                      </a:r>
                    </a:p>
                  </a:txBody>
                  <a:tcPr/>
                </a:tc>
                <a:tc>
                  <a:txBody>
                    <a:bodyPr/>
                    <a:lstStyle/>
                    <a:p>
                      <a:pPr algn="ctr"/>
                      <a:r>
                        <a:rPr lang="en-US" dirty="0"/>
                        <a:t>Be Involved at School</a:t>
                      </a:r>
                    </a:p>
                  </a:txBody>
                  <a:tcPr/>
                </a:tc>
                <a:tc>
                  <a:txBody>
                    <a:bodyPr/>
                    <a:lstStyle/>
                    <a:p>
                      <a:pPr algn="ctr"/>
                      <a:r>
                        <a:rPr lang="en-US" dirty="0"/>
                        <a:t>Communicate</a:t>
                      </a:r>
                    </a:p>
                  </a:txBody>
                  <a:tcPr/>
                </a:tc>
                <a:extLst>
                  <a:ext uri="{0D108BD9-81ED-4DB2-BD59-A6C34878D82A}">
                    <a16:rowId xmlns:a16="http://schemas.microsoft.com/office/drawing/2014/main" val="6626608"/>
                  </a:ext>
                </a:extLst>
              </a:tr>
              <a:tr h="4230500">
                <a:tc>
                  <a:txBody>
                    <a:bodyPr/>
                    <a:lstStyle/>
                    <a:p>
                      <a:pPr marL="285750" lvl="0" indent="-285750">
                        <a:buFont typeface="Arial" panose="020B0604020202020204" pitchFamily="34" charset="0"/>
                        <a:buChar char="•"/>
                      </a:pPr>
                      <a:r>
                        <a:rPr lang="en-US" sz="1400" dirty="0"/>
                        <a:t>Attend School Daily</a:t>
                      </a:r>
                    </a:p>
                    <a:p>
                      <a:pPr marL="285750" lvl="0" indent="-285750">
                        <a:buFont typeface="Arial" panose="020B0604020202020204" pitchFamily="34" charset="0"/>
                        <a:buChar char="•"/>
                      </a:pPr>
                      <a:r>
                        <a:rPr lang="en-US" sz="1400" dirty="0"/>
                        <a:t>Be Punctual </a:t>
                      </a:r>
                    </a:p>
                    <a:p>
                      <a:pPr marL="0" lvl="0" indent="0">
                        <a:buFont typeface="Arial" panose="020B0604020202020204" pitchFamily="34" charset="0"/>
                        <a:buNone/>
                      </a:pPr>
                      <a:r>
                        <a:rPr lang="en-US" sz="1200" dirty="0"/>
                        <a:t>*Tardy if not </a:t>
                      </a:r>
                      <a:r>
                        <a:rPr lang="en-US" sz="1200" b="1" dirty="0"/>
                        <a:t>in seats </a:t>
                      </a:r>
                      <a:r>
                        <a:rPr lang="en-US" sz="1200" dirty="0"/>
                        <a:t>AT 9:15</a:t>
                      </a:r>
                    </a:p>
                    <a:p>
                      <a:pPr marL="0" lvl="0" indent="0">
                        <a:buFont typeface="Arial" panose="020B0604020202020204" pitchFamily="34" charset="0"/>
                        <a:buNone/>
                      </a:pPr>
                      <a:r>
                        <a:rPr lang="en-US" sz="1200" dirty="0"/>
                        <a:t>*instruction begins at 9:15 daily</a:t>
                      </a:r>
                    </a:p>
                    <a:p>
                      <a:pPr marL="285750" lvl="0" indent="-285750">
                        <a:buFont typeface="Arial" panose="020B0604020202020204" pitchFamily="34" charset="0"/>
                        <a:buChar char="•"/>
                      </a:pPr>
                      <a:r>
                        <a:rPr lang="en-US" sz="1400"/>
                        <a:t>NO early </a:t>
                      </a:r>
                      <a:r>
                        <a:rPr lang="en-US" sz="1400" dirty="0"/>
                        <a:t>checkouts </a:t>
                      </a:r>
                      <a:r>
                        <a:rPr lang="en-US" sz="1400" b="1" dirty="0">
                          <a:solidFill>
                            <a:srgbClr val="FF0000"/>
                          </a:solidFill>
                        </a:rPr>
                        <a:t>(no check out after 3:30)</a:t>
                      </a:r>
                    </a:p>
                    <a:p>
                      <a:pPr marL="285750" lvl="0" indent="-285750">
                        <a:buFont typeface="Arial" panose="020B0604020202020204" pitchFamily="34" charset="0"/>
                        <a:buChar char="•"/>
                      </a:pPr>
                      <a:r>
                        <a:rPr lang="en-US" sz="1400" dirty="0"/>
                        <a:t>Provide a quiet place at home for students where they can focus for homework and studying</a:t>
                      </a:r>
                    </a:p>
                    <a:p>
                      <a:pPr marL="0" lvl="0" indent="0">
                        <a:buFont typeface="Arial" panose="020B0604020202020204" pitchFamily="34" charset="0"/>
                        <a:buNone/>
                      </a:pPr>
                      <a:endParaRPr lang="en-US" sz="1800"/>
                    </a:p>
                    <a:p>
                      <a:endParaRPr lang="en-US"/>
                    </a:p>
                  </a:txBody>
                  <a:tcPr/>
                </a:tc>
                <a:tc>
                  <a:txBody>
                    <a:bodyPr/>
                    <a:lstStyle/>
                    <a:p>
                      <a:pPr marL="285750" lvl="0" indent="-285750">
                        <a:buFont typeface="Arial" panose="020B0604020202020204" pitchFamily="34" charset="0"/>
                        <a:buChar char="•"/>
                      </a:pPr>
                      <a:r>
                        <a:rPr lang="en-US" sz="1400" dirty="0"/>
                        <a:t>Attend Parent Meetings and Trainings</a:t>
                      </a:r>
                    </a:p>
                    <a:p>
                      <a:pPr marL="285750" lvl="0" indent="-285750">
                        <a:buFont typeface="Arial" panose="020B0604020202020204" pitchFamily="34" charset="0"/>
                        <a:buChar char="•"/>
                      </a:pPr>
                      <a:r>
                        <a:rPr lang="en-US" sz="1400" b="1" dirty="0">
                          <a:solidFill>
                            <a:srgbClr val="FF0000"/>
                          </a:solidFill>
                        </a:rPr>
                        <a:t>PTO- Join if you have not!</a:t>
                      </a:r>
                    </a:p>
                    <a:p>
                      <a:pPr marL="285750" lvl="0" indent="-285750">
                        <a:buFont typeface="Arial" panose="020B0604020202020204" pitchFamily="34" charset="0"/>
                        <a:buChar char="•"/>
                      </a:pPr>
                      <a:r>
                        <a:rPr lang="en-US" sz="1400" dirty="0"/>
                        <a:t>Become a Volunteer (background check required)</a:t>
                      </a:r>
                    </a:p>
                    <a:p>
                      <a:pPr marL="285750" lvl="0" indent="-285750">
                        <a:buFont typeface="Arial" panose="020B0604020202020204" pitchFamily="34" charset="0"/>
                        <a:buChar char="•"/>
                      </a:pPr>
                      <a:r>
                        <a:rPr lang="en-US" sz="1400" dirty="0"/>
                        <a:t>Attend School Events/Data Rallies per the GES parent communication monthly calendar</a:t>
                      </a:r>
                    </a:p>
                    <a:p>
                      <a:endParaRPr lang="en-US" dirty="0"/>
                    </a:p>
                  </a:txBody>
                  <a:tcPr/>
                </a:tc>
                <a:tc>
                  <a:txBody>
                    <a:bodyPr/>
                    <a:lstStyle/>
                    <a:p>
                      <a:pPr marL="285750" lvl="0" indent="-285750">
                        <a:buFont typeface="Arial" panose="020B0604020202020204" pitchFamily="34" charset="0"/>
                        <a:buChar char="•"/>
                      </a:pPr>
                      <a:r>
                        <a:rPr lang="en-US" sz="1400" b="1" dirty="0">
                          <a:solidFill>
                            <a:srgbClr val="FF0000"/>
                          </a:solidFill>
                        </a:rPr>
                        <a:t>Ensure all contact information is correct in PowerSchool</a:t>
                      </a:r>
                    </a:p>
                    <a:p>
                      <a:pPr marL="285750" lvl="0" indent="-285750">
                        <a:buFont typeface="Arial" panose="020B0604020202020204" pitchFamily="34" charset="0"/>
                        <a:buChar char="•"/>
                      </a:pPr>
                      <a:r>
                        <a:rPr lang="en-US" sz="1400" dirty="0"/>
                        <a:t>Check Student Wednesday Folders</a:t>
                      </a:r>
                    </a:p>
                    <a:p>
                      <a:pPr marL="285750" lvl="0" indent="-285750">
                        <a:buFont typeface="Arial" panose="020B0604020202020204" pitchFamily="34" charset="0"/>
                        <a:buChar char="•"/>
                      </a:pPr>
                      <a:r>
                        <a:rPr lang="en-US" sz="1400" dirty="0"/>
                        <a:t>Dojo/Remind</a:t>
                      </a:r>
                    </a:p>
                    <a:p>
                      <a:pPr marL="285750" lvl="0" indent="-285750">
                        <a:buFont typeface="Arial" panose="020B0604020202020204" pitchFamily="34" charset="0"/>
                        <a:buChar char="•"/>
                      </a:pPr>
                      <a:r>
                        <a:rPr lang="en-US" sz="1400" dirty="0"/>
                        <a:t>Emails/ blackboard calls &amp; texts</a:t>
                      </a:r>
                    </a:p>
                    <a:p>
                      <a:pPr marL="285750" lvl="0" indent="-285750">
                        <a:buFont typeface="Arial" panose="020B0604020202020204" pitchFamily="34" charset="0"/>
                        <a:buChar char="•"/>
                      </a:pPr>
                      <a:r>
                        <a:rPr lang="en-US" sz="1400" dirty="0"/>
                        <a:t>Stay in regular communication with your child’s teacher</a:t>
                      </a:r>
                    </a:p>
                    <a:p>
                      <a:pPr marL="285750" lvl="0" indent="-285750">
                        <a:buFont typeface="Arial" panose="020B0604020202020204" pitchFamily="34" charset="0"/>
                        <a:buChar char="•"/>
                      </a:pPr>
                      <a:r>
                        <a:rPr lang="en-US" sz="1400" dirty="0"/>
                        <a:t>Be responsive when teachers/admin reach out to you</a:t>
                      </a:r>
                    </a:p>
                    <a:p>
                      <a:pPr marL="285750" lvl="0" indent="-285750">
                        <a:buFont typeface="Arial" panose="020B0604020202020204" pitchFamily="34" charset="0"/>
                        <a:buChar char="•"/>
                      </a:pPr>
                      <a:r>
                        <a:rPr lang="en-US" sz="1400" dirty="0"/>
                        <a:t>Follow GES on Facebook &amp; Instagram</a:t>
                      </a:r>
                      <a:endParaRPr lang="en-US" dirty="0"/>
                    </a:p>
                  </a:txBody>
                  <a:tcPr/>
                </a:tc>
                <a:extLst>
                  <a:ext uri="{0D108BD9-81ED-4DB2-BD59-A6C34878D82A}">
                    <a16:rowId xmlns:a16="http://schemas.microsoft.com/office/drawing/2014/main" val="4216336384"/>
                  </a:ext>
                </a:extLst>
              </a:tr>
            </a:tbl>
          </a:graphicData>
        </a:graphic>
      </p:graphicFrame>
      <p:pic>
        <p:nvPicPr>
          <p:cNvPr id="5" name="Picture 4">
            <a:extLst>
              <a:ext uri="{FF2B5EF4-FFF2-40B4-BE49-F238E27FC236}">
                <a16:creationId xmlns:a16="http://schemas.microsoft.com/office/drawing/2014/main" id="{57F012DE-CDFB-3BAF-9F5C-17AAD64D48B2}"/>
              </a:ext>
            </a:extLst>
          </p:cNvPr>
          <p:cNvPicPr>
            <a:picLocks noChangeAspect="1"/>
          </p:cNvPicPr>
          <p:nvPr/>
        </p:nvPicPr>
        <p:blipFill>
          <a:blip r:embed="rId3"/>
          <a:srcRect l="11466" t="18889" r="11265" b="18889"/>
          <a:stretch>
            <a:fillRect/>
          </a:stretch>
        </p:blipFill>
        <p:spPr>
          <a:xfrm>
            <a:off x="776177" y="1447800"/>
            <a:ext cx="1594884" cy="1662546"/>
          </a:xfrm>
          <a:prstGeom prst="rect">
            <a:avLst/>
          </a:prstGeom>
        </p:spPr>
      </p:pic>
      <p:sp>
        <p:nvSpPr>
          <p:cNvPr id="6" name="TextBox 5">
            <a:extLst>
              <a:ext uri="{FF2B5EF4-FFF2-40B4-BE49-F238E27FC236}">
                <a16:creationId xmlns:a16="http://schemas.microsoft.com/office/drawing/2014/main" id="{D07D2A3F-FCA6-BC91-4C8F-D1765A7C3D9D}"/>
              </a:ext>
            </a:extLst>
          </p:cNvPr>
          <p:cNvSpPr txBox="1"/>
          <p:nvPr/>
        </p:nvSpPr>
        <p:spPr>
          <a:xfrm>
            <a:off x="712382" y="3152001"/>
            <a:ext cx="1722474" cy="276999"/>
          </a:xfrm>
          <a:prstGeom prst="rect">
            <a:avLst/>
          </a:prstGeom>
          <a:noFill/>
        </p:spPr>
        <p:txBody>
          <a:bodyPr wrap="square" rtlCol="0">
            <a:spAutoFit/>
          </a:bodyPr>
          <a:lstStyle/>
          <a:p>
            <a:r>
              <a:rPr lang="en-US" sz="1200" b="1" dirty="0">
                <a:solidFill>
                  <a:srgbClr val="FF0000"/>
                </a:solidFill>
              </a:rPr>
              <a:t>Background Checks</a:t>
            </a:r>
          </a:p>
        </p:txBody>
      </p:sp>
    </p:spTree>
    <p:extLst>
      <p:ext uri="{BB962C8B-B14F-4D97-AF65-F5344CB8AC3E}">
        <p14:creationId xmlns:p14="http://schemas.microsoft.com/office/powerpoint/2010/main" val="52709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19C7F-988D-9F3B-A992-957EDBC43E19}"/>
              </a:ext>
            </a:extLst>
          </p:cNvPr>
          <p:cNvSpPr/>
          <p:nvPr/>
        </p:nvSpPr>
        <p:spPr>
          <a:xfrm>
            <a:off x="457200" y="381000"/>
            <a:ext cx="83058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1">
            <a:extLst>
              <a:ext uri="{FF2B5EF4-FFF2-40B4-BE49-F238E27FC236}">
                <a16:creationId xmlns:a16="http://schemas.microsoft.com/office/drawing/2014/main" id="{414C5B28-3C4A-48E8-E28E-A98E686B60B1}"/>
              </a:ext>
            </a:extLst>
          </p:cNvPr>
          <p:cNvSpPr txBox="1">
            <a:spLocks noGrp="1"/>
          </p:cNvSpPr>
          <p:nvPr>
            <p:ph idx="1"/>
          </p:nvPr>
        </p:nvSpPr>
        <p:spPr>
          <a:xfrm>
            <a:off x="553453" y="360947"/>
            <a:ext cx="8229600" cy="1295401"/>
          </a:xfrm>
          <a:prstGeom prst="rect">
            <a:avLst/>
          </a:prstGeom>
        </p:spPr>
        <p:txBody>
          <a:bodyPr lIns="91440" tIns="45720" rIns="91440" bIns="4572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a:ln w="17780" cmpd="sng">
                  <a:solidFill>
                    <a:srgbClr val="FFFFFF"/>
                  </a:solidFill>
                  <a:prstDash val="solid"/>
                  <a:miter lim="800000"/>
                </a:ln>
                <a:solidFill>
                  <a:srgbClr val="FF0000"/>
                </a:solidFill>
                <a:latin typeface="Alasassy Caps" panose="020F0502020204030204" pitchFamily="2" charset="0"/>
                <a:ea typeface="+mj-ea"/>
                <a:cs typeface="+mj-cs"/>
              </a:rPr>
              <a:t>School-Parent Compact </a:t>
            </a:r>
            <a:endParaRPr lang="en-US" sz="4000" b="1" i="0" u="none" strike="noStrike" kern="1200" cap="none" spc="0" normalizeH="0" baseline="0" noProof="0" dirty="0">
              <a:ln w="17780" cmpd="sng">
                <a:solidFill>
                  <a:srgbClr val="FFFFFF"/>
                </a:solidFill>
                <a:prstDash val="solid"/>
                <a:miter lim="800000"/>
              </a:ln>
              <a:solidFill>
                <a:srgbClr val="FF0000"/>
              </a:solidFill>
              <a:uLnTx/>
              <a:uFillTx/>
              <a:latin typeface="Alasassy Caps" panose="020F0502020204030204" pitchFamily="2" charset="0"/>
              <a:ea typeface="+mj-ea"/>
              <a:cs typeface="+mj-cs"/>
            </a:endParaRPr>
          </a:p>
        </p:txBody>
      </p:sp>
      <p:pic>
        <p:nvPicPr>
          <p:cNvPr id="5" name="Picture 4">
            <a:extLst>
              <a:ext uri="{FF2B5EF4-FFF2-40B4-BE49-F238E27FC236}">
                <a16:creationId xmlns:a16="http://schemas.microsoft.com/office/drawing/2014/main" id="{F845106D-8640-98C2-30C2-D506875739F3}"/>
              </a:ext>
            </a:extLst>
          </p:cNvPr>
          <p:cNvPicPr>
            <a:picLocks noChangeAspect="1"/>
          </p:cNvPicPr>
          <p:nvPr/>
        </p:nvPicPr>
        <p:blipFill>
          <a:blip r:embed="rId3"/>
          <a:stretch>
            <a:fillRect/>
          </a:stretch>
        </p:blipFill>
        <p:spPr>
          <a:xfrm>
            <a:off x="4054642" y="926855"/>
            <a:ext cx="4319322" cy="5570198"/>
          </a:xfrm>
          <a:prstGeom prst="rect">
            <a:avLst/>
          </a:prstGeom>
        </p:spPr>
      </p:pic>
    </p:spTree>
    <p:extLst>
      <p:ext uri="{BB962C8B-B14F-4D97-AF65-F5344CB8AC3E}">
        <p14:creationId xmlns:p14="http://schemas.microsoft.com/office/powerpoint/2010/main" val="1478813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B3F4940E-192A-36E1-B013-8A3C2BAD4455}"/>
              </a:ext>
            </a:extLst>
          </p:cNvPr>
          <p:cNvSpPr txBox="1">
            <a:spLocks noGrp="1"/>
          </p:cNvSpPr>
          <p:nvPr>
            <p:ph type="title"/>
          </p:nvPr>
        </p:nvSpPr>
        <p:spPr>
          <a:xfrm>
            <a:off x="457200" y="274638"/>
            <a:ext cx="82296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u="sng" dirty="0">
                <a:ln w="17780" cmpd="sng">
                  <a:solidFill>
                    <a:srgbClr val="FFFFFF"/>
                  </a:solidFill>
                  <a:prstDash val="solid"/>
                  <a:miter lim="800000"/>
                </a:ln>
                <a:solidFill>
                  <a:srgbClr val="FF0000">
                    <a:alpha val="84000"/>
                  </a:srgbClr>
                </a:solidFill>
                <a:latin typeface="Alasassy Caps" pitchFamily="2" charset="0"/>
              </a:rPr>
              <a:t>Opportunities for Additional Parent Training</a:t>
            </a:r>
            <a:r>
              <a:rPr kumimoji="0" lang="en-US" sz="4000" b="1" i="0" u="sng" strike="noStrike" kern="1200" cap="none" spc="0" normalizeH="0" baseline="0" noProof="0" dirty="0">
                <a:ln w="17780" cmpd="sng">
                  <a:solidFill>
                    <a:srgbClr val="FFFFFF"/>
                  </a:solidFill>
                  <a:prstDash val="solid"/>
                  <a:miter lim="800000"/>
                </a:ln>
                <a:solidFill>
                  <a:srgbClr val="FF0000">
                    <a:alpha val="84000"/>
                  </a:srgbClr>
                </a:solidFill>
                <a:uLnTx/>
                <a:uFillTx/>
                <a:latin typeface="Alasassy Caps" pitchFamily="2" charset="0"/>
              </a:rPr>
              <a:t> </a:t>
            </a:r>
          </a:p>
        </p:txBody>
      </p:sp>
      <p:pic>
        <p:nvPicPr>
          <p:cNvPr id="3" name="Picture 2">
            <a:extLst>
              <a:ext uri="{FF2B5EF4-FFF2-40B4-BE49-F238E27FC236}">
                <a16:creationId xmlns:a16="http://schemas.microsoft.com/office/drawing/2014/main" id="{06930FA3-90B0-02D2-3FDE-32E59794EE1A}"/>
              </a:ext>
            </a:extLst>
          </p:cNvPr>
          <p:cNvPicPr>
            <a:picLocks noChangeAspect="1"/>
          </p:cNvPicPr>
          <p:nvPr/>
        </p:nvPicPr>
        <p:blipFill rotWithShape="1">
          <a:blip r:embed="rId4"/>
          <a:srcRect l="31904" t="25212" r="31751" b="13284"/>
          <a:stretch/>
        </p:blipFill>
        <p:spPr>
          <a:xfrm>
            <a:off x="5365542" y="1278578"/>
            <a:ext cx="2502052" cy="2913777"/>
          </a:xfrm>
          <a:prstGeom prst="rect">
            <a:avLst/>
          </a:prstGeom>
        </p:spPr>
      </p:pic>
      <p:sp>
        <p:nvSpPr>
          <p:cNvPr id="4" name="Content Placeholder 4">
            <a:extLst>
              <a:ext uri="{FF2B5EF4-FFF2-40B4-BE49-F238E27FC236}">
                <a16:creationId xmlns:a16="http://schemas.microsoft.com/office/drawing/2014/main" id="{7C0D9A00-1CAD-587A-FDB7-BC80F0748710}"/>
              </a:ext>
            </a:extLst>
          </p:cNvPr>
          <p:cNvSpPr txBox="1">
            <a:spLocks/>
          </p:cNvSpPr>
          <p:nvPr/>
        </p:nvSpPr>
        <p:spPr>
          <a:xfrm>
            <a:off x="457200" y="1038948"/>
            <a:ext cx="4908342" cy="4981207"/>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1" dirty="0">
                <a:latin typeface="Alasassy Caps"/>
                <a:ea typeface="Almeria" panose="00000400000000000000" pitchFamily="2" charset="0"/>
              </a:rPr>
              <a:t>Annual Title I Parent MTG</a:t>
            </a:r>
          </a:p>
          <a:p>
            <a:r>
              <a:rPr lang="en-US" sz="2800" b="1" dirty="0">
                <a:latin typeface="Alasassy Caps"/>
                <a:ea typeface="Almeria" panose="00000400000000000000" pitchFamily="2" charset="0"/>
              </a:rPr>
              <a:t>Parent and Family Engagement Activities</a:t>
            </a:r>
          </a:p>
          <a:p>
            <a:pPr lvl="1"/>
            <a:r>
              <a:rPr lang="en-US" b="1" dirty="0">
                <a:latin typeface="Alasassy Caps"/>
                <a:ea typeface="Almeria" panose="00000400000000000000" pitchFamily="2" charset="0"/>
              </a:rPr>
              <a:t>Games with Grands 9/9&amp;10</a:t>
            </a:r>
          </a:p>
          <a:p>
            <a:pPr lvl="1"/>
            <a:r>
              <a:rPr lang="en-US" b="1" dirty="0">
                <a:latin typeface="Alasassy Caps"/>
                <a:ea typeface="Almeria" panose="00000400000000000000" pitchFamily="2" charset="0"/>
              </a:rPr>
              <a:t>Literacy Night October 28</a:t>
            </a:r>
            <a:r>
              <a:rPr lang="en-US" b="1" baseline="30000" dirty="0">
                <a:latin typeface="Alasassy Caps"/>
                <a:ea typeface="Almeria" panose="00000400000000000000" pitchFamily="2" charset="0"/>
              </a:rPr>
              <a:t>th</a:t>
            </a:r>
            <a:r>
              <a:rPr lang="en-US" b="1" dirty="0">
                <a:latin typeface="Alasassy Caps"/>
                <a:ea typeface="Almeria" panose="00000400000000000000" pitchFamily="2" charset="0"/>
              </a:rPr>
              <a:t> </a:t>
            </a:r>
          </a:p>
          <a:p>
            <a:pPr lvl="1"/>
            <a:r>
              <a:rPr lang="en-US" b="1" dirty="0">
                <a:latin typeface="Alasassy Caps"/>
                <a:ea typeface="Almeria" panose="00000400000000000000" pitchFamily="2" charset="0"/>
              </a:rPr>
              <a:t>Math &amp; Science Night</a:t>
            </a:r>
          </a:p>
          <a:p>
            <a:pPr marL="457200" lvl="1" indent="0">
              <a:buNone/>
            </a:pPr>
            <a:r>
              <a:rPr lang="en-US" b="1" dirty="0">
                <a:latin typeface="Alasassy Caps"/>
                <a:ea typeface="Almeria" panose="00000400000000000000" pitchFamily="2" charset="0"/>
              </a:rPr>
              <a:t>	January 22</a:t>
            </a:r>
            <a:r>
              <a:rPr lang="en-US" b="1" baseline="30000" dirty="0">
                <a:latin typeface="Alasassy Caps"/>
                <a:ea typeface="Almeria" panose="00000400000000000000" pitchFamily="2" charset="0"/>
              </a:rPr>
              <a:t>nd</a:t>
            </a:r>
            <a:r>
              <a:rPr lang="en-US" b="1" dirty="0">
                <a:latin typeface="Alasassy Caps"/>
                <a:ea typeface="Almeria" panose="00000400000000000000" pitchFamily="2" charset="0"/>
              </a:rPr>
              <a:t> </a:t>
            </a:r>
          </a:p>
          <a:p>
            <a:pPr lvl="1"/>
            <a:r>
              <a:rPr lang="en-US" b="1" dirty="0">
                <a:latin typeface="Alasassy Caps"/>
                <a:ea typeface="Almeria" panose="00000400000000000000" pitchFamily="2" charset="0"/>
              </a:rPr>
              <a:t>Grade Level Data Rallies</a:t>
            </a:r>
          </a:p>
          <a:p>
            <a:pPr lvl="1"/>
            <a:r>
              <a:rPr lang="en-US" b="1" dirty="0">
                <a:latin typeface="Alasassy Caps"/>
                <a:ea typeface="Almeria" panose="00000400000000000000" pitchFamily="2" charset="0"/>
              </a:rPr>
              <a:t>Student data conferences</a:t>
            </a:r>
          </a:p>
          <a:p>
            <a:pPr lvl="1"/>
            <a:r>
              <a:rPr lang="en-US" b="1" dirty="0">
                <a:latin typeface="Alasassy Caps"/>
                <a:ea typeface="Almeria" panose="00000400000000000000" pitchFamily="2" charset="0"/>
              </a:rPr>
              <a:t>District Data Nights (Fall/Spring)</a:t>
            </a:r>
          </a:p>
        </p:txBody>
      </p:sp>
    </p:spTree>
    <p:extLst>
      <p:ext uri="{BB962C8B-B14F-4D97-AF65-F5344CB8AC3E}">
        <p14:creationId xmlns:p14="http://schemas.microsoft.com/office/powerpoint/2010/main" val="296682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14D2C43C-FB77-1D52-CCFE-1CCBE2A09C79}"/>
              </a:ext>
            </a:extLst>
          </p:cNvPr>
          <p:cNvSpPr txBox="1">
            <a:spLocks/>
          </p:cNvSpPr>
          <p:nvPr/>
        </p:nvSpPr>
        <p:spPr>
          <a:xfrm>
            <a:off x="533400" y="380999"/>
            <a:ext cx="8077200" cy="1554355"/>
          </a:xfrm>
          <a:prstGeom prst="rect">
            <a:avLst/>
          </a:prstGeom>
        </p:spPr>
        <p:txBody>
          <a:bodyPr lIns="91440" tIns="45720" rIns="91440" bIns="4572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w="17780" cmpd="sng">
                  <a:solidFill>
                    <a:srgbClr val="FFFFFF"/>
                  </a:solidFill>
                  <a:prstDash val="solid"/>
                  <a:miter lim="800000"/>
                </a:ln>
                <a:solidFill>
                  <a:srgbClr val="FF0000"/>
                </a:solidFill>
                <a:uLnTx/>
                <a:uFillTx/>
                <a:latin typeface="Alasassy Caps" panose="020F0502020204030204" pitchFamily="2" charset="0"/>
                <a:ea typeface="+mj-ea"/>
                <a:cs typeface="+mj-cs"/>
              </a:rPr>
              <a:t>Parents Right to Know </a:t>
            </a:r>
            <a:endParaRPr lang="en-US" sz="4800" b="1" i="0" u="none" strike="noStrike" kern="1200" cap="none" spc="0" normalizeH="0" baseline="0" noProof="0" dirty="0">
              <a:ln w="17780" cmpd="sng">
                <a:solidFill>
                  <a:srgbClr val="FFFFFF"/>
                </a:solidFill>
                <a:prstDash val="solid"/>
                <a:miter lim="800000"/>
              </a:ln>
              <a:solidFill>
                <a:srgbClr val="FF0000"/>
              </a:solidFill>
              <a:uLnTx/>
              <a:uFillTx/>
              <a:latin typeface="Alasassy Caps" panose="020F0502020204030204" pitchFamily="2" charset="0"/>
              <a:ea typeface="+mj-ea"/>
              <a:cs typeface="+mj-cs"/>
            </a:endParaRPr>
          </a:p>
        </p:txBody>
      </p:sp>
      <p:pic>
        <p:nvPicPr>
          <p:cNvPr id="5" name="Picture 4">
            <a:extLst>
              <a:ext uri="{FF2B5EF4-FFF2-40B4-BE49-F238E27FC236}">
                <a16:creationId xmlns:a16="http://schemas.microsoft.com/office/drawing/2014/main" id="{D7834DE0-AB89-071C-6A1D-C119A6F1BCD0}"/>
              </a:ext>
            </a:extLst>
          </p:cNvPr>
          <p:cNvPicPr>
            <a:picLocks noChangeAspect="1"/>
          </p:cNvPicPr>
          <p:nvPr/>
        </p:nvPicPr>
        <p:blipFill>
          <a:blip r:embed="rId3"/>
          <a:stretch>
            <a:fillRect/>
          </a:stretch>
        </p:blipFill>
        <p:spPr>
          <a:xfrm>
            <a:off x="3631088" y="1062556"/>
            <a:ext cx="5151964" cy="5302149"/>
          </a:xfrm>
          <a:prstGeom prst="rect">
            <a:avLst/>
          </a:prstGeom>
        </p:spPr>
      </p:pic>
      <p:sp>
        <p:nvSpPr>
          <p:cNvPr id="6" name="TextBox 5">
            <a:extLst>
              <a:ext uri="{FF2B5EF4-FFF2-40B4-BE49-F238E27FC236}">
                <a16:creationId xmlns:a16="http://schemas.microsoft.com/office/drawing/2014/main" id="{F0DE9E8F-59C2-214A-EAB6-2E35CEB8AC76}"/>
              </a:ext>
            </a:extLst>
          </p:cNvPr>
          <p:cNvSpPr txBox="1"/>
          <p:nvPr/>
        </p:nvSpPr>
        <p:spPr>
          <a:xfrm>
            <a:off x="677219" y="1811008"/>
            <a:ext cx="2810050" cy="1323439"/>
          </a:xfrm>
          <a:prstGeom prst="rect">
            <a:avLst/>
          </a:prstGeom>
          <a:noFill/>
        </p:spPr>
        <p:txBody>
          <a:bodyPr wrap="square" rtlCol="0">
            <a:spAutoFit/>
          </a:bodyPr>
          <a:lstStyle/>
          <a:p>
            <a:r>
              <a:rPr lang="en-US" sz="2000" b="1" u="sng" dirty="0">
                <a:solidFill>
                  <a:srgbClr val="FF0000"/>
                </a:solidFill>
                <a:latin typeface="Abadi ExtraLight" panose="020F0502020204030204" pitchFamily="34" charset="0"/>
              </a:rPr>
              <a:t>Teacher Qualifications:</a:t>
            </a:r>
          </a:p>
          <a:p>
            <a:pPr algn="ctr"/>
            <a:r>
              <a:rPr lang="en-US" sz="2000" b="1" dirty="0">
                <a:latin typeface="Abadi ExtraLight" panose="020F0502020204030204" pitchFamily="34" charset="0"/>
              </a:rPr>
              <a:t>All GES teachers hold a state-issued teaching certificate or permit</a:t>
            </a:r>
          </a:p>
        </p:txBody>
      </p:sp>
    </p:spTree>
    <p:extLst>
      <p:ext uri="{BB962C8B-B14F-4D97-AF65-F5344CB8AC3E}">
        <p14:creationId xmlns:p14="http://schemas.microsoft.com/office/powerpoint/2010/main" val="2393468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C06CD91-6F4B-1D3F-981E-560E1D5481A9}"/>
              </a:ext>
            </a:extLst>
          </p:cNvPr>
          <p:cNvSpPr>
            <a:spLocks noGrp="1"/>
          </p:cNvSpPr>
          <p:nvPr>
            <p:ph type="title"/>
          </p:nvPr>
        </p:nvSpPr>
        <p:spPr>
          <a:xfrm>
            <a:off x="381000" y="313268"/>
            <a:ext cx="8686800" cy="846285"/>
          </a:xfrm>
        </p:spPr>
        <p:txBody>
          <a:bodyPr vert="horz" lIns="91440" tIns="45720" rIns="91440" bIns="45720" rtlCol="0" anchor="ctr">
            <a:normAutofit/>
          </a:bodyPr>
          <a:lstStyle/>
          <a:p>
            <a:pPr>
              <a:lnSpc>
                <a:spcPct val="90000"/>
              </a:lnSpc>
            </a:pPr>
            <a:r>
              <a:rPr lang="en-US" sz="4800" b="1">
                <a:solidFill>
                  <a:srgbClr val="FF0000"/>
                </a:solidFill>
                <a:latin typeface="Alasassy Caps" pitchFamily="2" charset="0"/>
              </a:rPr>
              <a:t>How to Help My Child at Home!</a:t>
            </a:r>
          </a:p>
        </p:txBody>
      </p:sp>
      <p:sp>
        <p:nvSpPr>
          <p:cNvPr id="3" name="Text Placeholder 3">
            <a:extLst>
              <a:ext uri="{FF2B5EF4-FFF2-40B4-BE49-F238E27FC236}">
                <a16:creationId xmlns:a16="http://schemas.microsoft.com/office/drawing/2014/main" id="{45576802-B966-B344-FC58-FEB4B24FBAC3}"/>
              </a:ext>
            </a:extLst>
          </p:cNvPr>
          <p:cNvSpPr txBox="1">
            <a:spLocks/>
          </p:cNvSpPr>
          <p:nvPr/>
        </p:nvSpPr>
        <p:spPr>
          <a:xfrm>
            <a:off x="762000" y="990600"/>
            <a:ext cx="4807997" cy="4004917"/>
          </a:xfrm>
          <a:prstGeom prst="rect">
            <a:avLst/>
          </a:prstGeom>
        </p:spPr>
        <p:txBody>
          <a:bodyPr vert="horz" lIns="91440" tIns="45720" rIns="91440" bIns="45720" rtlCol="0" anchor="t">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7175" indent="-228600">
              <a:lnSpc>
                <a:spcPct val="90000"/>
              </a:lnSpc>
            </a:pPr>
            <a:r>
              <a:rPr lang="en-US" b="1">
                <a:latin typeface="Alasassy Caps" pitchFamily="2" charset="0"/>
              </a:rPr>
              <a:t>Make reading an everyday habit at home; schedule a time!</a:t>
            </a:r>
            <a:endParaRPr lang="en-US" b="1">
              <a:latin typeface="Alasassy Caps" pitchFamily="2" charset="0"/>
              <a:cs typeface="Calibri"/>
            </a:endParaRPr>
          </a:p>
          <a:p>
            <a:pPr marL="257175" indent="-228600">
              <a:lnSpc>
                <a:spcPct val="90000"/>
              </a:lnSpc>
            </a:pPr>
            <a:r>
              <a:rPr lang="en-US" b="1">
                <a:latin typeface="Alasassy Caps" pitchFamily="2" charset="0"/>
              </a:rPr>
              <a:t>Review information sent home from the school.</a:t>
            </a:r>
            <a:endParaRPr lang="en-US" b="1">
              <a:latin typeface="Alasassy Caps" pitchFamily="2" charset="0"/>
              <a:cs typeface="Calibri"/>
            </a:endParaRPr>
          </a:p>
          <a:p>
            <a:pPr marL="257175" indent="-228600">
              <a:lnSpc>
                <a:spcPct val="90000"/>
              </a:lnSpc>
            </a:pPr>
            <a:r>
              <a:rPr lang="en-US" b="1">
                <a:latin typeface="Alasassy Caps" pitchFamily="2" charset="0"/>
              </a:rPr>
              <a:t>Communicate with your child’s teacher for more resources!</a:t>
            </a:r>
            <a:endParaRPr lang="en-US" b="1">
              <a:latin typeface="Alasassy Caps" pitchFamily="2" charset="0"/>
              <a:cs typeface="Calibri"/>
            </a:endParaRPr>
          </a:p>
          <a:p>
            <a:pPr marL="257175" indent="-228600">
              <a:lnSpc>
                <a:spcPct val="90000"/>
              </a:lnSpc>
            </a:pPr>
            <a:r>
              <a:rPr lang="en-US" b="1">
                <a:latin typeface="Alasassy Caps" pitchFamily="2" charset="0"/>
              </a:rPr>
              <a:t>Celebrate your child’s success!</a:t>
            </a:r>
            <a:endParaRPr lang="en-US" b="1">
              <a:latin typeface="Alasassy Caps" pitchFamily="2" charset="0"/>
              <a:cs typeface="Calibri"/>
            </a:endParaRPr>
          </a:p>
          <a:p>
            <a:pPr marL="257175" indent="-228600">
              <a:lnSpc>
                <a:spcPct val="90000"/>
              </a:lnSpc>
            </a:pPr>
            <a:r>
              <a:rPr lang="en-US" b="1">
                <a:latin typeface="Alasassy Caps" pitchFamily="2" charset="0"/>
              </a:rPr>
              <a:t>Attend parent/teacher conferences! </a:t>
            </a:r>
            <a:endParaRPr lang="en-US" b="1">
              <a:latin typeface="Alasassy Caps" pitchFamily="2" charset="0"/>
              <a:cs typeface="Calibri"/>
            </a:endParaRPr>
          </a:p>
        </p:txBody>
      </p:sp>
      <p:pic>
        <p:nvPicPr>
          <p:cNvPr id="4" name="Picture 7" descr="Young girl reading a book">
            <a:extLst>
              <a:ext uri="{FF2B5EF4-FFF2-40B4-BE49-F238E27FC236}">
                <a16:creationId xmlns:a16="http://schemas.microsoft.com/office/drawing/2014/main" id="{C4C74A52-D740-B3EE-12D4-49B9AF307813}"/>
              </a:ext>
            </a:extLst>
          </p:cNvPr>
          <p:cNvPicPr>
            <a:picLocks noChangeAspect="1"/>
          </p:cNvPicPr>
          <p:nvPr/>
        </p:nvPicPr>
        <p:blipFill rotWithShape="1">
          <a:blip r:embed="rId3"/>
          <a:srcRect l="5372" r="24040" b="-1"/>
          <a:stretch/>
        </p:blipFill>
        <p:spPr bwMode="auto">
          <a:xfrm>
            <a:off x="5569997" y="2052312"/>
            <a:ext cx="3303788" cy="312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768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D2F083-3F10-0B4D-900E-490979465FCD}"/>
              </a:ext>
            </a:extLst>
          </p:cNvPr>
          <p:cNvSpPr/>
          <p:nvPr/>
        </p:nvSpPr>
        <p:spPr>
          <a:xfrm>
            <a:off x="457200" y="381000"/>
            <a:ext cx="83058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E38EEE5-4CA7-976F-0D03-F6E78B492C60}"/>
              </a:ext>
            </a:extLst>
          </p:cNvPr>
          <p:cNvSpPr txBox="1">
            <a:spLocks noChangeArrowheads="1"/>
          </p:cNvSpPr>
          <p:nvPr/>
        </p:nvSpPr>
        <p:spPr>
          <a:xfrm>
            <a:off x="457200" y="569715"/>
            <a:ext cx="3515516" cy="3138867"/>
          </a:xfrm>
          <a:prstGeom prst="rect">
            <a:avLst/>
          </a:prstGeom>
        </p:spPr>
        <p:txBody>
          <a:bodyPr vert="horz" lIns="91440" tIns="45720" rIns="91440" bIns="45720" rtlCol="0">
            <a:normAutofit fontScale="92500" lnSpcReduction="20000"/>
          </a:bodyPr>
          <a:lstStyle/>
          <a:p>
            <a:pPr algn="ctr"/>
            <a:r>
              <a:rPr lang="en-US" sz="2400" b="1">
                <a:latin typeface="Alasassy Caps" pitchFamily="2" charset="0"/>
              </a:rPr>
              <a:t>GES strives to create a unique family environment for our students to learn and grow in. Understanding not every day will be perfect, but we all come each day with what we have and where we are. </a:t>
            </a:r>
          </a:p>
          <a:p>
            <a:pPr algn="ctr"/>
            <a:r>
              <a:rPr lang="en-US" sz="2400" b="1">
                <a:latin typeface="Alasassy Caps" pitchFamily="2" charset="0"/>
              </a:rPr>
              <a:t>Please stay updated on events happening in our building and support us and your children in anyway you can. </a:t>
            </a:r>
            <a:endParaRPr kumimoji="0" lang="en-US" sz="2000" b="1" i="0" u="none" strike="noStrike" kern="1200" cap="none" spc="0" normalizeH="0" baseline="0" noProof="0">
              <a:ln>
                <a:noFill/>
              </a:ln>
              <a:effectLst/>
              <a:uLnTx/>
              <a:uFillTx/>
              <a:latin typeface="Alasassy Caps" pitchFamily="2" charset="0"/>
            </a:endParaRPr>
          </a:p>
        </p:txBody>
      </p:sp>
      <p:pic>
        <p:nvPicPr>
          <p:cNvPr id="5" name="Picture 4" descr="A red and white logo&#10;&#10;Description automatically generated with low confidence">
            <a:extLst>
              <a:ext uri="{FF2B5EF4-FFF2-40B4-BE49-F238E27FC236}">
                <a16:creationId xmlns:a16="http://schemas.microsoft.com/office/drawing/2014/main" id="{6E24E08B-CE9A-7F25-FAC2-9AD72345C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569715"/>
            <a:ext cx="2434285" cy="1723034"/>
          </a:xfrm>
          <a:prstGeom prst="rect">
            <a:avLst/>
          </a:prstGeom>
        </p:spPr>
      </p:pic>
      <p:pic>
        <p:nvPicPr>
          <p:cNvPr id="6" name="Picture 5" descr="A calendar with school bus and numbers&#10;&#10;AI-generated content may be incorrect.">
            <a:extLst>
              <a:ext uri="{FF2B5EF4-FFF2-40B4-BE49-F238E27FC236}">
                <a16:creationId xmlns:a16="http://schemas.microsoft.com/office/drawing/2014/main" id="{67E67FF2-FD36-BE1E-37D5-0078B7CBA7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918" y="2682584"/>
            <a:ext cx="4895082" cy="3605701"/>
          </a:xfrm>
          <a:prstGeom prst="rect">
            <a:avLst/>
          </a:prstGeom>
        </p:spPr>
      </p:pic>
    </p:spTree>
    <p:extLst>
      <p:ext uri="{BB962C8B-B14F-4D97-AF65-F5344CB8AC3E}">
        <p14:creationId xmlns:p14="http://schemas.microsoft.com/office/powerpoint/2010/main" val="1927187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Grp="1" noChangeAspect="1"/>
          </p:cNvPicPr>
          <p:nvPr isPhoto="1"/>
        </p:nvPicPr>
        <p:blipFill rotWithShape="1">
          <a:blip r:embed="rId2" cstate="print">
            <a:lum/>
          </a:blip>
          <a:srcRect l="2500" t="3333" r="1667" b="3333"/>
          <a:stretch/>
        </p:blipFill>
        <p:spPr>
          <a:xfrm>
            <a:off x="19957" y="0"/>
            <a:ext cx="9124043" cy="6858000"/>
          </a:xfrm>
          <a:prstGeom prst="rect">
            <a:avLst/>
          </a:prstGeom>
          <a:noFill/>
          <a:ln>
            <a:noFill/>
          </a:ln>
        </p:spPr>
      </p:pic>
      <p:sp>
        <p:nvSpPr>
          <p:cNvPr id="4" name="Rectangle 3"/>
          <p:cNvSpPr txBox="1">
            <a:spLocks noChangeArrowheads="1"/>
          </p:cNvSpPr>
          <p:nvPr/>
        </p:nvSpPr>
        <p:spPr>
          <a:xfrm>
            <a:off x="685800" y="725556"/>
            <a:ext cx="7643812" cy="5476461"/>
          </a:xfrm>
          <a:prstGeom prst="rect">
            <a:avLst/>
          </a:prstGeom>
        </p:spPr>
        <p:txBody>
          <a:bodyPr vert="horz" lIns="91440" tIns="45720" rIns="91440" bIns="45720" rtlCol="0">
            <a:normAutofit/>
          </a:bodyPr>
          <a:lstStyle/>
          <a:p>
            <a:pPr marL="45720" indent="0" algn="ctr">
              <a:buNone/>
            </a:pPr>
            <a:r>
              <a:rPr lang="en-US" sz="2800" b="1">
                <a:solidFill>
                  <a:srgbClr val="FF0000"/>
                </a:solidFill>
                <a:latin typeface="Alasassy Caps" pitchFamily="2" charset="0"/>
              </a:rPr>
              <a:t>Parents can stay informed of student progress and what is happening at Germantown through:</a:t>
            </a:r>
          </a:p>
          <a:p>
            <a:pPr marL="457200" indent="-457200">
              <a:buFont typeface="Arial" panose="020B0604020202020204" pitchFamily="34" charset="0"/>
              <a:buChar char="•"/>
            </a:pPr>
            <a:r>
              <a:rPr lang="en-US" sz="3200" b="1">
                <a:latin typeface="Alasassy Caps" pitchFamily="2" charset="0"/>
                <a:ea typeface="Almeria" panose="00000400000000000000" pitchFamily="2" charset="0"/>
              </a:rPr>
              <a:t>Teacher communication </a:t>
            </a:r>
            <a:r>
              <a:rPr lang="en-US" sz="2800" b="1">
                <a:latin typeface="Alasassy Caps" pitchFamily="2" charset="0"/>
                <a:ea typeface="Almeria" panose="00000400000000000000" pitchFamily="2" charset="0"/>
              </a:rPr>
              <a:t>(Dojo, Remind, Email, weekly folders)</a:t>
            </a:r>
          </a:p>
          <a:p>
            <a:pPr marL="457200" indent="-457200">
              <a:buFont typeface="Arial" panose="020B0604020202020204" pitchFamily="34" charset="0"/>
              <a:buChar char="•"/>
            </a:pPr>
            <a:r>
              <a:rPr lang="en-US" sz="3200" b="1">
                <a:latin typeface="Alasassy Caps" pitchFamily="2" charset="0"/>
                <a:ea typeface="Almeria" panose="00000400000000000000" pitchFamily="2" charset="0"/>
              </a:rPr>
              <a:t>PowerSchool </a:t>
            </a:r>
          </a:p>
          <a:p>
            <a:pPr algn="ctr"/>
            <a:endParaRPr lang="en-US" sz="2800" b="1">
              <a:solidFill>
                <a:srgbClr val="FF0000"/>
              </a:solidFill>
              <a:latin typeface="Almeria" panose="00000400000000000000" pitchFamily="2" charset="0"/>
              <a:ea typeface="Almeria" panose="00000400000000000000" pitchFamily="2" charset="0"/>
            </a:endParaRPr>
          </a:p>
          <a:p>
            <a:pPr algn="ctr"/>
            <a:r>
              <a:rPr lang="en-US" sz="2800" b="1">
                <a:solidFill>
                  <a:srgbClr val="FF0000"/>
                </a:solidFill>
                <a:latin typeface="Almeria" panose="00000400000000000000" pitchFamily="2" charset="0"/>
                <a:ea typeface="Almeria" panose="00000400000000000000" pitchFamily="2" charset="0"/>
              </a:rPr>
              <a:t>Facebook</a:t>
            </a:r>
            <a:r>
              <a:rPr lang="en-US" sz="2800" b="1">
                <a:latin typeface="Almeria" panose="00000400000000000000" pitchFamily="2" charset="0"/>
                <a:ea typeface="Almeria" panose="00000400000000000000" pitchFamily="2" charset="0"/>
              </a:rPr>
              <a:t>             	   </a:t>
            </a:r>
            <a:r>
              <a:rPr lang="en-US" sz="2800" b="1">
                <a:solidFill>
                  <a:srgbClr val="FF0000"/>
                </a:solidFill>
                <a:latin typeface="Almeria" panose="00000400000000000000" pitchFamily="2" charset="0"/>
                <a:ea typeface="Almeria" panose="00000400000000000000" pitchFamily="2" charset="0"/>
              </a:rPr>
              <a:t>GES Website</a:t>
            </a:r>
            <a:endParaRPr lang="en-US" sz="2400" b="1">
              <a:solidFill>
                <a:srgbClr val="FF0000"/>
              </a:solidFill>
              <a:latin typeface="Almeria" panose="00000400000000000000" pitchFamily="2" charset="0"/>
              <a:ea typeface="Almeria" panose="00000400000000000000" pitchFamily="2"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a:ln>
                <a:noFill/>
              </a:ln>
              <a:effectLst/>
              <a:uLnTx/>
              <a:uFillTx/>
              <a:latin typeface="KG Primary Penmanship" pitchFamily="2" charset="0"/>
            </a:endParaRPr>
          </a:p>
        </p:txBody>
      </p:sp>
      <p:pic>
        <p:nvPicPr>
          <p:cNvPr id="5" name="Picture 4" descr="A red and white logo&#10;&#10;Description automatically generated with low confidence">
            <a:extLst>
              <a:ext uri="{FF2B5EF4-FFF2-40B4-BE49-F238E27FC236}">
                <a16:creationId xmlns:a16="http://schemas.microsoft.com/office/drawing/2014/main" id="{F4BA1228-DF94-5507-D58C-772F1D3DC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231" y="5457502"/>
            <a:ext cx="953551" cy="674942"/>
          </a:xfrm>
          <a:prstGeom prst="rect">
            <a:avLst/>
          </a:prstGeom>
        </p:spPr>
      </p:pic>
      <p:pic>
        <p:nvPicPr>
          <p:cNvPr id="1026" name="Picture 2">
            <a:extLst>
              <a:ext uri="{FF2B5EF4-FFF2-40B4-BE49-F238E27FC236}">
                <a16:creationId xmlns:a16="http://schemas.microsoft.com/office/drawing/2014/main" id="{C2CE1757-D2CE-675E-C148-F37B63BB2F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27" t="11155" r="25820" b="62265"/>
          <a:stretch/>
        </p:blipFill>
        <p:spPr bwMode="auto">
          <a:xfrm>
            <a:off x="5038856" y="3429001"/>
            <a:ext cx="2424388" cy="27034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14920C48-3E48-A88E-758B-3E431A94D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924" y="3429000"/>
            <a:ext cx="2365233" cy="259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250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F149FB3C-A5CB-B1C6-DBD0-DE67CF5FA1E1}"/>
              </a:ext>
            </a:extLst>
          </p:cNvPr>
          <p:cNvSpPr txBox="1">
            <a:spLocks noGrp="1"/>
          </p:cNvSpPr>
          <p:nvPr>
            <p:ph idx="1"/>
          </p:nvPr>
        </p:nvSpPr>
        <p:spPr>
          <a:xfrm>
            <a:off x="553453" y="360947"/>
            <a:ext cx="8229600" cy="1295401"/>
          </a:xfrm>
          <a:prstGeom prst="rect">
            <a:avLst/>
          </a:prstGeom>
        </p:spPr>
        <p:txBody>
          <a:bodyPr lIns="91440" tIns="45720" rIns="91440" bIns="45720"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FF0000"/>
                </a:solidFill>
                <a:uLnTx/>
                <a:uFillTx/>
                <a:latin typeface="Alasassy Caps" panose="020F0502020204030204" pitchFamily="2" charset="0"/>
                <a:ea typeface="+mj-ea"/>
                <a:cs typeface="+mj-cs"/>
              </a:rPr>
              <a:t>Student Code of Conduct </a:t>
            </a:r>
            <a:endParaRPr lang="en-US" sz="4000" b="1" i="0" u="none" strike="noStrike" kern="1200" cap="none" spc="0" normalizeH="0" baseline="0" noProof="0" dirty="0">
              <a:ln w="17780" cmpd="sng">
                <a:solidFill>
                  <a:srgbClr val="FFFFFF"/>
                </a:solidFill>
                <a:prstDash val="solid"/>
                <a:miter lim="800000"/>
              </a:ln>
              <a:solidFill>
                <a:srgbClr val="FF0000"/>
              </a:solidFill>
              <a:uLnTx/>
              <a:uFillTx/>
              <a:latin typeface="Alasassy Caps" panose="020F0502020204030204" pitchFamily="2" charset="0"/>
              <a:ea typeface="+mj-ea"/>
              <a:cs typeface="+mj-cs"/>
            </a:endParaRPr>
          </a:p>
        </p:txBody>
      </p:sp>
      <p:sp>
        <p:nvSpPr>
          <p:cNvPr id="7" name="TextBox 6">
            <a:extLst>
              <a:ext uri="{FF2B5EF4-FFF2-40B4-BE49-F238E27FC236}">
                <a16:creationId xmlns:a16="http://schemas.microsoft.com/office/drawing/2014/main" id="{CF108361-C92A-AEE8-2AC6-1D71059190F8}"/>
              </a:ext>
            </a:extLst>
          </p:cNvPr>
          <p:cNvSpPr txBox="1"/>
          <p:nvPr/>
        </p:nvSpPr>
        <p:spPr>
          <a:xfrm>
            <a:off x="5124893" y="5764250"/>
            <a:ext cx="3561907" cy="369332"/>
          </a:xfrm>
          <a:prstGeom prst="rect">
            <a:avLst/>
          </a:prstGeom>
          <a:noFill/>
        </p:spPr>
        <p:txBody>
          <a:bodyPr wrap="square">
            <a:spAutoFit/>
          </a:bodyPr>
          <a:lstStyle/>
          <a:p>
            <a:r>
              <a:rPr lang="en-US" dirty="0">
                <a:hlinkClick r:id="rId3"/>
              </a:rPr>
              <a:t>MSCS Student Code of Conduct</a:t>
            </a:r>
            <a:endParaRPr lang="en-US" dirty="0"/>
          </a:p>
        </p:txBody>
      </p:sp>
      <p:pic>
        <p:nvPicPr>
          <p:cNvPr id="9" name="Picture 8">
            <a:extLst>
              <a:ext uri="{FF2B5EF4-FFF2-40B4-BE49-F238E27FC236}">
                <a16:creationId xmlns:a16="http://schemas.microsoft.com/office/drawing/2014/main" id="{B44D4CAA-3B13-FCF7-B7A9-64F5490F3F7C}"/>
              </a:ext>
            </a:extLst>
          </p:cNvPr>
          <p:cNvPicPr>
            <a:picLocks noChangeAspect="1"/>
          </p:cNvPicPr>
          <p:nvPr/>
        </p:nvPicPr>
        <p:blipFill>
          <a:blip r:embed="rId4"/>
          <a:stretch>
            <a:fillRect/>
          </a:stretch>
        </p:blipFill>
        <p:spPr>
          <a:xfrm>
            <a:off x="4714014" y="1148315"/>
            <a:ext cx="3876533" cy="4294113"/>
          </a:xfrm>
          <a:prstGeom prst="rect">
            <a:avLst/>
          </a:prstGeom>
        </p:spPr>
      </p:pic>
      <p:pic>
        <p:nvPicPr>
          <p:cNvPr id="11" name="Picture 10">
            <a:extLst>
              <a:ext uri="{FF2B5EF4-FFF2-40B4-BE49-F238E27FC236}">
                <a16:creationId xmlns:a16="http://schemas.microsoft.com/office/drawing/2014/main" id="{CE616E37-23EE-2903-F3FB-1EF842A1D67F}"/>
              </a:ext>
            </a:extLst>
          </p:cNvPr>
          <p:cNvPicPr>
            <a:picLocks noChangeAspect="1"/>
          </p:cNvPicPr>
          <p:nvPr/>
        </p:nvPicPr>
        <p:blipFill>
          <a:blip r:embed="rId5"/>
          <a:stretch>
            <a:fillRect/>
          </a:stretch>
        </p:blipFill>
        <p:spPr>
          <a:xfrm>
            <a:off x="1252739" y="1148315"/>
            <a:ext cx="3319261" cy="4114327"/>
          </a:xfrm>
          <a:prstGeom prst="rect">
            <a:avLst/>
          </a:prstGeom>
        </p:spPr>
      </p:pic>
      <p:sp>
        <p:nvSpPr>
          <p:cNvPr id="13" name="TextBox 12">
            <a:extLst>
              <a:ext uri="{FF2B5EF4-FFF2-40B4-BE49-F238E27FC236}">
                <a16:creationId xmlns:a16="http://schemas.microsoft.com/office/drawing/2014/main" id="{6D41B53F-759D-D072-BC0C-74D8B91861DB}"/>
              </a:ext>
            </a:extLst>
          </p:cNvPr>
          <p:cNvSpPr txBox="1"/>
          <p:nvPr/>
        </p:nvSpPr>
        <p:spPr>
          <a:xfrm>
            <a:off x="1477925" y="5764250"/>
            <a:ext cx="3876533" cy="338554"/>
          </a:xfrm>
          <a:prstGeom prst="rect">
            <a:avLst/>
          </a:prstGeom>
          <a:noFill/>
        </p:spPr>
        <p:txBody>
          <a:bodyPr wrap="square">
            <a:spAutoFit/>
          </a:bodyPr>
          <a:lstStyle/>
          <a:p>
            <a:r>
              <a:rPr lang="en-US" sz="1600" dirty="0">
                <a:hlinkClick r:id="rId6"/>
              </a:rPr>
              <a:t>2025-26 Student Parent Handbook</a:t>
            </a:r>
            <a:endParaRPr lang="en-US" sz="1600" dirty="0"/>
          </a:p>
        </p:txBody>
      </p:sp>
    </p:spTree>
    <p:extLst>
      <p:ext uri="{BB962C8B-B14F-4D97-AF65-F5344CB8AC3E}">
        <p14:creationId xmlns:p14="http://schemas.microsoft.com/office/powerpoint/2010/main" val="199441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DC3DC6EB-26E7-1EC8-824C-593DEF42BEB8}"/>
              </a:ext>
            </a:extLst>
          </p:cNvPr>
          <p:cNvSpPr>
            <a:spLocks noGrp="1"/>
          </p:cNvSpPr>
          <p:nvPr>
            <p:ph type="title"/>
          </p:nvPr>
        </p:nvSpPr>
        <p:spPr>
          <a:xfrm>
            <a:off x="457200" y="411956"/>
            <a:ext cx="8229600" cy="639762"/>
          </a:xfrm>
        </p:spPr>
        <p:txBody>
          <a:bodyPr/>
          <a:lstStyle/>
          <a:p>
            <a:pPr eaLnBrk="1" hangingPunct="1"/>
            <a:r>
              <a:rPr lang="en-US" sz="6000" b="1" u="sng">
                <a:ln w="17780" cmpd="sng">
                  <a:solidFill>
                    <a:srgbClr val="FFFFFF"/>
                  </a:solidFill>
                  <a:prstDash val="solid"/>
                  <a:miter lim="800000"/>
                </a:ln>
                <a:solidFill>
                  <a:srgbClr val="FF0000">
                    <a:alpha val="84000"/>
                  </a:srgbClr>
                </a:solidFill>
                <a:latin typeface="Alasassy Caps" pitchFamily="2" charset="0"/>
              </a:rPr>
              <a:t>Meeting </a:t>
            </a:r>
            <a:r>
              <a:rPr kumimoji="0" lang="en-US" sz="6000" b="1" i="0" u="sng" strike="noStrike" kern="1200" cap="none" spc="0" normalizeH="0" baseline="0" noProof="0">
                <a:ln w="17780" cmpd="sng">
                  <a:solidFill>
                    <a:srgbClr val="FFFFFF"/>
                  </a:solidFill>
                  <a:prstDash val="solid"/>
                  <a:miter lim="800000"/>
                </a:ln>
                <a:solidFill>
                  <a:srgbClr val="FF0000">
                    <a:alpha val="84000"/>
                  </a:srgbClr>
                </a:solidFill>
                <a:uLnTx/>
                <a:uFillTx/>
                <a:latin typeface="Alasassy Caps" pitchFamily="2" charset="0"/>
              </a:rPr>
              <a:t>Agenda</a:t>
            </a:r>
            <a:endParaRPr lang="en-US" altLang="en-US" sz="6000" b="1" u="sng">
              <a:latin typeface="Alasassy Caps" pitchFamily="2" charset="0"/>
            </a:endParaRPr>
          </a:p>
        </p:txBody>
      </p:sp>
      <p:sp>
        <p:nvSpPr>
          <p:cNvPr id="3075" name="Content Placeholder 2">
            <a:extLst>
              <a:ext uri="{FF2B5EF4-FFF2-40B4-BE49-F238E27FC236}">
                <a16:creationId xmlns:a16="http://schemas.microsoft.com/office/drawing/2014/main" id="{1796A4B8-E83E-DF72-1D45-9DF2ADCD52C0}"/>
              </a:ext>
            </a:extLst>
          </p:cNvPr>
          <p:cNvSpPr>
            <a:spLocks noGrp="1"/>
          </p:cNvSpPr>
          <p:nvPr>
            <p:ph idx="1"/>
          </p:nvPr>
        </p:nvSpPr>
        <p:spPr>
          <a:xfrm>
            <a:off x="457200" y="1143000"/>
            <a:ext cx="8229600" cy="5303044"/>
          </a:xfrm>
        </p:spPr>
        <p:txBody>
          <a:bodyPr/>
          <a:lstStyle/>
          <a:p>
            <a:pPr marL="0" indent="0" algn="ctr">
              <a:spcBef>
                <a:spcPts val="0"/>
              </a:spcBef>
              <a:spcAft>
                <a:spcPts val="0"/>
              </a:spcAft>
              <a:buNone/>
            </a:pPr>
            <a:r>
              <a:rPr lang="en-US" sz="1800" b="1" dirty="0">
                <a:effectLst/>
                <a:latin typeface="Alasassy Caps"/>
                <a:ea typeface="Calibri"/>
                <a:cs typeface="Times New Roman"/>
              </a:rPr>
              <a:t>Tuesday, August </a:t>
            </a:r>
            <a:r>
              <a:rPr lang="en-US" sz="1800" b="1" dirty="0">
                <a:latin typeface="Alasassy Caps"/>
                <a:ea typeface="Calibri"/>
                <a:cs typeface="Times New Roman"/>
              </a:rPr>
              <a:t>12</a:t>
            </a:r>
            <a:r>
              <a:rPr lang="en-US" sz="1800" b="1" dirty="0">
                <a:effectLst/>
                <a:latin typeface="Alasassy Caps"/>
                <a:ea typeface="Calibri"/>
                <a:cs typeface="Times New Roman"/>
              </a:rPr>
              <a:t>, </a:t>
            </a:r>
            <a:r>
              <a:rPr lang="en-US" sz="1800" b="1" dirty="0">
                <a:latin typeface="Alasassy Caps"/>
                <a:ea typeface="Calibri"/>
                <a:cs typeface="Times New Roman"/>
              </a:rPr>
              <a:t>2025  </a:t>
            </a:r>
            <a:r>
              <a:rPr lang="en-US" sz="1800" b="1" dirty="0">
                <a:effectLst/>
                <a:latin typeface="Alasassy Caps"/>
                <a:ea typeface="Calibri"/>
                <a:cs typeface="Times New Roman"/>
              </a:rPr>
              <a:t> 5:00 PM</a:t>
            </a:r>
          </a:p>
          <a:p>
            <a:pPr marL="0" marR="0" indent="0" algn="r">
              <a:spcBef>
                <a:spcPts val="0"/>
              </a:spcBef>
              <a:spcAft>
                <a:spcPts val="0"/>
              </a:spcAft>
              <a:buNone/>
            </a:pPr>
            <a:r>
              <a:rPr lang="en-US" sz="1800" b="1" dirty="0">
                <a:effectLst/>
                <a:latin typeface="Alasassy Caps" pitchFamily="2" charset="0"/>
                <a:ea typeface="Calibri" panose="020F0502020204030204" pitchFamily="34" charset="0"/>
                <a:cs typeface="Times New Roman"/>
              </a:rPr>
              <a:t> </a:t>
            </a:r>
            <a:r>
              <a:rPr lang="en-US" sz="1800" b="1" dirty="0">
                <a:effectLst/>
                <a:latin typeface="Alasassy Caps" pitchFamily="2" charset="0"/>
                <a:ea typeface="Times New Roman" panose="02020603050405020304" pitchFamily="18" charset="0"/>
                <a:cs typeface="Times New Roman"/>
              </a:rPr>
              <a:t>I. </a:t>
            </a:r>
            <a:r>
              <a:rPr lang="en-US" sz="1800" b="1" dirty="0">
                <a:solidFill>
                  <a:srgbClr val="FF0000"/>
                </a:solidFill>
                <a:effectLst/>
                <a:latin typeface="Alasassy Caps" pitchFamily="2" charset="0"/>
                <a:ea typeface="Times New Roman" panose="02020603050405020304" pitchFamily="18" charset="0"/>
                <a:cs typeface="Times New Roman"/>
              </a:rPr>
              <a:t>Welcome</a:t>
            </a:r>
            <a:r>
              <a:rPr lang="en-US" sz="1800" b="1" dirty="0">
                <a:effectLst/>
                <a:latin typeface="Alasassy Caps" pitchFamily="2" charset="0"/>
                <a:ea typeface="Times New Roman" panose="02020603050405020304" pitchFamily="18" charset="0"/>
                <a:cs typeface="Times New Roman"/>
              </a:rPr>
              <a:t>……………..……………………Stacy Spinosa-Johnson</a:t>
            </a:r>
          </a:p>
          <a:p>
            <a:pPr marL="0" indent="0" algn="r">
              <a:spcBef>
                <a:spcPts val="0"/>
              </a:spcBef>
              <a:spcAft>
                <a:spcPts val="0"/>
              </a:spcAft>
              <a:buSzPts val="1200"/>
              <a:buNone/>
            </a:pPr>
            <a:r>
              <a:rPr lang="en-US" sz="1800" b="1" dirty="0">
                <a:latin typeface="Alasassy Caps" pitchFamily="2" charset="0"/>
                <a:ea typeface="Times New Roman" panose="02020603050405020304" pitchFamily="18" charset="0"/>
                <a:cs typeface="Times New Roman"/>
              </a:rPr>
              <a:t>                                                                                                         </a:t>
            </a:r>
            <a:r>
              <a:rPr lang="en-US" sz="1800" b="1" dirty="0">
                <a:effectLst/>
                <a:latin typeface="Alasassy Caps" pitchFamily="2" charset="0"/>
                <a:ea typeface="Times New Roman" panose="02020603050405020304" pitchFamily="18" charset="0"/>
                <a:cs typeface="Times New Roman"/>
              </a:rPr>
              <a:t> Principal</a:t>
            </a:r>
          </a:p>
          <a:p>
            <a:pPr marL="0" indent="0" algn="r">
              <a:spcBef>
                <a:spcPts val="0"/>
              </a:spcBef>
              <a:spcAft>
                <a:spcPts val="0"/>
              </a:spcAft>
              <a:buSzPts val="1200"/>
              <a:buNone/>
            </a:pPr>
            <a:r>
              <a:rPr lang="en-US" sz="1800" b="1" dirty="0">
                <a:latin typeface="Alasassy Caps" pitchFamily="2" charset="0"/>
                <a:ea typeface="Times New Roman" panose="02020603050405020304" pitchFamily="18" charset="0"/>
                <a:cs typeface="Times New Roman"/>
              </a:rPr>
              <a:t>II. </a:t>
            </a:r>
            <a:r>
              <a:rPr lang="en-US" sz="1800" b="1" dirty="0">
                <a:solidFill>
                  <a:srgbClr val="FF0000"/>
                </a:solidFill>
                <a:latin typeface="Alasassy Caps" pitchFamily="2" charset="0"/>
                <a:ea typeface="Times New Roman" panose="02020603050405020304" pitchFamily="18" charset="0"/>
                <a:cs typeface="Times New Roman"/>
              </a:rPr>
              <a:t>Parent and Student Expectations </a:t>
            </a:r>
            <a:r>
              <a:rPr lang="en-US" sz="1800" b="1" dirty="0">
                <a:latin typeface="Alasassy Caps" pitchFamily="2" charset="0"/>
                <a:ea typeface="Times New Roman" panose="02020603050405020304" pitchFamily="18" charset="0"/>
                <a:cs typeface="Times New Roman"/>
              </a:rPr>
              <a:t>........................... Stacy Spinosa-Johnson</a:t>
            </a:r>
          </a:p>
          <a:p>
            <a:pPr marL="0" indent="0" algn="r">
              <a:spcBef>
                <a:spcPts val="0"/>
              </a:spcBef>
              <a:spcAft>
                <a:spcPts val="0"/>
              </a:spcAft>
              <a:buSzPts val="1200"/>
              <a:buNone/>
            </a:pPr>
            <a:r>
              <a:rPr lang="en-US" sz="1800" b="1" dirty="0">
                <a:latin typeface="Alasassy Caps" pitchFamily="2" charset="0"/>
                <a:ea typeface="Times New Roman" panose="02020603050405020304" pitchFamily="18" charset="0"/>
                <a:cs typeface="Times New Roman"/>
              </a:rPr>
              <a:t>                                                                                                          Principal</a:t>
            </a:r>
            <a:endParaRPr lang="en-US" sz="1800" b="1" dirty="0">
              <a:latin typeface="Alasassy Caps" pitchFamily="2" charset="0"/>
              <a:cs typeface="Calibri"/>
            </a:endParaRPr>
          </a:p>
          <a:p>
            <a:pPr marL="0" indent="0" algn="r">
              <a:spcBef>
                <a:spcPts val="0"/>
              </a:spcBef>
              <a:spcAft>
                <a:spcPts val="0"/>
              </a:spcAft>
              <a:buSzPts val="1200"/>
              <a:buNone/>
            </a:pPr>
            <a:r>
              <a:rPr lang="en-US" sz="1800" b="1" dirty="0">
                <a:latin typeface="Alasassy Caps" pitchFamily="2" charset="0"/>
                <a:ea typeface="Times New Roman" panose="02020603050405020304" pitchFamily="18" charset="0"/>
                <a:cs typeface="Times New Roman"/>
              </a:rPr>
              <a:t>III</a:t>
            </a:r>
            <a:r>
              <a:rPr lang="en-US" sz="1800" b="1" dirty="0">
                <a:effectLst/>
                <a:latin typeface="Alasassy Caps" pitchFamily="2" charset="0"/>
                <a:ea typeface="Times New Roman" panose="02020603050405020304" pitchFamily="18" charset="0"/>
                <a:cs typeface="Times New Roman"/>
              </a:rPr>
              <a:t>. </a:t>
            </a:r>
            <a:r>
              <a:rPr lang="en-US" sz="1800" b="1" dirty="0">
                <a:solidFill>
                  <a:srgbClr val="FF0000"/>
                </a:solidFill>
                <a:effectLst/>
                <a:latin typeface="Alasassy Caps" pitchFamily="2" charset="0"/>
                <a:ea typeface="Times New Roman" panose="02020603050405020304" pitchFamily="18" charset="0"/>
                <a:cs typeface="Times New Roman"/>
              </a:rPr>
              <a:t>Title I Annual Presentation</a:t>
            </a:r>
            <a:r>
              <a:rPr lang="en-US" sz="1800" b="1" dirty="0">
                <a:effectLst/>
                <a:latin typeface="Alasassy Caps" pitchFamily="2" charset="0"/>
                <a:ea typeface="Times New Roman" panose="02020603050405020304" pitchFamily="18" charset="0"/>
                <a:cs typeface="Times New Roman"/>
              </a:rPr>
              <a:t>….… Elizabeth Emmerson</a:t>
            </a:r>
            <a:r>
              <a:rPr lang="en-US" sz="1800" b="1" dirty="0">
                <a:latin typeface="Alasassy Caps" pitchFamily="2" charset="0"/>
                <a:ea typeface="Times New Roman" panose="02020603050405020304" pitchFamily="18" charset="0"/>
                <a:cs typeface="Times New Roman"/>
              </a:rPr>
              <a:t> </a:t>
            </a:r>
            <a:endParaRPr lang="en-US" sz="1800" b="1" dirty="0">
              <a:effectLst/>
              <a:latin typeface="Alasassy Caps" pitchFamily="2" charset="0"/>
              <a:ea typeface="Times New Roman" panose="02020603050405020304" pitchFamily="18" charset="0"/>
              <a:cs typeface="Times New Roman"/>
            </a:endParaRPr>
          </a:p>
          <a:p>
            <a:pPr marL="0" marR="0" lvl="0" indent="0" algn="r">
              <a:spcBef>
                <a:spcPts val="0"/>
              </a:spcBef>
              <a:spcAft>
                <a:spcPts val="0"/>
              </a:spcAft>
              <a:buSzPts val="1200"/>
              <a:buNone/>
            </a:pPr>
            <a:r>
              <a:rPr lang="en-US" sz="1800" b="1" dirty="0">
                <a:effectLst/>
                <a:latin typeface="Alasassy Caps" pitchFamily="2" charset="0"/>
                <a:ea typeface="Times New Roman" panose="02020603050405020304" pitchFamily="18" charset="0"/>
                <a:cs typeface="Times New Roman"/>
              </a:rPr>
              <a:t>PLC Coach/Title 1 Coordinator</a:t>
            </a:r>
          </a:p>
          <a:p>
            <a:pPr marL="0" marR="0" lvl="0" indent="0" algn="r">
              <a:spcBef>
                <a:spcPts val="0"/>
              </a:spcBef>
              <a:spcAft>
                <a:spcPts val="0"/>
              </a:spcAft>
              <a:buSzPts val="1200"/>
              <a:buNone/>
            </a:pPr>
            <a:r>
              <a:rPr lang="en-US" sz="1800" b="1" dirty="0">
                <a:latin typeface="Alasassy Caps" pitchFamily="2" charset="0"/>
                <a:ea typeface="Times New Roman" panose="02020603050405020304" pitchFamily="18" charset="0"/>
                <a:cs typeface="Times New Roman"/>
              </a:rPr>
              <a:t>Lori Newborn </a:t>
            </a:r>
          </a:p>
          <a:p>
            <a:pPr marL="0" marR="0" lvl="0" indent="0" algn="r">
              <a:spcBef>
                <a:spcPts val="0"/>
              </a:spcBef>
              <a:spcAft>
                <a:spcPts val="0"/>
              </a:spcAft>
              <a:buSzPts val="1200"/>
              <a:buNone/>
            </a:pPr>
            <a:r>
              <a:rPr lang="en-US" sz="1800" b="1" dirty="0">
                <a:effectLst/>
                <a:latin typeface="Alasassy Caps" pitchFamily="2" charset="0"/>
                <a:ea typeface="Times New Roman" panose="02020603050405020304" pitchFamily="18" charset="0"/>
                <a:cs typeface="Times New Roman"/>
              </a:rPr>
              <a:t>Instructional Facilitator </a:t>
            </a:r>
          </a:p>
          <a:p>
            <a:pPr marL="0" indent="0" algn="ctr">
              <a:spcBef>
                <a:spcPts val="0"/>
              </a:spcBef>
              <a:spcAft>
                <a:spcPts val="0"/>
              </a:spcAft>
              <a:buSzPts val="1200"/>
              <a:buNone/>
            </a:pPr>
            <a:r>
              <a:rPr lang="en-US" sz="1600" b="1" u="sng" dirty="0">
                <a:effectLst/>
                <a:latin typeface="Alasassy Caps" pitchFamily="2" charset="0"/>
                <a:ea typeface="Times New Roman" panose="02020603050405020304" pitchFamily="18" charset="0"/>
                <a:cs typeface="Times New Roman"/>
              </a:rPr>
              <a:t>Presentation Topics: </a:t>
            </a:r>
            <a:r>
              <a:rPr lang="en-US" sz="1600" b="1" dirty="0">
                <a:effectLst/>
                <a:latin typeface="Alasassy Caps" pitchFamily="2" charset="0"/>
                <a:ea typeface="Times New Roman" panose="02020603050405020304" pitchFamily="18" charset="0"/>
                <a:cs typeface="Times New Roman"/>
              </a:rPr>
              <a:t>Family Engagement, Pupil Progress Reporting, Parent-Teacher Conferences, Parent Involvement Requirements, Parent Training, AYP Status/School Data, School Improvement Plan, Parent Meetings, Teacher Qualifications, Parent’s Right to Know, Title I School Status, School/Parent Compact, Student Code of Conduct</a:t>
            </a:r>
          </a:p>
          <a:p>
            <a:pPr marL="0" marR="0" indent="0" algn="r">
              <a:spcBef>
                <a:spcPts val="0"/>
              </a:spcBef>
              <a:spcAft>
                <a:spcPts val="0"/>
              </a:spcAft>
              <a:buNone/>
            </a:pPr>
            <a:endParaRPr lang="en-US" sz="1800" b="1" dirty="0">
              <a:effectLst/>
              <a:latin typeface="Alasassy Caps" pitchFamily="2" charset="0"/>
              <a:ea typeface="Times New Roman" panose="02020603050405020304" pitchFamily="18" charset="0"/>
              <a:cs typeface="Times New Roman"/>
            </a:endParaRPr>
          </a:p>
          <a:p>
            <a:pPr marL="0" marR="0" indent="0" algn="r">
              <a:spcBef>
                <a:spcPts val="0"/>
              </a:spcBef>
              <a:spcAft>
                <a:spcPts val="0"/>
              </a:spcAft>
              <a:buNone/>
            </a:pPr>
            <a:r>
              <a:rPr lang="en-US" sz="1800" b="1" dirty="0">
                <a:latin typeface="Alasassy Caps" pitchFamily="2" charset="0"/>
                <a:ea typeface="Times New Roman" panose="02020603050405020304" pitchFamily="18" charset="0"/>
                <a:cs typeface="Times New Roman"/>
              </a:rPr>
              <a:t>IV</a:t>
            </a:r>
            <a:r>
              <a:rPr lang="en-US" sz="1800" b="1" dirty="0">
                <a:effectLst/>
                <a:latin typeface="Alasassy Caps" pitchFamily="2" charset="0"/>
                <a:ea typeface="Times New Roman" panose="02020603050405020304" pitchFamily="18" charset="0"/>
                <a:cs typeface="Times New Roman"/>
              </a:rPr>
              <a:t>. </a:t>
            </a:r>
            <a:r>
              <a:rPr lang="en-US" sz="1800" b="1" dirty="0">
                <a:solidFill>
                  <a:srgbClr val="FF0000"/>
                </a:solidFill>
                <a:effectLst/>
                <a:latin typeface="Alasassy Caps" pitchFamily="2" charset="0"/>
                <a:ea typeface="Times New Roman" panose="02020603050405020304" pitchFamily="18" charset="0"/>
                <a:cs typeface="Times New Roman"/>
              </a:rPr>
              <a:t>Optional Schools &amp; Internationa</a:t>
            </a:r>
            <a:r>
              <a:rPr lang="en-US" sz="1800" b="1" dirty="0">
                <a:solidFill>
                  <a:srgbClr val="FF0000"/>
                </a:solidFill>
                <a:latin typeface="Alasassy Caps" pitchFamily="2" charset="0"/>
                <a:ea typeface="Times New Roman" panose="02020603050405020304" pitchFamily="18" charset="0"/>
                <a:cs typeface="Times New Roman"/>
              </a:rPr>
              <a:t>l Studies</a:t>
            </a:r>
            <a:r>
              <a:rPr lang="en-US" sz="1800" b="1" dirty="0">
                <a:effectLst/>
                <a:latin typeface="Alasassy Caps" pitchFamily="2" charset="0"/>
                <a:ea typeface="Times New Roman" panose="02020603050405020304" pitchFamily="18" charset="0"/>
                <a:cs typeface="Times New Roman"/>
              </a:rPr>
              <a:t>………….. Amy Dacus</a:t>
            </a:r>
          </a:p>
          <a:p>
            <a:pPr marL="0" marR="0" indent="0" algn="r">
              <a:spcBef>
                <a:spcPts val="0"/>
              </a:spcBef>
              <a:spcAft>
                <a:spcPts val="0"/>
              </a:spcAft>
              <a:buNone/>
            </a:pPr>
            <a:r>
              <a:rPr lang="en-US" sz="1800" b="1" dirty="0">
                <a:latin typeface="Alasassy Caps" pitchFamily="2" charset="0"/>
                <a:ea typeface="Times New Roman" panose="02020603050405020304" pitchFamily="18" charset="0"/>
                <a:cs typeface="Times New Roman"/>
              </a:rPr>
              <a:t>Optional Coordinator</a:t>
            </a:r>
          </a:p>
          <a:p>
            <a:pPr marL="0" marR="0" indent="0" algn="r">
              <a:spcBef>
                <a:spcPts val="0"/>
              </a:spcBef>
              <a:spcAft>
                <a:spcPts val="0"/>
              </a:spcAft>
              <a:buNone/>
            </a:pPr>
            <a:r>
              <a:rPr lang="en-US" sz="1800" b="1" dirty="0">
                <a:latin typeface="Alasassy Caps" pitchFamily="2" charset="0"/>
                <a:ea typeface="Times New Roman" panose="02020603050405020304" pitchFamily="18" charset="0"/>
                <a:cs typeface="Times New Roman"/>
              </a:rPr>
              <a:t>V</a:t>
            </a:r>
            <a:r>
              <a:rPr lang="en-US" sz="1800" b="1" dirty="0">
                <a:effectLst/>
                <a:latin typeface="Alasassy Caps" pitchFamily="2" charset="0"/>
                <a:ea typeface="Times New Roman" panose="02020603050405020304" pitchFamily="18" charset="0"/>
                <a:cs typeface="Times New Roman"/>
              </a:rPr>
              <a:t>. </a:t>
            </a:r>
            <a:r>
              <a:rPr lang="en-US" sz="1800" b="1" dirty="0">
                <a:solidFill>
                  <a:srgbClr val="FF0000"/>
                </a:solidFill>
                <a:effectLst/>
                <a:latin typeface="Alasassy Caps" pitchFamily="2" charset="0"/>
                <a:ea typeface="Times New Roman" panose="02020603050405020304" pitchFamily="18" charset="0"/>
                <a:cs typeface="Times New Roman"/>
              </a:rPr>
              <a:t>Parent Training: Fundamentals of RTI2</a:t>
            </a:r>
            <a:r>
              <a:rPr lang="en-US" sz="1800" b="1" dirty="0">
                <a:effectLst/>
                <a:latin typeface="Alasassy Caps" pitchFamily="2" charset="0"/>
                <a:ea typeface="Times New Roman" panose="02020603050405020304" pitchFamily="18" charset="0"/>
                <a:cs typeface="Times New Roman"/>
              </a:rPr>
              <a:t>……</a:t>
            </a:r>
            <a:r>
              <a:rPr lang="en-US" sz="1800" b="1" dirty="0">
                <a:latin typeface="Alasassy Caps" pitchFamily="2" charset="0"/>
                <a:ea typeface="Times New Roman" panose="02020603050405020304" pitchFamily="18" charset="0"/>
                <a:cs typeface="Times New Roman"/>
              </a:rPr>
              <a:t>Lori Newborn</a:t>
            </a:r>
            <a:endParaRPr lang="en-US" sz="1800" b="1" dirty="0">
              <a:effectLst/>
              <a:latin typeface="Alasassy Caps" pitchFamily="2" charset="0"/>
              <a:ea typeface="Times New Roman" panose="02020603050405020304" pitchFamily="18" charset="0"/>
              <a:cs typeface="Times New Roman"/>
            </a:endParaRPr>
          </a:p>
          <a:p>
            <a:pPr marL="0" indent="0" algn="r">
              <a:spcBef>
                <a:spcPts val="0"/>
              </a:spcBef>
              <a:spcAft>
                <a:spcPts val="0"/>
              </a:spcAft>
              <a:buNone/>
            </a:pPr>
            <a:r>
              <a:rPr lang="en-US" sz="1800" b="1" dirty="0">
                <a:latin typeface="Alasassy Caps" pitchFamily="2" charset="0"/>
                <a:cs typeface="Times New Roman"/>
              </a:rPr>
              <a:t>RTI2</a:t>
            </a:r>
            <a:endParaRPr lang="en-US" sz="1800" b="1" dirty="0">
              <a:latin typeface="Alasassy Caps" pitchFamily="2" charset="0"/>
              <a:cs typeface="Calibri"/>
            </a:endParaRPr>
          </a:p>
          <a:p>
            <a:pPr marL="0" indent="0" algn="r">
              <a:spcBef>
                <a:spcPts val="0"/>
              </a:spcBef>
              <a:spcAft>
                <a:spcPts val="0"/>
              </a:spcAft>
              <a:buSzPts val="1200"/>
              <a:buNone/>
            </a:pPr>
            <a:r>
              <a:rPr lang="en-US" sz="1800" b="1" dirty="0">
                <a:latin typeface="Alasassy Caps" pitchFamily="2" charset="0"/>
                <a:ea typeface="Times New Roman" panose="02020603050405020304" pitchFamily="18" charset="0"/>
                <a:cs typeface="Times New Roman"/>
              </a:rPr>
              <a:t>   VI</a:t>
            </a:r>
            <a:r>
              <a:rPr lang="en-US" sz="1800" b="1" dirty="0">
                <a:effectLst/>
                <a:latin typeface="Alasassy Caps" pitchFamily="2" charset="0"/>
                <a:ea typeface="Times New Roman" panose="02020603050405020304" pitchFamily="18" charset="0"/>
                <a:cs typeface="Times New Roman"/>
              </a:rPr>
              <a:t>. </a:t>
            </a:r>
            <a:r>
              <a:rPr lang="en-US" sz="1800" b="1" dirty="0">
                <a:solidFill>
                  <a:srgbClr val="FF0000"/>
                </a:solidFill>
                <a:effectLst/>
                <a:latin typeface="Alasassy Caps" pitchFamily="2" charset="0"/>
                <a:ea typeface="Times New Roman" panose="02020603050405020304" pitchFamily="18" charset="0"/>
                <a:cs typeface="Times New Roman"/>
              </a:rPr>
              <a:t>Closing, Questions &amp; Dismissal</a:t>
            </a:r>
            <a:r>
              <a:rPr lang="en-US" sz="1800" b="1" dirty="0">
                <a:effectLst/>
                <a:latin typeface="Alasassy Caps" pitchFamily="2" charset="0"/>
                <a:ea typeface="Times New Roman" panose="02020603050405020304" pitchFamily="18" charset="0"/>
                <a:cs typeface="Times New Roman"/>
              </a:rPr>
              <a:t>… </a:t>
            </a:r>
            <a:r>
              <a:rPr lang="en-US" sz="1800" b="1" dirty="0">
                <a:latin typeface="Alasassy Caps" pitchFamily="2" charset="0"/>
                <a:ea typeface="Times New Roman" panose="02020603050405020304" pitchFamily="18" charset="0"/>
                <a:cs typeface="Times New Roman"/>
              </a:rPr>
              <a:t>Stacy Spinosa-Johnson </a:t>
            </a:r>
          </a:p>
          <a:p>
            <a:pPr marL="0" indent="0" algn="r">
              <a:spcBef>
                <a:spcPts val="0"/>
              </a:spcBef>
              <a:spcAft>
                <a:spcPts val="0"/>
              </a:spcAft>
              <a:buSzPts val="1200"/>
              <a:buNone/>
            </a:pPr>
            <a:r>
              <a:rPr lang="en-US" sz="1800" b="1" dirty="0">
                <a:latin typeface="Alasassy Caps" pitchFamily="2" charset="0"/>
                <a:ea typeface="Times New Roman" panose="02020603050405020304" pitchFamily="18" charset="0"/>
                <a:cs typeface="Times New Roman"/>
              </a:rPr>
              <a:t>                                                                                                          Principal</a:t>
            </a:r>
          </a:p>
          <a:p>
            <a:pPr eaLnBrk="1" hangingPunct="1"/>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6274F54-39AB-3605-FF28-AE9B48D9BF72}"/>
              </a:ext>
            </a:extLst>
          </p:cNvPr>
          <p:cNvSpPr>
            <a:spLocks noGrp="1"/>
          </p:cNvSpPr>
          <p:nvPr>
            <p:ph type="title"/>
          </p:nvPr>
        </p:nvSpPr>
        <p:spPr/>
        <p:txBody>
          <a:bodyPr/>
          <a:lstStyle/>
          <a:p>
            <a:pPr eaLnBrk="1" hangingPunct="1"/>
            <a:r>
              <a:rPr lang="en-US" sz="5400" b="1" u="sng">
                <a:solidFill>
                  <a:srgbClr val="FF0000"/>
                </a:solidFill>
                <a:latin typeface="Alasassy Caps" pitchFamily="2" charset="0"/>
              </a:rPr>
              <a:t>Annual Title 1 Meeting</a:t>
            </a:r>
            <a:endParaRPr lang="en-US" altLang="en-US" sz="5400" b="1" u="sng">
              <a:solidFill>
                <a:srgbClr val="FF0000"/>
              </a:solidFill>
              <a:latin typeface="Alasassy Caps" pitchFamily="2" charset="0"/>
            </a:endParaRPr>
          </a:p>
        </p:txBody>
      </p:sp>
      <p:sp>
        <p:nvSpPr>
          <p:cNvPr id="4099" name="Content Placeholder 2">
            <a:extLst>
              <a:ext uri="{FF2B5EF4-FFF2-40B4-BE49-F238E27FC236}">
                <a16:creationId xmlns:a16="http://schemas.microsoft.com/office/drawing/2014/main" id="{89B91E9D-BBA2-D8D0-4C2E-DFBE3EAD86B5}"/>
              </a:ext>
            </a:extLst>
          </p:cNvPr>
          <p:cNvSpPr>
            <a:spLocks noGrp="1"/>
          </p:cNvSpPr>
          <p:nvPr>
            <p:ph idx="1"/>
          </p:nvPr>
        </p:nvSpPr>
        <p:spPr>
          <a:xfrm>
            <a:off x="762000" y="1417638"/>
            <a:ext cx="7315200" cy="4525963"/>
          </a:xfrm>
        </p:spPr>
        <p:txBody>
          <a:bodyPr/>
          <a:lstStyle/>
          <a:p>
            <a:pPr marL="0" indent="0" algn="ctr" eaLnBrk="1" hangingPunct="1">
              <a:buNone/>
            </a:pPr>
            <a:r>
              <a:rPr lang="en-US" altLang="en-US" sz="2800" b="1">
                <a:solidFill>
                  <a:srgbClr val="FF0000"/>
                </a:solidFill>
                <a:latin typeface="Alasassy Caps" pitchFamily="2" charset="0"/>
              </a:rPr>
              <a:t>Elizabeth Emmerson</a:t>
            </a:r>
          </a:p>
          <a:p>
            <a:pPr marL="0" indent="0" algn="ctr" eaLnBrk="1" hangingPunct="1">
              <a:buNone/>
            </a:pPr>
            <a:r>
              <a:rPr lang="en-US" altLang="en-US" sz="2800" b="1">
                <a:latin typeface="Alasassy Caps" pitchFamily="2" charset="0"/>
              </a:rPr>
              <a:t>Federal Programs Title 1 Coordinator</a:t>
            </a:r>
          </a:p>
          <a:p>
            <a:pPr marL="0" indent="0" algn="ctr" eaLnBrk="1" hangingPunct="1">
              <a:buNone/>
            </a:pPr>
            <a:r>
              <a:rPr lang="en-US" altLang="en-US" sz="2800" b="1">
                <a:latin typeface="Alasassy Caps" pitchFamily="2" charset="0"/>
              </a:rPr>
              <a:t>Professional Learning Community Coach</a:t>
            </a:r>
          </a:p>
          <a:p>
            <a:pPr marL="0" indent="0" algn="ctr" eaLnBrk="1" hangingPunct="1">
              <a:buNone/>
            </a:pPr>
            <a:r>
              <a:rPr lang="en-US" altLang="en-US" sz="2800" b="1">
                <a:latin typeface="Alasassy Caps" pitchFamily="2" charset="0"/>
              </a:rPr>
              <a:t>ELA Admin Lead</a:t>
            </a:r>
          </a:p>
          <a:p>
            <a:pPr marL="0" indent="0" algn="ctr" eaLnBrk="1" hangingPunct="1">
              <a:buNone/>
            </a:pPr>
            <a:endParaRPr lang="en-US" altLang="en-US" sz="2800" b="1">
              <a:latin typeface="Alasassy Caps" pitchFamily="2" charset="0"/>
            </a:endParaRPr>
          </a:p>
          <a:p>
            <a:pPr marL="0" indent="0" algn="ctr" eaLnBrk="1" hangingPunct="1">
              <a:buNone/>
            </a:pPr>
            <a:r>
              <a:rPr lang="en-US" altLang="en-US" sz="2800" b="1">
                <a:solidFill>
                  <a:srgbClr val="FF0000"/>
                </a:solidFill>
                <a:latin typeface="Alasassy Caps" pitchFamily="2" charset="0"/>
              </a:rPr>
              <a:t>Lori Newborn</a:t>
            </a:r>
          </a:p>
          <a:p>
            <a:pPr marL="0" indent="0" algn="ctr" eaLnBrk="1" hangingPunct="1">
              <a:buNone/>
            </a:pPr>
            <a:r>
              <a:rPr lang="en-US" altLang="en-US" sz="2800" b="1">
                <a:latin typeface="Alasassy Caps" pitchFamily="2" charset="0"/>
              </a:rPr>
              <a:t>Instructional Facilitator</a:t>
            </a:r>
          </a:p>
          <a:p>
            <a:pPr marL="0" indent="0" algn="ctr" eaLnBrk="1" hangingPunct="1">
              <a:buNone/>
            </a:pPr>
            <a:r>
              <a:rPr lang="en-US" altLang="en-US" sz="2800" b="1">
                <a:latin typeface="Alasassy Caps" pitchFamily="2" charset="0"/>
              </a:rPr>
              <a:t>Math Admin Lead </a:t>
            </a:r>
          </a:p>
        </p:txBody>
      </p:sp>
      <p:pic>
        <p:nvPicPr>
          <p:cNvPr id="2" name="Picture 1">
            <a:extLst>
              <a:ext uri="{FF2B5EF4-FFF2-40B4-BE49-F238E27FC236}">
                <a16:creationId xmlns:a16="http://schemas.microsoft.com/office/drawing/2014/main" id="{2A8082DD-0733-1D93-D6F4-97A5A037D5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21100410">
            <a:off x="687315" y="5032668"/>
            <a:ext cx="1184676" cy="1159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3655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C18B9892-4A9A-EFDE-D121-0AD157F1BFC4}"/>
              </a:ext>
            </a:extLst>
          </p:cNvPr>
          <p:cNvSpPr>
            <a:spLocks noGrp="1"/>
          </p:cNvSpPr>
          <p:nvPr>
            <p:ph idx="1"/>
          </p:nvPr>
        </p:nvSpPr>
        <p:spPr>
          <a:xfrm>
            <a:off x="457200" y="593170"/>
            <a:ext cx="8229600" cy="4983163"/>
          </a:xfrm>
        </p:spPr>
        <p:txBody>
          <a:bodyPr/>
          <a:lstStyle/>
          <a:p>
            <a:pPr marL="45720" indent="0" algn="ctr">
              <a:buNone/>
            </a:pPr>
            <a:r>
              <a:rPr lang="en-US" sz="4000" b="1">
                <a:solidFill>
                  <a:srgbClr val="FF0000"/>
                </a:solidFill>
                <a:latin typeface="Alasassy Caps" pitchFamily="2" charset="0"/>
              </a:rPr>
              <a:t>Germantown Elementary School</a:t>
            </a:r>
          </a:p>
          <a:p>
            <a:pPr marL="45720" indent="0" algn="ctr">
              <a:buNone/>
            </a:pPr>
            <a:r>
              <a:rPr lang="en-US" sz="3600" b="1">
                <a:latin typeface="Alasassy Caps" pitchFamily="2" charset="0"/>
              </a:rPr>
              <a:t>is a school-wide participant in the </a:t>
            </a:r>
          </a:p>
          <a:p>
            <a:pPr marL="45720" indent="0" algn="ctr">
              <a:buNone/>
            </a:pPr>
            <a:r>
              <a:rPr lang="en-US" sz="3600" b="1">
                <a:latin typeface="Alasassy Caps" pitchFamily="2" charset="0"/>
              </a:rPr>
              <a:t>Title 1 Program</a:t>
            </a:r>
          </a:p>
          <a:p>
            <a:pPr marL="0" indent="0" algn="ctr" eaLnBrk="1" hangingPunct="1">
              <a:buNone/>
            </a:pPr>
            <a:r>
              <a:rPr lang="en-US" sz="3600" b="1">
                <a:latin typeface="Alasassy Caps" pitchFamily="2" charset="0"/>
              </a:rPr>
              <a:t>All students benefit through receiving supplemental materials, current technology, and extended learning opportunities.</a:t>
            </a:r>
          </a:p>
          <a:p>
            <a:pPr algn="r" eaLnBrk="1" hangingPunct="1"/>
            <a:endParaRPr lang="en-US" altLang="en-US"/>
          </a:p>
        </p:txBody>
      </p:sp>
      <p:pic>
        <p:nvPicPr>
          <p:cNvPr id="2" name="Picture 1">
            <a:extLst>
              <a:ext uri="{FF2B5EF4-FFF2-40B4-BE49-F238E27FC236}">
                <a16:creationId xmlns:a16="http://schemas.microsoft.com/office/drawing/2014/main" id="{DC2E270D-E7C2-7F9A-4875-799C2035BE6B}"/>
              </a:ext>
            </a:extLst>
          </p:cNvPr>
          <p:cNvPicPr>
            <a:picLocks noChangeAspect="1"/>
          </p:cNvPicPr>
          <p:nvPr/>
        </p:nvPicPr>
        <p:blipFill>
          <a:blip r:embed="rId3"/>
          <a:stretch>
            <a:fillRect/>
          </a:stretch>
        </p:blipFill>
        <p:spPr>
          <a:xfrm>
            <a:off x="3680868" y="4648200"/>
            <a:ext cx="4751161" cy="16166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ontent Placeholder 2">
            <a:extLst>
              <a:ext uri="{FF2B5EF4-FFF2-40B4-BE49-F238E27FC236}">
                <a16:creationId xmlns:a16="http://schemas.microsoft.com/office/drawing/2014/main" id="{65F5B03B-7F8E-6B92-4920-5A5933F8E7F0}"/>
              </a:ext>
            </a:extLst>
          </p:cNvPr>
          <p:cNvSpPr>
            <a:spLocks noGrp="1"/>
          </p:cNvSpPr>
          <p:nvPr>
            <p:ph idx="1"/>
          </p:nvPr>
        </p:nvSpPr>
        <p:spPr>
          <a:xfrm>
            <a:off x="476693" y="1431851"/>
            <a:ext cx="8229600" cy="4525963"/>
          </a:xfrm>
        </p:spPr>
        <p:txBody>
          <a:bodyPr/>
          <a:lstStyle/>
          <a:p>
            <a:pPr marL="457200" indent="-457200">
              <a:buFont typeface="Arial" panose="020B0604020202020204" pitchFamily="34" charset="0"/>
              <a:buChar char="•"/>
            </a:pPr>
            <a:r>
              <a:rPr lang="en-US" sz="3600" b="1">
                <a:latin typeface="Alasassy Caps" pitchFamily="2" charset="0"/>
              </a:rPr>
              <a:t>The largest federal aid program for our nation’s schools; serving millions of children each year.</a:t>
            </a:r>
          </a:p>
          <a:p>
            <a:pPr marL="457200" indent="-457200">
              <a:buFont typeface="Arial" panose="020B0604020202020204" pitchFamily="34" charset="0"/>
              <a:buChar char="•"/>
            </a:pPr>
            <a:r>
              <a:rPr lang="en-US" sz="3600" b="1">
                <a:latin typeface="Alasassy Caps" pitchFamily="2" charset="0"/>
              </a:rPr>
              <a:t>The goal of Title 1 is to ensure a high-quality education for every child by providing funding to close the educational gap.</a:t>
            </a:r>
          </a:p>
          <a:p>
            <a:pPr eaLnBrk="1" hangingPunct="1"/>
            <a:endParaRPr lang="en-US" altLang="en-US"/>
          </a:p>
        </p:txBody>
      </p:sp>
      <p:sp>
        <p:nvSpPr>
          <p:cNvPr id="2" name="Rectangle 1">
            <a:extLst>
              <a:ext uri="{FF2B5EF4-FFF2-40B4-BE49-F238E27FC236}">
                <a16:creationId xmlns:a16="http://schemas.microsoft.com/office/drawing/2014/main" id="{A06F7185-C667-1115-A1C6-DC3E50D5BD71}"/>
              </a:ext>
            </a:extLst>
          </p:cNvPr>
          <p:cNvSpPr/>
          <p:nvPr/>
        </p:nvSpPr>
        <p:spPr>
          <a:xfrm>
            <a:off x="457200" y="457200"/>
            <a:ext cx="8229600" cy="990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a:solidFill>
                  <a:srgbClr val="FF0000"/>
                </a:solidFill>
                <a:latin typeface="Alasassy Caps" pitchFamily="2" charset="0"/>
              </a:rPr>
              <a:t>What is Title 1?</a:t>
            </a:r>
          </a:p>
        </p:txBody>
      </p:sp>
      <p:pic>
        <p:nvPicPr>
          <p:cNvPr id="3" name="Picture 2" descr="A drawing of a cartoon character&#10;&#10;Description automatically generated">
            <a:extLst>
              <a:ext uri="{FF2B5EF4-FFF2-40B4-BE49-F238E27FC236}">
                <a16:creationId xmlns:a16="http://schemas.microsoft.com/office/drawing/2014/main" id="{E06FAD2F-01D6-F6DF-8EE9-9A92D84D5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5062994"/>
            <a:ext cx="3768230" cy="121155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4C01E14-400B-119C-F361-E03C4423A8C9}"/>
              </a:ext>
            </a:extLst>
          </p:cNvPr>
          <p:cNvSpPr>
            <a:spLocks noGrp="1"/>
          </p:cNvSpPr>
          <p:nvPr>
            <p:ph type="title"/>
          </p:nvPr>
        </p:nvSpPr>
        <p:spPr>
          <a:xfrm>
            <a:off x="228600" y="381000"/>
            <a:ext cx="8686800" cy="1143000"/>
          </a:xfrm>
        </p:spPr>
        <p:txBody>
          <a:bodyPr/>
          <a:lstStyle/>
          <a:p>
            <a:pPr eaLnBrk="1" hangingPunct="1"/>
            <a:r>
              <a:rPr lang="en-US" altLang="en-US" b="1">
                <a:solidFill>
                  <a:srgbClr val="FF0000"/>
                </a:solidFill>
                <a:latin typeface="Alasassy Caps" pitchFamily="2" charset="0"/>
              </a:rPr>
              <a:t>Title 1 Program Funding </a:t>
            </a:r>
            <a:br>
              <a:rPr lang="en-US" altLang="en-US" b="1">
                <a:solidFill>
                  <a:srgbClr val="FF0000"/>
                </a:solidFill>
                <a:latin typeface="Alasassy Caps" pitchFamily="2" charset="0"/>
              </a:rPr>
            </a:br>
            <a:r>
              <a:rPr lang="en-US" altLang="en-US" b="1">
                <a:solidFill>
                  <a:srgbClr val="FF0000"/>
                </a:solidFill>
                <a:latin typeface="Alasassy Caps" pitchFamily="2" charset="0"/>
              </a:rPr>
              <a:t>Provides for: </a:t>
            </a:r>
          </a:p>
        </p:txBody>
      </p:sp>
      <p:sp>
        <p:nvSpPr>
          <p:cNvPr id="13315" name="Content Placeholder 2">
            <a:extLst>
              <a:ext uri="{FF2B5EF4-FFF2-40B4-BE49-F238E27FC236}">
                <a16:creationId xmlns:a16="http://schemas.microsoft.com/office/drawing/2014/main" id="{C86B0BC7-4B66-0DF5-5A12-087827C78245}"/>
              </a:ext>
            </a:extLst>
          </p:cNvPr>
          <p:cNvSpPr>
            <a:spLocks noGrp="1"/>
          </p:cNvSpPr>
          <p:nvPr>
            <p:ph idx="1"/>
          </p:nvPr>
        </p:nvSpPr>
        <p:spPr>
          <a:xfrm>
            <a:off x="3276600" y="1600200"/>
            <a:ext cx="5410200" cy="4525963"/>
          </a:xfrm>
        </p:spPr>
        <p:txBody>
          <a:bodyPr/>
          <a:lstStyle/>
          <a:p>
            <a:pPr marL="457200" indent="-457200">
              <a:buFont typeface="Arial" panose="020B0604020202020204" pitchFamily="34" charset="0"/>
              <a:buChar char="•"/>
            </a:pPr>
            <a:r>
              <a:rPr lang="en-US" sz="3600" b="1">
                <a:latin typeface="Alasassy Caps" pitchFamily="2" charset="0"/>
              </a:rPr>
              <a:t>Additional teachers and assistants</a:t>
            </a:r>
          </a:p>
          <a:p>
            <a:pPr marL="457200" indent="-457200">
              <a:buFont typeface="Arial" panose="020B0604020202020204" pitchFamily="34" charset="0"/>
              <a:buChar char="•"/>
            </a:pPr>
            <a:r>
              <a:rPr lang="en-US" sz="3600" b="1">
                <a:latin typeface="Alasassy Caps" pitchFamily="2" charset="0"/>
              </a:rPr>
              <a:t>Additional training of school staff</a:t>
            </a:r>
          </a:p>
          <a:p>
            <a:pPr marL="457200" indent="-457200">
              <a:buFont typeface="Arial" panose="020B0604020202020204" pitchFamily="34" charset="0"/>
              <a:buChar char="•"/>
            </a:pPr>
            <a:r>
              <a:rPr lang="en-US" sz="3600" b="1">
                <a:latin typeface="Alasassy Caps" pitchFamily="2" charset="0"/>
              </a:rPr>
              <a:t>Extra time for instruction (extended learning)</a:t>
            </a:r>
          </a:p>
          <a:p>
            <a:pPr marL="457200" indent="-457200">
              <a:buFont typeface="Arial" panose="020B0604020202020204" pitchFamily="34" charset="0"/>
              <a:buChar char="•"/>
            </a:pPr>
            <a:r>
              <a:rPr lang="en-US" sz="3600" b="1">
                <a:latin typeface="Alasassy Caps" pitchFamily="2" charset="0"/>
              </a:rPr>
              <a:t>A variety of supplemental instructional resources   </a:t>
            </a:r>
          </a:p>
          <a:p>
            <a:pPr eaLnBrk="1" hangingPunct="1"/>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D2F083-3F10-0B4D-900E-490979465FCD}"/>
              </a:ext>
            </a:extLst>
          </p:cNvPr>
          <p:cNvSpPr/>
          <p:nvPr/>
        </p:nvSpPr>
        <p:spPr>
          <a:xfrm>
            <a:off x="417328" y="221512"/>
            <a:ext cx="83058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1">
            <a:extLst>
              <a:ext uri="{FF2B5EF4-FFF2-40B4-BE49-F238E27FC236}">
                <a16:creationId xmlns:a16="http://schemas.microsoft.com/office/drawing/2014/main" id="{DEC3FBD0-F59F-D737-36B6-AB3B6B263E73}"/>
              </a:ext>
            </a:extLst>
          </p:cNvPr>
          <p:cNvSpPr txBox="1">
            <a:spLocks/>
          </p:cNvSpPr>
          <p:nvPr/>
        </p:nvSpPr>
        <p:spPr>
          <a:xfrm>
            <a:off x="685800" y="685800"/>
            <a:ext cx="7772400" cy="6858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sng" strike="noStrike" kern="1200" cap="none" spc="0" normalizeH="0" baseline="0" noProof="0" dirty="0">
                <a:ln w="17780" cmpd="sng">
                  <a:solidFill>
                    <a:srgbClr val="FFFFFF"/>
                  </a:solidFill>
                  <a:prstDash val="solid"/>
                  <a:miter lim="800000"/>
                </a:ln>
                <a:solidFill>
                  <a:srgbClr val="FF0000"/>
                </a:solidFill>
                <a:uLnTx/>
                <a:uFillTx/>
                <a:latin typeface="Alasassy Caps" pitchFamily="2" charset="0"/>
                <a:ea typeface="+mj-ea"/>
                <a:cs typeface="+mj-cs"/>
              </a:rPr>
              <a:t>School Improvement Plan</a:t>
            </a:r>
          </a:p>
        </p:txBody>
      </p:sp>
      <p:sp>
        <p:nvSpPr>
          <p:cNvPr id="4" name="Rectangle 3">
            <a:extLst>
              <a:ext uri="{FF2B5EF4-FFF2-40B4-BE49-F238E27FC236}">
                <a16:creationId xmlns:a16="http://schemas.microsoft.com/office/drawing/2014/main" id="{B5322998-C29F-A7DA-1B7C-9CA3D6813791}"/>
              </a:ext>
            </a:extLst>
          </p:cNvPr>
          <p:cNvSpPr txBox="1">
            <a:spLocks noGrp="1" noChangeArrowheads="1"/>
          </p:cNvSpPr>
          <p:nvPr>
            <p:ph idx="1"/>
          </p:nvPr>
        </p:nvSpPr>
        <p:spPr>
          <a:xfrm>
            <a:off x="455428" y="1371600"/>
            <a:ext cx="8229600" cy="4297363"/>
          </a:xfrm>
          <a:prstGeom prst="rect">
            <a:avLst/>
          </a:prstGeom>
        </p:spPr>
        <p:txBody>
          <a:bodyPr vert="horz" lIns="91440" tIns="45720" rIns="91440" bIns="45720" rtlCol="0">
            <a:normAutofit/>
          </a:bodyPr>
          <a:lstStyle/>
          <a:p>
            <a:pPr marL="45720" indent="0" algn="ctr">
              <a:buNone/>
            </a:pPr>
            <a:r>
              <a:rPr lang="en-US" sz="2400" b="1" dirty="0">
                <a:latin typeface="Alasassy Caps" pitchFamily="2" charset="0"/>
              </a:rPr>
              <a:t>The School Improvement Plan is updated yearly with parent and community input to meet the needs of the students at Germantown and is available to all parents through the school website.</a:t>
            </a:r>
          </a:p>
          <a:p>
            <a:pPr marL="45720" indent="0" algn="ctr">
              <a:buNone/>
            </a:pPr>
            <a:r>
              <a:rPr lang="en-US" sz="2400" b="1" dirty="0">
                <a:latin typeface="Alasassy Caps" pitchFamily="2" charset="0"/>
              </a:rPr>
              <a:t>A committee of administrators, teachers and parents meet yearly to review the school improvement plan. If the school goals have not been met in the SIP, the plan must be revised to meet the needs of current students. </a:t>
            </a:r>
            <a:endParaRPr lang="en-US" altLang="en-US" sz="2400" b="1" dirty="0">
              <a:latin typeface="Alasassy Caps" pitchFamily="2" charset="0"/>
            </a:endParaRPr>
          </a:p>
          <a:p>
            <a:pPr marL="45720" indent="0" algn="ctr">
              <a:buNone/>
            </a:pPr>
            <a:endParaRPr lang="en-US" sz="2400" b="1" dirty="0">
              <a:latin typeface="Alasassy Caps" pitchFamily="2" charset="0"/>
            </a:endParaRPr>
          </a:p>
          <a:p>
            <a:pPr marL="45720" indent="0" algn="ctr">
              <a:buNone/>
            </a:pPr>
            <a:endParaRPr lang="en-US" sz="1100" dirty="0">
              <a:latin typeface="Alasassy Caps" pitchFamily="2" charset="0"/>
            </a:endParaRPr>
          </a:p>
          <a:p>
            <a:pPr marL="45720" indent="0" algn="ctr">
              <a:buNone/>
            </a:pPr>
            <a:r>
              <a:rPr lang="en-US" sz="1100" i="1" dirty="0">
                <a:latin typeface="One Stroke Script LET" pitchFamily="2" charset="0"/>
              </a:rPr>
              <a:t>			</a:t>
            </a:r>
            <a:r>
              <a:rPr lang="en-US" sz="1400" i="1" dirty="0">
                <a:latin typeface="One Stroke Script LET" pitchFamily="2" charset="0"/>
              </a:rPr>
              <a:t>*2025-2026 SIP is currently under revision and is due 9/1. After 		federal approval, it will be uploaded to the website.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effectLst/>
              <a:uLnTx/>
              <a:uFillTx/>
              <a:latin typeface="KG Primary Penmanship"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47A1646-7D48-084B-3EBE-24DB3B47BFC3}"/>
              </a:ext>
            </a:extLst>
          </p:cNvPr>
          <p:cNvSpPr>
            <a:spLocks noGrp="1"/>
          </p:cNvSpPr>
          <p:nvPr>
            <p:ph type="title"/>
          </p:nvPr>
        </p:nvSpPr>
        <p:spPr>
          <a:xfrm>
            <a:off x="457200" y="274638"/>
            <a:ext cx="8229600" cy="792162"/>
          </a:xfrm>
        </p:spPr>
        <p:txBody>
          <a:bodyPr/>
          <a:lstStyle/>
          <a:p>
            <a:pPr eaLnBrk="1" hangingPunct="1"/>
            <a:r>
              <a:rPr lang="en-US" altLang="en-US" b="1" u="sng" dirty="0">
                <a:solidFill>
                  <a:srgbClr val="FF0000"/>
                </a:solidFill>
                <a:latin typeface="Alasassy Caps" pitchFamily="2" charset="0"/>
              </a:rPr>
              <a:t>GES 24-25 Data</a:t>
            </a:r>
          </a:p>
        </p:txBody>
      </p:sp>
      <p:sp>
        <p:nvSpPr>
          <p:cNvPr id="3" name="TextBox 2">
            <a:extLst>
              <a:ext uri="{FF2B5EF4-FFF2-40B4-BE49-F238E27FC236}">
                <a16:creationId xmlns:a16="http://schemas.microsoft.com/office/drawing/2014/main" id="{549A5532-08E4-49D9-E71E-AE2268424250}"/>
              </a:ext>
            </a:extLst>
          </p:cNvPr>
          <p:cNvSpPr txBox="1"/>
          <p:nvPr/>
        </p:nvSpPr>
        <p:spPr>
          <a:xfrm>
            <a:off x="533400" y="1066800"/>
            <a:ext cx="8153400" cy="369332"/>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b="0" i="0" u="none" strike="noStrike" kern="1200" cap="none" spc="0" normalizeH="0" baseline="0" noProof="0">
                <a:ln>
                  <a:noFill/>
                </a:ln>
                <a:effectLst/>
                <a:uLnTx/>
                <a:uFillTx/>
                <a:latin typeface="KG Primary Penmanship" pitchFamily="2" charset="0"/>
              </a:rPr>
              <a:t>Performance is used to determine if our annual goals are met.  </a:t>
            </a:r>
          </a:p>
        </p:txBody>
      </p:sp>
      <p:sp>
        <p:nvSpPr>
          <p:cNvPr id="4" name="TextBox 3">
            <a:extLst>
              <a:ext uri="{FF2B5EF4-FFF2-40B4-BE49-F238E27FC236}">
                <a16:creationId xmlns:a16="http://schemas.microsoft.com/office/drawing/2014/main" id="{A338FE5C-0D62-B9B7-446D-9DE14BF0F682}"/>
              </a:ext>
            </a:extLst>
          </p:cNvPr>
          <p:cNvSpPr txBox="1"/>
          <p:nvPr/>
        </p:nvSpPr>
        <p:spPr>
          <a:xfrm>
            <a:off x="4528695" y="1369479"/>
            <a:ext cx="4158105" cy="2593018"/>
          </a:xfrm>
          <a:prstGeom prst="rect">
            <a:avLst/>
          </a:prstGeom>
          <a:noFill/>
        </p:spPr>
        <p:txBody>
          <a:bodyPr wrap="square">
            <a:spAutoFit/>
          </a:bodyPr>
          <a:lstStyle/>
          <a:p>
            <a:r>
              <a:rPr lang="en-US" sz="1400" b="1" u="sng" dirty="0"/>
              <a:t>Opportunities to Celebrate: </a:t>
            </a:r>
          </a:p>
          <a:p>
            <a:r>
              <a:rPr lang="en-US" sz="1400" dirty="0" err="1"/>
              <a:t>TNReady</a:t>
            </a:r>
            <a:r>
              <a:rPr lang="en-US" sz="1400" dirty="0"/>
              <a:t> proficiency growth SY24 to SY25 in Math </a:t>
            </a:r>
          </a:p>
          <a:p>
            <a:r>
              <a:rPr lang="en-US" sz="1400" dirty="0" err="1"/>
              <a:t>iReady</a:t>
            </a:r>
            <a:r>
              <a:rPr lang="en-US" sz="1400" dirty="0"/>
              <a:t> growth SY24 to SY25 in ELA/Math </a:t>
            </a:r>
          </a:p>
          <a:p>
            <a:endParaRPr lang="en-US" sz="1400" b="1" u="sng" dirty="0">
              <a:highlight>
                <a:srgbClr val="FFFF00"/>
              </a:highlight>
            </a:endParaRPr>
          </a:p>
          <a:p>
            <a:r>
              <a:rPr lang="en-US" sz="1400" b="1" u="sng" dirty="0"/>
              <a:t>Opportunities for Growth:</a:t>
            </a:r>
          </a:p>
          <a:p>
            <a:r>
              <a:rPr lang="en-US" sz="1400" dirty="0" err="1"/>
              <a:t>TNReady</a:t>
            </a:r>
            <a:r>
              <a:rPr lang="en-US" sz="1400" dirty="0"/>
              <a:t> % OnTrack or Mastered ELA </a:t>
            </a:r>
          </a:p>
          <a:p>
            <a:r>
              <a:rPr lang="en-US" sz="1400" dirty="0"/>
              <a:t>Targeting 3/4 grade proficiency </a:t>
            </a:r>
            <a:r>
              <a:rPr lang="en-US" sz="1200" dirty="0"/>
              <a:t>(Literacy Commitment)</a:t>
            </a:r>
            <a:endParaRPr lang="en-US" sz="1400" dirty="0"/>
          </a:p>
          <a:p>
            <a:r>
              <a:rPr lang="en-US" sz="1400" dirty="0"/>
              <a:t>Tier1 percentage for </a:t>
            </a:r>
            <a:r>
              <a:rPr lang="en-US" sz="1400" dirty="0" err="1"/>
              <a:t>iReady</a:t>
            </a:r>
            <a:r>
              <a:rPr lang="en-US" sz="1400" dirty="0"/>
              <a:t> in both ELA &amp; Math</a:t>
            </a:r>
          </a:p>
          <a:p>
            <a:endParaRPr lang="en-US" sz="1400" b="1" u="sng" dirty="0"/>
          </a:p>
          <a:p>
            <a:endParaRPr lang="en-US" sz="1050" dirty="0"/>
          </a:p>
        </p:txBody>
      </p:sp>
      <p:sp>
        <p:nvSpPr>
          <p:cNvPr id="5" name="TextBox 4">
            <a:extLst>
              <a:ext uri="{FF2B5EF4-FFF2-40B4-BE49-F238E27FC236}">
                <a16:creationId xmlns:a16="http://schemas.microsoft.com/office/drawing/2014/main" id="{88B3E0FC-99C1-0E89-F26E-DB4B022039DB}"/>
              </a:ext>
            </a:extLst>
          </p:cNvPr>
          <p:cNvSpPr txBox="1"/>
          <p:nvPr/>
        </p:nvSpPr>
        <p:spPr>
          <a:xfrm>
            <a:off x="4548188" y="3559854"/>
            <a:ext cx="4138612" cy="2446824"/>
          </a:xfrm>
          <a:prstGeom prst="rect">
            <a:avLst/>
          </a:prstGeom>
          <a:noFill/>
        </p:spPr>
        <p:txBody>
          <a:bodyPr wrap="square">
            <a:spAutoFit/>
          </a:bodyPr>
          <a:lstStyle/>
          <a:p>
            <a:r>
              <a:rPr lang="en-US" sz="1300" b="1" u="sng" dirty="0"/>
              <a:t>Strategies to address growth opportunities</a:t>
            </a:r>
          </a:p>
          <a:p>
            <a:pPr marL="285750" indent="-285750">
              <a:buFont typeface="Arial" panose="020B0604020202020204" pitchFamily="34" charset="0"/>
              <a:buChar char="•"/>
            </a:pPr>
            <a:r>
              <a:rPr lang="en-US" sz="1400" dirty="0"/>
              <a:t>Ensuring intentional planning (45 min collaborative  planning with Admin Content Leads)</a:t>
            </a:r>
          </a:p>
          <a:p>
            <a:pPr marL="285750" indent="-285750">
              <a:buFont typeface="Arial" panose="020B0604020202020204" pitchFamily="34" charset="0"/>
              <a:buChar char="•"/>
            </a:pPr>
            <a:r>
              <a:rPr lang="en-US" sz="1400" dirty="0"/>
              <a:t>Specialized Assistants in literacy classrooms</a:t>
            </a:r>
          </a:p>
          <a:p>
            <a:pPr marL="285750" indent="-285750">
              <a:buFont typeface="Arial" panose="020B0604020202020204" pitchFamily="34" charset="0"/>
              <a:buChar char="•"/>
            </a:pPr>
            <a:r>
              <a:rPr lang="en-US" sz="1400" dirty="0"/>
              <a:t>Intentional walk-throughs by admin/ILT with specific and timely feedback</a:t>
            </a:r>
          </a:p>
          <a:p>
            <a:pPr marL="285750" indent="-285750">
              <a:buFont typeface="Arial" panose="020B0604020202020204" pitchFamily="34" charset="0"/>
              <a:buChar char="•"/>
            </a:pPr>
            <a:r>
              <a:rPr lang="en-US" sz="1400" dirty="0"/>
              <a:t>Targeted mentoring and PD for teachers </a:t>
            </a:r>
          </a:p>
          <a:p>
            <a:pPr marL="285750" indent="-285750">
              <a:buFont typeface="Arial" panose="020B0604020202020204" pitchFamily="34" charset="0"/>
              <a:buChar char="•"/>
            </a:pPr>
            <a:r>
              <a:rPr lang="en-US" sz="1400" dirty="0"/>
              <a:t>Deliberate intervention for targeted students: </a:t>
            </a:r>
          </a:p>
          <a:p>
            <a:r>
              <a:rPr lang="en-US" sz="1400" dirty="0"/>
              <a:t>        RTI2 Block</a:t>
            </a:r>
          </a:p>
          <a:p>
            <a:pPr marL="285750" indent="-285750">
              <a:buFont typeface="Arial" panose="020B0604020202020204" pitchFamily="34" charset="0"/>
              <a:buChar char="•"/>
            </a:pPr>
            <a:r>
              <a:rPr lang="en-US" sz="1400" dirty="0"/>
              <a:t>Supplemental ELA tutoring 2</a:t>
            </a:r>
            <a:r>
              <a:rPr lang="en-US" sz="1400" baseline="30000" dirty="0"/>
              <a:t>nd</a:t>
            </a:r>
            <a:r>
              <a:rPr lang="en-US" sz="1400" dirty="0"/>
              <a:t>- 5</a:t>
            </a:r>
            <a:r>
              <a:rPr lang="en-US" sz="1400" baseline="30000" dirty="0"/>
              <a:t>th</a:t>
            </a:r>
            <a:r>
              <a:rPr lang="en-US" sz="1400" dirty="0"/>
              <a:t> </a:t>
            </a:r>
            <a:endParaRPr lang="en-US" sz="1300" dirty="0"/>
          </a:p>
        </p:txBody>
      </p:sp>
      <p:graphicFrame>
        <p:nvGraphicFramePr>
          <p:cNvPr id="6" name="Table 3">
            <a:extLst>
              <a:ext uri="{FF2B5EF4-FFF2-40B4-BE49-F238E27FC236}">
                <a16:creationId xmlns:a16="http://schemas.microsoft.com/office/drawing/2014/main" id="{B824EE3F-C6AE-41D8-305A-545EB620CDFD}"/>
              </a:ext>
            </a:extLst>
          </p:cNvPr>
          <p:cNvGraphicFramePr>
            <a:graphicFrameLocks noGrp="1"/>
          </p:cNvGraphicFramePr>
          <p:nvPr>
            <p:extLst>
              <p:ext uri="{D42A27DB-BD31-4B8C-83A1-F6EECF244321}">
                <p14:modId xmlns:p14="http://schemas.microsoft.com/office/powerpoint/2010/main" val="7505977"/>
              </p:ext>
            </p:extLst>
          </p:nvPr>
        </p:nvGraphicFramePr>
        <p:xfrm>
          <a:off x="1249636" y="1948486"/>
          <a:ext cx="3194838" cy="3258720"/>
        </p:xfrm>
        <a:graphic>
          <a:graphicData uri="http://schemas.openxmlformats.org/drawingml/2006/table">
            <a:tbl>
              <a:tblPr firstRow="1" bandRow="1">
                <a:tableStyleId>{16D9F66E-5EB9-4882-86FB-DCBF35E3C3E4}</a:tableStyleId>
              </a:tblPr>
              <a:tblGrid>
                <a:gridCol w="1064946">
                  <a:extLst>
                    <a:ext uri="{9D8B030D-6E8A-4147-A177-3AD203B41FA5}">
                      <a16:colId xmlns:a16="http://schemas.microsoft.com/office/drawing/2014/main" val="1893125985"/>
                    </a:ext>
                  </a:extLst>
                </a:gridCol>
                <a:gridCol w="1064946">
                  <a:extLst>
                    <a:ext uri="{9D8B030D-6E8A-4147-A177-3AD203B41FA5}">
                      <a16:colId xmlns:a16="http://schemas.microsoft.com/office/drawing/2014/main" val="2490222425"/>
                    </a:ext>
                  </a:extLst>
                </a:gridCol>
                <a:gridCol w="1064946">
                  <a:extLst>
                    <a:ext uri="{9D8B030D-6E8A-4147-A177-3AD203B41FA5}">
                      <a16:colId xmlns:a16="http://schemas.microsoft.com/office/drawing/2014/main" val="1715302602"/>
                    </a:ext>
                  </a:extLst>
                </a:gridCol>
              </a:tblGrid>
              <a:tr h="714292">
                <a:tc>
                  <a:txBody>
                    <a:bodyPr/>
                    <a:lstStyle/>
                    <a:p>
                      <a:pPr algn="ctr"/>
                      <a:endParaRPr lang="en-US"/>
                    </a:p>
                  </a:txBody>
                  <a:tcPr anchor="ctr"/>
                </a:tc>
                <a:tc>
                  <a:txBody>
                    <a:bodyPr/>
                    <a:lstStyle/>
                    <a:p>
                      <a:pPr algn="ctr"/>
                      <a:r>
                        <a:rPr lang="en-US" sz="1700"/>
                        <a:t>Grades </a:t>
                      </a:r>
                    </a:p>
                    <a:p>
                      <a:pPr algn="ctr"/>
                      <a:r>
                        <a:rPr lang="en-US" sz="1700"/>
                        <a:t>3-5</a:t>
                      </a:r>
                    </a:p>
                    <a:p>
                      <a:pPr algn="ctr"/>
                      <a:r>
                        <a:rPr lang="en-US" sz="1700"/>
                        <a:t>ELA</a:t>
                      </a:r>
                    </a:p>
                  </a:txBody>
                  <a:tcPr anchor="ctr"/>
                </a:tc>
                <a:tc>
                  <a:txBody>
                    <a:bodyPr/>
                    <a:lstStyle/>
                    <a:p>
                      <a:pPr algn="ctr"/>
                      <a:r>
                        <a:rPr lang="en-US" sz="1700"/>
                        <a:t>Grades </a:t>
                      </a:r>
                    </a:p>
                    <a:p>
                      <a:pPr algn="ctr"/>
                      <a:r>
                        <a:rPr lang="en-US" sz="1700"/>
                        <a:t>3-5 </a:t>
                      </a:r>
                    </a:p>
                    <a:p>
                      <a:pPr algn="ctr"/>
                      <a:r>
                        <a:rPr lang="en-US" sz="1700"/>
                        <a:t>Math</a:t>
                      </a:r>
                    </a:p>
                  </a:txBody>
                  <a:tcPr anchor="ctr"/>
                </a:tc>
                <a:extLst>
                  <a:ext uri="{0D108BD9-81ED-4DB2-BD59-A6C34878D82A}">
                    <a16:rowId xmlns:a16="http://schemas.microsoft.com/office/drawing/2014/main" val="2927449613"/>
                  </a:ext>
                </a:extLst>
              </a:tr>
              <a:tr h="1140360">
                <a:tc>
                  <a:txBody>
                    <a:bodyPr/>
                    <a:lstStyle/>
                    <a:p>
                      <a:pPr algn="ctr"/>
                      <a:r>
                        <a:rPr lang="en-US" b="1" err="1"/>
                        <a:t>TNReady</a:t>
                      </a:r>
                      <a:endParaRPr lang="en-US" b="1"/>
                    </a:p>
                    <a:p>
                      <a:pPr algn="ctr"/>
                      <a:r>
                        <a:rPr lang="en-US" sz="1400" b="1"/>
                        <a:t>(unofficial)</a:t>
                      </a:r>
                    </a:p>
                  </a:txBody>
                  <a:tcPr anchor="ctr"/>
                </a:tc>
                <a:tc>
                  <a:txBody>
                    <a:bodyPr/>
                    <a:lstStyle/>
                    <a:p>
                      <a:pPr algn="ctr"/>
                      <a:r>
                        <a:rPr lang="en-US" sz="1700" dirty="0"/>
                        <a:t>43.2%</a:t>
                      </a:r>
                    </a:p>
                    <a:p>
                      <a:pPr algn="ctr"/>
                      <a:r>
                        <a:rPr lang="en-US" sz="1700" dirty="0"/>
                        <a:t>On Track or Mastered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38.3%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On Track 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700" dirty="0"/>
                        <a:t>Mastered</a:t>
                      </a:r>
                    </a:p>
                  </a:txBody>
                  <a:tcPr anchor="ctr"/>
                </a:tc>
                <a:extLst>
                  <a:ext uri="{0D108BD9-81ED-4DB2-BD59-A6C34878D82A}">
                    <a16:rowId xmlns:a16="http://schemas.microsoft.com/office/drawing/2014/main" val="3426649560"/>
                  </a:ext>
                </a:extLst>
              </a:tr>
              <a:tr h="1052640">
                <a:tc>
                  <a:txBody>
                    <a:bodyPr/>
                    <a:lstStyle/>
                    <a:p>
                      <a:pPr algn="ctr"/>
                      <a:r>
                        <a:rPr lang="en-US" sz="1800" b="1" err="1"/>
                        <a:t>IReady</a:t>
                      </a:r>
                      <a:r>
                        <a:rPr lang="en-US" sz="1800" b="1"/>
                        <a:t> </a:t>
                      </a:r>
                    </a:p>
                    <a:p>
                      <a:pPr algn="ctr"/>
                      <a:r>
                        <a:rPr lang="en-US" sz="1600" b="1"/>
                        <a:t>Final</a:t>
                      </a:r>
                    </a:p>
                    <a:p>
                      <a:pPr algn="ctr"/>
                      <a:r>
                        <a:rPr lang="en-US" sz="1600" b="1"/>
                        <a:t>Spring </a:t>
                      </a:r>
                      <a:r>
                        <a:rPr lang="en-US" sz="1400" b="1"/>
                        <a:t>Diagnostic</a:t>
                      </a:r>
                    </a:p>
                    <a:p>
                      <a:pPr algn="ctr"/>
                      <a:r>
                        <a:rPr lang="en-US" sz="1200" b="1"/>
                        <a:t>Whole school</a:t>
                      </a:r>
                      <a:endParaRPr lang="en-US" sz="1400" b="1"/>
                    </a:p>
                  </a:txBody>
                  <a:tcPr anchor="ctr"/>
                </a:tc>
                <a:tc>
                  <a:txBody>
                    <a:bodyPr/>
                    <a:lstStyle/>
                    <a:p>
                      <a:pPr algn="ctr"/>
                      <a:r>
                        <a:rPr lang="en-US" sz="1700" b="0" dirty="0"/>
                        <a:t>53 %</a:t>
                      </a:r>
                    </a:p>
                    <a:p>
                      <a:pPr algn="ctr"/>
                      <a:r>
                        <a:rPr lang="en-US" sz="1700" b="0" dirty="0"/>
                        <a:t>Tier1</a:t>
                      </a:r>
                    </a:p>
                  </a:txBody>
                  <a:tcPr anchor="ctr"/>
                </a:tc>
                <a:tc>
                  <a:txBody>
                    <a:bodyPr/>
                    <a:lstStyle/>
                    <a:p>
                      <a:pPr algn="ctr"/>
                      <a:r>
                        <a:rPr lang="en-US" sz="1700" b="0" dirty="0"/>
                        <a:t>50%</a:t>
                      </a:r>
                    </a:p>
                    <a:p>
                      <a:pPr algn="ctr"/>
                      <a:r>
                        <a:rPr lang="en-US" sz="1700" b="0" dirty="0"/>
                        <a:t>Tier1</a:t>
                      </a:r>
                    </a:p>
                  </a:txBody>
                  <a:tcPr anchor="ctr"/>
                </a:tc>
                <a:extLst>
                  <a:ext uri="{0D108BD9-81ED-4DB2-BD59-A6C34878D82A}">
                    <a16:rowId xmlns:a16="http://schemas.microsoft.com/office/drawing/2014/main" val="357305726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E33D9D-3F4F-5427-B7E2-C506076E63F8}"/>
              </a:ext>
            </a:extLst>
          </p:cNvPr>
          <p:cNvSpPr/>
          <p:nvPr/>
        </p:nvSpPr>
        <p:spPr>
          <a:xfrm>
            <a:off x="457200" y="381000"/>
            <a:ext cx="8305800" cy="129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75AABF-D227-D9EC-7133-37C5C6FB036B}"/>
              </a:ext>
            </a:extLst>
          </p:cNvPr>
          <p:cNvSpPr txBox="1"/>
          <p:nvPr/>
        </p:nvSpPr>
        <p:spPr>
          <a:xfrm>
            <a:off x="642257" y="368597"/>
            <a:ext cx="7924800" cy="830997"/>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sng" strike="noStrike" kern="1200" cap="none" spc="0" normalizeH="0" baseline="0" noProof="0">
                <a:ln w="17780" cmpd="sng">
                  <a:solidFill>
                    <a:srgbClr val="FFFFFF"/>
                  </a:solidFill>
                  <a:prstDash val="solid"/>
                  <a:miter lim="800000"/>
                </a:ln>
                <a:solidFill>
                  <a:srgbClr val="FF0000"/>
                </a:solidFill>
                <a:uLnTx/>
                <a:uFillTx/>
                <a:latin typeface="Alasassy Caps" panose="020F0502020204030204" pitchFamily="2" charset="0"/>
                <a:ea typeface="+mj-ea"/>
                <a:cs typeface="+mj-cs"/>
              </a:rPr>
              <a:t>Reporting Student Progress</a:t>
            </a:r>
            <a:endParaRPr lang="en-US" sz="4800" b="1" i="0" u="sng" strike="noStrike" kern="1200" cap="none" spc="0" normalizeH="0" baseline="0" noProof="0">
              <a:ln w="17780" cmpd="sng">
                <a:solidFill>
                  <a:srgbClr val="FFFFFF"/>
                </a:solidFill>
                <a:prstDash val="solid"/>
                <a:miter lim="800000"/>
              </a:ln>
              <a:solidFill>
                <a:srgbClr val="FF0000"/>
              </a:solidFill>
              <a:uLnTx/>
              <a:uFillTx/>
              <a:latin typeface="Alasassy Caps" panose="020F0502020204030204" pitchFamily="2" charset="0"/>
              <a:ea typeface="+mj-ea"/>
              <a:cs typeface="+mj-cs"/>
            </a:endParaRPr>
          </a:p>
        </p:txBody>
      </p:sp>
      <p:sp>
        <p:nvSpPr>
          <p:cNvPr id="5" name="Content Placeholder 2">
            <a:extLst>
              <a:ext uri="{FF2B5EF4-FFF2-40B4-BE49-F238E27FC236}">
                <a16:creationId xmlns:a16="http://schemas.microsoft.com/office/drawing/2014/main" id="{7E8730DA-982E-495B-A1EA-7DBA511BA260}"/>
              </a:ext>
            </a:extLst>
          </p:cNvPr>
          <p:cNvSpPr txBox="1">
            <a:spLocks/>
          </p:cNvSpPr>
          <p:nvPr/>
        </p:nvSpPr>
        <p:spPr>
          <a:xfrm>
            <a:off x="381000" y="1150441"/>
            <a:ext cx="4223657" cy="5250359"/>
          </a:xfrm>
          <a:prstGeom prst="rect">
            <a:avLst/>
          </a:prstGeom>
        </p:spPr>
        <p:txBody>
          <a:bodyPr lIns="91440" tIns="45720" rIns="91440" bIns="45720" anchor="t">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800" b="1" dirty="0">
                <a:latin typeface="Almeria"/>
                <a:ea typeface="Almeria" panose="00000400000000000000" pitchFamily="2" charset="0"/>
              </a:rPr>
              <a:t>Weekly </a:t>
            </a:r>
            <a:r>
              <a:rPr lang="en-US" sz="1800" b="1" dirty="0">
                <a:solidFill>
                  <a:srgbClr val="FF0000"/>
                </a:solidFill>
                <a:latin typeface="Almeria"/>
                <a:ea typeface="Almeria" panose="00000400000000000000" pitchFamily="2" charset="0"/>
              </a:rPr>
              <a:t>Wednesday Folders</a:t>
            </a:r>
          </a:p>
          <a:p>
            <a:pPr marL="285750" indent="-285750"/>
            <a:r>
              <a:rPr lang="en-US" sz="1800" b="1" dirty="0">
                <a:solidFill>
                  <a:srgbClr val="000000"/>
                </a:solidFill>
                <a:latin typeface="Almeria"/>
                <a:ea typeface="Almeria" panose="00000400000000000000" pitchFamily="2" charset="0"/>
              </a:rPr>
              <a:t>GES </a:t>
            </a:r>
            <a:r>
              <a:rPr lang="en-US" sz="1800" b="1" dirty="0">
                <a:solidFill>
                  <a:srgbClr val="FF0000"/>
                </a:solidFill>
                <a:latin typeface="Almeria"/>
                <a:ea typeface="Almeria" panose="00000400000000000000" pitchFamily="2" charset="0"/>
              </a:rPr>
              <a:t>Class Dojo </a:t>
            </a:r>
            <a:r>
              <a:rPr lang="en-US" sz="1800" b="1" dirty="0">
                <a:solidFill>
                  <a:srgbClr val="000000"/>
                </a:solidFill>
                <a:latin typeface="Almeria"/>
                <a:ea typeface="Almeria" panose="00000400000000000000" pitchFamily="2" charset="0"/>
              </a:rPr>
              <a:t>– download the app!</a:t>
            </a:r>
          </a:p>
          <a:p>
            <a:r>
              <a:rPr lang="en-US" sz="1800" b="1" dirty="0">
                <a:solidFill>
                  <a:srgbClr val="FF0000"/>
                </a:solidFill>
                <a:latin typeface="Almeria"/>
                <a:ea typeface="Almeria" panose="00000400000000000000" pitchFamily="2" charset="0"/>
              </a:rPr>
              <a:t>Progress Reports </a:t>
            </a:r>
            <a:r>
              <a:rPr lang="en-US" sz="1800" b="1" dirty="0">
                <a:latin typeface="Almeria"/>
                <a:ea typeface="Almeria" panose="00000400000000000000" pitchFamily="2" charset="0"/>
              </a:rPr>
              <a:t>available in PowerSchool every 4.5 weeks</a:t>
            </a:r>
          </a:p>
          <a:p>
            <a:r>
              <a:rPr lang="en-US" sz="1800" b="1" dirty="0">
                <a:solidFill>
                  <a:srgbClr val="FF0000"/>
                </a:solidFill>
                <a:latin typeface="Almeria"/>
                <a:ea typeface="Almeria" panose="00000400000000000000" pitchFamily="2" charset="0"/>
              </a:rPr>
              <a:t>Report Cards </a:t>
            </a:r>
            <a:r>
              <a:rPr lang="en-US" sz="1800" b="1" dirty="0">
                <a:latin typeface="Almeria"/>
                <a:ea typeface="Almeria" panose="00000400000000000000" pitchFamily="2" charset="0"/>
              </a:rPr>
              <a:t>Every Nine Week Period</a:t>
            </a:r>
          </a:p>
          <a:p>
            <a:r>
              <a:rPr lang="en-US" sz="1800" b="1" dirty="0">
                <a:latin typeface="Almeria"/>
                <a:ea typeface="Almeria" panose="00000400000000000000" pitchFamily="2" charset="0"/>
              </a:rPr>
              <a:t>NEW! – Parents will be invited to participate in Student Teacher Data Conferences! KNOW the DATA!</a:t>
            </a:r>
          </a:p>
          <a:p>
            <a:r>
              <a:rPr lang="en-US" sz="1800" b="1" dirty="0">
                <a:latin typeface="Almeria"/>
                <a:ea typeface="Almeria" panose="00000400000000000000" pitchFamily="2" charset="0"/>
              </a:rPr>
              <a:t>The lines of communication between GES and our parents are always open</a:t>
            </a:r>
          </a:p>
          <a:p>
            <a:r>
              <a:rPr lang="en-US" sz="1800" b="1" dirty="0">
                <a:latin typeface="Almeria"/>
                <a:ea typeface="Almeria" panose="00000400000000000000" pitchFamily="2" charset="0"/>
              </a:rPr>
              <a:t>Parent Conferences:  </a:t>
            </a:r>
            <a:r>
              <a:rPr lang="en-US" sz="1800" b="1" dirty="0">
                <a:solidFill>
                  <a:srgbClr val="FF0000"/>
                </a:solidFill>
                <a:latin typeface="Almeria"/>
                <a:ea typeface="Almeria" panose="00000400000000000000" pitchFamily="2" charset="0"/>
              </a:rPr>
              <a:t>ALL</a:t>
            </a:r>
            <a:r>
              <a:rPr lang="en-US" sz="1800" b="1" dirty="0">
                <a:latin typeface="Almeria"/>
                <a:ea typeface="Almeria" panose="00000400000000000000" pitchFamily="2" charset="0"/>
              </a:rPr>
              <a:t> parents!</a:t>
            </a:r>
          </a:p>
          <a:p>
            <a:pPr lvl="1"/>
            <a:r>
              <a:rPr lang="en-US" sz="1800" b="1" dirty="0">
                <a:latin typeface="Almeria"/>
                <a:ea typeface="Almeria" panose="00000400000000000000" pitchFamily="2" charset="0"/>
              </a:rPr>
              <a:t>September  11, 2025 4:30-7:00 </a:t>
            </a:r>
            <a:r>
              <a:rPr lang="en-US" sz="1600" dirty="0">
                <a:latin typeface="Almeria"/>
                <a:ea typeface="Almeria" panose="00000400000000000000" pitchFamily="2" charset="0"/>
              </a:rPr>
              <a:t>(teachers will meet with ALL parents during this week)</a:t>
            </a:r>
          </a:p>
          <a:p>
            <a:pPr lvl="1"/>
            <a:r>
              <a:rPr lang="en-US" sz="1800" b="1" dirty="0">
                <a:latin typeface="Almeria"/>
                <a:ea typeface="Almeria" panose="00000400000000000000" pitchFamily="2" charset="0"/>
              </a:rPr>
              <a:t>January 29, 2026 4:30-7:00 </a:t>
            </a:r>
            <a:r>
              <a:rPr lang="en-US" sz="1600" dirty="0">
                <a:latin typeface="Almeria"/>
                <a:ea typeface="Almeria" panose="00000400000000000000" pitchFamily="2" charset="0"/>
              </a:rPr>
              <a:t>(teachers will meet with ALL parents during this week)</a:t>
            </a:r>
          </a:p>
          <a:p>
            <a:pPr lvl="1"/>
            <a:r>
              <a:rPr lang="en-US" sz="1800" b="1" dirty="0">
                <a:latin typeface="Almeria" panose="00000400000000000000" pitchFamily="2" charset="0"/>
                <a:ea typeface="Almeria" panose="00000400000000000000" pitchFamily="2" charset="0"/>
              </a:rPr>
              <a:t>Contact your child’s teacher to schedule an appointment before or after school as needed</a:t>
            </a:r>
            <a:endParaRPr lang="en-US" sz="2400" b="1" dirty="0">
              <a:latin typeface="Almeria" panose="00000400000000000000" pitchFamily="2" charset="0"/>
              <a:ea typeface="Almeria" panose="00000400000000000000" pitchFamily="2" charset="0"/>
            </a:endParaRPr>
          </a:p>
        </p:txBody>
      </p:sp>
      <p:pic>
        <p:nvPicPr>
          <p:cNvPr id="6" name="Picture 2" descr="https://s-media-cache-ak0.pinimg.com/236x/e1/a8/af/e1a8af5f97e054b9777d0adb3210bff2.jpg">
            <a:extLst>
              <a:ext uri="{FF2B5EF4-FFF2-40B4-BE49-F238E27FC236}">
                <a16:creationId xmlns:a16="http://schemas.microsoft.com/office/drawing/2014/main" id="{E793AD24-72DA-D427-BAA9-689AC8BB46E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48624" y="1215872"/>
            <a:ext cx="2234209" cy="2670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3" descr="https://s-media-cache-ak0.pinimg.com/236x/b0/ed/cc/b0edcc09d8ac91a86f4b2938c2d31515.jpg">
            <a:extLst>
              <a:ext uri="{FF2B5EF4-FFF2-40B4-BE49-F238E27FC236}">
                <a16:creationId xmlns:a16="http://schemas.microsoft.com/office/drawing/2014/main" id="{4620C930-6B7E-42EC-F465-99378D0D28F7}"/>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59445" y="1981200"/>
            <a:ext cx="2211710" cy="2601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descr="https://s-media-cache-ak0.pinimg.com/236x/b0/ed/cc/b0edcc09d8ac91a86f4b2938c2d31515.jpg">
            <a:extLst>
              <a:ext uri="{FF2B5EF4-FFF2-40B4-BE49-F238E27FC236}">
                <a16:creationId xmlns:a16="http://schemas.microsoft.com/office/drawing/2014/main" id="{BCC10BA9-7EBC-7A79-967F-3B63B9EDD860}"/>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859445" y="1981200"/>
            <a:ext cx="2211710" cy="26019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Logo, company name&#10;&#10;Description automatically generated">
            <a:extLst>
              <a:ext uri="{FF2B5EF4-FFF2-40B4-BE49-F238E27FC236}">
                <a16:creationId xmlns:a16="http://schemas.microsoft.com/office/drawing/2014/main" id="{6DCE8142-56FD-3449-2A6F-23F12F713F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3880" y="4006076"/>
            <a:ext cx="1455565" cy="1143001"/>
          </a:xfrm>
          <a:prstGeom prst="rect">
            <a:avLst/>
          </a:prstGeom>
        </p:spPr>
      </p:pic>
      <p:pic>
        <p:nvPicPr>
          <p:cNvPr id="10" name="Picture 9" descr="Graphical user interface, logo&#10;&#10;Description automatically generated">
            <a:extLst>
              <a:ext uri="{FF2B5EF4-FFF2-40B4-BE49-F238E27FC236}">
                <a16:creationId xmlns:a16="http://schemas.microsoft.com/office/drawing/2014/main" id="{F99DCA35-72C2-EC5D-E5FF-DD6DC32D4E8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4657" y="5105690"/>
            <a:ext cx="1828800" cy="99899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01BD2335A78043BD606498AB65C23C" ma:contentTypeVersion="21" ma:contentTypeDescription="Create a new document." ma:contentTypeScope="" ma:versionID="d12351324a6b3fca6c9d660ea3b88276">
  <xsd:schema xmlns:xsd="http://www.w3.org/2001/XMLSchema" xmlns:xs="http://www.w3.org/2001/XMLSchema" xmlns:p="http://schemas.microsoft.com/office/2006/metadata/properties" xmlns:ns1="http://schemas.microsoft.com/sharepoint/v3" xmlns:ns3="2411c033-045c-450b-a965-90bb475bcb9e" xmlns:ns4="db0f3c1c-6cf0-4eca-9e73-0d861f6863b9" targetNamespace="http://schemas.microsoft.com/office/2006/metadata/properties" ma:root="true" ma:fieldsID="51125ca896700c3621b0241a23ca2a27" ns1:_="" ns3:_="" ns4:_="">
    <xsd:import namespace="http://schemas.microsoft.com/sharepoint/v3"/>
    <xsd:import namespace="2411c033-045c-450b-a965-90bb475bcb9e"/>
    <xsd:import namespace="db0f3c1c-6cf0-4eca-9e73-0d861f6863b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MediaServiceSearchProperties" minOccurs="0"/>
                <xsd:element ref="ns3:_activity" minOccurs="0"/>
                <xsd:element ref="ns1:_ip_UnifiedCompliancePolicyProperties" minOccurs="0"/>
                <xsd:element ref="ns1:_ip_UnifiedCompliancePolicyUIAction" minOccurs="0"/>
                <xsd:element ref="ns3:MediaServiceObjectDetectorVersions"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11c033-045c-450b-a965-90bb475bcb9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0f3c1c-6cf0-4eca-9e73-0d861f6863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2411c033-045c-450b-a965-90bb475bcb9e" xsi:nil="true"/>
  </documentManagement>
</p:properties>
</file>

<file path=customXml/itemProps1.xml><?xml version="1.0" encoding="utf-8"?>
<ds:datastoreItem xmlns:ds="http://schemas.openxmlformats.org/officeDocument/2006/customXml" ds:itemID="{00AB8D39-B8F8-4F85-B9A4-96BB4AEEB4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411c033-045c-450b-a965-90bb475bcb9e"/>
    <ds:schemaRef ds:uri="db0f3c1c-6cf0-4eca-9e73-0d861f686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53EC6A-E661-4F26-AEFA-2F0196C17B85}">
  <ds:schemaRefs>
    <ds:schemaRef ds:uri="http://schemas.microsoft.com/sharepoint/v3/contenttype/forms"/>
  </ds:schemaRefs>
</ds:datastoreItem>
</file>

<file path=customXml/itemProps3.xml><?xml version="1.0" encoding="utf-8"?>
<ds:datastoreItem xmlns:ds="http://schemas.openxmlformats.org/officeDocument/2006/customXml" ds:itemID="{DB1F8758-6DEC-4DCB-A3DB-82F3C51188C3}">
  <ds:schemaRefs>
    <ds:schemaRef ds:uri="db0f3c1c-6cf0-4eca-9e73-0d861f6863b9"/>
    <ds:schemaRef ds:uri="http://purl.org/dc/terms/"/>
    <ds:schemaRef ds:uri="http://purl.org/dc/elements/1.1/"/>
    <ds:schemaRef ds:uri="http://schemas.microsoft.com/office/infopath/2007/PartnerControls"/>
    <ds:schemaRef ds:uri="http://schemas.microsoft.com/sharepoint/v3"/>
    <ds:schemaRef ds:uri="2411c033-045c-450b-a965-90bb475bcb9e"/>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2b291c94-5eb0-44b7-89ea-4baf16ecc4a9}" enabled="0" method="" siteId="{2b291c94-5eb0-44b7-89ea-4baf16ecc4a9}" removed="1"/>
</clbl:labelList>
</file>

<file path=docProps/app.xml><?xml version="1.0" encoding="utf-8"?>
<Properties xmlns="http://schemas.openxmlformats.org/officeDocument/2006/extended-properties" xmlns:vt="http://schemas.openxmlformats.org/officeDocument/2006/docPropsVTypes">
  <TotalTime>446</TotalTime>
  <Words>1002</Words>
  <Application>Microsoft Office PowerPoint</Application>
  <PresentationFormat>On-screen Show (4:3)</PresentationFormat>
  <Paragraphs>150</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Abadi ExtraLight</vt:lpstr>
      <vt:lpstr>Alasassy Caps</vt:lpstr>
      <vt:lpstr>Almeria</vt:lpstr>
      <vt:lpstr>Aptos</vt:lpstr>
      <vt:lpstr>Arial</vt:lpstr>
      <vt:lpstr>Calibri</vt:lpstr>
      <vt:lpstr>KG Primary Penmanship</vt:lpstr>
      <vt:lpstr>One Stroke Script LET</vt:lpstr>
      <vt:lpstr>Office Theme</vt:lpstr>
      <vt:lpstr>GES Annual Title 1 Meeting</vt:lpstr>
      <vt:lpstr>Meeting Agenda</vt:lpstr>
      <vt:lpstr>Annual Title 1 Meeting</vt:lpstr>
      <vt:lpstr>PowerPoint Presentation</vt:lpstr>
      <vt:lpstr>PowerPoint Presentation</vt:lpstr>
      <vt:lpstr>Title 1 Program Funding  Provides for: </vt:lpstr>
      <vt:lpstr>PowerPoint Presentation</vt:lpstr>
      <vt:lpstr>GES 24-25 Data</vt:lpstr>
      <vt:lpstr>PowerPoint Presentation</vt:lpstr>
      <vt:lpstr>PowerPoint Presentation</vt:lpstr>
      <vt:lpstr>PowerPoint Presentation</vt:lpstr>
      <vt:lpstr>Opportunities for Additional Parent Training </vt:lpstr>
      <vt:lpstr>PowerPoint Presentation</vt:lpstr>
      <vt:lpstr>How to Help My Child at Home!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Grauer’s*third grade</dc:title>
  <dc:creator>PC</dc:creator>
  <cp:lastModifiedBy>ELIZABETH  EMMERSON</cp:lastModifiedBy>
  <cp:revision>62</cp:revision>
  <cp:lastPrinted>2024-08-13T19:35:23Z</cp:lastPrinted>
  <dcterms:created xsi:type="dcterms:W3CDTF">2017-07-08T19:42:22Z</dcterms:created>
  <dcterms:modified xsi:type="dcterms:W3CDTF">2025-10-22T20:18:54Z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0x010100D401BD2335A78043BD606498AB65C23C</vt:lpwstr>
  </property>
</Properties>
</file>