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64" r:id="rId2"/>
    <p:sldId id="272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280" autoAdjust="0"/>
  </p:normalViewPr>
  <p:slideViewPr>
    <p:cSldViewPr showGuides="1">
      <p:cViewPr varScale="1">
        <p:scale>
          <a:sx n="63" d="100"/>
          <a:sy n="63" d="100"/>
        </p:scale>
        <p:origin x="804" y="56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2/16/2026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2/16/2026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2/16/2026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2/16/2026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t>2/16/2026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GB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1706581" indent="0">
              <a:buNone/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2/16/2026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2/16/2026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2/16/2026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2/16/2026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2/16/2026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GB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2/16/2026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GB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 smtClean="0"/>
              <a:pPr/>
              <a:t>2/16/2026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Reading Comprehension Strategies</a:t>
            </a:r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2E26A-5066-4999-4875-C15BF62C9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Graphic Organizers To Dos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509D4C-B801-F317-13E4-0EB27A7915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Help students use graphic organizers:</a:t>
            </a:r>
          </a:p>
          <a:p>
            <a:r>
              <a:rPr lang="en-US" dirty="0"/>
              <a:t>Carefully choose the appropriate organizer for the task</a:t>
            </a:r>
          </a:p>
          <a:p>
            <a:r>
              <a:rPr lang="en-US" dirty="0"/>
              <a:t>Model and practice with students</a:t>
            </a:r>
          </a:p>
          <a:p>
            <a:r>
              <a:rPr lang="en-US" dirty="0"/>
              <a:t>Begin with simple organizers before moving to more complex ones</a:t>
            </a:r>
          </a:p>
          <a:p>
            <a:r>
              <a:rPr lang="en-US" dirty="0"/>
              <a:t>Fill in portions of the organizer for students to scaffold</a:t>
            </a:r>
          </a:p>
          <a:p>
            <a:r>
              <a:rPr lang="en-US" dirty="0"/>
              <a:t>Use color-coding and highlighting</a:t>
            </a:r>
          </a:p>
          <a:p>
            <a:r>
              <a:rPr lang="en-US" dirty="0"/>
              <a:t>Help students learn how to create their own organizers for various types of texts and purposes</a:t>
            </a:r>
          </a:p>
        </p:txBody>
      </p:sp>
    </p:spTree>
    <p:extLst>
      <p:ext uri="{BB962C8B-B14F-4D97-AF65-F5344CB8AC3E}">
        <p14:creationId xmlns:p14="http://schemas.microsoft.com/office/powerpoint/2010/main" val="56082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09DF6-5C6E-E8FD-10E1-3DF93A2C3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Graphic Organizer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F1C20-C87F-19C3-0A8A-B11298211E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Story structure organizers (beginning/middle/end chart)</a:t>
            </a:r>
          </a:p>
          <a:p>
            <a:r>
              <a:rPr lang="en-US" dirty="0"/>
              <a:t>Charts for main ideas/details</a:t>
            </a:r>
          </a:p>
          <a:p>
            <a:r>
              <a:rPr lang="en-US" dirty="0"/>
              <a:t>Cause-effect charts</a:t>
            </a:r>
          </a:p>
          <a:p>
            <a:r>
              <a:rPr lang="en-US" dirty="0"/>
              <a:t>Venn diagrams for comparing/contrasting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1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625A7-FABF-7F5E-C1B9-213CC0AAD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Asking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54E3E4-29EF-8ADE-E943-ED485A41E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309" y="1701800"/>
            <a:ext cx="10157354" cy="4622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Asking questions before, during, and after reading:</a:t>
            </a:r>
          </a:p>
          <a:p>
            <a:r>
              <a:rPr lang="en-US" dirty="0"/>
              <a:t>Gives students a purpose for reading</a:t>
            </a:r>
          </a:p>
          <a:p>
            <a:r>
              <a:rPr lang="en-US" dirty="0"/>
              <a:t>Focuses students’ attention on what they are going to learn</a:t>
            </a:r>
          </a:p>
          <a:p>
            <a:r>
              <a:rPr lang="en-US" dirty="0"/>
              <a:t>Helps student think actively as they read</a:t>
            </a:r>
          </a:p>
          <a:p>
            <a:r>
              <a:rPr lang="en-US" dirty="0"/>
              <a:t>Encourages student to monitor their comprehension</a:t>
            </a:r>
          </a:p>
          <a:p>
            <a:r>
              <a:rPr lang="en-US" dirty="0"/>
              <a:t>Helps students review content and relate what they have learned to what they already know</a:t>
            </a:r>
          </a:p>
          <a:p>
            <a:r>
              <a:rPr lang="en-US" dirty="0"/>
              <a:t>Helps student go beyond essential facts to thinking more deeply about material they have read</a:t>
            </a:r>
          </a:p>
        </p:txBody>
      </p:sp>
    </p:spTree>
    <p:extLst>
      <p:ext uri="{BB962C8B-B14F-4D97-AF65-F5344CB8AC3E}">
        <p14:creationId xmlns:p14="http://schemas.microsoft.com/office/powerpoint/2010/main" val="2401365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33ED5-8CC5-44D8-B55D-432091490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Asking Questions To 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F6DD2-D916-B22B-24F0-33FFCC4A45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When asking questions, remember to:</a:t>
            </a:r>
          </a:p>
          <a:p>
            <a:r>
              <a:rPr lang="en-US" dirty="0"/>
              <a:t>Focus on predicting and activating background knowledge before reading</a:t>
            </a:r>
          </a:p>
          <a:p>
            <a:r>
              <a:rPr lang="en-US" dirty="0"/>
              <a:t>Ask mostly literal questions during reading, focused on recalling and understanding basic information</a:t>
            </a:r>
          </a:p>
          <a:p>
            <a:r>
              <a:rPr lang="en-US" dirty="0"/>
              <a:t>Focus on extending students’ understanding after reading</a:t>
            </a:r>
          </a:p>
        </p:txBody>
      </p:sp>
    </p:spTree>
    <p:extLst>
      <p:ext uri="{BB962C8B-B14F-4D97-AF65-F5344CB8AC3E}">
        <p14:creationId xmlns:p14="http://schemas.microsoft.com/office/powerpoint/2010/main" val="280758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86836-6E97-5057-8BE4-ECD8E3633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C9342-96C3-5CDA-839C-D945C450C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Asking their own questions as they read, students should:</a:t>
            </a:r>
          </a:p>
          <a:p>
            <a:r>
              <a:rPr lang="en-US" dirty="0"/>
              <a:t>Stay more focused on the text</a:t>
            </a:r>
          </a:p>
          <a:p>
            <a:r>
              <a:rPr lang="en-US" dirty="0"/>
              <a:t>Become more aware of their understanding/confusion when reading</a:t>
            </a:r>
          </a:p>
          <a:p>
            <a:r>
              <a:rPr lang="en-US" dirty="0"/>
              <a:t>Learn to understand what types of information they are learning</a:t>
            </a:r>
          </a:p>
          <a:p>
            <a:r>
              <a:rPr lang="en-US" dirty="0"/>
              <a:t>Learn to combine information from different segments of text</a:t>
            </a:r>
          </a:p>
        </p:txBody>
      </p:sp>
    </p:spTree>
    <p:extLst>
      <p:ext uri="{BB962C8B-B14F-4D97-AF65-F5344CB8AC3E}">
        <p14:creationId xmlns:p14="http://schemas.microsoft.com/office/powerpoint/2010/main" val="140064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E1551-86EC-8BCA-3E6D-778E5770B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Generating Questions To 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D021CB-CAD8-7C82-ACC8-9B5605FBD7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Support can help students learn to generate their own questions by:</a:t>
            </a:r>
          </a:p>
          <a:p>
            <a:r>
              <a:rPr lang="en-US" dirty="0"/>
              <a:t>Providing extensive practice in answering questions</a:t>
            </a:r>
          </a:p>
          <a:p>
            <a:r>
              <a:rPr lang="en-US" dirty="0"/>
              <a:t>Beginning with “who?” “what?” “when?” “where?”</a:t>
            </a:r>
          </a:p>
          <a:p>
            <a:r>
              <a:rPr lang="en-US" dirty="0"/>
              <a:t>Then add “why?” and “how?”</a:t>
            </a:r>
          </a:p>
          <a:p>
            <a:r>
              <a:rPr lang="en-US" dirty="0"/>
              <a:t>Using question stems</a:t>
            </a:r>
          </a:p>
          <a:p>
            <a:r>
              <a:rPr lang="en-US" dirty="0"/>
              <a:t>Using sticky notes to help students identify where they could ask themselves questions</a:t>
            </a:r>
          </a:p>
        </p:txBody>
      </p:sp>
    </p:spTree>
    <p:extLst>
      <p:ext uri="{BB962C8B-B14F-4D97-AF65-F5344CB8AC3E}">
        <p14:creationId xmlns:p14="http://schemas.microsoft.com/office/powerpoint/2010/main" val="37349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C5950-024B-537E-D4E9-C81C79443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Generating Questions -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F6C2AE-7D1D-D23C-7151-B41CB7FCA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other things would you like to know before reading the story?</a:t>
            </a:r>
          </a:p>
          <a:p>
            <a:pPr marL="0" indent="0">
              <a:buNone/>
            </a:pPr>
            <a:r>
              <a:rPr lang="en-US" dirty="0"/>
              <a:t>(Students should be think who, what, when, where, and why questions)</a:t>
            </a:r>
          </a:p>
          <a:p>
            <a:pPr marL="0" indent="0">
              <a:buNone/>
            </a:pPr>
            <a:r>
              <a:rPr lang="en-US" dirty="0"/>
              <a:t>Tell students that, as they read the story, they can look for the answers to their questions.</a:t>
            </a:r>
          </a:p>
          <a:p>
            <a:pPr marL="0" indent="0">
              <a:buNone/>
            </a:pPr>
            <a:r>
              <a:rPr lang="en-US" dirty="0"/>
              <a:t>(Help student with process of answering their own questions, you can write the questions on a chart and refer to them frequently. Give student set of sticky notes and encourage them to place a note in the text when they find an answer to one of their questions).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19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65977-BC6B-B8BB-0FAF-A232BADEC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Identifying Story/Text Structures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80C1BD-9892-04E0-2C2C-9680AB91BD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Begin with story maps of narrative text</a:t>
            </a:r>
          </a:p>
          <a:p>
            <a:r>
              <a:rPr lang="en-US" dirty="0"/>
              <a:t>Teach categories of narrative text structure (characters, setting, events, problem, resolution)</a:t>
            </a:r>
          </a:p>
          <a:p>
            <a:r>
              <a:rPr lang="en-US" dirty="0"/>
              <a:t>Teach five structures of informational text (description, cause/effect, compare/contrast, sequence, problem/solution)</a:t>
            </a:r>
          </a:p>
          <a:p>
            <a:r>
              <a:rPr lang="en-US" dirty="0"/>
              <a:t>Teach use of signal words to determine text structure</a:t>
            </a:r>
          </a:p>
        </p:txBody>
      </p:sp>
    </p:spTree>
    <p:extLst>
      <p:ext uri="{BB962C8B-B14F-4D97-AF65-F5344CB8AC3E}">
        <p14:creationId xmlns:p14="http://schemas.microsoft.com/office/powerpoint/2010/main" val="401315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DA367-BBE5-887B-10D2-F04BD622C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Five Informational Text Structures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5F460-992E-69D3-53EC-6EC5685A77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Cause/Effect</a:t>
            </a:r>
          </a:p>
          <a:p>
            <a:pPr lvl="1"/>
            <a:r>
              <a:rPr lang="en-US" dirty="0"/>
              <a:t>Tell what happened and why it happened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Compare/Contrast</a:t>
            </a:r>
          </a:p>
          <a:p>
            <a:pPr lvl="1"/>
            <a:r>
              <a:rPr lang="en-US" dirty="0"/>
              <a:t>Shows how two or more things are alike/different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Sequence</a:t>
            </a:r>
          </a:p>
          <a:p>
            <a:pPr lvl="1"/>
            <a:r>
              <a:rPr lang="en-US" dirty="0"/>
              <a:t>Tells events in order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Problem/Solution</a:t>
            </a:r>
          </a:p>
          <a:p>
            <a:pPr lvl="1"/>
            <a:r>
              <a:rPr lang="en-US" dirty="0"/>
              <a:t>Tells about a problem and gives one or more possible solutions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Description</a:t>
            </a:r>
          </a:p>
          <a:p>
            <a:pPr lvl="1"/>
            <a:r>
              <a:rPr lang="en-US" dirty="0"/>
              <a:t>Gives features/examples/characteristics of an idea, person, place, thing</a:t>
            </a:r>
          </a:p>
        </p:txBody>
      </p:sp>
    </p:spTree>
    <p:extLst>
      <p:ext uri="{BB962C8B-B14F-4D97-AF65-F5344CB8AC3E}">
        <p14:creationId xmlns:p14="http://schemas.microsoft.com/office/powerpoint/2010/main" val="144663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B6BBE6-F25B-71AC-DC1A-A91595C3D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7644" y="342900"/>
            <a:ext cx="6773535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87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5BA55-2A12-1F87-BCBB-84926CC99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8CE10-40CF-3937-732F-9A998D2C75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dirty="0"/>
              <a:t>Self-Monitoring (slides 2-3)</a:t>
            </a:r>
          </a:p>
          <a:p>
            <a:pPr marL="457200" indent="-457200">
              <a:buAutoNum type="arabicPeriod"/>
            </a:pPr>
            <a:r>
              <a:rPr lang="en-US" dirty="0"/>
              <a:t>Summary (slides 5-8)</a:t>
            </a:r>
          </a:p>
          <a:p>
            <a:pPr marL="457200" indent="-457200">
              <a:buAutoNum type="arabicPeriod"/>
            </a:pPr>
            <a:r>
              <a:rPr lang="en-US" dirty="0"/>
              <a:t>Graphic Organizers (slides 9-11)</a:t>
            </a:r>
          </a:p>
          <a:p>
            <a:pPr marL="457200" indent="-457200">
              <a:buAutoNum type="arabicPeriod"/>
            </a:pPr>
            <a:r>
              <a:rPr lang="en-US" dirty="0"/>
              <a:t>Asking Questions (slides 12-13)</a:t>
            </a:r>
          </a:p>
          <a:p>
            <a:pPr marL="457200" indent="-457200">
              <a:buAutoNum type="arabicPeriod"/>
            </a:pPr>
            <a:r>
              <a:rPr lang="en-US" dirty="0"/>
              <a:t>Generating Questions (slides 14-16)</a:t>
            </a:r>
          </a:p>
          <a:p>
            <a:pPr marL="457200" indent="-457200">
              <a:buAutoNum type="arabicPeriod"/>
            </a:pPr>
            <a:r>
              <a:rPr lang="en-US" dirty="0"/>
              <a:t>Identifying Story/Text Structures (slides 17-19)</a:t>
            </a:r>
          </a:p>
          <a:p>
            <a:pPr marL="457200" indent="-457200">
              <a:buAutoNum type="arabicPeriod"/>
            </a:pPr>
            <a:r>
              <a:rPr lang="en-US" dirty="0"/>
              <a:t>Relating Material to Prior Knowledge (slides 20-22)</a:t>
            </a:r>
          </a:p>
        </p:txBody>
      </p:sp>
    </p:spTree>
    <p:extLst>
      <p:ext uri="{BB962C8B-B14F-4D97-AF65-F5344CB8AC3E}">
        <p14:creationId xmlns:p14="http://schemas.microsoft.com/office/powerpoint/2010/main" val="246264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68A71-30B4-9216-3F0F-4DB86A819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Relating Material to Prior Knowledge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58C0BA-69F5-80F4-3B3F-0D98D650E1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Ask specific questions to activate prior knowledge before reading</a:t>
            </a:r>
          </a:p>
          <a:p>
            <a:r>
              <a:rPr lang="en-US" dirty="0"/>
              <a:t>Use KWL Chart</a:t>
            </a:r>
          </a:p>
          <a:p>
            <a:r>
              <a:rPr lang="en-US" dirty="0"/>
              <a:t>Use Anticipation Guide</a:t>
            </a:r>
          </a:p>
          <a:p>
            <a:r>
              <a:rPr lang="en-US" dirty="0"/>
              <a:t>Use “Let’s Predict” using key vocabular words from passage</a:t>
            </a:r>
          </a:p>
          <a:p>
            <a:r>
              <a:rPr lang="en-US" dirty="0"/>
              <a:t>Pre-teach vocabulary</a:t>
            </a:r>
          </a:p>
        </p:txBody>
      </p:sp>
    </p:spTree>
    <p:extLst>
      <p:ext uri="{BB962C8B-B14F-4D97-AF65-F5344CB8AC3E}">
        <p14:creationId xmlns:p14="http://schemas.microsoft.com/office/powerpoint/2010/main" val="381068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ADD23-F377-CB2E-DC69-EB75688BA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Relating Material to Prior Knowledge - Example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9CD178-C517-4C31-16BD-CD5BE2DDEA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612" y="1600200"/>
            <a:ext cx="8077200" cy="503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3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71883-411F-BB01-0AB9-84CFE046F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Anticipation Guide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05832C-A451-9924-3FBE-476716ABFE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before reading to assess background knowledge and to make predictions</a:t>
            </a:r>
          </a:p>
          <a:p>
            <a:r>
              <a:rPr lang="en-US" dirty="0"/>
              <a:t>Using during reading to encourage self-monitoring</a:t>
            </a:r>
          </a:p>
          <a:p>
            <a:r>
              <a:rPr lang="en-US" dirty="0"/>
              <a:t>Use after reading to focus ideas, cite text evidence</a:t>
            </a:r>
          </a:p>
        </p:txBody>
      </p:sp>
    </p:spTree>
    <p:extLst>
      <p:ext uri="{BB962C8B-B14F-4D97-AF65-F5344CB8AC3E}">
        <p14:creationId xmlns:p14="http://schemas.microsoft.com/office/powerpoint/2010/main" val="546572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A281D-9673-2447-3721-6A28D53E0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Self-Monitoring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26543-DECF-9B03-3C17-692B384593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Students should:</a:t>
            </a:r>
          </a:p>
          <a:p>
            <a:r>
              <a:rPr lang="en-US" dirty="0"/>
              <a:t>Be aware that they do not understand</a:t>
            </a:r>
          </a:p>
          <a:p>
            <a:r>
              <a:rPr lang="en-US" dirty="0"/>
              <a:t>Identify what they do not understand</a:t>
            </a:r>
          </a:p>
          <a:p>
            <a:r>
              <a:rPr lang="en-US" dirty="0"/>
              <a:t>Look back through the text to clarify</a:t>
            </a:r>
          </a:p>
          <a:p>
            <a:r>
              <a:rPr lang="en-US" dirty="0"/>
              <a:t>Restate the difficult passage in their own words</a:t>
            </a:r>
          </a:p>
        </p:txBody>
      </p:sp>
    </p:spTree>
    <p:extLst>
      <p:ext uri="{BB962C8B-B14F-4D97-AF65-F5344CB8AC3E}">
        <p14:creationId xmlns:p14="http://schemas.microsoft.com/office/powerpoint/2010/main" val="3733893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EFBB2-B9B3-201D-22AD-F6AC4245F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Self-Monitoring To Dos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F6868B-E223-89E8-4D5E-27D5521CB9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Support can:</a:t>
            </a:r>
          </a:p>
          <a:p>
            <a:r>
              <a:rPr lang="en-US" dirty="0"/>
              <a:t>Model self-questioning as they are reading</a:t>
            </a:r>
          </a:p>
          <a:p>
            <a:r>
              <a:rPr lang="en-US" dirty="0"/>
              <a:t>Use sticky notes marked with places where students should be checking for understanding</a:t>
            </a:r>
          </a:p>
          <a:p>
            <a:r>
              <a:rPr lang="en-US" dirty="0"/>
              <a:t>Teach students how to use a coding strategy to mark places in texts that causes confusion, require further information</a:t>
            </a:r>
          </a:p>
        </p:txBody>
      </p:sp>
    </p:spTree>
    <p:extLst>
      <p:ext uri="{BB962C8B-B14F-4D97-AF65-F5344CB8AC3E}">
        <p14:creationId xmlns:p14="http://schemas.microsoft.com/office/powerpoint/2010/main" val="18201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B1FBE-1644-659D-E7FB-483AE912C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Summarizing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8EE7DE-2C24-15E4-EA6B-A5A7F6FDFE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Helps with:</a:t>
            </a:r>
          </a:p>
          <a:p>
            <a:r>
              <a:rPr lang="en-US" dirty="0"/>
              <a:t>Identify or generate main ideas</a:t>
            </a:r>
          </a:p>
          <a:p>
            <a:r>
              <a:rPr lang="en-US" dirty="0"/>
              <a:t>Focus on key details</a:t>
            </a:r>
          </a:p>
          <a:p>
            <a:r>
              <a:rPr lang="en-US" dirty="0"/>
              <a:t>Connect the main or central ideas</a:t>
            </a:r>
          </a:p>
          <a:p>
            <a:r>
              <a:rPr lang="en-US" dirty="0"/>
              <a:t>Use key words and phrases</a:t>
            </a:r>
          </a:p>
          <a:p>
            <a:r>
              <a:rPr lang="en-US" dirty="0"/>
              <a:t>Eliminate unnecessary information</a:t>
            </a:r>
          </a:p>
          <a:p>
            <a:r>
              <a:rPr lang="en-US" dirty="0"/>
              <a:t>Take succinct but complete notes</a:t>
            </a:r>
          </a:p>
          <a:p>
            <a:r>
              <a:rPr lang="en-US" dirty="0"/>
              <a:t>Remember what they read</a:t>
            </a:r>
          </a:p>
        </p:txBody>
      </p:sp>
    </p:spTree>
    <p:extLst>
      <p:ext uri="{BB962C8B-B14F-4D97-AF65-F5344CB8AC3E}">
        <p14:creationId xmlns:p14="http://schemas.microsoft.com/office/powerpoint/2010/main" val="70814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36EF7-B79D-BB9B-F8FC-15F9671EC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Summarizing To Dos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347D3-3395-0325-CAC7-AEB8625903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For each paragraph (or section) you read:</a:t>
            </a:r>
          </a:p>
          <a:p>
            <a:r>
              <a:rPr lang="en-US" dirty="0"/>
              <a:t>Pick out important details and highlight them</a:t>
            </a:r>
          </a:p>
          <a:p>
            <a:r>
              <a:rPr lang="en-US" dirty="0"/>
              <a:t>Circle/underline the key words in these details</a:t>
            </a:r>
          </a:p>
          <a:p>
            <a:r>
              <a:rPr lang="en-US" dirty="0"/>
              <a:t>Cross out the less important ideas or ideas that are repeated</a:t>
            </a:r>
          </a:p>
          <a:p>
            <a:r>
              <a:rPr lang="en-US" dirty="0"/>
              <a:t>List the key words in order</a:t>
            </a:r>
          </a:p>
          <a:p>
            <a:r>
              <a:rPr lang="en-US" dirty="0"/>
              <a:t>Trim the key words down to one or two topic sentences</a:t>
            </a:r>
          </a:p>
        </p:txBody>
      </p:sp>
    </p:spTree>
    <p:extLst>
      <p:ext uri="{BB962C8B-B14F-4D97-AF65-F5344CB8AC3E}">
        <p14:creationId xmlns:p14="http://schemas.microsoft.com/office/powerpoint/2010/main" val="122783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A3AEB-C142-D672-D7A1-F5502E6AF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Example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C2DED69-430E-ED6F-9285-A3C5543157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2012" y="1473200"/>
            <a:ext cx="7239000" cy="5146208"/>
          </a:xfrm>
        </p:spPr>
      </p:pic>
    </p:spTree>
    <p:extLst>
      <p:ext uri="{BB962C8B-B14F-4D97-AF65-F5344CB8AC3E}">
        <p14:creationId xmlns:p14="http://schemas.microsoft.com/office/powerpoint/2010/main" val="4154269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A46EE-9703-A09F-F49B-30E9734E7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Example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1F86A3-0806-772C-D378-66D6137CF4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5412" y="1600200"/>
            <a:ext cx="6193878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60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725E5-FFC0-AC2E-1625-718E16EB6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Graphic Organizers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0CE737-CA4E-B182-BEE6-5E522DC90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Graphic organizers help students:</a:t>
            </a:r>
          </a:p>
          <a:p>
            <a:r>
              <a:rPr lang="en-US" dirty="0"/>
              <a:t>Focus on specific concepts (compare/contrast, cause/effect, etc.)</a:t>
            </a:r>
          </a:p>
          <a:p>
            <a:r>
              <a:rPr lang="en-US" dirty="0"/>
              <a:t>Read and understand different types of texts</a:t>
            </a:r>
          </a:p>
          <a:p>
            <a:r>
              <a:rPr lang="en-US" dirty="0"/>
              <a:t>Use visual models to organize their thoughts and ideas</a:t>
            </a:r>
          </a:p>
          <a:p>
            <a:r>
              <a:rPr lang="en-US" dirty="0"/>
              <a:t>Help struggling students focus on the “bigger ideas” in a text</a:t>
            </a:r>
          </a:p>
        </p:txBody>
      </p:sp>
    </p:spTree>
    <p:extLst>
      <p:ext uri="{BB962C8B-B14F-4D97-AF65-F5344CB8AC3E}">
        <p14:creationId xmlns:p14="http://schemas.microsoft.com/office/powerpoint/2010/main" val="210584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787940.potx" id="{9A4E33EC-D715-440E-9062-8AFA4CC9E341}" vid="{0DFBCB81-4ACA-49F1-BA1C-2B43B27F1FC4}"/>
    </a:ext>
  </a:extLst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 bookstack presentation (widescreen)</Template>
  <TotalTime>117</TotalTime>
  <Words>888</Words>
  <Application>Microsoft Office PowerPoint</Application>
  <PresentationFormat>Custom</PresentationFormat>
  <Paragraphs>115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Century Gothic</vt:lpstr>
      <vt:lpstr>Books 16x9</vt:lpstr>
      <vt:lpstr>Reading Comprehension Strategies</vt:lpstr>
      <vt:lpstr>Reading Strategies</vt:lpstr>
      <vt:lpstr>Self-Monitoring</vt:lpstr>
      <vt:lpstr>Self-Monitoring To Dos</vt:lpstr>
      <vt:lpstr>Summarizing</vt:lpstr>
      <vt:lpstr>Summarizing To Dos</vt:lpstr>
      <vt:lpstr>Summary Example</vt:lpstr>
      <vt:lpstr>Summary Example</vt:lpstr>
      <vt:lpstr>Graphic Organizers</vt:lpstr>
      <vt:lpstr>Graphic Organizers To Dos</vt:lpstr>
      <vt:lpstr>Graphic Organizer Examples</vt:lpstr>
      <vt:lpstr>Asking Questions</vt:lpstr>
      <vt:lpstr>Asking Questions To Do</vt:lpstr>
      <vt:lpstr>Generating Questions</vt:lpstr>
      <vt:lpstr>Generating Questions To Do</vt:lpstr>
      <vt:lpstr>Generating Questions - Example</vt:lpstr>
      <vt:lpstr>Identifying Story/Text Structures</vt:lpstr>
      <vt:lpstr>Five Informational Text Structures</vt:lpstr>
      <vt:lpstr>PowerPoint Presentation</vt:lpstr>
      <vt:lpstr>Relating Material to Prior Knowledge</vt:lpstr>
      <vt:lpstr>Relating Material to Prior Knowledge - Example</vt:lpstr>
      <vt:lpstr>Anticipation Guide</vt:lpstr>
    </vt:vector>
  </TitlesOfParts>
  <Company>Pinellas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Reading Comprehension Strategies</dc:title>
  <dc:creator>Moore Jill</dc:creator>
  <cp:lastModifiedBy>Moore Jill</cp:lastModifiedBy>
  <cp:revision>2</cp:revision>
  <dcterms:created xsi:type="dcterms:W3CDTF">2024-02-02T14:49:19Z</dcterms:created>
  <dcterms:modified xsi:type="dcterms:W3CDTF">2026-02-16T13:03:53Z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