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1" r:id="rId5"/>
    <p:sldId id="270" r:id="rId6"/>
    <p:sldId id="263" r:id="rId7"/>
    <p:sldId id="265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2" r:id="rId16"/>
    <p:sldId id="281" r:id="rId17"/>
    <p:sldId id="285" r:id="rId18"/>
    <p:sldId id="284" r:id="rId19"/>
    <p:sldId id="283" r:id="rId20"/>
    <p:sldId id="286" r:id="rId21"/>
    <p:sldId id="287" r:id="rId22"/>
    <p:sldId id="289" r:id="rId23"/>
    <p:sldId id="288" r:id="rId24"/>
    <p:sldId id="290" r:id="rId25"/>
    <p:sldId id="266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3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fusd-my.sharepoint.com/personal/patrick_jensen_fresnounified_org/Documents/2016-2025%20budgeted%20FTE%20Revis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 vs ADA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recap!$A$28</c:f>
              <c:strCache>
                <c:ptCount val="1"/>
                <c:pt idx="0">
                  <c:v>FTE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4.2711611089817324E-3"/>
                  <c:y val="-6.119733141085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E2-44F8-AD75-5FF0AE11CEA7}"/>
                </c:ext>
              </c:extLst>
            </c:dLbl>
            <c:dLbl>
              <c:idx val="2"/>
              <c:layout>
                <c:manualLayout>
                  <c:x val="-5.2202477173417243E-17"/>
                  <c:y val="-6.7997034900950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E2-44F8-AD75-5FF0AE11CEA7}"/>
                </c:ext>
              </c:extLst>
            </c:dLbl>
            <c:dLbl>
              <c:idx val="3"/>
              <c:layout>
                <c:manualLayout>
                  <c:x val="0"/>
                  <c:y val="-5.779747966580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E2-44F8-AD75-5FF0AE11CEA7}"/>
                </c:ext>
              </c:extLst>
            </c:dLbl>
            <c:dLbl>
              <c:idx val="4"/>
              <c:layout>
                <c:manualLayout>
                  <c:x val="-4.2711611089817584E-3"/>
                  <c:y val="-3.059866570542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E2-44F8-AD75-5FF0AE11CEA7}"/>
                </c:ext>
              </c:extLst>
            </c:dLbl>
            <c:dLbl>
              <c:idx val="6"/>
              <c:layout>
                <c:manualLayout>
                  <c:x val="-1.0440495434683449E-16"/>
                  <c:y val="-7.1396886645998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E2-44F8-AD75-5FF0AE11CEA7}"/>
                </c:ext>
              </c:extLst>
            </c:dLbl>
            <c:dLbl>
              <c:idx val="7"/>
              <c:layout>
                <c:manualLayout>
                  <c:x val="-1.4237203696605863E-3"/>
                  <c:y val="-9.17959971162832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E2-44F8-AD75-5FF0AE11CEA7}"/>
                </c:ext>
              </c:extLst>
            </c:dLbl>
            <c:dLbl>
              <c:idx val="8"/>
              <c:layout>
                <c:manualLayout>
                  <c:x val="0"/>
                  <c:y val="-5.779747966580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E2-44F8-AD75-5FF0AE11CEA7}"/>
                </c:ext>
              </c:extLst>
            </c:dLbl>
            <c:dLbl>
              <c:idx val="9"/>
              <c:layout>
                <c:manualLayout>
                  <c:x val="-2.4345063479273937E-2"/>
                  <c:y val="-5.0718512256973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E2-44F8-AD75-5FF0AE11CE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recap!$B$27:$K$27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recap!$B$28:$K$28</c:f>
              <c:numCache>
                <c:formatCode>0.00%</c:formatCode>
                <c:ptCount val="10"/>
                <c:pt idx="0" formatCode="0%">
                  <c:v>1</c:v>
                </c:pt>
                <c:pt idx="1">
                  <c:v>1.0343608871906023</c:v>
                </c:pt>
                <c:pt idx="2">
                  <c:v>1.0476864138016984</c:v>
                </c:pt>
                <c:pt idx="3">
                  <c:v>1.0821090534182569</c:v>
                </c:pt>
                <c:pt idx="4">
                  <c:v>1.101419720308205</c:v>
                </c:pt>
                <c:pt idx="5">
                  <c:v>1.1007269409708236</c:v>
                </c:pt>
                <c:pt idx="6">
                  <c:v>1.1892107196790644</c:v>
                </c:pt>
                <c:pt idx="7">
                  <c:v>1.2125429178086586</c:v>
                </c:pt>
                <c:pt idx="8">
                  <c:v>1.2943199737975295</c:v>
                </c:pt>
                <c:pt idx="9">
                  <c:v>1.3165717505162866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EE2-44F8-AD75-5FF0AE11CEA7}"/>
            </c:ext>
          </c:extLst>
        </c:ser>
        <c:ser>
          <c:idx val="1"/>
          <c:order val="1"/>
          <c:tx>
            <c:strRef>
              <c:f>recap!$A$29</c:f>
              <c:strCache>
                <c:ptCount val="1"/>
                <c:pt idx="0">
                  <c:v>Funded ADA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0"/>
                  <c:y val="-4.7337278106508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EE2-44F8-AD75-5FF0AE11CEA7}"/>
                </c:ext>
              </c:extLst>
            </c:dLbl>
            <c:dLbl>
              <c:idx val="5"/>
              <c:layout>
                <c:manualLayout>
                  <c:x val="-8.1150211597580037E-3"/>
                  <c:y val="-5.0718512256973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EE2-44F8-AD75-5FF0AE11CEA7}"/>
                </c:ext>
              </c:extLst>
            </c:dLbl>
            <c:dLbl>
              <c:idx val="6"/>
              <c:layout>
                <c:manualLayout>
                  <c:x val="7.4386834641386238E-17"/>
                  <c:y val="-4.7337278106508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EE2-44F8-AD75-5FF0AE11CEA7}"/>
                </c:ext>
              </c:extLst>
            </c:dLbl>
            <c:dLbl>
              <c:idx val="8"/>
              <c:layout>
                <c:manualLayout>
                  <c:x val="0"/>
                  <c:y val="-2.0287404902789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EE2-44F8-AD75-5FF0AE11CEA7}"/>
                </c:ext>
              </c:extLst>
            </c:dLbl>
            <c:dLbl>
              <c:idx val="9"/>
              <c:layout>
                <c:manualLayout>
                  <c:x val="-2.6373818769213419E-2"/>
                  <c:y val="-4.73372781065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EE2-44F8-AD75-5FF0AE11CE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recap!$B$27:$K$27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recap!$B$29:$K$29</c:f>
              <c:numCache>
                <c:formatCode>0.00%</c:formatCode>
                <c:ptCount val="10"/>
                <c:pt idx="0" formatCode="0%">
                  <c:v>1</c:v>
                </c:pt>
                <c:pt idx="1">
                  <c:v>1.0020721342983272</c:v>
                </c:pt>
                <c:pt idx="2">
                  <c:v>1.0017417940478692</c:v>
                </c:pt>
                <c:pt idx="3">
                  <c:v>1.0067119132706688</c:v>
                </c:pt>
                <c:pt idx="4">
                  <c:v>1.0049851346887293</c:v>
                </c:pt>
                <c:pt idx="5">
                  <c:v>1.0049851346887293</c:v>
                </c:pt>
                <c:pt idx="6">
                  <c:v>1.004249376858164</c:v>
                </c:pt>
                <c:pt idx="7">
                  <c:v>0.99753746358749507</c:v>
                </c:pt>
                <c:pt idx="8">
                  <c:v>0.97396318207753985</c:v>
                </c:pt>
                <c:pt idx="9">
                  <c:v>0.96795699570557669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EE2-44F8-AD75-5FF0AE11CEA7}"/>
            </c:ext>
          </c:extLst>
        </c:ser>
        <c:ser>
          <c:idx val="2"/>
          <c:order val="2"/>
          <c:tx>
            <c:strRef>
              <c:f>recap!$A$30</c:f>
              <c:strCache>
                <c:ptCount val="1"/>
                <c:pt idx="0">
                  <c:v>Actual ADA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0"/>
                  <c:y val="7.43871513102282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EE2-44F8-AD75-5FF0AE11CEA7}"/>
                </c:ext>
              </c:extLst>
            </c:dLbl>
            <c:dLbl>
              <c:idx val="2"/>
              <c:layout>
                <c:manualLayout>
                  <c:x val="6.0862658698184469E-3"/>
                  <c:y val="8.453085376162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EE2-44F8-AD75-5FF0AE11CEA7}"/>
                </c:ext>
              </c:extLst>
            </c:dLbl>
            <c:dLbl>
              <c:idx val="3"/>
              <c:layout>
                <c:manualLayout>
                  <c:x val="0"/>
                  <c:y val="7.10059171597633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EE2-44F8-AD75-5FF0AE11CEA7}"/>
                </c:ext>
              </c:extLst>
            </c:dLbl>
            <c:dLbl>
              <c:idx val="4"/>
              <c:layout>
                <c:manualLayout>
                  <c:x val="-1.0143776449697411E-2"/>
                  <c:y val="0.10143702451394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EE2-44F8-AD75-5FF0AE11CEA7}"/>
                </c:ext>
              </c:extLst>
            </c:dLbl>
            <c:dLbl>
              <c:idx val="7"/>
              <c:layout>
                <c:manualLayout>
                  <c:x val="0"/>
                  <c:y val="3.3812341504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EE2-44F8-AD75-5FF0AE11CEA7}"/>
                </c:ext>
              </c:extLst>
            </c:dLbl>
            <c:dLbl>
              <c:idx val="8"/>
              <c:layout>
                <c:manualLayout>
                  <c:x val="0"/>
                  <c:y val="4.3956043956043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EE2-44F8-AD75-5FF0AE11CEA7}"/>
                </c:ext>
              </c:extLst>
            </c:dLbl>
            <c:dLbl>
              <c:idx val="9"/>
              <c:layout>
                <c:manualLayout>
                  <c:x val="-6.086265869818596E-3"/>
                  <c:y val="-1.69061707523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EE2-44F8-AD75-5FF0AE11CE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recap!$B$27:$K$27</c:f>
              <c:strCache>
                <c:ptCount val="10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</c:strCache>
            </c:strRef>
          </c:cat>
          <c:val>
            <c:numRef>
              <c:f>recap!$B$30:$K$30</c:f>
              <c:numCache>
                <c:formatCode>0.00%</c:formatCode>
                <c:ptCount val="10"/>
                <c:pt idx="0" formatCode="0%">
                  <c:v>1</c:v>
                </c:pt>
                <c:pt idx="1">
                  <c:v>1.0020721342983272</c:v>
                </c:pt>
                <c:pt idx="2">
                  <c:v>1.0017417940478692</c:v>
                </c:pt>
                <c:pt idx="3">
                  <c:v>1.0067119132706688</c:v>
                </c:pt>
                <c:pt idx="4">
                  <c:v>1.0049851346887293</c:v>
                </c:pt>
                <c:pt idx="5">
                  <c:v>0.96330220126730537</c:v>
                </c:pt>
                <c:pt idx="6">
                  <c:v>0.88229376257545267</c:v>
                </c:pt>
                <c:pt idx="7">
                  <c:v>0.93688999669659745</c:v>
                </c:pt>
                <c:pt idx="8">
                  <c:v>0.9342773056247935</c:v>
                </c:pt>
                <c:pt idx="9">
                  <c:v>0.92827111925283046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DEE2-44F8-AD75-5FF0AE11C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85309952"/>
        <c:axId val="1175440136"/>
      </c:lineChart>
      <c:catAx>
        <c:axId val="1385309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5440136"/>
        <c:crosses val="autoZero"/>
        <c:auto val="1"/>
        <c:lblAlgn val="ctr"/>
        <c:lblOffset val="100"/>
        <c:noMultiLvlLbl val="0"/>
      </c:catAx>
      <c:valAx>
        <c:axId val="1175440136"/>
        <c:scaling>
          <c:orientation val="minMax"/>
          <c:min val="0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5309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17578D-16E6-142E-B4C3-B17B254B88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73CCC-2AF0-804D-83F4-2AFF01D6AC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19E606C-B1C2-434E-B653-DB0C7C4EA138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F223A-FF5A-87EB-8803-CD9715A2B3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Achieving our GREATEST Potential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C03F74-A9A2-DCDF-31C3-364D6CBF50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DBEACF2-AA50-4E3C-A969-A513CF76E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9267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FDE015-4C95-4829-9675-886D34D360CA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Achieving our GREATEST Potential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992183A-1511-410A-AAF8-CF1703DDE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6598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picture is Editable, To change picture, Right click on far right side of photo &gt; Select Change Picture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Achieving our GREATEST Potential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92183A-1511-410A-AAF8-CF1703DDE1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0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0CE772-FCB7-E1DD-AED8-38722A6291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96" y="-4676"/>
            <a:ext cx="10281980" cy="6858000"/>
          </a:xfrm>
          <a:prstGeom prst="rect">
            <a:avLst/>
          </a:prstGeom>
        </p:spPr>
      </p:pic>
      <p:pic>
        <p:nvPicPr>
          <p:cNvPr id="11" name="Picture 10" descr="A blue object with a black background&#10;&#10;Description automatically generated">
            <a:extLst>
              <a:ext uri="{FF2B5EF4-FFF2-40B4-BE49-F238E27FC236}">
                <a16:creationId xmlns:a16="http://schemas.microsoft.com/office/drawing/2014/main" id="{99603405-8716-96E7-EEDE-F250A360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0" y="5892871"/>
            <a:ext cx="4186037" cy="2073376"/>
          </a:xfrm>
          <a:prstGeom prst="rect">
            <a:avLst/>
          </a:prstGeom>
        </p:spPr>
      </p:pic>
      <p:pic>
        <p:nvPicPr>
          <p:cNvPr id="10" name="Picture 9" descr="A black and white gradient&#10;&#10;Description automatically generated">
            <a:extLst>
              <a:ext uri="{FF2B5EF4-FFF2-40B4-BE49-F238E27FC236}">
                <a16:creationId xmlns:a16="http://schemas.microsoft.com/office/drawing/2014/main" id="{68719B88-EB78-A096-A062-97BDFF6F9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192" y="-4676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52442-6564-0FE6-3548-CB692209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05" y="1112424"/>
            <a:ext cx="5577961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C9A18-D82D-35E1-0E4A-EA9550572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705" y="3592099"/>
            <a:ext cx="5577963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2ECC-3F58-4298-9821-FBB5960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9091" y="6356349"/>
            <a:ext cx="2493818" cy="365125"/>
          </a:xfrm>
        </p:spPr>
        <p:txBody>
          <a:bodyPr/>
          <a:lstStyle>
            <a:lvl1pPr algn="ctr">
              <a:defRPr/>
            </a:lvl1pPr>
          </a:lstStyle>
          <a:p>
            <a:fld id="{1F82DBAA-37DB-4670-92A4-7DE557B430B4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7969-835D-CA09-F4C5-B1DDE998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black and blue logo with text&#10;&#10;Description automatically generated">
            <a:extLst>
              <a:ext uri="{FF2B5EF4-FFF2-40B4-BE49-F238E27FC236}">
                <a16:creationId xmlns:a16="http://schemas.microsoft.com/office/drawing/2014/main" id="{735DA28A-18D3-92A2-4243-B0DBCC68CC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" y="5665304"/>
            <a:ext cx="1898860" cy="1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6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29A93D22-8A51-2699-9EEB-622285852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E05A-FB32-CFB6-3474-6CFE811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73480-5F28-4427-A535-93229922D724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B6A1A-C69C-0676-E8F0-CA043309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5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E05A-FB32-CFB6-3474-6CFE811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DB86-6C81-405E-90AA-85A1B2D28ACD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B6A1A-C69C-0676-E8F0-CA043309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DC8291-03F6-4BB6-B1FD-7691F11A1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444" y="586409"/>
            <a:ext cx="10933112" cy="53620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E05A-FB32-CFB6-3474-6CFE811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DB86-6C81-405E-90AA-85A1B2D28ACD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B6A1A-C69C-0676-E8F0-CA043309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DC8291-03F6-4BB6-B1FD-7691F11A1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444" y="586409"/>
            <a:ext cx="10933112" cy="536209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erson and person in graduation gowns&#10;&#10;AI-generated content may be incorrect.">
            <a:extLst>
              <a:ext uri="{FF2B5EF4-FFF2-40B4-BE49-F238E27FC236}">
                <a16:creationId xmlns:a16="http://schemas.microsoft.com/office/drawing/2014/main" id="{55A25ECB-AF09-17C0-DC3F-D33E566BB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909"/>
          <a:stretch>
            <a:fillRect/>
          </a:stretch>
        </p:blipFill>
        <p:spPr>
          <a:xfrm>
            <a:off x="1088365" y="136525"/>
            <a:ext cx="10015269" cy="588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E05A-FB32-CFB6-3474-6CFE811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DB86-6C81-405E-90AA-85A1B2D28ACD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B6A1A-C69C-0676-E8F0-CA043309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DC8291-03F6-4BB6-B1FD-7691F11A1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444" y="586409"/>
            <a:ext cx="10933112" cy="536209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ouple of graduates in graduation gowns&#10;&#10;AI-generated content may be incorrect.">
            <a:extLst>
              <a:ext uri="{FF2B5EF4-FFF2-40B4-BE49-F238E27FC236}">
                <a16:creationId xmlns:a16="http://schemas.microsoft.com/office/drawing/2014/main" id="{75DAF6DE-8064-9BA4-884A-F025572AB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"/>
          <a:stretch>
            <a:fillRect/>
          </a:stretch>
        </p:blipFill>
        <p:spPr>
          <a:xfrm>
            <a:off x="1035170" y="188876"/>
            <a:ext cx="10361762" cy="596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3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A1E05A-FB32-CFB6-3474-6CFE811F7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ADB86-6C81-405E-90AA-85A1B2D28ACD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B6A1A-C69C-0676-E8F0-CA043309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8DC8291-03F6-4BB6-B1FD-7691F11A17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9444" y="586409"/>
            <a:ext cx="10933112" cy="5362092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ouple of graduates in graduation gowns&#10;&#10;AI-generated content may be incorrect.">
            <a:extLst>
              <a:ext uri="{FF2B5EF4-FFF2-40B4-BE49-F238E27FC236}">
                <a16:creationId xmlns:a16="http://schemas.microsoft.com/office/drawing/2014/main" id="{BDB52054-9E5B-0D56-BDAE-7D15F86D2B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/>
          <a:stretch>
            <a:fillRect/>
          </a:stretch>
        </p:blipFill>
        <p:spPr>
          <a:xfrm>
            <a:off x="1130060" y="136525"/>
            <a:ext cx="10150415" cy="583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653125DC-A27A-6C36-D723-567A214C8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661" y="-768068"/>
            <a:ext cx="5705245" cy="2825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1CB0A-66E7-97CE-5939-8D1F077D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83365"/>
            <a:ext cx="3932237" cy="57647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1FD13-56DE-015A-608E-C837C7DC3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3783" y="987425"/>
            <a:ext cx="54416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79E86-DBED-0071-A1BD-D6568FA8D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1020"/>
            <a:ext cx="3932237" cy="31500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CD38D-8A47-1446-2733-68C60B4E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B131-C0FC-4925-8015-D0D6C94250D9}" type="datetime1">
              <a:rPr lang="en-US" smtClean="0"/>
              <a:t>1/23/2026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E57D9-5433-CEE8-658F-167C8DB2B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08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14D723-D3B1-E2A2-B232-23ADEF0517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2345" y="361260"/>
            <a:ext cx="4875212" cy="2650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2123FC-33A3-58EF-84A1-70C15701A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D8ED-A54F-487F-851B-606389094330}" type="datetime1">
              <a:rPr lang="en-US" smtClean="0"/>
              <a:t>1/23/2026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AD428-C73D-8C6C-5D78-41AB5887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A3DDE54-7B7E-7EFD-685E-4F1C3B85D9C0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438296" y="361259"/>
            <a:ext cx="2662096" cy="2650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DDA13C18-7A59-E33F-83DA-F1286497C0D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241128" y="361260"/>
            <a:ext cx="3528527" cy="3753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0BE167E-1C35-C5D4-D550-3A253C05CD27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22347" y="3156710"/>
            <a:ext cx="2917202" cy="23296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80DCC9E-A8DF-D6B8-8780-F1DA11A2C9DE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3480285" y="3156710"/>
            <a:ext cx="4620105" cy="23189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0AD88DC7-1151-A3FA-6814-A7DB3996B97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241126" y="4219920"/>
            <a:ext cx="3528527" cy="1773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3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865C5F-4A30-CDCD-2D4A-0521B8676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0251" y="-4676"/>
            <a:ext cx="10287000" cy="6858000"/>
          </a:xfrm>
          <a:prstGeom prst="rect">
            <a:avLst/>
          </a:prstGeom>
        </p:spPr>
      </p:pic>
      <p:pic>
        <p:nvPicPr>
          <p:cNvPr id="11" name="Picture 10" descr="A blue object with a black background&#10;&#10;Description automatically generated">
            <a:extLst>
              <a:ext uri="{FF2B5EF4-FFF2-40B4-BE49-F238E27FC236}">
                <a16:creationId xmlns:a16="http://schemas.microsoft.com/office/drawing/2014/main" id="{99603405-8716-96E7-EEDE-F250A360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0" y="5892871"/>
            <a:ext cx="4186037" cy="2073376"/>
          </a:xfrm>
          <a:prstGeom prst="rect">
            <a:avLst/>
          </a:prstGeom>
        </p:spPr>
      </p:pic>
      <p:pic>
        <p:nvPicPr>
          <p:cNvPr id="10" name="Picture 9" descr="A black and white gradient&#10;&#10;Description automatically generated">
            <a:extLst>
              <a:ext uri="{FF2B5EF4-FFF2-40B4-BE49-F238E27FC236}">
                <a16:creationId xmlns:a16="http://schemas.microsoft.com/office/drawing/2014/main" id="{68719B88-EB78-A096-A062-97BDFF6F9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7983" y="4676"/>
            <a:ext cx="121908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52442-6564-0FE6-3548-CB692209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05" y="1112424"/>
            <a:ext cx="5577961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C9A18-D82D-35E1-0E4A-EA9550572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705" y="3592099"/>
            <a:ext cx="5577963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2ECC-3F58-4298-9821-FBB5960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9091" y="6356349"/>
            <a:ext cx="2493818" cy="365125"/>
          </a:xfrm>
        </p:spPr>
        <p:txBody>
          <a:bodyPr/>
          <a:lstStyle>
            <a:lvl1pPr algn="ctr">
              <a:defRPr/>
            </a:lvl1pPr>
          </a:lstStyle>
          <a:p>
            <a:fld id="{1F82DBAA-37DB-4670-92A4-7DE557B430B4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7969-835D-CA09-F4C5-B1DDE998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black and blue logo with text&#10;&#10;Description automatically generated">
            <a:extLst>
              <a:ext uri="{FF2B5EF4-FFF2-40B4-BE49-F238E27FC236}">
                <a16:creationId xmlns:a16="http://schemas.microsoft.com/office/drawing/2014/main" id="{735DA28A-18D3-92A2-4243-B0DBCC68CC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" y="5665304"/>
            <a:ext cx="1898860" cy="1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5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865C5F-4A30-CDCD-2D4A-0521B8676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5830" y="0"/>
            <a:ext cx="10287000" cy="6858000"/>
          </a:xfrm>
          <a:prstGeom prst="rect">
            <a:avLst/>
          </a:prstGeom>
        </p:spPr>
      </p:pic>
      <p:pic>
        <p:nvPicPr>
          <p:cNvPr id="11" name="Picture 10" descr="A blue object with a black background&#10;&#10;Description automatically generated">
            <a:extLst>
              <a:ext uri="{FF2B5EF4-FFF2-40B4-BE49-F238E27FC236}">
                <a16:creationId xmlns:a16="http://schemas.microsoft.com/office/drawing/2014/main" id="{99603405-8716-96E7-EEDE-F250A360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0" y="5892871"/>
            <a:ext cx="4186037" cy="2073376"/>
          </a:xfrm>
          <a:prstGeom prst="rect">
            <a:avLst/>
          </a:prstGeom>
        </p:spPr>
      </p:pic>
      <p:pic>
        <p:nvPicPr>
          <p:cNvPr id="10" name="Picture 9" descr="A black and white gradient&#10;&#10;Description automatically generated">
            <a:extLst>
              <a:ext uri="{FF2B5EF4-FFF2-40B4-BE49-F238E27FC236}">
                <a16:creationId xmlns:a16="http://schemas.microsoft.com/office/drawing/2014/main" id="{68719B88-EB78-A096-A062-97BDFF6F9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46" y="4676"/>
            <a:ext cx="70275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52442-6564-0FE6-3548-CB692209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05" y="1112424"/>
            <a:ext cx="5577961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C9A18-D82D-35E1-0E4A-EA9550572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705" y="3592099"/>
            <a:ext cx="5577963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2ECC-3F58-4298-9821-FBB5960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9091" y="6356349"/>
            <a:ext cx="2493818" cy="365125"/>
          </a:xfrm>
        </p:spPr>
        <p:txBody>
          <a:bodyPr/>
          <a:lstStyle>
            <a:lvl1pPr algn="ctr">
              <a:defRPr/>
            </a:lvl1pPr>
          </a:lstStyle>
          <a:p>
            <a:fld id="{1F82DBAA-37DB-4670-92A4-7DE557B430B4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7969-835D-CA09-F4C5-B1DDE998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black and blue logo with text&#10;&#10;Description automatically generated">
            <a:extLst>
              <a:ext uri="{FF2B5EF4-FFF2-40B4-BE49-F238E27FC236}">
                <a16:creationId xmlns:a16="http://schemas.microsoft.com/office/drawing/2014/main" id="{735DA28A-18D3-92A2-4243-B0DBCC68CC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" y="5665304"/>
            <a:ext cx="1898860" cy="1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6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C865C5F-4A30-CDCD-2D4A-0521B8676B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661" y="0"/>
            <a:ext cx="10273338" cy="6858000"/>
          </a:xfrm>
          <a:prstGeom prst="rect">
            <a:avLst/>
          </a:prstGeom>
        </p:spPr>
      </p:pic>
      <p:pic>
        <p:nvPicPr>
          <p:cNvPr id="11" name="Picture 10" descr="A blue object with a black background&#10;&#10;Description automatically generated">
            <a:extLst>
              <a:ext uri="{FF2B5EF4-FFF2-40B4-BE49-F238E27FC236}">
                <a16:creationId xmlns:a16="http://schemas.microsoft.com/office/drawing/2014/main" id="{99603405-8716-96E7-EEDE-F250A360B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0" y="5892871"/>
            <a:ext cx="4186037" cy="2073376"/>
          </a:xfrm>
          <a:prstGeom prst="rect">
            <a:avLst/>
          </a:prstGeom>
        </p:spPr>
      </p:pic>
      <p:pic>
        <p:nvPicPr>
          <p:cNvPr id="10" name="Picture 9" descr="A black and white gradient&#10;&#10;Description automatically generated">
            <a:extLst>
              <a:ext uri="{FF2B5EF4-FFF2-40B4-BE49-F238E27FC236}">
                <a16:creationId xmlns:a16="http://schemas.microsoft.com/office/drawing/2014/main" id="{68719B88-EB78-A096-A062-97BDFF6F9A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46" y="4676"/>
            <a:ext cx="70275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152442-6564-0FE6-3548-CB692209B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705" y="1112424"/>
            <a:ext cx="5577961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EC9A18-D82D-35E1-0E4A-EA95505722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705" y="3592099"/>
            <a:ext cx="5577963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02ECC-3F58-4298-9821-FBB5960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9091" y="6356349"/>
            <a:ext cx="2493818" cy="365125"/>
          </a:xfrm>
        </p:spPr>
        <p:txBody>
          <a:bodyPr/>
          <a:lstStyle>
            <a:lvl1pPr algn="ctr">
              <a:defRPr/>
            </a:lvl1pPr>
          </a:lstStyle>
          <a:p>
            <a:fld id="{1F82DBAA-37DB-4670-92A4-7DE557B430B4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D7969-835D-CA09-F4C5-B1DDE998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3" name="Picture 22" descr="A black and blue logo with text&#10;&#10;Description automatically generated">
            <a:extLst>
              <a:ext uri="{FF2B5EF4-FFF2-40B4-BE49-F238E27FC236}">
                <a16:creationId xmlns:a16="http://schemas.microsoft.com/office/drawing/2014/main" id="{735DA28A-18D3-92A2-4243-B0DBCC68CC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" y="5665304"/>
            <a:ext cx="1898860" cy="1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9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47EDE638-C0FD-D0B6-F590-C59C7DC88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519750"/>
            <a:ext cx="9526072" cy="471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C3E74-E196-B5EA-8F43-5404370351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AD800-3B12-3B72-109B-DC8850D92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50635" cy="3770105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42810-50C5-FE19-F99F-BD9005D3D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8333A-2E46-4997-81DA-79BFEF4E2055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353F4-D6E3-C69D-C21B-FAAD552B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217BADD-26D9-D025-B3C4-1D2B5EF2D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1814" y="1825625"/>
            <a:ext cx="6011862" cy="37703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5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602F0-759F-71F8-4083-0FDA15B2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1831B-AF56-A993-0232-F1A69E739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C2AF-20FB-D9E5-0BBA-CE43C4D4F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29B0C556-6D35-4B1D-BF3E-EB1684454D5A}" type="datetime1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25DF-C34A-AC22-8B23-94CE4B34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0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B6F3D212-8922-C2A0-E36F-141FB59F9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519750"/>
            <a:ext cx="9526072" cy="471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5EACF4-B36A-1B54-5217-12D855D94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2F185-67FA-273A-1C40-F5DCD750DF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BD650-2B46-2985-686C-349364018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801AB-C9AC-719A-DC8B-E2868B786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F1CA66F-E85F-4EDC-8F5E-38FF2C060177}" type="datetime1">
              <a:rPr lang="en-US" smtClean="0"/>
              <a:pPr/>
              <a:t>1/23/2026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73344-D40E-D46C-6EB8-CCED00A1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52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ABBE-3D08-7ACA-2063-34B3C310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528F4-1DDF-83C3-0D1E-5A2DFD8A1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58895-896D-0474-F07D-2922586D4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C759-AB53-2851-5711-FD60A1D580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0F75A3-F19A-F9F1-207C-B9B959D6C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646F76-35B4-E916-9F0E-3BF1A423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BAB6F-4113-4584-99D9-57CD0DD16086}" type="datetime1">
              <a:rPr lang="en-US" smtClean="0"/>
              <a:t>1/23/2026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DD34E0-222F-9E97-BEF8-DF574243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7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8037CCCF-A83D-DA11-BD55-59122A908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519750"/>
            <a:ext cx="9526072" cy="4717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F04F70-A61F-33BB-343C-C44062EE4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41010-1511-3011-04F0-0F0519A00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772B6-E67D-4078-A792-710D4F068B21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F9C22-A8DE-7AF0-55EE-3E251314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968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object with a black background&#10;&#10;Description automatically generated">
            <a:extLst>
              <a:ext uri="{FF2B5EF4-FFF2-40B4-BE49-F238E27FC236}">
                <a16:creationId xmlns:a16="http://schemas.microsoft.com/office/drawing/2014/main" id="{831F5D61-3ED8-ACD8-15EF-41E40D05826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50" y="5892871"/>
            <a:ext cx="4186037" cy="207337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A784E-D473-AB28-3200-DA79782F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3FB7E-60C1-3C83-74AB-8378A910F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77E69-C396-41D7-E18C-509B4A6EE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fld id="{1C8D0DCE-B2F3-4314-972E-DB45BE8124F6}" type="datetime1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D0311-4E1E-134D-1F6D-4DBBA469A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fld id="{46BA2C0B-52E1-4E64-8451-FDF693BC2F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black and blue logo with text&#10;&#10;Description automatically generated">
            <a:extLst>
              <a:ext uri="{FF2B5EF4-FFF2-40B4-BE49-F238E27FC236}">
                <a16:creationId xmlns:a16="http://schemas.microsoft.com/office/drawing/2014/main" id="{D80D7332-1CA5-A16D-5D2B-78AF2835BC9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" y="5665304"/>
            <a:ext cx="1898860" cy="117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3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60" r:id="rId11"/>
    <p:sldLayoutId id="2147483664" r:id="rId12"/>
    <p:sldLayoutId id="2147483665" r:id="rId13"/>
    <p:sldLayoutId id="2147483666" r:id="rId14"/>
    <p:sldLayoutId id="2147483656" r:id="rId15"/>
    <p:sldLayoutId id="2147483657" r:id="rId1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rectangle with white text&#10;&#10;Description automatically generated">
            <a:extLst>
              <a:ext uri="{FF2B5EF4-FFF2-40B4-BE49-F238E27FC236}">
                <a16:creationId xmlns:a16="http://schemas.microsoft.com/office/drawing/2014/main" id="{93CE396D-B5A4-4E7F-1B39-D6AAA421C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59" y="5359634"/>
            <a:ext cx="7055825" cy="1495604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3044181-9F1C-416B-FE32-7CC1909D2F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45" y="752500"/>
            <a:ext cx="5577961" cy="2387600"/>
          </a:xfrm>
        </p:spPr>
        <p:txBody>
          <a:bodyPr/>
          <a:lstStyle/>
          <a:p>
            <a:r>
              <a:rPr lang="en-US" dirty="0"/>
              <a:t>Governor’s 2026/27 </a:t>
            </a:r>
            <a:br>
              <a:rPr lang="en-US" dirty="0"/>
            </a:br>
            <a:r>
              <a:rPr lang="en-US" dirty="0"/>
              <a:t>Proposed State Budget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71A06-5AD2-9FF5-EFC7-986C90A394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849091" y="6356349"/>
            <a:ext cx="2493818" cy="365125"/>
          </a:xfrm>
        </p:spPr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D518A3-7E4E-50E0-CB17-4458A25B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6BA2C0B-52E1-4E64-8451-FDF693BC2F5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85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DD9CF-F4E0-7F9F-5E59-DD63BEEFD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8D186-911D-464A-D23A-F8BDBA66D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09" y="1485899"/>
            <a:ext cx="5298621" cy="2943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C327C-0320-D23D-D3B5-AF10F51D1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Special Education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81024-C540-5652-F47F-5DADD69D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27A69-9333-0C2B-8611-6656B1C1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775CAC-2C23-E13E-C2DD-1404CF585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80223"/>
              </p:ext>
            </p:extLst>
          </p:nvPr>
        </p:nvGraphicFramePr>
        <p:xfrm>
          <a:off x="2228850" y="4428919"/>
          <a:ext cx="7734299" cy="2003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9042">
                  <a:extLst>
                    <a:ext uri="{9D8B030D-6E8A-4147-A177-3AD203B41FA5}">
                      <a16:colId xmlns:a16="http://schemas.microsoft.com/office/drawing/2014/main" val="3291782571"/>
                    </a:ext>
                  </a:extLst>
                </a:gridCol>
                <a:gridCol w="806816">
                  <a:extLst>
                    <a:ext uri="{9D8B030D-6E8A-4147-A177-3AD203B41FA5}">
                      <a16:colId xmlns:a16="http://schemas.microsoft.com/office/drawing/2014/main" val="2618992101"/>
                    </a:ext>
                  </a:extLst>
                </a:gridCol>
                <a:gridCol w="768027">
                  <a:extLst>
                    <a:ext uri="{9D8B030D-6E8A-4147-A177-3AD203B41FA5}">
                      <a16:colId xmlns:a16="http://schemas.microsoft.com/office/drawing/2014/main" val="1987898567"/>
                    </a:ext>
                  </a:extLst>
                </a:gridCol>
                <a:gridCol w="775784">
                  <a:extLst>
                    <a:ext uri="{9D8B030D-6E8A-4147-A177-3AD203B41FA5}">
                      <a16:colId xmlns:a16="http://schemas.microsoft.com/office/drawing/2014/main" val="2816554556"/>
                    </a:ext>
                  </a:extLst>
                </a:gridCol>
                <a:gridCol w="768028">
                  <a:extLst>
                    <a:ext uri="{9D8B030D-6E8A-4147-A177-3AD203B41FA5}">
                      <a16:colId xmlns:a16="http://schemas.microsoft.com/office/drawing/2014/main" val="3469600932"/>
                    </a:ext>
                  </a:extLst>
                </a:gridCol>
                <a:gridCol w="783543">
                  <a:extLst>
                    <a:ext uri="{9D8B030D-6E8A-4147-A177-3AD203B41FA5}">
                      <a16:colId xmlns:a16="http://schemas.microsoft.com/office/drawing/2014/main" val="946466332"/>
                    </a:ext>
                  </a:extLst>
                </a:gridCol>
                <a:gridCol w="837846">
                  <a:extLst>
                    <a:ext uri="{9D8B030D-6E8A-4147-A177-3AD203B41FA5}">
                      <a16:colId xmlns:a16="http://schemas.microsoft.com/office/drawing/2014/main" val="2692323105"/>
                    </a:ext>
                  </a:extLst>
                </a:gridCol>
                <a:gridCol w="865213">
                  <a:extLst>
                    <a:ext uri="{9D8B030D-6E8A-4147-A177-3AD203B41FA5}">
                      <a16:colId xmlns:a16="http://schemas.microsoft.com/office/drawing/2014/main" val="2106251344"/>
                    </a:ext>
                  </a:extLst>
                </a:gridCol>
              </a:tblGrid>
              <a:tr h="273551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2020/21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2022/23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2023/24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2024/25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2025/26*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8129170"/>
                  </a:ext>
                </a:extLst>
              </a:tr>
              <a:tr h="260393">
                <a:tc>
                  <a:txBody>
                    <a:bodyPr/>
                    <a:lstStyle/>
                    <a:p>
                      <a:r>
                        <a:rPr lang="en-US" sz="1200" dirty="0"/>
                        <a:t>Special Education Students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8,352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8,867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9,029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9,506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9,997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10,683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10,683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624633"/>
                  </a:ext>
                </a:extLst>
              </a:tr>
              <a:tr h="260393">
                <a:tc>
                  <a:txBody>
                    <a:bodyPr/>
                    <a:lstStyle/>
                    <a:p>
                      <a:r>
                        <a:rPr lang="en-US" sz="1200" dirty="0"/>
                        <a:t>Federal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$16.0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$19.8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274900"/>
                  </a:ext>
                </a:extLst>
              </a:tr>
              <a:tr h="260393">
                <a:tc>
                  <a:txBody>
                    <a:bodyPr/>
                    <a:lstStyle/>
                    <a:p>
                      <a:r>
                        <a:rPr lang="en-US" sz="1200" dirty="0"/>
                        <a:t>State/Local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$55.2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$78.7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5490338"/>
                  </a:ext>
                </a:extLst>
              </a:tr>
              <a:tr h="260393"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District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$73.1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$69.1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$63.9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$73.2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$97.4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$132.2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$142.3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152888"/>
                  </a:ext>
                </a:extLst>
              </a:tr>
              <a:tr h="260393">
                <a:tc>
                  <a:txBody>
                    <a:bodyPr/>
                    <a:lstStyle/>
                    <a:p>
                      <a:r>
                        <a:rPr lang="en-US" sz="12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$139.4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$151.2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$167.7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$193.5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$229.1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$240.8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371113"/>
                  </a:ext>
                </a:extLst>
              </a:tr>
              <a:tr h="357316">
                <a:tc>
                  <a:txBody>
                    <a:bodyPr/>
                    <a:lstStyle/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District Contribution/LCFF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9.4%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8.8%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7.5%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7.7%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9.6%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13.2%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14.3%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54888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E44D080-131A-535A-991B-68C90C110B1B}"/>
              </a:ext>
            </a:extLst>
          </p:cNvPr>
          <p:cNvSpPr txBox="1"/>
          <p:nvPr/>
        </p:nvSpPr>
        <p:spPr>
          <a:xfrm>
            <a:off x="2259692" y="6408107"/>
            <a:ext cx="21481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 Projected</a:t>
            </a:r>
          </a:p>
        </p:txBody>
      </p:sp>
    </p:spTree>
    <p:extLst>
      <p:ext uri="{BB962C8B-B14F-4D97-AF65-F5344CB8AC3E}">
        <p14:creationId xmlns:p14="http://schemas.microsoft.com/office/powerpoint/2010/main" val="1792139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3DFFB-4F28-1D5D-DCD1-F2FCBF0F2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E0ACD-B492-9E49-E4FD-44D2999A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Governor’s 2026/27 Proposed State Budget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21077-1D2C-1BC4-9109-A0DC8437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5D0E9-DAC9-DFE5-425E-F5F257FC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7A02E2-177F-FC95-AF50-A21C1B2B92CD}"/>
              </a:ext>
            </a:extLst>
          </p:cNvPr>
          <p:cNvSpPr/>
          <p:nvPr/>
        </p:nvSpPr>
        <p:spPr>
          <a:xfrm>
            <a:off x="1478023" y="2412037"/>
            <a:ext cx="2335193" cy="48100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AB39C77-C753-D799-A8CE-B4446F678896}"/>
              </a:ext>
            </a:extLst>
          </p:cNvPr>
          <p:cNvSpPr/>
          <p:nvPr/>
        </p:nvSpPr>
        <p:spPr>
          <a:xfrm>
            <a:off x="1475110" y="1490180"/>
            <a:ext cx="2324548" cy="703228"/>
          </a:xfrm>
          <a:prstGeom prst="roundRect">
            <a:avLst/>
          </a:prstGeom>
          <a:solidFill>
            <a:srgbClr val="2038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498">
            <a:extLst>
              <a:ext uri="{FF2B5EF4-FFF2-40B4-BE49-F238E27FC236}">
                <a16:creationId xmlns:a16="http://schemas.microsoft.com/office/drawing/2014/main" id="{68B65516-5E7A-967F-4A5D-03BCE5DC191D}"/>
              </a:ext>
            </a:extLst>
          </p:cNvPr>
          <p:cNvSpPr>
            <a:spLocks/>
          </p:cNvSpPr>
          <p:nvPr/>
        </p:nvSpPr>
        <p:spPr bwMode="auto">
          <a:xfrm>
            <a:off x="7587105" y="3798939"/>
            <a:ext cx="117435" cy="70000"/>
          </a:xfrm>
          <a:custGeom>
            <a:avLst/>
            <a:gdLst>
              <a:gd name="T0" fmla="*/ 149 w 417"/>
              <a:gd name="T1" fmla="*/ 315 h 315"/>
              <a:gd name="T2" fmla="*/ 0 w 417"/>
              <a:gd name="T3" fmla="*/ 166 h 315"/>
              <a:gd name="T4" fmla="*/ 48 w 417"/>
              <a:gd name="T5" fmla="*/ 119 h 315"/>
              <a:gd name="T6" fmla="*/ 149 w 417"/>
              <a:gd name="T7" fmla="*/ 220 h 315"/>
              <a:gd name="T8" fmla="*/ 369 w 417"/>
              <a:gd name="T9" fmla="*/ 0 h 315"/>
              <a:gd name="T10" fmla="*/ 417 w 417"/>
              <a:gd name="T11" fmla="*/ 47 h 315"/>
              <a:gd name="T12" fmla="*/ 149 w 417"/>
              <a:gd name="T13" fmla="*/ 31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7" h="315">
                <a:moveTo>
                  <a:pt x="149" y="315"/>
                </a:moveTo>
                <a:lnTo>
                  <a:pt x="0" y="166"/>
                </a:lnTo>
                <a:lnTo>
                  <a:pt x="48" y="119"/>
                </a:lnTo>
                <a:lnTo>
                  <a:pt x="149" y="220"/>
                </a:lnTo>
                <a:lnTo>
                  <a:pt x="369" y="0"/>
                </a:lnTo>
                <a:lnTo>
                  <a:pt x="417" y="47"/>
                </a:lnTo>
                <a:lnTo>
                  <a:pt x="149" y="3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9" tIns="17149" rIns="34299" bIns="17149" numCol="1" anchor="t" anchorCtr="0" compatLnSpc="1">
            <a:prstTxWarp prst="textNoShape">
              <a:avLst/>
            </a:prstTxWarp>
          </a:bodyPr>
          <a:lstStyle/>
          <a:p>
            <a:endParaRPr lang="en-US" sz="675" dirty="0">
              <a:latin typeface="DM Sans" pitchFamily="2" charset="77"/>
            </a:endParaRPr>
          </a:p>
        </p:txBody>
      </p:sp>
      <p:sp>
        <p:nvSpPr>
          <p:cNvPr id="28" name="Freeform 546">
            <a:extLst>
              <a:ext uri="{FF2B5EF4-FFF2-40B4-BE49-F238E27FC236}">
                <a16:creationId xmlns:a16="http://schemas.microsoft.com/office/drawing/2014/main" id="{8C217851-5F41-DD57-77B9-B834DAFD06AD}"/>
              </a:ext>
            </a:extLst>
          </p:cNvPr>
          <p:cNvSpPr>
            <a:spLocks/>
          </p:cNvSpPr>
          <p:nvPr/>
        </p:nvSpPr>
        <p:spPr bwMode="auto">
          <a:xfrm>
            <a:off x="7587105" y="4554588"/>
            <a:ext cx="117435" cy="70000"/>
          </a:xfrm>
          <a:custGeom>
            <a:avLst/>
            <a:gdLst>
              <a:gd name="T0" fmla="*/ 149 w 417"/>
              <a:gd name="T1" fmla="*/ 315 h 315"/>
              <a:gd name="T2" fmla="*/ 0 w 417"/>
              <a:gd name="T3" fmla="*/ 166 h 315"/>
              <a:gd name="T4" fmla="*/ 48 w 417"/>
              <a:gd name="T5" fmla="*/ 118 h 315"/>
              <a:gd name="T6" fmla="*/ 149 w 417"/>
              <a:gd name="T7" fmla="*/ 220 h 315"/>
              <a:gd name="T8" fmla="*/ 369 w 417"/>
              <a:gd name="T9" fmla="*/ 0 h 315"/>
              <a:gd name="T10" fmla="*/ 417 w 417"/>
              <a:gd name="T11" fmla="*/ 47 h 315"/>
              <a:gd name="T12" fmla="*/ 149 w 417"/>
              <a:gd name="T13" fmla="*/ 315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7" h="315">
                <a:moveTo>
                  <a:pt x="149" y="315"/>
                </a:moveTo>
                <a:lnTo>
                  <a:pt x="0" y="166"/>
                </a:lnTo>
                <a:lnTo>
                  <a:pt x="48" y="118"/>
                </a:lnTo>
                <a:lnTo>
                  <a:pt x="149" y="220"/>
                </a:lnTo>
                <a:lnTo>
                  <a:pt x="369" y="0"/>
                </a:lnTo>
                <a:lnTo>
                  <a:pt x="417" y="47"/>
                </a:lnTo>
                <a:lnTo>
                  <a:pt x="149" y="3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9" tIns="17149" rIns="34299" bIns="17149" numCol="1" anchor="t" anchorCtr="0" compatLnSpc="1">
            <a:prstTxWarp prst="textNoShape">
              <a:avLst/>
            </a:prstTxWarp>
          </a:bodyPr>
          <a:lstStyle/>
          <a:p>
            <a:endParaRPr lang="en-US" sz="675" dirty="0">
              <a:latin typeface="DM Sans" pitchFamily="2" charset="77"/>
            </a:endParaRPr>
          </a:p>
        </p:txBody>
      </p:sp>
      <p:sp>
        <p:nvSpPr>
          <p:cNvPr id="29" name="Freeform 594">
            <a:extLst>
              <a:ext uri="{FF2B5EF4-FFF2-40B4-BE49-F238E27FC236}">
                <a16:creationId xmlns:a16="http://schemas.microsoft.com/office/drawing/2014/main" id="{DEA30B33-F6B5-5566-0A4C-4B3789DCC014}"/>
              </a:ext>
            </a:extLst>
          </p:cNvPr>
          <p:cNvSpPr>
            <a:spLocks/>
          </p:cNvSpPr>
          <p:nvPr/>
        </p:nvSpPr>
        <p:spPr bwMode="auto">
          <a:xfrm>
            <a:off x="7587105" y="5310236"/>
            <a:ext cx="117435" cy="69536"/>
          </a:xfrm>
          <a:custGeom>
            <a:avLst/>
            <a:gdLst>
              <a:gd name="T0" fmla="*/ 149 w 417"/>
              <a:gd name="T1" fmla="*/ 314 h 314"/>
              <a:gd name="T2" fmla="*/ 0 w 417"/>
              <a:gd name="T3" fmla="*/ 165 h 314"/>
              <a:gd name="T4" fmla="*/ 48 w 417"/>
              <a:gd name="T5" fmla="*/ 118 h 314"/>
              <a:gd name="T6" fmla="*/ 149 w 417"/>
              <a:gd name="T7" fmla="*/ 220 h 314"/>
              <a:gd name="T8" fmla="*/ 369 w 417"/>
              <a:gd name="T9" fmla="*/ 0 h 314"/>
              <a:gd name="T10" fmla="*/ 417 w 417"/>
              <a:gd name="T11" fmla="*/ 47 h 314"/>
              <a:gd name="T12" fmla="*/ 149 w 417"/>
              <a:gd name="T13" fmla="*/ 314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7" h="314">
                <a:moveTo>
                  <a:pt x="149" y="314"/>
                </a:moveTo>
                <a:lnTo>
                  <a:pt x="0" y="165"/>
                </a:lnTo>
                <a:lnTo>
                  <a:pt x="48" y="118"/>
                </a:lnTo>
                <a:lnTo>
                  <a:pt x="149" y="220"/>
                </a:lnTo>
                <a:lnTo>
                  <a:pt x="369" y="0"/>
                </a:lnTo>
                <a:lnTo>
                  <a:pt x="417" y="47"/>
                </a:lnTo>
                <a:lnTo>
                  <a:pt x="149" y="3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34299" tIns="17149" rIns="34299" bIns="17149" numCol="1" anchor="t" anchorCtr="0" compatLnSpc="1">
            <a:prstTxWarp prst="textNoShape">
              <a:avLst/>
            </a:prstTxWarp>
          </a:bodyPr>
          <a:lstStyle/>
          <a:p>
            <a:endParaRPr lang="en-US" sz="675" dirty="0">
              <a:latin typeface="DM Sans" pitchFamily="2" charset="77"/>
            </a:endParaRPr>
          </a:p>
        </p:txBody>
      </p:sp>
      <p:graphicFrame>
        <p:nvGraphicFramePr>
          <p:cNvPr id="30" name="Table 37">
            <a:extLst>
              <a:ext uri="{FF2B5EF4-FFF2-40B4-BE49-F238E27FC236}">
                <a16:creationId xmlns:a16="http://schemas.microsoft.com/office/drawing/2014/main" id="{17308F22-A37E-2C39-B4B6-6180366F3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368837"/>
              </p:ext>
            </p:extLst>
          </p:nvPr>
        </p:nvGraphicFramePr>
        <p:xfrm>
          <a:off x="3923121" y="1527389"/>
          <a:ext cx="6958361" cy="4797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58361">
                  <a:extLst>
                    <a:ext uri="{9D8B030D-6E8A-4147-A177-3AD203B41FA5}">
                      <a16:colId xmlns:a16="http://schemas.microsoft.com/office/drawing/2014/main" val="3614839280"/>
                    </a:ext>
                  </a:extLst>
                </a:gridCol>
              </a:tblGrid>
              <a:tr h="72526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$2.8 billion one-time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Estimated $31.5 million for Fresno Unified ($512.48 per ADA)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222159"/>
                  </a:ext>
                </a:extLst>
              </a:tr>
              <a:tr h="725269"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$757.0 million restores the remaining funds deferred in 2023 Budget Act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Estimated $11.9 million for Fresno Unified ($228 per 2021-22 ADA and UPP)</a:t>
                      </a:r>
                    </a:p>
                    <a:p>
                      <a:pPr marL="285750" indent="-2857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Requires a student needs assessment and include in LCAP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0162424"/>
                  </a:ext>
                </a:extLst>
              </a:tr>
              <a:tr h="1156109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kern="1200" spc="-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$1.0 billion ongoing funds to expand community schools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kern="1200" spc="-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Ongoing investment will support both existing grantees and additional community</a:t>
                      </a:r>
                    </a:p>
                    <a:p>
                      <a:pPr marL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500" b="0" kern="1200" spc="-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schools</a:t>
                      </a:r>
                    </a:p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kern="1200" spc="-3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Fresno Unified has been awarded with 32 schools with 5-year grants starting in 2023/24, 2024/25, and 2025/26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738329"/>
                  </a:ext>
                </a:extLst>
              </a:tr>
              <a:tr h="48265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$100 million for Kitchen Infrastructure one-time grants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Increased funding for Farm to School Incubator Grant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01939"/>
                  </a:ext>
                </a:extLst>
              </a:tr>
              <a:tr h="124955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U.S. Department of Health and Human Services announced a freeze on federal fiscal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None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    year 2025 over concerns of fraud and misuse in five states, including California.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The estimated impact to CA is $5.0 billion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The affected states sued and a federal judge granted temporary restraining order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727275"/>
                  </a:ext>
                </a:extLst>
              </a:tr>
              <a:tr h="42873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Wingdings" panose="05000000000000000000" pitchFamily="2" charset="2"/>
                        <a:buChar char="Ø"/>
                      </a:pPr>
                      <a:r>
                        <a:rPr lang="en-US" sz="1500" b="0" spc="-30" baseline="0" dirty="0">
                          <a:solidFill>
                            <a:schemeClr val="tx1"/>
                          </a:solidFill>
                          <a:latin typeface="+mn-lt"/>
                        </a:rPr>
                        <a:t>Eliminate $1.9 billion in cash deferrals</a:t>
                      </a:r>
                    </a:p>
                  </a:txBody>
                  <a:tcPr marL="34299" marR="34299" marT="17149" marB="171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3464520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0D362D5-8CFB-D888-D981-ADA39ED2BF2F}"/>
              </a:ext>
            </a:extLst>
          </p:cNvPr>
          <p:cNvSpPr txBox="1"/>
          <p:nvPr/>
        </p:nvSpPr>
        <p:spPr>
          <a:xfrm>
            <a:off x="1513083" y="2419752"/>
            <a:ext cx="2472315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spc="-30" dirty="0">
                <a:solidFill>
                  <a:schemeClr val="bg1"/>
                </a:solidFill>
                <a:latin typeface="DM Sans" pitchFamily="2" charset="77"/>
              </a:rPr>
              <a:t>Learning Recovery Block Grant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504B961-4BBA-6452-AB9A-5343EDA8FA8E}"/>
              </a:ext>
            </a:extLst>
          </p:cNvPr>
          <p:cNvSpPr txBox="1"/>
          <p:nvPr/>
        </p:nvSpPr>
        <p:spPr>
          <a:xfrm>
            <a:off x="1522725" y="4424420"/>
            <a:ext cx="1168306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Nutrition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F37FD2-4014-2D77-15F4-17501310B27C}"/>
              </a:ext>
            </a:extLst>
          </p:cNvPr>
          <p:cNvSpPr txBox="1"/>
          <p:nvPr/>
        </p:nvSpPr>
        <p:spPr>
          <a:xfrm>
            <a:off x="1520265" y="5030863"/>
            <a:ext cx="1587553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Transportation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E339E90-B4BB-8818-BCCB-94B1418BEFE4}"/>
              </a:ext>
            </a:extLst>
          </p:cNvPr>
          <p:cNvSpPr/>
          <p:nvPr/>
        </p:nvSpPr>
        <p:spPr>
          <a:xfrm>
            <a:off x="1463169" y="3320049"/>
            <a:ext cx="2335193" cy="313219"/>
          </a:xfrm>
          <a:prstGeom prst="roundRect">
            <a:avLst/>
          </a:prstGeom>
          <a:solidFill>
            <a:srgbClr val="799A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B4FB9E-D733-6E5E-2C6A-0F5872F26F3C}"/>
              </a:ext>
            </a:extLst>
          </p:cNvPr>
          <p:cNvSpPr txBox="1"/>
          <p:nvPr/>
        </p:nvSpPr>
        <p:spPr>
          <a:xfrm>
            <a:off x="1454197" y="3085514"/>
            <a:ext cx="2413972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Community Schools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64C3AE7-F52B-7E20-7378-C6F19CD626C4}"/>
              </a:ext>
            </a:extLst>
          </p:cNvPr>
          <p:cNvSpPr/>
          <p:nvPr/>
        </p:nvSpPr>
        <p:spPr>
          <a:xfrm>
            <a:off x="1454197" y="4246657"/>
            <a:ext cx="2337784" cy="313219"/>
          </a:xfrm>
          <a:prstGeom prst="roundRect">
            <a:avLst/>
          </a:prstGeom>
          <a:solidFill>
            <a:srgbClr val="A0B8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67F670-F6D8-7EB8-BDE9-C05CB1792731}"/>
              </a:ext>
            </a:extLst>
          </p:cNvPr>
          <p:cNvSpPr txBox="1"/>
          <p:nvPr/>
        </p:nvSpPr>
        <p:spPr>
          <a:xfrm>
            <a:off x="1579345" y="4023207"/>
            <a:ext cx="1904626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Nutrition Services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403ECAB-BB28-723A-E94E-24FF9898682E}"/>
              </a:ext>
            </a:extLst>
          </p:cNvPr>
          <p:cNvSpPr/>
          <p:nvPr/>
        </p:nvSpPr>
        <p:spPr>
          <a:xfrm>
            <a:off x="1492291" y="5938625"/>
            <a:ext cx="2337783" cy="313219"/>
          </a:xfrm>
          <a:prstGeom prst="roundRect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3A1E61-D31A-0AF8-5862-D100CF16772D}"/>
              </a:ext>
            </a:extLst>
          </p:cNvPr>
          <p:cNvSpPr txBox="1"/>
          <p:nvPr/>
        </p:nvSpPr>
        <p:spPr>
          <a:xfrm>
            <a:off x="1599535" y="5690985"/>
            <a:ext cx="1904626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Cash Deferrals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61BB698-FD74-96FF-527D-6A7AD8314429}"/>
              </a:ext>
            </a:extLst>
          </p:cNvPr>
          <p:cNvSpPr txBox="1"/>
          <p:nvPr/>
        </p:nvSpPr>
        <p:spPr>
          <a:xfrm>
            <a:off x="1454873" y="1484956"/>
            <a:ext cx="2472315" cy="7386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400" b="1" spc="-30" dirty="0">
                <a:solidFill>
                  <a:schemeClr val="bg1"/>
                </a:solidFill>
                <a:latin typeface="DM Sans" pitchFamily="2" charset="77"/>
              </a:rPr>
              <a:t>Student Support and Professional Development Discretionary Block Grant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77D8F57-38F6-A633-B6E8-07FA3BE6C2C4}"/>
              </a:ext>
            </a:extLst>
          </p:cNvPr>
          <p:cNvSpPr/>
          <p:nvPr/>
        </p:nvSpPr>
        <p:spPr>
          <a:xfrm>
            <a:off x="1442828" y="5138523"/>
            <a:ext cx="2337783" cy="313219"/>
          </a:xfrm>
          <a:prstGeom prst="roundRect">
            <a:avLst/>
          </a:prstGeom>
          <a:solidFill>
            <a:srgbClr val="4D7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26CD78-0910-8619-3B35-0B9D82F16155}"/>
              </a:ext>
            </a:extLst>
          </p:cNvPr>
          <p:cNvSpPr txBox="1"/>
          <p:nvPr/>
        </p:nvSpPr>
        <p:spPr>
          <a:xfrm>
            <a:off x="1539717" y="4885785"/>
            <a:ext cx="1904626" cy="56085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ts val="4320"/>
              </a:lnSpc>
            </a:pPr>
            <a:r>
              <a:rPr lang="en-US" sz="1500" b="1" spc="-30" dirty="0">
                <a:solidFill>
                  <a:schemeClr val="bg1"/>
                </a:solidFill>
                <a:latin typeface="DM Sans" pitchFamily="2" charset="77"/>
              </a:rPr>
              <a:t>Child Development</a:t>
            </a:r>
          </a:p>
        </p:txBody>
      </p:sp>
    </p:spTree>
    <p:extLst>
      <p:ext uri="{BB962C8B-B14F-4D97-AF65-F5344CB8AC3E}">
        <p14:creationId xmlns:p14="http://schemas.microsoft.com/office/powerpoint/2010/main" val="97315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62AA9-6015-D1EA-434A-5D470B34A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D9A5-240D-1401-0033-FC6AB778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Block Grant Uses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DC92C-0BB8-6DBF-8195-E4539918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4B52EB-7B20-3F1E-82EB-1808FC9D1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13E296E-835A-00C7-928E-2D5C48B44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6089644"/>
              </p:ext>
            </p:extLst>
          </p:nvPr>
        </p:nvGraphicFramePr>
        <p:xfrm>
          <a:off x="1058251" y="1473200"/>
          <a:ext cx="7332297" cy="195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46805">
                  <a:extLst>
                    <a:ext uri="{9D8B030D-6E8A-4147-A177-3AD203B41FA5}">
                      <a16:colId xmlns:a16="http://schemas.microsoft.com/office/drawing/2014/main" val="4012712510"/>
                    </a:ext>
                  </a:extLst>
                </a:gridCol>
                <a:gridCol w="2075543">
                  <a:extLst>
                    <a:ext uri="{9D8B030D-6E8A-4147-A177-3AD203B41FA5}">
                      <a16:colId xmlns:a16="http://schemas.microsoft.com/office/drawing/2014/main" val="2986558559"/>
                    </a:ext>
                  </a:extLst>
                </a:gridCol>
                <a:gridCol w="2309949">
                  <a:extLst>
                    <a:ext uri="{9D8B030D-6E8A-4147-A177-3AD203B41FA5}">
                      <a16:colId xmlns:a16="http://schemas.microsoft.com/office/drawing/2014/main" val="340261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Block Grant Allocations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Learning Recovery Block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 Support Block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4405"/>
                  </a:ext>
                </a:extLst>
              </a:tr>
              <a:tr h="262885">
                <a:tc>
                  <a:txBody>
                    <a:bodyPr/>
                    <a:lstStyle/>
                    <a:p>
                      <a:r>
                        <a:rPr lang="en-US" sz="1600" dirty="0"/>
                        <a:t>2022/23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$106,600,000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7859"/>
                  </a:ext>
                </a:extLst>
              </a:tr>
              <a:tr h="210634">
                <a:tc>
                  <a:txBody>
                    <a:bodyPr/>
                    <a:lstStyle/>
                    <a:p>
                      <a:r>
                        <a:rPr lang="en-US" sz="1600" dirty="0"/>
                        <a:t>2025/26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$6,000,000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$19,300,000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45467"/>
                  </a:ext>
                </a:extLst>
              </a:tr>
              <a:tr h="122097">
                <a:tc>
                  <a:txBody>
                    <a:bodyPr/>
                    <a:lstStyle/>
                    <a:p>
                      <a:r>
                        <a:rPr lang="en-US" sz="1600" dirty="0"/>
                        <a:t>2026/27 Estimated Allocation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$11,800,000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$31,800,000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13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$124,400,000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$51,100,000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0012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EE0D724-89AD-AE6A-871D-F60D63290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113620"/>
              </p:ext>
            </p:extLst>
          </p:nvPr>
        </p:nvGraphicFramePr>
        <p:xfrm>
          <a:off x="1058251" y="3429000"/>
          <a:ext cx="7332297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6805">
                  <a:extLst>
                    <a:ext uri="{9D8B030D-6E8A-4147-A177-3AD203B41FA5}">
                      <a16:colId xmlns:a16="http://schemas.microsoft.com/office/drawing/2014/main" val="4012712510"/>
                    </a:ext>
                  </a:extLst>
                </a:gridCol>
                <a:gridCol w="2075543">
                  <a:extLst>
                    <a:ext uri="{9D8B030D-6E8A-4147-A177-3AD203B41FA5}">
                      <a16:colId xmlns:a16="http://schemas.microsoft.com/office/drawing/2014/main" val="2986558559"/>
                    </a:ext>
                  </a:extLst>
                </a:gridCol>
                <a:gridCol w="2309949">
                  <a:extLst>
                    <a:ext uri="{9D8B030D-6E8A-4147-A177-3AD203B41FA5}">
                      <a16:colId xmlns:a16="http://schemas.microsoft.com/office/drawing/2014/main" val="3402615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Block Grant 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Learning Recovery Block Grant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 Support Block Grant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584405"/>
                  </a:ext>
                </a:extLst>
              </a:tr>
              <a:tr h="259685">
                <a:tc>
                  <a:txBody>
                    <a:bodyPr/>
                    <a:lstStyle/>
                    <a:p>
                      <a:r>
                        <a:rPr lang="en-US" sz="1600" dirty="0"/>
                        <a:t>2023/24 to 2027/28 Early Literacy Investment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$120,000,000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/>
                        <a:t>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177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2025/26 One-time student laptop purchase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$8,000,000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1345467"/>
                  </a:ext>
                </a:extLst>
              </a:tr>
              <a:tr h="223791">
                <a:tc>
                  <a:txBody>
                    <a:bodyPr/>
                    <a:lstStyle/>
                    <a:p>
                      <a:r>
                        <a:rPr lang="en-US" sz="1600" dirty="0"/>
                        <a:t>2026/27 – 2030/31 PARS Payments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$4,400,000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$43,100,000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13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$124,400,000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$51,100,000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001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55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39991-6BF2-D53D-C9C7-DA459B09D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54314-0FEA-CD19-9BE8-8861B3AF0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Historical Attendance and Positions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416AD3-8548-8957-F93D-482394644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A6B40-0FCF-14A6-9B76-A519EB133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41DECC-325B-2F3E-7EA5-843959AEC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486629"/>
            <a:ext cx="8151205" cy="468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7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D7A4C-5387-899C-668D-5542AB9C9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DE6A-669A-C55B-4C51-87F2FA977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Average Daily Attendance TK-12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0D0A6-6C00-71AB-5F89-D5A40C664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98916-D1FE-5C61-C5BC-D3127EA9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C15C1-6A6E-3ECE-A469-C3BC269A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75" y="1471601"/>
            <a:ext cx="8327988" cy="455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9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925AF-1C71-57A8-8D69-1FCD3A70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DE79-9304-763C-056E-7D2F404E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TK-6 Enrollment – Small Schools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B554A-89AA-C99C-4B38-49C7DAEED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66BC8-7632-0A09-4893-D9A5D0FB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16D134-27AC-0E46-1996-54E85FFFC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00782"/>
              </p:ext>
            </p:extLst>
          </p:nvPr>
        </p:nvGraphicFramePr>
        <p:xfrm>
          <a:off x="1790701" y="1528127"/>
          <a:ext cx="8067675" cy="474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8106">
                  <a:extLst>
                    <a:ext uri="{9D8B030D-6E8A-4147-A177-3AD203B41FA5}">
                      <a16:colId xmlns:a16="http://schemas.microsoft.com/office/drawing/2014/main" val="3781036289"/>
                    </a:ext>
                  </a:extLst>
                </a:gridCol>
                <a:gridCol w="1603931">
                  <a:extLst>
                    <a:ext uri="{9D8B030D-6E8A-4147-A177-3AD203B41FA5}">
                      <a16:colId xmlns:a16="http://schemas.microsoft.com/office/drawing/2014/main" val="38534099"/>
                    </a:ext>
                  </a:extLst>
                </a:gridCol>
                <a:gridCol w="1578719">
                  <a:extLst>
                    <a:ext uri="{9D8B030D-6E8A-4147-A177-3AD203B41FA5}">
                      <a16:colId xmlns:a16="http://schemas.microsoft.com/office/drawing/2014/main" val="643049335"/>
                    </a:ext>
                  </a:extLst>
                </a:gridCol>
                <a:gridCol w="2016919">
                  <a:extLst>
                    <a:ext uri="{9D8B030D-6E8A-4147-A177-3AD203B41FA5}">
                      <a16:colId xmlns:a16="http://schemas.microsoft.com/office/drawing/2014/main" val="603057250"/>
                    </a:ext>
                  </a:extLst>
                </a:gridCol>
              </a:tblGrid>
              <a:tr h="3442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Difference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915543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Wolters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(76)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9693101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Holland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(87)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773302"/>
                  </a:ext>
                </a:extLst>
              </a:tr>
              <a:tr h="344252">
                <a:tc>
                  <a:txBody>
                    <a:bodyPr/>
                    <a:lstStyle/>
                    <a:p>
                      <a:r>
                        <a:rPr lang="en-US" dirty="0"/>
                        <a:t>Kirk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2167286"/>
                  </a:ext>
                </a:extLst>
              </a:tr>
              <a:tr h="344252">
                <a:tc>
                  <a:txBody>
                    <a:bodyPr/>
                    <a:lstStyle/>
                    <a:p>
                      <a:r>
                        <a:rPr lang="en-US" dirty="0"/>
                        <a:t>Starr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(38)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054003"/>
                  </a:ext>
                </a:extLst>
              </a:tr>
              <a:tr h="344252">
                <a:tc>
                  <a:txBody>
                    <a:bodyPr/>
                    <a:lstStyle/>
                    <a:p>
                      <a:r>
                        <a:rPr lang="en-US" dirty="0"/>
                        <a:t>Gibson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075445"/>
                  </a:ext>
                </a:extLst>
              </a:tr>
              <a:tr h="344252">
                <a:tc>
                  <a:txBody>
                    <a:bodyPr/>
                    <a:lstStyle/>
                    <a:p>
                      <a:r>
                        <a:rPr lang="en-US" dirty="0"/>
                        <a:t>Lowell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(113)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264598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Jackson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(107)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757815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Anthony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(134)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233807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Webster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(47)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720687"/>
                  </a:ext>
                </a:extLst>
              </a:tr>
              <a:tr h="485548">
                <a:tc>
                  <a:txBody>
                    <a:bodyPr/>
                    <a:lstStyle/>
                    <a:p>
                      <a:r>
                        <a:rPr lang="en-US" dirty="0"/>
                        <a:t>Jefferson Elementary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(125)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16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337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15E52-F311-F649-CFD9-5CAD2F2AD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419A8-DC3E-C9FF-FF0F-00B2320B3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Historical Attendance and Positions – Statewide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2A7F5-43DA-FAA5-D1A9-1D41D9315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22DE8-490F-BDD8-2F55-F5D6E40B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9FD2DF-C3DA-1E1D-26F2-DE2005289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273" y="1466585"/>
            <a:ext cx="7858578" cy="45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38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7761D-E178-CDA3-CEF2-ABF1365B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43BD-9746-54B4-813B-75AE12D3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079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Historical Attendance and Positions – Districtwide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8F44E-B46D-81A8-8E28-3E9E80160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7ECE0-6C8A-EB71-C879-4569AC6E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DCDEB5-03C0-AF40-FB10-24C601BE000D}"/>
              </a:ext>
              <a:ext uri="{147F2762-F138-4A5C-976F-8EAC2B608ADB}">
                <a16:predDERef xmlns:a16="http://schemas.microsoft.com/office/drawing/2014/main" pred="{C24AD595-29A8-4AE6-F5E8-387ED89A82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4318213"/>
              </p:ext>
            </p:extLst>
          </p:nvPr>
        </p:nvGraphicFramePr>
        <p:xfrm>
          <a:off x="702404" y="1633538"/>
          <a:ext cx="8920291" cy="373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70391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C474D-AC76-6BBB-1A02-F1F9471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14B0D-E29A-B900-CFE5-A0EBB951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Reduction Impact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6641D-DB11-B68E-0BFA-8546918BD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041CD-146C-C16C-50D8-E2A78CA34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7D151-E4EE-1839-8CF5-BC5CE3C00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118" y="1624013"/>
            <a:ext cx="6730945" cy="40457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682090-59A6-0ED6-1CEB-A0FE51687DA0}"/>
              </a:ext>
            </a:extLst>
          </p:cNvPr>
          <p:cNvSpPr/>
          <p:nvPr/>
        </p:nvSpPr>
        <p:spPr>
          <a:xfrm>
            <a:off x="6937510" y="1624013"/>
            <a:ext cx="1060179" cy="5487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$25.0 million Reductions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84FD55-4E9C-ED66-0648-EB08EB9AB83B}"/>
              </a:ext>
            </a:extLst>
          </p:cNvPr>
          <p:cNvSpPr/>
          <p:nvPr/>
        </p:nvSpPr>
        <p:spPr>
          <a:xfrm>
            <a:off x="5565910" y="1624012"/>
            <a:ext cx="1060179" cy="5487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$25.0 million Reductions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5BFCC4-C534-E71A-1D79-BA54BB913B1B}"/>
              </a:ext>
            </a:extLst>
          </p:cNvPr>
          <p:cNvSpPr/>
          <p:nvPr/>
        </p:nvSpPr>
        <p:spPr>
          <a:xfrm>
            <a:off x="4350020" y="1933351"/>
            <a:ext cx="1060179" cy="54871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$6.8 million Reductions</a:t>
            </a:r>
          </a:p>
        </p:txBody>
      </p:sp>
    </p:spTree>
    <p:extLst>
      <p:ext uri="{BB962C8B-B14F-4D97-AF65-F5344CB8AC3E}">
        <p14:creationId xmlns:p14="http://schemas.microsoft.com/office/powerpoint/2010/main" val="149619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28017-3304-63C7-B831-A432122F7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0C55D-0634-4C1F-70F8-9BB741FF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Preliminary Central Office Reductions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6E3A6-8A3E-D6BE-8040-16B95DBBE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CDB84-568E-B4F6-8527-3ED0E86E0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90953476-EF84-B48E-4BA4-B4FDBD2DC6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6784733"/>
              </p:ext>
            </p:extLst>
          </p:nvPr>
        </p:nvGraphicFramePr>
        <p:xfrm>
          <a:off x="973081" y="1624013"/>
          <a:ext cx="7502637" cy="2974626"/>
        </p:xfrm>
        <a:graphic>
          <a:graphicData uri="http://schemas.openxmlformats.org/drawingml/2006/table">
            <a:tbl>
              <a:tblPr firstRow="1" bandRow="1"/>
              <a:tblGrid>
                <a:gridCol w="4680019">
                  <a:extLst>
                    <a:ext uri="{9D8B030D-6E8A-4147-A177-3AD203B41FA5}">
                      <a16:colId xmlns:a16="http://schemas.microsoft.com/office/drawing/2014/main" val="2968619661"/>
                    </a:ext>
                  </a:extLst>
                </a:gridCol>
                <a:gridCol w="928558">
                  <a:extLst>
                    <a:ext uri="{9D8B030D-6E8A-4147-A177-3AD203B41FA5}">
                      <a16:colId xmlns:a16="http://schemas.microsoft.com/office/drawing/2014/main" val="798069058"/>
                    </a:ext>
                  </a:extLst>
                </a:gridCol>
                <a:gridCol w="947030">
                  <a:extLst>
                    <a:ext uri="{9D8B030D-6E8A-4147-A177-3AD203B41FA5}">
                      <a16:colId xmlns:a16="http://schemas.microsoft.com/office/drawing/2014/main" val="963369888"/>
                    </a:ext>
                  </a:extLst>
                </a:gridCol>
                <a:gridCol w="947030">
                  <a:extLst>
                    <a:ext uri="{9D8B030D-6E8A-4147-A177-3AD203B41FA5}">
                      <a16:colId xmlns:a16="http://schemas.microsoft.com/office/drawing/2014/main" val="2477004142"/>
                    </a:ext>
                  </a:extLst>
                </a:gridCol>
              </a:tblGrid>
              <a:tr h="2759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400" b="1" strike="noStrike" kern="1200" dirty="0">
                          <a:solidFill>
                            <a:schemeClr val="bg1"/>
                          </a:solidFill>
                        </a:rPr>
                        <a:t>Positions</a:t>
                      </a:r>
                      <a:endParaRPr kumimoji="0" lang="en-US" sz="1400" b="1" strike="sngStrik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</a:rPr>
                        <a:t>2024/25</a:t>
                      </a:r>
                      <a:endParaRPr kumimoji="0"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rtl="0" eaLnBrk="1" fontAlgn="ctr" latinLnBrk="0" hangingPunct="1"/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</a:rPr>
                        <a:t>2025/26</a:t>
                      </a:r>
                      <a:endParaRPr kumimoji="0" lang="en-US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2026/27</a:t>
                      </a:r>
                    </a:p>
                  </a:txBody>
                  <a:tcPr marL="45720" marR="4572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982386"/>
                  </a:ext>
                </a:extLst>
              </a:tr>
              <a:tr h="1501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Administrative Analyst, Analyst I, Analyst II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77120"/>
                  </a:ext>
                </a:extLst>
              </a:tr>
              <a:tr h="2352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Assistant Superintendent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681066"/>
                  </a:ext>
                </a:extLst>
              </a:tr>
              <a:tr h="463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Clinical School Social Worker, School Counselor, Guidance Learning Advisor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23511"/>
                  </a:ext>
                </a:extLst>
              </a:tr>
              <a:tr h="1511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Coordinator I, Coordinator II 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 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3182285"/>
                  </a:ext>
                </a:extLst>
              </a:tr>
              <a:tr h="1536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Director, Executive Director, Exec. Officers, Administrator, Community Relations Officer 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 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(7.0)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237923"/>
                  </a:ext>
                </a:extLst>
              </a:tr>
              <a:tr h="927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Manager I, Manager II, Manager III, Project Manager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(7.0)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(5.0)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1186"/>
                  </a:ext>
                </a:extLst>
              </a:tr>
              <a:tr h="152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Supervisors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1.0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377266"/>
                  </a:ext>
                </a:extLst>
              </a:tr>
              <a:tr h="1866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Classified Positions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(9.1)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(12.3)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(19.4)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671165"/>
                  </a:ext>
                </a:extLst>
              </a:tr>
              <a:tr h="62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ctr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Teachers on Special Assignment, Literacy Coach, Climate and Culture Specialist and Resource Specialist</a:t>
                      </a:r>
                      <a:endParaRPr lang="en-US" sz="1300" b="0" i="1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(39.2)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(11.0)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(2.0)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525272"/>
                  </a:ext>
                </a:extLst>
              </a:tr>
              <a:tr h="11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Total Central Office Change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(61.3)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/>
                          <a:ea typeface="+mn-ea"/>
                          <a:cs typeface="+mn-cs"/>
                        </a:rPr>
                        <a:t>(34.3)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(41.4)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1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479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84D8C-CE92-011A-8F30-85F0F8DEA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8D14B-D9D5-1BC5-2A9C-FAAE11C5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A9B0B-F6F0-EAE3-4B36-4D34A101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28226-55BC-BFC9-E77B-26CABEE78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4989-0C30-D16B-304B-7550D075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Preliminary PARS Savings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AC7BB-84FC-DC44-E721-A2C836D2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9670F-C162-81F5-F4BF-FF422B1C7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73F4DC-3440-37CC-656D-2AEBBBAFC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178642"/>
              </p:ext>
            </p:extLst>
          </p:nvPr>
        </p:nvGraphicFramePr>
        <p:xfrm>
          <a:off x="805506" y="1624013"/>
          <a:ext cx="6740778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440">
                  <a:extLst>
                    <a:ext uri="{9D8B030D-6E8A-4147-A177-3AD203B41FA5}">
                      <a16:colId xmlns:a16="http://schemas.microsoft.com/office/drawing/2014/main" val="2508475065"/>
                    </a:ext>
                  </a:extLst>
                </a:gridCol>
                <a:gridCol w="1331842">
                  <a:extLst>
                    <a:ext uri="{9D8B030D-6E8A-4147-A177-3AD203B41FA5}">
                      <a16:colId xmlns:a16="http://schemas.microsoft.com/office/drawing/2014/main" val="1457245683"/>
                    </a:ext>
                  </a:extLst>
                </a:gridCol>
                <a:gridCol w="1802296">
                  <a:extLst>
                    <a:ext uri="{9D8B030D-6E8A-4147-A177-3AD203B41FA5}">
                      <a16:colId xmlns:a16="http://schemas.microsoft.com/office/drawing/2014/main" val="6271174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24486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b="0" dirty="0"/>
                        <a:t>Employee Group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Number of Retirements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2026/27 Budget FTE Not Replaced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dirty="0"/>
                        <a:t>2026/27 Budget Savings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2690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Certificated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$2,334,000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564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Classified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$5,422,000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05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Management/ Supervisory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39.0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$8,982,000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993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568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104.4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$16,738,000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5745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0377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D8A30-3D20-4301-C9B1-45C750C5E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C75E3D-BCF7-BF0F-A314-D13FEE638070}"/>
              </a:ext>
            </a:extLst>
          </p:cNvPr>
          <p:cNvSpPr/>
          <p:nvPr/>
        </p:nvSpPr>
        <p:spPr>
          <a:xfrm>
            <a:off x="8060139" y="2363079"/>
            <a:ext cx="2194560" cy="2145414"/>
          </a:xfrm>
          <a:custGeom>
            <a:avLst/>
            <a:gdLst>
              <a:gd name="connsiteX0" fmla="*/ 0 w 1868876"/>
              <a:gd name="connsiteY0" fmla="*/ 154143 h 1541432"/>
              <a:gd name="connsiteX1" fmla="*/ 154143 w 1868876"/>
              <a:gd name="connsiteY1" fmla="*/ 0 h 1541432"/>
              <a:gd name="connsiteX2" fmla="*/ 1714733 w 1868876"/>
              <a:gd name="connsiteY2" fmla="*/ 0 h 1541432"/>
              <a:gd name="connsiteX3" fmla="*/ 1868876 w 1868876"/>
              <a:gd name="connsiteY3" fmla="*/ 154143 h 1541432"/>
              <a:gd name="connsiteX4" fmla="*/ 1868876 w 1868876"/>
              <a:gd name="connsiteY4" fmla="*/ 1387289 h 1541432"/>
              <a:gd name="connsiteX5" fmla="*/ 1714733 w 1868876"/>
              <a:gd name="connsiteY5" fmla="*/ 1541432 h 1541432"/>
              <a:gd name="connsiteX6" fmla="*/ 154143 w 1868876"/>
              <a:gd name="connsiteY6" fmla="*/ 1541432 h 1541432"/>
              <a:gd name="connsiteX7" fmla="*/ 0 w 1868876"/>
              <a:gd name="connsiteY7" fmla="*/ 1387289 h 1541432"/>
              <a:gd name="connsiteX8" fmla="*/ 0 w 1868876"/>
              <a:gd name="connsiteY8" fmla="*/ 154143 h 154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8876" h="1541432">
                <a:moveTo>
                  <a:pt x="0" y="154143"/>
                </a:moveTo>
                <a:cubicBezTo>
                  <a:pt x="0" y="69012"/>
                  <a:pt x="69012" y="0"/>
                  <a:pt x="154143" y="0"/>
                </a:cubicBezTo>
                <a:lnTo>
                  <a:pt x="1714733" y="0"/>
                </a:lnTo>
                <a:cubicBezTo>
                  <a:pt x="1799864" y="0"/>
                  <a:pt x="1868876" y="69012"/>
                  <a:pt x="1868876" y="154143"/>
                </a:cubicBezTo>
                <a:lnTo>
                  <a:pt x="1868876" y="1387289"/>
                </a:lnTo>
                <a:cubicBezTo>
                  <a:pt x="1868876" y="1472420"/>
                  <a:pt x="1799864" y="1541432"/>
                  <a:pt x="1714733" y="1541432"/>
                </a:cubicBezTo>
                <a:lnTo>
                  <a:pt x="154143" y="1541432"/>
                </a:lnTo>
                <a:cubicBezTo>
                  <a:pt x="69012" y="1541432"/>
                  <a:pt x="0" y="1472420"/>
                  <a:pt x="0" y="1387289"/>
                </a:cubicBezTo>
                <a:lnTo>
                  <a:pt x="0" y="15414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9050" cap="flat" cmpd="sng" algn="ctr">
            <a:solidFill>
              <a:srgbClr val="438086">
                <a:hueOff val="6751989"/>
                <a:satOff val="2501"/>
                <a:lumOff val="7646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2143" tIns="392450" rIns="62143" bIns="62143" numCol="1" spcCol="1270" anchor="t" anchorCtr="0">
            <a:noAutofit/>
          </a:bodyPr>
          <a:lstStyle/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SPSA Approval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Public Hearings LCAP and Budget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Adopt LCAP and Budget</a:t>
            </a:r>
          </a:p>
          <a:p>
            <a:pPr marL="0" marR="0" lvl="1" indent="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indent="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F61E0-56B2-65DB-1148-CA1741BC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29845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Financial Reporting Timelines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C5866C-DA89-E7F2-3EDF-7E6B5353B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49034-D3F1-4BBA-AB80-D63B8CEB9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A8C8F32-4E0D-2BC7-1791-62B588C0FCDD}"/>
              </a:ext>
            </a:extLst>
          </p:cNvPr>
          <p:cNvSpPr/>
          <p:nvPr/>
        </p:nvSpPr>
        <p:spPr>
          <a:xfrm>
            <a:off x="1148460" y="2354379"/>
            <a:ext cx="2194560" cy="2149241"/>
          </a:xfrm>
          <a:custGeom>
            <a:avLst/>
            <a:gdLst>
              <a:gd name="connsiteX0" fmla="*/ 0 w 1868876"/>
              <a:gd name="connsiteY0" fmla="*/ 154914 h 1549139"/>
              <a:gd name="connsiteX1" fmla="*/ 154914 w 1868876"/>
              <a:gd name="connsiteY1" fmla="*/ 0 h 1549139"/>
              <a:gd name="connsiteX2" fmla="*/ 1713962 w 1868876"/>
              <a:gd name="connsiteY2" fmla="*/ 0 h 1549139"/>
              <a:gd name="connsiteX3" fmla="*/ 1868876 w 1868876"/>
              <a:gd name="connsiteY3" fmla="*/ 154914 h 1549139"/>
              <a:gd name="connsiteX4" fmla="*/ 1868876 w 1868876"/>
              <a:gd name="connsiteY4" fmla="*/ 1394225 h 1549139"/>
              <a:gd name="connsiteX5" fmla="*/ 1713962 w 1868876"/>
              <a:gd name="connsiteY5" fmla="*/ 1549139 h 1549139"/>
              <a:gd name="connsiteX6" fmla="*/ 154914 w 1868876"/>
              <a:gd name="connsiteY6" fmla="*/ 1549139 h 1549139"/>
              <a:gd name="connsiteX7" fmla="*/ 0 w 1868876"/>
              <a:gd name="connsiteY7" fmla="*/ 1394225 h 1549139"/>
              <a:gd name="connsiteX8" fmla="*/ 0 w 1868876"/>
              <a:gd name="connsiteY8" fmla="*/ 154914 h 154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8876" h="1549139">
                <a:moveTo>
                  <a:pt x="0" y="154914"/>
                </a:moveTo>
                <a:cubicBezTo>
                  <a:pt x="0" y="69357"/>
                  <a:pt x="69357" y="0"/>
                  <a:pt x="154914" y="0"/>
                </a:cubicBezTo>
                <a:lnTo>
                  <a:pt x="1713962" y="0"/>
                </a:lnTo>
                <a:cubicBezTo>
                  <a:pt x="1799519" y="0"/>
                  <a:pt x="1868876" y="69357"/>
                  <a:pt x="1868876" y="154914"/>
                </a:cubicBezTo>
                <a:lnTo>
                  <a:pt x="1868876" y="1394225"/>
                </a:lnTo>
                <a:cubicBezTo>
                  <a:pt x="1868876" y="1479782"/>
                  <a:pt x="1799519" y="1549139"/>
                  <a:pt x="1713962" y="1549139"/>
                </a:cubicBezTo>
                <a:lnTo>
                  <a:pt x="154914" y="1549139"/>
                </a:lnTo>
                <a:cubicBezTo>
                  <a:pt x="69357" y="1549139"/>
                  <a:pt x="0" y="1479782"/>
                  <a:pt x="0" y="1394225"/>
                </a:cubicBezTo>
                <a:lnTo>
                  <a:pt x="0" y="154914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 cap="flat" cmpd="sng" algn="ctr">
            <a:solidFill>
              <a:srgbClr val="438086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2320" tIns="62320" rIns="62320" bIns="394279" numCol="1" spcCol="1270" anchor="t" anchorCtr="0">
            <a:noAutofit/>
          </a:bodyPr>
          <a:lstStyle/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cs typeface="Calibri" panose="020F0502020204030204" pitchFamily="34" charset="0"/>
            </a:endParaRP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Governor’s Proposed Budget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Staffing Parameters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cs typeface="Calibri" panose="020F0502020204030204" pitchFamily="34" charset="0"/>
              </a:rPr>
              <a:t>School Site Allocations</a:t>
            </a:r>
          </a:p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065F6-AD61-CE61-453C-BA31BF474A9E}"/>
              </a:ext>
            </a:extLst>
          </p:cNvPr>
          <p:cNvSpPr/>
          <p:nvPr/>
        </p:nvSpPr>
        <p:spPr>
          <a:xfrm>
            <a:off x="1351180" y="3998601"/>
            <a:ext cx="1661223" cy="660613"/>
          </a:xfrm>
          <a:custGeom>
            <a:avLst/>
            <a:gdLst>
              <a:gd name="connsiteX0" fmla="*/ 0 w 1661223"/>
              <a:gd name="connsiteY0" fmla="*/ 66061 h 660613"/>
              <a:gd name="connsiteX1" fmla="*/ 66061 w 1661223"/>
              <a:gd name="connsiteY1" fmla="*/ 0 h 660613"/>
              <a:gd name="connsiteX2" fmla="*/ 1595162 w 1661223"/>
              <a:gd name="connsiteY2" fmla="*/ 0 h 660613"/>
              <a:gd name="connsiteX3" fmla="*/ 1661223 w 1661223"/>
              <a:gd name="connsiteY3" fmla="*/ 66061 h 660613"/>
              <a:gd name="connsiteX4" fmla="*/ 1661223 w 1661223"/>
              <a:gd name="connsiteY4" fmla="*/ 594552 h 660613"/>
              <a:gd name="connsiteX5" fmla="*/ 1595162 w 1661223"/>
              <a:gd name="connsiteY5" fmla="*/ 660613 h 660613"/>
              <a:gd name="connsiteX6" fmla="*/ 66061 w 1661223"/>
              <a:gd name="connsiteY6" fmla="*/ 660613 h 660613"/>
              <a:gd name="connsiteX7" fmla="*/ 0 w 1661223"/>
              <a:gd name="connsiteY7" fmla="*/ 594552 h 660613"/>
              <a:gd name="connsiteX8" fmla="*/ 0 w 1661223"/>
              <a:gd name="connsiteY8" fmla="*/ 66061 h 66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23" h="660613">
                <a:moveTo>
                  <a:pt x="0" y="66061"/>
                </a:moveTo>
                <a:cubicBezTo>
                  <a:pt x="0" y="29577"/>
                  <a:pt x="29577" y="0"/>
                  <a:pt x="66061" y="0"/>
                </a:cubicBezTo>
                <a:lnTo>
                  <a:pt x="1595162" y="0"/>
                </a:lnTo>
                <a:cubicBezTo>
                  <a:pt x="1631646" y="0"/>
                  <a:pt x="1661223" y="29577"/>
                  <a:pt x="1661223" y="66061"/>
                </a:cubicBezTo>
                <a:lnTo>
                  <a:pt x="1661223" y="594552"/>
                </a:lnTo>
                <a:cubicBezTo>
                  <a:pt x="1661223" y="631036"/>
                  <a:pt x="1631646" y="660613"/>
                  <a:pt x="1595162" y="660613"/>
                </a:cubicBezTo>
                <a:lnTo>
                  <a:pt x="66061" y="660613"/>
                </a:lnTo>
                <a:cubicBezTo>
                  <a:pt x="29577" y="660613"/>
                  <a:pt x="0" y="631036"/>
                  <a:pt x="0" y="594552"/>
                </a:cubicBezTo>
                <a:lnTo>
                  <a:pt x="0" y="66061"/>
                </a:lnTo>
                <a:close/>
              </a:path>
            </a:pathLst>
          </a:custGeom>
          <a:solidFill>
            <a:srgbClr val="438086">
              <a:hueOff val="0"/>
              <a:satOff val="0"/>
              <a:lumOff val="0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51734" tIns="40939" rIns="51734" bIns="40939" numCol="1" spcCol="1270" anchor="ctr" anchorCtr="0">
            <a:noAutofit/>
          </a:bodyPr>
          <a:lstStyle/>
          <a:p>
            <a:pPr marL="0" marR="0" lvl="0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December - January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979964F-7736-7440-8F4F-040769351918}"/>
              </a:ext>
            </a:extLst>
          </p:cNvPr>
          <p:cNvSpPr/>
          <p:nvPr/>
        </p:nvSpPr>
        <p:spPr>
          <a:xfrm>
            <a:off x="3425020" y="2354380"/>
            <a:ext cx="2194560" cy="2149240"/>
          </a:xfrm>
          <a:custGeom>
            <a:avLst/>
            <a:gdLst>
              <a:gd name="connsiteX0" fmla="*/ 0 w 1868876"/>
              <a:gd name="connsiteY0" fmla="*/ 154143 h 1541432"/>
              <a:gd name="connsiteX1" fmla="*/ 154143 w 1868876"/>
              <a:gd name="connsiteY1" fmla="*/ 0 h 1541432"/>
              <a:gd name="connsiteX2" fmla="*/ 1714733 w 1868876"/>
              <a:gd name="connsiteY2" fmla="*/ 0 h 1541432"/>
              <a:gd name="connsiteX3" fmla="*/ 1868876 w 1868876"/>
              <a:gd name="connsiteY3" fmla="*/ 154143 h 1541432"/>
              <a:gd name="connsiteX4" fmla="*/ 1868876 w 1868876"/>
              <a:gd name="connsiteY4" fmla="*/ 1387289 h 1541432"/>
              <a:gd name="connsiteX5" fmla="*/ 1714733 w 1868876"/>
              <a:gd name="connsiteY5" fmla="*/ 1541432 h 1541432"/>
              <a:gd name="connsiteX6" fmla="*/ 154143 w 1868876"/>
              <a:gd name="connsiteY6" fmla="*/ 1541432 h 1541432"/>
              <a:gd name="connsiteX7" fmla="*/ 0 w 1868876"/>
              <a:gd name="connsiteY7" fmla="*/ 1387289 h 1541432"/>
              <a:gd name="connsiteX8" fmla="*/ 0 w 1868876"/>
              <a:gd name="connsiteY8" fmla="*/ 154143 h 154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8876" h="1541432">
                <a:moveTo>
                  <a:pt x="0" y="154143"/>
                </a:moveTo>
                <a:cubicBezTo>
                  <a:pt x="0" y="69012"/>
                  <a:pt x="69012" y="0"/>
                  <a:pt x="154143" y="0"/>
                </a:cubicBezTo>
                <a:lnTo>
                  <a:pt x="1714733" y="0"/>
                </a:lnTo>
                <a:cubicBezTo>
                  <a:pt x="1799864" y="0"/>
                  <a:pt x="1868876" y="69012"/>
                  <a:pt x="1868876" y="154143"/>
                </a:cubicBezTo>
                <a:lnTo>
                  <a:pt x="1868876" y="1387289"/>
                </a:lnTo>
                <a:cubicBezTo>
                  <a:pt x="1868876" y="1472420"/>
                  <a:pt x="1799864" y="1541432"/>
                  <a:pt x="1714733" y="1541432"/>
                </a:cubicBezTo>
                <a:lnTo>
                  <a:pt x="154143" y="1541432"/>
                </a:lnTo>
                <a:cubicBezTo>
                  <a:pt x="69012" y="1541432"/>
                  <a:pt x="0" y="1472420"/>
                  <a:pt x="0" y="1387289"/>
                </a:cubicBezTo>
                <a:lnTo>
                  <a:pt x="0" y="154143"/>
                </a:lnTo>
                <a:close/>
              </a:path>
            </a:pathLst>
          </a:custGeom>
          <a:noFill/>
          <a:ln w="19050" cap="flat" cmpd="sng" algn="ctr">
            <a:solidFill>
              <a:srgbClr val="438086">
                <a:hueOff val="2250663"/>
                <a:satOff val="834"/>
                <a:lumOff val="2549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2143" tIns="392450" rIns="62143" bIns="62143" numCol="1" spcCol="1270" anchor="t" anchorCtr="0">
            <a:noAutofit/>
          </a:bodyPr>
          <a:lstStyle/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Budget Presentations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Draft LCAP</a:t>
            </a:r>
          </a:p>
        </p:txBody>
      </p:sp>
      <p:sp>
        <p:nvSpPr>
          <p:cNvPr id="9" name="Arrow: Circular 8">
            <a:extLst>
              <a:ext uri="{FF2B5EF4-FFF2-40B4-BE49-F238E27FC236}">
                <a16:creationId xmlns:a16="http://schemas.microsoft.com/office/drawing/2014/main" id="{1699803C-F29A-E6C4-B94B-373551EA2069}"/>
              </a:ext>
            </a:extLst>
          </p:cNvPr>
          <p:cNvSpPr/>
          <p:nvPr/>
        </p:nvSpPr>
        <p:spPr>
          <a:xfrm rot="458362">
            <a:off x="4543110" y="1423502"/>
            <a:ext cx="2123995" cy="2123995"/>
          </a:xfrm>
          <a:prstGeom prst="circularArrow">
            <a:avLst>
              <a:gd name="adj1" fmla="val 1978"/>
              <a:gd name="adj2" fmla="val 236821"/>
              <a:gd name="adj3" fmla="val 19587668"/>
              <a:gd name="adj4" fmla="val 12575511"/>
              <a:gd name="adj5" fmla="val 4189"/>
            </a:avLst>
          </a:prstGeom>
          <a:solidFill>
            <a:srgbClr val="438086">
              <a:hueOff val="3375995"/>
              <a:satOff val="1250"/>
              <a:lumOff val="3823"/>
              <a:alphaOff val="0"/>
            </a:srgb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2F33B89-228B-46CE-9E18-A4524B66CAA1}"/>
              </a:ext>
            </a:extLst>
          </p:cNvPr>
          <p:cNvSpPr/>
          <p:nvPr/>
        </p:nvSpPr>
        <p:spPr>
          <a:xfrm>
            <a:off x="3641422" y="1978334"/>
            <a:ext cx="1661223" cy="660613"/>
          </a:xfrm>
          <a:custGeom>
            <a:avLst/>
            <a:gdLst>
              <a:gd name="connsiteX0" fmla="*/ 0 w 1661223"/>
              <a:gd name="connsiteY0" fmla="*/ 66061 h 660613"/>
              <a:gd name="connsiteX1" fmla="*/ 66061 w 1661223"/>
              <a:gd name="connsiteY1" fmla="*/ 0 h 660613"/>
              <a:gd name="connsiteX2" fmla="*/ 1595162 w 1661223"/>
              <a:gd name="connsiteY2" fmla="*/ 0 h 660613"/>
              <a:gd name="connsiteX3" fmla="*/ 1661223 w 1661223"/>
              <a:gd name="connsiteY3" fmla="*/ 66061 h 660613"/>
              <a:gd name="connsiteX4" fmla="*/ 1661223 w 1661223"/>
              <a:gd name="connsiteY4" fmla="*/ 594552 h 660613"/>
              <a:gd name="connsiteX5" fmla="*/ 1595162 w 1661223"/>
              <a:gd name="connsiteY5" fmla="*/ 660613 h 660613"/>
              <a:gd name="connsiteX6" fmla="*/ 66061 w 1661223"/>
              <a:gd name="connsiteY6" fmla="*/ 660613 h 660613"/>
              <a:gd name="connsiteX7" fmla="*/ 0 w 1661223"/>
              <a:gd name="connsiteY7" fmla="*/ 594552 h 660613"/>
              <a:gd name="connsiteX8" fmla="*/ 0 w 1661223"/>
              <a:gd name="connsiteY8" fmla="*/ 66061 h 66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23" h="660613">
                <a:moveTo>
                  <a:pt x="0" y="66061"/>
                </a:moveTo>
                <a:cubicBezTo>
                  <a:pt x="0" y="29577"/>
                  <a:pt x="29577" y="0"/>
                  <a:pt x="66061" y="0"/>
                </a:cubicBezTo>
                <a:lnTo>
                  <a:pt x="1595162" y="0"/>
                </a:lnTo>
                <a:cubicBezTo>
                  <a:pt x="1631646" y="0"/>
                  <a:pt x="1661223" y="29577"/>
                  <a:pt x="1661223" y="66061"/>
                </a:cubicBezTo>
                <a:lnTo>
                  <a:pt x="1661223" y="594552"/>
                </a:lnTo>
                <a:cubicBezTo>
                  <a:pt x="1661223" y="631036"/>
                  <a:pt x="1631646" y="660613"/>
                  <a:pt x="1595162" y="660613"/>
                </a:cubicBezTo>
                <a:lnTo>
                  <a:pt x="66061" y="660613"/>
                </a:lnTo>
                <a:cubicBezTo>
                  <a:pt x="29577" y="660613"/>
                  <a:pt x="0" y="631036"/>
                  <a:pt x="0" y="594552"/>
                </a:cubicBezTo>
                <a:lnTo>
                  <a:pt x="0" y="66061"/>
                </a:lnTo>
                <a:close/>
              </a:path>
            </a:pathLst>
          </a:custGeom>
          <a:solidFill>
            <a:srgbClr val="438086">
              <a:hueOff val="2250663"/>
              <a:satOff val="834"/>
              <a:lumOff val="2549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51734" tIns="40939" rIns="51734" bIns="40939" numCol="1" spcCol="1270" anchor="ctr" anchorCtr="0">
            <a:noAutofit/>
          </a:bodyPr>
          <a:lstStyle/>
          <a:p>
            <a:pPr marL="0" marR="0" lvl="0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February - April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CBD9485-6C66-D06C-9D24-13930AF96339}"/>
              </a:ext>
            </a:extLst>
          </p:cNvPr>
          <p:cNvSpPr/>
          <p:nvPr/>
        </p:nvSpPr>
        <p:spPr>
          <a:xfrm>
            <a:off x="5701580" y="2358204"/>
            <a:ext cx="2194560" cy="2145415"/>
          </a:xfrm>
          <a:custGeom>
            <a:avLst/>
            <a:gdLst>
              <a:gd name="connsiteX0" fmla="*/ 0 w 1868876"/>
              <a:gd name="connsiteY0" fmla="*/ 154143 h 1541432"/>
              <a:gd name="connsiteX1" fmla="*/ 154143 w 1868876"/>
              <a:gd name="connsiteY1" fmla="*/ 0 h 1541432"/>
              <a:gd name="connsiteX2" fmla="*/ 1714733 w 1868876"/>
              <a:gd name="connsiteY2" fmla="*/ 0 h 1541432"/>
              <a:gd name="connsiteX3" fmla="*/ 1868876 w 1868876"/>
              <a:gd name="connsiteY3" fmla="*/ 154143 h 1541432"/>
              <a:gd name="connsiteX4" fmla="*/ 1868876 w 1868876"/>
              <a:gd name="connsiteY4" fmla="*/ 1387289 h 1541432"/>
              <a:gd name="connsiteX5" fmla="*/ 1714733 w 1868876"/>
              <a:gd name="connsiteY5" fmla="*/ 1541432 h 1541432"/>
              <a:gd name="connsiteX6" fmla="*/ 154143 w 1868876"/>
              <a:gd name="connsiteY6" fmla="*/ 1541432 h 1541432"/>
              <a:gd name="connsiteX7" fmla="*/ 0 w 1868876"/>
              <a:gd name="connsiteY7" fmla="*/ 1387289 h 1541432"/>
              <a:gd name="connsiteX8" fmla="*/ 0 w 1868876"/>
              <a:gd name="connsiteY8" fmla="*/ 154143 h 1541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8876" h="1541432">
                <a:moveTo>
                  <a:pt x="0" y="154143"/>
                </a:moveTo>
                <a:cubicBezTo>
                  <a:pt x="0" y="69012"/>
                  <a:pt x="69012" y="0"/>
                  <a:pt x="154143" y="0"/>
                </a:cubicBezTo>
                <a:lnTo>
                  <a:pt x="1714733" y="0"/>
                </a:lnTo>
                <a:cubicBezTo>
                  <a:pt x="1799864" y="0"/>
                  <a:pt x="1868876" y="69012"/>
                  <a:pt x="1868876" y="154143"/>
                </a:cubicBezTo>
                <a:lnTo>
                  <a:pt x="1868876" y="1387289"/>
                </a:lnTo>
                <a:cubicBezTo>
                  <a:pt x="1868876" y="1472420"/>
                  <a:pt x="1799864" y="1541432"/>
                  <a:pt x="1714733" y="1541432"/>
                </a:cubicBezTo>
                <a:lnTo>
                  <a:pt x="154143" y="1541432"/>
                </a:lnTo>
                <a:cubicBezTo>
                  <a:pt x="69012" y="1541432"/>
                  <a:pt x="0" y="1472420"/>
                  <a:pt x="0" y="1387289"/>
                </a:cubicBezTo>
                <a:lnTo>
                  <a:pt x="0" y="154143"/>
                </a:lnTo>
                <a:close/>
              </a:path>
            </a:pathLst>
          </a:cu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19050" cap="flat" cmpd="sng" algn="ctr">
            <a:solidFill>
              <a:srgbClr val="438086">
                <a:hueOff val="4501327"/>
                <a:satOff val="1667"/>
                <a:lumOff val="5097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2143" tIns="62143" rIns="62143" bIns="392450" numCol="1" spcCol="1270" anchor="t" anchorCtr="0">
            <a:noAutofit/>
          </a:bodyPr>
          <a:lstStyle/>
          <a:p>
            <a:pPr marL="114300" marR="0" lvl="1" indent="-11430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Budget Presentations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Governor’s May Revise</a:t>
            </a:r>
          </a:p>
          <a:p>
            <a:pPr marL="114300" marR="0" lvl="1" indent="-11430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ea typeface="+mn-ea"/>
                <a:cs typeface="+mn-cs"/>
              </a:rPr>
              <a:t>LCAP Educational Partner Feedback</a:t>
            </a:r>
          </a:p>
          <a:p>
            <a:pPr marL="0" marR="0" lvl="1" indent="0" defTabSz="6223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highlight>
                <a:srgbClr val="FFFF00"/>
              </a:highlight>
              <a:uLnTx/>
              <a:uFillTx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A972C6-9981-F5A7-D9D3-9EDE08AD646F}"/>
              </a:ext>
            </a:extLst>
          </p:cNvPr>
          <p:cNvSpPr/>
          <p:nvPr/>
        </p:nvSpPr>
        <p:spPr>
          <a:xfrm>
            <a:off x="5968248" y="4022453"/>
            <a:ext cx="1661223" cy="660613"/>
          </a:xfrm>
          <a:custGeom>
            <a:avLst/>
            <a:gdLst>
              <a:gd name="connsiteX0" fmla="*/ 0 w 1661223"/>
              <a:gd name="connsiteY0" fmla="*/ 66061 h 660613"/>
              <a:gd name="connsiteX1" fmla="*/ 66061 w 1661223"/>
              <a:gd name="connsiteY1" fmla="*/ 0 h 660613"/>
              <a:gd name="connsiteX2" fmla="*/ 1595162 w 1661223"/>
              <a:gd name="connsiteY2" fmla="*/ 0 h 660613"/>
              <a:gd name="connsiteX3" fmla="*/ 1661223 w 1661223"/>
              <a:gd name="connsiteY3" fmla="*/ 66061 h 660613"/>
              <a:gd name="connsiteX4" fmla="*/ 1661223 w 1661223"/>
              <a:gd name="connsiteY4" fmla="*/ 594552 h 660613"/>
              <a:gd name="connsiteX5" fmla="*/ 1595162 w 1661223"/>
              <a:gd name="connsiteY5" fmla="*/ 660613 h 660613"/>
              <a:gd name="connsiteX6" fmla="*/ 66061 w 1661223"/>
              <a:gd name="connsiteY6" fmla="*/ 660613 h 660613"/>
              <a:gd name="connsiteX7" fmla="*/ 0 w 1661223"/>
              <a:gd name="connsiteY7" fmla="*/ 594552 h 660613"/>
              <a:gd name="connsiteX8" fmla="*/ 0 w 1661223"/>
              <a:gd name="connsiteY8" fmla="*/ 66061 h 66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23" h="660613">
                <a:moveTo>
                  <a:pt x="0" y="66061"/>
                </a:moveTo>
                <a:cubicBezTo>
                  <a:pt x="0" y="29577"/>
                  <a:pt x="29577" y="0"/>
                  <a:pt x="66061" y="0"/>
                </a:cubicBezTo>
                <a:lnTo>
                  <a:pt x="1595162" y="0"/>
                </a:lnTo>
                <a:cubicBezTo>
                  <a:pt x="1631646" y="0"/>
                  <a:pt x="1661223" y="29577"/>
                  <a:pt x="1661223" y="66061"/>
                </a:cubicBezTo>
                <a:lnTo>
                  <a:pt x="1661223" y="594552"/>
                </a:lnTo>
                <a:cubicBezTo>
                  <a:pt x="1661223" y="631036"/>
                  <a:pt x="1631646" y="660613"/>
                  <a:pt x="1595162" y="660613"/>
                </a:cubicBezTo>
                <a:lnTo>
                  <a:pt x="66061" y="660613"/>
                </a:lnTo>
                <a:cubicBezTo>
                  <a:pt x="29577" y="660613"/>
                  <a:pt x="0" y="631036"/>
                  <a:pt x="0" y="594552"/>
                </a:cubicBezTo>
                <a:lnTo>
                  <a:pt x="0" y="66061"/>
                </a:lnTo>
                <a:close/>
              </a:path>
            </a:pathLst>
          </a:custGeom>
          <a:solidFill>
            <a:srgbClr val="438086">
              <a:hueOff val="4501327"/>
              <a:satOff val="1667"/>
              <a:lumOff val="5097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51734" tIns="40939" rIns="51734" bIns="40939" numCol="1" spcCol="1270" anchor="ctr" anchorCtr="0">
            <a:noAutofit/>
          </a:bodyPr>
          <a:lstStyle/>
          <a:p>
            <a:pPr marL="0" marR="0" lvl="0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May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60DD26-2D61-3A5F-7921-5F8BF341C421}"/>
              </a:ext>
            </a:extLst>
          </p:cNvPr>
          <p:cNvSpPr/>
          <p:nvPr/>
        </p:nvSpPr>
        <p:spPr>
          <a:xfrm>
            <a:off x="8244808" y="2000023"/>
            <a:ext cx="1661223" cy="660613"/>
          </a:xfrm>
          <a:custGeom>
            <a:avLst/>
            <a:gdLst>
              <a:gd name="connsiteX0" fmla="*/ 0 w 1661223"/>
              <a:gd name="connsiteY0" fmla="*/ 66061 h 660613"/>
              <a:gd name="connsiteX1" fmla="*/ 66061 w 1661223"/>
              <a:gd name="connsiteY1" fmla="*/ 0 h 660613"/>
              <a:gd name="connsiteX2" fmla="*/ 1595162 w 1661223"/>
              <a:gd name="connsiteY2" fmla="*/ 0 h 660613"/>
              <a:gd name="connsiteX3" fmla="*/ 1661223 w 1661223"/>
              <a:gd name="connsiteY3" fmla="*/ 66061 h 660613"/>
              <a:gd name="connsiteX4" fmla="*/ 1661223 w 1661223"/>
              <a:gd name="connsiteY4" fmla="*/ 594552 h 660613"/>
              <a:gd name="connsiteX5" fmla="*/ 1595162 w 1661223"/>
              <a:gd name="connsiteY5" fmla="*/ 660613 h 660613"/>
              <a:gd name="connsiteX6" fmla="*/ 66061 w 1661223"/>
              <a:gd name="connsiteY6" fmla="*/ 660613 h 660613"/>
              <a:gd name="connsiteX7" fmla="*/ 0 w 1661223"/>
              <a:gd name="connsiteY7" fmla="*/ 594552 h 660613"/>
              <a:gd name="connsiteX8" fmla="*/ 0 w 1661223"/>
              <a:gd name="connsiteY8" fmla="*/ 66061 h 660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223" h="660613">
                <a:moveTo>
                  <a:pt x="0" y="66061"/>
                </a:moveTo>
                <a:cubicBezTo>
                  <a:pt x="0" y="29577"/>
                  <a:pt x="29577" y="0"/>
                  <a:pt x="66061" y="0"/>
                </a:cubicBezTo>
                <a:lnTo>
                  <a:pt x="1595162" y="0"/>
                </a:lnTo>
                <a:cubicBezTo>
                  <a:pt x="1631646" y="0"/>
                  <a:pt x="1661223" y="29577"/>
                  <a:pt x="1661223" y="66061"/>
                </a:cubicBezTo>
                <a:lnTo>
                  <a:pt x="1661223" y="594552"/>
                </a:lnTo>
                <a:cubicBezTo>
                  <a:pt x="1661223" y="631036"/>
                  <a:pt x="1631646" y="660613"/>
                  <a:pt x="1595162" y="660613"/>
                </a:cubicBezTo>
                <a:lnTo>
                  <a:pt x="66061" y="660613"/>
                </a:lnTo>
                <a:cubicBezTo>
                  <a:pt x="29577" y="660613"/>
                  <a:pt x="0" y="631036"/>
                  <a:pt x="0" y="594552"/>
                </a:cubicBezTo>
                <a:lnTo>
                  <a:pt x="0" y="66061"/>
                </a:lnTo>
                <a:close/>
              </a:path>
            </a:pathLst>
          </a:custGeom>
          <a:solidFill>
            <a:srgbClr val="438086">
              <a:hueOff val="6751989"/>
              <a:satOff val="2501"/>
              <a:lumOff val="7646"/>
              <a:alphaOff val="0"/>
            </a:srgbClr>
          </a:solidFill>
          <a:ln w="1905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txBody>
          <a:bodyPr spcFirstLastPara="0" vert="horz" wrap="square" lIns="51734" tIns="40939" rIns="51734" bIns="40939" numCol="1" spcCol="1270" anchor="ctr" anchorCtr="0">
            <a:noAutofit/>
          </a:bodyPr>
          <a:lstStyle/>
          <a:p>
            <a:pPr marL="0" marR="0" lvl="0" indent="0" algn="ctr" defTabSz="7556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June</a:t>
            </a:r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9B1B8D3C-C79D-F6BA-FDFA-68160DB52713}"/>
              </a:ext>
            </a:extLst>
          </p:cNvPr>
          <p:cNvSpPr/>
          <p:nvPr/>
        </p:nvSpPr>
        <p:spPr>
          <a:xfrm rot="21082105">
            <a:off x="7168876" y="3410162"/>
            <a:ext cx="1885194" cy="1885194"/>
          </a:xfrm>
          <a:prstGeom prst="leftCircularArrow">
            <a:avLst>
              <a:gd name="adj1" fmla="val 2228"/>
              <a:gd name="adj2" fmla="val 268357"/>
              <a:gd name="adj3" fmla="val 2043867"/>
              <a:gd name="adj4" fmla="val 9024489"/>
              <a:gd name="adj5" fmla="val 2600"/>
            </a:avLst>
          </a:prstGeom>
          <a:solidFill>
            <a:srgbClr val="438086">
              <a:hueOff val="6751989"/>
              <a:satOff val="2501"/>
              <a:lumOff val="7646"/>
              <a:alphaOff val="0"/>
            </a:srgb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Shape 15">
            <a:extLst>
              <a:ext uri="{FF2B5EF4-FFF2-40B4-BE49-F238E27FC236}">
                <a16:creationId xmlns:a16="http://schemas.microsoft.com/office/drawing/2014/main" id="{F3677E53-E08F-8082-44BC-BAD1E1521CFC}"/>
              </a:ext>
            </a:extLst>
          </p:cNvPr>
          <p:cNvSpPr/>
          <p:nvPr/>
        </p:nvSpPr>
        <p:spPr>
          <a:xfrm rot="21076732">
            <a:off x="2564421" y="3410162"/>
            <a:ext cx="1885194" cy="1885194"/>
          </a:xfrm>
          <a:prstGeom prst="leftCircularArrow">
            <a:avLst>
              <a:gd name="adj1" fmla="val 2228"/>
              <a:gd name="adj2" fmla="val 268357"/>
              <a:gd name="adj3" fmla="val 2043807"/>
              <a:gd name="adj4" fmla="val 9024429"/>
              <a:gd name="adj5" fmla="val 2600"/>
            </a:avLst>
          </a:prstGeom>
          <a:solidFill>
            <a:srgbClr val="438086">
              <a:hueOff val="0"/>
              <a:satOff val="0"/>
              <a:lumOff val="0"/>
              <a:alphaOff val="0"/>
            </a:srgbClr>
          </a:solidFill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71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71C59-54C3-DF81-BB7E-61DCEF075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CB2B97-B800-9E0B-ED4A-A25763AC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9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552E1-EC53-7275-8EA2-2EDCD3629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1CCA7-0650-DE14-C498-ECB6A0DAC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48925" cy="3375025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  <a:spcBef>
                <a:spcPts val="7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State Economic Overview</a:t>
            </a:r>
          </a:p>
          <a:p>
            <a:pPr lvl="0">
              <a:lnSpc>
                <a:spcPct val="100000"/>
              </a:lnSpc>
              <a:spcBef>
                <a:spcPts val="7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Governor’s 2026/27 Proposed State Budget Highlights and Impacts</a:t>
            </a:r>
          </a:p>
          <a:p>
            <a:pPr lvl="0">
              <a:lnSpc>
                <a:spcPct val="100000"/>
              </a:lnSpc>
              <a:spcBef>
                <a:spcPts val="7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Enrollment and Position History</a:t>
            </a:r>
          </a:p>
          <a:p>
            <a:pPr>
              <a:lnSpc>
                <a:spcPct val="100000"/>
              </a:lnSpc>
              <a:spcBef>
                <a:spcPts val="7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Reporting Timelines</a:t>
            </a:r>
          </a:p>
          <a:p>
            <a:pPr lvl="0">
              <a:lnSpc>
                <a:spcPct val="100000"/>
              </a:lnSpc>
              <a:spcBef>
                <a:spcPts val="7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Upcoming Budget Discussions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DF2F-EF2D-2FE4-3514-C4890E59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E7DC9-D87A-9084-6F2A-90C896F1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05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F6CC75-6CE4-AD1E-4DC2-A4EE17E3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Revenue Growth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2DC3C-A851-8932-EB8B-CBC0876B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657DBC-9DB6-9770-7A49-F44F36D8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4</a:t>
            </a:fld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A04DF4B5-70DD-EB02-BED0-0E15BAA80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57500" y="1528763"/>
            <a:ext cx="6172200" cy="39907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8B727-D7FE-FE89-D451-190F860380F4}"/>
              </a:ext>
            </a:extLst>
          </p:cNvPr>
          <p:cNvSpPr txBox="1"/>
          <p:nvPr/>
        </p:nvSpPr>
        <p:spPr>
          <a:xfrm>
            <a:off x="2857500" y="5476251"/>
            <a:ext cx="441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Source: Governor’s Budget K-12 Education, page 179</a:t>
            </a:r>
          </a:p>
        </p:txBody>
      </p:sp>
    </p:spTree>
    <p:extLst>
      <p:ext uri="{BB962C8B-B14F-4D97-AF65-F5344CB8AC3E}">
        <p14:creationId xmlns:p14="http://schemas.microsoft.com/office/powerpoint/2010/main" val="3287234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334CF-14B8-0E8C-8B92-EF86D5940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F8803A-84ED-1F2A-D380-BFBB671C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Economic Overview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F33E8-2E21-85AC-09C6-03BAAD16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7CDC7-7AD9-C2C1-55FB-EC7EF52F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653BBAF-92BE-A0C5-E552-82363F860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599" cy="42037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/>
              <a:t>California’s Economy – “California’s responsibility is to act with steady hands and anticipate future instability.”</a:t>
            </a:r>
          </a:p>
          <a:p>
            <a:pPr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/>
              <a:t>State Reserves</a:t>
            </a:r>
          </a:p>
          <a:p>
            <a:pPr lvl="1">
              <a:buClr>
                <a:srgbClr val="53548A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000" dirty="0"/>
              <a:t>State Rainy Day Reserve – $4.1 billion</a:t>
            </a:r>
          </a:p>
          <a:p>
            <a:pPr>
              <a:spcBef>
                <a:spcPts val="1200"/>
              </a:spcBef>
              <a:buClr>
                <a:srgbClr val="438086"/>
              </a:buClr>
              <a:buSzPct val="60000"/>
              <a:buFont typeface="Wingdings" panose="05000000000000000000" pitchFamily="2" charset="2"/>
              <a:buChar char="q"/>
            </a:pPr>
            <a:r>
              <a:rPr lang="en-US" sz="2400" dirty="0"/>
              <a:t>Unemployment Rates as of November 2025</a:t>
            </a:r>
          </a:p>
          <a:p>
            <a:pPr lvl="1">
              <a:buClr>
                <a:srgbClr val="53548A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100" dirty="0"/>
              <a:t>National – 4.6%</a:t>
            </a:r>
          </a:p>
          <a:p>
            <a:pPr lvl="1">
              <a:buClr>
                <a:srgbClr val="53548A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100" dirty="0"/>
              <a:t>State – 5.5% </a:t>
            </a:r>
          </a:p>
          <a:p>
            <a:pPr lvl="1">
              <a:buClr>
                <a:srgbClr val="53548A"/>
              </a:buClr>
              <a:buSzPct val="70000"/>
              <a:buFont typeface="Wingdings" panose="05000000000000000000" pitchFamily="2" charset="2"/>
              <a:buChar char="q"/>
            </a:pPr>
            <a:r>
              <a:rPr lang="en-US" sz="2100" dirty="0"/>
              <a:t>Fresno County – 8.2%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322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DDD7-BFC3-9221-9411-30E18F32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State Proposition 98 Funding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2949-DEFC-5FCA-F499-552194FB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AD48D-3573-2614-D6A0-0AD0CE62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FCFB0D-1BB7-CC6C-7C4C-5ED3DCC83E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57450" y="1468168"/>
            <a:ext cx="7277100" cy="39216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204A9-7815-5174-5C9D-E512A43A9685}"/>
              </a:ext>
            </a:extLst>
          </p:cNvPr>
          <p:cNvSpPr txBox="1"/>
          <p:nvPr/>
        </p:nvSpPr>
        <p:spPr>
          <a:xfrm>
            <a:off x="3449112" y="5389832"/>
            <a:ext cx="441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Source: Governor’s Budget K-12 Education, page 17</a:t>
            </a:r>
          </a:p>
        </p:txBody>
      </p:sp>
    </p:spTree>
    <p:extLst>
      <p:ext uri="{BB962C8B-B14F-4D97-AF65-F5344CB8AC3E}">
        <p14:creationId xmlns:p14="http://schemas.microsoft.com/office/powerpoint/2010/main" val="113441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F000-93E7-37F2-97AE-C9C64FCBD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01FD-24E9-E6A3-53D6-4D14B741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Risk to Proposition 98 and Local Budgets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E763E-8E55-5247-E9D5-67770BC9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0565E-CEFF-DB6C-60CE-A243551A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BBD65B-B04A-BF5E-7CFB-A9032C748D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4882" y="1320832"/>
            <a:ext cx="7998143" cy="4116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50A5E9-514A-7361-9CDC-C1EE0C689EC5}"/>
              </a:ext>
            </a:extLst>
          </p:cNvPr>
          <p:cNvSpPr txBox="1"/>
          <p:nvPr/>
        </p:nvSpPr>
        <p:spPr>
          <a:xfrm>
            <a:off x="1198491" y="5286739"/>
            <a:ext cx="441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Source: SSC Governor’s Budget K-12 Education, slide 37</a:t>
            </a:r>
          </a:p>
        </p:txBody>
      </p:sp>
    </p:spTree>
    <p:extLst>
      <p:ext uri="{BB962C8B-B14F-4D97-AF65-F5344CB8AC3E}">
        <p14:creationId xmlns:p14="http://schemas.microsoft.com/office/powerpoint/2010/main" val="2742932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486FF-BA7B-4DDA-2365-F14B5D688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c 19">
            <a:extLst>
              <a:ext uri="{FF2B5EF4-FFF2-40B4-BE49-F238E27FC236}">
                <a16:creationId xmlns:a16="http://schemas.microsoft.com/office/drawing/2014/main" id="{80483B66-1A18-7E4C-BFF6-1AF848F44FBD}"/>
              </a:ext>
            </a:extLst>
          </p:cNvPr>
          <p:cNvSpPr/>
          <p:nvPr/>
        </p:nvSpPr>
        <p:spPr>
          <a:xfrm>
            <a:off x="-1372812" y="1604176"/>
            <a:ext cx="3864812" cy="3763745"/>
          </a:xfrm>
          <a:prstGeom prst="arc">
            <a:avLst>
              <a:gd name="adj1" fmla="val 16200000"/>
              <a:gd name="adj2" fmla="val 5410514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747489-9BCF-E866-5201-3DF15F80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Governor’s 2026/27 Proposed State Budget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2F6D7-421A-B888-3671-226E290E1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2DEF0-575E-DD55-976A-1CC22FEE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F1920F-BBC1-EC3E-6301-08E33793A768}"/>
              </a:ext>
            </a:extLst>
          </p:cNvPr>
          <p:cNvSpPr/>
          <p:nvPr/>
        </p:nvSpPr>
        <p:spPr>
          <a:xfrm>
            <a:off x="438742" y="1540163"/>
            <a:ext cx="160640" cy="1606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911E32-F2FE-A604-86DC-4C58C25E625F}"/>
              </a:ext>
            </a:extLst>
          </p:cNvPr>
          <p:cNvSpPr/>
          <p:nvPr/>
        </p:nvSpPr>
        <p:spPr>
          <a:xfrm>
            <a:off x="438742" y="5301317"/>
            <a:ext cx="160640" cy="16064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79D4D9-7B29-BC66-0363-44DAC51E7119}"/>
              </a:ext>
            </a:extLst>
          </p:cNvPr>
          <p:cNvSpPr/>
          <p:nvPr/>
        </p:nvSpPr>
        <p:spPr>
          <a:xfrm>
            <a:off x="2151954" y="2921158"/>
            <a:ext cx="614439" cy="6144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49315B-C04D-156E-8910-AE3541B7BF66}"/>
              </a:ext>
            </a:extLst>
          </p:cNvPr>
          <p:cNvSpPr/>
          <p:nvPr/>
        </p:nvSpPr>
        <p:spPr>
          <a:xfrm>
            <a:off x="1599396" y="4636256"/>
            <a:ext cx="614439" cy="6144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AB796D5-E486-40D5-E232-E8A25176B461}"/>
              </a:ext>
            </a:extLst>
          </p:cNvPr>
          <p:cNvSpPr/>
          <p:nvPr/>
        </p:nvSpPr>
        <p:spPr>
          <a:xfrm>
            <a:off x="873775" y="1478689"/>
            <a:ext cx="614439" cy="614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B7C6C2-4EA6-ABC2-75EF-E97C91857244}"/>
              </a:ext>
            </a:extLst>
          </p:cNvPr>
          <p:cNvSpPr/>
          <p:nvPr/>
        </p:nvSpPr>
        <p:spPr>
          <a:xfrm>
            <a:off x="2076775" y="3812010"/>
            <a:ext cx="614439" cy="6144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068AEF-718C-12E8-B752-01D3CB59DE92}"/>
              </a:ext>
            </a:extLst>
          </p:cNvPr>
          <p:cNvSpPr/>
          <p:nvPr/>
        </p:nvSpPr>
        <p:spPr>
          <a:xfrm>
            <a:off x="1640568" y="1958520"/>
            <a:ext cx="614439" cy="6144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43F887C-9ADC-0A76-2295-42AA19456CCB}"/>
              </a:ext>
            </a:extLst>
          </p:cNvPr>
          <p:cNvSpPr txBox="1">
            <a:spLocks/>
          </p:cNvSpPr>
          <p:nvPr/>
        </p:nvSpPr>
        <p:spPr>
          <a:xfrm>
            <a:off x="2836863" y="1961713"/>
            <a:ext cx="5951469" cy="588631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Special Education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– 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$4.8 million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for COLA of 2.41% plus an increase to the base rate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80FDFF4-D1F8-6029-2854-877BB78FE7F5}"/>
              </a:ext>
            </a:extLst>
          </p:cNvPr>
          <p:cNvSpPr txBox="1">
            <a:spLocks/>
          </p:cNvSpPr>
          <p:nvPr/>
        </p:nvSpPr>
        <p:spPr>
          <a:xfrm>
            <a:off x="3225552" y="2869156"/>
            <a:ext cx="5562780" cy="588631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PERS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– (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$700,000)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lowered costs for statutory increases (no change to STRS rate)</a:t>
            </a:r>
            <a:endParaRPr lang="en-US" sz="1800" b="1" dirty="0">
              <a:solidFill>
                <a:prstClr val="black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40DB534-4176-4857-1381-EE950221F9A6}"/>
              </a:ext>
            </a:extLst>
          </p:cNvPr>
          <p:cNvSpPr txBox="1">
            <a:spLocks/>
          </p:cNvSpPr>
          <p:nvPr/>
        </p:nvSpPr>
        <p:spPr>
          <a:xfrm>
            <a:off x="2943991" y="3723621"/>
            <a:ext cx="5844341" cy="865630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5938" indent="-515938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Health/Welfare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– 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$24.3 million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additional costs per the collective bargaining agreement (one-time lower rate for 2023/24, 2024/25, 2025/26)</a:t>
            </a:r>
            <a:endParaRPr lang="en-US" sz="1800" b="1" dirty="0">
              <a:solidFill>
                <a:prstClr val="black"/>
              </a:solidFill>
              <a:latin typeface="+mn-lt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F553AC-D134-4AFA-42E7-1255A4BCCE72}"/>
              </a:ext>
            </a:extLst>
          </p:cNvPr>
          <p:cNvSpPr/>
          <p:nvPr/>
        </p:nvSpPr>
        <p:spPr>
          <a:xfrm>
            <a:off x="785743" y="5060701"/>
            <a:ext cx="614439" cy="6144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2F4064A4-2CE2-345F-924A-71C3026D6303}"/>
              </a:ext>
            </a:extLst>
          </p:cNvPr>
          <p:cNvSpPr txBox="1">
            <a:spLocks/>
          </p:cNvSpPr>
          <p:nvPr/>
        </p:nvSpPr>
        <p:spPr>
          <a:xfrm>
            <a:off x="1640568" y="1575012"/>
            <a:ext cx="8595003" cy="311632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182880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Local Control Funding Formula (LCFF)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– 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$18.3 million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 for COLA of 2.41%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1F3FAA7-DC13-894F-EE3B-153660A453BD}"/>
              </a:ext>
            </a:extLst>
          </p:cNvPr>
          <p:cNvSpPr txBox="1">
            <a:spLocks/>
          </p:cNvSpPr>
          <p:nvPr/>
        </p:nvSpPr>
        <p:spPr>
          <a:xfrm>
            <a:off x="2454872" y="4729049"/>
            <a:ext cx="7051078" cy="311632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Workers’ Compensation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– 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$700,000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increased rate to fund at 90%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7D916C95-88E1-6D88-B828-21F5F53B84EB}"/>
              </a:ext>
            </a:extLst>
          </p:cNvPr>
          <p:cNvSpPr txBox="1">
            <a:spLocks/>
          </p:cNvSpPr>
          <p:nvPr/>
        </p:nvSpPr>
        <p:spPr>
          <a:xfrm>
            <a:off x="1712357" y="5343985"/>
            <a:ext cx="7960538" cy="644031"/>
          </a:xfrm>
          <a:prstGeom prst="rect">
            <a:avLst/>
          </a:prstGeom>
        </p:spPr>
        <p:txBody>
          <a:bodyPr vert="horz" wrap="square" lIns="34299" tIns="17149" rIns="34299" bIns="17149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Planned Reductions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– </a:t>
            </a: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($25.0) million </a:t>
            </a:r>
          </a:p>
          <a:p>
            <a:pPr marL="461963" indent="-461963" algn="l">
              <a:lnSpc>
                <a:spcPct val="100000"/>
              </a:lnSpc>
            </a:pPr>
            <a:r>
              <a:rPr lang="en-US" sz="1800" b="1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		                    </a:t>
            </a:r>
            <a:r>
              <a:rPr lang="en-US" sz="1800" dirty="0">
                <a:solidFill>
                  <a:prstClr val="black"/>
                </a:solidFill>
                <a:latin typeface="+mn-lt"/>
                <a:ea typeface="Lato Light" panose="020F0502020204030203" pitchFamily="34" charset="0"/>
                <a:cs typeface="Mukta ExtraLight" panose="020B0000000000000000" pitchFamily="34" charset="77"/>
              </a:rPr>
              <a:t>Additional ($25.0) million in 2027/28</a:t>
            </a:r>
          </a:p>
        </p:txBody>
      </p:sp>
    </p:spTree>
    <p:extLst>
      <p:ext uri="{BB962C8B-B14F-4D97-AF65-F5344CB8AC3E}">
        <p14:creationId xmlns:p14="http://schemas.microsoft.com/office/powerpoint/2010/main" val="2600471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C3290-6E13-4CEA-502C-3AF8E65B8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0569-09FD-5E11-BE86-07007571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Local Control Funding Formula (LCFF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43FEF-CB81-7AAE-6B9B-57F14BC7F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January 28,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102CC-C9BA-614F-C68B-EDDB62F2F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A2C0B-52E1-4E64-8451-FDF693BC2F5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77E94D-80D0-FB8C-937F-EBC0B0E4F64D}"/>
              </a:ext>
            </a:extLst>
          </p:cNvPr>
          <p:cNvSpPr txBox="1"/>
          <p:nvPr/>
        </p:nvSpPr>
        <p:spPr>
          <a:xfrm>
            <a:off x="3031599" y="5389832"/>
            <a:ext cx="4411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 Narrow" panose="020B0606020202030204" pitchFamily="34" charset="0"/>
              </a:rPr>
              <a:t>Source: Governor’s Budget K-12 Education, page 17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BC32FA-CDA4-D6A1-5088-28C4AFB3B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517485"/>
              </p:ext>
            </p:extLst>
          </p:nvPr>
        </p:nvGraphicFramePr>
        <p:xfrm>
          <a:off x="1712912" y="1557338"/>
          <a:ext cx="8766175" cy="2363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45">
                  <a:extLst>
                    <a:ext uri="{9D8B030D-6E8A-4147-A177-3AD203B41FA5}">
                      <a16:colId xmlns:a16="http://schemas.microsoft.com/office/drawing/2014/main" val="103842618"/>
                    </a:ext>
                  </a:extLst>
                </a:gridCol>
                <a:gridCol w="1466575">
                  <a:extLst>
                    <a:ext uri="{9D8B030D-6E8A-4147-A177-3AD203B41FA5}">
                      <a16:colId xmlns:a16="http://schemas.microsoft.com/office/drawing/2014/main" val="4015409104"/>
                    </a:ext>
                  </a:extLst>
                </a:gridCol>
                <a:gridCol w="1429211">
                  <a:extLst>
                    <a:ext uri="{9D8B030D-6E8A-4147-A177-3AD203B41FA5}">
                      <a16:colId xmlns:a16="http://schemas.microsoft.com/office/drawing/2014/main" val="119626521"/>
                    </a:ext>
                  </a:extLst>
                </a:gridCol>
                <a:gridCol w="1438549">
                  <a:extLst>
                    <a:ext uri="{9D8B030D-6E8A-4147-A177-3AD203B41FA5}">
                      <a16:colId xmlns:a16="http://schemas.microsoft.com/office/drawing/2014/main" val="1191629441"/>
                    </a:ext>
                  </a:extLst>
                </a:gridCol>
                <a:gridCol w="1548895">
                  <a:extLst>
                    <a:ext uri="{9D8B030D-6E8A-4147-A177-3AD203B41FA5}">
                      <a16:colId xmlns:a16="http://schemas.microsoft.com/office/drawing/2014/main" val="269569819"/>
                    </a:ext>
                  </a:extLst>
                </a:gridCol>
              </a:tblGrid>
              <a:tr h="415757">
                <a:tc>
                  <a:txBody>
                    <a:bodyPr/>
                    <a:lstStyle/>
                    <a:p>
                      <a:r>
                        <a:rPr lang="en-US" sz="1600" dirty="0"/>
                        <a:t>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4456"/>
                  </a:ext>
                </a:extLst>
              </a:tr>
              <a:tr h="649264">
                <a:tc>
                  <a:txBody>
                    <a:bodyPr/>
                    <a:lstStyle/>
                    <a:p>
                      <a:r>
                        <a:rPr lang="en-US" sz="1600" dirty="0"/>
                        <a:t>2025/26 Adopted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3.42%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0710992"/>
                  </a:ext>
                </a:extLst>
              </a:tr>
              <a:tr h="649264">
                <a:tc>
                  <a:txBody>
                    <a:bodyPr/>
                    <a:lstStyle/>
                    <a:p>
                      <a:r>
                        <a:rPr lang="en-US" sz="1600" dirty="0"/>
                        <a:t>2026/27 Proposed Adopted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2.41%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3.06%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3.34%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567869"/>
                  </a:ext>
                </a:extLst>
              </a:tr>
              <a:tr h="649264">
                <a:tc>
                  <a:txBody>
                    <a:bodyPr/>
                    <a:lstStyle/>
                    <a:p>
                      <a:r>
                        <a:rPr lang="en-US" sz="1600" dirty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(0.61%)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(0.36%)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0.03%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93902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98D66A7-5EE5-34A3-893B-2329A6D4A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662"/>
              </p:ext>
            </p:extLst>
          </p:nvPr>
        </p:nvGraphicFramePr>
        <p:xfrm>
          <a:off x="1712912" y="3567565"/>
          <a:ext cx="8766175" cy="2130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945">
                  <a:extLst>
                    <a:ext uri="{9D8B030D-6E8A-4147-A177-3AD203B41FA5}">
                      <a16:colId xmlns:a16="http://schemas.microsoft.com/office/drawing/2014/main" val="103842618"/>
                    </a:ext>
                  </a:extLst>
                </a:gridCol>
                <a:gridCol w="1466575">
                  <a:extLst>
                    <a:ext uri="{9D8B030D-6E8A-4147-A177-3AD203B41FA5}">
                      <a16:colId xmlns:a16="http://schemas.microsoft.com/office/drawing/2014/main" val="4015409104"/>
                    </a:ext>
                  </a:extLst>
                </a:gridCol>
                <a:gridCol w="1429211">
                  <a:extLst>
                    <a:ext uri="{9D8B030D-6E8A-4147-A177-3AD203B41FA5}">
                      <a16:colId xmlns:a16="http://schemas.microsoft.com/office/drawing/2014/main" val="119626521"/>
                    </a:ext>
                  </a:extLst>
                </a:gridCol>
                <a:gridCol w="1438549">
                  <a:extLst>
                    <a:ext uri="{9D8B030D-6E8A-4147-A177-3AD203B41FA5}">
                      <a16:colId xmlns:a16="http://schemas.microsoft.com/office/drawing/2014/main" val="1191629441"/>
                    </a:ext>
                  </a:extLst>
                </a:gridCol>
                <a:gridCol w="1548895">
                  <a:extLst>
                    <a:ext uri="{9D8B030D-6E8A-4147-A177-3AD203B41FA5}">
                      <a16:colId xmlns:a16="http://schemas.microsoft.com/office/drawing/2014/main" val="269569819"/>
                    </a:ext>
                  </a:extLst>
                </a:gridCol>
              </a:tblGrid>
              <a:tr h="415757">
                <a:tc>
                  <a:txBody>
                    <a:bodyPr/>
                    <a:lstStyle/>
                    <a:p>
                      <a:r>
                        <a:rPr lang="en-US" sz="1600" dirty="0"/>
                        <a:t>Funding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2025/26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2026/27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2027/28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2028/29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54456"/>
                  </a:ext>
                </a:extLst>
              </a:tr>
              <a:tr h="649264">
                <a:tc>
                  <a:txBody>
                    <a:bodyPr/>
                    <a:lstStyle/>
                    <a:p>
                      <a:r>
                        <a:rPr lang="en-US" sz="1600" dirty="0"/>
                        <a:t>2025/26 Adopted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1,006,168,792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1,031,959,982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1,058,540,978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1,080,783,235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0710992"/>
                  </a:ext>
                </a:extLst>
              </a:tr>
              <a:tr h="649264">
                <a:tc>
                  <a:txBody>
                    <a:bodyPr/>
                    <a:lstStyle/>
                    <a:p>
                      <a:r>
                        <a:rPr lang="en-US" sz="1600" dirty="0"/>
                        <a:t>2026/27 Proposed Adopted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1,009,080,846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>
                          <a:effectLst/>
                          <a:latin typeface="Calibri" panose="020F0502020204030204" pitchFamily="34" charset="0"/>
                        </a:rPr>
                        <a:t> $  1,027,420,114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1,048,246,435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i="0" u="none" strike="noStrike" dirty="0">
                          <a:effectLst/>
                          <a:latin typeface="Calibri" panose="020F0502020204030204" pitchFamily="34" charset="0"/>
                        </a:rPr>
                        <a:t> $  1,066,876,369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7567869"/>
                  </a:ext>
                </a:extLst>
              </a:tr>
              <a:tr h="415757">
                <a:tc>
                  <a:txBody>
                    <a:bodyPr/>
                    <a:lstStyle/>
                    <a:p>
                      <a:r>
                        <a:rPr lang="en-US" sz="1600" dirty="0"/>
                        <a:t>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  $2,912,054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 ($4,539,868)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($10,294,543)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($13,906,866)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6520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203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USD Cutomized Text Font">
      <a:majorFont>
        <a:latin typeface="Bebas Neue"/>
        <a:ea typeface=""/>
        <a:cs typeface=""/>
      </a:majorFont>
      <a:minorFont>
        <a:latin typeface="Helvetic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d61780-6bd5-4265-b9bb-978ef1f9e3e4">
      <Terms xmlns="http://schemas.microsoft.com/office/infopath/2007/PartnerControls"/>
    </lcf76f155ced4ddcb4097134ff3c332f>
    <TaxCatchAll xmlns="42e6bf06-b6b0-42b8-a1e9-d8d2d7daf06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881810413F22499E9088C4D3B52B0B" ma:contentTypeVersion="11" ma:contentTypeDescription="Create a new document." ma:contentTypeScope="" ma:versionID="77b8c846970d9c1f82b8120637205dae">
  <xsd:schema xmlns:xsd="http://www.w3.org/2001/XMLSchema" xmlns:xs="http://www.w3.org/2001/XMLSchema" xmlns:p="http://schemas.microsoft.com/office/2006/metadata/properties" xmlns:ns2="40d61780-6bd5-4265-b9bb-978ef1f9e3e4" xmlns:ns3="42e6bf06-b6b0-42b8-a1e9-d8d2d7daf064" targetNamespace="http://schemas.microsoft.com/office/2006/metadata/properties" ma:root="true" ma:fieldsID="c935b89a28b0bdacdc813ffa974b0142" ns2:_="" ns3:_="">
    <xsd:import namespace="40d61780-6bd5-4265-b9bb-978ef1f9e3e4"/>
    <xsd:import namespace="42e6bf06-b6b0-42b8-a1e9-d8d2d7daf06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61780-6bd5-4265-b9bb-978ef1f9e3e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6777744c-bbfa-40ec-a124-bd5a050932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6bf06-b6b0-42b8-a1e9-d8d2d7daf06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a01cb09c-53a9-441c-a534-934eda95bda3}" ma:internalName="TaxCatchAll" ma:showField="CatchAllData" ma:web="42e6bf06-b6b0-42b8-a1e9-d8d2d7daf0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591EF6-4AF8-4168-B340-D36E7178ABFF}">
  <ds:schemaRefs>
    <ds:schemaRef ds:uri="42e6bf06-b6b0-42b8-a1e9-d8d2d7daf064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0d61780-6bd5-4265-b9bb-978ef1f9e3e4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C27A971-F08A-4A5A-8FF1-335229519FC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915CD0-E496-4218-9CE0-27C7B34E70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d61780-6bd5-4265-b9bb-978ef1f9e3e4"/>
    <ds:schemaRef ds:uri="42e6bf06-b6b0-42b8-a1e9-d8d2d7daf0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1200</Words>
  <Application>Microsoft Office PowerPoint</Application>
  <PresentationFormat>Widescreen</PresentationFormat>
  <Paragraphs>368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Aptos</vt:lpstr>
      <vt:lpstr>Arial</vt:lpstr>
      <vt:lpstr>Arial Narrow</vt:lpstr>
      <vt:lpstr>Calibri</vt:lpstr>
      <vt:lpstr>DM Sans</vt:lpstr>
      <vt:lpstr>Helvetica</vt:lpstr>
      <vt:lpstr>Wingdings</vt:lpstr>
      <vt:lpstr>Office Theme</vt:lpstr>
      <vt:lpstr>Governor’s 2026/27  Proposed State Budget</vt:lpstr>
      <vt:lpstr>PowerPoint Presentation</vt:lpstr>
      <vt:lpstr>Overview</vt:lpstr>
      <vt:lpstr>State Revenue Growth</vt:lpstr>
      <vt:lpstr>State Economic Overview</vt:lpstr>
      <vt:lpstr>State Proposition 98 Funding</vt:lpstr>
      <vt:lpstr>Risk to Proposition 98 and Local Budgets</vt:lpstr>
      <vt:lpstr>Governor’s 2026/27 Proposed State Budget</vt:lpstr>
      <vt:lpstr>Local Control Funding Formula (LCFF)</vt:lpstr>
      <vt:lpstr>Special Education</vt:lpstr>
      <vt:lpstr>Governor’s 2026/27 Proposed State Budget</vt:lpstr>
      <vt:lpstr>Block Grant Uses</vt:lpstr>
      <vt:lpstr>Historical Attendance and Positions</vt:lpstr>
      <vt:lpstr>Average Daily Attendance TK-12</vt:lpstr>
      <vt:lpstr>TK-6 Enrollment – Small Schools</vt:lpstr>
      <vt:lpstr>Historical Attendance and Positions – Statewide</vt:lpstr>
      <vt:lpstr>Historical Attendance and Positions – Districtwide</vt:lpstr>
      <vt:lpstr>Reduction Impact</vt:lpstr>
      <vt:lpstr>Preliminary Central Office Reductions</vt:lpstr>
      <vt:lpstr>Preliminary PARS Savings</vt:lpstr>
      <vt:lpstr>Financial Reporting Timelines</vt:lpstr>
      <vt:lpstr>PowerPoint Presentation</vt:lpstr>
    </vt:vector>
  </TitlesOfParts>
  <Company>Fresno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Elizabeth Pompa Rios</dc:creator>
  <cp:lastModifiedBy>Florencia VenturaDolores</cp:lastModifiedBy>
  <cp:revision>22</cp:revision>
  <cp:lastPrinted>2026-01-23T22:38:57Z</cp:lastPrinted>
  <dcterms:created xsi:type="dcterms:W3CDTF">2024-07-29T20:49:20Z</dcterms:created>
  <dcterms:modified xsi:type="dcterms:W3CDTF">2026-01-23T23:18:54Z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0x01010060881810413F22499E9088C4D3B52B0B</vt:lpwstr>
  </property>
  <property fmtid="{D5CDD505-2E9C-101B-9397-08002B2CF9AE}" pid="3" name="MediaServiceImageTags">
    <vt:lpwstr/>
  </property>
</Properties>
</file>