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6.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8"/>
  </p:notesMasterIdLst>
  <p:sldIdLst>
    <p:sldId id="618" r:id="rId4"/>
    <p:sldId id="619" r:id="rId5"/>
    <p:sldId id="620" r:id="rId6"/>
    <p:sldId id="287" r:id="rId7"/>
    <p:sldId id="289" r:id="rId8"/>
    <p:sldId id="302" r:id="rId9"/>
    <p:sldId id="310" r:id="rId10"/>
    <p:sldId id="290" r:id="rId11"/>
    <p:sldId id="309" r:id="rId12"/>
    <p:sldId id="288" r:id="rId13"/>
    <p:sldId id="256" r:id="rId14"/>
    <p:sldId id="278" r:id="rId15"/>
    <p:sldId id="259" r:id="rId16"/>
    <p:sldId id="615" r:id="rId17"/>
    <p:sldId id="622" r:id="rId18"/>
    <p:sldId id="291" r:id="rId19"/>
    <p:sldId id="621" r:id="rId20"/>
    <p:sldId id="613" r:id="rId21"/>
    <p:sldId id="606" r:id="rId22"/>
    <p:sldId id="529" r:id="rId23"/>
    <p:sldId id="607" r:id="rId24"/>
    <p:sldId id="576" r:id="rId25"/>
    <p:sldId id="614" r:id="rId26"/>
    <p:sldId id="586" r:id="rId27"/>
    <p:sldId id="286" r:id="rId28"/>
    <p:sldId id="267" r:id="rId29"/>
    <p:sldId id="268" r:id="rId30"/>
    <p:sldId id="269" r:id="rId31"/>
    <p:sldId id="272" r:id="rId32"/>
    <p:sldId id="617" r:id="rId33"/>
    <p:sldId id="257" r:id="rId34"/>
    <p:sldId id="616" r:id="rId35"/>
    <p:sldId id="301" r:id="rId36"/>
    <p:sldId id="589" r:id="rId3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95" d="100"/>
          <a:sy n="95" d="100"/>
        </p:scale>
        <p:origin x="2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 Enrollment'!$A$3:$A$6</c:f>
              <c:strCache>
                <c:ptCount val="4"/>
                <c:pt idx="0">
                  <c:v>K-12 Enrollment</c:v>
                </c:pt>
                <c:pt idx="1">
                  <c:v>Students with Disabilities</c:v>
                </c:pt>
                <c:pt idx="2">
                  <c:v>ELL/MLL</c:v>
                </c:pt>
                <c:pt idx="3">
                  <c:v>Economically Disadvantaged</c:v>
                </c:pt>
              </c:strCache>
            </c:strRef>
          </c:cat>
          <c:val>
            <c:numRef>
              <c:f>'Demographic Enrollment'!$B$37:$B$40</c:f>
              <c:numCache>
                <c:formatCode>#,##0</c:formatCode>
                <c:ptCount val="4"/>
                <c:pt idx="0">
                  <c:v>-3436</c:v>
                </c:pt>
                <c:pt idx="1">
                  <c:v>2186</c:v>
                </c:pt>
                <c:pt idx="2">
                  <c:v>3166</c:v>
                </c:pt>
                <c:pt idx="3">
                  <c:v>-66</c:v>
                </c:pt>
              </c:numCache>
            </c:numRef>
          </c:val>
          <c:extLst>
            <c:ext xmlns:c16="http://schemas.microsoft.com/office/drawing/2014/chart" uri="{C3380CC4-5D6E-409C-BE32-E72D297353CC}">
              <c16:uniqueId val="{00000000-CB7E-4F1E-B26F-24068A4139C6}"/>
            </c:ext>
          </c:extLst>
        </c:ser>
        <c:dLbls>
          <c:dLblPos val="outEnd"/>
          <c:showLegendKey val="0"/>
          <c:showVal val="1"/>
          <c:showCatName val="0"/>
          <c:showSerName val="0"/>
          <c:showPercent val="0"/>
          <c:showBubbleSize val="0"/>
        </c:dLbls>
        <c:gapWidth val="30"/>
        <c:overlap val="-59"/>
        <c:axId val="1045396544"/>
        <c:axId val="819690656"/>
      </c:barChart>
      <c:catAx>
        <c:axId val="1045396544"/>
        <c:scaling>
          <c:orientation val="minMax"/>
        </c:scaling>
        <c:delete val="1"/>
        <c:axPos val="b"/>
        <c:numFmt formatCode="General" sourceLinked="1"/>
        <c:majorTickMark val="none"/>
        <c:minorTickMark val="none"/>
        <c:tickLblPos val="low"/>
        <c:crossAx val="819690656"/>
        <c:crosses val="autoZero"/>
        <c:auto val="1"/>
        <c:lblAlgn val="ctr"/>
        <c:lblOffset val="100"/>
        <c:noMultiLvlLbl val="0"/>
      </c:catAx>
      <c:valAx>
        <c:axId val="819690656"/>
        <c:scaling>
          <c:orientation val="minMax"/>
          <c:max val="10000"/>
          <c:min val="-2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04539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 Enrollment'!$A$3:$A$6</c:f>
              <c:strCache>
                <c:ptCount val="4"/>
                <c:pt idx="0">
                  <c:v>K-12 Enrollment</c:v>
                </c:pt>
                <c:pt idx="1">
                  <c:v>Students with Disabilities</c:v>
                </c:pt>
                <c:pt idx="2">
                  <c:v>ELL/MLL</c:v>
                </c:pt>
                <c:pt idx="3">
                  <c:v>Economically Disadvantaged</c:v>
                </c:pt>
              </c:strCache>
            </c:strRef>
          </c:cat>
          <c:val>
            <c:numRef>
              <c:f>'Demographic Enrollment'!$B$3:$B$6</c:f>
              <c:numCache>
                <c:formatCode>#,##0</c:formatCode>
                <c:ptCount val="4"/>
                <c:pt idx="0">
                  <c:v>-9207</c:v>
                </c:pt>
                <c:pt idx="1">
                  <c:v>6629</c:v>
                </c:pt>
                <c:pt idx="2">
                  <c:v>3805</c:v>
                </c:pt>
                <c:pt idx="3">
                  <c:v>2929</c:v>
                </c:pt>
              </c:numCache>
            </c:numRef>
          </c:val>
          <c:extLst>
            <c:ext xmlns:c16="http://schemas.microsoft.com/office/drawing/2014/chart" uri="{C3380CC4-5D6E-409C-BE32-E72D297353CC}">
              <c16:uniqueId val="{00000000-DAE2-4473-A7FD-3D39B7268B72}"/>
            </c:ext>
          </c:extLst>
        </c:ser>
        <c:dLbls>
          <c:dLblPos val="outEnd"/>
          <c:showLegendKey val="0"/>
          <c:showVal val="1"/>
          <c:showCatName val="0"/>
          <c:showSerName val="0"/>
          <c:showPercent val="0"/>
          <c:showBubbleSize val="0"/>
        </c:dLbls>
        <c:gapWidth val="30"/>
        <c:overlap val="-59"/>
        <c:axId val="1045396544"/>
        <c:axId val="819690656"/>
      </c:barChart>
      <c:catAx>
        <c:axId val="1045396544"/>
        <c:scaling>
          <c:orientation val="minMax"/>
        </c:scaling>
        <c:delete val="1"/>
        <c:axPos val="b"/>
        <c:numFmt formatCode="General" sourceLinked="1"/>
        <c:majorTickMark val="none"/>
        <c:minorTickMark val="none"/>
        <c:tickLblPos val="low"/>
        <c:crossAx val="819690656"/>
        <c:crosses val="autoZero"/>
        <c:auto val="1"/>
        <c:lblAlgn val="ctr"/>
        <c:lblOffset val="100"/>
        <c:noMultiLvlLbl val="0"/>
      </c:catAx>
      <c:valAx>
        <c:axId val="819690656"/>
        <c:scaling>
          <c:orientation val="minMax"/>
          <c:min val="-2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04539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 Enrollment'!$A$3:$A$6</c:f>
              <c:strCache>
                <c:ptCount val="4"/>
                <c:pt idx="0">
                  <c:v>K-12 Enrollment</c:v>
                </c:pt>
                <c:pt idx="1">
                  <c:v>Students with Disabilities</c:v>
                </c:pt>
                <c:pt idx="2">
                  <c:v>ELL/MLL</c:v>
                </c:pt>
                <c:pt idx="3">
                  <c:v>Economically Disadvantaged</c:v>
                </c:pt>
              </c:strCache>
            </c:strRef>
          </c:cat>
          <c:val>
            <c:numRef>
              <c:f>'Demographic Enrollment'!$B$37:$B$40</c:f>
              <c:numCache>
                <c:formatCode>#,##0</c:formatCode>
                <c:ptCount val="4"/>
                <c:pt idx="0">
                  <c:v>517</c:v>
                </c:pt>
                <c:pt idx="1">
                  <c:v>351</c:v>
                </c:pt>
                <c:pt idx="2">
                  <c:v>315</c:v>
                </c:pt>
                <c:pt idx="3">
                  <c:v>65</c:v>
                </c:pt>
              </c:numCache>
            </c:numRef>
          </c:val>
          <c:extLst>
            <c:ext xmlns:c16="http://schemas.microsoft.com/office/drawing/2014/chart" uri="{C3380CC4-5D6E-409C-BE32-E72D297353CC}">
              <c16:uniqueId val="{00000000-CB7E-4F1E-B26F-24068A4139C6}"/>
            </c:ext>
          </c:extLst>
        </c:ser>
        <c:dLbls>
          <c:dLblPos val="outEnd"/>
          <c:showLegendKey val="0"/>
          <c:showVal val="1"/>
          <c:showCatName val="0"/>
          <c:showSerName val="0"/>
          <c:showPercent val="0"/>
          <c:showBubbleSize val="0"/>
        </c:dLbls>
        <c:gapWidth val="30"/>
        <c:overlap val="-59"/>
        <c:axId val="1045396544"/>
        <c:axId val="819690656"/>
      </c:barChart>
      <c:catAx>
        <c:axId val="1045396544"/>
        <c:scaling>
          <c:orientation val="minMax"/>
        </c:scaling>
        <c:delete val="1"/>
        <c:axPos val="b"/>
        <c:numFmt formatCode="General" sourceLinked="1"/>
        <c:majorTickMark val="none"/>
        <c:minorTickMark val="none"/>
        <c:tickLblPos val="low"/>
        <c:crossAx val="819690656"/>
        <c:crosses val="autoZero"/>
        <c:auto val="1"/>
        <c:lblAlgn val="ctr"/>
        <c:lblOffset val="100"/>
        <c:noMultiLvlLbl val="0"/>
      </c:catAx>
      <c:valAx>
        <c:axId val="819690656"/>
        <c:scaling>
          <c:orientation val="minMax"/>
          <c:max val="1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04539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 Enrollment'!$A$3:$A$6</c:f>
              <c:strCache>
                <c:ptCount val="4"/>
                <c:pt idx="0">
                  <c:v>K-12 Enrollment</c:v>
                </c:pt>
                <c:pt idx="1">
                  <c:v>Students with Disabilities</c:v>
                </c:pt>
                <c:pt idx="2">
                  <c:v>ELL/MLL</c:v>
                </c:pt>
                <c:pt idx="3">
                  <c:v>Economically Disadvantaged</c:v>
                </c:pt>
              </c:strCache>
            </c:strRef>
          </c:cat>
          <c:val>
            <c:numRef>
              <c:f>'Demographic Enrollment'!$B$3:$B$6</c:f>
              <c:numCache>
                <c:formatCode>#,##0</c:formatCode>
                <c:ptCount val="4"/>
                <c:pt idx="0">
                  <c:v>385</c:v>
                </c:pt>
                <c:pt idx="1">
                  <c:v>385</c:v>
                </c:pt>
                <c:pt idx="2">
                  <c:v>108</c:v>
                </c:pt>
                <c:pt idx="3">
                  <c:v>124</c:v>
                </c:pt>
              </c:numCache>
            </c:numRef>
          </c:val>
          <c:extLst>
            <c:ext xmlns:c16="http://schemas.microsoft.com/office/drawing/2014/chart" uri="{C3380CC4-5D6E-409C-BE32-E72D297353CC}">
              <c16:uniqueId val="{00000000-DAE2-4473-A7FD-3D39B7268B72}"/>
            </c:ext>
          </c:extLst>
        </c:ser>
        <c:dLbls>
          <c:dLblPos val="outEnd"/>
          <c:showLegendKey val="0"/>
          <c:showVal val="1"/>
          <c:showCatName val="0"/>
          <c:showSerName val="0"/>
          <c:showPercent val="0"/>
          <c:showBubbleSize val="0"/>
        </c:dLbls>
        <c:gapWidth val="30"/>
        <c:overlap val="-59"/>
        <c:axId val="1045396544"/>
        <c:axId val="819690656"/>
      </c:barChart>
      <c:catAx>
        <c:axId val="1045396544"/>
        <c:scaling>
          <c:orientation val="minMax"/>
        </c:scaling>
        <c:delete val="1"/>
        <c:axPos val="b"/>
        <c:numFmt formatCode="General" sourceLinked="1"/>
        <c:majorTickMark val="none"/>
        <c:minorTickMark val="none"/>
        <c:tickLblPos val="low"/>
        <c:crossAx val="819690656"/>
        <c:crosses val="autoZero"/>
        <c:auto val="1"/>
        <c:lblAlgn val="ctr"/>
        <c:lblOffset val="100"/>
        <c:noMultiLvlLbl val="0"/>
      </c:catAx>
      <c:valAx>
        <c:axId val="819690656"/>
        <c:scaling>
          <c:orientation val="minMax"/>
          <c:max val="1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04539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'10-Year Table'!$B$2</c:f>
              <c:strCache>
                <c:ptCount val="1"/>
                <c:pt idx="0">
                  <c:v>American Indian/Alaskan Native</c:v>
                </c:pt>
              </c:strCache>
            </c:strRef>
          </c:tx>
          <c:spPr>
            <a:solidFill>
              <a:schemeClr val="accent1"/>
            </a:solidFill>
            <a:ln w="158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'10-Year Table'!$A$3:$A$6</c:f>
              <c:strCache>
                <c:ptCount val="4"/>
                <c:pt idx="0">
                  <c:v>Suffolk County</c:v>
                </c:pt>
                <c:pt idx="1">
                  <c:v>Nassau County</c:v>
                </c:pt>
                <c:pt idx="2">
                  <c:v>Long Island</c:v>
                </c:pt>
                <c:pt idx="3">
                  <c:v>Rest of State</c:v>
                </c:pt>
              </c:strCache>
            </c:strRef>
          </c:cat>
          <c:val>
            <c:numRef>
              <c:f>'10-Year Table'!$B$3:$B$6</c:f>
              <c:numCache>
                <c:formatCode>0.0%</c:formatCode>
                <c:ptCount val="4"/>
                <c:pt idx="0">
                  <c:v>0.23499999999999999</c:v>
                </c:pt>
                <c:pt idx="1">
                  <c:v>0.51900000000000002</c:v>
                </c:pt>
                <c:pt idx="2">
                  <c:v>0.33500000000000002</c:v>
                </c:pt>
                <c:pt idx="3">
                  <c:v>-0.16500000000000001</c:v>
                </c:pt>
              </c:numCache>
            </c:numRef>
          </c:val>
          <c:extLst>
            <c:ext xmlns:c16="http://schemas.microsoft.com/office/drawing/2014/chart" uri="{C3380CC4-5D6E-409C-BE32-E72D297353CC}">
              <c16:uniqueId val="{00000000-CC58-42F2-BFDE-2BC134C1161B}"/>
            </c:ext>
          </c:extLst>
        </c:ser>
        <c:ser>
          <c:idx val="1"/>
          <c:order val="1"/>
          <c:tx>
            <c:strRef>
              <c:f>'10-Year Table'!$C$2</c:f>
              <c:strCache>
                <c:ptCount val="1"/>
                <c:pt idx="0">
                  <c:v>Asian/Pacific-Islander</c:v>
                </c:pt>
              </c:strCache>
            </c:strRef>
          </c:tx>
          <c:spPr>
            <a:solidFill>
              <a:srgbClr val="7030A0"/>
            </a:solidFill>
            <a:ln w="158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'10-Year Table'!$C$3:$C$6</c:f>
              <c:numCache>
                <c:formatCode>0.0%</c:formatCode>
                <c:ptCount val="4"/>
                <c:pt idx="0">
                  <c:v>0.11799999999999999</c:v>
                </c:pt>
                <c:pt idx="1">
                  <c:v>0.57999999999999996</c:v>
                </c:pt>
                <c:pt idx="2">
                  <c:v>0.44400000000000001</c:v>
                </c:pt>
                <c:pt idx="3">
                  <c:v>0.126</c:v>
                </c:pt>
              </c:numCache>
            </c:numRef>
          </c:val>
          <c:extLst>
            <c:ext xmlns:c16="http://schemas.microsoft.com/office/drawing/2014/chart" uri="{C3380CC4-5D6E-409C-BE32-E72D297353CC}">
              <c16:uniqueId val="{00000001-CC58-42F2-BFDE-2BC134C1161B}"/>
            </c:ext>
          </c:extLst>
        </c:ser>
        <c:ser>
          <c:idx val="2"/>
          <c:order val="2"/>
          <c:tx>
            <c:strRef>
              <c:f>'10-Year Table'!$D$2</c:f>
              <c:strCache>
                <c:ptCount val="1"/>
                <c:pt idx="0">
                  <c:v>Black</c:v>
                </c:pt>
              </c:strCache>
            </c:strRef>
          </c:tx>
          <c:spPr>
            <a:solidFill>
              <a:srgbClr val="C00000"/>
            </a:solidFill>
            <a:ln w="158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'10-Year Table'!$D$3:$D$6</c:f>
              <c:numCache>
                <c:formatCode>0.0%</c:formatCode>
                <c:ptCount val="4"/>
                <c:pt idx="0">
                  <c:v>-0.127</c:v>
                </c:pt>
                <c:pt idx="1">
                  <c:v>-0.23</c:v>
                </c:pt>
                <c:pt idx="2">
                  <c:v>-0.183</c:v>
                </c:pt>
                <c:pt idx="3">
                  <c:v>-0.187</c:v>
                </c:pt>
              </c:numCache>
            </c:numRef>
          </c:val>
          <c:extLst>
            <c:ext xmlns:c16="http://schemas.microsoft.com/office/drawing/2014/chart" uri="{C3380CC4-5D6E-409C-BE32-E72D297353CC}">
              <c16:uniqueId val="{00000002-CC58-42F2-BFDE-2BC134C1161B}"/>
            </c:ext>
          </c:extLst>
        </c:ser>
        <c:ser>
          <c:idx val="3"/>
          <c:order val="3"/>
          <c:tx>
            <c:strRef>
              <c:f>'10-Year Table'!$E$2</c:f>
              <c:strCache>
                <c:ptCount val="1"/>
                <c:pt idx="0">
                  <c:v>Hispanic</c:v>
                </c:pt>
              </c:strCache>
            </c:strRef>
          </c:tx>
          <c:spPr>
            <a:solidFill>
              <a:schemeClr val="accent4"/>
            </a:solidFill>
            <a:ln w="158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'10-Year Table'!$E$3:$E$6</c:f>
              <c:numCache>
                <c:formatCode>0.0%</c:formatCode>
                <c:ptCount val="4"/>
                <c:pt idx="0">
                  <c:v>0.32100000000000001</c:v>
                </c:pt>
                <c:pt idx="1">
                  <c:v>0.14599999999999999</c:v>
                </c:pt>
                <c:pt idx="2">
                  <c:v>0.248</c:v>
                </c:pt>
                <c:pt idx="3">
                  <c:v>0.28399999999999997</c:v>
                </c:pt>
              </c:numCache>
            </c:numRef>
          </c:val>
          <c:extLst>
            <c:ext xmlns:c16="http://schemas.microsoft.com/office/drawing/2014/chart" uri="{C3380CC4-5D6E-409C-BE32-E72D297353CC}">
              <c16:uniqueId val="{00000003-CC58-42F2-BFDE-2BC134C1161B}"/>
            </c:ext>
          </c:extLst>
        </c:ser>
        <c:ser>
          <c:idx val="4"/>
          <c:order val="4"/>
          <c:tx>
            <c:strRef>
              <c:f>'10-Year Table'!$F$2</c:f>
              <c:strCache>
                <c:ptCount val="1"/>
                <c:pt idx="0">
                  <c:v>Multiracial</c:v>
                </c:pt>
              </c:strCache>
            </c:strRef>
          </c:tx>
          <c:spPr>
            <a:solidFill>
              <a:schemeClr val="bg1">
                <a:lumMod val="75000"/>
              </a:schemeClr>
            </a:solidFill>
            <a:ln w="158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'10-Year Table'!$F$3:$F$6</c:f>
              <c:numCache>
                <c:formatCode>0.0%</c:formatCode>
                <c:ptCount val="4"/>
                <c:pt idx="0">
                  <c:v>0.57399999999999995</c:v>
                </c:pt>
                <c:pt idx="1">
                  <c:v>0.81799999999999995</c:v>
                </c:pt>
                <c:pt idx="2">
                  <c:v>0.66700000000000004</c:v>
                </c:pt>
                <c:pt idx="3">
                  <c:v>0.61199999999999999</c:v>
                </c:pt>
              </c:numCache>
            </c:numRef>
          </c:val>
          <c:extLst>
            <c:ext xmlns:c16="http://schemas.microsoft.com/office/drawing/2014/chart" uri="{C3380CC4-5D6E-409C-BE32-E72D297353CC}">
              <c16:uniqueId val="{00000004-CC58-42F2-BFDE-2BC134C1161B}"/>
            </c:ext>
          </c:extLst>
        </c:ser>
        <c:ser>
          <c:idx val="5"/>
          <c:order val="5"/>
          <c:tx>
            <c:strRef>
              <c:f>'10-Year Table'!$G$2</c:f>
              <c:strCache>
                <c:ptCount val="1"/>
                <c:pt idx="0">
                  <c:v>White</c:v>
                </c:pt>
              </c:strCache>
            </c:strRef>
          </c:tx>
          <c:spPr>
            <a:solidFill>
              <a:schemeClr val="accent6"/>
            </a:solidFill>
            <a:ln w="158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'10-Year Table'!$G$3:$G$6</c:f>
              <c:numCache>
                <c:formatCode>0.0%</c:formatCode>
                <c:ptCount val="4"/>
                <c:pt idx="0">
                  <c:v>-0.32600000000000001</c:v>
                </c:pt>
                <c:pt idx="1">
                  <c:v>-0.26</c:v>
                </c:pt>
                <c:pt idx="2">
                  <c:v>-0.29799999999999999</c:v>
                </c:pt>
                <c:pt idx="3">
                  <c:v>-0.182</c:v>
                </c:pt>
              </c:numCache>
            </c:numRef>
          </c:val>
          <c:extLst>
            <c:ext xmlns:c16="http://schemas.microsoft.com/office/drawing/2014/chart" uri="{C3380CC4-5D6E-409C-BE32-E72D297353CC}">
              <c16:uniqueId val="{00000005-CC58-42F2-BFDE-2BC134C1161B}"/>
            </c:ext>
          </c:extLst>
        </c:ser>
        <c:dLbls>
          <c:showLegendKey val="0"/>
          <c:showVal val="0"/>
          <c:showCatName val="0"/>
          <c:showSerName val="0"/>
          <c:showPercent val="0"/>
          <c:showBubbleSize val="0"/>
        </c:dLbls>
        <c:gapWidth val="219"/>
        <c:overlap val="-27"/>
        <c:axId val="1392933343"/>
        <c:axId val="1392168591"/>
      </c:barChart>
      <c:catAx>
        <c:axId val="139293334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92168591"/>
        <c:crosses val="autoZero"/>
        <c:auto val="1"/>
        <c:lblAlgn val="ctr"/>
        <c:lblOffset val="100"/>
        <c:noMultiLvlLbl val="0"/>
      </c:catAx>
      <c:valAx>
        <c:axId val="139216859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9293334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image" Target="../media/image42.jpeg"/><Relationship Id="rId4" Type="http://schemas.openxmlformats.org/officeDocument/2006/relationships/image" Target="../media/image4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image" Target="../media/image42.jpeg"/><Relationship Id="rId4" Type="http://schemas.openxmlformats.org/officeDocument/2006/relationships/image" Target="../media/image4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98F8B1-FA1C-4302-B6E8-56AA601B7CD8}"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DF1D7A29-3291-4031-B64B-B9C9A52AE822}">
      <dgm:prSet/>
      <dgm:spPr/>
      <dgm:t>
        <a:bodyPr/>
        <a:lstStyle/>
        <a:p>
          <a:r>
            <a:rPr lang="en-US" dirty="0"/>
            <a:t>Reflect, Assess, Adjust</a:t>
          </a:r>
        </a:p>
      </dgm:t>
    </dgm:pt>
    <dgm:pt modelId="{BF52F149-C62A-4CB4-A3CA-8F799595E1B7}" type="parTrans" cxnId="{47BD54D0-14D7-40A1-9E26-87C9DB4E7132}">
      <dgm:prSet/>
      <dgm:spPr/>
      <dgm:t>
        <a:bodyPr/>
        <a:lstStyle/>
        <a:p>
          <a:endParaRPr lang="en-US"/>
        </a:p>
      </dgm:t>
    </dgm:pt>
    <dgm:pt modelId="{957A84AC-E152-4A49-9388-9C0C30C00A36}" type="sibTrans" cxnId="{47BD54D0-14D7-40A1-9E26-87C9DB4E713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8000" b="-18000"/>
          </a:stretch>
        </a:blipFill>
      </dgm:spPr>
      <dgm:t>
        <a:bodyPr/>
        <a:lstStyle/>
        <a:p>
          <a:endParaRPr lang="en-US"/>
        </a:p>
      </dgm:t>
    </dgm:pt>
    <dgm:pt modelId="{E5B42CDB-E183-49D4-AD24-CF6A8B6BAE63}">
      <dgm:prSet/>
      <dgm:spPr/>
      <dgm:t>
        <a:bodyPr/>
        <a:lstStyle/>
        <a:p>
          <a:r>
            <a:rPr lang="en-US" dirty="0"/>
            <a:t>Regional Partnership</a:t>
          </a:r>
        </a:p>
      </dgm:t>
    </dgm:pt>
    <dgm:pt modelId="{47FFFFCC-4402-4E6D-A62F-10CAEB3ED7E0}" type="parTrans" cxnId="{03EB3099-9F18-4735-A327-C8C35576AB49}">
      <dgm:prSet/>
      <dgm:spPr/>
      <dgm:t>
        <a:bodyPr/>
        <a:lstStyle/>
        <a:p>
          <a:endParaRPr lang="en-US"/>
        </a:p>
      </dgm:t>
    </dgm:pt>
    <dgm:pt modelId="{451F05AD-3DCE-445A-94B1-DFF9475FBFDE}" type="sibTrans" cxnId="{03EB3099-9F18-4735-A327-C8C35576AB49}">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3395CAA8-296F-4E75-9197-7FB16C34EA1B}">
      <dgm:prSet/>
      <dgm:spPr/>
      <dgm:t>
        <a:bodyPr/>
        <a:lstStyle/>
        <a:p>
          <a:r>
            <a:rPr lang="en-US" dirty="0"/>
            <a:t>Values-Based Leadership</a:t>
          </a:r>
        </a:p>
      </dgm:t>
    </dgm:pt>
    <dgm:pt modelId="{095B00C3-FAA4-4907-95A8-0E241CD51444}" type="parTrans" cxnId="{A8135818-F35C-44AA-A8A4-1639791D46A5}">
      <dgm:prSet/>
      <dgm:spPr/>
      <dgm:t>
        <a:bodyPr/>
        <a:lstStyle/>
        <a:p>
          <a:endParaRPr lang="en-US"/>
        </a:p>
      </dgm:t>
    </dgm:pt>
    <dgm:pt modelId="{B05A0380-9CEA-42F7-8BEE-C9D031E45F0A}" type="sibTrans" cxnId="{A8135818-F35C-44AA-A8A4-1639791D46A5}">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19000" b="-19000"/>
          </a:stretch>
        </a:blipFill>
      </dgm:spPr>
      <dgm:t>
        <a:bodyPr/>
        <a:lstStyle/>
        <a:p>
          <a:endParaRPr lang="en-US"/>
        </a:p>
      </dgm:t>
    </dgm:pt>
    <dgm:pt modelId="{C0ED913D-AAE2-4EE8-BD06-448BD5D82ACD}">
      <dgm:prSet/>
      <dgm:spPr/>
      <dgm:t>
        <a:bodyPr/>
        <a:lstStyle/>
        <a:p>
          <a:r>
            <a:rPr lang="en-US" dirty="0"/>
            <a:t>Program Evolution</a:t>
          </a:r>
        </a:p>
      </dgm:t>
    </dgm:pt>
    <dgm:pt modelId="{D19E68FC-D0DA-48C4-9E80-32B8321C4467}" type="parTrans" cxnId="{BF35BF1C-541B-4DC0-B7CE-6DB5E90EA040}">
      <dgm:prSet/>
      <dgm:spPr/>
      <dgm:t>
        <a:bodyPr/>
        <a:lstStyle/>
        <a:p>
          <a:endParaRPr lang="en-US"/>
        </a:p>
      </dgm:t>
    </dgm:pt>
    <dgm:pt modelId="{0AEF26EC-FFE6-4EA8-9A56-2CA68061FF00}" type="sibTrans" cxnId="{BF35BF1C-541B-4DC0-B7CE-6DB5E90EA040}">
      <dgm:prSet/>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2764" r="-13236"/>
          </a:stretch>
        </a:blipFill>
      </dgm:spPr>
      <dgm:t>
        <a:bodyPr/>
        <a:lstStyle/>
        <a:p>
          <a:endParaRPr lang="en-US"/>
        </a:p>
      </dgm:t>
    </dgm:pt>
    <dgm:pt modelId="{9F671120-5E17-4581-A0CD-1E40BBE2A434}" type="pres">
      <dgm:prSet presAssocID="{DE98F8B1-FA1C-4302-B6E8-56AA601B7CD8}" presName="Name0" presStyleCnt="0">
        <dgm:presLayoutVars>
          <dgm:chMax val="21"/>
          <dgm:chPref val="21"/>
        </dgm:presLayoutVars>
      </dgm:prSet>
      <dgm:spPr/>
    </dgm:pt>
    <dgm:pt modelId="{179CA497-478D-42BC-A5F1-F3BE03FCDFD4}" type="pres">
      <dgm:prSet presAssocID="{DF1D7A29-3291-4031-B64B-B9C9A52AE822}" presName="text1" presStyleCnt="0"/>
      <dgm:spPr/>
    </dgm:pt>
    <dgm:pt modelId="{F90E0DB2-6460-4D39-8345-F9DF25908B36}" type="pres">
      <dgm:prSet presAssocID="{DF1D7A29-3291-4031-B64B-B9C9A52AE822}" presName="textRepeatNode" presStyleLbl="alignNode1" presStyleIdx="0" presStyleCnt="4">
        <dgm:presLayoutVars>
          <dgm:chMax val="0"/>
          <dgm:chPref val="0"/>
          <dgm:bulletEnabled val="1"/>
        </dgm:presLayoutVars>
      </dgm:prSet>
      <dgm:spPr/>
    </dgm:pt>
    <dgm:pt modelId="{F73007B0-52BF-4667-B709-6295A9A58C98}" type="pres">
      <dgm:prSet presAssocID="{DF1D7A29-3291-4031-B64B-B9C9A52AE822}" presName="textaccent1" presStyleCnt="0"/>
      <dgm:spPr/>
    </dgm:pt>
    <dgm:pt modelId="{ECC3222F-3681-419C-ACAB-A864B25D94E0}" type="pres">
      <dgm:prSet presAssocID="{DF1D7A29-3291-4031-B64B-B9C9A52AE822}" presName="accentRepeatNode" presStyleLbl="solidAlignAcc1" presStyleIdx="0" presStyleCnt="8"/>
      <dgm:spPr/>
    </dgm:pt>
    <dgm:pt modelId="{CA8AF87B-070F-430C-9749-F63E3E0CF8AE}" type="pres">
      <dgm:prSet presAssocID="{957A84AC-E152-4A49-9388-9C0C30C00A36}" presName="image1" presStyleCnt="0"/>
      <dgm:spPr/>
    </dgm:pt>
    <dgm:pt modelId="{A1041A9E-D0F6-4A20-9D2F-714773B9A836}" type="pres">
      <dgm:prSet presAssocID="{957A84AC-E152-4A49-9388-9C0C30C00A36}" presName="imageRepeatNode" presStyleLbl="alignAcc1" presStyleIdx="0" presStyleCnt="4"/>
      <dgm:spPr/>
    </dgm:pt>
    <dgm:pt modelId="{82455B8C-71C0-43E7-9491-CF9AE69BC1D0}" type="pres">
      <dgm:prSet presAssocID="{957A84AC-E152-4A49-9388-9C0C30C00A36}" presName="imageaccent1" presStyleCnt="0"/>
      <dgm:spPr/>
    </dgm:pt>
    <dgm:pt modelId="{E4C58164-7937-4BBA-B085-EEF775014B63}" type="pres">
      <dgm:prSet presAssocID="{957A84AC-E152-4A49-9388-9C0C30C00A36}" presName="accentRepeatNode" presStyleLbl="solidAlignAcc1" presStyleIdx="1" presStyleCnt="8"/>
      <dgm:spPr/>
    </dgm:pt>
    <dgm:pt modelId="{489BB479-B1B5-4E1D-8C3B-5AC2DE8DEEA5}" type="pres">
      <dgm:prSet presAssocID="{E5B42CDB-E183-49D4-AD24-CF6A8B6BAE63}" presName="text2" presStyleCnt="0"/>
      <dgm:spPr/>
    </dgm:pt>
    <dgm:pt modelId="{873F9173-61C4-4F7A-83A3-1B21A7979AF2}" type="pres">
      <dgm:prSet presAssocID="{E5B42CDB-E183-49D4-AD24-CF6A8B6BAE63}" presName="textRepeatNode" presStyleLbl="alignNode1" presStyleIdx="1" presStyleCnt="4">
        <dgm:presLayoutVars>
          <dgm:chMax val="0"/>
          <dgm:chPref val="0"/>
          <dgm:bulletEnabled val="1"/>
        </dgm:presLayoutVars>
      </dgm:prSet>
      <dgm:spPr/>
    </dgm:pt>
    <dgm:pt modelId="{1EEDB326-E924-4741-AE13-D69F62F43AAE}" type="pres">
      <dgm:prSet presAssocID="{E5B42CDB-E183-49D4-AD24-CF6A8B6BAE63}" presName="textaccent2" presStyleCnt="0"/>
      <dgm:spPr/>
    </dgm:pt>
    <dgm:pt modelId="{E5796DFC-C98B-4F45-B584-4D7795EE66BA}" type="pres">
      <dgm:prSet presAssocID="{E5B42CDB-E183-49D4-AD24-CF6A8B6BAE63}" presName="accentRepeatNode" presStyleLbl="solidAlignAcc1" presStyleIdx="2" presStyleCnt="8"/>
      <dgm:spPr/>
    </dgm:pt>
    <dgm:pt modelId="{3850D7B3-E484-497E-BA25-41D706E92EC4}" type="pres">
      <dgm:prSet presAssocID="{451F05AD-3DCE-445A-94B1-DFF9475FBFDE}" presName="image2" presStyleCnt="0"/>
      <dgm:spPr/>
    </dgm:pt>
    <dgm:pt modelId="{1F01550C-7A17-44F3-8F46-2AAA98820FB2}" type="pres">
      <dgm:prSet presAssocID="{451F05AD-3DCE-445A-94B1-DFF9475FBFDE}" presName="imageRepeatNode" presStyleLbl="alignAcc1" presStyleIdx="1" presStyleCnt="4"/>
      <dgm:spPr/>
    </dgm:pt>
    <dgm:pt modelId="{2D6EF05C-72E9-4DD0-9E66-8165BD6DCF79}" type="pres">
      <dgm:prSet presAssocID="{451F05AD-3DCE-445A-94B1-DFF9475FBFDE}" presName="imageaccent2" presStyleCnt="0"/>
      <dgm:spPr/>
    </dgm:pt>
    <dgm:pt modelId="{CBFE026F-792D-46A0-92C4-849142D004B5}" type="pres">
      <dgm:prSet presAssocID="{451F05AD-3DCE-445A-94B1-DFF9475FBFDE}" presName="accentRepeatNode" presStyleLbl="solidAlignAcc1" presStyleIdx="3" presStyleCnt="8"/>
      <dgm:spPr/>
    </dgm:pt>
    <dgm:pt modelId="{5A65E16B-E46A-4B51-B69D-8EFA368C051F}" type="pres">
      <dgm:prSet presAssocID="{3395CAA8-296F-4E75-9197-7FB16C34EA1B}" presName="text3" presStyleCnt="0"/>
      <dgm:spPr/>
    </dgm:pt>
    <dgm:pt modelId="{D2846FC7-7CF2-481F-B60E-F5BBB1F16519}" type="pres">
      <dgm:prSet presAssocID="{3395CAA8-296F-4E75-9197-7FB16C34EA1B}" presName="textRepeatNode" presStyleLbl="alignNode1" presStyleIdx="2" presStyleCnt="4">
        <dgm:presLayoutVars>
          <dgm:chMax val="0"/>
          <dgm:chPref val="0"/>
          <dgm:bulletEnabled val="1"/>
        </dgm:presLayoutVars>
      </dgm:prSet>
      <dgm:spPr/>
    </dgm:pt>
    <dgm:pt modelId="{8C0850DE-0ECA-4E1E-9AF9-16148920272D}" type="pres">
      <dgm:prSet presAssocID="{3395CAA8-296F-4E75-9197-7FB16C34EA1B}" presName="textaccent3" presStyleCnt="0"/>
      <dgm:spPr/>
    </dgm:pt>
    <dgm:pt modelId="{A8804B4C-405A-4473-91F9-E531F52C7827}" type="pres">
      <dgm:prSet presAssocID="{3395CAA8-296F-4E75-9197-7FB16C34EA1B}" presName="accentRepeatNode" presStyleLbl="solidAlignAcc1" presStyleIdx="4" presStyleCnt="8"/>
      <dgm:spPr/>
    </dgm:pt>
    <dgm:pt modelId="{50157A0C-30AD-4D58-894B-58B19037A330}" type="pres">
      <dgm:prSet presAssocID="{B05A0380-9CEA-42F7-8BEE-C9D031E45F0A}" presName="image3" presStyleCnt="0"/>
      <dgm:spPr/>
    </dgm:pt>
    <dgm:pt modelId="{4B220A57-117F-43B3-A918-21DEA6EF7CD5}" type="pres">
      <dgm:prSet presAssocID="{B05A0380-9CEA-42F7-8BEE-C9D031E45F0A}" presName="imageRepeatNode" presStyleLbl="alignAcc1" presStyleIdx="2" presStyleCnt="4"/>
      <dgm:spPr/>
    </dgm:pt>
    <dgm:pt modelId="{478C759C-3CFB-47D4-A41F-9C58F72ECB64}" type="pres">
      <dgm:prSet presAssocID="{B05A0380-9CEA-42F7-8BEE-C9D031E45F0A}" presName="imageaccent3" presStyleCnt="0"/>
      <dgm:spPr/>
    </dgm:pt>
    <dgm:pt modelId="{9E76A3E8-B038-4411-839F-CBB27571F367}" type="pres">
      <dgm:prSet presAssocID="{B05A0380-9CEA-42F7-8BEE-C9D031E45F0A}" presName="accentRepeatNode" presStyleLbl="solidAlignAcc1" presStyleIdx="5" presStyleCnt="8"/>
      <dgm:spPr/>
    </dgm:pt>
    <dgm:pt modelId="{E326A7BA-2E71-496C-A609-EE3E5672795D}" type="pres">
      <dgm:prSet presAssocID="{C0ED913D-AAE2-4EE8-BD06-448BD5D82ACD}" presName="text4" presStyleCnt="0"/>
      <dgm:spPr/>
    </dgm:pt>
    <dgm:pt modelId="{237EB723-A667-4A25-BC32-C8CA3A915653}" type="pres">
      <dgm:prSet presAssocID="{C0ED913D-AAE2-4EE8-BD06-448BD5D82ACD}" presName="textRepeatNode" presStyleLbl="alignNode1" presStyleIdx="3" presStyleCnt="4">
        <dgm:presLayoutVars>
          <dgm:chMax val="0"/>
          <dgm:chPref val="0"/>
          <dgm:bulletEnabled val="1"/>
        </dgm:presLayoutVars>
      </dgm:prSet>
      <dgm:spPr/>
    </dgm:pt>
    <dgm:pt modelId="{88447CF1-AB53-4661-B2EB-080E54481030}" type="pres">
      <dgm:prSet presAssocID="{C0ED913D-AAE2-4EE8-BD06-448BD5D82ACD}" presName="textaccent4" presStyleCnt="0"/>
      <dgm:spPr/>
    </dgm:pt>
    <dgm:pt modelId="{DB7D8894-84C8-4757-AB0A-A67327C4EC0E}" type="pres">
      <dgm:prSet presAssocID="{C0ED913D-AAE2-4EE8-BD06-448BD5D82ACD}" presName="accentRepeatNode" presStyleLbl="solidAlignAcc1" presStyleIdx="6" presStyleCnt="8"/>
      <dgm:spPr/>
    </dgm:pt>
    <dgm:pt modelId="{F2E4ABBB-E54F-4CC4-9072-A78680BECA9A}" type="pres">
      <dgm:prSet presAssocID="{0AEF26EC-FFE6-4EA8-9A56-2CA68061FF00}" presName="image4" presStyleCnt="0"/>
      <dgm:spPr/>
    </dgm:pt>
    <dgm:pt modelId="{C6BB5BF4-6764-40F1-AA0B-53EA51AD2767}" type="pres">
      <dgm:prSet presAssocID="{0AEF26EC-FFE6-4EA8-9A56-2CA68061FF00}" presName="imageRepeatNode" presStyleLbl="alignAcc1" presStyleIdx="3" presStyleCnt="4" custLinFactNeighborX="-3535"/>
      <dgm:spPr/>
    </dgm:pt>
    <dgm:pt modelId="{51825285-5840-4D82-805B-7FE60721CB1D}" type="pres">
      <dgm:prSet presAssocID="{0AEF26EC-FFE6-4EA8-9A56-2CA68061FF00}" presName="imageaccent4" presStyleCnt="0"/>
      <dgm:spPr/>
    </dgm:pt>
    <dgm:pt modelId="{8F4608B2-F5A0-414B-AC51-C989A061D62F}" type="pres">
      <dgm:prSet presAssocID="{0AEF26EC-FFE6-4EA8-9A56-2CA68061FF00}" presName="accentRepeatNode" presStyleLbl="solidAlignAcc1" presStyleIdx="7" presStyleCnt="8"/>
      <dgm:spPr/>
    </dgm:pt>
  </dgm:ptLst>
  <dgm:cxnLst>
    <dgm:cxn modelId="{A8135818-F35C-44AA-A8A4-1639791D46A5}" srcId="{DE98F8B1-FA1C-4302-B6E8-56AA601B7CD8}" destId="{3395CAA8-296F-4E75-9197-7FB16C34EA1B}" srcOrd="2" destOrd="0" parTransId="{095B00C3-FAA4-4907-95A8-0E241CD51444}" sibTransId="{B05A0380-9CEA-42F7-8BEE-C9D031E45F0A}"/>
    <dgm:cxn modelId="{F381FF18-A3CB-415C-B91D-75DE9E578A76}" type="presOf" srcId="{B05A0380-9CEA-42F7-8BEE-C9D031E45F0A}" destId="{4B220A57-117F-43B3-A918-21DEA6EF7CD5}" srcOrd="0" destOrd="0" presId="urn:microsoft.com/office/officeart/2008/layout/HexagonCluster"/>
    <dgm:cxn modelId="{BF35BF1C-541B-4DC0-B7CE-6DB5E90EA040}" srcId="{DE98F8B1-FA1C-4302-B6E8-56AA601B7CD8}" destId="{C0ED913D-AAE2-4EE8-BD06-448BD5D82ACD}" srcOrd="3" destOrd="0" parTransId="{D19E68FC-D0DA-48C4-9E80-32B8321C4467}" sibTransId="{0AEF26EC-FFE6-4EA8-9A56-2CA68061FF00}"/>
    <dgm:cxn modelId="{A1E49B3B-D4F8-42B7-AD21-081675535454}" type="presOf" srcId="{DE98F8B1-FA1C-4302-B6E8-56AA601B7CD8}" destId="{9F671120-5E17-4581-A0CD-1E40BBE2A434}" srcOrd="0" destOrd="0" presId="urn:microsoft.com/office/officeart/2008/layout/HexagonCluster"/>
    <dgm:cxn modelId="{228B4A45-7792-41C2-A225-A8860FE7FD8A}" type="presOf" srcId="{0AEF26EC-FFE6-4EA8-9A56-2CA68061FF00}" destId="{C6BB5BF4-6764-40F1-AA0B-53EA51AD2767}" srcOrd="0" destOrd="0" presId="urn:microsoft.com/office/officeart/2008/layout/HexagonCluster"/>
    <dgm:cxn modelId="{3EBC4646-A54A-443F-AB34-7A2EAB7D527A}" type="presOf" srcId="{957A84AC-E152-4A49-9388-9C0C30C00A36}" destId="{A1041A9E-D0F6-4A20-9D2F-714773B9A836}" srcOrd="0" destOrd="0" presId="urn:microsoft.com/office/officeart/2008/layout/HexagonCluster"/>
    <dgm:cxn modelId="{0A5F0B4A-7500-4FB1-8907-9BBAC302CEC5}" type="presOf" srcId="{C0ED913D-AAE2-4EE8-BD06-448BD5D82ACD}" destId="{237EB723-A667-4A25-BC32-C8CA3A915653}" srcOrd="0" destOrd="0" presId="urn:microsoft.com/office/officeart/2008/layout/HexagonCluster"/>
    <dgm:cxn modelId="{E5DFDB6E-673F-407A-9B3E-417D04E0E73B}" type="presOf" srcId="{3395CAA8-296F-4E75-9197-7FB16C34EA1B}" destId="{D2846FC7-7CF2-481F-B60E-F5BBB1F16519}" srcOrd="0" destOrd="0" presId="urn:microsoft.com/office/officeart/2008/layout/HexagonCluster"/>
    <dgm:cxn modelId="{03EB3099-9F18-4735-A327-C8C35576AB49}" srcId="{DE98F8B1-FA1C-4302-B6E8-56AA601B7CD8}" destId="{E5B42CDB-E183-49D4-AD24-CF6A8B6BAE63}" srcOrd="1" destOrd="0" parTransId="{47FFFFCC-4402-4E6D-A62F-10CAEB3ED7E0}" sibTransId="{451F05AD-3DCE-445A-94B1-DFF9475FBFDE}"/>
    <dgm:cxn modelId="{4D2E4C9A-DD05-428D-A533-17B37F55E779}" type="presOf" srcId="{E5B42CDB-E183-49D4-AD24-CF6A8B6BAE63}" destId="{873F9173-61C4-4F7A-83A3-1B21A7979AF2}" srcOrd="0" destOrd="0" presId="urn:microsoft.com/office/officeart/2008/layout/HexagonCluster"/>
    <dgm:cxn modelId="{E435C1A1-F6D0-42EB-851D-6240BF40D9FF}" type="presOf" srcId="{DF1D7A29-3291-4031-B64B-B9C9A52AE822}" destId="{F90E0DB2-6460-4D39-8345-F9DF25908B36}" srcOrd="0" destOrd="0" presId="urn:microsoft.com/office/officeart/2008/layout/HexagonCluster"/>
    <dgm:cxn modelId="{D1BF99C3-B993-4A9C-922F-BB583548476E}" type="presOf" srcId="{451F05AD-3DCE-445A-94B1-DFF9475FBFDE}" destId="{1F01550C-7A17-44F3-8F46-2AAA98820FB2}" srcOrd="0" destOrd="0" presId="urn:microsoft.com/office/officeart/2008/layout/HexagonCluster"/>
    <dgm:cxn modelId="{47BD54D0-14D7-40A1-9E26-87C9DB4E7132}" srcId="{DE98F8B1-FA1C-4302-B6E8-56AA601B7CD8}" destId="{DF1D7A29-3291-4031-B64B-B9C9A52AE822}" srcOrd="0" destOrd="0" parTransId="{BF52F149-C62A-4CB4-A3CA-8F799595E1B7}" sibTransId="{957A84AC-E152-4A49-9388-9C0C30C00A36}"/>
    <dgm:cxn modelId="{BBCB4687-A0F7-478A-AEDA-89A1AD0682B7}" type="presParOf" srcId="{9F671120-5E17-4581-A0CD-1E40BBE2A434}" destId="{179CA497-478D-42BC-A5F1-F3BE03FCDFD4}" srcOrd="0" destOrd="0" presId="urn:microsoft.com/office/officeart/2008/layout/HexagonCluster"/>
    <dgm:cxn modelId="{67ECBCDA-5989-4183-918E-8BB04B7E1A9C}" type="presParOf" srcId="{179CA497-478D-42BC-A5F1-F3BE03FCDFD4}" destId="{F90E0DB2-6460-4D39-8345-F9DF25908B36}" srcOrd="0" destOrd="0" presId="urn:microsoft.com/office/officeart/2008/layout/HexagonCluster"/>
    <dgm:cxn modelId="{050145A7-4BFE-4F3A-8CAF-29BC33CB1F92}" type="presParOf" srcId="{9F671120-5E17-4581-A0CD-1E40BBE2A434}" destId="{F73007B0-52BF-4667-B709-6295A9A58C98}" srcOrd="1" destOrd="0" presId="urn:microsoft.com/office/officeart/2008/layout/HexagonCluster"/>
    <dgm:cxn modelId="{6E604252-BE22-45DE-B5A3-010D541247BD}" type="presParOf" srcId="{F73007B0-52BF-4667-B709-6295A9A58C98}" destId="{ECC3222F-3681-419C-ACAB-A864B25D94E0}" srcOrd="0" destOrd="0" presId="urn:microsoft.com/office/officeart/2008/layout/HexagonCluster"/>
    <dgm:cxn modelId="{987A7DEF-153F-4B91-ADD5-53F9D2114E9E}" type="presParOf" srcId="{9F671120-5E17-4581-A0CD-1E40BBE2A434}" destId="{CA8AF87B-070F-430C-9749-F63E3E0CF8AE}" srcOrd="2" destOrd="0" presId="urn:microsoft.com/office/officeart/2008/layout/HexagonCluster"/>
    <dgm:cxn modelId="{76FF2CD4-5060-4ABC-8780-4C743C14B889}" type="presParOf" srcId="{CA8AF87B-070F-430C-9749-F63E3E0CF8AE}" destId="{A1041A9E-D0F6-4A20-9D2F-714773B9A836}" srcOrd="0" destOrd="0" presId="urn:microsoft.com/office/officeart/2008/layout/HexagonCluster"/>
    <dgm:cxn modelId="{D44CCD60-D8B0-49E4-A6CB-E02ADCF7E6DE}" type="presParOf" srcId="{9F671120-5E17-4581-A0CD-1E40BBE2A434}" destId="{82455B8C-71C0-43E7-9491-CF9AE69BC1D0}" srcOrd="3" destOrd="0" presId="urn:microsoft.com/office/officeart/2008/layout/HexagonCluster"/>
    <dgm:cxn modelId="{61D59F1D-11DF-4FA9-834C-550BC62B7FEC}" type="presParOf" srcId="{82455B8C-71C0-43E7-9491-CF9AE69BC1D0}" destId="{E4C58164-7937-4BBA-B085-EEF775014B63}" srcOrd="0" destOrd="0" presId="urn:microsoft.com/office/officeart/2008/layout/HexagonCluster"/>
    <dgm:cxn modelId="{A2512145-26A9-431D-BFC7-DAA7B7B8D4D1}" type="presParOf" srcId="{9F671120-5E17-4581-A0CD-1E40BBE2A434}" destId="{489BB479-B1B5-4E1D-8C3B-5AC2DE8DEEA5}" srcOrd="4" destOrd="0" presId="urn:microsoft.com/office/officeart/2008/layout/HexagonCluster"/>
    <dgm:cxn modelId="{064C80FF-E503-492F-BFA1-614B455AE968}" type="presParOf" srcId="{489BB479-B1B5-4E1D-8C3B-5AC2DE8DEEA5}" destId="{873F9173-61C4-4F7A-83A3-1B21A7979AF2}" srcOrd="0" destOrd="0" presId="urn:microsoft.com/office/officeart/2008/layout/HexagonCluster"/>
    <dgm:cxn modelId="{1D363F2E-D181-42AB-986F-BCFA2DC0C72D}" type="presParOf" srcId="{9F671120-5E17-4581-A0CD-1E40BBE2A434}" destId="{1EEDB326-E924-4741-AE13-D69F62F43AAE}" srcOrd="5" destOrd="0" presId="urn:microsoft.com/office/officeart/2008/layout/HexagonCluster"/>
    <dgm:cxn modelId="{A5A7B77A-78AE-401D-8B2E-00B9BDB58F0F}" type="presParOf" srcId="{1EEDB326-E924-4741-AE13-D69F62F43AAE}" destId="{E5796DFC-C98B-4F45-B584-4D7795EE66BA}" srcOrd="0" destOrd="0" presId="urn:microsoft.com/office/officeart/2008/layout/HexagonCluster"/>
    <dgm:cxn modelId="{794FF18C-8077-4BA1-B0A9-214D4E75631D}" type="presParOf" srcId="{9F671120-5E17-4581-A0CD-1E40BBE2A434}" destId="{3850D7B3-E484-497E-BA25-41D706E92EC4}" srcOrd="6" destOrd="0" presId="urn:microsoft.com/office/officeart/2008/layout/HexagonCluster"/>
    <dgm:cxn modelId="{05F780AE-2E9E-4200-8FD0-6C37F3F6F470}" type="presParOf" srcId="{3850D7B3-E484-497E-BA25-41D706E92EC4}" destId="{1F01550C-7A17-44F3-8F46-2AAA98820FB2}" srcOrd="0" destOrd="0" presId="urn:microsoft.com/office/officeart/2008/layout/HexagonCluster"/>
    <dgm:cxn modelId="{2438E986-C4B5-424A-BBB9-E0EC7A22E641}" type="presParOf" srcId="{9F671120-5E17-4581-A0CD-1E40BBE2A434}" destId="{2D6EF05C-72E9-4DD0-9E66-8165BD6DCF79}" srcOrd="7" destOrd="0" presId="urn:microsoft.com/office/officeart/2008/layout/HexagonCluster"/>
    <dgm:cxn modelId="{E50971CF-14CD-41D8-8FC3-CA36D51D646A}" type="presParOf" srcId="{2D6EF05C-72E9-4DD0-9E66-8165BD6DCF79}" destId="{CBFE026F-792D-46A0-92C4-849142D004B5}" srcOrd="0" destOrd="0" presId="urn:microsoft.com/office/officeart/2008/layout/HexagonCluster"/>
    <dgm:cxn modelId="{C7BAF566-8051-4955-8D31-A135DA5975F9}" type="presParOf" srcId="{9F671120-5E17-4581-A0CD-1E40BBE2A434}" destId="{5A65E16B-E46A-4B51-B69D-8EFA368C051F}" srcOrd="8" destOrd="0" presId="urn:microsoft.com/office/officeart/2008/layout/HexagonCluster"/>
    <dgm:cxn modelId="{59757222-4914-486B-9E2A-B7FB352168F0}" type="presParOf" srcId="{5A65E16B-E46A-4B51-B69D-8EFA368C051F}" destId="{D2846FC7-7CF2-481F-B60E-F5BBB1F16519}" srcOrd="0" destOrd="0" presId="urn:microsoft.com/office/officeart/2008/layout/HexagonCluster"/>
    <dgm:cxn modelId="{74FA38BE-2B67-4304-9DD1-66F621D773F2}" type="presParOf" srcId="{9F671120-5E17-4581-A0CD-1E40BBE2A434}" destId="{8C0850DE-0ECA-4E1E-9AF9-16148920272D}" srcOrd="9" destOrd="0" presId="urn:microsoft.com/office/officeart/2008/layout/HexagonCluster"/>
    <dgm:cxn modelId="{8BAC5F49-B1F6-4315-BB03-28EF0EE39858}" type="presParOf" srcId="{8C0850DE-0ECA-4E1E-9AF9-16148920272D}" destId="{A8804B4C-405A-4473-91F9-E531F52C7827}" srcOrd="0" destOrd="0" presId="urn:microsoft.com/office/officeart/2008/layout/HexagonCluster"/>
    <dgm:cxn modelId="{36392920-BE4F-4ABB-8186-0B64F98CA659}" type="presParOf" srcId="{9F671120-5E17-4581-A0CD-1E40BBE2A434}" destId="{50157A0C-30AD-4D58-894B-58B19037A330}" srcOrd="10" destOrd="0" presId="urn:microsoft.com/office/officeart/2008/layout/HexagonCluster"/>
    <dgm:cxn modelId="{D3D95C46-F949-491A-9AF7-237D7171C8AC}" type="presParOf" srcId="{50157A0C-30AD-4D58-894B-58B19037A330}" destId="{4B220A57-117F-43B3-A918-21DEA6EF7CD5}" srcOrd="0" destOrd="0" presId="urn:microsoft.com/office/officeart/2008/layout/HexagonCluster"/>
    <dgm:cxn modelId="{20AA7BEF-A731-426B-854A-DFBD81535866}" type="presParOf" srcId="{9F671120-5E17-4581-A0CD-1E40BBE2A434}" destId="{478C759C-3CFB-47D4-A41F-9C58F72ECB64}" srcOrd="11" destOrd="0" presId="urn:microsoft.com/office/officeart/2008/layout/HexagonCluster"/>
    <dgm:cxn modelId="{C911EE19-3AD3-4A67-919D-A98EC9FF98CE}" type="presParOf" srcId="{478C759C-3CFB-47D4-A41F-9C58F72ECB64}" destId="{9E76A3E8-B038-4411-839F-CBB27571F367}" srcOrd="0" destOrd="0" presId="urn:microsoft.com/office/officeart/2008/layout/HexagonCluster"/>
    <dgm:cxn modelId="{1F98D173-2F2F-4A93-8BF1-78582C478308}" type="presParOf" srcId="{9F671120-5E17-4581-A0CD-1E40BBE2A434}" destId="{E326A7BA-2E71-496C-A609-EE3E5672795D}" srcOrd="12" destOrd="0" presId="urn:microsoft.com/office/officeart/2008/layout/HexagonCluster"/>
    <dgm:cxn modelId="{8B1A0D45-3DE6-4410-BBD9-EEC7A21E5876}" type="presParOf" srcId="{E326A7BA-2E71-496C-A609-EE3E5672795D}" destId="{237EB723-A667-4A25-BC32-C8CA3A915653}" srcOrd="0" destOrd="0" presId="urn:microsoft.com/office/officeart/2008/layout/HexagonCluster"/>
    <dgm:cxn modelId="{AB82D950-8DA1-40FF-ACBD-770DEC001D8C}" type="presParOf" srcId="{9F671120-5E17-4581-A0CD-1E40BBE2A434}" destId="{88447CF1-AB53-4661-B2EB-080E54481030}" srcOrd="13" destOrd="0" presId="urn:microsoft.com/office/officeart/2008/layout/HexagonCluster"/>
    <dgm:cxn modelId="{65C75EC7-B280-41AF-8BBF-20CB260A1CC4}" type="presParOf" srcId="{88447CF1-AB53-4661-B2EB-080E54481030}" destId="{DB7D8894-84C8-4757-AB0A-A67327C4EC0E}" srcOrd="0" destOrd="0" presId="urn:microsoft.com/office/officeart/2008/layout/HexagonCluster"/>
    <dgm:cxn modelId="{8185F6F3-9449-49D2-8FEB-66F5376A9486}" type="presParOf" srcId="{9F671120-5E17-4581-A0CD-1E40BBE2A434}" destId="{F2E4ABBB-E54F-4CC4-9072-A78680BECA9A}" srcOrd="14" destOrd="0" presId="urn:microsoft.com/office/officeart/2008/layout/HexagonCluster"/>
    <dgm:cxn modelId="{C71D92A3-AB68-4D2C-BED3-55CE68254CF3}" type="presParOf" srcId="{F2E4ABBB-E54F-4CC4-9072-A78680BECA9A}" destId="{C6BB5BF4-6764-40F1-AA0B-53EA51AD2767}" srcOrd="0" destOrd="0" presId="urn:microsoft.com/office/officeart/2008/layout/HexagonCluster"/>
    <dgm:cxn modelId="{ACB1B03B-4ABD-43C3-A945-C2EA53B80876}" type="presParOf" srcId="{9F671120-5E17-4581-A0CD-1E40BBE2A434}" destId="{51825285-5840-4D82-805B-7FE60721CB1D}" srcOrd="15" destOrd="0" presId="urn:microsoft.com/office/officeart/2008/layout/HexagonCluster"/>
    <dgm:cxn modelId="{4150087E-4E1B-4C29-AF1F-633D472EAD5F}" type="presParOf" srcId="{51825285-5840-4D82-805B-7FE60721CB1D}" destId="{8F4608B2-F5A0-414B-AC51-C989A061D62F}"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E0DB2-6460-4D39-8345-F9DF25908B36}">
      <dsp:nvSpPr>
        <dsp:cNvPr id="0" name=""/>
        <dsp:cNvSpPr/>
      </dsp:nvSpPr>
      <dsp:spPr>
        <a:xfrm>
          <a:off x="2659686" y="2703921"/>
          <a:ext cx="1919205" cy="164741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Reflect, Assess, Adjust</a:t>
          </a:r>
        </a:p>
      </dsp:txBody>
      <dsp:txXfrm>
        <a:off x="2956904" y="2959049"/>
        <a:ext cx="1324769" cy="1137160"/>
      </dsp:txXfrm>
    </dsp:sp>
    <dsp:sp modelId="{ECC3222F-3681-419C-ACAB-A864B25D94E0}">
      <dsp:nvSpPr>
        <dsp:cNvPr id="0" name=""/>
        <dsp:cNvSpPr/>
      </dsp:nvSpPr>
      <dsp:spPr>
        <a:xfrm>
          <a:off x="2719714" y="3431900"/>
          <a:ext cx="224048" cy="1931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041A9E-D0F6-4A20-9D2F-714773B9A836}">
      <dsp:nvSpPr>
        <dsp:cNvPr id="0" name=""/>
        <dsp:cNvSpPr/>
      </dsp:nvSpPr>
      <dsp:spPr>
        <a:xfrm>
          <a:off x="1030475" y="1808416"/>
          <a:ext cx="1919205" cy="1647416"/>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8000" b="-1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C58164-7937-4BBA-B085-EEF775014B63}">
      <dsp:nvSpPr>
        <dsp:cNvPr id="0" name=""/>
        <dsp:cNvSpPr/>
      </dsp:nvSpPr>
      <dsp:spPr>
        <a:xfrm>
          <a:off x="2329954" y="3227387"/>
          <a:ext cx="224048" cy="1931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3F9173-61C4-4F7A-83A3-1B21A7979AF2}">
      <dsp:nvSpPr>
        <dsp:cNvPr id="0" name=""/>
        <dsp:cNvSpPr/>
      </dsp:nvSpPr>
      <dsp:spPr>
        <a:xfrm>
          <a:off x="4287206" y="1795797"/>
          <a:ext cx="1919205" cy="164741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Regional Partnership</a:t>
          </a:r>
        </a:p>
      </dsp:txBody>
      <dsp:txXfrm>
        <a:off x="4584424" y="2050925"/>
        <a:ext cx="1324769" cy="1137160"/>
      </dsp:txXfrm>
    </dsp:sp>
    <dsp:sp modelId="{E5796DFC-C98B-4F45-B584-4D7795EE66BA}">
      <dsp:nvSpPr>
        <dsp:cNvPr id="0" name=""/>
        <dsp:cNvSpPr/>
      </dsp:nvSpPr>
      <dsp:spPr>
        <a:xfrm>
          <a:off x="5601904" y="3213027"/>
          <a:ext cx="224048" cy="1931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01550C-7A17-44F3-8F46-2AAA98820FB2}">
      <dsp:nvSpPr>
        <dsp:cNvPr id="0" name=""/>
        <dsp:cNvSpPr/>
      </dsp:nvSpPr>
      <dsp:spPr>
        <a:xfrm>
          <a:off x="5923180" y="2701310"/>
          <a:ext cx="1919205" cy="1647416"/>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FE026F-792D-46A0-92C4-849142D004B5}">
      <dsp:nvSpPr>
        <dsp:cNvPr id="0" name=""/>
        <dsp:cNvSpPr/>
      </dsp:nvSpPr>
      <dsp:spPr>
        <a:xfrm>
          <a:off x="5967145" y="3439297"/>
          <a:ext cx="224048" cy="1931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846FC7-7CF2-481F-B60E-F5BBB1F16519}">
      <dsp:nvSpPr>
        <dsp:cNvPr id="0" name=""/>
        <dsp:cNvSpPr/>
      </dsp:nvSpPr>
      <dsp:spPr>
        <a:xfrm>
          <a:off x="2659686" y="908124"/>
          <a:ext cx="1919205" cy="164741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Values-Based Leadership</a:t>
          </a:r>
        </a:p>
      </dsp:txBody>
      <dsp:txXfrm>
        <a:off x="2956904" y="1163252"/>
        <a:ext cx="1324769" cy="1137160"/>
      </dsp:txXfrm>
    </dsp:sp>
    <dsp:sp modelId="{A8804B4C-405A-4473-91F9-E531F52C7827}">
      <dsp:nvSpPr>
        <dsp:cNvPr id="0" name=""/>
        <dsp:cNvSpPr/>
      </dsp:nvSpPr>
      <dsp:spPr>
        <a:xfrm>
          <a:off x="3965929" y="942064"/>
          <a:ext cx="224048" cy="1931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20A57-117F-43B3-A918-21DEA6EF7CD5}">
      <dsp:nvSpPr>
        <dsp:cNvPr id="0" name=""/>
        <dsp:cNvSpPr/>
      </dsp:nvSpPr>
      <dsp:spPr>
        <a:xfrm>
          <a:off x="4287206" y="0"/>
          <a:ext cx="1919205" cy="1647416"/>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9000" b="-1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76A3E8-B038-4411-839F-CBB27571F367}">
      <dsp:nvSpPr>
        <dsp:cNvPr id="0" name=""/>
        <dsp:cNvSpPr/>
      </dsp:nvSpPr>
      <dsp:spPr>
        <a:xfrm>
          <a:off x="4331170" y="730154"/>
          <a:ext cx="224048" cy="1931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7EB723-A667-4A25-BC32-C8CA3A915653}">
      <dsp:nvSpPr>
        <dsp:cNvPr id="0" name=""/>
        <dsp:cNvSpPr/>
      </dsp:nvSpPr>
      <dsp:spPr>
        <a:xfrm>
          <a:off x="5923180" y="905513"/>
          <a:ext cx="1919205" cy="164741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Program Evolution</a:t>
          </a:r>
        </a:p>
      </dsp:txBody>
      <dsp:txXfrm>
        <a:off x="6220398" y="1160641"/>
        <a:ext cx="1324769" cy="1137160"/>
      </dsp:txXfrm>
    </dsp:sp>
    <dsp:sp modelId="{DB7D8894-84C8-4757-AB0A-A67327C4EC0E}">
      <dsp:nvSpPr>
        <dsp:cNvPr id="0" name=""/>
        <dsp:cNvSpPr/>
      </dsp:nvSpPr>
      <dsp:spPr>
        <a:xfrm>
          <a:off x="7573528" y="1632622"/>
          <a:ext cx="224048" cy="1931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BB5BF4-6764-40F1-AA0B-53EA51AD2767}">
      <dsp:nvSpPr>
        <dsp:cNvPr id="0" name=""/>
        <dsp:cNvSpPr/>
      </dsp:nvSpPr>
      <dsp:spPr>
        <a:xfrm>
          <a:off x="7498075" y="1811026"/>
          <a:ext cx="1919205" cy="1647416"/>
        </a:xfrm>
        <a:prstGeom prst="hexagon">
          <a:avLst>
            <a:gd name="adj" fmla="val 25000"/>
            <a:gd name="vf" fmla="val 115470"/>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2764" r="-13236"/>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4608B2-F5A0-414B-AC51-C989A061D62F}">
      <dsp:nvSpPr>
        <dsp:cNvPr id="0" name=""/>
        <dsp:cNvSpPr/>
      </dsp:nvSpPr>
      <dsp:spPr>
        <a:xfrm>
          <a:off x="7953142" y="1840180"/>
          <a:ext cx="224048" cy="1931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2T20:17:34.843"/>
    </inkml:context>
    <inkml:brush xml:id="br0">
      <inkml:brushProperty name="width" value="0.035" units="cm"/>
      <inkml:brushProperty name="height" value="0.035" units="cm"/>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2T20:17:36.356"/>
    </inkml:context>
    <inkml:brush xml:id="br0">
      <inkml:brushProperty name="width" value="0.035" units="cm"/>
      <inkml:brushProperty name="height" value="0.035" units="cm"/>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2T20:17:34.843"/>
    </inkml:context>
    <inkml:brush xml:id="br0">
      <inkml:brushProperty name="width" value="0.035" units="cm"/>
      <inkml:brushProperty name="height" value="0.035" units="cm"/>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2T20:17:36.356"/>
    </inkml:context>
    <inkml:brush xml:id="br0">
      <inkml:brushProperty name="width" value="0.035" units="cm"/>
      <inkml:brushProperty name="height" value="0.035" units="cm"/>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2T20:17:34.843"/>
    </inkml:context>
    <inkml:brush xml:id="br0">
      <inkml:brushProperty name="width" value="0.035" units="cm"/>
      <inkml:brushProperty name="height" value="0.035" units="cm"/>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2T20:17:36.356"/>
    </inkml:context>
    <inkml:brush xml:id="br0">
      <inkml:brushProperty name="width" value="0.035" units="cm"/>
      <inkml:brushProperty name="height" value="0.035" units="cm"/>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2T20:17:34.843"/>
    </inkml:context>
    <inkml:brush xml:id="br0">
      <inkml:brushProperty name="width" value="0.035" units="cm"/>
      <inkml:brushProperty name="height" value="0.035" units="cm"/>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2T20:17:36.356"/>
    </inkml:context>
    <inkml:brush xml:id="br0">
      <inkml:brushProperty name="width" value="0.035" units="cm"/>
      <inkml:brushProperty name="height" value="0.035" units="cm"/>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1202D7D-89FC-49E6-B8CD-364C6A8697C9}" type="datetimeFigureOut">
              <a:rPr lang="en-US" smtClean="0"/>
              <a:t>2/6/2026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290DF8C-E876-4381-BFC6-232E6DE188D7}" type="slidenum">
              <a:rPr lang="en-US" smtClean="0"/>
              <a:t>‹#›</a:t>
            </a:fld>
            <a:endParaRPr lang="en-US"/>
          </a:p>
        </p:txBody>
      </p:sp>
    </p:spTree>
    <p:extLst>
      <p:ext uri="{BB962C8B-B14F-4D97-AF65-F5344CB8AC3E}">
        <p14:creationId xmlns:p14="http://schemas.microsoft.com/office/powerpoint/2010/main" val="4048953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B0CF2-7F87-4E02-A248-870047730F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133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**UPDATED FOR 2026**</a:t>
            </a:r>
          </a:p>
          <a:p>
            <a:endParaRPr lang="en-US" dirty="0"/>
          </a:p>
        </p:txBody>
      </p:sp>
      <p:sp>
        <p:nvSpPr>
          <p:cNvPr id="4" name="Slide Number Placeholder 3"/>
          <p:cNvSpPr>
            <a:spLocks noGrp="1"/>
          </p:cNvSpPr>
          <p:nvPr>
            <p:ph type="sldNum" sz="quarter" idx="10"/>
          </p:nvPr>
        </p:nvSpPr>
        <p:spPr/>
        <p:txBody>
          <a:bodyPr/>
          <a:lstStyle/>
          <a:p>
            <a:pPr defTabSz="950681">
              <a:defRPr/>
            </a:pPr>
            <a:fld id="{0668E5EB-9581-4B20-87C8-C0BF6E53FD7D}" type="slidenum">
              <a:rPr lang="en-US">
                <a:solidFill>
                  <a:prstClr val="black"/>
                </a:solidFill>
                <a:latin typeface="Calibri"/>
              </a:rPr>
              <a:pPr defTabSz="950681">
                <a:defRPr/>
              </a:pPr>
              <a:t>22</a:t>
            </a:fld>
            <a:endParaRPr lang="en-US">
              <a:solidFill>
                <a:prstClr val="black"/>
              </a:solidFill>
              <a:latin typeface="Calibri"/>
            </a:endParaRPr>
          </a:p>
        </p:txBody>
      </p:sp>
    </p:spTree>
    <p:extLst>
      <p:ext uri="{BB962C8B-B14F-4D97-AF65-F5344CB8AC3E}">
        <p14:creationId xmlns:p14="http://schemas.microsoft.com/office/powerpoint/2010/main" val="1521505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42">
              <a:defRPr/>
            </a:pPr>
            <a:endParaRPr lang="en-US" sz="1400" dirty="0"/>
          </a:p>
          <a:p>
            <a:pPr defTabSz="933237">
              <a:defRPr/>
            </a:pPr>
            <a:r>
              <a:rPr lang="en-US" sz="1400" dirty="0"/>
              <a:t>**UPDATED FOR 2026**</a:t>
            </a:r>
          </a:p>
          <a:p>
            <a:endParaRPr lang="en-US" sz="1400" dirty="0"/>
          </a:p>
        </p:txBody>
      </p:sp>
      <p:sp>
        <p:nvSpPr>
          <p:cNvPr id="4" name="Slide Number Placeholder 3"/>
          <p:cNvSpPr>
            <a:spLocks noGrp="1"/>
          </p:cNvSpPr>
          <p:nvPr>
            <p:ph type="sldNum" sz="quarter" idx="10"/>
          </p:nvPr>
        </p:nvSpPr>
        <p:spPr/>
        <p:txBody>
          <a:bodyPr/>
          <a:lstStyle/>
          <a:p>
            <a:pPr defTabSz="950681">
              <a:defRPr/>
            </a:pPr>
            <a:fld id="{33CDF2FA-B1F9-45C7-9655-DF53368522C8}" type="slidenum">
              <a:rPr lang="en-US">
                <a:solidFill>
                  <a:prstClr val="black"/>
                </a:solidFill>
                <a:latin typeface="Calibri"/>
              </a:rPr>
              <a:pPr defTabSz="950681">
                <a:defRPr/>
              </a:pPr>
              <a:t>23</a:t>
            </a:fld>
            <a:endParaRPr lang="en-US">
              <a:solidFill>
                <a:prstClr val="black"/>
              </a:solidFill>
              <a:latin typeface="Calibri"/>
            </a:endParaRPr>
          </a:p>
        </p:txBody>
      </p:sp>
    </p:spTree>
    <p:extLst>
      <p:ext uri="{BB962C8B-B14F-4D97-AF65-F5344CB8AC3E}">
        <p14:creationId xmlns:p14="http://schemas.microsoft.com/office/powerpoint/2010/main" val="1189332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**UPDATED FOR 2026**</a:t>
            </a:r>
          </a:p>
          <a:p>
            <a:endParaRPr lang="en-US" dirty="0"/>
          </a:p>
          <a:p>
            <a:r>
              <a:rPr lang="en-US" dirty="0"/>
              <a:t>Note: Am not using 2024-2025 school report card because outcomes/graduation rate data is not available yet. (this is typical each year, timing-wise)</a:t>
            </a:r>
          </a:p>
        </p:txBody>
      </p:sp>
      <p:sp>
        <p:nvSpPr>
          <p:cNvPr id="4" name="Slide Number Placeholder 3"/>
          <p:cNvSpPr>
            <a:spLocks noGrp="1"/>
          </p:cNvSpPr>
          <p:nvPr>
            <p:ph type="sldNum" sz="quarter" idx="10"/>
          </p:nvPr>
        </p:nvSpPr>
        <p:spPr/>
        <p:txBody>
          <a:bodyPr/>
          <a:lstStyle/>
          <a:p>
            <a:fld id="{1492769F-7D93-44D7-9292-96FC8BCAD043}" type="slidenum">
              <a:rPr lang="en-US" smtClean="0"/>
              <a:t>24</a:t>
            </a:fld>
            <a:endParaRPr lang="en-US"/>
          </a:p>
        </p:txBody>
      </p:sp>
    </p:spTree>
    <p:extLst>
      <p:ext uri="{BB962C8B-B14F-4D97-AF65-F5344CB8AC3E}">
        <p14:creationId xmlns:p14="http://schemas.microsoft.com/office/powerpoint/2010/main" val="251985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5F448D-8991-44F0-827B-0EC3FFF07DB3}" type="slidenum">
              <a:rPr lang="en-US" smtClean="0"/>
              <a:t>25</a:t>
            </a:fld>
            <a:endParaRPr lang="en-US"/>
          </a:p>
        </p:txBody>
      </p:sp>
    </p:spTree>
    <p:extLst>
      <p:ext uri="{BB962C8B-B14F-4D97-AF65-F5344CB8AC3E}">
        <p14:creationId xmlns:p14="http://schemas.microsoft.com/office/powerpoint/2010/main" val="806657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https://boces.org/infographics/by-the-numbers/index.html</a:t>
            </a:r>
          </a:p>
        </p:txBody>
      </p:sp>
      <p:sp>
        <p:nvSpPr>
          <p:cNvPr id="4" name="Slide Number Placeholder 3"/>
          <p:cNvSpPr>
            <a:spLocks noGrp="1"/>
          </p:cNvSpPr>
          <p:nvPr>
            <p:ph type="sldNum" sz="quarter" idx="5"/>
          </p:nvPr>
        </p:nvSpPr>
        <p:spPr/>
        <p:txBody>
          <a:bodyPr/>
          <a:lstStyle/>
          <a:p>
            <a:fld id="{2B5F448D-8991-44F0-827B-0EC3FFF07DB3}" type="slidenum">
              <a:rPr lang="en-US" smtClean="0"/>
              <a:t>26</a:t>
            </a:fld>
            <a:endParaRPr lang="en-US"/>
          </a:p>
        </p:txBody>
      </p:sp>
    </p:spTree>
    <p:extLst>
      <p:ext uri="{BB962C8B-B14F-4D97-AF65-F5344CB8AC3E}">
        <p14:creationId xmlns:p14="http://schemas.microsoft.com/office/powerpoint/2010/main" val="2795415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5F448D-8991-44F0-827B-0EC3FFF07DB3}" type="slidenum">
              <a:rPr lang="en-US" smtClean="0"/>
              <a:t>28</a:t>
            </a:fld>
            <a:endParaRPr lang="en-US"/>
          </a:p>
        </p:txBody>
      </p:sp>
    </p:spTree>
    <p:extLst>
      <p:ext uri="{BB962C8B-B14F-4D97-AF65-F5344CB8AC3E}">
        <p14:creationId xmlns:p14="http://schemas.microsoft.com/office/powerpoint/2010/main" val="3416811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dirty="0"/>
              <a:t>**UPDATED </a:t>
            </a:r>
            <a:r>
              <a:rPr lang="en-US"/>
              <a:t>FOR 2026**</a:t>
            </a:r>
            <a:endParaRPr lang="en-US" dirty="0"/>
          </a:p>
          <a:p>
            <a:endParaRPr lang="en-US" dirty="0"/>
          </a:p>
        </p:txBody>
      </p:sp>
      <p:sp>
        <p:nvSpPr>
          <p:cNvPr id="4" name="Slide Number Placeholder 3"/>
          <p:cNvSpPr>
            <a:spLocks noGrp="1"/>
          </p:cNvSpPr>
          <p:nvPr>
            <p:ph type="sldNum" sz="quarter" idx="10"/>
          </p:nvPr>
        </p:nvSpPr>
        <p:spPr/>
        <p:txBody>
          <a:bodyPr/>
          <a:lstStyle/>
          <a:p>
            <a:fld id="{1492769F-7D93-44D7-9292-96FC8BCAD043}" type="slidenum">
              <a:rPr lang="en-US" smtClean="0"/>
              <a:t>34</a:t>
            </a:fld>
            <a:endParaRPr lang="en-US"/>
          </a:p>
        </p:txBody>
      </p:sp>
    </p:spTree>
    <p:extLst>
      <p:ext uri="{BB962C8B-B14F-4D97-AF65-F5344CB8AC3E}">
        <p14:creationId xmlns:p14="http://schemas.microsoft.com/office/powerpoint/2010/main" val="257405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B0CF2-7F87-4E02-A248-870047730F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84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ESBOCES is supporting NY Inspires and the NYS Portrait of a Graduate through a coordinated, cross-departmental partnership model that brings expertise together to better serve districts.</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ESBOCES established a NY Inspires Steering Committee with leadership from Educational Support Services, Diversity, Equity &amp; Inclusion, Career and Technical Education, Special Education, and LIRBERN to ensure aligned, system-wide support.</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Steering Committee members include</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Dr. Krystle Hernandez-Barnett, Divisional Administrator, Educational Support Services</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Kate Davern, Director of Educational Support Services</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Jachan Watkis, Director of Diversity, Equity &amp; Inclusion</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Dr. Jordan Gonzalez, Administrative Coordinator, LIRBERN</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Sean </a:t>
            </a:r>
            <a:r>
              <a:rPr lang="en-US" sz="1200" kern="1200" dirty="0" err="1">
                <a:solidFill>
                  <a:schemeClr val="tx1"/>
                </a:solidFill>
                <a:effectLst/>
                <a:latin typeface="+mn-lt"/>
                <a:ea typeface="+mn-ea"/>
                <a:cs typeface="+mn-cs"/>
              </a:rPr>
              <a:t>Pugni</a:t>
            </a:r>
            <a:r>
              <a:rPr lang="en-US" sz="1200" kern="1200" dirty="0">
                <a:solidFill>
                  <a:schemeClr val="tx1"/>
                </a:solidFill>
                <a:effectLst/>
                <a:latin typeface="+mn-lt"/>
                <a:ea typeface="+mn-ea"/>
                <a:cs typeface="+mn-cs"/>
              </a:rPr>
              <a:t>, Divisional Administrator, Special Education</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Emily Puccio, Divisional Administrator, Career &amp; Technical Education</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Dr. Jordan Gonzalez and Jachan Watkis served on the Blue-Ribbon Commission whose recommendations informed NY Inspires, bringing firsthand insight into both the vision and its practical implementation.</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Dr. Krystle Hernandez-Barnett and Kate Davern serve on the NYSED Graduate Measures Communication Network and regularly share updates and guidance at monthly Curriculum Council meetings.</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Jachan Watkis and Dr. Krystle Hernandez-Barnett have led a series of regional information sessions focused on each approved component of the NY Inspires plan, including an overview of NY Inspires, Regents exam exemptions for major life events, and implementation of the NYS Portrait of a Graduate</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ESBOCES has served as a host site for NYSED statewide events focused on the Blue Ribbon Commission recommendations and the implementation of the NYS Portrait of a Graduate in grades P–5.</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290DF8C-E876-4381-BFC6-232E6DE188D7}" type="slidenum">
              <a:rPr lang="en-US" smtClean="0"/>
              <a:t>14</a:t>
            </a:fld>
            <a:endParaRPr lang="en-US"/>
          </a:p>
        </p:txBody>
      </p:sp>
    </p:spTree>
    <p:extLst>
      <p:ext uri="{BB962C8B-B14F-4D97-AF65-F5344CB8AC3E}">
        <p14:creationId xmlns:p14="http://schemas.microsoft.com/office/powerpoint/2010/main" val="2195017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5F448D-8991-44F0-827B-0EC3FFF07D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03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5F448D-8991-44F0-827B-0EC3FFF07DB3}" type="slidenum">
              <a:rPr lang="en-US" smtClean="0"/>
              <a:t>17</a:t>
            </a:fld>
            <a:endParaRPr lang="en-US"/>
          </a:p>
        </p:txBody>
      </p:sp>
    </p:spTree>
    <p:extLst>
      <p:ext uri="{BB962C8B-B14F-4D97-AF65-F5344CB8AC3E}">
        <p14:creationId xmlns:p14="http://schemas.microsoft.com/office/powerpoint/2010/main" val="1852066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400" dirty="0"/>
              <a:t>**UPDATED FOR 2026**</a:t>
            </a:r>
          </a:p>
          <a:p>
            <a:endParaRPr lang="en-US" sz="1400" dirty="0"/>
          </a:p>
        </p:txBody>
      </p:sp>
      <p:sp>
        <p:nvSpPr>
          <p:cNvPr id="4" name="Slide Number Placeholder 3"/>
          <p:cNvSpPr>
            <a:spLocks noGrp="1"/>
          </p:cNvSpPr>
          <p:nvPr>
            <p:ph type="sldNum" sz="quarter" idx="10"/>
          </p:nvPr>
        </p:nvSpPr>
        <p:spPr/>
        <p:txBody>
          <a:bodyPr/>
          <a:lstStyle/>
          <a:p>
            <a:pPr defTabSz="950681">
              <a:defRPr/>
            </a:pPr>
            <a:fld id="{33CDF2FA-B1F9-45C7-9655-DF53368522C8}" type="slidenum">
              <a:rPr lang="en-US">
                <a:solidFill>
                  <a:prstClr val="black"/>
                </a:solidFill>
                <a:latin typeface="Calibri"/>
              </a:rPr>
              <a:pPr defTabSz="950681">
                <a:defRPr/>
              </a:pPr>
              <a:t>18</a:t>
            </a:fld>
            <a:endParaRPr lang="en-US">
              <a:solidFill>
                <a:prstClr val="black"/>
              </a:solidFill>
              <a:latin typeface="Calibri"/>
            </a:endParaRPr>
          </a:p>
        </p:txBody>
      </p:sp>
    </p:spTree>
    <p:extLst>
      <p:ext uri="{BB962C8B-B14F-4D97-AF65-F5344CB8AC3E}">
        <p14:creationId xmlns:p14="http://schemas.microsoft.com/office/powerpoint/2010/main" val="1674613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42">
              <a:defRPr/>
            </a:pPr>
            <a:endParaRPr lang="en-US" dirty="0"/>
          </a:p>
          <a:p>
            <a:pPr defTabSz="933237">
              <a:defRPr/>
            </a:pPr>
            <a:r>
              <a:rPr lang="en-US" dirty="0"/>
              <a:t>**UPDATED FOR 2026**</a:t>
            </a:r>
          </a:p>
          <a:p>
            <a:endParaRPr lang="en-US" b="0" dirty="0"/>
          </a:p>
        </p:txBody>
      </p:sp>
      <p:sp>
        <p:nvSpPr>
          <p:cNvPr id="4" name="Slide Number Placeholder 3"/>
          <p:cNvSpPr>
            <a:spLocks noGrp="1"/>
          </p:cNvSpPr>
          <p:nvPr>
            <p:ph type="sldNum" sz="quarter" idx="10"/>
          </p:nvPr>
        </p:nvSpPr>
        <p:spPr/>
        <p:txBody>
          <a:bodyPr/>
          <a:lstStyle/>
          <a:p>
            <a:pPr defTabSz="950681">
              <a:defRPr/>
            </a:pPr>
            <a:fld id="{0668E5EB-9581-4B20-87C8-C0BF6E53FD7D}" type="slidenum">
              <a:rPr lang="en-US">
                <a:solidFill>
                  <a:prstClr val="black"/>
                </a:solidFill>
                <a:latin typeface="Calibri"/>
              </a:rPr>
              <a:pPr defTabSz="950681">
                <a:defRPr/>
              </a:pPr>
              <a:t>19</a:t>
            </a:fld>
            <a:endParaRPr lang="en-US">
              <a:solidFill>
                <a:prstClr val="black"/>
              </a:solidFill>
              <a:latin typeface="Calibri"/>
            </a:endParaRPr>
          </a:p>
        </p:txBody>
      </p:sp>
    </p:spTree>
    <p:extLst>
      <p:ext uri="{BB962C8B-B14F-4D97-AF65-F5344CB8AC3E}">
        <p14:creationId xmlns:p14="http://schemas.microsoft.com/office/powerpoint/2010/main" val="3203256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42">
              <a:defRPr/>
            </a:pPr>
            <a:r>
              <a:rPr lang="en-US" dirty="0"/>
              <a:t>**UPDATED FOR 2026**</a:t>
            </a:r>
          </a:p>
          <a:p>
            <a:pPr defTabSz="933142">
              <a:defRPr/>
            </a:pPr>
            <a:endParaRPr lang="en-US" dirty="0"/>
          </a:p>
          <a:p>
            <a:pPr defTabSz="933142">
              <a:defRPr/>
            </a:pPr>
            <a:r>
              <a:rPr lang="en-US" dirty="0">
                <a:solidFill>
                  <a:srgbClr val="C00000"/>
                </a:solidFill>
              </a:rPr>
              <a:t>ROS excludes both NYC and Long Island</a:t>
            </a:r>
            <a:endParaRPr lang="en-US" dirty="0"/>
          </a:p>
          <a:p>
            <a:endParaRPr lang="en-US" dirty="0"/>
          </a:p>
        </p:txBody>
      </p:sp>
      <p:sp>
        <p:nvSpPr>
          <p:cNvPr id="4" name="Slide Number Placeholder 3"/>
          <p:cNvSpPr>
            <a:spLocks noGrp="1"/>
          </p:cNvSpPr>
          <p:nvPr>
            <p:ph type="sldNum" sz="quarter" idx="10"/>
          </p:nvPr>
        </p:nvSpPr>
        <p:spPr/>
        <p:txBody>
          <a:bodyPr/>
          <a:lstStyle/>
          <a:p>
            <a:pPr defTabSz="950681">
              <a:defRPr/>
            </a:pPr>
            <a:fld id="{33CDF2FA-B1F9-45C7-9655-DF53368522C8}" type="slidenum">
              <a:rPr lang="en-US">
                <a:solidFill>
                  <a:prstClr val="black"/>
                </a:solidFill>
                <a:latin typeface="Calibri"/>
              </a:rPr>
              <a:pPr defTabSz="950681">
                <a:defRPr/>
              </a:pPr>
              <a:t>20</a:t>
            </a:fld>
            <a:endParaRPr lang="en-US">
              <a:solidFill>
                <a:prstClr val="black"/>
              </a:solidFill>
              <a:latin typeface="Calibri"/>
            </a:endParaRPr>
          </a:p>
        </p:txBody>
      </p:sp>
    </p:spTree>
    <p:extLst>
      <p:ext uri="{BB962C8B-B14F-4D97-AF65-F5344CB8AC3E}">
        <p14:creationId xmlns:p14="http://schemas.microsoft.com/office/powerpoint/2010/main" val="3154670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42">
              <a:defRPr/>
            </a:pPr>
            <a:r>
              <a:rPr lang="en-US" sz="1400" dirty="0"/>
              <a:t>**UPDATED FOR 2026**</a:t>
            </a:r>
          </a:p>
          <a:p>
            <a:pPr defTabSz="933142">
              <a:defRPr/>
            </a:pPr>
            <a:endParaRPr lang="en-US" sz="1400" dirty="0"/>
          </a:p>
        </p:txBody>
      </p:sp>
      <p:sp>
        <p:nvSpPr>
          <p:cNvPr id="4" name="Slide Number Placeholder 3"/>
          <p:cNvSpPr>
            <a:spLocks noGrp="1"/>
          </p:cNvSpPr>
          <p:nvPr>
            <p:ph type="sldNum" sz="quarter" idx="10"/>
          </p:nvPr>
        </p:nvSpPr>
        <p:spPr/>
        <p:txBody>
          <a:bodyPr/>
          <a:lstStyle/>
          <a:p>
            <a:pPr defTabSz="950681">
              <a:defRPr/>
            </a:pPr>
            <a:fld id="{33CDF2FA-B1F9-45C7-9655-DF53368522C8}" type="slidenum">
              <a:rPr lang="en-US">
                <a:solidFill>
                  <a:prstClr val="black"/>
                </a:solidFill>
                <a:latin typeface="Calibri"/>
              </a:rPr>
              <a:pPr defTabSz="950681">
                <a:defRPr/>
              </a:pPr>
              <a:t>21</a:t>
            </a:fld>
            <a:endParaRPr lang="en-US">
              <a:solidFill>
                <a:prstClr val="black"/>
              </a:solidFill>
              <a:latin typeface="Calibri"/>
            </a:endParaRPr>
          </a:p>
        </p:txBody>
      </p:sp>
    </p:spTree>
    <p:extLst>
      <p:ext uri="{BB962C8B-B14F-4D97-AF65-F5344CB8AC3E}">
        <p14:creationId xmlns:p14="http://schemas.microsoft.com/office/powerpoint/2010/main" val="515925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93952-9164-46A5-AF35-EE7F7D56F8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1057CB-317D-4C0B-9B9D-CF54CA777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8E3FCC-C903-4CFB-ACDD-66833E61B86E}"/>
              </a:ext>
            </a:extLst>
          </p:cNvPr>
          <p:cNvSpPr>
            <a:spLocks noGrp="1"/>
          </p:cNvSpPr>
          <p:nvPr>
            <p:ph type="dt" sz="half" idx="10"/>
          </p:nvPr>
        </p:nvSpPr>
        <p:spPr/>
        <p:txBody>
          <a:bodyPr/>
          <a:lstStyle/>
          <a:p>
            <a:fld id="{6EFD75FB-3D18-45F6-A7C1-F5329CB2E248}" type="datetimeFigureOut">
              <a:rPr lang="en-US" smtClean="0"/>
              <a:t>2/6/2026</a:t>
            </a:fld>
            <a:endParaRPr lang="en-US"/>
          </a:p>
        </p:txBody>
      </p:sp>
      <p:sp>
        <p:nvSpPr>
          <p:cNvPr id="5" name="Footer Placeholder 4">
            <a:extLst>
              <a:ext uri="{FF2B5EF4-FFF2-40B4-BE49-F238E27FC236}">
                <a16:creationId xmlns:a16="http://schemas.microsoft.com/office/drawing/2014/main" id="{2B57AEC0-BBEF-4A3D-A394-47F778EF4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5001A-1D3F-434F-9F73-758548F382EC}"/>
              </a:ext>
            </a:extLst>
          </p:cNvPr>
          <p:cNvSpPr>
            <a:spLocks noGrp="1"/>
          </p:cNvSpPr>
          <p:nvPr>
            <p:ph type="sldNum" sz="quarter" idx="12"/>
          </p:nvPr>
        </p:nvSpPr>
        <p:spPr/>
        <p:txBody>
          <a:bodyPr/>
          <a:lstStyle/>
          <a:p>
            <a:fld id="{D1ECB753-F5F6-4E95-9A6A-304DD8AA106E}" type="slidenum">
              <a:rPr lang="en-US" smtClean="0"/>
              <a:t>‹#›</a:t>
            </a:fld>
            <a:endParaRPr lang="en-US"/>
          </a:p>
        </p:txBody>
      </p:sp>
    </p:spTree>
    <p:extLst>
      <p:ext uri="{BB962C8B-B14F-4D97-AF65-F5344CB8AC3E}">
        <p14:creationId xmlns:p14="http://schemas.microsoft.com/office/powerpoint/2010/main" val="1094007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AC10-D0D3-4375-ADBF-8D5918F1A8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26A97D-B5CC-4142-AEFB-91D4FC226D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09E22-8E5C-40C5-9065-63FE3E3C07DD}"/>
              </a:ext>
            </a:extLst>
          </p:cNvPr>
          <p:cNvSpPr>
            <a:spLocks noGrp="1"/>
          </p:cNvSpPr>
          <p:nvPr>
            <p:ph type="dt" sz="half" idx="10"/>
          </p:nvPr>
        </p:nvSpPr>
        <p:spPr/>
        <p:txBody>
          <a:bodyPr/>
          <a:lstStyle/>
          <a:p>
            <a:fld id="{6EFD75FB-3D18-45F6-A7C1-F5329CB2E248}" type="datetimeFigureOut">
              <a:rPr lang="en-US" smtClean="0"/>
              <a:t>2/6/2026</a:t>
            </a:fld>
            <a:endParaRPr lang="en-US"/>
          </a:p>
        </p:txBody>
      </p:sp>
      <p:sp>
        <p:nvSpPr>
          <p:cNvPr id="5" name="Footer Placeholder 4">
            <a:extLst>
              <a:ext uri="{FF2B5EF4-FFF2-40B4-BE49-F238E27FC236}">
                <a16:creationId xmlns:a16="http://schemas.microsoft.com/office/drawing/2014/main" id="{220DF9CA-3D0E-4501-8F1B-328AB25A0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6D6CB-498A-47FF-AFA5-81B5CD6CC890}"/>
              </a:ext>
            </a:extLst>
          </p:cNvPr>
          <p:cNvSpPr>
            <a:spLocks noGrp="1"/>
          </p:cNvSpPr>
          <p:nvPr>
            <p:ph type="sldNum" sz="quarter" idx="12"/>
          </p:nvPr>
        </p:nvSpPr>
        <p:spPr/>
        <p:txBody>
          <a:bodyPr/>
          <a:lstStyle/>
          <a:p>
            <a:fld id="{D1ECB753-F5F6-4E95-9A6A-304DD8AA106E}" type="slidenum">
              <a:rPr lang="en-US" smtClean="0"/>
              <a:t>‹#›</a:t>
            </a:fld>
            <a:endParaRPr lang="en-US"/>
          </a:p>
        </p:txBody>
      </p:sp>
    </p:spTree>
    <p:extLst>
      <p:ext uri="{BB962C8B-B14F-4D97-AF65-F5344CB8AC3E}">
        <p14:creationId xmlns:p14="http://schemas.microsoft.com/office/powerpoint/2010/main" val="3969202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AA97D6-BA99-4D2B-B2F3-6A9BDE7DB9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024084-33CD-48F1-8D3B-C67DCA05F6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C3B298-92EC-4C48-9A93-F9DA98FE716E}"/>
              </a:ext>
            </a:extLst>
          </p:cNvPr>
          <p:cNvSpPr>
            <a:spLocks noGrp="1"/>
          </p:cNvSpPr>
          <p:nvPr>
            <p:ph type="dt" sz="half" idx="10"/>
          </p:nvPr>
        </p:nvSpPr>
        <p:spPr/>
        <p:txBody>
          <a:bodyPr/>
          <a:lstStyle/>
          <a:p>
            <a:fld id="{6EFD75FB-3D18-45F6-A7C1-F5329CB2E248}" type="datetimeFigureOut">
              <a:rPr lang="en-US" smtClean="0"/>
              <a:t>2/6/2026</a:t>
            </a:fld>
            <a:endParaRPr lang="en-US"/>
          </a:p>
        </p:txBody>
      </p:sp>
      <p:sp>
        <p:nvSpPr>
          <p:cNvPr id="5" name="Footer Placeholder 4">
            <a:extLst>
              <a:ext uri="{FF2B5EF4-FFF2-40B4-BE49-F238E27FC236}">
                <a16:creationId xmlns:a16="http://schemas.microsoft.com/office/drawing/2014/main" id="{A35CD002-D46D-4C41-B0C3-D4B9DBB99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71F76E-4CB8-478F-80FB-FBA7CC8CF88C}"/>
              </a:ext>
            </a:extLst>
          </p:cNvPr>
          <p:cNvSpPr>
            <a:spLocks noGrp="1"/>
          </p:cNvSpPr>
          <p:nvPr>
            <p:ph type="sldNum" sz="quarter" idx="12"/>
          </p:nvPr>
        </p:nvSpPr>
        <p:spPr/>
        <p:txBody>
          <a:bodyPr/>
          <a:lstStyle/>
          <a:p>
            <a:fld id="{D1ECB753-F5F6-4E95-9A6A-304DD8AA106E}" type="slidenum">
              <a:rPr lang="en-US" smtClean="0"/>
              <a:t>‹#›</a:t>
            </a:fld>
            <a:endParaRPr lang="en-US"/>
          </a:p>
        </p:txBody>
      </p:sp>
    </p:spTree>
    <p:extLst>
      <p:ext uri="{BB962C8B-B14F-4D97-AF65-F5344CB8AC3E}">
        <p14:creationId xmlns:p14="http://schemas.microsoft.com/office/powerpoint/2010/main" val="2828612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t>2/6/2026</a:t>
            </a:fld>
            <a:endParaRPr lang="en-US"/>
          </a:p>
        </p:txBody>
      </p:sp>
      <p:sp>
        <p:nvSpPr>
          <p:cNvPr id="19" name="Footer Placeholder 18"/>
          <p:cNvSpPr>
            <a:spLocks noGrp="1"/>
          </p:cNvSpPr>
          <p:nvPr>
            <p:ph type="ftr" sz="quarter" idx="11"/>
          </p:nvPr>
        </p:nvSpPr>
        <p:spPr/>
        <p:txBody>
          <a:bodyPr/>
          <a:lstStyle/>
          <a:p>
            <a:r>
              <a:rPr lang="en-US" dirty="0"/>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170150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t>2/6/2026</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84820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t>2/6/2026</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14707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t>2/6/2026</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74691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t>2/6/2026</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38675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t>2/6/2026</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12443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t>2/6/2026</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3884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t>2/6/2026</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56433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A7AE-1DAE-43A5-BDED-123E7F6C4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BD624E-3AEF-43C1-BEAB-4D93E62BC9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0E510-DF5F-47EB-8C6E-52789233F4B7}"/>
              </a:ext>
            </a:extLst>
          </p:cNvPr>
          <p:cNvSpPr>
            <a:spLocks noGrp="1"/>
          </p:cNvSpPr>
          <p:nvPr>
            <p:ph type="dt" sz="half" idx="10"/>
          </p:nvPr>
        </p:nvSpPr>
        <p:spPr/>
        <p:txBody>
          <a:bodyPr/>
          <a:lstStyle/>
          <a:p>
            <a:fld id="{6EFD75FB-3D18-45F6-A7C1-F5329CB2E248}" type="datetimeFigureOut">
              <a:rPr lang="en-US" smtClean="0"/>
              <a:t>2/6/2026</a:t>
            </a:fld>
            <a:endParaRPr lang="en-US"/>
          </a:p>
        </p:txBody>
      </p:sp>
      <p:sp>
        <p:nvSpPr>
          <p:cNvPr id="5" name="Footer Placeholder 4">
            <a:extLst>
              <a:ext uri="{FF2B5EF4-FFF2-40B4-BE49-F238E27FC236}">
                <a16:creationId xmlns:a16="http://schemas.microsoft.com/office/drawing/2014/main" id="{4B18D430-55BA-4D0C-A01F-328981A34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ACBCE-5EE8-4EFE-A903-21F86442A677}"/>
              </a:ext>
            </a:extLst>
          </p:cNvPr>
          <p:cNvSpPr>
            <a:spLocks noGrp="1"/>
          </p:cNvSpPr>
          <p:nvPr>
            <p:ph type="sldNum" sz="quarter" idx="12"/>
          </p:nvPr>
        </p:nvSpPr>
        <p:spPr/>
        <p:txBody>
          <a:bodyPr/>
          <a:lstStyle/>
          <a:p>
            <a:fld id="{D1ECB753-F5F6-4E95-9A6A-304DD8AA106E}" type="slidenum">
              <a:rPr lang="en-US" smtClean="0"/>
              <a:t>‹#›</a:t>
            </a:fld>
            <a:endParaRPr lang="en-US"/>
          </a:p>
        </p:txBody>
      </p:sp>
    </p:spTree>
    <p:extLst>
      <p:ext uri="{BB962C8B-B14F-4D97-AF65-F5344CB8AC3E}">
        <p14:creationId xmlns:p14="http://schemas.microsoft.com/office/powerpoint/2010/main" val="3231297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t>2/6/2026</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t>‹#›</a:t>
            </a:fld>
            <a:endParaRPr lang="en-US"/>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126808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t>2/6/2026</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28748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t>2/6/2026</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29310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49704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dirty="0"/>
              <a:t>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dirty="0"/>
          </a:p>
        </p:txBody>
      </p:sp>
    </p:spTree>
    <p:extLst>
      <p:ext uri="{BB962C8B-B14F-4D97-AF65-F5344CB8AC3E}">
        <p14:creationId xmlns:p14="http://schemas.microsoft.com/office/powerpoint/2010/main" val="1795496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713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18631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2/6/2026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59238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2/6/2026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47794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2/6/2026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00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6699-5070-4BFF-AE01-953FDBA21E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83BFDC-2FD7-4C97-BE9E-A60765EE6C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B5CFEF-C643-49E5-AB1E-4CB7C5F96919}"/>
              </a:ext>
            </a:extLst>
          </p:cNvPr>
          <p:cNvSpPr>
            <a:spLocks noGrp="1"/>
          </p:cNvSpPr>
          <p:nvPr>
            <p:ph type="dt" sz="half" idx="10"/>
          </p:nvPr>
        </p:nvSpPr>
        <p:spPr/>
        <p:txBody>
          <a:bodyPr/>
          <a:lstStyle/>
          <a:p>
            <a:fld id="{6EFD75FB-3D18-45F6-A7C1-F5329CB2E248}" type="datetimeFigureOut">
              <a:rPr lang="en-US" smtClean="0"/>
              <a:t>2/6/2026</a:t>
            </a:fld>
            <a:endParaRPr lang="en-US"/>
          </a:p>
        </p:txBody>
      </p:sp>
      <p:sp>
        <p:nvSpPr>
          <p:cNvPr id="5" name="Footer Placeholder 4">
            <a:extLst>
              <a:ext uri="{FF2B5EF4-FFF2-40B4-BE49-F238E27FC236}">
                <a16:creationId xmlns:a16="http://schemas.microsoft.com/office/drawing/2014/main" id="{DD69702A-28C1-46E7-965E-FAE0C2288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C2530-F756-4259-90DD-4A9EDE094554}"/>
              </a:ext>
            </a:extLst>
          </p:cNvPr>
          <p:cNvSpPr>
            <a:spLocks noGrp="1"/>
          </p:cNvSpPr>
          <p:nvPr>
            <p:ph type="sldNum" sz="quarter" idx="12"/>
          </p:nvPr>
        </p:nvSpPr>
        <p:spPr/>
        <p:txBody>
          <a:bodyPr/>
          <a:lstStyle/>
          <a:p>
            <a:fld id="{D1ECB753-F5F6-4E95-9A6A-304DD8AA106E}" type="slidenum">
              <a:rPr lang="en-US" smtClean="0"/>
              <a:t>‹#›</a:t>
            </a:fld>
            <a:endParaRPr lang="en-US"/>
          </a:p>
        </p:txBody>
      </p:sp>
    </p:spTree>
    <p:extLst>
      <p:ext uri="{BB962C8B-B14F-4D97-AF65-F5344CB8AC3E}">
        <p14:creationId xmlns:p14="http://schemas.microsoft.com/office/powerpoint/2010/main" val="2040242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dirty="0"/>
              <a:pPr/>
              <a:t>2/6/2026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92167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87422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68392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4216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7B835-4DA1-4088-B2DE-D73D1D271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3C6279-F9E2-463B-99CF-9239CD25CBA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50A22B-7460-4309-A1B9-8FC66EFABED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1BA7EB-7FD0-458C-A655-2C9D4497E361}"/>
              </a:ext>
            </a:extLst>
          </p:cNvPr>
          <p:cNvSpPr>
            <a:spLocks noGrp="1"/>
          </p:cNvSpPr>
          <p:nvPr>
            <p:ph type="dt" sz="half" idx="10"/>
          </p:nvPr>
        </p:nvSpPr>
        <p:spPr/>
        <p:txBody>
          <a:bodyPr/>
          <a:lstStyle/>
          <a:p>
            <a:fld id="{6EFD75FB-3D18-45F6-A7C1-F5329CB2E248}" type="datetimeFigureOut">
              <a:rPr lang="en-US" smtClean="0"/>
              <a:t>2/6/2026</a:t>
            </a:fld>
            <a:endParaRPr lang="en-US"/>
          </a:p>
        </p:txBody>
      </p:sp>
      <p:sp>
        <p:nvSpPr>
          <p:cNvPr id="6" name="Footer Placeholder 5">
            <a:extLst>
              <a:ext uri="{FF2B5EF4-FFF2-40B4-BE49-F238E27FC236}">
                <a16:creationId xmlns:a16="http://schemas.microsoft.com/office/drawing/2014/main" id="{9DDC9C58-08D7-47D3-8B3E-E8E7905F2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4FA95-BDB5-4430-A5E9-4B93E997BD42}"/>
              </a:ext>
            </a:extLst>
          </p:cNvPr>
          <p:cNvSpPr>
            <a:spLocks noGrp="1"/>
          </p:cNvSpPr>
          <p:nvPr>
            <p:ph type="sldNum" sz="quarter" idx="12"/>
          </p:nvPr>
        </p:nvSpPr>
        <p:spPr/>
        <p:txBody>
          <a:bodyPr/>
          <a:lstStyle/>
          <a:p>
            <a:fld id="{D1ECB753-F5F6-4E95-9A6A-304DD8AA106E}" type="slidenum">
              <a:rPr lang="en-US" smtClean="0"/>
              <a:t>‹#›</a:t>
            </a:fld>
            <a:endParaRPr lang="en-US"/>
          </a:p>
        </p:txBody>
      </p:sp>
    </p:spTree>
    <p:extLst>
      <p:ext uri="{BB962C8B-B14F-4D97-AF65-F5344CB8AC3E}">
        <p14:creationId xmlns:p14="http://schemas.microsoft.com/office/powerpoint/2010/main" val="71995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F43B-BA5F-4099-BA72-B54FAF56B4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F4AC7A-AFB4-4872-8B5A-238D61DCEE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198E9A3-3BF9-4068-8FC0-7C00196F08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BF3661-991C-4D46-85E2-13111C8D50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FA85840-91B8-47A1-8D84-49034DA9E04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79F73E-6954-47C6-A869-ABAF547E753A}"/>
              </a:ext>
            </a:extLst>
          </p:cNvPr>
          <p:cNvSpPr>
            <a:spLocks noGrp="1"/>
          </p:cNvSpPr>
          <p:nvPr>
            <p:ph type="dt" sz="half" idx="10"/>
          </p:nvPr>
        </p:nvSpPr>
        <p:spPr/>
        <p:txBody>
          <a:bodyPr/>
          <a:lstStyle/>
          <a:p>
            <a:fld id="{6EFD75FB-3D18-45F6-A7C1-F5329CB2E248}" type="datetimeFigureOut">
              <a:rPr lang="en-US" smtClean="0"/>
              <a:t>2/6/2026</a:t>
            </a:fld>
            <a:endParaRPr lang="en-US"/>
          </a:p>
        </p:txBody>
      </p:sp>
      <p:sp>
        <p:nvSpPr>
          <p:cNvPr id="8" name="Footer Placeholder 7">
            <a:extLst>
              <a:ext uri="{FF2B5EF4-FFF2-40B4-BE49-F238E27FC236}">
                <a16:creationId xmlns:a16="http://schemas.microsoft.com/office/drawing/2014/main" id="{877B02E6-B615-433C-B322-D22F45AE97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342271-1C27-4DCD-A032-720F6E0575FB}"/>
              </a:ext>
            </a:extLst>
          </p:cNvPr>
          <p:cNvSpPr>
            <a:spLocks noGrp="1"/>
          </p:cNvSpPr>
          <p:nvPr>
            <p:ph type="sldNum" sz="quarter" idx="12"/>
          </p:nvPr>
        </p:nvSpPr>
        <p:spPr/>
        <p:txBody>
          <a:bodyPr/>
          <a:lstStyle/>
          <a:p>
            <a:fld id="{D1ECB753-F5F6-4E95-9A6A-304DD8AA106E}" type="slidenum">
              <a:rPr lang="en-US" smtClean="0"/>
              <a:t>‹#›</a:t>
            </a:fld>
            <a:endParaRPr lang="en-US"/>
          </a:p>
        </p:txBody>
      </p:sp>
    </p:spTree>
    <p:extLst>
      <p:ext uri="{BB962C8B-B14F-4D97-AF65-F5344CB8AC3E}">
        <p14:creationId xmlns:p14="http://schemas.microsoft.com/office/powerpoint/2010/main" val="1389094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9F427-5F3D-4D2A-A17D-20009EEA7F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44FE1F-F011-4332-A9CA-624B832302EA}"/>
              </a:ext>
            </a:extLst>
          </p:cNvPr>
          <p:cNvSpPr>
            <a:spLocks noGrp="1"/>
          </p:cNvSpPr>
          <p:nvPr>
            <p:ph type="dt" sz="half" idx="10"/>
          </p:nvPr>
        </p:nvSpPr>
        <p:spPr/>
        <p:txBody>
          <a:bodyPr/>
          <a:lstStyle/>
          <a:p>
            <a:fld id="{6EFD75FB-3D18-45F6-A7C1-F5329CB2E248}" type="datetimeFigureOut">
              <a:rPr lang="en-US" smtClean="0"/>
              <a:t>2/6/2026</a:t>
            </a:fld>
            <a:endParaRPr lang="en-US"/>
          </a:p>
        </p:txBody>
      </p:sp>
      <p:sp>
        <p:nvSpPr>
          <p:cNvPr id="4" name="Footer Placeholder 3">
            <a:extLst>
              <a:ext uri="{FF2B5EF4-FFF2-40B4-BE49-F238E27FC236}">
                <a16:creationId xmlns:a16="http://schemas.microsoft.com/office/drawing/2014/main" id="{17F618BA-8510-451D-A591-2867A55BC7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FA0CCA-FBBD-4E34-9D40-B81CBEC2E7BB}"/>
              </a:ext>
            </a:extLst>
          </p:cNvPr>
          <p:cNvSpPr>
            <a:spLocks noGrp="1"/>
          </p:cNvSpPr>
          <p:nvPr>
            <p:ph type="sldNum" sz="quarter" idx="12"/>
          </p:nvPr>
        </p:nvSpPr>
        <p:spPr/>
        <p:txBody>
          <a:bodyPr/>
          <a:lstStyle/>
          <a:p>
            <a:fld id="{D1ECB753-F5F6-4E95-9A6A-304DD8AA106E}" type="slidenum">
              <a:rPr lang="en-US" smtClean="0"/>
              <a:t>‹#›</a:t>
            </a:fld>
            <a:endParaRPr lang="en-US"/>
          </a:p>
        </p:txBody>
      </p:sp>
    </p:spTree>
    <p:extLst>
      <p:ext uri="{BB962C8B-B14F-4D97-AF65-F5344CB8AC3E}">
        <p14:creationId xmlns:p14="http://schemas.microsoft.com/office/powerpoint/2010/main" val="2480493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0F86D0-23EE-45ED-AFE9-0D714B68598F}"/>
              </a:ext>
            </a:extLst>
          </p:cNvPr>
          <p:cNvSpPr>
            <a:spLocks noGrp="1"/>
          </p:cNvSpPr>
          <p:nvPr>
            <p:ph type="dt" sz="half" idx="10"/>
          </p:nvPr>
        </p:nvSpPr>
        <p:spPr/>
        <p:txBody>
          <a:bodyPr/>
          <a:lstStyle/>
          <a:p>
            <a:fld id="{6EFD75FB-3D18-45F6-A7C1-F5329CB2E248}" type="datetimeFigureOut">
              <a:rPr lang="en-US" smtClean="0"/>
              <a:t>2/6/2026</a:t>
            </a:fld>
            <a:endParaRPr lang="en-US"/>
          </a:p>
        </p:txBody>
      </p:sp>
      <p:sp>
        <p:nvSpPr>
          <p:cNvPr id="3" name="Footer Placeholder 2">
            <a:extLst>
              <a:ext uri="{FF2B5EF4-FFF2-40B4-BE49-F238E27FC236}">
                <a16:creationId xmlns:a16="http://schemas.microsoft.com/office/drawing/2014/main" id="{E4BC01E0-EEC1-4AB6-92A7-FF09C8ECE7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4160FE-9D14-423D-8C66-201002D6ABD4}"/>
              </a:ext>
            </a:extLst>
          </p:cNvPr>
          <p:cNvSpPr>
            <a:spLocks noGrp="1"/>
          </p:cNvSpPr>
          <p:nvPr>
            <p:ph type="sldNum" sz="quarter" idx="12"/>
          </p:nvPr>
        </p:nvSpPr>
        <p:spPr/>
        <p:txBody>
          <a:bodyPr/>
          <a:lstStyle/>
          <a:p>
            <a:fld id="{D1ECB753-F5F6-4E95-9A6A-304DD8AA106E}" type="slidenum">
              <a:rPr lang="en-US" smtClean="0"/>
              <a:t>‹#›</a:t>
            </a:fld>
            <a:endParaRPr lang="en-US"/>
          </a:p>
        </p:txBody>
      </p:sp>
    </p:spTree>
    <p:extLst>
      <p:ext uri="{BB962C8B-B14F-4D97-AF65-F5344CB8AC3E}">
        <p14:creationId xmlns:p14="http://schemas.microsoft.com/office/powerpoint/2010/main" val="1618116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F80CD-4AB6-4668-B8EB-3824B63C32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727017-4328-4006-A672-8EF93A4C64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8AF637-74C0-4C13-9999-39CEE8C49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979412-6430-45FD-8104-1623F41A5B1E}"/>
              </a:ext>
            </a:extLst>
          </p:cNvPr>
          <p:cNvSpPr>
            <a:spLocks noGrp="1"/>
          </p:cNvSpPr>
          <p:nvPr>
            <p:ph type="dt" sz="half" idx="10"/>
          </p:nvPr>
        </p:nvSpPr>
        <p:spPr/>
        <p:txBody>
          <a:bodyPr/>
          <a:lstStyle/>
          <a:p>
            <a:fld id="{6EFD75FB-3D18-45F6-A7C1-F5329CB2E248}" type="datetimeFigureOut">
              <a:rPr lang="en-US" smtClean="0"/>
              <a:t>2/6/2026</a:t>
            </a:fld>
            <a:endParaRPr lang="en-US"/>
          </a:p>
        </p:txBody>
      </p:sp>
      <p:sp>
        <p:nvSpPr>
          <p:cNvPr id="6" name="Footer Placeholder 5">
            <a:extLst>
              <a:ext uri="{FF2B5EF4-FFF2-40B4-BE49-F238E27FC236}">
                <a16:creationId xmlns:a16="http://schemas.microsoft.com/office/drawing/2014/main" id="{1CA87A27-02A0-4C83-B2AF-413A58662B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E45CAF-4AB7-41FF-BDD9-1F529EBDC64F}"/>
              </a:ext>
            </a:extLst>
          </p:cNvPr>
          <p:cNvSpPr>
            <a:spLocks noGrp="1"/>
          </p:cNvSpPr>
          <p:nvPr>
            <p:ph type="sldNum" sz="quarter" idx="12"/>
          </p:nvPr>
        </p:nvSpPr>
        <p:spPr/>
        <p:txBody>
          <a:bodyPr/>
          <a:lstStyle/>
          <a:p>
            <a:fld id="{D1ECB753-F5F6-4E95-9A6A-304DD8AA106E}" type="slidenum">
              <a:rPr lang="en-US" smtClean="0"/>
              <a:t>‹#›</a:t>
            </a:fld>
            <a:endParaRPr lang="en-US"/>
          </a:p>
        </p:txBody>
      </p:sp>
    </p:spTree>
    <p:extLst>
      <p:ext uri="{BB962C8B-B14F-4D97-AF65-F5344CB8AC3E}">
        <p14:creationId xmlns:p14="http://schemas.microsoft.com/office/powerpoint/2010/main" val="3527361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27B5-7411-4DC5-B7F8-BD2C68F3C9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D3B2E0-1DEE-4D78-8063-3A245BCF4A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3850B9-3FAB-45B1-A0B0-925FC52DF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46AF69-48B2-4545-AF6D-246BE9CA9707}"/>
              </a:ext>
            </a:extLst>
          </p:cNvPr>
          <p:cNvSpPr>
            <a:spLocks noGrp="1"/>
          </p:cNvSpPr>
          <p:nvPr>
            <p:ph type="dt" sz="half" idx="10"/>
          </p:nvPr>
        </p:nvSpPr>
        <p:spPr/>
        <p:txBody>
          <a:bodyPr/>
          <a:lstStyle/>
          <a:p>
            <a:fld id="{6EFD75FB-3D18-45F6-A7C1-F5329CB2E248}" type="datetimeFigureOut">
              <a:rPr lang="en-US" smtClean="0"/>
              <a:t>2/6/2026</a:t>
            </a:fld>
            <a:endParaRPr lang="en-US"/>
          </a:p>
        </p:txBody>
      </p:sp>
      <p:sp>
        <p:nvSpPr>
          <p:cNvPr id="6" name="Footer Placeholder 5">
            <a:extLst>
              <a:ext uri="{FF2B5EF4-FFF2-40B4-BE49-F238E27FC236}">
                <a16:creationId xmlns:a16="http://schemas.microsoft.com/office/drawing/2014/main" id="{0F7DB5A8-B4DC-4C0E-8B00-6DED15F54A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BD5058-98F3-49F0-9061-8708E51E09E6}"/>
              </a:ext>
            </a:extLst>
          </p:cNvPr>
          <p:cNvSpPr>
            <a:spLocks noGrp="1"/>
          </p:cNvSpPr>
          <p:nvPr>
            <p:ph type="sldNum" sz="quarter" idx="12"/>
          </p:nvPr>
        </p:nvSpPr>
        <p:spPr/>
        <p:txBody>
          <a:bodyPr/>
          <a:lstStyle/>
          <a:p>
            <a:fld id="{D1ECB753-F5F6-4E95-9A6A-304DD8AA106E}" type="slidenum">
              <a:rPr lang="en-US" smtClean="0"/>
              <a:t>‹#›</a:t>
            </a:fld>
            <a:endParaRPr lang="en-US"/>
          </a:p>
        </p:txBody>
      </p:sp>
    </p:spTree>
    <p:extLst>
      <p:ext uri="{BB962C8B-B14F-4D97-AF65-F5344CB8AC3E}">
        <p14:creationId xmlns:p14="http://schemas.microsoft.com/office/powerpoint/2010/main" val="371935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0AB368-45E8-4CB0-B4DD-7F4AFC5E63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A07DC8-F72E-493C-ACD5-F5CBE5DAF2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00727-2DE9-421D-8E09-B816601622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FD75FB-3D18-45F6-A7C1-F5329CB2E248}" type="datetimeFigureOut">
              <a:rPr lang="en-US" smtClean="0"/>
              <a:t>2/6/2026</a:t>
            </a:fld>
            <a:endParaRPr lang="en-US"/>
          </a:p>
        </p:txBody>
      </p:sp>
      <p:sp>
        <p:nvSpPr>
          <p:cNvPr id="5" name="Footer Placeholder 4">
            <a:extLst>
              <a:ext uri="{FF2B5EF4-FFF2-40B4-BE49-F238E27FC236}">
                <a16:creationId xmlns:a16="http://schemas.microsoft.com/office/drawing/2014/main" id="{69AFB702-2614-4294-AB04-4B66DFD818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951E2A-7F0A-46A1-B837-1AF1461DD4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CB753-F5F6-4E95-9A6A-304DD8AA106E}" type="slidenum">
              <a:rPr lang="en-US" smtClean="0"/>
              <a:t>‹#›</a:t>
            </a:fld>
            <a:endParaRPr lang="en-US"/>
          </a:p>
        </p:txBody>
      </p:sp>
    </p:spTree>
    <p:extLst>
      <p:ext uri="{BB962C8B-B14F-4D97-AF65-F5344CB8AC3E}">
        <p14:creationId xmlns:p14="http://schemas.microsoft.com/office/powerpoint/2010/main" val="992713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pPr/>
              <a:t>2/6/2026</a:t>
            </a:fld>
            <a:endParaRPr lang="en-US" dirty="0"/>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1886286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2/6/2026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8026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14.pn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jpg"/><Relationship Id="rId5" Type="http://schemas.openxmlformats.org/officeDocument/2006/relationships/customXml" Target="../ink/ink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8.jpg"/><Relationship Id="rId5" Type="http://schemas.openxmlformats.org/officeDocument/2006/relationships/customXml" Target="../ink/ink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customXml" Target="../ink/ink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customXml" Target="../ink/ink8.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3E851E-AEF5-4B69-8935-E4987C69A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2498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E004D-323A-60E2-A9B6-23A3E5CC3210}"/>
              </a:ext>
            </a:extLst>
          </p:cNvPr>
          <p:cNvSpPr>
            <a:spLocks noGrp="1"/>
          </p:cNvSpPr>
          <p:nvPr>
            <p:ph type="title"/>
          </p:nvPr>
        </p:nvSpPr>
        <p:spPr/>
        <p:txBody>
          <a:bodyPr/>
          <a:lstStyle/>
          <a:p>
            <a:pPr algn="ctr"/>
            <a:r>
              <a:rPr lang="en-US" dirty="0"/>
              <a:t>Thank you</a:t>
            </a:r>
          </a:p>
        </p:txBody>
      </p:sp>
      <p:pic>
        <p:nvPicPr>
          <p:cNvPr id="7" name="Content Placeholder 6" descr="Logo&#10;&#10;Description automatically generated">
            <a:extLst>
              <a:ext uri="{FF2B5EF4-FFF2-40B4-BE49-F238E27FC236}">
                <a16:creationId xmlns:a16="http://schemas.microsoft.com/office/drawing/2014/main" id="{FDF1B70E-31BC-42FC-61B5-225AF624F2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5256" y="1847088"/>
            <a:ext cx="5421488" cy="2899569"/>
          </a:xfrm>
        </p:spPr>
      </p:pic>
      <p:pic>
        <p:nvPicPr>
          <p:cNvPr id="3" name="Picture 2" descr="A qr code on a white background">
            <a:extLst>
              <a:ext uri="{FF2B5EF4-FFF2-40B4-BE49-F238E27FC236}">
                <a16:creationId xmlns:a16="http://schemas.microsoft.com/office/drawing/2014/main" id="{826589C9-65E6-6706-6D73-A6EAB87F95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0750" y="4555066"/>
            <a:ext cx="2730500" cy="2302934"/>
          </a:xfrm>
          <a:prstGeom prst="rect">
            <a:avLst/>
          </a:prstGeom>
        </p:spPr>
      </p:pic>
    </p:spTree>
    <p:extLst>
      <p:ext uri="{BB962C8B-B14F-4D97-AF65-F5344CB8AC3E}">
        <p14:creationId xmlns:p14="http://schemas.microsoft.com/office/powerpoint/2010/main" val="371868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724A8-B6CD-4ADC-90F5-4DD2D89ACF1E}"/>
              </a:ext>
            </a:extLst>
          </p:cNvPr>
          <p:cNvSpPr>
            <a:spLocks noGrp="1"/>
          </p:cNvSpPr>
          <p:nvPr>
            <p:ph type="ctrTitle"/>
          </p:nvPr>
        </p:nvSpPr>
        <p:spPr>
          <a:xfrm>
            <a:off x="1524000" y="1721521"/>
            <a:ext cx="9144000" cy="2387600"/>
          </a:xfrm>
        </p:spPr>
        <p:txBody>
          <a:bodyPr>
            <a:normAutofit/>
          </a:bodyPr>
          <a:lstStyle/>
          <a:p>
            <a:r>
              <a:rPr lang="en-US" dirty="0">
                <a:solidFill>
                  <a:schemeClr val="accent5">
                    <a:lumMod val="75000"/>
                  </a:schemeClr>
                </a:solidFill>
                <a:effectLst>
                  <a:outerShdw blurRad="38100" dist="38100" dir="2700000" algn="tl">
                    <a:srgbClr val="000000">
                      <a:alpha val="43137"/>
                    </a:srgbClr>
                  </a:outerShdw>
                </a:effectLst>
                <a:latin typeface="Arial Black" panose="020B0A04020102020204" pitchFamily="34" charset="0"/>
              </a:rPr>
              <a:t>Stronger Together: </a:t>
            </a:r>
            <a:br>
              <a:rPr lang="en-US" dirty="0">
                <a:effectLst>
                  <a:outerShdw blurRad="38100" dist="38100" dir="2700000" algn="tl">
                    <a:srgbClr val="000000">
                      <a:alpha val="43137"/>
                    </a:srgbClr>
                  </a:outerShdw>
                </a:effectLst>
                <a:latin typeface="Arial Black" panose="020B0A04020102020204" pitchFamily="34" charset="0"/>
              </a:rPr>
            </a:br>
            <a:r>
              <a:rPr lang="en-US" sz="4800" dirty="0">
                <a:effectLst>
                  <a:outerShdw blurRad="38100" dist="38100" dir="2700000" algn="tl">
                    <a:srgbClr val="000000">
                      <a:alpha val="43137"/>
                    </a:srgbClr>
                  </a:outerShdw>
                </a:effectLst>
                <a:latin typeface="Arial Black" panose="020B0A04020102020204" pitchFamily="34" charset="0"/>
              </a:rPr>
              <a:t>Partnership with </a:t>
            </a:r>
            <a:br>
              <a:rPr lang="en-US" sz="4800" dirty="0">
                <a:effectLst>
                  <a:outerShdw blurRad="38100" dist="38100" dir="2700000" algn="tl">
                    <a:srgbClr val="000000">
                      <a:alpha val="43137"/>
                    </a:srgbClr>
                  </a:outerShdw>
                </a:effectLst>
                <a:latin typeface="Arial Black" panose="020B0A04020102020204" pitchFamily="34" charset="0"/>
              </a:rPr>
            </a:br>
            <a:r>
              <a:rPr lang="en-US" sz="4800" dirty="0">
                <a:effectLst>
                  <a:outerShdw blurRad="38100" dist="38100" dir="2700000" algn="tl">
                    <a:srgbClr val="000000">
                      <a:alpha val="43137"/>
                    </a:srgbClr>
                  </a:outerShdw>
                </a:effectLst>
                <a:latin typeface="Arial Black" panose="020B0A04020102020204" pitchFamily="34" charset="0"/>
              </a:rPr>
              <a:t>Eastern Suffolk BOCES</a:t>
            </a:r>
            <a:endParaRPr lang="en-US" dirty="0">
              <a:effectLst>
                <a:outerShdw blurRad="38100" dist="38100" dir="2700000" algn="tl">
                  <a:srgbClr val="000000">
                    <a:alpha val="43137"/>
                  </a:srgbClr>
                </a:outerShdw>
              </a:effectLst>
              <a:latin typeface="Arial Black" panose="020B0A04020102020204" pitchFamily="34" charset="0"/>
            </a:endParaRPr>
          </a:p>
        </p:txBody>
      </p:sp>
      <p:pic>
        <p:nvPicPr>
          <p:cNvPr id="5" name="Picture 4">
            <a:extLst>
              <a:ext uri="{FF2B5EF4-FFF2-40B4-BE49-F238E27FC236}">
                <a16:creationId xmlns:a16="http://schemas.microsoft.com/office/drawing/2014/main" id="{0B8C8701-F023-47A4-8773-5C4C4F2E3D8D}"/>
              </a:ext>
            </a:extLst>
          </p:cNvPr>
          <p:cNvPicPr>
            <a:picLocks noChangeAspect="1"/>
          </p:cNvPicPr>
          <p:nvPr/>
        </p:nvPicPr>
        <p:blipFill>
          <a:blip r:embed="rId2"/>
          <a:stretch>
            <a:fillRect/>
          </a:stretch>
        </p:blipFill>
        <p:spPr>
          <a:xfrm>
            <a:off x="7918515" y="5410200"/>
            <a:ext cx="4273485" cy="1447800"/>
          </a:xfrm>
          <a:prstGeom prst="rect">
            <a:avLst/>
          </a:prstGeom>
        </p:spPr>
      </p:pic>
      <p:sp>
        <p:nvSpPr>
          <p:cNvPr id="3" name="Subtitle 2">
            <a:extLst>
              <a:ext uri="{FF2B5EF4-FFF2-40B4-BE49-F238E27FC236}">
                <a16:creationId xmlns:a16="http://schemas.microsoft.com/office/drawing/2014/main" id="{036D0FB5-3271-41A1-8DC1-CB675AD042DE}"/>
              </a:ext>
            </a:extLst>
          </p:cNvPr>
          <p:cNvSpPr>
            <a:spLocks noGrp="1"/>
          </p:cNvSpPr>
          <p:nvPr>
            <p:ph type="subTitle" idx="1"/>
          </p:nvPr>
        </p:nvSpPr>
        <p:spPr>
          <a:xfrm>
            <a:off x="1524000" y="4542814"/>
            <a:ext cx="9144000" cy="1655762"/>
          </a:xfrm>
        </p:spPr>
        <p:txBody>
          <a:bodyPr>
            <a:normAutofit/>
          </a:bodyPr>
          <a:lstStyle/>
          <a:p>
            <a:r>
              <a:rPr lang="en-US" sz="4000" dirty="0"/>
              <a:t>David Wicks, Chief Operating Officer, Eastern Suffolk BOCES</a:t>
            </a:r>
          </a:p>
        </p:txBody>
      </p:sp>
      <p:pic>
        <p:nvPicPr>
          <p:cNvPr id="4" name="Picture 3">
            <a:extLst>
              <a:ext uri="{FF2B5EF4-FFF2-40B4-BE49-F238E27FC236}">
                <a16:creationId xmlns:a16="http://schemas.microsoft.com/office/drawing/2014/main" id="{F6F7423F-8F54-45CF-9FC4-5186AF814E83}"/>
              </a:ext>
            </a:extLst>
          </p:cNvPr>
          <p:cNvPicPr>
            <a:picLocks noChangeAspect="1"/>
          </p:cNvPicPr>
          <p:nvPr/>
        </p:nvPicPr>
        <p:blipFill>
          <a:blip r:embed="rId3"/>
          <a:stretch>
            <a:fillRect/>
          </a:stretch>
        </p:blipFill>
        <p:spPr>
          <a:xfrm>
            <a:off x="105200" y="91913"/>
            <a:ext cx="1720562" cy="1039306"/>
          </a:xfrm>
          <a:prstGeom prst="rect">
            <a:avLst/>
          </a:prstGeom>
        </p:spPr>
      </p:pic>
    </p:spTree>
    <p:extLst>
      <p:ext uri="{BB962C8B-B14F-4D97-AF65-F5344CB8AC3E}">
        <p14:creationId xmlns:p14="http://schemas.microsoft.com/office/powerpoint/2010/main" val="1775509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89A02-C5FF-4A9F-9BE3-3CB4E929B438}"/>
              </a:ext>
            </a:extLst>
          </p:cNvPr>
          <p:cNvPicPr>
            <a:picLocks noChangeAspect="1"/>
          </p:cNvPicPr>
          <p:nvPr/>
        </p:nvPicPr>
        <p:blipFill>
          <a:blip r:embed="rId2"/>
          <a:stretch>
            <a:fillRect/>
          </a:stretch>
        </p:blipFill>
        <p:spPr>
          <a:xfrm>
            <a:off x="7918515" y="5410200"/>
            <a:ext cx="4273485" cy="1447800"/>
          </a:xfrm>
          <a:prstGeom prst="rect">
            <a:avLst/>
          </a:prstGeom>
        </p:spPr>
      </p:pic>
      <p:pic>
        <p:nvPicPr>
          <p:cNvPr id="7" name="Picture 6">
            <a:extLst>
              <a:ext uri="{FF2B5EF4-FFF2-40B4-BE49-F238E27FC236}">
                <a16:creationId xmlns:a16="http://schemas.microsoft.com/office/drawing/2014/main" id="{7DBF7C61-8E86-4DA0-AA1E-9A4DA0BB5509}"/>
              </a:ext>
            </a:extLst>
          </p:cNvPr>
          <p:cNvPicPr>
            <a:picLocks noChangeAspect="1"/>
          </p:cNvPicPr>
          <p:nvPr/>
        </p:nvPicPr>
        <p:blipFill>
          <a:blip r:embed="rId3"/>
          <a:stretch>
            <a:fillRect/>
          </a:stretch>
        </p:blipFill>
        <p:spPr>
          <a:xfrm>
            <a:off x="105200" y="91913"/>
            <a:ext cx="1720562" cy="1039306"/>
          </a:xfrm>
          <a:prstGeom prst="rect">
            <a:avLst/>
          </a:prstGeom>
        </p:spPr>
      </p:pic>
      <p:sp>
        <p:nvSpPr>
          <p:cNvPr id="8" name="TextBox 7">
            <a:extLst>
              <a:ext uri="{FF2B5EF4-FFF2-40B4-BE49-F238E27FC236}">
                <a16:creationId xmlns:a16="http://schemas.microsoft.com/office/drawing/2014/main" id="{F8E7C4F2-AEAD-4BC4-9080-8C8834C56BE1}"/>
              </a:ext>
            </a:extLst>
          </p:cNvPr>
          <p:cNvSpPr txBox="1"/>
          <p:nvPr/>
        </p:nvSpPr>
        <p:spPr>
          <a:xfrm>
            <a:off x="2482833" y="319178"/>
            <a:ext cx="6229206" cy="584775"/>
          </a:xfrm>
          <a:prstGeom prst="rect">
            <a:avLst/>
          </a:prstGeom>
          <a:noFill/>
        </p:spPr>
        <p:txBody>
          <a:bodyPr wrap="none" rtlCol="0">
            <a:spAutoFit/>
          </a:bodyPr>
          <a:lstStyle/>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Partnership with ESBOCES</a:t>
            </a:r>
          </a:p>
        </p:txBody>
      </p:sp>
      <p:sp>
        <p:nvSpPr>
          <p:cNvPr id="10" name="TextBox 9">
            <a:extLst>
              <a:ext uri="{FF2B5EF4-FFF2-40B4-BE49-F238E27FC236}">
                <a16:creationId xmlns:a16="http://schemas.microsoft.com/office/drawing/2014/main" id="{017A4154-C02B-4B3C-8E8A-C5730E738A66}"/>
              </a:ext>
            </a:extLst>
          </p:cNvPr>
          <p:cNvSpPr txBox="1"/>
          <p:nvPr/>
        </p:nvSpPr>
        <p:spPr>
          <a:xfrm>
            <a:off x="212290" y="1473316"/>
            <a:ext cx="9573455" cy="4893647"/>
          </a:xfrm>
          <a:prstGeom prst="rect">
            <a:avLst/>
          </a:prstGeom>
          <a:noFill/>
        </p:spPr>
        <p:txBody>
          <a:bodyPr wrap="none" rtlCol="0">
            <a:spAutoFit/>
          </a:bodyPr>
          <a:lstStyle/>
          <a:p>
            <a:pPr marL="342900" indent="-342900">
              <a:buFont typeface="Wingdings" panose="05000000000000000000" pitchFamily="2" charset="2"/>
              <a:buChar char="v"/>
            </a:pPr>
            <a:r>
              <a:rPr lang="en-US" sz="2400" dirty="0">
                <a:latin typeface="Arial" panose="020B0604020202020204" pitchFamily="34" charset="0"/>
                <a:cs typeface="Arial" panose="020B0604020202020204" pitchFamily="34" charset="0"/>
              </a:rPr>
              <a:t>Programs and services operated by BOCES may be more </a:t>
            </a:r>
          </a:p>
          <a:p>
            <a:r>
              <a:rPr lang="en-US" sz="2400" dirty="0">
                <a:latin typeface="Arial" panose="020B0604020202020204" pitchFamily="34" charset="0"/>
                <a:cs typeface="Arial" panose="020B0604020202020204" pitchFamily="34" charset="0"/>
              </a:rPr>
              <a:t>    cost-effective and efficient for school districts.</a:t>
            </a:r>
          </a:p>
          <a:p>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400" dirty="0">
                <a:latin typeface="Arial" panose="020B0604020202020204" pitchFamily="34" charset="0"/>
                <a:cs typeface="Arial" panose="020B0604020202020204" pitchFamily="34" charset="0"/>
              </a:rPr>
              <a:t>Students with disabilities learn skills that may enable them </a:t>
            </a:r>
          </a:p>
          <a:p>
            <a:r>
              <a:rPr lang="en-US" sz="2400" dirty="0">
                <a:latin typeface="Arial" panose="020B0604020202020204" pitchFamily="34" charset="0"/>
                <a:cs typeface="Arial" panose="020B0604020202020204" pitchFamily="34" charset="0"/>
              </a:rPr>
              <a:t>    to transition to a workplace.  </a:t>
            </a:r>
          </a:p>
          <a:p>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400" dirty="0">
                <a:latin typeface="Arial" panose="020B0604020202020204" pitchFamily="34" charset="0"/>
                <a:cs typeface="Arial" panose="020B0604020202020204" pitchFamily="34" charset="0"/>
              </a:rPr>
              <a:t>Career and Technical Education prepares students to be </a:t>
            </a:r>
          </a:p>
          <a:p>
            <a:r>
              <a:rPr lang="en-US" sz="2400" dirty="0">
                <a:latin typeface="Arial" panose="020B0604020202020204" pitchFamily="34" charset="0"/>
                <a:cs typeface="Arial" panose="020B0604020202020204" pitchFamily="34" charset="0"/>
              </a:rPr>
              <a:t>    college and career ready.</a:t>
            </a:r>
          </a:p>
          <a:p>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400" dirty="0">
                <a:latin typeface="Arial" panose="020B0604020202020204" pitchFamily="34" charset="0"/>
                <a:cs typeface="Arial" panose="020B0604020202020204" pitchFamily="34" charset="0"/>
              </a:rPr>
              <a:t>Cost-saving administrative and business services are available.</a:t>
            </a:r>
          </a:p>
          <a:p>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400" dirty="0">
                <a:latin typeface="Arial" panose="020B0604020202020204" pitchFamily="34" charset="0"/>
                <a:cs typeface="Arial" panose="020B0604020202020204" pitchFamily="34" charset="0"/>
              </a:rPr>
              <a:t>Professional development opportunities for all levels of leadership,</a:t>
            </a:r>
          </a:p>
          <a:p>
            <a:r>
              <a:rPr lang="en-US" sz="2400" dirty="0">
                <a:latin typeface="Arial" panose="020B0604020202020204" pitchFamily="34" charset="0"/>
                <a:cs typeface="Arial" panose="020B0604020202020204" pitchFamily="34" charset="0"/>
              </a:rPr>
              <a:t>    administration, and staff.</a:t>
            </a:r>
          </a:p>
        </p:txBody>
      </p:sp>
      <p:pic>
        <p:nvPicPr>
          <p:cNvPr id="2" name="Picture 1">
            <a:extLst>
              <a:ext uri="{FF2B5EF4-FFF2-40B4-BE49-F238E27FC236}">
                <a16:creationId xmlns:a16="http://schemas.microsoft.com/office/drawing/2014/main" id="{1624F631-3E82-4327-8430-6D9732C820E2}"/>
              </a:ext>
            </a:extLst>
          </p:cNvPr>
          <p:cNvPicPr>
            <a:picLocks noChangeAspect="1"/>
          </p:cNvPicPr>
          <p:nvPr/>
        </p:nvPicPr>
        <p:blipFill>
          <a:blip r:embed="rId4"/>
          <a:stretch>
            <a:fillRect/>
          </a:stretch>
        </p:blipFill>
        <p:spPr>
          <a:xfrm>
            <a:off x="9614816" y="368692"/>
            <a:ext cx="2305275" cy="2244073"/>
          </a:xfrm>
          <a:prstGeom prst="rect">
            <a:avLst/>
          </a:prstGeom>
          <a:ln>
            <a:noFill/>
          </a:ln>
          <a:effectLst>
            <a:softEdge rad="112500"/>
          </a:effectLst>
        </p:spPr>
      </p:pic>
      <p:pic>
        <p:nvPicPr>
          <p:cNvPr id="4" name="Picture 3">
            <a:extLst>
              <a:ext uri="{FF2B5EF4-FFF2-40B4-BE49-F238E27FC236}">
                <a16:creationId xmlns:a16="http://schemas.microsoft.com/office/drawing/2014/main" id="{C6B42533-0FAB-41F3-96B1-C832DFD11B84}"/>
              </a:ext>
            </a:extLst>
          </p:cNvPr>
          <p:cNvPicPr>
            <a:picLocks noChangeAspect="1"/>
          </p:cNvPicPr>
          <p:nvPr/>
        </p:nvPicPr>
        <p:blipFill>
          <a:blip r:embed="rId5"/>
          <a:stretch>
            <a:fillRect/>
          </a:stretch>
        </p:blipFill>
        <p:spPr>
          <a:xfrm>
            <a:off x="9971596" y="4247992"/>
            <a:ext cx="1591714" cy="2155051"/>
          </a:xfrm>
          <a:prstGeom prst="rect">
            <a:avLst/>
          </a:prstGeom>
          <a:ln>
            <a:noFill/>
          </a:ln>
          <a:effectLst>
            <a:softEdge rad="112500"/>
          </a:effectLst>
        </p:spPr>
      </p:pic>
      <p:pic>
        <p:nvPicPr>
          <p:cNvPr id="6" name="Picture 5">
            <a:extLst>
              <a:ext uri="{FF2B5EF4-FFF2-40B4-BE49-F238E27FC236}">
                <a16:creationId xmlns:a16="http://schemas.microsoft.com/office/drawing/2014/main" id="{88293936-12AF-46E9-95E2-D4FCD9452291}"/>
              </a:ext>
            </a:extLst>
          </p:cNvPr>
          <p:cNvPicPr>
            <a:picLocks noChangeAspect="1"/>
          </p:cNvPicPr>
          <p:nvPr/>
        </p:nvPicPr>
        <p:blipFill>
          <a:blip r:embed="rId6"/>
          <a:stretch>
            <a:fillRect/>
          </a:stretch>
        </p:blipFill>
        <p:spPr>
          <a:xfrm>
            <a:off x="8942016" y="2612765"/>
            <a:ext cx="2402989" cy="1607405"/>
          </a:xfrm>
          <a:prstGeom prst="rect">
            <a:avLst/>
          </a:prstGeom>
          <a:ln>
            <a:noFill/>
          </a:ln>
          <a:effectLst>
            <a:softEdge rad="112500"/>
          </a:effectLst>
        </p:spPr>
      </p:pic>
    </p:spTree>
    <p:extLst>
      <p:ext uri="{BB962C8B-B14F-4D97-AF65-F5344CB8AC3E}">
        <p14:creationId xmlns:p14="http://schemas.microsoft.com/office/powerpoint/2010/main" val="1012245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89A02-C5FF-4A9F-9BE3-3CB4E929B438}"/>
              </a:ext>
            </a:extLst>
          </p:cNvPr>
          <p:cNvPicPr>
            <a:picLocks noChangeAspect="1"/>
          </p:cNvPicPr>
          <p:nvPr/>
        </p:nvPicPr>
        <p:blipFill>
          <a:blip r:embed="rId2"/>
          <a:stretch>
            <a:fillRect/>
          </a:stretch>
        </p:blipFill>
        <p:spPr>
          <a:xfrm>
            <a:off x="7918515" y="5410200"/>
            <a:ext cx="4273485" cy="1447800"/>
          </a:xfrm>
          <a:prstGeom prst="rect">
            <a:avLst/>
          </a:prstGeom>
        </p:spPr>
      </p:pic>
      <p:pic>
        <p:nvPicPr>
          <p:cNvPr id="7" name="Picture 6">
            <a:extLst>
              <a:ext uri="{FF2B5EF4-FFF2-40B4-BE49-F238E27FC236}">
                <a16:creationId xmlns:a16="http://schemas.microsoft.com/office/drawing/2014/main" id="{7DBF7C61-8E86-4DA0-AA1E-9A4DA0BB5509}"/>
              </a:ext>
            </a:extLst>
          </p:cNvPr>
          <p:cNvPicPr>
            <a:picLocks noChangeAspect="1"/>
          </p:cNvPicPr>
          <p:nvPr/>
        </p:nvPicPr>
        <p:blipFill>
          <a:blip r:embed="rId3"/>
          <a:stretch>
            <a:fillRect/>
          </a:stretch>
        </p:blipFill>
        <p:spPr>
          <a:xfrm>
            <a:off x="105200" y="91913"/>
            <a:ext cx="1720562" cy="1039306"/>
          </a:xfrm>
          <a:prstGeom prst="rect">
            <a:avLst/>
          </a:prstGeom>
        </p:spPr>
      </p:pic>
      <p:sp>
        <p:nvSpPr>
          <p:cNvPr id="8" name="TextBox 7">
            <a:extLst>
              <a:ext uri="{FF2B5EF4-FFF2-40B4-BE49-F238E27FC236}">
                <a16:creationId xmlns:a16="http://schemas.microsoft.com/office/drawing/2014/main" id="{F8E7C4F2-AEAD-4BC4-9080-8C8834C56BE1}"/>
              </a:ext>
            </a:extLst>
          </p:cNvPr>
          <p:cNvSpPr txBox="1"/>
          <p:nvPr/>
        </p:nvSpPr>
        <p:spPr>
          <a:xfrm>
            <a:off x="2482833" y="319178"/>
            <a:ext cx="7423827" cy="1077218"/>
          </a:xfrm>
          <a:prstGeom prst="rect">
            <a:avLst/>
          </a:prstGeom>
          <a:noFill/>
        </p:spPr>
        <p:txBody>
          <a:bodyPr wrap="none" rtlCol="0">
            <a:spAutoFit/>
          </a:bodyPr>
          <a:lstStyle/>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What are some of the programs</a:t>
            </a:r>
          </a:p>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and services offered by BOCES?</a:t>
            </a:r>
          </a:p>
        </p:txBody>
      </p:sp>
      <p:sp>
        <p:nvSpPr>
          <p:cNvPr id="9" name="TextBox 8">
            <a:extLst>
              <a:ext uri="{FF2B5EF4-FFF2-40B4-BE49-F238E27FC236}">
                <a16:creationId xmlns:a16="http://schemas.microsoft.com/office/drawing/2014/main" id="{D649A238-13EE-437F-8816-B1258227E55B}"/>
              </a:ext>
            </a:extLst>
          </p:cNvPr>
          <p:cNvSpPr txBox="1"/>
          <p:nvPr/>
        </p:nvSpPr>
        <p:spPr>
          <a:xfrm>
            <a:off x="538543" y="1890981"/>
            <a:ext cx="5631157" cy="1831271"/>
          </a:xfrm>
          <a:prstGeom prst="rect">
            <a:avLst/>
          </a:prstGeom>
          <a:noFill/>
        </p:spPr>
        <p:txBody>
          <a:bodyPr wrap="none" rtlCol="0">
            <a:spAutoFit/>
          </a:bodyPr>
          <a:lstStyle/>
          <a:p>
            <a:pPr>
              <a:spcAft>
                <a:spcPts val="600"/>
              </a:spcAft>
            </a:pPr>
            <a:r>
              <a:rPr lang="en-US" b="1" dirty="0">
                <a:solidFill>
                  <a:srgbClr val="0069A7"/>
                </a:solidFill>
                <a:latin typeface="Arial" panose="020B0604020202020204" pitchFamily="34" charset="0"/>
                <a:cs typeface="Arial" panose="020B0604020202020204" pitchFamily="34" charset="0"/>
              </a:rPr>
              <a:t>Leadership Services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Office of the District Superintendent / Chief Operating Officer</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Advocacy Initiatives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Diversity, Equity, and Inclusion</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Leadership Meetings and Development</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Employee and Student Assistance Services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Federal &amp; State School Support Initiatives</a:t>
            </a:r>
          </a:p>
        </p:txBody>
      </p:sp>
      <p:sp>
        <p:nvSpPr>
          <p:cNvPr id="11" name="TextBox 10">
            <a:extLst>
              <a:ext uri="{FF2B5EF4-FFF2-40B4-BE49-F238E27FC236}">
                <a16:creationId xmlns:a16="http://schemas.microsoft.com/office/drawing/2014/main" id="{D57F5285-D941-41EB-A046-2AA498D36C7F}"/>
              </a:ext>
            </a:extLst>
          </p:cNvPr>
          <p:cNvSpPr txBox="1"/>
          <p:nvPr/>
        </p:nvSpPr>
        <p:spPr>
          <a:xfrm>
            <a:off x="538543" y="3678525"/>
            <a:ext cx="6060505" cy="1600438"/>
          </a:xfrm>
          <a:prstGeom prst="rect">
            <a:avLst/>
          </a:prstGeom>
          <a:noFill/>
        </p:spPr>
        <p:txBody>
          <a:bodyPr wrap="none" rtlCol="0">
            <a:spAutoFit/>
          </a:bodyPr>
          <a:lstStyle/>
          <a:p>
            <a:pPr>
              <a:spcAft>
                <a:spcPts val="600"/>
              </a:spcAft>
            </a:pPr>
            <a:r>
              <a:rPr lang="en-US" b="1" dirty="0">
                <a:solidFill>
                  <a:srgbClr val="0069A7"/>
                </a:solidFill>
                <a:latin typeface="Arial" panose="020B0604020202020204" pitchFamily="34" charset="0"/>
                <a:cs typeface="Arial" panose="020B0604020202020204" pitchFamily="34" charset="0"/>
              </a:rPr>
              <a:t>Educational Services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Special Education</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Career Technical Education (for school-aged students and adults)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Special Career Education</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Regional Information Center</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Educational Support Services</a:t>
            </a:r>
          </a:p>
        </p:txBody>
      </p:sp>
      <p:sp>
        <p:nvSpPr>
          <p:cNvPr id="12" name="TextBox 11">
            <a:extLst>
              <a:ext uri="{FF2B5EF4-FFF2-40B4-BE49-F238E27FC236}">
                <a16:creationId xmlns:a16="http://schemas.microsoft.com/office/drawing/2014/main" id="{326FAD00-ECEB-4F63-9D37-D142B1663866}"/>
              </a:ext>
            </a:extLst>
          </p:cNvPr>
          <p:cNvSpPr txBox="1"/>
          <p:nvPr/>
        </p:nvSpPr>
        <p:spPr>
          <a:xfrm>
            <a:off x="7689948" y="1890981"/>
            <a:ext cx="3374642" cy="1600438"/>
          </a:xfrm>
          <a:prstGeom prst="rect">
            <a:avLst/>
          </a:prstGeom>
          <a:noFill/>
        </p:spPr>
        <p:txBody>
          <a:bodyPr wrap="none" rtlCol="0">
            <a:spAutoFit/>
          </a:bodyPr>
          <a:lstStyle/>
          <a:p>
            <a:pPr>
              <a:spcAft>
                <a:spcPts val="600"/>
              </a:spcAft>
            </a:pPr>
            <a:r>
              <a:rPr lang="en-US" b="1" dirty="0">
                <a:solidFill>
                  <a:srgbClr val="0069A7"/>
                </a:solidFill>
                <a:latin typeface="Arial" panose="020B0604020202020204" pitchFamily="34" charset="0"/>
                <a:cs typeface="Arial" panose="020B0604020202020204" pitchFamily="34" charset="0"/>
              </a:rPr>
              <a:t>Management Services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Administrative Services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Business Services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Facilities Management</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Technology Integration</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Planning &amp; Program Improvement</a:t>
            </a:r>
          </a:p>
        </p:txBody>
      </p:sp>
      <p:sp>
        <p:nvSpPr>
          <p:cNvPr id="13" name="TextBox 12">
            <a:extLst>
              <a:ext uri="{FF2B5EF4-FFF2-40B4-BE49-F238E27FC236}">
                <a16:creationId xmlns:a16="http://schemas.microsoft.com/office/drawing/2014/main" id="{0A134D94-E397-474F-A7AF-CB6C13A1AA02}"/>
              </a:ext>
            </a:extLst>
          </p:cNvPr>
          <p:cNvSpPr txBox="1"/>
          <p:nvPr/>
        </p:nvSpPr>
        <p:spPr>
          <a:xfrm>
            <a:off x="7689948" y="3712973"/>
            <a:ext cx="3223959" cy="1600438"/>
          </a:xfrm>
          <a:prstGeom prst="rect">
            <a:avLst/>
          </a:prstGeom>
          <a:noFill/>
        </p:spPr>
        <p:txBody>
          <a:bodyPr wrap="none" rtlCol="0">
            <a:spAutoFit/>
          </a:bodyPr>
          <a:lstStyle/>
          <a:p>
            <a:pPr>
              <a:spcAft>
                <a:spcPts val="600"/>
              </a:spcAft>
            </a:pPr>
            <a:r>
              <a:rPr lang="en-US" b="1" dirty="0">
                <a:solidFill>
                  <a:srgbClr val="0069A7"/>
                </a:solidFill>
                <a:latin typeface="Arial" panose="020B0604020202020204" pitchFamily="34" charset="0"/>
                <a:cs typeface="Arial" panose="020B0604020202020204" pitchFamily="34" charset="0"/>
              </a:rPr>
              <a:t>Human Resources Services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Personnel Services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Recruitment</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Certification</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Professional Development</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Compliance</a:t>
            </a:r>
          </a:p>
        </p:txBody>
      </p:sp>
      <p:grpSp>
        <p:nvGrpSpPr>
          <p:cNvPr id="3" name="Group 2">
            <a:extLst>
              <a:ext uri="{FF2B5EF4-FFF2-40B4-BE49-F238E27FC236}">
                <a16:creationId xmlns:a16="http://schemas.microsoft.com/office/drawing/2014/main" id="{D2D15779-7408-47B4-A1BA-0F06CA06B383}"/>
              </a:ext>
            </a:extLst>
          </p:cNvPr>
          <p:cNvGrpSpPr/>
          <p:nvPr/>
        </p:nvGrpSpPr>
        <p:grpSpPr>
          <a:xfrm>
            <a:off x="2108514" y="5664925"/>
            <a:ext cx="5912465" cy="861774"/>
            <a:chOff x="1875905" y="5584715"/>
            <a:chExt cx="5912465" cy="861774"/>
          </a:xfrm>
        </p:grpSpPr>
        <p:sp>
          <p:nvSpPr>
            <p:cNvPr id="10" name="TextBox 9">
              <a:extLst>
                <a:ext uri="{FF2B5EF4-FFF2-40B4-BE49-F238E27FC236}">
                  <a16:creationId xmlns:a16="http://schemas.microsoft.com/office/drawing/2014/main" id="{56A991BB-C997-4906-AE44-55E9BE0F2B71}"/>
                </a:ext>
              </a:extLst>
            </p:cNvPr>
            <p:cNvSpPr txBox="1"/>
            <p:nvPr/>
          </p:nvSpPr>
          <p:spPr>
            <a:xfrm>
              <a:off x="1875905" y="5584715"/>
              <a:ext cx="1133644" cy="861774"/>
            </a:xfrm>
            <a:prstGeom prst="rect">
              <a:avLst/>
            </a:prstGeom>
            <a:noFill/>
          </p:spPr>
          <p:txBody>
            <a:bodyPr wrap="none" rtlCol="0">
              <a:spAutoFit/>
            </a:bodyPr>
            <a:lstStyle/>
            <a:p>
              <a:pPr algn="ctr"/>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787</a:t>
              </a:r>
            </a:p>
            <a:p>
              <a:pPr algn="ctr"/>
              <a:r>
                <a:rPr lang="en-US" b="1" dirty="0">
                  <a:latin typeface="Arial" panose="020B0604020202020204" pitchFamily="34" charset="0"/>
                  <a:cs typeface="Arial" panose="020B0604020202020204" pitchFamily="34" charset="0"/>
                </a:rPr>
                <a:t>Services</a:t>
              </a:r>
            </a:p>
          </p:txBody>
        </p:sp>
        <p:sp>
          <p:nvSpPr>
            <p:cNvPr id="14" name="TextBox 13">
              <a:extLst>
                <a:ext uri="{FF2B5EF4-FFF2-40B4-BE49-F238E27FC236}">
                  <a16:creationId xmlns:a16="http://schemas.microsoft.com/office/drawing/2014/main" id="{BD17CE7D-6E4C-4A78-861A-A99A79135E6E}"/>
                </a:ext>
              </a:extLst>
            </p:cNvPr>
            <p:cNvSpPr txBox="1"/>
            <p:nvPr/>
          </p:nvSpPr>
          <p:spPr>
            <a:xfrm>
              <a:off x="6795791" y="5584715"/>
              <a:ext cx="992579" cy="861774"/>
            </a:xfrm>
            <a:prstGeom prst="rect">
              <a:avLst/>
            </a:prstGeom>
            <a:noFill/>
          </p:spPr>
          <p:txBody>
            <a:bodyPr wrap="none" rtlCol="0">
              <a:spAutoFit/>
            </a:bodyPr>
            <a:lstStyle/>
            <a:p>
              <a:pPr algn="ctr"/>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61</a:t>
              </a:r>
            </a:p>
            <a:p>
              <a:pPr algn="ctr"/>
              <a:r>
                <a:rPr lang="en-US" b="1" dirty="0" err="1">
                  <a:latin typeface="Arial" panose="020B0604020202020204" pitchFamily="34" charset="0"/>
                  <a:cs typeface="Arial" panose="020B0604020202020204" pitchFamily="34" charset="0"/>
                </a:rPr>
                <a:t>CoSers</a:t>
              </a:r>
              <a:endParaRPr 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BEEEF38-31BF-4BE0-A211-76715381AE40}"/>
                </a:ext>
              </a:extLst>
            </p:cNvPr>
            <p:cNvSpPr/>
            <p:nvPr/>
          </p:nvSpPr>
          <p:spPr>
            <a:xfrm>
              <a:off x="2945228" y="5764768"/>
              <a:ext cx="3899465" cy="369332"/>
            </a:xfrm>
            <a:prstGeom prst="rect">
              <a:avLst/>
            </a:prstGeom>
          </p:spPr>
          <p:txBody>
            <a:bodyPr wrap="none">
              <a:spAutoFit/>
            </a:bodyPr>
            <a:lstStyle/>
            <a:p>
              <a:pPr algn="ctr"/>
              <a:r>
                <a:rPr lang="en-US" i="1" dirty="0">
                  <a:latin typeface="Arial" panose="020B0604020202020204" pitchFamily="34" charset="0"/>
                  <a:cs typeface="Arial" panose="020B0604020202020204" pitchFamily="34" charset="0"/>
                </a:rPr>
                <a:t>Provided by Eastern Suffolk BOCES</a:t>
              </a:r>
            </a:p>
          </p:txBody>
        </p:sp>
      </p:grpSp>
    </p:spTree>
    <p:extLst>
      <p:ext uri="{BB962C8B-B14F-4D97-AF65-F5344CB8AC3E}">
        <p14:creationId xmlns:p14="http://schemas.microsoft.com/office/powerpoint/2010/main" val="3528696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75470-E229-44BD-A83A-01811C005E61}"/>
              </a:ext>
            </a:extLst>
          </p:cNvPr>
          <p:cNvPicPr>
            <a:picLocks noChangeAspect="1"/>
          </p:cNvPicPr>
          <p:nvPr/>
        </p:nvPicPr>
        <p:blipFill>
          <a:blip r:embed="rId3"/>
          <a:stretch>
            <a:fillRect/>
          </a:stretch>
        </p:blipFill>
        <p:spPr>
          <a:xfrm>
            <a:off x="8451646" y="5590818"/>
            <a:ext cx="3740354" cy="1267182"/>
          </a:xfrm>
          <a:prstGeom prst="rect">
            <a:avLst/>
          </a:prstGeom>
        </p:spPr>
      </p:pic>
      <p:pic>
        <p:nvPicPr>
          <p:cNvPr id="4" name="Content Placeholder 3">
            <a:extLst>
              <a:ext uri="{FF2B5EF4-FFF2-40B4-BE49-F238E27FC236}">
                <a16:creationId xmlns:a16="http://schemas.microsoft.com/office/drawing/2014/main" id="{35D224A0-4E80-4223-8D57-3491449105B8}"/>
              </a:ext>
            </a:extLst>
          </p:cNvPr>
          <p:cNvPicPr>
            <a:picLocks noGrp="1" noChangeAspect="1"/>
          </p:cNvPicPr>
          <p:nvPr>
            <p:ph idx="1"/>
          </p:nvPr>
        </p:nvPicPr>
        <p:blipFill rotWithShape="1">
          <a:blip r:embed="rId4"/>
          <a:srcRect l="52015" t="22065" r="14310" b="21246"/>
          <a:stretch/>
        </p:blipFill>
        <p:spPr>
          <a:xfrm>
            <a:off x="187567" y="1340225"/>
            <a:ext cx="5651530" cy="5351655"/>
          </a:xfrm>
          <a:prstGeom prst="rect">
            <a:avLst/>
          </a:prstGeom>
        </p:spPr>
      </p:pic>
      <p:pic>
        <p:nvPicPr>
          <p:cNvPr id="5" name="Picture 4">
            <a:extLst>
              <a:ext uri="{FF2B5EF4-FFF2-40B4-BE49-F238E27FC236}">
                <a16:creationId xmlns:a16="http://schemas.microsoft.com/office/drawing/2014/main" id="{AF28270E-8B78-477C-A08A-A1E23D578804}"/>
              </a:ext>
            </a:extLst>
          </p:cNvPr>
          <p:cNvPicPr>
            <a:picLocks noChangeAspect="1"/>
          </p:cNvPicPr>
          <p:nvPr/>
        </p:nvPicPr>
        <p:blipFill>
          <a:blip r:embed="rId5"/>
          <a:stretch>
            <a:fillRect/>
          </a:stretch>
        </p:blipFill>
        <p:spPr>
          <a:xfrm>
            <a:off x="105200" y="91913"/>
            <a:ext cx="1720562" cy="1039306"/>
          </a:xfrm>
          <a:prstGeom prst="rect">
            <a:avLst/>
          </a:prstGeom>
        </p:spPr>
      </p:pic>
      <p:sp>
        <p:nvSpPr>
          <p:cNvPr id="6" name="TextBox 5">
            <a:extLst>
              <a:ext uri="{FF2B5EF4-FFF2-40B4-BE49-F238E27FC236}">
                <a16:creationId xmlns:a16="http://schemas.microsoft.com/office/drawing/2014/main" id="{4B00B92A-925D-4A37-820D-746F13148A77}"/>
              </a:ext>
            </a:extLst>
          </p:cNvPr>
          <p:cNvSpPr txBox="1"/>
          <p:nvPr/>
        </p:nvSpPr>
        <p:spPr>
          <a:xfrm>
            <a:off x="2473779" y="179178"/>
            <a:ext cx="9141817" cy="1077218"/>
          </a:xfrm>
          <a:prstGeom prst="rect">
            <a:avLst/>
          </a:prstGeom>
          <a:noFill/>
        </p:spPr>
        <p:txBody>
          <a:bodyPr wrap="square" rtlCol="0">
            <a:spAutoFit/>
          </a:bodyPr>
          <a:lstStyle/>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NY Inspires: Portrait of a Graduate Steering Committee</a:t>
            </a:r>
          </a:p>
        </p:txBody>
      </p:sp>
      <p:sp>
        <p:nvSpPr>
          <p:cNvPr id="7" name="TextBox 6">
            <a:extLst>
              <a:ext uri="{FF2B5EF4-FFF2-40B4-BE49-F238E27FC236}">
                <a16:creationId xmlns:a16="http://schemas.microsoft.com/office/drawing/2014/main" id="{F86BEF9E-9673-442C-BFF9-93B36A7FF949}"/>
              </a:ext>
            </a:extLst>
          </p:cNvPr>
          <p:cNvSpPr txBox="1"/>
          <p:nvPr/>
        </p:nvSpPr>
        <p:spPr>
          <a:xfrm>
            <a:off x="5995851" y="1340225"/>
            <a:ext cx="6196149" cy="1938992"/>
          </a:xfrm>
          <a:prstGeom prst="rect">
            <a:avLst/>
          </a:prstGeom>
          <a:noFill/>
        </p:spPr>
        <p:txBody>
          <a:bodyPr wrap="square" rtlCol="0">
            <a:spAutoFit/>
          </a:bodyPr>
          <a:lstStyle/>
          <a:p>
            <a:r>
              <a:rPr lang="en-US" sz="2000" b="1" i="1" dirty="0"/>
              <a:t>Mission: </a:t>
            </a:r>
            <a:endParaRPr lang="en-US" sz="2000" i="1" dirty="0"/>
          </a:p>
          <a:p>
            <a:r>
              <a:rPr lang="en-US" sz="2000" i="1" dirty="0"/>
              <a:t>The steering committee unites the region through identifying bright spots and blind spots, collaboration, modeling and innovation. The committee promotes practices that empower students, strengthen instructional programs and achieve equitable transformative outcomes. </a:t>
            </a:r>
            <a:endParaRPr lang="en-US" sz="2800" i="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7334FAD-1580-49A5-A499-FA29E6773434}"/>
              </a:ext>
            </a:extLst>
          </p:cNvPr>
          <p:cNvSpPr txBox="1"/>
          <p:nvPr/>
        </p:nvSpPr>
        <p:spPr>
          <a:xfrm>
            <a:off x="6184777" y="6474258"/>
            <a:ext cx="5363361" cy="369332"/>
          </a:xfrm>
          <a:prstGeom prst="rect">
            <a:avLst/>
          </a:prstGeom>
          <a:noFill/>
        </p:spPr>
        <p:txBody>
          <a:bodyPr wrap="square" rtlCol="0">
            <a:spAutoFit/>
          </a:bodyPr>
          <a:lstStyle/>
          <a:p>
            <a:endParaRPr lang="en-US" b="1" dirty="0">
              <a:solidFill>
                <a:srgbClr val="FF0000"/>
              </a:solidFill>
            </a:endParaRPr>
          </a:p>
        </p:txBody>
      </p:sp>
      <p:sp>
        <p:nvSpPr>
          <p:cNvPr id="8" name="TextBox 7">
            <a:extLst>
              <a:ext uri="{FF2B5EF4-FFF2-40B4-BE49-F238E27FC236}">
                <a16:creationId xmlns:a16="http://schemas.microsoft.com/office/drawing/2014/main" id="{D0C2099A-CA86-43FB-8963-0E249CB6B3B9}"/>
              </a:ext>
            </a:extLst>
          </p:cNvPr>
          <p:cNvSpPr txBox="1"/>
          <p:nvPr/>
        </p:nvSpPr>
        <p:spPr>
          <a:xfrm>
            <a:off x="6184777" y="3498523"/>
            <a:ext cx="5819656"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Coordinated, cross-departmental partnership model bringing expertise together to support districts</a:t>
            </a:r>
          </a:p>
          <a:p>
            <a:pPr marL="285750" indent="-285750">
              <a:buFont typeface="Arial" panose="020B0604020202020204" pitchFamily="34" charset="0"/>
              <a:buChar char="•"/>
            </a:pPr>
            <a:r>
              <a:rPr lang="en-US" sz="2000" dirty="0"/>
              <a:t>Regional information sessions focused on each approved component of the NY Inspires plan</a:t>
            </a:r>
          </a:p>
          <a:p>
            <a:pPr marL="285750" indent="-285750">
              <a:buFont typeface="Arial" panose="020B0604020202020204" pitchFamily="34" charset="0"/>
              <a:buChar char="•"/>
            </a:pPr>
            <a:r>
              <a:rPr lang="en-US" sz="2000" dirty="0"/>
              <a:t>Host site for NYSED statewide events: Blue Ribbon Commission recommendations; implementation of </a:t>
            </a:r>
            <a:r>
              <a:rPr lang="en-US" sz="2000" dirty="0" err="1"/>
              <a:t>PoG</a:t>
            </a:r>
            <a:r>
              <a:rPr lang="en-US" sz="2000" dirty="0"/>
              <a:t> in grades P-5</a:t>
            </a:r>
          </a:p>
        </p:txBody>
      </p:sp>
    </p:spTree>
    <p:extLst>
      <p:ext uri="{BB962C8B-B14F-4D97-AF65-F5344CB8AC3E}">
        <p14:creationId xmlns:p14="http://schemas.microsoft.com/office/powerpoint/2010/main" val="2025722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33703C-2E0F-440D-B4D4-49116577DD5B}"/>
              </a:ext>
            </a:extLst>
          </p:cNvPr>
          <p:cNvPicPr>
            <a:picLocks noChangeAspect="1"/>
          </p:cNvPicPr>
          <p:nvPr/>
        </p:nvPicPr>
        <p:blipFill rotWithShape="1">
          <a:blip r:embed="rId2"/>
          <a:srcRect l="18446" t="21004" r="22321" b="23429"/>
          <a:stretch/>
        </p:blipFill>
        <p:spPr>
          <a:xfrm>
            <a:off x="8089062" y="45757"/>
            <a:ext cx="3997738" cy="2109613"/>
          </a:xfrm>
          <a:prstGeom prst="rect">
            <a:avLst/>
          </a:prstGeom>
        </p:spPr>
      </p:pic>
      <p:sp>
        <p:nvSpPr>
          <p:cNvPr id="2" name="Title 1">
            <a:extLst>
              <a:ext uri="{FF2B5EF4-FFF2-40B4-BE49-F238E27FC236}">
                <a16:creationId xmlns:a16="http://schemas.microsoft.com/office/drawing/2014/main" id="{38B89426-79D3-4F51-91C4-EF8FC1DE5BB0}"/>
              </a:ext>
            </a:extLst>
          </p:cNvPr>
          <p:cNvSpPr>
            <a:spLocks noGrp="1"/>
          </p:cNvSpPr>
          <p:nvPr>
            <p:ph type="title"/>
          </p:nvPr>
        </p:nvSpPr>
        <p:spPr>
          <a:xfrm>
            <a:off x="2248989" y="91913"/>
            <a:ext cx="8998131" cy="1325563"/>
          </a:xfrm>
        </p:spPr>
        <p:txBody>
          <a:bodyPr/>
          <a:lstStyle/>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ea typeface="+mn-ea"/>
                <a:cs typeface="+mn-cs"/>
              </a:rPr>
              <a:t>Regionalization Plan</a:t>
            </a:r>
          </a:p>
        </p:txBody>
      </p:sp>
      <p:pic>
        <p:nvPicPr>
          <p:cNvPr id="5" name="Picture 4">
            <a:extLst>
              <a:ext uri="{FF2B5EF4-FFF2-40B4-BE49-F238E27FC236}">
                <a16:creationId xmlns:a16="http://schemas.microsoft.com/office/drawing/2014/main" id="{FA48FF3C-F62A-4482-83EF-905CDE02DFDF}"/>
              </a:ext>
            </a:extLst>
          </p:cNvPr>
          <p:cNvPicPr>
            <a:picLocks noChangeAspect="1"/>
          </p:cNvPicPr>
          <p:nvPr/>
        </p:nvPicPr>
        <p:blipFill>
          <a:blip r:embed="rId3"/>
          <a:stretch>
            <a:fillRect/>
          </a:stretch>
        </p:blipFill>
        <p:spPr>
          <a:xfrm>
            <a:off x="7918515" y="5410200"/>
            <a:ext cx="4273485" cy="1447800"/>
          </a:xfrm>
          <a:prstGeom prst="rect">
            <a:avLst/>
          </a:prstGeom>
        </p:spPr>
      </p:pic>
      <p:sp>
        <p:nvSpPr>
          <p:cNvPr id="3" name="Content Placeholder 2">
            <a:extLst>
              <a:ext uri="{FF2B5EF4-FFF2-40B4-BE49-F238E27FC236}">
                <a16:creationId xmlns:a16="http://schemas.microsoft.com/office/drawing/2014/main" id="{250009FB-CFCC-4CEA-8DED-14C59BE12B49}"/>
              </a:ext>
            </a:extLst>
          </p:cNvPr>
          <p:cNvSpPr>
            <a:spLocks noGrp="1"/>
          </p:cNvSpPr>
          <p:nvPr>
            <p:ph idx="1"/>
          </p:nvPr>
        </p:nvSpPr>
        <p:spPr>
          <a:xfrm>
            <a:off x="965481" y="1991977"/>
            <a:ext cx="10515600" cy="4351338"/>
          </a:xfrm>
        </p:spPr>
        <p:txBody>
          <a:bodyPr>
            <a:normAutofit/>
          </a:bodyPr>
          <a:lstStyle/>
          <a:p>
            <a:r>
              <a:rPr lang="en-US" dirty="0"/>
              <a:t>Maximize student access to opportunities, ensure equity, and support students and families.  </a:t>
            </a:r>
          </a:p>
          <a:p>
            <a:r>
              <a:rPr lang="en-US" dirty="0"/>
              <a:t>Remove barriers, be fiscally responsible, and leverage strengths for the benefit of the community.  </a:t>
            </a:r>
          </a:p>
          <a:p>
            <a:r>
              <a:rPr lang="en-US" dirty="0"/>
              <a:t>Plan and facilitate equitable services, identify needs and resources, and work together to address gaps and support educational programs.   </a:t>
            </a:r>
          </a:p>
          <a:p>
            <a:r>
              <a:rPr lang="en-US" dirty="0"/>
              <a:t>3 primary strands: </a:t>
            </a:r>
            <a:r>
              <a:rPr lang="en-US" b="1" dirty="0"/>
              <a:t>Continuous Improvement</a:t>
            </a:r>
            <a:r>
              <a:rPr lang="en-US" dirty="0"/>
              <a:t>, </a:t>
            </a:r>
            <a:r>
              <a:rPr lang="en-US" b="1" dirty="0"/>
              <a:t>Innovation &amp; Enrichment Opportunities</a:t>
            </a:r>
            <a:r>
              <a:rPr lang="en-US" dirty="0"/>
              <a:t>, and </a:t>
            </a:r>
            <a:r>
              <a:rPr lang="en-US" b="1" dirty="0"/>
              <a:t>Leadership &amp; Workforce Capacity</a:t>
            </a:r>
            <a:r>
              <a:rPr lang="en-US" dirty="0"/>
              <a:t>.</a:t>
            </a:r>
            <a:endParaRPr lang="en-US" i="1" dirty="0"/>
          </a:p>
        </p:txBody>
      </p:sp>
      <p:pic>
        <p:nvPicPr>
          <p:cNvPr id="4" name="Picture 3">
            <a:extLst>
              <a:ext uri="{FF2B5EF4-FFF2-40B4-BE49-F238E27FC236}">
                <a16:creationId xmlns:a16="http://schemas.microsoft.com/office/drawing/2014/main" id="{86EA2A0C-BF21-404A-82F8-8CB621468B8C}"/>
              </a:ext>
            </a:extLst>
          </p:cNvPr>
          <p:cNvPicPr>
            <a:picLocks noChangeAspect="1"/>
          </p:cNvPicPr>
          <p:nvPr/>
        </p:nvPicPr>
        <p:blipFill>
          <a:blip r:embed="rId4"/>
          <a:stretch>
            <a:fillRect/>
          </a:stretch>
        </p:blipFill>
        <p:spPr>
          <a:xfrm>
            <a:off x="105200" y="91913"/>
            <a:ext cx="1720562" cy="1039306"/>
          </a:xfrm>
          <a:prstGeom prst="rect">
            <a:avLst/>
          </a:prstGeom>
        </p:spPr>
      </p:pic>
    </p:spTree>
    <p:extLst>
      <p:ext uri="{BB962C8B-B14F-4D97-AF65-F5344CB8AC3E}">
        <p14:creationId xmlns:p14="http://schemas.microsoft.com/office/powerpoint/2010/main" val="1343536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89A02-C5FF-4A9F-9BE3-3CB4E929B438}"/>
              </a:ext>
            </a:extLst>
          </p:cNvPr>
          <p:cNvPicPr>
            <a:picLocks noChangeAspect="1"/>
          </p:cNvPicPr>
          <p:nvPr/>
        </p:nvPicPr>
        <p:blipFill>
          <a:blip r:embed="rId3"/>
          <a:stretch>
            <a:fillRect/>
          </a:stretch>
        </p:blipFill>
        <p:spPr>
          <a:xfrm>
            <a:off x="8451646" y="5590818"/>
            <a:ext cx="3740354" cy="1267182"/>
          </a:xfrm>
          <a:prstGeom prst="rect">
            <a:avLst/>
          </a:prstGeom>
        </p:spPr>
      </p:pic>
      <p:pic>
        <p:nvPicPr>
          <p:cNvPr id="7" name="Picture 6">
            <a:extLst>
              <a:ext uri="{FF2B5EF4-FFF2-40B4-BE49-F238E27FC236}">
                <a16:creationId xmlns:a16="http://schemas.microsoft.com/office/drawing/2014/main" id="{7DBF7C61-8E86-4DA0-AA1E-9A4DA0BB5509}"/>
              </a:ext>
            </a:extLst>
          </p:cNvPr>
          <p:cNvPicPr>
            <a:picLocks noChangeAspect="1"/>
          </p:cNvPicPr>
          <p:nvPr/>
        </p:nvPicPr>
        <p:blipFill>
          <a:blip r:embed="rId4"/>
          <a:stretch>
            <a:fillRect/>
          </a:stretch>
        </p:blipFill>
        <p:spPr>
          <a:xfrm>
            <a:off x="105200" y="91913"/>
            <a:ext cx="1720562" cy="1039306"/>
          </a:xfrm>
          <a:prstGeom prst="rect">
            <a:avLst/>
          </a:prstGeom>
        </p:spPr>
      </p:pic>
      <p:sp>
        <p:nvSpPr>
          <p:cNvPr id="18" name="TextBox 17">
            <a:extLst>
              <a:ext uri="{FF2B5EF4-FFF2-40B4-BE49-F238E27FC236}">
                <a16:creationId xmlns:a16="http://schemas.microsoft.com/office/drawing/2014/main" id="{13138AB4-A8A3-452C-B710-0D6FC856CAA7}"/>
              </a:ext>
            </a:extLst>
          </p:cNvPr>
          <p:cNvSpPr txBox="1"/>
          <p:nvPr/>
        </p:nvSpPr>
        <p:spPr>
          <a:xfrm>
            <a:off x="2413300" y="6537863"/>
            <a:ext cx="2764241" cy="215429"/>
          </a:xfrm>
          <a:prstGeom prst="rect">
            <a:avLst/>
          </a:prstGeom>
          <a:noFill/>
        </p:spPr>
        <p:txBody>
          <a:bodyPr wrap="square" lIns="91427" tIns="45713" rIns="91427" bIns="45713" rtlCol="0">
            <a:spAutoFit/>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Source: NYS School Report Cards (2020-2021 and 2024-2025) </a:t>
            </a:r>
          </a:p>
        </p:txBody>
      </p:sp>
      <p:sp>
        <p:nvSpPr>
          <p:cNvPr id="19" name="TextBox 18">
            <a:extLst>
              <a:ext uri="{FF2B5EF4-FFF2-40B4-BE49-F238E27FC236}">
                <a16:creationId xmlns:a16="http://schemas.microsoft.com/office/drawing/2014/main" id="{158CA791-61BE-4433-81FA-70251B59BFB6}"/>
              </a:ext>
            </a:extLst>
          </p:cNvPr>
          <p:cNvSpPr txBox="1"/>
          <p:nvPr/>
        </p:nvSpPr>
        <p:spPr>
          <a:xfrm>
            <a:off x="9427759" y="3573710"/>
            <a:ext cx="2526553" cy="1094986"/>
          </a:xfrm>
          <a:prstGeom prst="rect">
            <a:avLst/>
          </a:prstGeom>
          <a:noFill/>
        </p:spPr>
        <p:txBody>
          <a:bodyPr wrap="square" lIns="91427" tIns="45713" rIns="91427" bIns="45713" rtlCol="0">
            <a:spAutoFit/>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Although overall enrollment has been declining, we still see an increase in the # of SWD and ELL/MLL students over the past five years.</a:t>
            </a:r>
          </a:p>
        </p:txBody>
      </p:sp>
      <p:cxnSp>
        <p:nvCxnSpPr>
          <p:cNvPr id="36" name="Straight Connector 35">
            <a:extLst>
              <a:ext uri="{FF2B5EF4-FFF2-40B4-BE49-F238E27FC236}">
                <a16:creationId xmlns:a16="http://schemas.microsoft.com/office/drawing/2014/main" id="{E14FF5D1-D543-4115-948A-918471C7758A}"/>
              </a:ext>
            </a:extLst>
          </p:cNvPr>
          <p:cNvCxnSpPr/>
          <p:nvPr/>
        </p:nvCxnSpPr>
        <p:spPr>
          <a:xfrm>
            <a:off x="5579146" y="1240947"/>
            <a:ext cx="0" cy="5041689"/>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5" name="Chart 34">
            <a:extLst>
              <a:ext uri="{FF2B5EF4-FFF2-40B4-BE49-F238E27FC236}">
                <a16:creationId xmlns:a16="http://schemas.microsoft.com/office/drawing/2014/main" id="{C1ECA223-7100-4404-99BC-4BBCC8F4336B}"/>
              </a:ext>
            </a:extLst>
          </p:cNvPr>
          <p:cNvGraphicFramePr>
            <a:graphicFrameLocks/>
          </p:cNvGraphicFramePr>
          <p:nvPr>
            <p:extLst/>
          </p:nvPr>
        </p:nvGraphicFramePr>
        <p:xfrm>
          <a:off x="1960292" y="1638083"/>
          <a:ext cx="3388519" cy="4105275"/>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Box 36">
            <a:extLst>
              <a:ext uri="{FF2B5EF4-FFF2-40B4-BE49-F238E27FC236}">
                <a16:creationId xmlns:a16="http://schemas.microsoft.com/office/drawing/2014/main" id="{44614DCE-DA1C-41CB-B261-D0102895061D}"/>
              </a:ext>
            </a:extLst>
          </p:cNvPr>
          <p:cNvSpPr txBox="1"/>
          <p:nvPr/>
        </p:nvSpPr>
        <p:spPr>
          <a:xfrm>
            <a:off x="2541759" y="5640650"/>
            <a:ext cx="655950"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K-12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Enrollment</a:t>
            </a:r>
          </a:p>
        </p:txBody>
      </p:sp>
      <p:sp>
        <p:nvSpPr>
          <p:cNvPr id="38" name="TextBox 37">
            <a:extLst>
              <a:ext uri="{FF2B5EF4-FFF2-40B4-BE49-F238E27FC236}">
                <a16:creationId xmlns:a16="http://schemas.microsoft.com/office/drawing/2014/main" id="{AD9498CC-88B4-4684-BB5B-52B7D1727007}"/>
              </a:ext>
            </a:extLst>
          </p:cNvPr>
          <p:cNvSpPr txBox="1"/>
          <p:nvPr/>
        </p:nvSpPr>
        <p:spPr>
          <a:xfrm>
            <a:off x="3918881" y="5640650"/>
            <a:ext cx="542136" cy="2154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ELL/MLL</a:t>
            </a:r>
          </a:p>
        </p:txBody>
      </p:sp>
      <p:sp>
        <p:nvSpPr>
          <p:cNvPr id="39" name="TextBox 38">
            <a:extLst>
              <a:ext uri="{FF2B5EF4-FFF2-40B4-BE49-F238E27FC236}">
                <a16:creationId xmlns:a16="http://schemas.microsoft.com/office/drawing/2014/main" id="{B19A337A-0B86-4163-9BBA-6295CE89336B}"/>
              </a:ext>
            </a:extLst>
          </p:cNvPr>
          <p:cNvSpPr txBox="1"/>
          <p:nvPr/>
        </p:nvSpPr>
        <p:spPr>
          <a:xfrm>
            <a:off x="4531090" y="5640650"/>
            <a:ext cx="816249"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Economically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Disadvantaged</a:t>
            </a:r>
          </a:p>
        </p:txBody>
      </p:sp>
      <p:sp>
        <p:nvSpPr>
          <p:cNvPr id="40" name="TextBox 39">
            <a:extLst>
              <a:ext uri="{FF2B5EF4-FFF2-40B4-BE49-F238E27FC236}">
                <a16:creationId xmlns:a16="http://schemas.microsoft.com/office/drawing/2014/main" id="{C10F734F-30E3-4EAB-B39E-1D22A38A32ED}"/>
              </a:ext>
            </a:extLst>
          </p:cNvPr>
          <p:cNvSpPr txBox="1"/>
          <p:nvPr/>
        </p:nvSpPr>
        <p:spPr>
          <a:xfrm>
            <a:off x="3282391" y="5635302"/>
            <a:ext cx="652744"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Students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with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Disabilities</a:t>
            </a:r>
          </a:p>
        </p:txBody>
      </p:sp>
      <p:sp>
        <p:nvSpPr>
          <p:cNvPr id="41" name="TextBox 40">
            <a:extLst>
              <a:ext uri="{FF2B5EF4-FFF2-40B4-BE49-F238E27FC236}">
                <a16:creationId xmlns:a16="http://schemas.microsoft.com/office/drawing/2014/main" id="{4A5853D3-1AE8-4C46-950D-8CAAB126D7D9}"/>
              </a:ext>
            </a:extLst>
          </p:cNvPr>
          <p:cNvSpPr txBox="1"/>
          <p:nvPr/>
        </p:nvSpPr>
        <p:spPr>
          <a:xfrm>
            <a:off x="2694497" y="1064685"/>
            <a:ext cx="2249142"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0C0"/>
                </a:solidFill>
                <a:effectLst/>
                <a:uLnTx/>
                <a:uFillTx/>
                <a:latin typeface="Calibri" panose="020F0502020204030204"/>
                <a:ea typeface="+mn-ea"/>
                <a:cs typeface="+mn-cs"/>
              </a:rPr>
              <a:t>ESBOCES Component Districts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Demographic Change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2020-2021 to 2024-2025</a:t>
            </a:r>
          </a:p>
        </p:txBody>
      </p:sp>
      <p:sp>
        <p:nvSpPr>
          <p:cNvPr id="43" name="TextBox 42">
            <a:extLst>
              <a:ext uri="{FF2B5EF4-FFF2-40B4-BE49-F238E27FC236}">
                <a16:creationId xmlns:a16="http://schemas.microsoft.com/office/drawing/2014/main" id="{659E30D5-507C-4ADF-8841-ABABA2154AC1}"/>
              </a:ext>
            </a:extLst>
          </p:cNvPr>
          <p:cNvSpPr txBox="1"/>
          <p:nvPr/>
        </p:nvSpPr>
        <p:spPr>
          <a:xfrm>
            <a:off x="3322427" y="2862789"/>
            <a:ext cx="399468" cy="2231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Calibri" panose="020F0502020204030204"/>
                <a:ea typeface="+mn-ea"/>
                <a:cs typeface="+mn-cs"/>
              </a:rPr>
              <a:t>9.3%</a:t>
            </a:r>
          </a:p>
        </p:txBody>
      </p:sp>
      <p:sp>
        <p:nvSpPr>
          <p:cNvPr id="44" name="TextBox 43">
            <a:extLst>
              <a:ext uri="{FF2B5EF4-FFF2-40B4-BE49-F238E27FC236}">
                <a16:creationId xmlns:a16="http://schemas.microsoft.com/office/drawing/2014/main" id="{B3A8A9D9-DC9B-4C93-9AD2-15C5B53F9537}"/>
              </a:ext>
            </a:extLst>
          </p:cNvPr>
          <p:cNvSpPr txBox="1"/>
          <p:nvPr/>
        </p:nvSpPr>
        <p:spPr>
          <a:xfrm>
            <a:off x="3966508" y="2863895"/>
            <a:ext cx="453970" cy="2231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Calibri" panose="020F0502020204030204"/>
                <a:ea typeface="+mn-ea"/>
                <a:cs typeface="+mn-cs"/>
              </a:rPr>
              <a:t>16.8%</a:t>
            </a:r>
          </a:p>
        </p:txBody>
      </p:sp>
      <p:sp>
        <p:nvSpPr>
          <p:cNvPr id="45" name="TextBox 44">
            <a:extLst>
              <a:ext uri="{FF2B5EF4-FFF2-40B4-BE49-F238E27FC236}">
                <a16:creationId xmlns:a16="http://schemas.microsoft.com/office/drawing/2014/main" id="{B992BA41-EF7F-4823-8481-B213FC2FFA3C}"/>
              </a:ext>
            </a:extLst>
          </p:cNvPr>
          <p:cNvSpPr txBox="1"/>
          <p:nvPr/>
        </p:nvSpPr>
        <p:spPr>
          <a:xfrm>
            <a:off x="4638243" y="2850249"/>
            <a:ext cx="433132" cy="2231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panose="020F0502020204030204"/>
                <a:ea typeface="+mn-ea"/>
                <a:cs typeface="+mn-cs"/>
              </a:rPr>
              <a:t>-0.1%</a:t>
            </a:r>
          </a:p>
        </p:txBody>
      </p:sp>
      <p:graphicFrame>
        <p:nvGraphicFramePr>
          <p:cNvPr id="46" name="Chart 45">
            <a:extLst>
              <a:ext uri="{FF2B5EF4-FFF2-40B4-BE49-F238E27FC236}">
                <a16:creationId xmlns:a16="http://schemas.microsoft.com/office/drawing/2014/main" id="{F2E3167F-9391-4161-AF8D-5D61EAB4BFCD}"/>
              </a:ext>
            </a:extLst>
          </p:cNvPr>
          <p:cNvGraphicFramePr>
            <a:graphicFrameLocks/>
          </p:cNvGraphicFramePr>
          <p:nvPr>
            <p:extLst/>
          </p:nvPr>
        </p:nvGraphicFramePr>
        <p:xfrm>
          <a:off x="5834235" y="1636700"/>
          <a:ext cx="3386138" cy="4105275"/>
        </p:xfrm>
        <a:graphic>
          <a:graphicData uri="http://schemas.openxmlformats.org/drawingml/2006/chart">
            <c:chart xmlns:c="http://schemas.openxmlformats.org/drawingml/2006/chart" xmlns:r="http://schemas.openxmlformats.org/officeDocument/2006/relationships" r:id="rId6"/>
          </a:graphicData>
        </a:graphic>
      </p:graphicFrame>
      <p:sp>
        <p:nvSpPr>
          <p:cNvPr id="47" name="TextBox 46">
            <a:extLst>
              <a:ext uri="{FF2B5EF4-FFF2-40B4-BE49-F238E27FC236}">
                <a16:creationId xmlns:a16="http://schemas.microsoft.com/office/drawing/2014/main" id="{2250F70E-5B0B-42AB-891C-427C18F54B0B}"/>
              </a:ext>
            </a:extLst>
          </p:cNvPr>
          <p:cNvSpPr txBox="1"/>
          <p:nvPr/>
        </p:nvSpPr>
        <p:spPr>
          <a:xfrm>
            <a:off x="6394788" y="5631684"/>
            <a:ext cx="655950"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K-12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Enrollment</a:t>
            </a:r>
          </a:p>
        </p:txBody>
      </p:sp>
      <p:sp>
        <p:nvSpPr>
          <p:cNvPr id="48" name="TextBox 47">
            <a:extLst>
              <a:ext uri="{FF2B5EF4-FFF2-40B4-BE49-F238E27FC236}">
                <a16:creationId xmlns:a16="http://schemas.microsoft.com/office/drawing/2014/main" id="{FD1E9046-9485-4ADA-B38F-F1518D31D36B}"/>
              </a:ext>
            </a:extLst>
          </p:cNvPr>
          <p:cNvSpPr txBox="1"/>
          <p:nvPr/>
        </p:nvSpPr>
        <p:spPr>
          <a:xfrm>
            <a:off x="7771910" y="5631684"/>
            <a:ext cx="542136" cy="2154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ELL/MLL</a:t>
            </a:r>
          </a:p>
        </p:txBody>
      </p:sp>
      <p:sp>
        <p:nvSpPr>
          <p:cNvPr id="49" name="TextBox 48">
            <a:extLst>
              <a:ext uri="{FF2B5EF4-FFF2-40B4-BE49-F238E27FC236}">
                <a16:creationId xmlns:a16="http://schemas.microsoft.com/office/drawing/2014/main" id="{54446C21-AE94-480F-9584-7E31F1DC67C4}"/>
              </a:ext>
            </a:extLst>
          </p:cNvPr>
          <p:cNvSpPr txBox="1"/>
          <p:nvPr/>
        </p:nvSpPr>
        <p:spPr>
          <a:xfrm>
            <a:off x="8384119" y="5631684"/>
            <a:ext cx="816249"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Economically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Disadvantaged</a:t>
            </a:r>
          </a:p>
        </p:txBody>
      </p:sp>
      <p:sp>
        <p:nvSpPr>
          <p:cNvPr id="50" name="TextBox 49">
            <a:extLst>
              <a:ext uri="{FF2B5EF4-FFF2-40B4-BE49-F238E27FC236}">
                <a16:creationId xmlns:a16="http://schemas.microsoft.com/office/drawing/2014/main" id="{EC7B0DE5-9693-4E24-81BC-9F2F10EDA469}"/>
              </a:ext>
            </a:extLst>
          </p:cNvPr>
          <p:cNvSpPr txBox="1"/>
          <p:nvPr/>
        </p:nvSpPr>
        <p:spPr>
          <a:xfrm>
            <a:off x="7135420" y="5626336"/>
            <a:ext cx="652744"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Students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with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Disabilities</a:t>
            </a:r>
          </a:p>
        </p:txBody>
      </p:sp>
      <p:sp>
        <p:nvSpPr>
          <p:cNvPr id="51" name="TextBox 50">
            <a:extLst>
              <a:ext uri="{FF2B5EF4-FFF2-40B4-BE49-F238E27FC236}">
                <a16:creationId xmlns:a16="http://schemas.microsoft.com/office/drawing/2014/main" id="{E7F343A8-3E6C-4E80-8E5D-F9D40223A874}"/>
              </a:ext>
            </a:extLst>
          </p:cNvPr>
          <p:cNvSpPr txBox="1"/>
          <p:nvPr/>
        </p:nvSpPr>
        <p:spPr>
          <a:xfrm>
            <a:off x="6737382" y="1066478"/>
            <a:ext cx="1869423"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0C0"/>
                </a:solidFill>
                <a:effectLst/>
                <a:uLnTx/>
                <a:uFillTx/>
                <a:latin typeface="Calibri" panose="020F0502020204030204"/>
                <a:ea typeface="+mn-ea"/>
                <a:cs typeface="+mn-cs"/>
              </a:rPr>
              <a:t>Long Island Districts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Demographic Change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2020-2021 to 2024-2025</a:t>
            </a:r>
          </a:p>
        </p:txBody>
      </p:sp>
      <p:sp>
        <p:nvSpPr>
          <p:cNvPr id="52" name="TextBox 51">
            <a:extLst>
              <a:ext uri="{FF2B5EF4-FFF2-40B4-BE49-F238E27FC236}">
                <a16:creationId xmlns:a16="http://schemas.microsoft.com/office/drawing/2014/main" id="{09AD312F-FC8C-4751-9295-499813576683}"/>
              </a:ext>
            </a:extLst>
          </p:cNvPr>
          <p:cNvSpPr txBox="1"/>
          <p:nvPr/>
        </p:nvSpPr>
        <p:spPr>
          <a:xfrm>
            <a:off x="6498278" y="5188775"/>
            <a:ext cx="433132" cy="2231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Calibri" panose="020F0502020204030204"/>
                <a:ea typeface="+mn-ea"/>
                <a:cs typeface="+mn-cs"/>
              </a:rPr>
              <a:t>-2.2%</a:t>
            </a:r>
          </a:p>
        </p:txBody>
      </p:sp>
      <p:sp>
        <p:nvSpPr>
          <p:cNvPr id="53" name="TextBox 52">
            <a:extLst>
              <a:ext uri="{FF2B5EF4-FFF2-40B4-BE49-F238E27FC236}">
                <a16:creationId xmlns:a16="http://schemas.microsoft.com/office/drawing/2014/main" id="{5184E754-1864-42D7-9302-79C09FB7FDEF}"/>
              </a:ext>
            </a:extLst>
          </p:cNvPr>
          <p:cNvSpPr txBox="1"/>
          <p:nvPr/>
        </p:nvSpPr>
        <p:spPr>
          <a:xfrm>
            <a:off x="7196977" y="3230341"/>
            <a:ext cx="399468" cy="2231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Calibri" panose="020F0502020204030204"/>
                <a:ea typeface="+mn-ea"/>
                <a:cs typeface="+mn-cs"/>
              </a:rPr>
              <a:t>9.6%</a:t>
            </a:r>
          </a:p>
        </p:txBody>
      </p:sp>
      <p:sp>
        <p:nvSpPr>
          <p:cNvPr id="54" name="TextBox 53">
            <a:extLst>
              <a:ext uri="{FF2B5EF4-FFF2-40B4-BE49-F238E27FC236}">
                <a16:creationId xmlns:a16="http://schemas.microsoft.com/office/drawing/2014/main" id="{0B384402-7DC0-462B-AA04-A29B1630291A}"/>
              </a:ext>
            </a:extLst>
          </p:cNvPr>
          <p:cNvSpPr txBox="1"/>
          <p:nvPr/>
        </p:nvSpPr>
        <p:spPr>
          <a:xfrm>
            <a:off x="7875894" y="3248867"/>
            <a:ext cx="399468" cy="2231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Calibri" panose="020F0502020204030204"/>
                <a:ea typeface="+mn-ea"/>
                <a:cs typeface="+mn-cs"/>
              </a:rPr>
              <a:t>5.5%</a:t>
            </a:r>
          </a:p>
        </p:txBody>
      </p:sp>
      <p:sp>
        <p:nvSpPr>
          <p:cNvPr id="55" name="TextBox 54">
            <a:extLst>
              <a:ext uri="{FF2B5EF4-FFF2-40B4-BE49-F238E27FC236}">
                <a16:creationId xmlns:a16="http://schemas.microsoft.com/office/drawing/2014/main" id="{33F3209E-F100-4DE7-9F09-C952D3382A50}"/>
              </a:ext>
            </a:extLst>
          </p:cNvPr>
          <p:cNvSpPr txBox="1"/>
          <p:nvPr/>
        </p:nvSpPr>
        <p:spPr>
          <a:xfrm>
            <a:off x="8547629" y="3270057"/>
            <a:ext cx="399468" cy="2231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Calibri" panose="020F0502020204030204"/>
                <a:ea typeface="+mn-ea"/>
                <a:cs typeface="+mn-cs"/>
              </a:rPr>
              <a:t>1.4%</a:t>
            </a:r>
          </a:p>
        </p:txBody>
      </p:sp>
      <p:sp>
        <p:nvSpPr>
          <p:cNvPr id="29" name="TextBox 28">
            <a:extLst>
              <a:ext uri="{FF2B5EF4-FFF2-40B4-BE49-F238E27FC236}">
                <a16:creationId xmlns:a16="http://schemas.microsoft.com/office/drawing/2014/main" id="{CB4E319C-6FFC-4459-BAF4-8A93A1134206}"/>
              </a:ext>
            </a:extLst>
          </p:cNvPr>
          <p:cNvSpPr txBox="1"/>
          <p:nvPr/>
        </p:nvSpPr>
        <p:spPr>
          <a:xfrm>
            <a:off x="2617746" y="3282842"/>
            <a:ext cx="433132" cy="2231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Calibri" panose="020F0502020204030204"/>
                <a:ea typeface="+mn-ea"/>
                <a:cs typeface="+mn-cs"/>
              </a:rPr>
              <a:t>-2.3%</a:t>
            </a:r>
          </a:p>
        </p:txBody>
      </p:sp>
      <p:sp>
        <p:nvSpPr>
          <p:cNvPr id="28" name="TextBox 27">
            <a:extLst>
              <a:ext uri="{FF2B5EF4-FFF2-40B4-BE49-F238E27FC236}">
                <a16:creationId xmlns:a16="http://schemas.microsoft.com/office/drawing/2014/main" id="{E6067606-A51D-41A0-B1B8-4A765DFA1CB5}"/>
              </a:ext>
            </a:extLst>
          </p:cNvPr>
          <p:cNvSpPr txBox="1"/>
          <p:nvPr/>
        </p:nvSpPr>
        <p:spPr>
          <a:xfrm>
            <a:off x="7177695" y="2852231"/>
            <a:ext cx="453970" cy="2231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Calibri" panose="020F0502020204030204"/>
                <a:ea typeface="+mn-ea"/>
                <a:cs typeface="+mn-cs"/>
              </a:rPr>
              <a:t>10.7%</a:t>
            </a:r>
          </a:p>
        </p:txBody>
      </p:sp>
      <p:sp>
        <p:nvSpPr>
          <p:cNvPr id="30" name="TextBox 29">
            <a:extLst>
              <a:ext uri="{FF2B5EF4-FFF2-40B4-BE49-F238E27FC236}">
                <a16:creationId xmlns:a16="http://schemas.microsoft.com/office/drawing/2014/main" id="{418AA9BB-FB19-4702-8C59-9098A4DB2F73}"/>
              </a:ext>
            </a:extLst>
          </p:cNvPr>
          <p:cNvSpPr txBox="1"/>
          <p:nvPr/>
        </p:nvSpPr>
        <p:spPr>
          <a:xfrm>
            <a:off x="7848935" y="2862390"/>
            <a:ext cx="399468" cy="2231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Calibri" panose="020F0502020204030204"/>
                <a:ea typeface="+mn-ea"/>
                <a:cs typeface="+mn-cs"/>
              </a:rPr>
              <a:t>9.0%</a:t>
            </a:r>
          </a:p>
        </p:txBody>
      </p:sp>
      <p:sp>
        <p:nvSpPr>
          <p:cNvPr id="31" name="TextBox 30">
            <a:extLst>
              <a:ext uri="{FF2B5EF4-FFF2-40B4-BE49-F238E27FC236}">
                <a16:creationId xmlns:a16="http://schemas.microsoft.com/office/drawing/2014/main" id="{A61E5B80-E6F5-4703-952E-ED83FFE1EC20}"/>
              </a:ext>
            </a:extLst>
          </p:cNvPr>
          <p:cNvSpPr txBox="1"/>
          <p:nvPr/>
        </p:nvSpPr>
        <p:spPr>
          <a:xfrm>
            <a:off x="8547829" y="2857797"/>
            <a:ext cx="399468" cy="2231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Calibri" panose="020F0502020204030204"/>
                <a:ea typeface="+mn-ea"/>
                <a:cs typeface="+mn-cs"/>
              </a:rPr>
              <a:t>1.9%</a:t>
            </a:r>
          </a:p>
        </p:txBody>
      </p:sp>
      <p:sp>
        <p:nvSpPr>
          <p:cNvPr id="32" name="TextBox 31">
            <a:extLst>
              <a:ext uri="{FF2B5EF4-FFF2-40B4-BE49-F238E27FC236}">
                <a16:creationId xmlns:a16="http://schemas.microsoft.com/office/drawing/2014/main" id="{4645FC4A-76B3-4F1F-9F2A-E660163EE891}"/>
              </a:ext>
            </a:extLst>
          </p:cNvPr>
          <p:cNvSpPr txBox="1"/>
          <p:nvPr/>
        </p:nvSpPr>
        <p:spPr>
          <a:xfrm>
            <a:off x="6473014" y="4014660"/>
            <a:ext cx="433132" cy="2231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Calibri" panose="020F0502020204030204"/>
                <a:ea typeface="+mn-ea"/>
                <a:cs typeface="+mn-cs"/>
              </a:rPr>
              <a:t>-2.2%</a:t>
            </a:r>
          </a:p>
        </p:txBody>
      </p:sp>
      <p:sp>
        <p:nvSpPr>
          <p:cNvPr id="33" name="TextBox 32">
            <a:extLst>
              <a:ext uri="{FF2B5EF4-FFF2-40B4-BE49-F238E27FC236}">
                <a16:creationId xmlns:a16="http://schemas.microsoft.com/office/drawing/2014/main" id="{5C0B9161-666F-44BB-87FA-941EDEC2C57F}"/>
              </a:ext>
            </a:extLst>
          </p:cNvPr>
          <p:cNvSpPr txBox="1"/>
          <p:nvPr/>
        </p:nvSpPr>
        <p:spPr>
          <a:xfrm>
            <a:off x="2482833" y="319178"/>
            <a:ext cx="5615512" cy="523220"/>
          </a:xfrm>
          <a:prstGeom prst="rect">
            <a:avLst/>
          </a:prstGeom>
          <a:noFill/>
        </p:spPr>
        <p:txBody>
          <a:bodyPr wrap="none" rtlCol="0">
            <a:spAutoFit/>
          </a:bodyPr>
          <a:lstStyle/>
          <a:p>
            <a:r>
              <a:rPr lang="en-US" sz="2800" dirty="0">
                <a:solidFill>
                  <a:srgbClr val="0069A7"/>
                </a:solidFill>
                <a:effectLst>
                  <a:outerShdw blurRad="50800" dist="38100" dir="2700000" algn="tl" rotWithShape="0">
                    <a:prstClr val="black">
                      <a:alpha val="40000"/>
                    </a:prstClr>
                  </a:outerShdw>
                </a:effectLst>
                <a:latin typeface="Arial Black" panose="020B0A04020102020204" pitchFamily="34" charset="0"/>
              </a:rPr>
              <a:t>5-Year Demographic Trends</a:t>
            </a:r>
          </a:p>
        </p:txBody>
      </p:sp>
    </p:spTree>
    <p:extLst>
      <p:ext uri="{BB962C8B-B14F-4D97-AF65-F5344CB8AC3E}">
        <p14:creationId xmlns:p14="http://schemas.microsoft.com/office/powerpoint/2010/main" val="3090239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89A02-C5FF-4A9F-9BE3-3CB4E929B438}"/>
              </a:ext>
            </a:extLst>
          </p:cNvPr>
          <p:cNvPicPr>
            <a:picLocks noChangeAspect="1"/>
          </p:cNvPicPr>
          <p:nvPr/>
        </p:nvPicPr>
        <p:blipFill>
          <a:blip r:embed="rId3"/>
          <a:stretch>
            <a:fillRect/>
          </a:stretch>
        </p:blipFill>
        <p:spPr>
          <a:xfrm>
            <a:off x="8451646" y="5590818"/>
            <a:ext cx="3740354" cy="1267182"/>
          </a:xfrm>
          <a:prstGeom prst="rect">
            <a:avLst/>
          </a:prstGeom>
        </p:spPr>
      </p:pic>
      <p:pic>
        <p:nvPicPr>
          <p:cNvPr id="7" name="Picture 6">
            <a:extLst>
              <a:ext uri="{FF2B5EF4-FFF2-40B4-BE49-F238E27FC236}">
                <a16:creationId xmlns:a16="http://schemas.microsoft.com/office/drawing/2014/main" id="{7DBF7C61-8E86-4DA0-AA1E-9A4DA0BB5509}"/>
              </a:ext>
            </a:extLst>
          </p:cNvPr>
          <p:cNvPicPr>
            <a:picLocks noChangeAspect="1"/>
          </p:cNvPicPr>
          <p:nvPr/>
        </p:nvPicPr>
        <p:blipFill>
          <a:blip r:embed="rId4"/>
          <a:stretch>
            <a:fillRect/>
          </a:stretch>
        </p:blipFill>
        <p:spPr>
          <a:xfrm>
            <a:off x="105200" y="91913"/>
            <a:ext cx="1720562" cy="1039306"/>
          </a:xfrm>
          <a:prstGeom prst="rect">
            <a:avLst/>
          </a:prstGeom>
        </p:spPr>
      </p:pic>
      <p:sp>
        <p:nvSpPr>
          <p:cNvPr id="18" name="TextBox 17">
            <a:extLst>
              <a:ext uri="{FF2B5EF4-FFF2-40B4-BE49-F238E27FC236}">
                <a16:creationId xmlns:a16="http://schemas.microsoft.com/office/drawing/2014/main" id="{13138AB4-A8A3-452C-B710-0D6FC856CAA7}"/>
              </a:ext>
            </a:extLst>
          </p:cNvPr>
          <p:cNvSpPr txBox="1"/>
          <p:nvPr/>
        </p:nvSpPr>
        <p:spPr>
          <a:xfrm>
            <a:off x="2706706" y="6207028"/>
            <a:ext cx="2836138" cy="338540"/>
          </a:xfrm>
          <a:prstGeom prst="rect">
            <a:avLst/>
          </a:prstGeom>
          <a:noFill/>
        </p:spPr>
        <p:txBody>
          <a:bodyPr wrap="square" lIns="91427" tIns="45713" rIns="91427" bIns="45713" rtlCol="0">
            <a:spAutoFit/>
          </a:bodyPr>
          <a:lstStyle/>
          <a:p>
            <a:pPr defTabSz="914269"/>
            <a:r>
              <a:rPr lang="en-US" sz="800" dirty="0">
                <a:solidFill>
                  <a:prstClr val="black"/>
                </a:solidFill>
                <a:latin typeface="Calibri" panose="020F0502020204030204"/>
              </a:rPr>
              <a:t>Sources: ESBOCES CTE Department</a:t>
            </a:r>
          </a:p>
          <a:p>
            <a:pPr defTabSz="914269"/>
            <a:r>
              <a:rPr lang="en-US" sz="800" dirty="0">
                <a:solidFill>
                  <a:prstClr val="black"/>
                </a:solidFill>
                <a:latin typeface="Calibri" panose="020F0502020204030204"/>
              </a:rPr>
              <a:t>                 ESBOCES SPED Department (from </a:t>
            </a:r>
            <a:r>
              <a:rPr lang="en-US" sz="800" dirty="0" err="1">
                <a:solidFill>
                  <a:prstClr val="black"/>
                </a:solidFill>
                <a:latin typeface="Calibri" panose="020F0502020204030204"/>
              </a:rPr>
              <a:t>eSchool</a:t>
            </a:r>
            <a:r>
              <a:rPr lang="en-US" sz="800" dirty="0">
                <a:solidFill>
                  <a:prstClr val="black"/>
                </a:solidFill>
                <a:latin typeface="Calibri" panose="020F0502020204030204"/>
              </a:rPr>
              <a:t>) </a:t>
            </a:r>
          </a:p>
        </p:txBody>
      </p:sp>
      <p:cxnSp>
        <p:nvCxnSpPr>
          <p:cNvPr id="36" name="Straight Connector 35">
            <a:extLst>
              <a:ext uri="{FF2B5EF4-FFF2-40B4-BE49-F238E27FC236}">
                <a16:creationId xmlns:a16="http://schemas.microsoft.com/office/drawing/2014/main" id="{E14FF5D1-D543-4115-948A-918471C7758A}"/>
              </a:ext>
            </a:extLst>
          </p:cNvPr>
          <p:cNvCxnSpPr/>
          <p:nvPr/>
        </p:nvCxnSpPr>
        <p:spPr>
          <a:xfrm>
            <a:off x="5844322" y="1131219"/>
            <a:ext cx="0" cy="5041689"/>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5" name="Chart 34">
            <a:extLst>
              <a:ext uri="{FF2B5EF4-FFF2-40B4-BE49-F238E27FC236}">
                <a16:creationId xmlns:a16="http://schemas.microsoft.com/office/drawing/2014/main" id="{C1ECA223-7100-4404-99BC-4BBCC8F4336B}"/>
              </a:ext>
            </a:extLst>
          </p:cNvPr>
          <p:cNvGraphicFramePr>
            <a:graphicFrameLocks/>
          </p:cNvGraphicFramePr>
          <p:nvPr>
            <p:extLst/>
          </p:nvPr>
        </p:nvGraphicFramePr>
        <p:xfrm>
          <a:off x="2225468" y="1528355"/>
          <a:ext cx="3388519" cy="4105275"/>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Box 36">
            <a:extLst>
              <a:ext uri="{FF2B5EF4-FFF2-40B4-BE49-F238E27FC236}">
                <a16:creationId xmlns:a16="http://schemas.microsoft.com/office/drawing/2014/main" id="{44614DCE-DA1C-41CB-B261-D0102895061D}"/>
              </a:ext>
            </a:extLst>
          </p:cNvPr>
          <p:cNvSpPr txBox="1"/>
          <p:nvPr/>
        </p:nvSpPr>
        <p:spPr>
          <a:xfrm>
            <a:off x="2711136" y="5530922"/>
            <a:ext cx="655949" cy="215444"/>
          </a:xfrm>
          <a:prstGeom prst="rect">
            <a:avLst/>
          </a:prstGeom>
          <a:noFill/>
        </p:spPr>
        <p:txBody>
          <a:bodyPr wrap="none" rtlCol="0">
            <a:spAutoFit/>
          </a:bodyPr>
          <a:lstStyle/>
          <a:p>
            <a:pPr algn="ctr"/>
            <a:r>
              <a:rPr lang="en-US" sz="800" b="1" dirty="0"/>
              <a:t>Enrollment</a:t>
            </a:r>
          </a:p>
        </p:txBody>
      </p:sp>
      <p:sp>
        <p:nvSpPr>
          <p:cNvPr id="38" name="TextBox 37">
            <a:extLst>
              <a:ext uri="{FF2B5EF4-FFF2-40B4-BE49-F238E27FC236}">
                <a16:creationId xmlns:a16="http://schemas.microsoft.com/office/drawing/2014/main" id="{AD9498CC-88B4-4684-BB5B-52B7D1727007}"/>
              </a:ext>
            </a:extLst>
          </p:cNvPr>
          <p:cNvSpPr txBox="1"/>
          <p:nvPr/>
        </p:nvSpPr>
        <p:spPr>
          <a:xfrm>
            <a:off x="4175348" y="5530922"/>
            <a:ext cx="542136" cy="215444"/>
          </a:xfrm>
          <a:prstGeom prst="rect">
            <a:avLst/>
          </a:prstGeom>
          <a:noFill/>
        </p:spPr>
        <p:txBody>
          <a:bodyPr wrap="none" rtlCol="0">
            <a:spAutoFit/>
          </a:bodyPr>
          <a:lstStyle/>
          <a:p>
            <a:pPr algn="ctr"/>
            <a:r>
              <a:rPr lang="en-US" sz="800" b="1" dirty="0"/>
              <a:t>ELL/MLL</a:t>
            </a:r>
          </a:p>
        </p:txBody>
      </p:sp>
      <p:sp>
        <p:nvSpPr>
          <p:cNvPr id="39" name="TextBox 38">
            <a:extLst>
              <a:ext uri="{FF2B5EF4-FFF2-40B4-BE49-F238E27FC236}">
                <a16:creationId xmlns:a16="http://schemas.microsoft.com/office/drawing/2014/main" id="{B19A337A-0B86-4163-9BBA-6295CE89336B}"/>
              </a:ext>
            </a:extLst>
          </p:cNvPr>
          <p:cNvSpPr txBox="1"/>
          <p:nvPr/>
        </p:nvSpPr>
        <p:spPr>
          <a:xfrm>
            <a:off x="4726594" y="5530922"/>
            <a:ext cx="816249" cy="338554"/>
          </a:xfrm>
          <a:prstGeom prst="rect">
            <a:avLst/>
          </a:prstGeom>
          <a:noFill/>
        </p:spPr>
        <p:txBody>
          <a:bodyPr wrap="none" rtlCol="0">
            <a:spAutoFit/>
          </a:bodyPr>
          <a:lstStyle/>
          <a:p>
            <a:pPr algn="ctr"/>
            <a:r>
              <a:rPr lang="en-US" sz="800" b="1" dirty="0"/>
              <a:t>Economically</a:t>
            </a:r>
          </a:p>
          <a:p>
            <a:pPr algn="ctr"/>
            <a:r>
              <a:rPr lang="en-US" sz="800" b="1" dirty="0"/>
              <a:t>Disadvantaged</a:t>
            </a:r>
          </a:p>
        </p:txBody>
      </p:sp>
      <p:sp>
        <p:nvSpPr>
          <p:cNvPr id="40" name="TextBox 39">
            <a:extLst>
              <a:ext uri="{FF2B5EF4-FFF2-40B4-BE49-F238E27FC236}">
                <a16:creationId xmlns:a16="http://schemas.microsoft.com/office/drawing/2014/main" id="{C10F734F-30E3-4EAB-B39E-1D22A38A32ED}"/>
              </a:ext>
            </a:extLst>
          </p:cNvPr>
          <p:cNvSpPr txBox="1"/>
          <p:nvPr/>
        </p:nvSpPr>
        <p:spPr>
          <a:xfrm>
            <a:off x="3443059" y="5525574"/>
            <a:ext cx="652744" cy="461665"/>
          </a:xfrm>
          <a:prstGeom prst="rect">
            <a:avLst/>
          </a:prstGeom>
          <a:noFill/>
        </p:spPr>
        <p:txBody>
          <a:bodyPr wrap="none" rtlCol="0">
            <a:spAutoFit/>
          </a:bodyPr>
          <a:lstStyle/>
          <a:p>
            <a:pPr algn="ctr"/>
            <a:r>
              <a:rPr lang="en-US" sz="800" b="1" dirty="0"/>
              <a:t>Students </a:t>
            </a:r>
          </a:p>
          <a:p>
            <a:pPr algn="ctr"/>
            <a:r>
              <a:rPr lang="en-US" sz="800" b="1" dirty="0"/>
              <a:t>with </a:t>
            </a:r>
          </a:p>
          <a:p>
            <a:pPr algn="ctr"/>
            <a:r>
              <a:rPr lang="en-US" sz="800" b="1" dirty="0"/>
              <a:t>Disabilities</a:t>
            </a:r>
          </a:p>
        </p:txBody>
      </p:sp>
      <p:sp>
        <p:nvSpPr>
          <p:cNvPr id="41" name="TextBox 40">
            <a:extLst>
              <a:ext uri="{FF2B5EF4-FFF2-40B4-BE49-F238E27FC236}">
                <a16:creationId xmlns:a16="http://schemas.microsoft.com/office/drawing/2014/main" id="{4A5853D3-1AE8-4C46-950D-8CAAB126D7D9}"/>
              </a:ext>
            </a:extLst>
          </p:cNvPr>
          <p:cNvSpPr txBox="1"/>
          <p:nvPr/>
        </p:nvSpPr>
        <p:spPr>
          <a:xfrm>
            <a:off x="3149531" y="954957"/>
            <a:ext cx="1869422" cy="692497"/>
          </a:xfrm>
          <a:prstGeom prst="rect">
            <a:avLst/>
          </a:prstGeom>
          <a:noFill/>
        </p:spPr>
        <p:txBody>
          <a:bodyPr wrap="none" rtlCol="0">
            <a:spAutoFit/>
          </a:bodyPr>
          <a:lstStyle/>
          <a:p>
            <a:pPr algn="ctr"/>
            <a:r>
              <a:rPr lang="en-US" sz="1300" b="1" dirty="0">
                <a:solidFill>
                  <a:srgbClr val="0070C0"/>
                </a:solidFill>
              </a:rPr>
              <a:t>ESBOCES CTE</a:t>
            </a:r>
          </a:p>
          <a:p>
            <a:pPr algn="ctr"/>
            <a:r>
              <a:rPr lang="en-US" sz="1300" b="1" dirty="0"/>
              <a:t>Demographic Change</a:t>
            </a:r>
          </a:p>
          <a:p>
            <a:pPr algn="ctr"/>
            <a:r>
              <a:rPr lang="en-US" sz="1300" b="1" dirty="0"/>
              <a:t>2020-2021 to 2024-2025</a:t>
            </a:r>
          </a:p>
        </p:txBody>
      </p:sp>
      <p:sp>
        <p:nvSpPr>
          <p:cNvPr id="43" name="TextBox 42">
            <a:extLst>
              <a:ext uri="{FF2B5EF4-FFF2-40B4-BE49-F238E27FC236}">
                <a16:creationId xmlns:a16="http://schemas.microsoft.com/office/drawing/2014/main" id="{659E30D5-507C-4ADF-8841-ABABA2154AC1}"/>
              </a:ext>
            </a:extLst>
          </p:cNvPr>
          <p:cNvSpPr txBox="1"/>
          <p:nvPr/>
        </p:nvSpPr>
        <p:spPr>
          <a:xfrm>
            <a:off x="3555359" y="5287748"/>
            <a:ext cx="453970" cy="223138"/>
          </a:xfrm>
          <a:prstGeom prst="rect">
            <a:avLst/>
          </a:prstGeom>
          <a:noFill/>
        </p:spPr>
        <p:txBody>
          <a:bodyPr wrap="none" rtlCol="0">
            <a:spAutoFit/>
          </a:bodyPr>
          <a:lstStyle/>
          <a:p>
            <a:r>
              <a:rPr lang="en-US" sz="850" dirty="0">
                <a:solidFill>
                  <a:schemeClr val="bg1"/>
                </a:solidFill>
              </a:rPr>
              <a:t>47.3%</a:t>
            </a:r>
          </a:p>
        </p:txBody>
      </p:sp>
      <p:sp>
        <p:nvSpPr>
          <p:cNvPr id="44" name="TextBox 43">
            <a:extLst>
              <a:ext uri="{FF2B5EF4-FFF2-40B4-BE49-F238E27FC236}">
                <a16:creationId xmlns:a16="http://schemas.microsoft.com/office/drawing/2014/main" id="{B3A8A9D9-DC9B-4C93-9AD2-15C5B53F9537}"/>
              </a:ext>
            </a:extLst>
          </p:cNvPr>
          <p:cNvSpPr txBox="1"/>
          <p:nvPr/>
        </p:nvSpPr>
        <p:spPr>
          <a:xfrm>
            <a:off x="4199720" y="5287869"/>
            <a:ext cx="453970" cy="223138"/>
          </a:xfrm>
          <a:prstGeom prst="rect">
            <a:avLst/>
          </a:prstGeom>
          <a:noFill/>
        </p:spPr>
        <p:txBody>
          <a:bodyPr wrap="none" rtlCol="0">
            <a:spAutoFit/>
          </a:bodyPr>
          <a:lstStyle/>
          <a:p>
            <a:r>
              <a:rPr lang="en-US" sz="850" dirty="0">
                <a:solidFill>
                  <a:schemeClr val="bg1"/>
                </a:solidFill>
              </a:rPr>
              <a:t>81.2%</a:t>
            </a:r>
          </a:p>
        </p:txBody>
      </p:sp>
      <p:sp>
        <p:nvSpPr>
          <p:cNvPr id="45" name="TextBox 44">
            <a:extLst>
              <a:ext uri="{FF2B5EF4-FFF2-40B4-BE49-F238E27FC236}">
                <a16:creationId xmlns:a16="http://schemas.microsoft.com/office/drawing/2014/main" id="{B992BA41-EF7F-4823-8481-B213FC2FFA3C}"/>
              </a:ext>
            </a:extLst>
          </p:cNvPr>
          <p:cNvSpPr txBox="1"/>
          <p:nvPr/>
        </p:nvSpPr>
        <p:spPr>
          <a:xfrm>
            <a:off x="4942488" y="5293476"/>
            <a:ext cx="453970" cy="223138"/>
          </a:xfrm>
          <a:prstGeom prst="rect">
            <a:avLst/>
          </a:prstGeom>
          <a:noFill/>
        </p:spPr>
        <p:txBody>
          <a:bodyPr wrap="none" rtlCol="0">
            <a:spAutoFit/>
          </a:bodyPr>
          <a:lstStyle/>
          <a:p>
            <a:r>
              <a:rPr lang="en-US" sz="850" dirty="0">
                <a:solidFill>
                  <a:schemeClr val="bg1"/>
                </a:solidFill>
              </a:rPr>
              <a:t>22.0%</a:t>
            </a:r>
          </a:p>
        </p:txBody>
      </p:sp>
      <p:graphicFrame>
        <p:nvGraphicFramePr>
          <p:cNvPr id="46" name="Chart 45">
            <a:extLst>
              <a:ext uri="{FF2B5EF4-FFF2-40B4-BE49-F238E27FC236}">
                <a16:creationId xmlns:a16="http://schemas.microsoft.com/office/drawing/2014/main" id="{F2E3167F-9391-4161-AF8D-5D61EAB4BFCD}"/>
              </a:ext>
            </a:extLst>
          </p:cNvPr>
          <p:cNvGraphicFramePr>
            <a:graphicFrameLocks/>
          </p:cNvGraphicFramePr>
          <p:nvPr>
            <p:extLst/>
          </p:nvPr>
        </p:nvGraphicFramePr>
        <p:xfrm>
          <a:off x="6099411" y="1526972"/>
          <a:ext cx="3386138" cy="4105275"/>
        </p:xfrm>
        <a:graphic>
          <a:graphicData uri="http://schemas.openxmlformats.org/drawingml/2006/chart">
            <c:chart xmlns:c="http://schemas.openxmlformats.org/drawingml/2006/chart" xmlns:r="http://schemas.openxmlformats.org/officeDocument/2006/relationships" r:id="rId6"/>
          </a:graphicData>
        </a:graphic>
      </p:graphicFrame>
      <p:sp>
        <p:nvSpPr>
          <p:cNvPr id="47" name="TextBox 46">
            <a:extLst>
              <a:ext uri="{FF2B5EF4-FFF2-40B4-BE49-F238E27FC236}">
                <a16:creationId xmlns:a16="http://schemas.microsoft.com/office/drawing/2014/main" id="{2250F70E-5B0B-42AB-891C-427C18F54B0B}"/>
              </a:ext>
            </a:extLst>
          </p:cNvPr>
          <p:cNvSpPr txBox="1"/>
          <p:nvPr/>
        </p:nvSpPr>
        <p:spPr>
          <a:xfrm>
            <a:off x="6503202" y="5521956"/>
            <a:ext cx="655949" cy="215444"/>
          </a:xfrm>
          <a:prstGeom prst="rect">
            <a:avLst/>
          </a:prstGeom>
          <a:noFill/>
        </p:spPr>
        <p:txBody>
          <a:bodyPr wrap="none" rtlCol="0">
            <a:spAutoFit/>
          </a:bodyPr>
          <a:lstStyle/>
          <a:p>
            <a:pPr algn="ctr"/>
            <a:r>
              <a:rPr lang="en-US" sz="800" b="1" dirty="0"/>
              <a:t>Enrollment</a:t>
            </a:r>
          </a:p>
        </p:txBody>
      </p:sp>
      <p:sp>
        <p:nvSpPr>
          <p:cNvPr id="48" name="TextBox 47">
            <a:extLst>
              <a:ext uri="{FF2B5EF4-FFF2-40B4-BE49-F238E27FC236}">
                <a16:creationId xmlns:a16="http://schemas.microsoft.com/office/drawing/2014/main" id="{FD1E9046-9485-4ADA-B38F-F1518D31D36B}"/>
              </a:ext>
            </a:extLst>
          </p:cNvPr>
          <p:cNvSpPr txBox="1"/>
          <p:nvPr/>
        </p:nvSpPr>
        <p:spPr>
          <a:xfrm>
            <a:off x="8028377" y="5521956"/>
            <a:ext cx="542136" cy="215444"/>
          </a:xfrm>
          <a:prstGeom prst="rect">
            <a:avLst/>
          </a:prstGeom>
          <a:noFill/>
        </p:spPr>
        <p:txBody>
          <a:bodyPr wrap="none" rtlCol="0">
            <a:spAutoFit/>
          </a:bodyPr>
          <a:lstStyle/>
          <a:p>
            <a:pPr algn="ctr"/>
            <a:r>
              <a:rPr lang="en-US" sz="800" b="1" dirty="0"/>
              <a:t>ELL/MLL</a:t>
            </a:r>
          </a:p>
        </p:txBody>
      </p:sp>
      <p:sp>
        <p:nvSpPr>
          <p:cNvPr id="49" name="TextBox 48">
            <a:extLst>
              <a:ext uri="{FF2B5EF4-FFF2-40B4-BE49-F238E27FC236}">
                <a16:creationId xmlns:a16="http://schemas.microsoft.com/office/drawing/2014/main" id="{54446C21-AE94-480F-9584-7E31F1DC67C4}"/>
              </a:ext>
            </a:extLst>
          </p:cNvPr>
          <p:cNvSpPr txBox="1"/>
          <p:nvPr/>
        </p:nvSpPr>
        <p:spPr>
          <a:xfrm>
            <a:off x="8623168" y="5521956"/>
            <a:ext cx="816249" cy="338554"/>
          </a:xfrm>
          <a:prstGeom prst="rect">
            <a:avLst/>
          </a:prstGeom>
          <a:noFill/>
        </p:spPr>
        <p:txBody>
          <a:bodyPr wrap="none" rtlCol="0">
            <a:spAutoFit/>
          </a:bodyPr>
          <a:lstStyle/>
          <a:p>
            <a:pPr algn="ctr"/>
            <a:r>
              <a:rPr lang="en-US" sz="800" b="1" dirty="0"/>
              <a:t>Economically</a:t>
            </a:r>
          </a:p>
          <a:p>
            <a:pPr algn="ctr"/>
            <a:r>
              <a:rPr lang="en-US" sz="800" b="1" dirty="0"/>
              <a:t>Disadvantaged</a:t>
            </a:r>
          </a:p>
        </p:txBody>
      </p:sp>
      <p:sp>
        <p:nvSpPr>
          <p:cNvPr id="50" name="TextBox 49">
            <a:extLst>
              <a:ext uri="{FF2B5EF4-FFF2-40B4-BE49-F238E27FC236}">
                <a16:creationId xmlns:a16="http://schemas.microsoft.com/office/drawing/2014/main" id="{EC7B0DE5-9693-4E24-81BC-9F2F10EDA469}"/>
              </a:ext>
            </a:extLst>
          </p:cNvPr>
          <p:cNvSpPr txBox="1"/>
          <p:nvPr/>
        </p:nvSpPr>
        <p:spPr>
          <a:xfrm>
            <a:off x="7278670" y="5516608"/>
            <a:ext cx="652744" cy="461665"/>
          </a:xfrm>
          <a:prstGeom prst="rect">
            <a:avLst/>
          </a:prstGeom>
          <a:noFill/>
        </p:spPr>
        <p:txBody>
          <a:bodyPr wrap="none" rtlCol="0">
            <a:spAutoFit/>
          </a:bodyPr>
          <a:lstStyle/>
          <a:p>
            <a:pPr algn="ctr"/>
            <a:r>
              <a:rPr lang="en-US" sz="800" b="1" dirty="0"/>
              <a:t>Students </a:t>
            </a:r>
          </a:p>
          <a:p>
            <a:pPr algn="ctr"/>
            <a:r>
              <a:rPr lang="en-US" sz="800" b="1" dirty="0"/>
              <a:t>with </a:t>
            </a:r>
          </a:p>
          <a:p>
            <a:pPr algn="ctr"/>
            <a:r>
              <a:rPr lang="en-US" sz="800" b="1" dirty="0"/>
              <a:t>Disabilities</a:t>
            </a:r>
          </a:p>
        </p:txBody>
      </p:sp>
      <p:sp>
        <p:nvSpPr>
          <p:cNvPr id="51" name="TextBox 50">
            <a:extLst>
              <a:ext uri="{FF2B5EF4-FFF2-40B4-BE49-F238E27FC236}">
                <a16:creationId xmlns:a16="http://schemas.microsoft.com/office/drawing/2014/main" id="{E7F343A8-3E6C-4E80-8E5D-F9D40223A874}"/>
              </a:ext>
            </a:extLst>
          </p:cNvPr>
          <p:cNvSpPr txBox="1"/>
          <p:nvPr/>
        </p:nvSpPr>
        <p:spPr>
          <a:xfrm>
            <a:off x="6913656" y="956750"/>
            <a:ext cx="2047228" cy="692497"/>
          </a:xfrm>
          <a:prstGeom prst="rect">
            <a:avLst/>
          </a:prstGeom>
          <a:noFill/>
        </p:spPr>
        <p:txBody>
          <a:bodyPr wrap="none" rtlCol="0">
            <a:spAutoFit/>
          </a:bodyPr>
          <a:lstStyle/>
          <a:p>
            <a:pPr algn="ctr"/>
            <a:r>
              <a:rPr lang="en-US" sz="1300" b="1" dirty="0">
                <a:solidFill>
                  <a:srgbClr val="0070C0"/>
                </a:solidFill>
              </a:rPr>
              <a:t>ESBOCES Special Education</a:t>
            </a:r>
          </a:p>
          <a:p>
            <a:pPr algn="ctr"/>
            <a:r>
              <a:rPr lang="en-US" sz="1300" b="1" dirty="0"/>
              <a:t>Demographic Change</a:t>
            </a:r>
          </a:p>
          <a:p>
            <a:pPr algn="ctr"/>
            <a:r>
              <a:rPr lang="en-US" sz="1300" b="1" dirty="0"/>
              <a:t>2020-2021 to 2024-2025</a:t>
            </a:r>
          </a:p>
        </p:txBody>
      </p:sp>
      <p:sp>
        <p:nvSpPr>
          <p:cNvPr id="52" name="TextBox 51">
            <a:extLst>
              <a:ext uri="{FF2B5EF4-FFF2-40B4-BE49-F238E27FC236}">
                <a16:creationId xmlns:a16="http://schemas.microsoft.com/office/drawing/2014/main" id="{09AD312F-FC8C-4751-9295-499813576683}"/>
              </a:ext>
            </a:extLst>
          </p:cNvPr>
          <p:cNvSpPr txBox="1"/>
          <p:nvPr/>
        </p:nvSpPr>
        <p:spPr>
          <a:xfrm>
            <a:off x="6652247" y="5261713"/>
            <a:ext cx="453970" cy="223138"/>
          </a:xfrm>
          <a:prstGeom prst="rect">
            <a:avLst/>
          </a:prstGeom>
          <a:noFill/>
        </p:spPr>
        <p:txBody>
          <a:bodyPr wrap="none" rtlCol="0">
            <a:spAutoFit/>
          </a:bodyPr>
          <a:lstStyle/>
          <a:p>
            <a:r>
              <a:rPr lang="en-US" sz="850" dirty="0">
                <a:solidFill>
                  <a:schemeClr val="bg1"/>
                </a:solidFill>
              </a:rPr>
              <a:t>20.7%</a:t>
            </a:r>
          </a:p>
        </p:txBody>
      </p:sp>
      <p:sp>
        <p:nvSpPr>
          <p:cNvPr id="53" name="TextBox 52">
            <a:extLst>
              <a:ext uri="{FF2B5EF4-FFF2-40B4-BE49-F238E27FC236}">
                <a16:creationId xmlns:a16="http://schemas.microsoft.com/office/drawing/2014/main" id="{5184E754-1864-42D7-9302-79C09FB7FDEF}"/>
              </a:ext>
            </a:extLst>
          </p:cNvPr>
          <p:cNvSpPr txBox="1"/>
          <p:nvPr/>
        </p:nvSpPr>
        <p:spPr>
          <a:xfrm>
            <a:off x="7355322" y="5244792"/>
            <a:ext cx="453970" cy="223138"/>
          </a:xfrm>
          <a:prstGeom prst="rect">
            <a:avLst/>
          </a:prstGeom>
          <a:noFill/>
        </p:spPr>
        <p:txBody>
          <a:bodyPr wrap="none" rtlCol="0">
            <a:spAutoFit/>
          </a:bodyPr>
          <a:lstStyle/>
          <a:p>
            <a:r>
              <a:rPr lang="en-US" sz="850" dirty="0">
                <a:solidFill>
                  <a:schemeClr val="bg1"/>
                </a:solidFill>
              </a:rPr>
              <a:t>20.7%</a:t>
            </a:r>
          </a:p>
        </p:txBody>
      </p:sp>
      <p:sp>
        <p:nvSpPr>
          <p:cNvPr id="54" name="TextBox 53">
            <a:extLst>
              <a:ext uri="{FF2B5EF4-FFF2-40B4-BE49-F238E27FC236}">
                <a16:creationId xmlns:a16="http://schemas.microsoft.com/office/drawing/2014/main" id="{0B384402-7DC0-462B-AA04-A29B1630291A}"/>
              </a:ext>
            </a:extLst>
          </p:cNvPr>
          <p:cNvSpPr txBox="1"/>
          <p:nvPr/>
        </p:nvSpPr>
        <p:spPr>
          <a:xfrm>
            <a:off x="8064875" y="5261327"/>
            <a:ext cx="508473" cy="223138"/>
          </a:xfrm>
          <a:prstGeom prst="rect">
            <a:avLst/>
          </a:prstGeom>
          <a:noFill/>
        </p:spPr>
        <p:txBody>
          <a:bodyPr wrap="none" rtlCol="0">
            <a:spAutoFit/>
          </a:bodyPr>
          <a:lstStyle/>
          <a:p>
            <a:r>
              <a:rPr lang="en-US" sz="850" dirty="0">
                <a:solidFill>
                  <a:schemeClr val="bg1"/>
                </a:solidFill>
              </a:rPr>
              <a:t>111.3%</a:t>
            </a:r>
          </a:p>
        </p:txBody>
      </p:sp>
      <p:sp>
        <p:nvSpPr>
          <p:cNvPr id="55" name="TextBox 54">
            <a:extLst>
              <a:ext uri="{FF2B5EF4-FFF2-40B4-BE49-F238E27FC236}">
                <a16:creationId xmlns:a16="http://schemas.microsoft.com/office/drawing/2014/main" id="{33F3209E-F100-4DE7-9F09-C952D3382A50}"/>
              </a:ext>
            </a:extLst>
          </p:cNvPr>
          <p:cNvSpPr txBox="1"/>
          <p:nvPr/>
        </p:nvSpPr>
        <p:spPr>
          <a:xfrm>
            <a:off x="8777831" y="5261327"/>
            <a:ext cx="453970" cy="223138"/>
          </a:xfrm>
          <a:prstGeom prst="rect">
            <a:avLst/>
          </a:prstGeom>
          <a:noFill/>
        </p:spPr>
        <p:txBody>
          <a:bodyPr wrap="none" rtlCol="0">
            <a:spAutoFit/>
          </a:bodyPr>
          <a:lstStyle/>
          <a:p>
            <a:r>
              <a:rPr lang="en-US" sz="850" dirty="0">
                <a:solidFill>
                  <a:schemeClr val="bg1"/>
                </a:solidFill>
              </a:rPr>
              <a:t>10.9%</a:t>
            </a:r>
          </a:p>
        </p:txBody>
      </p:sp>
      <p:sp>
        <p:nvSpPr>
          <p:cNvPr id="29" name="TextBox 28">
            <a:extLst>
              <a:ext uri="{FF2B5EF4-FFF2-40B4-BE49-F238E27FC236}">
                <a16:creationId xmlns:a16="http://schemas.microsoft.com/office/drawing/2014/main" id="{CB4E319C-6FFC-4459-BAF4-8A93A1134206}"/>
              </a:ext>
            </a:extLst>
          </p:cNvPr>
          <p:cNvSpPr txBox="1"/>
          <p:nvPr/>
        </p:nvSpPr>
        <p:spPr>
          <a:xfrm>
            <a:off x="2856496" y="5287748"/>
            <a:ext cx="453970" cy="223138"/>
          </a:xfrm>
          <a:prstGeom prst="rect">
            <a:avLst/>
          </a:prstGeom>
          <a:noFill/>
        </p:spPr>
        <p:txBody>
          <a:bodyPr wrap="none" rtlCol="0">
            <a:spAutoFit/>
          </a:bodyPr>
          <a:lstStyle/>
          <a:p>
            <a:r>
              <a:rPr lang="en-US" sz="850" dirty="0">
                <a:solidFill>
                  <a:schemeClr val="bg1"/>
                </a:solidFill>
              </a:rPr>
              <a:t>21.6%</a:t>
            </a:r>
          </a:p>
        </p:txBody>
      </p:sp>
      <p:sp>
        <p:nvSpPr>
          <p:cNvPr id="28" name="TextBox 27">
            <a:extLst>
              <a:ext uri="{FF2B5EF4-FFF2-40B4-BE49-F238E27FC236}">
                <a16:creationId xmlns:a16="http://schemas.microsoft.com/office/drawing/2014/main" id="{717F7B08-F682-42FC-93A6-3B1EEC4ACB37}"/>
              </a:ext>
            </a:extLst>
          </p:cNvPr>
          <p:cNvSpPr txBox="1"/>
          <p:nvPr/>
        </p:nvSpPr>
        <p:spPr>
          <a:xfrm>
            <a:off x="2482833" y="319178"/>
            <a:ext cx="5615512" cy="523220"/>
          </a:xfrm>
          <a:prstGeom prst="rect">
            <a:avLst/>
          </a:prstGeom>
          <a:noFill/>
        </p:spPr>
        <p:txBody>
          <a:bodyPr wrap="none" rtlCol="0">
            <a:spAutoFit/>
          </a:bodyPr>
          <a:lstStyle/>
          <a:p>
            <a:r>
              <a:rPr lang="en-US" sz="2800" dirty="0">
                <a:solidFill>
                  <a:srgbClr val="0069A7"/>
                </a:solidFill>
                <a:effectLst>
                  <a:outerShdw blurRad="50800" dist="38100" dir="2700000" algn="tl" rotWithShape="0">
                    <a:prstClr val="black">
                      <a:alpha val="40000"/>
                    </a:prstClr>
                  </a:outerShdw>
                </a:effectLst>
                <a:latin typeface="Arial Black" panose="020B0A04020102020204" pitchFamily="34" charset="0"/>
              </a:rPr>
              <a:t>5-Year Demographic Trends</a:t>
            </a:r>
          </a:p>
        </p:txBody>
      </p:sp>
    </p:spTree>
    <p:extLst>
      <p:ext uri="{BB962C8B-B14F-4D97-AF65-F5344CB8AC3E}">
        <p14:creationId xmlns:p14="http://schemas.microsoft.com/office/powerpoint/2010/main" val="2243684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914269"/>
            <a:endParaRPr lang="en-US" dirty="0">
              <a:solidFill>
                <a:prstClr val="black">
                  <a:tint val="75000"/>
                </a:prstClr>
              </a:solidFill>
              <a:latin typeface="Calibri" panose="020F0502020204030204"/>
            </a:endParaRPr>
          </a:p>
        </p:txBody>
      </p:sp>
      <p:sp>
        <p:nvSpPr>
          <p:cNvPr id="12" name="TextBox 1">
            <a:extLst>
              <a:ext uri="{FF2B5EF4-FFF2-40B4-BE49-F238E27FC236}">
                <a16:creationId xmlns:a16="http://schemas.microsoft.com/office/drawing/2014/main" id="{A443FE90-41FE-4CB9-9170-75938A5FD95D}"/>
              </a:ext>
            </a:extLst>
          </p:cNvPr>
          <p:cNvSpPr txBox="1"/>
          <p:nvPr/>
        </p:nvSpPr>
        <p:spPr>
          <a:xfrm>
            <a:off x="3531043" y="1062390"/>
            <a:ext cx="5129914" cy="400095"/>
          </a:xfrm>
          <a:prstGeom prst="rect">
            <a:avLst/>
          </a:prstGeom>
          <a:noFill/>
          <a:ln>
            <a:noFill/>
          </a:ln>
        </p:spPr>
        <p:txBody>
          <a:bodyPr wrap="square" lIns="91427" tIns="45713" rIns="91427" bIns="45713"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269"/>
            <a:r>
              <a:rPr lang="en-US" sz="2000" b="1" dirty="0">
                <a:solidFill>
                  <a:prstClr val="black"/>
                </a:solidFill>
                <a:latin typeface="Arial Narrow" panose="020B0606020202030204" pitchFamily="34" charset="0"/>
              </a:rPr>
              <a:t>% of K-12 Enrollment</a:t>
            </a:r>
          </a:p>
        </p:txBody>
      </p:sp>
      <p:sp>
        <p:nvSpPr>
          <p:cNvPr id="10" name="TextBox 9">
            <a:extLst>
              <a:ext uri="{FF2B5EF4-FFF2-40B4-BE49-F238E27FC236}">
                <a16:creationId xmlns:a16="http://schemas.microsoft.com/office/drawing/2014/main" id="{35596AE3-B306-4919-9190-F7301ADCB1EB}"/>
              </a:ext>
            </a:extLst>
          </p:cNvPr>
          <p:cNvSpPr txBox="1"/>
          <p:nvPr/>
        </p:nvSpPr>
        <p:spPr>
          <a:xfrm>
            <a:off x="1247442" y="6356352"/>
            <a:ext cx="3960628" cy="246207"/>
          </a:xfrm>
          <a:prstGeom prst="rect">
            <a:avLst/>
          </a:prstGeom>
          <a:noFill/>
        </p:spPr>
        <p:txBody>
          <a:bodyPr wrap="square" lIns="91427" tIns="45713" rIns="91427" bIns="45713" rtlCol="0">
            <a:spAutoFit/>
          </a:bodyPr>
          <a:lstStyle/>
          <a:p>
            <a:pPr defTabSz="914269"/>
            <a:r>
              <a:rPr lang="en-US" sz="1000" dirty="0">
                <a:solidFill>
                  <a:prstClr val="black"/>
                </a:solidFill>
                <a:latin typeface="Calibri" panose="020F0502020204030204"/>
              </a:rPr>
              <a:t>Source: NYS School Report Cards (2015-2016 and 2024-2025) </a:t>
            </a:r>
          </a:p>
        </p:txBody>
      </p:sp>
      <p:sp>
        <p:nvSpPr>
          <p:cNvPr id="8" name="Rectangle 7">
            <a:extLst>
              <a:ext uri="{FF2B5EF4-FFF2-40B4-BE49-F238E27FC236}">
                <a16:creationId xmlns:a16="http://schemas.microsoft.com/office/drawing/2014/main" id="{3CF6650D-F21D-4D28-939E-265AB02C07EF}"/>
              </a:ext>
            </a:extLst>
          </p:cNvPr>
          <p:cNvSpPr/>
          <p:nvPr/>
        </p:nvSpPr>
        <p:spPr>
          <a:xfrm>
            <a:off x="2362199" y="480212"/>
            <a:ext cx="8899769" cy="523206"/>
          </a:xfrm>
          <a:prstGeom prst="rect">
            <a:avLst/>
          </a:prstGeom>
        </p:spPr>
        <p:txBody>
          <a:bodyPr wrap="square" lIns="91427" tIns="45713" rIns="91427" bIns="45713">
            <a:spAutoFit/>
          </a:bodyPr>
          <a:lstStyle/>
          <a:p>
            <a:pPr algn="ctr" defTabSz="914269"/>
            <a:r>
              <a:rPr lang="en-US" sz="2800" dirty="0">
                <a:solidFill>
                  <a:srgbClr val="0069A7"/>
                </a:solidFill>
                <a:effectLst>
                  <a:outerShdw blurRad="50800" dist="38100" dir="2700000" algn="tl" rotWithShape="0">
                    <a:prstClr val="black">
                      <a:alpha val="40000"/>
                    </a:prstClr>
                  </a:outerShdw>
                </a:effectLst>
                <a:latin typeface="Arial Black" panose="020B0A04020102020204" pitchFamily="34" charset="0"/>
              </a:rPr>
              <a:t>Shifting Student Demographics and Needs</a:t>
            </a:r>
          </a:p>
        </p:txBody>
      </p:sp>
      <p:graphicFrame>
        <p:nvGraphicFramePr>
          <p:cNvPr id="2" name="Table 1">
            <a:extLst>
              <a:ext uri="{FF2B5EF4-FFF2-40B4-BE49-F238E27FC236}">
                <a16:creationId xmlns:a16="http://schemas.microsoft.com/office/drawing/2014/main" id="{2D895036-F471-4088-8854-B0DAEEFEEDB0}"/>
              </a:ext>
            </a:extLst>
          </p:cNvPr>
          <p:cNvGraphicFramePr>
            <a:graphicFrameLocks noGrp="1"/>
          </p:cNvGraphicFramePr>
          <p:nvPr>
            <p:extLst/>
          </p:nvPr>
        </p:nvGraphicFramePr>
        <p:xfrm>
          <a:off x="1400627" y="1607736"/>
          <a:ext cx="9390746" cy="3501292"/>
        </p:xfrm>
        <a:graphic>
          <a:graphicData uri="http://schemas.openxmlformats.org/drawingml/2006/table">
            <a:tbl>
              <a:tblPr firstRow="1" bandRow="1">
                <a:tableStyleId>{5C22544A-7EE6-4342-B048-85BDC9FD1C3A}</a:tableStyleId>
              </a:tblPr>
              <a:tblGrid>
                <a:gridCol w="1650470">
                  <a:extLst>
                    <a:ext uri="{9D8B030D-6E8A-4147-A177-3AD203B41FA5}">
                      <a16:colId xmlns:a16="http://schemas.microsoft.com/office/drawing/2014/main" val="862310419"/>
                    </a:ext>
                  </a:extLst>
                </a:gridCol>
                <a:gridCol w="1290046">
                  <a:extLst>
                    <a:ext uri="{9D8B030D-6E8A-4147-A177-3AD203B41FA5}">
                      <a16:colId xmlns:a16="http://schemas.microsoft.com/office/drawing/2014/main" val="2380794375"/>
                    </a:ext>
                  </a:extLst>
                </a:gridCol>
                <a:gridCol w="1290046">
                  <a:extLst>
                    <a:ext uri="{9D8B030D-6E8A-4147-A177-3AD203B41FA5}">
                      <a16:colId xmlns:a16="http://schemas.microsoft.com/office/drawing/2014/main" val="3942127962"/>
                    </a:ext>
                  </a:extLst>
                </a:gridCol>
                <a:gridCol w="1290046">
                  <a:extLst>
                    <a:ext uri="{9D8B030D-6E8A-4147-A177-3AD203B41FA5}">
                      <a16:colId xmlns:a16="http://schemas.microsoft.com/office/drawing/2014/main" val="1277062077"/>
                    </a:ext>
                  </a:extLst>
                </a:gridCol>
                <a:gridCol w="1290046">
                  <a:extLst>
                    <a:ext uri="{9D8B030D-6E8A-4147-A177-3AD203B41FA5}">
                      <a16:colId xmlns:a16="http://schemas.microsoft.com/office/drawing/2014/main" val="3110374181"/>
                    </a:ext>
                  </a:extLst>
                </a:gridCol>
                <a:gridCol w="1290046">
                  <a:extLst>
                    <a:ext uri="{9D8B030D-6E8A-4147-A177-3AD203B41FA5}">
                      <a16:colId xmlns:a16="http://schemas.microsoft.com/office/drawing/2014/main" val="662958933"/>
                    </a:ext>
                  </a:extLst>
                </a:gridCol>
                <a:gridCol w="1290046">
                  <a:extLst>
                    <a:ext uri="{9D8B030D-6E8A-4147-A177-3AD203B41FA5}">
                      <a16:colId xmlns:a16="http://schemas.microsoft.com/office/drawing/2014/main" val="3356845432"/>
                    </a:ext>
                  </a:extLst>
                </a:gridCol>
              </a:tblGrid>
              <a:tr h="581356">
                <a:tc>
                  <a:txBody>
                    <a:bodyPr/>
                    <a:lstStyle/>
                    <a:p>
                      <a:endParaRPr lang="en-US" dirty="0"/>
                    </a:p>
                  </a:txBody>
                  <a:tcPr/>
                </a:tc>
                <a:tc gridSpan="3">
                  <a:txBody>
                    <a:bodyPr/>
                    <a:lstStyle/>
                    <a:p>
                      <a:pPr algn="ctr"/>
                      <a:r>
                        <a:rPr lang="en-US" dirty="0"/>
                        <a:t>2015-2016</a:t>
                      </a:r>
                    </a:p>
                  </a:txBody>
                  <a:tcPr anchor="ctr"/>
                </a:tc>
                <a:tc hMerge="1">
                  <a:txBody>
                    <a:bodyPr/>
                    <a:lstStyle/>
                    <a:p>
                      <a:endParaRPr lang="en-US" dirty="0"/>
                    </a:p>
                  </a:txBody>
                  <a:tcPr/>
                </a:tc>
                <a:tc hMerge="1">
                  <a:txBody>
                    <a:bodyPr/>
                    <a:lstStyle/>
                    <a:p>
                      <a:endParaRPr lang="en-US" dirty="0"/>
                    </a:p>
                  </a:txBody>
                  <a:tcPr/>
                </a:tc>
                <a:tc gridSpan="3">
                  <a:txBody>
                    <a:bodyPr/>
                    <a:lstStyle/>
                    <a:p>
                      <a:pPr algn="ctr"/>
                      <a:r>
                        <a:rPr lang="en-US" dirty="0"/>
                        <a:t>2024-2025</a:t>
                      </a: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68171576"/>
                  </a:ext>
                </a:extLst>
              </a:tr>
              <a:tr h="581356">
                <a:tc>
                  <a:txBody>
                    <a:bodyPr/>
                    <a:lstStyle/>
                    <a:p>
                      <a:endParaRPr lang="en-US"/>
                    </a:p>
                  </a:txBody>
                  <a:tcPr/>
                </a:tc>
                <a:tc>
                  <a:txBody>
                    <a:bodyPr/>
                    <a:lstStyle/>
                    <a:p>
                      <a:pPr algn="ctr"/>
                      <a:r>
                        <a:rPr lang="en-US" b="1" dirty="0"/>
                        <a:t>% ELL</a:t>
                      </a:r>
                    </a:p>
                  </a:txBody>
                  <a:tcPr anchor="ctr"/>
                </a:tc>
                <a:tc>
                  <a:txBody>
                    <a:bodyPr/>
                    <a:lstStyle/>
                    <a:p>
                      <a:pPr algn="ctr"/>
                      <a:r>
                        <a:rPr lang="en-US" b="1" dirty="0"/>
                        <a:t>% SWD</a:t>
                      </a:r>
                    </a:p>
                  </a:txBody>
                  <a:tcPr anchor="ctr"/>
                </a:tc>
                <a:tc>
                  <a:txBody>
                    <a:bodyPr/>
                    <a:lstStyle/>
                    <a:p>
                      <a:pPr algn="ctr"/>
                      <a:r>
                        <a:rPr lang="en-US" b="1" dirty="0"/>
                        <a:t>% ECDIS</a:t>
                      </a:r>
                    </a:p>
                  </a:txBody>
                  <a:tcPr anchor="ctr"/>
                </a:tc>
                <a:tc>
                  <a:txBody>
                    <a:bodyPr/>
                    <a:lstStyle/>
                    <a:p>
                      <a:pPr algn="ctr"/>
                      <a:r>
                        <a:rPr lang="en-US" b="1" dirty="0"/>
                        <a:t>% ELL</a:t>
                      </a:r>
                    </a:p>
                  </a:txBody>
                  <a:tcPr anchor="ctr"/>
                </a:tc>
                <a:tc>
                  <a:txBody>
                    <a:bodyPr/>
                    <a:lstStyle/>
                    <a:p>
                      <a:pPr algn="ctr"/>
                      <a:r>
                        <a:rPr lang="en-US" b="1" dirty="0"/>
                        <a:t>% SWD</a:t>
                      </a:r>
                    </a:p>
                  </a:txBody>
                  <a:tcPr anchor="ctr"/>
                </a:tc>
                <a:tc>
                  <a:txBody>
                    <a:bodyPr/>
                    <a:lstStyle/>
                    <a:p>
                      <a:pPr algn="ctr"/>
                      <a:r>
                        <a:rPr lang="en-US" b="1" dirty="0"/>
                        <a:t>% ECDIS</a:t>
                      </a:r>
                    </a:p>
                  </a:txBody>
                  <a:tcPr anchor="ctr"/>
                </a:tc>
                <a:extLst>
                  <a:ext uri="{0D108BD9-81ED-4DB2-BD59-A6C34878D82A}">
                    <a16:rowId xmlns:a16="http://schemas.microsoft.com/office/drawing/2014/main" val="2095185155"/>
                  </a:ext>
                </a:extLst>
              </a:tr>
              <a:tr h="581356">
                <a:tc>
                  <a:txBody>
                    <a:bodyPr/>
                    <a:lstStyle/>
                    <a:p>
                      <a:r>
                        <a:rPr lang="en-US" dirty="0"/>
                        <a:t>Suffolk County</a:t>
                      </a:r>
                    </a:p>
                  </a:txBody>
                  <a:tcPr anchor="ctr"/>
                </a:tc>
                <a:tc>
                  <a:txBody>
                    <a:bodyPr/>
                    <a:lstStyle/>
                    <a:p>
                      <a:pPr algn="ctr"/>
                      <a:r>
                        <a:rPr lang="en-US" dirty="0"/>
                        <a:t>8.0%</a:t>
                      </a:r>
                    </a:p>
                  </a:txBody>
                  <a:tcPr anchor="ctr"/>
                </a:tc>
                <a:tc>
                  <a:txBody>
                    <a:bodyPr/>
                    <a:lstStyle/>
                    <a:p>
                      <a:pPr algn="ctr"/>
                      <a:r>
                        <a:rPr lang="en-US" dirty="0"/>
                        <a:t>14.7%</a:t>
                      </a:r>
                    </a:p>
                  </a:txBody>
                  <a:tcPr anchor="ctr"/>
                </a:tc>
                <a:tc>
                  <a:txBody>
                    <a:bodyPr/>
                    <a:lstStyle/>
                    <a:p>
                      <a:pPr algn="ctr"/>
                      <a:r>
                        <a:rPr lang="en-US" dirty="0"/>
                        <a:t>38.4%</a:t>
                      </a:r>
                    </a:p>
                  </a:txBody>
                  <a:tcPr anchor="ctr"/>
                </a:tc>
                <a:tc>
                  <a:txBody>
                    <a:bodyPr/>
                    <a:lstStyle/>
                    <a:p>
                      <a:pPr algn="ctr"/>
                      <a:r>
                        <a:rPr lang="en-US" dirty="0"/>
                        <a:t>13.6%</a:t>
                      </a:r>
                    </a:p>
                  </a:txBody>
                  <a:tcPr anchor="ctr"/>
                </a:tc>
                <a:tc>
                  <a:txBody>
                    <a:bodyPr/>
                    <a:lstStyle/>
                    <a:p>
                      <a:pPr algn="ctr"/>
                      <a:r>
                        <a:rPr lang="en-US" dirty="0"/>
                        <a:t>18.1%</a:t>
                      </a:r>
                    </a:p>
                  </a:txBody>
                  <a:tcPr anchor="ctr"/>
                </a:tc>
                <a:tc>
                  <a:txBody>
                    <a:bodyPr/>
                    <a:lstStyle/>
                    <a:p>
                      <a:pPr algn="ctr"/>
                      <a:r>
                        <a:rPr lang="en-US" dirty="0"/>
                        <a:t>44.2%</a:t>
                      </a:r>
                    </a:p>
                  </a:txBody>
                  <a:tcPr anchor="ctr"/>
                </a:tc>
                <a:extLst>
                  <a:ext uri="{0D108BD9-81ED-4DB2-BD59-A6C34878D82A}">
                    <a16:rowId xmlns:a16="http://schemas.microsoft.com/office/drawing/2014/main" val="2279742721"/>
                  </a:ext>
                </a:extLst>
              </a:tr>
              <a:tr h="581356">
                <a:tc>
                  <a:txBody>
                    <a:bodyPr/>
                    <a:lstStyle/>
                    <a:p>
                      <a:r>
                        <a:rPr lang="en-US" dirty="0"/>
                        <a:t>Nassau County</a:t>
                      </a:r>
                    </a:p>
                  </a:txBody>
                  <a:tcPr anchor="ctr"/>
                </a:tc>
                <a:tc>
                  <a:txBody>
                    <a:bodyPr/>
                    <a:lstStyle/>
                    <a:p>
                      <a:pPr algn="ctr"/>
                      <a:r>
                        <a:rPr lang="en-US" dirty="0"/>
                        <a:t>7.0%</a:t>
                      </a:r>
                    </a:p>
                  </a:txBody>
                  <a:tcPr anchor="ctr"/>
                </a:tc>
                <a:tc>
                  <a:txBody>
                    <a:bodyPr/>
                    <a:lstStyle/>
                    <a:p>
                      <a:pPr algn="ctr"/>
                      <a:r>
                        <a:rPr lang="en-US" dirty="0"/>
                        <a:t>12.8%</a:t>
                      </a:r>
                    </a:p>
                  </a:txBody>
                  <a:tcPr anchor="ctr"/>
                </a:tc>
                <a:tc>
                  <a:txBody>
                    <a:bodyPr/>
                    <a:lstStyle/>
                    <a:p>
                      <a:pPr algn="ctr"/>
                      <a:r>
                        <a:rPr lang="en-US" dirty="0"/>
                        <a:t>29.8%</a:t>
                      </a:r>
                    </a:p>
                  </a:txBody>
                  <a:tcPr anchor="ctr"/>
                </a:tc>
                <a:tc>
                  <a:txBody>
                    <a:bodyPr/>
                    <a:lstStyle/>
                    <a:p>
                      <a:pPr algn="ctr"/>
                      <a:r>
                        <a:rPr lang="en-US" dirty="0"/>
                        <a:t>8.8%</a:t>
                      </a:r>
                    </a:p>
                  </a:txBody>
                  <a:tcPr anchor="ctr"/>
                </a:tc>
                <a:tc>
                  <a:txBody>
                    <a:bodyPr/>
                    <a:lstStyle/>
                    <a:p>
                      <a:pPr algn="ctr"/>
                      <a:r>
                        <a:rPr lang="en-US" dirty="0"/>
                        <a:t>15.7%</a:t>
                      </a:r>
                    </a:p>
                  </a:txBody>
                  <a:tcPr anchor="ctr"/>
                </a:tc>
                <a:tc>
                  <a:txBody>
                    <a:bodyPr/>
                    <a:lstStyle/>
                    <a:p>
                      <a:pPr algn="ctr"/>
                      <a:r>
                        <a:rPr lang="en-US" dirty="0"/>
                        <a:t>33.0%</a:t>
                      </a:r>
                    </a:p>
                  </a:txBody>
                  <a:tcPr anchor="ctr"/>
                </a:tc>
                <a:extLst>
                  <a:ext uri="{0D108BD9-81ED-4DB2-BD59-A6C34878D82A}">
                    <a16:rowId xmlns:a16="http://schemas.microsoft.com/office/drawing/2014/main" val="2663177446"/>
                  </a:ext>
                </a:extLst>
              </a:tr>
              <a:tr h="581356">
                <a:tc>
                  <a:txBody>
                    <a:bodyPr/>
                    <a:lstStyle/>
                    <a:p>
                      <a:r>
                        <a:rPr lang="en-US" dirty="0"/>
                        <a:t>Long Island</a:t>
                      </a:r>
                    </a:p>
                  </a:txBody>
                  <a:tcPr anchor="ctr"/>
                </a:tc>
                <a:tc>
                  <a:txBody>
                    <a:bodyPr/>
                    <a:lstStyle/>
                    <a:p>
                      <a:pPr algn="ctr"/>
                      <a:r>
                        <a:rPr lang="en-US" dirty="0"/>
                        <a:t>7.6%</a:t>
                      </a:r>
                    </a:p>
                  </a:txBody>
                  <a:tcPr anchor="ctr"/>
                </a:tc>
                <a:tc>
                  <a:txBody>
                    <a:bodyPr/>
                    <a:lstStyle/>
                    <a:p>
                      <a:pPr algn="ctr"/>
                      <a:r>
                        <a:rPr lang="en-US" dirty="0"/>
                        <a:t>13.8%</a:t>
                      </a:r>
                    </a:p>
                  </a:txBody>
                  <a:tcPr anchor="ctr"/>
                </a:tc>
                <a:tc>
                  <a:txBody>
                    <a:bodyPr/>
                    <a:lstStyle/>
                    <a:p>
                      <a:pPr algn="ctr"/>
                      <a:r>
                        <a:rPr lang="en-US" dirty="0"/>
                        <a:t>34.5%</a:t>
                      </a:r>
                    </a:p>
                  </a:txBody>
                  <a:tcPr anchor="ctr"/>
                </a:tc>
                <a:tc>
                  <a:txBody>
                    <a:bodyPr/>
                    <a:lstStyle/>
                    <a:p>
                      <a:pPr algn="ctr"/>
                      <a:r>
                        <a:rPr lang="en-US" dirty="0"/>
                        <a:t>11.4%</a:t>
                      </a:r>
                    </a:p>
                  </a:txBody>
                  <a:tcPr anchor="ctr"/>
                </a:tc>
                <a:tc>
                  <a:txBody>
                    <a:bodyPr/>
                    <a:lstStyle/>
                    <a:p>
                      <a:pPr algn="ctr"/>
                      <a:r>
                        <a:rPr lang="en-US" dirty="0"/>
                        <a:t>17.0%</a:t>
                      </a:r>
                    </a:p>
                  </a:txBody>
                  <a:tcPr anchor="ctr"/>
                </a:tc>
                <a:tc>
                  <a:txBody>
                    <a:bodyPr/>
                    <a:lstStyle/>
                    <a:p>
                      <a:pPr algn="ctr"/>
                      <a:r>
                        <a:rPr lang="en-US" dirty="0"/>
                        <a:t>38.9%</a:t>
                      </a:r>
                    </a:p>
                  </a:txBody>
                  <a:tcPr anchor="ctr"/>
                </a:tc>
                <a:extLst>
                  <a:ext uri="{0D108BD9-81ED-4DB2-BD59-A6C34878D82A}">
                    <a16:rowId xmlns:a16="http://schemas.microsoft.com/office/drawing/2014/main" val="1635150627"/>
                  </a:ext>
                </a:extLst>
              </a:tr>
              <a:tr h="594512">
                <a:tc>
                  <a:txBody>
                    <a:bodyPr/>
                    <a:lstStyle/>
                    <a:p>
                      <a:r>
                        <a:rPr lang="en-US" dirty="0"/>
                        <a:t>Rest of State</a:t>
                      </a:r>
                    </a:p>
                    <a:p>
                      <a:r>
                        <a:rPr lang="en-US" sz="900" dirty="0"/>
                        <a:t>(excludes NYC &amp; LI)</a:t>
                      </a:r>
                    </a:p>
                  </a:txBody>
                  <a:tcPr anchor="ctr"/>
                </a:tc>
                <a:tc>
                  <a:txBody>
                    <a:bodyPr/>
                    <a:lstStyle/>
                    <a:p>
                      <a:pPr algn="ctr"/>
                      <a:r>
                        <a:rPr lang="en-US" dirty="0"/>
                        <a:t>3.9%</a:t>
                      </a:r>
                    </a:p>
                  </a:txBody>
                  <a:tcPr anchor="ctr"/>
                </a:tc>
                <a:tc>
                  <a:txBody>
                    <a:bodyPr/>
                    <a:lstStyle/>
                    <a:p>
                      <a:pPr algn="ctr"/>
                      <a:r>
                        <a:rPr lang="en-US" dirty="0"/>
                        <a:t>14.8%</a:t>
                      </a:r>
                    </a:p>
                  </a:txBody>
                  <a:tcPr anchor="ctr"/>
                </a:tc>
                <a:tc>
                  <a:txBody>
                    <a:bodyPr/>
                    <a:lstStyle/>
                    <a:p>
                      <a:pPr algn="ctr"/>
                      <a:r>
                        <a:rPr lang="en-US" dirty="0"/>
                        <a:t>45.3%</a:t>
                      </a:r>
                    </a:p>
                  </a:txBody>
                  <a:tcPr anchor="ctr"/>
                </a:tc>
                <a:tc>
                  <a:txBody>
                    <a:bodyPr/>
                    <a:lstStyle/>
                    <a:p>
                      <a:pPr algn="ctr"/>
                      <a:r>
                        <a:rPr lang="en-US" dirty="0"/>
                        <a:t>6.3%</a:t>
                      </a:r>
                    </a:p>
                  </a:txBody>
                  <a:tcPr anchor="ctr"/>
                </a:tc>
                <a:tc>
                  <a:txBody>
                    <a:bodyPr/>
                    <a:lstStyle/>
                    <a:p>
                      <a:pPr algn="ctr"/>
                      <a:r>
                        <a:rPr lang="en-US" dirty="0"/>
                        <a:t>17.3%</a:t>
                      </a:r>
                    </a:p>
                  </a:txBody>
                  <a:tcPr anchor="ctr"/>
                </a:tc>
                <a:tc>
                  <a:txBody>
                    <a:bodyPr/>
                    <a:lstStyle/>
                    <a:p>
                      <a:pPr algn="ctr"/>
                      <a:r>
                        <a:rPr lang="en-US" dirty="0"/>
                        <a:t>48.7%</a:t>
                      </a:r>
                    </a:p>
                  </a:txBody>
                  <a:tcPr anchor="ctr"/>
                </a:tc>
                <a:extLst>
                  <a:ext uri="{0D108BD9-81ED-4DB2-BD59-A6C34878D82A}">
                    <a16:rowId xmlns:a16="http://schemas.microsoft.com/office/drawing/2014/main" val="1796166397"/>
                  </a:ext>
                </a:extLst>
              </a:tr>
            </a:tbl>
          </a:graphicData>
        </a:graphic>
      </p:graphicFrame>
      <p:pic>
        <p:nvPicPr>
          <p:cNvPr id="13" name="Picture 12">
            <a:extLst>
              <a:ext uri="{FF2B5EF4-FFF2-40B4-BE49-F238E27FC236}">
                <a16:creationId xmlns:a16="http://schemas.microsoft.com/office/drawing/2014/main" id="{CD0481B3-9092-4FDB-B3FC-0C0CDA98D893}"/>
              </a:ext>
            </a:extLst>
          </p:cNvPr>
          <p:cNvPicPr>
            <a:picLocks noChangeAspect="1"/>
          </p:cNvPicPr>
          <p:nvPr/>
        </p:nvPicPr>
        <p:blipFill>
          <a:blip r:embed="rId3"/>
          <a:stretch>
            <a:fillRect/>
          </a:stretch>
        </p:blipFill>
        <p:spPr>
          <a:xfrm>
            <a:off x="8451646" y="5590818"/>
            <a:ext cx="3740354" cy="1267182"/>
          </a:xfrm>
          <a:prstGeom prst="rect">
            <a:avLst/>
          </a:prstGeom>
        </p:spPr>
      </p:pic>
      <p:sp>
        <p:nvSpPr>
          <p:cNvPr id="11" name="TextBox 10">
            <a:extLst>
              <a:ext uri="{FF2B5EF4-FFF2-40B4-BE49-F238E27FC236}">
                <a16:creationId xmlns:a16="http://schemas.microsoft.com/office/drawing/2014/main" id="{8B96B012-2D52-4388-A514-7BD8EB3C1338}"/>
              </a:ext>
            </a:extLst>
          </p:cNvPr>
          <p:cNvSpPr txBox="1"/>
          <p:nvPr/>
        </p:nvSpPr>
        <p:spPr>
          <a:xfrm>
            <a:off x="2651582" y="5471087"/>
            <a:ext cx="7493904" cy="523206"/>
          </a:xfrm>
          <a:prstGeom prst="rect">
            <a:avLst/>
          </a:prstGeom>
          <a:noFill/>
        </p:spPr>
        <p:txBody>
          <a:bodyPr wrap="square" lIns="91427" tIns="45713" rIns="91427" bIns="45713" rtlCol="0">
            <a:spAutoFit/>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Even through a generally declining enrollment, the demographic groups of ELLs/MLLs, students with disabilities, and economically disadvantaged are experiencing increases in numbers.  </a:t>
            </a:r>
            <a:endParaRPr kumimoji="0" lang="en-US" sz="1400" i="0" u="none" strike="noStrike" kern="1200" cap="none" spc="0" normalizeH="0" baseline="0" noProof="0" dirty="0">
              <a:ln>
                <a:noFill/>
              </a:ln>
              <a:effectLst/>
              <a:uLnTx/>
              <a:uFillTx/>
              <a:latin typeface="Calibri" panose="020F0502020204030204"/>
            </a:endParaRPr>
          </a:p>
        </p:txBody>
      </p:sp>
      <p:pic>
        <p:nvPicPr>
          <p:cNvPr id="14" name="Picture 13">
            <a:extLst>
              <a:ext uri="{FF2B5EF4-FFF2-40B4-BE49-F238E27FC236}">
                <a16:creationId xmlns:a16="http://schemas.microsoft.com/office/drawing/2014/main" id="{39987C03-FC80-4AF2-8E99-BDF29A0410E0}"/>
              </a:ext>
            </a:extLst>
          </p:cNvPr>
          <p:cNvPicPr>
            <a:picLocks noChangeAspect="1"/>
          </p:cNvPicPr>
          <p:nvPr/>
        </p:nvPicPr>
        <p:blipFill>
          <a:blip r:embed="rId4"/>
          <a:stretch>
            <a:fillRect/>
          </a:stretch>
        </p:blipFill>
        <p:spPr>
          <a:xfrm>
            <a:off x="105200" y="91913"/>
            <a:ext cx="1720562" cy="1039306"/>
          </a:xfrm>
          <a:prstGeom prst="rect">
            <a:avLst/>
          </a:prstGeom>
        </p:spPr>
      </p:pic>
    </p:spTree>
    <p:extLst>
      <p:ext uri="{BB962C8B-B14F-4D97-AF65-F5344CB8AC3E}">
        <p14:creationId xmlns:p14="http://schemas.microsoft.com/office/powerpoint/2010/main" val="588976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5EB4A2-C624-460B-A581-032439A6A631}"/>
              </a:ext>
            </a:extLst>
          </p:cNvPr>
          <p:cNvSpPr>
            <a:spLocks noGrp="1"/>
          </p:cNvSpPr>
          <p:nvPr>
            <p:ph type="sldNum" sz="quarter" idx="12"/>
          </p:nvPr>
        </p:nvSpPr>
        <p:spPr/>
        <p:txBody>
          <a:bodyPr/>
          <a:lstStyle/>
          <a:p>
            <a:pPr defTabSz="914269"/>
            <a:fld id="{05F6CAB2-E0B9-42A4-A682-D4D8F39877AC}" type="slidenum">
              <a:rPr lang="en-US">
                <a:solidFill>
                  <a:prstClr val="black">
                    <a:tint val="75000"/>
                  </a:prstClr>
                </a:solidFill>
                <a:latin typeface="Calibri" panose="020F0502020204030204"/>
              </a:rPr>
              <a:pPr defTabSz="914269"/>
              <a:t>19</a:t>
            </a:fld>
            <a:endParaRPr lang="en-US" dirty="0">
              <a:solidFill>
                <a:prstClr val="black">
                  <a:tint val="75000"/>
                </a:prstClr>
              </a:solidFill>
              <a:latin typeface="Calibri" panose="020F0502020204030204"/>
            </a:endParaRPr>
          </a:p>
        </p:txBody>
      </p:sp>
      <p:sp>
        <p:nvSpPr>
          <p:cNvPr id="8" name="TextBox 1">
            <a:extLst>
              <a:ext uri="{FF2B5EF4-FFF2-40B4-BE49-F238E27FC236}">
                <a16:creationId xmlns:a16="http://schemas.microsoft.com/office/drawing/2014/main" id="{E7594D84-8FCE-4344-8C99-DE471FED46A2}"/>
              </a:ext>
            </a:extLst>
          </p:cNvPr>
          <p:cNvSpPr txBox="1"/>
          <p:nvPr/>
        </p:nvSpPr>
        <p:spPr>
          <a:xfrm>
            <a:off x="2526323" y="1087292"/>
            <a:ext cx="7139354" cy="400095"/>
          </a:xfrm>
          <a:prstGeom prst="rect">
            <a:avLst/>
          </a:prstGeom>
          <a:noFill/>
          <a:ln>
            <a:noFill/>
          </a:ln>
        </p:spPr>
        <p:txBody>
          <a:bodyPr wrap="square" lIns="91427" tIns="45713" rIns="91427" bIns="45713"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269"/>
            <a:r>
              <a:rPr lang="en-US" sz="2000" b="1" dirty="0">
                <a:solidFill>
                  <a:prstClr val="black"/>
                </a:solidFill>
                <a:latin typeface="Arial Narrow" panose="020B0606020202030204" pitchFamily="34" charset="0"/>
              </a:rPr>
              <a:t>10-Year Change in Racial/Ethnic Enrollment 2015-16 to 2024-25</a:t>
            </a:r>
          </a:p>
        </p:txBody>
      </p:sp>
      <p:sp>
        <p:nvSpPr>
          <p:cNvPr id="12" name="TextBox 11">
            <a:extLst>
              <a:ext uri="{FF2B5EF4-FFF2-40B4-BE49-F238E27FC236}">
                <a16:creationId xmlns:a16="http://schemas.microsoft.com/office/drawing/2014/main" id="{199F5E35-0E27-450C-B22A-DC4162868680}"/>
              </a:ext>
            </a:extLst>
          </p:cNvPr>
          <p:cNvSpPr txBox="1"/>
          <p:nvPr/>
        </p:nvSpPr>
        <p:spPr>
          <a:xfrm>
            <a:off x="1355614" y="5628578"/>
            <a:ext cx="3960628" cy="246207"/>
          </a:xfrm>
          <a:prstGeom prst="rect">
            <a:avLst/>
          </a:prstGeom>
          <a:noFill/>
        </p:spPr>
        <p:txBody>
          <a:bodyPr wrap="square" lIns="91427" tIns="45713" rIns="91427" bIns="45713" rtlCol="0">
            <a:spAutoFit/>
          </a:bodyPr>
          <a:lstStyle/>
          <a:p>
            <a:pPr defTabSz="914269"/>
            <a:r>
              <a:rPr lang="en-US" sz="1000" dirty="0">
                <a:solidFill>
                  <a:prstClr val="black"/>
                </a:solidFill>
                <a:latin typeface="Calibri" panose="020F0502020204030204"/>
              </a:rPr>
              <a:t>Source: NYS School Report Cards (2015-2016 and 2024-2025) </a:t>
            </a:r>
          </a:p>
        </p:txBody>
      </p:sp>
      <p:sp>
        <p:nvSpPr>
          <p:cNvPr id="9" name="Rectangle 8">
            <a:extLst>
              <a:ext uri="{FF2B5EF4-FFF2-40B4-BE49-F238E27FC236}">
                <a16:creationId xmlns:a16="http://schemas.microsoft.com/office/drawing/2014/main" id="{3CF6650D-F21D-4D28-939E-265AB02C07EF}"/>
              </a:ext>
            </a:extLst>
          </p:cNvPr>
          <p:cNvSpPr/>
          <p:nvPr/>
        </p:nvSpPr>
        <p:spPr>
          <a:xfrm>
            <a:off x="2400300" y="454603"/>
            <a:ext cx="7391400" cy="584761"/>
          </a:xfrm>
          <a:prstGeom prst="rect">
            <a:avLst/>
          </a:prstGeom>
        </p:spPr>
        <p:txBody>
          <a:bodyPr wrap="square" lIns="91427" tIns="45713" rIns="91427" bIns="45713">
            <a:spAutoFit/>
          </a:bodyPr>
          <a:lstStyle/>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Shifting Student Demographics</a:t>
            </a:r>
          </a:p>
        </p:txBody>
      </p:sp>
      <p:pic>
        <p:nvPicPr>
          <p:cNvPr id="10" name="Picture 9">
            <a:extLst>
              <a:ext uri="{FF2B5EF4-FFF2-40B4-BE49-F238E27FC236}">
                <a16:creationId xmlns:a16="http://schemas.microsoft.com/office/drawing/2014/main" id="{C1C60F5F-8A47-4B93-AE27-AA204DFABA40}"/>
              </a:ext>
            </a:extLst>
          </p:cNvPr>
          <p:cNvPicPr>
            <a:picLocks noChangeAspect="1"/>
          </p:cNvPicPr>
          <p:nvPr/>
        </p:nvPicPr>
        <p:blipFill>
          <a:blip r:embed="rId3"/>
          <a:stretch>
            <a:fillRect/>
          </a:stretch>
        </p:blipFill>
        <p:spPr>
          <a:xfrm>
            <a:off x="8451646" y="5590818"/>
            <a:ext cx="3740354" cy="1267182"/>
          </a:xfrm>
          <a:prstGeom prst="rect">
            <a:avLst/>
          </a:prstGeom>
        </p:spPr>
      </p:pic>
      <p:graphicFrame>
        <p:nvGraphicFramePr>
          <p:cNvPr id="3" name="Table 2">
            <a:extLst>
              <a:ext uri="{FF2B5EF4-FFF2-40B4-BE49-F238E27FC236}">
                <a16:creationId xmlns:a16="http://schemas.microsoft.com/office/drawing/2014/main" id="{190CAE49-D15B-48C7-9F3C-67486AF1C269}"/>
              </a:ext>
            </a:extLst>
          </p:cNvPr>
          <p:cNvGraphicFramePr>
            <a:graphicFrameLocks noGrp="1"/>
          </p:cNvGraphicFramePr>
          <p:nvPr>
            <p:extLst/>
          </p:nvPr>
        </p:nvGraphicFramePr>
        <p:xfrm>
          <a:off x="1420091" y="2131058"/>
          <a:ext cx="9079350" cy="3555084"/>
        </p:xfrm>
        <a:graphic>
          <a:graphicData uri="http://schemas.openxmlformats.org/drawingml/2006/table">
            <a:tbl>
              <a:tblPr firstRow="1" bandRow="1">
                <a:tableStyleId>{5C22544A-7EE6-4342-B048-85BDC9FD1C3A}</a:tableStyleId>
              </a:tblPr>
              <a:tblGrid>
                <a:gridCol w="2576950">
                  <a:extLst>
                    <a:ext uri="{9D8B030D-6E8A-4147-A177-3AD203B41FA5}">
                      <a16:colId xmlns:a16="http://schemas.microsoft.com/office/drawing/2014/main" val="355799252"/>
                    </a:ext>
                  </a:extLst>
                </a:gridCol>
                <a:gridCol w="1625600">
                  <a:extLst>
                    <a:ext uri="{9D8B030D-6E8A-4147-A177-3AD203B41FA5}">
                      <a16:colId xmlns:a16="http://schemas.microsoft.com/office/drawing/2014/main" val="2941359541"/>
                    </a:ext>
                  </a:extLst>
                </a:gridCol>
                <a:gridCol w="1625600">
                  <a:extLst>
                    <a:ext uri="{9D8B030D-6E8A-4147-A177-3AD203B41FA5}">
                      <a16:colId xmlns:a16="http://schemas.microsoft.com/office/drawing/2014/main" val="2260911058"/>
                    </a:ext>
                  </a:extLst>
                </a:gridCol>
                <a:gridCol w="1625600">
                  <a:extLst>
                    <a:ext uri="{9D8B030D-6E8A-4147-A177-3AD203B41FA5}">
                      <a16:colId xmlns:a16="http://schemas.microsoft.com/office/drawing/2014/main" val="380234942"/>
                    </a:ext>
                  </a:extLst>
                </a:gridCol>
                <a:gridCol w="1625600">
                  <a:extLst>
                    <a:ext uri="{9D8B030D-6E8A-4147-A177-3AD203B41FA5}">
                      <a16:colId xmlns:a16="http://schemas.microsoft.com/office/drawing/2014/main" val="3360749982"/>
                    </a:ext>
                  </a:extLst>
                </a:gridCol>
              </a:tblGrid>
              <a:tr h="462871">
                <a:tc>
                  <a:txBody>
                    <a:bodyPr/>
                    <a:lstStyle/>
                    <a:p>
                      <a:endParaRPr lang="en-US" dirty="0"/>
                    </a:p>
                  </a:txBody>
                  <a:tcPr/>
                </a:tc>
                <a:tc>
                  <a:txBody>
                    <a:bodyPr/>
                    <a:lstStyle/>
                    <a:p>
                      <a:pPr algn="ctr"/>
                      <a:r>
                        <a:rPr lang="en-US" dirty="0"/>
                        <a:t>Suffolk County</a:t>
                      </a:r>
                    </a:p>
                  </a:txBody>
                  <a:tcPr anchor="ctr"/>
                </a:tc>
                <a:tc>
                  <a:txBody>
                    <a:bodyPr/>
                    <a:lstStyle/>
                    <a:p>
                      <a:pPr algn="ctr"/>
                      <a:r>
                        <a:rPr lang="en-US" dirty="0"/>
                        <a:t>Nassau County</a:t>
                      </a:r>
                    </a:p>
                  </a:txBody>
                  <a:tcPr anchor="ctr"/>
                </a:tc>
                <a:tc>
                  <a:txBody>
                    <a:bodyPr/>
                    <a:lstStyle/>
                    <a:p>
                      <a:pPr algn="ctr"/>
                      <a:r>
                        <a:rPr lang="en-US" dirty="0"/>
                        <a:t>Long Island</a:t>
                      </a:r>
                    </a:p>
                  </a:txBody>
                  <a:tcPr anchor="ctr"/>
                </a:tc>
                <a:tc>
                  <a:txBody>
                    <a:bodyPr/>
                    <a:lstStyle/>
                    <a:p>
                      <a:pPr algn="ctr"/>
                      <a:r>
                        <a:rPr lang="en-US" dirty="0"/>
                        <a:t>Rest of State</a:t>
                      </a:r>
                    </a:p>
                    <a:p>
                      <a:pPr algn="ctr"/>
                      <a:r>
                        <a:rPr lang="en-US" sz="900" dirty="0"/>
                        <a:t>(excludes NYC &amp; LI)</a:t>
                      </a:r>
                    </a:p>
                  </a:txBody>
                  <a:tcPr anchor="ctr"/>
                </a:tc>
                <a:extLst>
                  <a:ext uri="{0D108BD9-81ED-4DB2-BD59-A6C34878D82A}">
                    <a16:rowId xmlns:a16="http://schemas.microsoft.com/office/drawing/2014/main" val="3740823791"/>
                  </a:ext>
                </a:extLst>
              </a:tr>
              <a:tr h="443001">
                <a:tc>
                  <a:txBody>
                    <a:bodyPr/>
                    <a:lstStyle/>
                    <a:p>
                      <a:r>
                        <a:rPr lang="en-US" dirty="0"/>
                        <a:t>American Indian/Alaska Native</a:t>
                      </a:r>
                    </a:p>
                  </a:txBody>
                  <a:tcPr anchor="ctr"/>
                </a:tc>
                <a:tc>
                  <a:txBody>
                    <a:bodyPr/>
                    <a:lstStyle/>
                    <a:p>
                      <a:pPr algn="ctr"/>
                      <a:r>
                        <a:rPr lang="en-US" dirty="0"/>
                        <a:t>23.5%</a:t>
                      </a:r>
                    </a:p>
                  </a:txBody>
                  <a:tcPr anchor="ctr"/>
                </a:tc>
                <a:tc>
                  <a:txBody>
                    <a:bodyPr/>
                    <a:lstStyle/>
                    <a:p>
                      <a:pPr algn="ctr"/>
                      <a:r>
                        <a:rPr lang="en-US" dirty="0"/>
                        <a:t>51.9%</a:t>
                      </a:r>
                    </a:p>
                  </a:txBody>
                  <a:tcPr anchor="ctr"/>
                </a:tc>
                <a:tc>
                  <a:txBody>
                    <a:bodyPr/>
                    <a:lstStyle/>
                    <a:p>
                      <a:pPr algn="ctr"/>
                      <a:r>
                        <a:rPr lang="en-US" dirty="0"/>
                        <a:t>33.5%</a:t>
                      </a:r>
                    </a:p>
                  </a:txBody>
                  <a:tcPr anchor="ctr"/>
                </a:tc>
                <a:tc>
                  <a:txBody>
                    <a:bodyPr/>
                    <a:lstStyle/>
                    <a:p>
                      <a:pPr algn="ctr"/>
                      <a:r>
                        <a:rPr lang="en-US" dirty="0">
                          <a:solidFill>
                            <a:srgbClr val="C00000"/>
                          </a:solidFill>
                        </a:rPr>
                        <a:t>-16.5%</a:t>
                      </a:r>
                    </a:p>
                  </a:txBody>
                  <a:tcPr anchor="ctr"/>
                </a:tc>
                <a:extLst>
                  <a:ext uri="{0D108BD9-81ED-4DB2-BD59-A6C34878D82A}">
                    <a16:rowId xmlns:a16="http://schemas.microsoft.com/office/drawing/2014/main" val="3326430965"/>
                  </a:ext>
                </a:extLst>
              </a:tr>
              <a:tr h="443001">
                <a:tc>
                  <a:txBody>
                    <a:bodyPr/>
                    <a:lstStyle/>
                    <a:p>
                      <a:r>
                        <a:rPr lang="en-US" dirty="0"/>
                        <a:t>Asian/Other Pacific Islander</a:t>
                      </a:r>
                    </a:p>
                  </a:txBody>
                  <a:tcPr anchor="ctr"/>
                </a:tc>
                <a:tc>
                  <a:txBody>
                    <a:bodyPr/>
                    <a:lstStyle/>
                    <a:p>
                      <a:pPr algn="ctr"/>
                      <a:r>
                        <a:rPr lang="en-US" dirty="0"/>
                        <a:t>11.8%</a:t>
                      </a:r>
                    </a:p>
                  </a:txBody>
                  <a:tcPr anchor="ctr"/>
                </a:tc>
                <a:tc>
                  <a:txBody>
                    <a:bodyPr/>
                    <a:lstStyle/>
                    <a:p>
                      <a:pPr algn="ctr"/>
                      <a:r>
                        <a:rPr lang="en-US" dirty="0"/>
                        <a:t>58.0%</a:t>
                      </a:r>
                    </a:p>
                  </a:txBody>
                  <a:tcPr anchor="ctr"/>
                </a:tc>
                <a:tc>
                  <a:txBody>
                    <a:bodyPr/>
                    <a:lstStyle/>
                    <a:p>
                      <a:pPr algn="ctr"/>
                      <a:r>
                        <a:rPr lang="en-US" dirty="0"/>
                        <a:t>44.4%</a:t>
                      </a:r>
                    </a:p>
                  </a:txBody>
                  <a:tcPr anchor="ctr"/>
                </a:tc>
                <a:tc>
                  <a:txBody>
                    <a:bodyPr/>
                    <a:lstStyle/>
                    <a:p>
                      <a:pPr algn="ctr"/>
                      <a:r>
                        <a:rPr lang="en-US" dirty="0"/>
                        <a:t>12.6%</a:t>
                      </a:r>
                    </a:p>
                  </a:txBody>
                  <a:tcPr anchor="ctr"/>
                </a:tc>
                <a:extLst>
                  <a:ext uri="{0D108BD9-81ED-4DB2-BD59-A6C34878D82A}">
                    <a16:rowId xmlns:a16="http://schemas.microsoft.com/office/drawing/2014/main" val="1873403217"/>
                  </a:ext>
                </a:extLst>
              </a:tr>
              <a:tr h="443001">
                <a:tc>
                  <a:txBody>
                    <a:bodyPr/>
                    <a:lstStyle/>
                    <a:p>
                      <a:r>
                        <a:rPr lang="en-US" dirty="0"/>
                        <a:t>Black/African American</a:t>
                      </a:r>
                    </a:p>
                  </a:txBody>
                  <a:tcPr anchor="ctr"/>
                </a:tc>
                <a:tc>
                  <a:txBody>
                    <a:bodyPr/>
                    <a:lstStyle/>
                    <a:p>
                      <a:pPr algn="ctr"/>
                      <a:r>
                        <a:rPr lang="en-US" dirty="0">
                          <a:solidFill>
                            <a:srgbClr val="C00000"/>
                          </a:solidFill>
                        </a:rPr>
                        <a:t>-12.7%</a:t>
                      </a:r>
                    </a:p>
                  </a:txBody>
                  <a:tcPr anchor="ctr"/>
                </a:tc>
                <a:tc>
                  <a:txBody>
                    <a:bodyPr/>
                    <a:lstStyle/>
                    <a:p>
                      <a:pPr algn="ctr"/>
                      <a:r>
                        <a:rPr lang="en-US" dirty="0">
                          <a:solidFill>
                            <a:srgbClr val="C00000"/>
                          </a:solidFill>
                        </a:rPr>
                        <a:t>-23.0%</a:t>
                      </a:r>
                    </a:p>
                  </a:txBody>
                  <a:tcPr anchor="ctr"/>
                </a:tc>
                <a:tc>
                  <a:txBody>
                    <a:bodyPr/>
                    <a:lstStyle/>
                    <a:p>
                      <a:pPr algn="ctr"/>
                      <a:r>
                        <a:rPr lang="en-US" dirty="0">
                          <a:solidFill>
                            <a:srgbClr val="C00000"/>
                          </a:solidFill>
                        </a:rPr>
                        <a:t>-18.3%</a:t>
                      </a:r>
                    </a:p>
                  </a:txBody>
                  <a:tcPr anchor="ctr"/>
                </a:tc>
                <a:tc>
                  <a:txBody>
                    <a:bodyPr/>
                    <a:lstStyle/>
                    <a:p>
                      <a:pPr algn="ctr"/>
                      <a:r>
                        <a:rPr lang="en-US" dirty="0">
                          <a:solidFill>
                            <a:srgbClr val="C00000"/>
                          </a:solidFill>
                        </a:rPr>
                        <a:t>-18.7%</a:t>
                      </a:r>
                    </a:p>
                  </a:txBody>
                  <a:tcPr anchor="ctr"/>
                </a:tc>
                <a:extLst>
                  <a:ext uri="{0D108BD9-81ED-4DB2-BD59-A6C34878D82A}">
                    <a16:rowId xmlns:a16="http://schemas.microsoft.com/office/drawing/2014/main" val="410329985"/>
                  </a:ext>
                </a:extLst>
              </a:tr>
              <a:tr h="443001">
                <a:tc>
                  <a:txBody>
                    <a:bodyPr/>
                    <a:lstStyle/>
                    <a:p>
                      <a:r>
                        <a:rPr lang="en-US" dirty="0"/>
                        <a:t>Hispanic/Latino</a:t>
                      </a:r>
                    </a:p>
                  </a:txBody>
                  <a:tcPr anchor="ctr"/>
                </a:tc>
                <a:tc>
                  <a:txBody>
                    <a:bodyPr/>
                    <a:lstStyle/>
                    <a:p>
                      <a:pPr algn="ctr"/>
                      <a:r>
                        <a:rPr lang="en-US" dirty="0"/>
                        <a:t>32.1%</a:t>
                      </a:r>
                    </a:p>
                  </a:txBody>
                  <a:tcPr anchor="ctr"/>
                </a:tc>
                <a:tc>
                  <a:txBody>
                    <a:bodyPr/>
                    <a:lstStyle/>
                    <a:p>
                      <a:pPr algn="ctr"/>
                      <a:r>
                        <a:rPr lang="en-US" dirty="0"/>
                        <a:t>14.6%</a:t>
                      </a:r>
                    </a:p>
                  </a:txBody>
                  <a:tcPr anchor="ctr"/>
                </a:tc>
                <a:tc>
                  <a:txBody>
                    <a:bodyPr/>
                    <a:lstStyle/>
                    <a:p>
                      <a:pPr algn="ctr"/>
                      <a:r>
                        <a:rPr lang="en-US" dirty="0"/>
                        <a:t>24.8%</a:t>
                      </a:r>
                    </a:p>
                  </a:txBody>
                  <a:tcPr anchor="ctr"/>
                </a:tc>
                <a:tc>
                  <a:txBody>
                    <a:bodyPr/>
                    <a:lstStyle/>
                    <a:p>
                      <a:pPr algn="ctr"/>
                      <a:r>
                        <a:rPr lang="en-US" dirty="0"/>
                        <a:t>28.4%</a:t>
                      </a:r>
                    </a:p>
                  </a:txBody>
                  <a:tcPr anchor="ctr"/>
                </a:tc>
                <a:extLst>
                  <a:ext uri="{0D108BD9-81ED-4DB2-BD59-A6C34878D82A}">
                    <a16:rowId xmlns:a16="http://schemas.microsoft.com/office/drawing/2014/main" val="3327126213"/>
                  </a:ext>
                </a:extLst>
              </a:tr>
              <a:tr h="443001">
                <a:tc>
                  <a:txBody>
                    <a:bodyPr/>
                    <a:lstStyle/>
                    <a:p>
                      <a:r>
                        <a:rPr lang="en-US" dirty="0"/>
                        <a:t>White</a:t>
                      </a:r>
                    </a:p>
                  </a:txBody>
                  <a:tcPr anchor="ctr"/>
                </a:tc>
                <a:tc>
                  <a:txBody>
                    <a:bodyPr/>
                    <a:lstStyle/>
                    <a:p>
                      <a:pPr algn="ctr"/>
                      <a:r>
                        <a:rPr lang="en-US" dirty="0">
                          <a:solidFill>
                            <a:srgbClr val="C00000"/>
                          </a:solidFill>
                        </a:rPr>
                        <a:t>-32.6%</a:t>
                      </a:r>
                    </a:p>
                  </a:txBody>
                  <a:tcPr anchor="ctr"/>
                </a:tc>
                <a:tc>
                  <a:txBody>
                    <a:bodyPr/>
                    <a:lstStyle/>
                    <a:p>
                      <a:pPr algn="ctr"/>
                      <a:r>
                        <a:rPr lang="en-US" dirty="0">
                          <a:solidFill>
                            <a:srgbClr val="C00000"/>
                          </a:solidFill>
                        </a:rPr>
                        <a:t>-26.0%</a:t>
                      </a:r>
                    </a:p>
                  </a:txBody>
                  <a:tcPr anchor="ctr"/>
                </a:tc>
                <a:tc>
                  <a:txBody>
                    <a:bodyPr/>
                    <a:lstStyle/>
                    <a:p>
                      <a:pPr algn="ctr"/>
                      <a:r>
                        <a:rPr lang="en-US" dirty="0">
                          <a:solidFill>
                            <a:srgbClr val="C00000"/>
                          </a:solidFill>
                        </a:rPr>
                        <a:t>-29.8%</a:t>
                      </a:r>
                    </a:p>
                  </a:txBody>
                  <a:tcPr anchor="ctr"/>
                </a:tc>
                <a:tc>
                  <a:txBody>
                    <a:bodyPr/>
                    <a:lstStyle/>
                    <a:p>
                      <a:pPr algn="ctr"/>
                      <a:r>
                        <a:rPr lang="en-US" dirty="0">
                          <a:solidFill>
                            <a:srgbClr val="C00000"/>
                          </a:solidFill>
                        </a:rPr>
                        <a:t>-18.2%</a:t>
                      </a:r>
                    </a:p>
                  </a:txBody>
                  <a:tcPr anchor="ctr"/>
                </a:tc>
                <a:extLst>
                  <a:ext uri="{0D108BD9-81ED-4DB2-BD59-A6C34878D82A}">
                    <a16:rowId xmlns:a16="http://schemas.microsoft.com/office/drawing/2014/main" val="4031186378"/>
                  </a:ext>
                </a:extLst>
              </a:tr>
              <a:tr h="443001">
                <a:tc>
                  <a:txBody>
                    <a:bodyPr/>
                    <a:lstStyle/>
                    <a:p>
                      <a:r>
                        <a:rPr lang="en-US" dirty="0"/>
                        <a:t>Multiracial</a:t>
                      </a:r>
                    </a:p>
                  </a:txBody>
                  <a:tcPr anchor="ctr"/>
                </a:tc>
                <a:tc>
                  <a:txBody>
                    <a:bodyPr/>
                    <a:lstStyle/>
                    <a:p>
                      <a:pPr algn="ctr"/>
                      <a:r>
                        <a:rPr lang="en-US" dirty="0"/>
                        <a:t>57.4%</a:t>
                      </a:r>
                    </a:p>
                  </a:txBody>
                  <a:tcPr anchor="ctr"/>
                </a:tc>
                <a:tc>
                  <a:txBody>
                    <a:bodyPr/>
                    <a:lstStyle/>
                    <a:p>
                      <a:pPr algn="ctr"/>
                      <a:r>
                        <a:rPr lang="en-US" dirty="0"/>
                        <a:t>81.8%</a:t>
                      </a:r>
                    </a:p>
                  </a:txBody>
                  <a:tcPr anchor="ctr"/>
                </a:tc>
                <a:tc>
                  <a:txBody>
                    <a:bodyPr/>
                    <a:lstStyle/>
                    <a:p>
                      <a:pPr algn="ctr"/>
                      <a:r>
                        <a:rPr lang="en-US" dirty="0"/>
                        <a:t>66.7%</a:t>
                      </a:r>
                    </a:p>
                  </a:txBody>
                  <a:tcPr anchor="ctr"/>
                </a:tc>
                <a:tc>
                  <a:txBody>
                    <a:bodyPr/>
                    <a:lstStyle/>
                    <a:p>
                      <a:pPr algn="ctr"/>
                      <a:r>
                        <a:rPr lang="en-US" dirty="0"/>
                        <a:t>61.2%</a:t>
                      </a:r>
                    </a:p>
                  </a:txBody>
                  <a:tcPr anchor="ctr"/>
                </a:tc>
                <a:extLst>
                  <a:ext uri="{0D108BD9-81ED-4DB2-BD59-A6C34878D82A}">
                    <a16:rowId xmlns:a16="http://schemas.microsoft.com/office/drawing/2014/main" val="4123838820"/>
                  </a:ext>
                </a:extLst>
              </a:tr>
            </a:tbl>
          </a:graphicData>
        </a:graphic>
      </p:graphicFrame>
      <p:pic>
        <p:nvPicPr>
          <p:cNvPr id="11" name="Picture 10">
            <a:extLst>
              <a:ext uri="{FF2B5EF4-FFF2-40B4-BE49-F238E27FC236}">
                <a16:creationId xmlns:a16="http://schemas.microsoft.com/office/drawing/2014/main" id="{03E6A343-448A-4C2D-9F03-7341763AA438}"/>
              </a:ext>
            </a:extLst>
          </p:cNvPr>
          <p:cNvPicPr>
            <a:picLocks noChangeAspect="1"/>
          </p:cNvPicPr>
          <p:nvPr/>
        </p:nvPicPr>
        <p:blipFill>
          <a:blip r:embed="rId4"/>
          <a:stretch>
            <a:fillRect/>
          </a:stretch>
        </p:blipFill>
        <p:spPr>
          <a:xfrm>
            <a:off x="105200" y="91913"/>
            <a:ext cx="1720562" cy="1039306"/>
          </a:xfrm>
          <a:prstGeom prst="rect">
            <a:avLst/>
          </a:prstGeom>
        </p:spPr>
      </p:pic>
    </p:spTree>
    <p:extLst>
      <p:ext uri="{BB962C8B-B14F-4D97-AF65-F5344CB8AC3E}">
        <p14:creationId xmlns:p14="http://schemas.microsoft.com/office/powerpoint/2010/main" val="2698907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20233" y="1114682"/>
            <a:ext cx="10532857" cy="3824827"/>
          </a:xfrm>
        </p:spPr>
        <p:txBody>
          <a:bodyPr anchor="t">
            <a:normAutofit/>
          </a:bodyPr>
          <a:lstStyle/>
          <a:p>
            <a:pPr algn="ctr">
              <a:lnSpc>
                <a:spcPct val="150000"/>
              </a:lnSpc>
            </a:pPr>
            <a:r>
              <a:rPr lang="en-US" sz="4000" dirty="0"/>
              <a:t>Partnerships = Stronger Systems</a:t>
            </a:r>
            <a:br>
              <a:rPr lang="en-US" sz="4000" dirty="0"/>
            </a:br>
            <a:r>
              <a:rPr lang="en-US" sz="4000" dirty="0"/>
              <a:t>How N-SSBA’s Partnerships help</a:t>
            </a:r>
            <a:br>
              <a:rPr lang="en-US" sz="3200" dirty="0"/>
            </a:br>
            <a:br>
              <a:rPr lang="en-US" sz="3200" dirty="0"/>
            </a:br>
            <a:r>
              <a:rPr lang="en-US" sz="1800" dirty="0"/>
              <a:t>Longwood Legislative Breakfast 2.7.26</a:t>
            </a:r>
            <a:br>
              <a:rPr lang="en-US" sz="1800" dirty="0"/>
            </a:br>
            <a:r>
              <a:rPr lang="en-US" sz="1800" dirty="0"/>
              <a:t>Bob Vecchio, Executive Director, Nassau-Suffolk School Boards Association</a:t>
            </a:r>
            <a:endParaRPr lang="en-US" sz="3200" dirty="0"/>
          </a:p>
        </p:txBody>
      </p:sp>
      <p:pic>
        <p:nvPicPr>
          <p:cNvPr id="7" name="Picture 6" descr="A picture containing text&#10;&#10;Description automatically generated">
            <a:extLst>
              <a:ext uri="{FF2B5EF4-FFF2-40B4-BE49-F238E27FC236}">
                <a16:creationId xmlns:a16="http://schemas.microsoft.com/office/drawing/2014/main" id="{06202587-75E4-FC0E-3B0D-5B717BB01A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6981" y="3837709"/>
            <a:ext cx="3306618" cy="3020291"/>
          </a:xfrm>
          <a:prstGeom prst="rect">
            <a:avLst/>
          </a:prstGeom>
        </p:spPr>
      </p:pic>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03344E9-A788-41F4-9159-F7338DE22878}"/>
              </a:ext>
            </a:extLst>
          </p:cNvPr>
          <p:cNvPicPr>
            <a:picLocks noChangeAspect="1"/>
          </p:cNvPicPr>
          <p:nvPr/>
        </p:nvPicPr>
        <p:blipFill>
          <a:blip r:embed="rId3"/>
          <a:stretch>
            <a:fillRect/>
          </a:stretch>
        </p:blipFill>
        <p:spPr>
          <a:xfrm>
            <a:off x="8753476" y="5693074"/>
            <a:ext cx="3438524" cy="1164926"/>
          </a:xfrm>
          <a:prstGeom prst="rect">
            <a:avLst/>
          </a:prstGeom>
        </p:spPr>
      </p:pic>
      <p:sp>
        <p:nvSpPr>
          <p:cNvPr id="2" name="Slide Number Placeholder 1"/>
          <p:cNvSpPr>
            <a:spLocks noGrp="1"/>
          </p:cNvSpPr>
          <p:nvPr>
            <p:ph type="sldNum" sz="quarter" idx="12"/>
          </p:nvPr>
        </p:nvSpPr>
        <p:spPr>
          <a:xfrm>
            <a:off x="8619837" y="6393376"/>
            <a:ext cx="2743200" cy="365125"/>
          </a:xfrm>
        </p:spPr>
        <p:txBody>
          <a:bodyPr/>
          <a:lstStyle/>
          <a:p>
            <a:pPr defTabSz="914269"/>
            <a:fld id="{05F6CAB2-E0B9-42A4-A682-D4D8F39877AC}" type="slidenum">
              <a:rPr lang="en-US">
                <a:solidFill>
                  <a:prstClr val="black">
                    <a:tint val="75000"/>
                  </a:prstClr>
                </a:solidFill>
                <a:latin typeface="Calibri" panose="020F0502020204030204"/>
              </a:rPr>
              <a:pPr defTabSz="914269"/>
              <a:t>20</a:t>
            </a:fld>
            <a:endParaRPr lang="en-US" dirty="0">
              <a:solidFill>
                <a:prstClr val="black">
                  <a:tint val="75000"/>
                </a:prstClr>
              </a:solidFill>
              <a:latin typeface="Calibri" panose="020F0502020204030204"/>
            </a:endParaRPr>
          </a:p>
        </p:txBody>
      </p:sp>
      <p:cxnSp>
        <p:nvCxnSpPr>
          <p:cNvPr id="4" name="Straight Connector 3">
            <a:extLst>
              <a:ext uri="{FF2B5EF4-FFF2-40B4-BE49-F238E27FC236}">
                <a16:creationId xmlns:a16="http://schemas.microsoft.com/office/drawing/2014/main" id="{E876AAE1-688C-4B81-8266-D260E522B390}"/>
              </a:ext>
            </a:extLst>
          </p:cNvPr>
          <p:cNvCxnSpPr/>
          <p:nvPr/>
        </p:nvCxnSpPr>
        <p:spPr>
          <a:xfrm>
            <a:off x="2937741" y="1593637"/>
            <a:ext cx="62144" cy="434552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DCAB8D-467E-42E3-BEE8-D9F686D4C51F}"/>
              </a:ext>
            </a:extLst>
          </p:cNvPr>
          <p:cNvCxnSpPr/>
          <p:nvPr/>
        </p:nvCxnSpPr>
        <p:spPr>
          <a:xfrm>
            <a:off x="5049272" y="1598261"/>
            <a:ext cx="62144" cy="434552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6278A58-6E54-4287-883B-68E1A15FEA18}"/>
              </a:ext>
            </a:extLst>
          </p:cNvPr>
          <p:cNvCxnSpPr/>
          <p:nvPr/>
        </p:nvCxnSpPr>
        <p:spPr>
          <a:xfrm>
            <a:off x="7149520" y="1602881"/>
            <a:ext cx="62144" cy="434552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20" name="Chart 19">
            <a:extLst>
              <a:ext uri="{FF2B5EF4-FFF2-40B4-BE49-F238E27FC236}">
                <a16:creationId xmlns:a16="http://schemas.microsoft.com/office/drawing/2014/main" id="{BC4E4A17-7AC2-4FF5-8A4C-2A7FEB62D9D9}"/>
              </a:ext>
            </a:extLst>
          </p:cNvPr>
          <p:cNvGraphicFramePr>
            <a:graphicFrameLocks/>
          </p:cNvGraphicFramePr>
          <p:nvPr>
            <p:extLst>
              <p:ext uri="{D42A27DB-BD31-4B8C-83A1-F6EECF244321}">
                <p14:modId xmlns:p14="http://schemas.microsoft.com/office/powerpoint/2010/main" val="4276874300"/>
              </p:ext>
            </p:extLst>
          </p:nvPr>
        </p:nvGraphicFramePr>
        <p:xfrm>
          <a:off x="106510" y="1299819"/>
          <a:ext cx="11995179" cy="4988092"/>
        </p:xfrm>
        <a:graphic>
          <a:graphicData uri="http://schemas.openxmlformats.org/drawingml/2006/chart">
            <c:chart xmlns:c="http://schemas.openxmlformats.org/drawingml/2006/chart" xmlns:r="http://schemas.openxmlformats.org/officeDocument/2006/relationships" r:id="rId4"/>
          </a:graphicData>
        </a:graphic>
      </p:graphicFrame>
      <p:cxnSp>
        <p:nvCxnSpPr>
          <p:cNvPr id="14" name="Straight Connector 13">
            <a:extLst>
              <a:ext uri="{FF2B5EF4-FFF2-40B4-BE49-F238E27FC236}">
                <a16:creationId xmlns:a16="http://schemas.microsoft.com/office/drawing/2014/main" id="{E4181931-62FD-47F6-A2FF-BC150EE6F8CA}"/>
              </a:ext>
            </a:extLst>
          </p:cNvPr>
          <p:cNvCxnSpPr>
            <a:cxnSpLocks/>
          </p:cNvCxnSpPr>
          <p:nvPr/>
        </p:nvCxnSpPr>
        <p:spPr>
          <a:xfrm>
            <a:off x="784567" y="4629470"/>
            <a:ext cx="86077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938118C-4D5E-435C-80F7-12C20E140305}"/>
              </a:ext>
            </a:extLst>
          </p:cNvPr>
          <p:cNvSpPr txBox="1"/>
          <p:nvPr/>
        </p:nvSpPr>
        <p:spPr>
          <a:xfrm>
            <a:off x="1311629" y="6525900"/>
            <a:ext cx="3960628" cy="246207"/>
          </a:xfrm>
          <a:prstGeom prst="rect">
            <a:avLst/>
          </a:prstGeom>
          <a:noFill/>
        </p:spPr>
        <p:txBody>
          <a:bodyPr wrap="square" lIns="91427" tIns="45713" rIns="91427" bIns="45713" rtlCol="0">
            <a:spAutoFit/>
          </a:bodyPr>
          <a:lstStyle/>
          <a:p>
            <a:pPr defTabSz="914269"/>
            <a:r>
              <a:rPr lang="en-US" sz="1000" dirty="0">
                <a:solidFill>
                  <a:prstClr val="black"/>
                </a:solidFill>
                <a:latin typeface="Calibri" panose="020F0502020204030204"/>
              </a:rPr>
              <a:t> Source: NYS School Report Cards (2015-2016 and 2024-2025) </a:t>
            </a:r>
          </a:p>
        </p:txBody>
      </p:sp>
      <p:sp>
        <p:nvSpPr>
          <p:cNvPr id="18" name="Rectangle 17">
            <a:extLst>
              <a:ext uri="{FF2B5EF4-FFF2-40B4-BE49-F238E27FC236}">
                <a16:creationId xmlns:a16="http://schemas.microsoft.com/office/drawing/2014/main" id="{3CF6650D-F21D-4D28-939E-265AB02C07EF}"/>
              </a:ext>
            </a:extLst>
          </p:cNvPr>
          <p:cNvSpPr/>
          <p:nvPr/>
        </p:nvSpPr>
        <p:spPr>
          <a:xfrm>
            <a:off x="2289464" y="309597"/>
            <a:ext cx="7391400" cy="584761"/>
          </a:xfrm>
          <a:prstGeom prst="rect">
            <a:avLst/>
          </a:prstGeom>
        </p:spPr>
        <p:txBody>
          <a:bodyPr wrap="square" lIns="91427" tIns="45713" rIns="91427" bIns="45713">
            <a:spAutoFit/>
          </a:bodyPr>
          <a:lstStyle/>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Shifting Student Demographics</a:t>
            </a:r>
          </a:p>
        </p:txBody>
      </p:sp>
      <p:sp>
        <p:nvSpPr>
          <p:cNvPr id="19" name="TextBox 1">
            <a:extLst>
              <a:ext uri="{FF2B5EF4-FFF2-40B4-BE49-F238E27FC236}">
                <a16:creationId xmlns:a16="http://schemas.microsoft.com/office/drawing/2014/main" id="{AA0E8433-C459-4E94-B46C-8EEE7503D17F}"/>
              </a:ext>
            </a:extLst>
          </p:cNvPr>
          <p:cNvSpPr txBox="1"/>
          <p:nvPr/>
        </p:nvSpPr>
        <p:spPr>
          <a:xfrm>
            <a:off x="2526323" y="899724"/>
            <a:ext cx="7139354" cy="400095"/>
          </a:xfrm>
          <a:prstGeom prst="rect">
            <a:avLst/>
          </a:prstGeom>
          <a:noFill/>
          <a:ln>
            <a:noFill/>
          </a:ln>
        </p:spPr>
        <p:txBody>
          <a:bodyPr wrap="square" lIns="91427" tIns="45713" rIns="91427" bIns="45713"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269"/>
            <a:r>
              <a:rPr lang="en-US" sz="2000" b="1" dirty="0">
                <a:solidFill>
                  <a:prstClr val="black"/>
                </a:solidFill>
                <a:latin typeface="Arial Narrow" panose="020B0606020202030204" pitchFamily="34" charset="0"/>
              </a:rPr>
              <a:t>10-Year Change in Racial/Ethnic Enrollment 2015-16 to 2024-25</a:t>
            </a:r>
          </a:p>
        </p:txBody>
      </p:sp>
      <p:pic>
        <p:nvPicPr>
          <p:cNvPr id="21" name="Picture 20">
            <a:extLst>
              <a:ext uri="{FF2B5EF4-FFF2-40B4-BE49-F238E27FC236}">
                <a16:creationId xmlns:a16="http://schemas.microsoft.com/office/drawing/2014/main" id="{7344D2EC-8491-49F7-BAD7-D27C6C133C0B}"/>
              </a:ext>
            </a:extLst>
          </p:cNvPr>
          <p:cNvPicPr>
            <a:picLocks noChangeAspect="1"/>
          </p:cNvPicPr>
          <p:nvPr/>
        </p:nvPicPr>
        <p:blipFill>
          <a:blip r:embed="rId5"/>
          <a:stretch>
            <a:fillRect/>
          </a:stretch>
        </p:blipFill>
        <p:spPr>
          <a:xfrm>
            <a:off x="105200" y="91913"/>
            <a:ext cx="1720562" cy="1039306"/>
          </a:xfrm>
          <a:prstGeom prst="rect">
            <a:avLst/>
          </a:prstGeom>
        </p:spPr>
      </p:pic>
    </p:spTree>
    <p:extLst>
      <p:ext uri="{BB962C8B-B14F-4D97-AF65-F5344CB8AC3E}">
        <p14:creationId xmlns:p14="http://schemas.microsoft.com/office/powerpoint/2010/main" val="1020000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914269"/>
            <a:fld id="{05F6CAB2-E0B9-42A4-A682-D4D8F39877AC}" type="slidenum">
              <a:rPr lang="en-US">
                <a:solidFill>
                  <a:prstClr val="black">
                    <a:tint val="75000"/>
                  </a:prstClr>
                </a:solidFill>
                <a:latin typeface="Calibri" panose="020F0502020204030204"/>
              </a:rPr>
              <a:pPr defTabSz="914269"/>
              <a:t>21</a:t>
            </a:fld>
            <a:endParaRPr lang="en-US" dirty="0">
              <a:solidFill>
                <a:prstClr val="black">
                  <a:tint val="75000"/>
                </a:prstClr>
              </a:solidFill>
              <a:latin typeface="Calibri" panose="020F0502020204030204"/>
            </a:endParaRPr>
          </a:p>
        </p:txBody>
      </p:sp>
      <p:sp>
        <p:nvSpPr>
          <p:cNvPr id="11" name="TextBox 1">
            <a:extLst>
              <a:ext uri="{FF2B5EF4-FFF2-40B4-BE49-F238E27FC236}">
                <a16:creationId xmlns:a16="http://schemas.microsoft.com/office/drawing/2014/main" id="{157AC087-02D1-4E98-9303-F421317020F8}"/>
              </a:ext>
            </a:extLst>
          </p:cNvPr>
          <p:cNvSpPr txBox="1"/>
          <p:nvPr/>
        </p:nvSpPr>
        <p:spPr>
          <a:xfrm>
            <a:off x="3965448" y="1517284"/>
            <a:ext cx="4261104" cy="400095"/>
          </a:xfrm>
          <a:prstGeom prst="rect">
            <a:avLst/>
          </a:prstGeom>
          <a:noFill/>
          <a:ln>
            <a:noFill/>
          </a:ln>
        </p:spPr>
        <p:txBody>
          <a:bodyPr wrap="square" lIns="91427" tIns="45713" rIns="91427" bIns="45713"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269"/>
            <a:r>
              <a:rPr lang="en-US" sz="2000" b="1" dirty="0">
                <a:solidFill>
                  <a:prstClr val="black"/>
                </a:solidFill>
                <a:latin typeface="Arial Narrow" panose="020B0606020202030204" pitchFamily="34" charset="0"/>
              </a:rPr>
              <a:t>ELL/MLL Change</a:t>
            </a:r>
          </a:p>
        </p:txBody>
      </p:sp>
      <p:sp>
        <p:nvSpPr>
          <p:cNvPr id="10" name="TextBox 9">
            <a:extLst>
              <a:ext uri="{FF2B5EF4-FFF2-40B4-BE49-F238E27FC236}">
                <a16:creationId xmlns:a16="http://schemas.microsoft.com/office/drawing/2014/main" id="{3147E587-D9F1-4955-9C7A-99F24ACE6B21}"/>
              </a:ext>
            </a:extLst>
          </p:cNvPr>
          <p:cNvSpPr txBox="1"/>
          <p:nvPr/>
        </p:nvSpPr>
        <p:spPr>
          <a:xfrm>
            <a:off x="1535723" y="5340716"/>
            <a:ext cx="3960628" cy="246207"/>
          </a:xfrm>
          <a:prstGeom prst="rect">
            <a:avLst/>
          </a:prstGeom>
          <a:noFill/>
        </p:spPr>
        <p:txBody>
          <a:bodyPr wrap="square" lIns="91427" tIns="45713" rIns="91427" bIns="45713" rtlCol="0">
            <a:spAutoFit/>
          </a:bodyPr>
          <a:lstStyle/>
          <a:p>
            <a:pPr defTabSz="914269"/>
            <a:r>
              <a:rPr lang="en-US" sz="1000" dirty="0">
                <a:solidFill>
                  <a:prstClr val="black"/>
                </a:solidFill>
                <a:latin typeface="Calibri" panose="020F0502020204030204"/>
              </a:rPr>
              <a:t>Source: NYS School Report Cards (2015-2016 and 2024-2025) </a:t>
            </a:r>
          </a:p>
        </p:txBody>
      </p:sp>
      <p:sp>
        <p:nvSpPr>
          <p:cNvPr id="9" name="Rectangle 8">
            <a:extLst>
              <a:ext uri="{FF2B5EF4-FFF2-40B4-BE49-F238E27FC236}">
                <a16:creationId xmlns:a16="http://schemas.microsoft.com/office/drawing/2014/main" id="{3CF6650D-F21D-4D28-939E-265AB02C07EF}"/>
              </a:ext>
            </a:extLst>
          </p:cNvPr>
          <p:cNvSpPr/>
          <p:nvPr/>
        </p:nvSpPr>
        <p:spPr>
          <a:xfrm>
            <a:off x="2071077" y="604860"/>
            <a:ext cx="9644184" cy="584761"/>
          </a:xfrm>
          <a:prstGeom prst="rect">
            <a:avLst/>
          </a:prstGeom>
        </p:spPr>
        <p:txBody>
          <a:bodyPr wrap="square" lIns="91427" tIns="45713" rIns="91427" bIns="45713">
            <a:spAutoFit/>
          </a:bodyPr>
          <a:lstStyle/>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Shifting </a:t>
            </a:r>
            <a:r>
              <a:rPr lang="en-US" sz="2800" dirty="0">
                <a:solidFill>
                  <a:srgbClr val="0069A7"/>
                </a:solidFill>
                <a:effectLst>
                  <a:outerShdw blurRad="50800" dist="38100" dir="2700000" algn="tl" rotWithShape="0">
                    <a:prstClr val="black">
                      <a:alpha val="40000"/>
                    </a:prstClr>
                  </a:outerShdw>
                </a:effectLst>
                <a:latin typeface="Arial Black" panose="020B0A04020102020204" pitchFamily="34" charset="0"/>
              </a:rPr>
              <a:t>Student</a:t>
            </a:r>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 Demographics and Needs</a:t>
            </a:r>
          </a:p>
        </p:txBody>
      </p:sp>
      <p:graphicFrame>
        <p:nvGraphicFramePr>
          <p:cNvPr id="2" name="Table 1">
            <a:extLst>
              <a:ext uri="{FF2B5EF4-FFF2-40B4-BE49-F238E27FC236}">
                <a16:creationId xmlns:a16="http://schemas.microsoft.com/office/drawing/2014/main" id="{0B5E847D-3D38-4F86-BD0E-9DF37717C8C2}"/>
              </a:ext>
            </a:extLst>
          </p:cNvPr>
          <p:cNvGraphicFramePr>
            <a:graphicFrameLocks noGrp="1"/>
          </p:cNvGraphicFramePr>
          <p:nvPr>
            <p:extLst/>
          </p:nvPr>
        </p:nvGraphicFramePr>
        <p:xfrm>
          <a:off x="1535723" y="2331849"/>
          <a:ext cx="8568136" cy="2388824"/>
        </p:xfrm>
        <a:graphic>
          <a:graphicData uri="http://schemas.openxmlformats.org/drawingml/2006/table">
            <a:tbl>
              <a:tblPr firstRow="1" bandRow="1">
                <a:tableStyleId>{5C22544A-7EE6-4342-B048-85BDC9FD1C3A}</a:tableStyleId>
              </a:tblPr>
              <a:tblGrid>
                <a:gridCol w="2065736">
                  <a:extLst>
                    <a:ext uri="{9D8B030D-6E8A-4147-A177-3AD203B41FA5}">
                      <a16:colId xmlns:a16="http://schemas.microsoft.com/office/drawing/2014/main" val="629673243"/>
                    </a:ext>
                  </a:extLst>
                </a:gridCol>
                <a:gridCol w="1625600">
                  <a:extLst>
                    <a:ext uri="{9D8B030D-6E8A-4147-A177-3AD203B41FA5}">
                      <a16:colId xmlns:a16="http://schemas.microsoft.com/office/drawing/2014/main" val="770675625"/>
                    </a:ext>
                  </a:extLst>
                </a:gridCol>
                <a:gridCol w="1625600">
                  <a:extLst>
                    <a:ext uri="{9D8B030D-6E8A-4147-A177-3AD203B41FA5}">
                      <a16:colId xmlns:a16="http://schemas.microsoft.com/office/drawing/2014/main" val="1044510053"/>
                    </a:ext>
                  </a:extLst>
                </a:gridCol>
                <a:gridCol w="1625600">
                  <a:extLst>
                    <a:ext uri="{9D8B030D-6E8A-4147-A177-3AD203B41FA5}">
                      <a16:colId xmlns:a16="http://schemas.microsoft.com/office/drawing/2014/main" val="3042303368"/>
                    </a:ext>
                  </a:extLst>
                </a:gridCol>
                <a:gridCol w="1625600">
                  <a:extLst>
                    <a:ext uri="{9D8B030D-6E8A-4147-A177-3AD203B41FA5}">
                      <a16:colId xmlns:a16="http://schemas.microsoft.com/office/drawing/2014/main" val="979152832"/>
                    </a:ext>
                  </a:extLst>
                </a:gridCol>
              </a:tblGrid>
              <a:tr h="471476">
                <a:tc>
                  <a:txBody>
                    <a:bodyPr/>
                    <a:lstStyle/>
                    <a:p>
                      <a:endParaRPr lang="en-US" dirty="0"/>
                    </a:p>
                  </a:txBody>
                  <a:tcPr/>
                </a:tc>
                <a:tc>
                  <a:txBody>
                    <a:bodyPr/>
                    <a:lstStyle/>
                    <a:p>
                      <a:pPr algn="ctr"/>
                      <a:r>
                        <a:rPr lang="en-US" dirty="0"/>
                        <a:t>2015-16</a:t>
                      </a:r>
                    </a:p>
                  </a:txBody>
                  <a:tcPr anchor="ctr"/>
                </a:tc>
                <a:tc>
                  <a:txBody>
                    <a:bodyPr/>
                    <a:lstStyle/>
                    <a:p>
                      <a:pPr algn="ctr"/>
                      <a:r>
                        <a:rPr lang="en-US" dirty="0"/>
                        <a:t>2024-25</a:t>
                      </a:r>
                    </a:p>
                  </a:txBody>
                  <a:tcPr anchor="ctr"/>
                </a:tc>
                <a:tc>
                  <a:txBody>
                    <a:bodyPr/>
                    <a:lstStyle/>
                    <a:p>
                      <a:pPr algn="ctr"/>
                      <a:r>
                        <a:rPr lang="en-US" dirty="0"/>
                        <a:t>Total Change</a:t>
                      </a:r>
                    </a:p>
                  </a:txBody>
                  <a:tcPr anchor="ctr"/>
                </a:tc>
                <a:tc>
                  <a:txBody>
                    <a:bodyPr/>
                    <a:lstStyle/>
                    <a:p>
                      <a:pPr algn="ctr"/>
                      <a:r>
                        <a:rPr lang="en-US" dirty="0"/>
                        <a:t>% Change</a:t>
                      </a:r>
                    </a:p>
                  </a:txBody>
                  <a:tcPr anchor="ctr"/>
                </a:tc>
                <a:extLst>
                  <a:ext uri="{0D108BD9-81ED-4DB2-BD59-A6C34878D82A}">
                    <a16:rowId xmlns:a16="http://schemas.microsoft.com/office/drawing/2014/main" val="1712228075"/>
                  </a:ext>
                </a:extLst>
              </a:tr>
              <a:tr h="471476">
                <a:tc>
                  <a:txBody>
                    <a:bodyPr/>
                    <a:lstStyle/>
                    <a:p>
                      <a:r>
                        <a:rPr lang="en-US" dirty="0"/>
                        <a:t>Suffolk County</a:t>
                      </a:r>
                    </a:p>
                  </a:txBody>
                  <a:tcPr anchor="ctr"/>
                </a:tc>
                <a:tc>
                  <a:txBody>
                    <a:bodyPr/>
                    <a:lstStyle/>
                    <a:p>
                      <a:pPr algn="ctr"/>
                      <a:r>
                        <a:rPr lang="en-US" dirty="0"/>
                        <a:t>19,200</a:t>
                      </a:r>
                    </a:p>
                  </a:txBody>
                  <a:tcPr anchor="ctr"/>
                </a:tc>
                <a:tc>
                  <a:txBody>
                    <a:bodyPr/>
                    <a:lstStyle/>
                    <a:p>
                      <a:pPr algn="ctr"/>
                      <a:r>
                        <a:rPr lang="en-US" dirty="0"/>
                        <a:t>29,303</a:t>
                      </a:r>
                    </a:p>
                  </a:txBody>
                  <a:tcPr anchor="ctr"/>
                </a:tc>
                <a:tc>
                  <a:txBody>
                    <a:bodyPr/>
                    <a:lstStyle/>
                    <a:p>
                      <a:pPr algn="ctr"/>
                      <a:r>
                        <a:rPr lang="en-US" dirty="0"/>
                        <a:t>10,103</a:t>
                      </a:r>
                    </a:p>
                  </a:txBody>
                  <a:tcPr anchor="ctr"/>
                </a:tc>
                <a:tc>
                  <a:txBody>
                    <a:bodyPr/>
                    <a:lstStyle/>
                    <a:p>
                      <a:pPr algn="ctr"/>
                      <a:r>
                        <a:rPr lang="en-US" dirty="0"/>
                        <a:t>52.6%</a:t>
                      </a:r>
                    </a:p>
                  </a:txBody>
                  <a:tcPr anchor="ctr"/>
                </a:tc>
                <a:extLst>
                  <a:ext uri="{0D108BD9-81ED-4DB2-BD59-A6C34878D82A}">
                    <a16:rowId xmlns:a16="http://schemas.microsoft.com/office/drawing/2014/main" val="2546334459"/>
                  </a:ext>
                </a:extLst>
              </a:tr>
              <a:tr h="471476">
                <a:tc>
                  <a:txBody>
                    <a:bodyPr/>
                    <a:lstStyle/>
                    <a:p>
                      <a:r>
                        <a:rPr lang="en-US" dirty="0"/>
                        <a:t>Nassau County</a:t>
                      </a:r>
                    </a:p>
                  </a:txBody>
                  <a:tcPr anchor="ctr"/>
                </a:tc>
                <a:tc>
                  <a:txBody>
                    <a:bodyPr/>
                    <a:lstStyle/>
                    <a:p>
                      <a:pPr algn="ctr"/>
                      <a:r>
                        <a:rPr lang="en-US" dirty="0"/>
                        <a:t>13,869</a:t>
                      </a:r>
                    </a:p>
                  </a:txBody>
                  <a:tcPr anchor="ctr"/>
                </a:tc>
                <a:tc>
                  <a:txBody>
                    <a:bodyPr/>
                    <a:lstStyle/>
                    <a:p>
                      <a:pPr algn="ctr"/>
                      <a:r>
                        <a:rPr lang="en-US" dirty="0"/>
                        <a:t>16,665</a:t>
                      </a:r>
                    </a:p>
                  </a:txBody>
                  <a:tcPr anchor="ctr"/>
                </a:tc>
                <a:tc>
                  <a:txBody>
                    <a:bodyPr/>
                    <a:lstStyle/>
                    <a:p>
                      <a:pPr algn="ctr"/>
                      <a:r>
                        <a:rPr lang="en-US" dirty="0"/>
                        <a:t>2,796</a:t>
                      </a:r>
                    </a:p>
                  </a:txBody>
                  <a:tcPr anchor="ctr"/>
                </a:tc>
                <a:tc>
                  <a:txBody>
                    <a:bodyPr/>
                    <a:lstStyle/>
                    <a:p>
                      <a:pPr algn="ctr"/>
                      <a:r>
                        <a:rPr lang="en-US" dirty="0"/>
                        <a:t>20.2%</a:t>
                      </a:r>
                    </a:p>
                  </a:txBody>
                  <a:tcPr anchor="ctr"/>
                </a:tc>
                <a:extLst>
                  <a:ext uri="{0D108BD9-81ED-4DB2-BD59-A6C34878D82A}">
                    <a16:rowId xmlns:a16="http://schemas.microsoft.com/office/drawing/2014/main" val="1629784514"/>
                  </a:ext>
                </a:extLst>
              </a:tr>
              <a:tr h="471476">
                <a:tc>
                  <a:txBody>
                    <a:bodyPr/>
                    <a:lstStyle/>
                    <a:p>
                      <a:r>
                        <a:rPr lang="en-US" dirty="0"/>
                        <a:t>Long Island</a:t>
                      </a:r>
                    </a:p>
                  </a:txBody>
                  <a:tcPr anchor="ctr"/>
                </a:tc>
                <a:tc>
                  <a:txBody>
                    <a:bodyPr/>
                    <a:lstStyle/>
                    <a:p>
                      <a:pPr algn="ctr"/>
                      <a:r>
                        <a:rPr lang="en-US" dirty="0"/>
                        <a:t>33,069</a:t>
                      </a:r>
                    </a:p>
                  </a:txBody>
                  <a:tcPr anchor="ctr"/>
                </a:tc>
                <a:tc>
                  <a:txBody>
                    <a:bodyPr/>
                    <a:lstStyle/>
                    <a:p>
                      <a:pPr algn="ctr"/>
                      <a:r>
                        <a:rPr lang="en-US" dirty="0"/>
                        <a:t>45,968</a:t>
                      </a:r>
                    </a:p>
                  </a:txBody>
                  <a:tcPr anchor="ctr"/>
                </a:tc>
                <a:tc>
                  <a:txBody>
                    <a:bodyPr/>
                    <a:lstStyle/>
                    <a:p>
                      <a:pPr algn="ctr"/>
                      <a:r>
                        <a:rPr lang="en-US" dirty="0"/>
                        <a:t>12,899</a:t>
                      </a:r>
                    </a:p>
                  </a:txBody>
                  <a:tcPr anchor="ctr"/>
                </a:tc>
                <a:tc>
                  <a:txBody>
                    <a:bodyPr/>
                    <a:lstStyle/>
                    <a:p>
                      <a:pPr algn="ctr"/>
                      <a:r>
                        <a:rPr lang="en-US" dirty="0"/>
                        <a:t>39.0%</a:t>
                      </a:r>
                    </a:p>
                  </a:txBody>
                  <a:tcPr anchor="ctr"/>
                </a:tc>
                <a:extLst>
                  <a:ext uri="{0D108BD9-81ED-4DB2-BD59-A6C34878D82A}">
                    <a16:rowId xmlns:a16="http://schemas.microsoft.com/office/drawing/2014/main" val="931055149"/>
                  </a:ext>
                </a:extLst>
              </a:tr>
              <a:tr h="471476">
                <a:tc>
                  <a:txBody>
                    <a:bodyPr/>
                    <a:lstStyle/>
                    <a:p>
                      <a:r>
                        <a:rPr lang="en-US" dirty="0"/>
                        <a:t>Rest of State</a:t>
                      </a:r>
                    </a:p>
                    <a:p>
                      <a:r>
                        <a:rPr lang="en-US" sz="900" dirty="0"/>
                        <a:t>(excludes NYC &amp; LI)</a:t>
                      </a:r>
                    </a:p>
                  </a:txBody>
                  <a:tcPr anchor="ctr"/>
                </a:tc>
                <a:tc>
                  <a:txBody>
                    <a:bodyPr/>
                    <a:lstStyle/>
                    <a:p>
                      <a:pPr algn="ctr"/>
                      <a:r>
                        <a:rPr lang="en-US" dirty="0"/>
                        <a:t>43,552</a:t>
                      </a:r>
                    </a:p>
                  </a:txBody>
                  <a:tcPr anchor="ctr"/>
                </a:tc>
                <a:tc>
                  <a:txBody>
                    <a:bodyPr/>
                    <a:lstStyle/>
                    <a:p>
                      <a:pPr algn="ctr"/>
                      <a:r>
                        <a:rPr lang="en-US" dirty="0"/>
                        <a:t>64,866</a:t>
                      </a:r>
                    </a:p>
                  </a:txBody>
                  <a:tcPr anchor="ctr"/>
                </a:tc>
                <a:tc>
                  <a:txBody>
                    <a:bodyPr/>
                    <a:lstStyle/>
                    <a:p>
                      <a:pPr algn="ctr"/>
                      <a:r>
                        <a:rPr lang="en-US" dirty="0"/>
                        <a:t>21,314</a:t>
                      </a:r>
                    </a:p>
                  </a:txBody>
                  <a:tcPr anchor="ctr"/>
                </a:tc>
                <a:tc>
                  <a:txBody>
                    <a:bodyPr/>
                    <a:lstStyle/>
                    <a:p>
                      <a:pPr algn="ctr"/>
                      <a:r>
                        <a:rPr lang="en-US" dirty="0"/>
                        <a:t>48.9%</a:t>
                      </a:r>
                    </a:p>
                  </a:txBody>
                  <a:tcPr anchor="ctr"/>
                </a:tc>
                <a:extLst>
                  <a:ext uri="{0D108BD9-81ED-4DB2-BD59-A6C34878D82A}">
                    <a16:rowId xmlns:a16="http://schemas.microsoft.com/office/drawing/2014/main" val="1248744292"/>
                  </a:ext>
                </a:extLst>
              </a:tr>
            </a:tbl>
          </a:graphicData>
        </a:graphic>
      </p:graphicFrame>
      <p:pic>
        <p:nvPicPr>
          <p:cNvPr id="12" name="Picture 11">
            <a:extLst>
              <a:ext uri="{FF2B5EF4-FFF2-40B4-BE49-F238E27FC236}">
                <a16:creationId xmlns:a16="http://schemas.microsoft.com/office/drawing/2014/main" id="{FACD36AE-ECF9-44A2-AA72-58112D487E1A}"/>
              </a:ext>
            </a:extLst>
          </p:cNvPr>
          <p:cNvPicPr>
            <a:picLocks noChangeAspect="1"/>
          </p:cNvPicPr>
          <p:nvPr/>
        </p:nvPicPr>
        <p:blipFill>
          <a:blip r:embed="rId3"/>
          <a:stretch>
            <a:fillRect/>
          </a:stretch>
        </p:blipFill>
        <p:spPr>
          <a:xfrm>
            <a:off x="8451646" y="5590818"/>
            <a:ext cx="3740354" cy="1267182"/>
          </a:xfrm>
          <a:prstGeom prst="rect">
            <a:avLst/>
          </a:prstGeom>
        </p:spPr>
      </p:pic>
      <p:pic>
        <p:nvPicPr>
          <p:cNvPr id="14" name="Picture 13">
            <a:extLst>
              <a:ext uri="{FF2B5EF4-FFF2-40B4-BE49-F238E27FC236}">
                <a16:creationId xmlns:a16="http://schemas.microsoft.com/office/drawing/2014/main" id="{CAF696B2-F55B-4C27-A1F4-9A7E8BD67487}"/>
              </a:ext>
            </a:extLst>
          </p:cNvPr>
          <p:cNvPicPr>
            <a:picLocks noChangeAspect="1"/>
          </p:cNvPicPr>
          <p:nvPr/>
        </p:nvPicPr>
        <p:blipFill>
          <a:blip r:embed="rId4"/>
          <a:stretch>
            <a:fillRect/>
          </a:stretch>
        </p:blipFill>
        <p:spPr>
          <a:xfrm>
            <a:off x="105200" y="91913"/>
            <a:ext cx="1720562" cy="1039306"/>
          </a:xfrm>
          <a:prstGeom prst="rect">
            <a:avLst/>
          </a:prstGeom>
        </p:spPr>
      </p:pic>
    </p:spTree>
    <p:extLst>
      <p:ext uri="{BB962C8B-B14F-4D97-AF65-F5344CB8AC3E}">
        <p14:creationId xmlns:p14="http://schemas.microsoft.com/office/powerpoint/2010/main" val="2487415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040112-5F65-4266-BFAE-8F8CA5F2F6DB}"/>
              </a:ext>
            </a:extLst>
          </p:cNvPr>
          <p:cNvSpPr>
            <a:spLocks noGrp="1"/>
          </p:cNvSpPr>
          <p:nvPr>
            <p:ph type="sldNum" sz="quarter" idx="12"/>
          </p:nvPr>
        </p:nvSpPr>
        <p:spPr/>
        <p:txBody>
          <a:bodyPr/>
          <a:lstStyle/>
          <a:p>
            <a:pPr marL="0" marR="0" lvl="0" indent="0" algn="r" defTabSz="914269" rtl="0" eaLnBrk="1" fontAlgn="auto" latinLnBrk="0" hangingPunct="1">
              <a:lnSpc>
                <a:spcPct val="100000"/>
              </a:lnSpc>
              <a:spcBef>
                <a:spcPts val="0"/>
              </a:spcBef>
              <a:spcAft>
                <a:spcPts val="0"/>
              </a:spcAft>
              <a:buClrTx/>
              <a:buSzTx/>
              <a:buFontTx/>
              <a:buNone/>
              <a:tabLst/>
              <a:defRPr/>
            </a:pPr>
            <a:fld id="{05F6CAB2-E0B9-42A4-A682-D4D8F39877AC}"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269"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09613DF-7BDE-4260-ABF9-ACD2A03E98AC}"/>
              </a:ext>
            </a:extLst>
          </p:cNvPr>
          <p:cNvSpPr/>
          <p:nvPr/>
        </p:nvSpPr>
        <p:spPr>
          <a:xfrm>
            <a:off x="2344159" y="930463"/>
            <a:ext cx="7391400" cy="707872"/>
          </a:xfrm>
          <a:prstGeom prst="rect">
            <a:avLst/>
          </a:prstGeom>
        </p:spPr>
        <p:txBody>
          <a:bodyPr wrap="square" lIns="91427" tIns="45713" rIns="91427" bIns="45713">
            <a:spAutoFit/>
          </a:bodyPr>
          <a:lstStyle/>
          <a:p>
            <a:pPr algn="ctr" defTabSz="914269"/>
            <a:r>
              <a:rPr lang="en-US" sz="2000" b="1" kern="0" dirty="0">
                <a:latin typeface="Arial Narrow" panose="020B0606020202030204" pitchFamily="34" charset="0"/>
              </a:rPr>
              <a:t>Budget Impact Survey: 2025-2026</a:t>
            </a:r>
          </a:p>
          <a:p>
            <a:pPr algn="ctr" defTabSz="914269"/>
            <a:r>
              <a:rPr lang="en-US" sz="2000" b="1" kern="0" dirty="0">
                <a:latin typeface="Arial Narrow" panose="020B0606020202030204" pitchFamily="34" charset="0"/>
              </a:rPr>
              <a:t># of positions added to educate ELLs/MLLs</a:t>
            </a:r>
          </a:p>
        </p:txBody>
      </p:sp>
      <p:sp>
        <p:nvSpPr>
          <p:cNvPr id="8" name="Rectangle 7">
            <a:extLst>
              <a:ext uri="{FF2B5EF4-FFF2-40B4-BE49-F238E27FC236}">
                <a16:creationId xmlns:a16="http://schemas.microsoft.com/office/drawing/2014/main" id="{3CF6650D-F21D-4D28-939E-265AB02C07EF}"/>
              </a:ext>
            </a:extLst>
          </p:cNvPr>
          <p:cNvSpPr/>
          <p:nvPr/>
        </p:nvSpPr>
        <p:spPr>
          <a:xfrm>
            <a:off x="2344158" y="254833"/>
            <a:ext cx="8628641" cy="523206"/>
          </a:xfrm>
          <a:prstGeom prst="rect">
            <a:avLst/>
          </a:prstGeom>
        </p:spPr>
        <p:txBody>
          <a:bodyPr wrap="square" lIns="91427" tIns="45713" rIns="91427" bIns="45713">
            <a:spAutoFit/>
          </a:bodyPr>
          <a:lstStyle/>
          <a:p>
            <a:r>
              <a:rPr lang="en-US" sz="2800" dirty="0">
                <a:solidFill>
                  <a:srgbClr val="0069A7"/>
                </a:solidFill>
                <a:effectLst>
                  <a:outerShdw blurRad="50800" dist="38100" dir="2700000" algn="tl" rotWithShape="0">
                    <a:prstClr val="black">
                      <a:alpha val="40000"/>
                    </a:prstClr>
                  </a:outerShdw>
                </a:effectLst>
                <a:latin typeface="Arial Black" panose="020B0A04020102020204" pitchFamily="34" charset="0"/>
              </a:rPr>
              <a:t>Shifting Student Demographics and Needs</a:t>
            </a:r>
          </a:p>
        </p:txBody>
      </p:sp>
      <p:graphicFrame>
        <p:nvGraphicFramePr>
          <p:cNvPr id="4" name="Table 3">
            <a:extLst>
              <a:ext uri="{FF2B5EF4-FFF2-40B4-BE49-F238E27FC236}">
                <a16:creationId xmlns:a16="http://schemas.microsoft.com/office/drawing/2014/main" id="{15B997DF-CEFA-4DDF-A165-C30DA3CFD916}"/>
              </a:ext>
            </a:extLst>
          </p:cNvPr>
          <p:cNvGraphicFramePr>
            <a:graphicFrameLocks noGrp="1"/>
          </p:cNvGraphicFramePr>
          <p:nvPr>
            <p:extLst/>
          </p:nvPr>
        </p:nvGraphicFramePr>
        <p:xfrm>
          <a:off x="782776" y="2258923"/>
          <a:ext cx="5641470" cy="2993739"/>
        </p:xfrm>
        <a:graphic>
          <a:graphicData uri="http://schemas.openxmlformats.org/drawingml/2006/table">
            <a:tbl>
              <a:tblPr bandRow="1">
                <a:tableStyleId>{5C22544A-7EE6-4342-B048-85BDC9FD1C3A}</a:tableStyleId>
              </a:tblPr>
              <a:tblGrid>
                <a:gridCol w="2962747">
                  <a:extLst>
                    <a:ext uri="{9D8B030D-6E8A-4147-A177-3AD203B41FA5}">
                      <a16:colId xmlns:a16="http://schemas.microsoft.com/office/drawing/2014/main" val="2894695486"/>
                    </a:ext>
                  </a:extLst>
                </a:gridCol>
                <a:gridCol w="2678723">
                  <a:extLst>
                    <a:ext uri="{9D8B030D-6E8A-4147-A177-3AD203B41FA5}">
                      <a16:colId xmlns:a16="http://schemas.microsoft.com/office/drawing/2014/main" val="1148390447"/>
                    </a:ext>
                  </a:extLst>
                </a:gridCol>
              </a:tblGrid>
              <a:tr h="571193">
                <a:tc>
                  <a:txBody>
                    <a:bodyPr/>
                    <a:lstStyle/>
                    <a:p>
                      <a:r>
                        <a:rPr lang="en-US" dirty="0"/>
                        <a:t># of responding school districts</a:t>
                      </a:r>
                    </a:p>
                  </a:txBody>
                  <a:tcPr anchor="ctr"/>
                </a:tc>
                <a:tc>
                  <a:txBody>
                    <a:bodyPr/>
                    <a:lstStyle/>
                    <a:p>
                      <a:pPr algn="ctr"/>
                      <a:r>
                        <a:rPr lang="en-US" dirty="0"/>
                        <a:t>74</a:t>
                      </a:r>
                    </a:p>
                  </a:txBody>
                  <a:tcPr anchor="ctr"/>
                </a:tc>
                <a:extLst>
                  <a:ext uri="{0D108BD9-81ED-4DB2-BD59-A6C34878D82A}">
                    <a16:rowId xmlns:a16="http://schemas.microsoft.com/office/drawing/2014/main" val="4024588828"/>
                  </a:ext>
                </a:extLst>
              </a:tr>
              <a:tr h="571193">
                <a:tc>
                  <a:txBody>
                    <a:bodyPr/>
                    <a:lstStyle/>
                    <a:p>
                      <a:r>
                        <a:rPr lang="en-US" dirty="0"/>
                        <a:t># of responding school districts adding positions</a:t>
                      </a:r>
                    </a:p>
                  </a:txBody>
                  <a:tcPr anchor="ctr"/>
                </a:tc>
                <a:tc>
                  <a:txBody>
                    <a:bodyPr/>
                    <a:lstStyle/>
                    <a:p>
                      <a:pPr algn="ctr"/>
                      <a:r>
                        <a:rPr lang="en-US" dirty="0"/>
                        <a:t>16</a:t>
                      </a:r>
                    </a:p>
                  </a:txBody>
                  <a:tcPr anchor="ctr"/>
                </a:tc>
                <a:extLst>
                  <a:ext uri="{0D108BD9-81ED-4DB2-BD59-A6C34878D82A}">
                    <a16:rowId xmlns:a16="http://schemas.microsoft.com/office/drawing/2014/main" val="1672962480"/>
                  </a:ext>
                </a:extLst>
              </a:tr>
              <a:tr h="571193">
                <a:tc>
                  <a:txBody>
                    <a:bodyPr/>
                    <a:lstStyle/>
                    <a:p>
                      <a:r>
                        <a:rPr lang="en-US" dirty="0"/>
                        <a:t># of positions added</a:t>
                      </a:r>
                    </a:p>
                  </a:txBody>
                  <a:tcPr anchor="ctr"/>
                </a:tc>
                <a:tc>
                  <a:txBody>
                    <a:bodyPr/>
                    <a:lstStyle/>
                    <a:p>
                      <a:pPr algn="ctr"/>
                      <a:r>
                        <a:rPr lang="en-US" dirty="0"/>
                        <a:t>30</a:t>
                      </a:r>
                    </a:p>
                  </a:txBody>
                  <a:tcPr anchor="ctr"/>
                </a:tc>
                <a:extLst>
                  <a:ext uri="{0D108BD9-81ED-4DB2-BD59-A6C34878D82A}">
                    <a16:rowId xmlns:a16="http://schemas.microsoft.com/office/drawing/2014/main" val="2984880452"/>
                  </a:ext>
                </a:extLst>
              </a:tr>
              <a:tr h="571193">
                <a:tc>
                  <a:txBody>
                    <a:bodyPr/>
                    <a:lstStyle/>
                    <a:p>
                      <a:r>
                        <a:rPr lang="en-US" dirty="0"/>
                        <a:t>Additional impact to budget </a:t>
                      </a:r>
                    </a:p>
                    <a:p>
                      <a:r>
                        <a:rPr lang="en-US" sz="1100" dirty="0"/>
                        <a:t>(26 district responses)</a:t>
                      </a:r>
                    </a:p>
                  </a:txBody>
                  <a:tcPr anchor="ctr"/>
                </a:tc>
                <a:tc>
                  <a:txBody>
                    <a:bodyPr/>
                    <a:lstStyle/>
                    <a:p>
                      <a:pPr algn="ctr"/>
                      <a:r>
                        <a:rPr lang="en-US" dirty="0"/>
                        <a:t>$9.2 million</a:t>
                      </a:r>
                    </a:p>
                  </a:txBody>
                  <a:tcPr anchor="ctr"/>
                </a:tc>
                <a:extLst>
                  <a:ext uri="{0D108BD9-81ED-4DB2-BD59-A6C34878D82A}">
                    <a16:rowId xmlns:a16="http://schemas.microsoft.com/office/drawing/2014/main" val="455129850"/>
                  </a:ext>
                </a:extLst>
              </a:tr>
              <a:tr h="571193">
                <a:tc>
                  <a:txBody>
                    <a:bodyPr/>
                    <a:lstStyle/>
                    <a:p>
                      <a:r>
                        <a:rPr lang="en-US" dirty="0"/>
                        <a:t>Approximate overall budget </a:t>
                      </a:r>
                    </a:p>
                    <a:p>
                      <a:r>
                        <a:rPr lang="en-US" sz="1100" dirty="0"/>
                        <a:t>(55 district responses)</a:t>
                      </a:r>
                    </a:p>
                  </a:txBody>
                  <a:tcPr anchor="ctr"/>
                </a:tc>
                <a:tc>
                  <a:txBody>
                    <a:bodyPr/>
                    <a:lstStyle/>
                    <a:p>
                      <a:pPr algn="ctr"/>
                      <a:r>
                        <a:rPr lang="en-US" dirty="0"/>
                        <a:t>$130.6 million</a:t>
                      </a:r>
                    </a:p>
                  </a:txBody>
                  <a:tcPr anchor="ctr"/>
                </a:tc>
                <a:extLst>
                  <a:ext uri="{0D108BD9-81ED-4DB2-BD59-A6C34878D82A}">
                    <a16:rowId xmlns:a16="http://schemas.microsoft.com/office/drawing/2014/main" val="4112388323"/>
                  </a:ext>
                </a:extLst>
              </a:tr>
            </a:tbl>
          </a:graphicData>
        </a:graphic>
      </p:graphicFrame>
      <p:graphicFrame>
        <p:nvGraphicFramePr>
          <p:cNvPr id="5" name="Table 4">
            <a:extLst>
              <a:ext uri="{FF2B5EF4-FFF2-40B4-BE49-F238E27FC236}">
                <a16:creationId xmlns:a16="http://schemas.microsoft.com/office/drawing/2014/main" id="{D823768E-9D73-443E-B4F9-265AF6BC91CD}"/>
              </a:ext>
            </a:extLst>
          </p:cNvPr>
          <p:cNvGraphicFramePr>
            <a:graphicFrameLocks noGrp="1"/>
          </p:cNvGraphicFramePr>
          <p:nvPr>
            <p:extLst/>
          </p:nvPr>
        </p:nvGraphicFramePr>
        <p:xfrm>
          <a:off x="6869722" y="2258923"/>
          <a:ext cx="4542693" cy="3108960"/>
        </p:xfrm>
        <a:graphic>
          <a:graphicData uri="http://schemas.openxmlformats.org/drawingml/2006/table">
            <a:tbl>
              <a:tblPr bandRow="1">
                <a:tableStyleId>{5C22544A-7EE6-4342-B048-85BDC9FD1C3A}</a:tableStyleId>
              </a:tblPr>
              <a:tblGrid>
                <a:gridCol w="1514231">
                  <a:extLst>
                    <a:ext uri="{9D8B030D-6E8A-4147-A177-3AD203B41FA5}">
                      <a16:colId xmlns:a16="http://schemas.microsoft.com/office/drawing/2014/main" val="304134383"/>
                    </a:ext>
                  </a:extLst>
                </a:gridCol>
                <a:gridCol w="1514231">
                  <a:extLst>
                    <a:ext uri="{9D8B030D-6E8A-4147-A177-3AD203B41FA5}">
                      <a16:colId xmlns:a16="http://schemas.microsoft.com/office/drawing/2014/main" val="4230342176"/>
                    </a:ext>
                  </a:extLst>
                </a:gridCol>
                <a:gridCol w="1514231">
                  <a:extLst>
                    <a:ext uri="{9D8B030D-6E8A-4147-A177-3AD203B41FA5}">
                      <a16:colId xmlns:a16="http://schemas.microsoft.com/office/drawing/2014/main" val="2990985827"/>
                    </a:ext>
                  </a:extLst>
                </a:gridCol>
              </a:tblGrid>
              <a:tr h="475994">
                <a:tc>
                  <a:txBody>
                    <a:bodyPr/>
                    <a:lstStyle/>
                    <a:p>
                      <a:endParaRPr lang="en-US" dirty="0"/>
                    </a:p>
                  </a:txBody>
                  <a:tcPr/>
                </a:tc>
                <a:tc>
                  <a:txBody>
                    <a:bodyPr/>
                    <a:lstStyle/>
                    <a:p>
                      <a:pPr algn="ctr"/>
                      <a:r>
                        <a:rPr lang="en-US" dirty="0"/>
                        <a:t># of districts adding positions</a:t>
                      </a:r>
                    </a:p>
                  </a:txBody>
                  <a:tcPr anchor="ctr"/>
                </a:tc>
                <a:tc>
                  <a:txBody>
                    <a:bodyPr/>
                    <a:lstStyle/>
                    <a:p>
                      <a:pPr algn="ctr"/>
                      <a:r>
                        <a:rPr lang="en-US" dirty="0"/>
                        <a:t># of positions added</a:t>
                      </a:r>
                    </a:p>
                  </a:txBody>
                  <a:tcPr anchor="ctr"/>
                </a:tc>
                <a:extLst>
                  <a:ext uri="{0D108BD9-81ED-4DB2-BD59-A6C34878D82A}">
                    <a16:rowId xmlns:a16="http://schemas.microsoft.com/office/drawing/2014/main" val="1643005585"/>
                  </a:ext>
                </a:extLst>
              </a:tr>
              <a:tr h="475994">
                <a:tc>
                  <a:txBody>
                    <a:bodyPr/>
                    <a:lstStyle/>
                    <a:p>
                      <a:r>
                        <a:rPr lang="en-US" dirty="0"/>
                        <a:t>Low Wealth</a:t>
                      </a:r>
                    </a:p>
                    <a:p>
                      <a:r>
                        <a:rPr lang="en-US" dirty="0"/>
                        <a:t>(CWR &lt; 1.000)</a:t>
                      </a:r>
                    </a:p>
                  </a:txBody>
                  <a:tcPr anchor="ctr"/>
                </a:tc>
                <a:tc>
                  <a:txBody>
                    <a:bodyPr/>
                    <a:lstStyle/>
                    <a:p>
                      <a:pPr algn="ctr"/>
                      <a:r>
                        <a:rPr lang="en-US" dirty="0"/>
                        <a:t>12</a:t>
                      </a:r>
                    </a:p>
                  </a:txBody>
                  <a:tcPr anchor="ctr"/>
                </a:tc>
                <a:tc>
                  <a:txBody>
                    <a:bodyPr/>
                    <a:lstStyle/>
                    <a:p>
                      <a:pPr algn="ctr"/>
                      <a:r>
                        <a:rPr lang="en-US" dirty="0"/>
                        <a:t>22</a:t>
                      </a:r>
                    </a:p>
                  </a:txBody>
                  <a:tcPr anchor="ctr"/>
                </a:tc>
                <a:extLst>
                  <a:ext uri="{0D108BD9-81ED-4DB2-BD59-A6C34878D82A}">
                    <a16:rowId xmlns:a16="http://schemas.microsoft.com/office/drawing/2014/main" val="3314349298"/>
                  </a:ext>
                </a:extLst>
              </a:tr>
              <a:tr h="475994">
                <a:tc>
                  <a:txBody>
                    <a:bodyPr/>
                    <a:lstStyle/>
                    <a:p>
                      <a:r>
                        <a:rPr lang="en-US" dirty="0"/>
                        <a:t>Mid Wealth</a:t>
                      </a:r>
                    </a:p>
                    <a:p>
                      <a:r>
                        <a:rPr lang="en-US" dirty="0"/>
                        <a:t>(CWR 1.000-1.999)</a:t>
                      </a:r>
                    </a:p>
                  </a:txBody>
                  <a:tcPr anchor="ctr"/>
                </a:tc>
                <a:tc>
                  <a:txBody>
                    <a:bodyPr/>
                    <a:lstStyle/>
                    <a:p>
                      <a:pPr algn="ctr"/>
                      <a:r>
                        <a:rPr lang="en-US" dirty="0"/>
                        <a:t>3</a:t>
                      </a:r>
                    </a:p>
                  </a:txBody>
                  <a:tcPr anchor="ctr"/>
                </a:tc>
                <a:tc>
                  <a:txBody>
                    <a:bodyPr/>
                    <a:lstStyle/>
                    <a:p>
                      <a:pPr algn="ctr"/>
                      <a:r>
                        <a:rPr lang="en-US" dirty="0"/>
                        <a:t>7</a:t>
                      </a:r>
                    </a:p>
                  </a:txBody>
                  <a:tcPr anchor="ctr"/>
                </a:tc>
                <a:extLst>
                  <a:ext uri="{0D108BD9-81ED-4DB2-BD59-A6C34878D82A}">
                    <a16:rowId xmlns:a16="http://schemas.microsoft.com/office/drawing/2014/main" val="3016070233"/>
                  </a:ext>
                </a:extLst>
              </a:tr>
              <a:tr h="475994">
                <a:tc>
                  <a:txBody>
                    <a:bodyPr/>
                    <a:lstStyle/>
                    <a:p>
                      <a:r>
                        <a:rPr lang="en-US" dirty="0"/>
                        <a:t>High Wealth</a:t>
                      </a:r>
                    </a:p>
                    <a:p>
                      <a:r>
                        <a:rPr lang="en-US" dirty="0"/>
                        <a:t>(CWR &gt; 2.000)</a:t>
                      </a:r>
                    </a:p>
                  </a:txBody>
                  <a:tcPr anchor="ctr"/>
                </a:tc>
                <a:tc>
                  <a:txBody>
                    <a:bodyPr/>
                    <a:lstStyle/>
                    <a:p>
                      <a:pPr algn="ctr"/>
                      <a:r>
                        <a:rPr lang="en-US" dirty="0"/>
                        <a:t>1</a:t>
                      </a:r>
                    </a:p>
                  </a:txBody>
                  <a:tcPr anchor="ctr"/>
                </a:tc>
                <a:tc>
                  <a:txBody>
                    <a:bodyPr/>
                    <a:lstStyle/>
                    <a:p>
                      <a:pPr algn="ctr"/>
                      <a:r>
                        <a:rPr lang="en-US" dirty="0"/>
                        <a:t>1</a:t>
                      </a:r>
                    </a:p>
                  </a:txBody>
                  <a:tcPr anchor="ctr"/>
                </a:tc>
                <a:extLst>
                  <a:ext uri="{0D108BD9-81ED-4DB2-BD59-A6C34878D82A}">
                    <a16:rowId xmlns:a16="http://schemas.microsoft.com/office/drawing/2014/main" val="1392902135"/>
                  </a:ext>
                </a:extLst>
              </a:tr>
            </a:tbl>
          </a:graphicData>
        </a:graphic>
      </p:graphicFrame>
      <p:pic>
        <p:nvPicPr>
          <p:cNvPr id="11" name="Picture 10">
            <a:extLst>
              <a:ext uri="{FF2B5EF4-FFF2-40B4-BE49-F238E27FC236}">
                <a16:creationId xmlns:a16="http://schemas.microsoft.com/office/drawing/2014/main" id="{E0AFE288-D052-4FC7-9FDE-0491E2C39ABE}"/>
              </a:ext>
            </a:extLst>
          </p:cNvPr>
          <p:cNvPicPr>
            <a:picLocks noChangeAspect="1"/>
          </p:cNvPicPr>
          <p:nvPr/>
        </p:nvPicPr>
        <p:blipFill>
          <a:blip r:embed="rId3"/>
          <a:stretch>
            <a:fillRect/>
          </a:stretch>
        </p:blipFill>
        <p:spPr>
          <a:xfrm>
            <a:off x="8451646" y="5590818"/>
            <a:ext cx="3740354" cy="1267182"/>
          </a:xfrm>
          <a:prstGeom prst="rect">
            <a:avLst/>
          </a:prstGeom>
        </p:spPr>
      </p:pic>
      <p:pic>
        <p:nvPicPr>
          <p:cNvPr id="12" name="Picture 11">
            <a:extLst>
              <a:ext uri="{FF2B5EF4-FFF2-40B4-BE49-F238E27FC236}">
                <a16:creationId xmlns:a16="http://schemas.microsoft.com/office/drawing/2014/main" id="{2285E601-DBF2-48F0-BF25-AB9A75DE3045}"/>
              </a:ext>
            </a:extLst>
          </p:cNvPr>
          <p:cNvPicPr>
            <a:picLocks noChangeAspect="1"/>
          </p:cNvPicPr>
          <p:nvPr/>
        </p:nvPicPr>
        <p:blipFill>
          <a:blip r:embed="rId4"/>
          <a:stretch>
            <a:fillRect/>
          </a:stretch>
        </p:blipFill>
        <p:spPr>
          <a:xfrm>
            <a:off x="105200" y="91913"/>
            <a:ext cx="1720562" cy="1039306"/>
          </a:xfrm>
          <a:prstGeom prst="rect">
            <a:avLst/>
          </a:prstGeom>
        </p:spPr>
      </p:pic>
    </p:spTree>
    <p:extLst>
      <p:ext uri="{BB962C8B-B14F-4D97-AF65-F5344CB8AC3E}">
        <p14:creationId xmlns:p14="http://schemas.microsoft.com/office/powerpoint/2010/main" val="2511746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914269"/>
            <a:fld id="{05F6CAB2-E0B9-42A4-A682-D4D8F39877AC}" type="slidenum">
              <a:rPr lang="en-US">
                <a:solidFill>
                  <a:prstClr val="black">
                    <a:tint val="75000"/>
                  </a:prstClr>
                </a:solidFill>
                <a:latin typeface="Calibri" panose="020F0502020204030204"/>
              </a:rPr>
              <a:pPr defTabSz="914269"/>
              <a:t>23</a:t>
            </a:fld>
            <a:endParaRPr lang="en-US" dirty="0">
              <a:solidFill>
                <a:prstClr val="black">
                  <a:tint val="75000"/>
                </a:prstClr>
              </a:solidFill>
              <a:latin typeface="Calibri" panose="020F0502020204030204"/>
            </a:endParaRPr>
          </a:p>
        </p:txBody>
      </p:sp>
      <p:sp>
        <p:nvSpPr>
          <p:cNvPr id="12" name="TextBox 1">
            <a:extLst>
              <a:ext uri="{FF2B5EF4-FFF2-40B4-BE49-F238E27FC236}">
                <a16:creationId xmlns:a16="http://schemas.microsoft.com/office/drawing/2014/main" id="{A443FE90-41FE-4CB9-9170-75938A5FD95D}"/>
              </a:ext>
            </a:extLst>
          </p:cNvPr>
          <p:cNvSpPr txBox="1"/>
          <p:nvPr/>
        </p:nvSpPr>
        <p:spPr>
          <a:xfrm>
            <a:off x="3909306" y="1441502"/>
            <a:ext cx="4261104" cy="400095"/>
          </a:xfrm>
          <a:prstGeom prst="rect">
            <a:avLst/>
          </a:prstGeom>
          <a:noFill/>
          <a:ln>
            <a:noFill/>
          </a:ln>
        </p:spPr>
        <p:txBody>
          <a:bodyPr wrap="square" lIns="91427" tIns="45713" rIns="91427" bIns="45713"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269"/>
            <a:r>
              <a:rPr lang="en-US" sz="2000" b="1" dirty="0">
                <a:solidFill>
                  <a:prstClr val="black"/>
                </a:solidFill>
                <a:latin typeface="Arial Narrow" panose="020B0606020202030204" pitchFamily="34" charset="0"/>
              </a:rPr>
              <a:t>Students with Disabilities Change</a:t>
            </a:r>
          </a:p>
        </p:txBody>
      </p:sp>
      <p:sp>
        <p:nvSpPr>
          <p:cNvPr id="10" name="TextBox 9">
            <a:extLst>
              <a:ext uri="{FF2B5EF4-FFF2-40B4-BE49-F238E27FC236}">
                <a16:creationId xmlns:a16="http://schemas.microsoft.com/office/drawing/2014/main" id="{ED0CCD20-2551-4CEA-B5D0-C5781D95854C}"/>
              </a:ext>
            </a:extLst>
          </p:cNvPr>
          <p:cNvSpPr txBox="1"/>
          <p:nvPr/>
        </p:nvSpPr>
        <p:spPr>
          <a:xfrm>
            <a:off x="1342293" y="5454112"/>
            <a:ext cx="3960628" cy="246207"/>
          </a:xfrm>
          <a:prstGeom prst="rect">
            <a:avLst/>
          </a:prstGeom>
          <a:noFill/>
        </p:spPr>
        <p:txBody>
          <a:bodyPr wrap="square" lIns="91427" tIns="45713" rIns="91427" bIns="45713" rtlCol="0">
            <a:spAutoFit/>
          </a:bodyPr>
          <a:lstStyle/>
          <a:p>
            <a:pPr defTabSz="914269"/>
            <a:r>
              <a:rPr lang="en-US" sz="1000" dirty="0">
                <a:solidFill>
                  <a:prstClr val="black"/>
                </a:solidFill>
                <a:latin typeface="Calibri" panose="020F0502020204030204"/>
              </a:rPr>
              <a:t>Source: NYS School Report Cards (2015-2016 and 2024-2025) </a:t>
            </a:r>
          </a:p>
        </p:txBody>
      </p:sp>
      <p:sp>
        <p:nvSpPr>
          <p:cNvPr id="8" name="Rectangle 7">
            <a:extLst>
              <a:ext uri="{FF2B5EF4-FFF2-40B4-BE49-F238E27FC236}">
                <a16:creationId xmlns:a16="http://schemas.microsoft.com/office/drawing/2014/main" id="{3CF6650D-F21D-4D28-939E-265AB02C07EF}"/>
              </a:ext>
            </a:extLst>
          </p:cNvPr>
          <p:cNvSpPr/>
          <p:nvPr/>
        </p:nvSpPr>
        <p:spPr>
          <a:xfrm>
            <a:off x="2344159" y="379528"/>
            <a:ext cx="8792764" cy="523206"/>
          </a:xfrm>
          <a:prstGeom prst="rect">
            <a:avLst/>
          </a:prstGeom>
        </p:spPr>
        <p:txBody>
          <a:bodyPr wrap="square" lIns="91427" tIns="45713" rIns="91427" bIns="45713">
            <a:spAutoFit/>
          </a:bodyPr>
          <a:lstStyle/>
          <a:p>
            <a:pPr algn="ctr" defTabSz="914269"/>
            <a:r>
              <a:rPr lang="en-US" sz="2800" dirty="0">
                <a:solidFill>
                  <a:srgbClr val="0069A7"/>
                </a:solidFill>
                <a:effectLst>
                  <a:outerShdw blurRad="50800" dist="38100" dir="2700000" algn="tl" rotWithShape="0">
                    <a:prstClr val="black">
                      <a:alpha val="40000"/>
                    </a:prstClr>
                  </a:outerShdw>
                </a:effectLst>
                <a:latin typeface="Arial Black" panose="020B0A04020102020204" pitchFamily="34" charset="0"/>
              </a:rPr>
              <a:t>Shifting Student Demographics and Needs</a:t>
            </a:r>
          </a:p>
        </p:txBody>
      </p:sp>
      <p:graphicFrame>
        <p:nvGraphicFramePr>
          <p:cNvPr id="2" name="Table 1">
            <a:extLst>
              <a:ext uri="{FF2B5EF4-FFF2-40B4-BE49-F238E27FC236}">
                <a16:creationId xmlns:a16="http://schemas.microsoft.com/office/drawing/2014/main" id="{EB3E252C-4A00-44F0-99C3-D441348BB45D}"/>
              </a:ext>
            </a:extLst>
          </p:cNvPr>
          <p:cNvGraphicFramePr>
            <a:graphicFrameLocks noGrp="1"/>
          </p:cNvGraphicFramePr>
          <p:nvPr>
            <p:extLst/>
          </p:nvPr>
        </p:nvGraphicFramePr>
        <p:xfrm>
          <a:off x="1441938" y="2171457"/>
          <a:ext cx="8661920" cy="2844950"/>
        </p:xfrm>
        <a:graphic>
          <a:graphicData uri="http://schemas.openxmlformats.org/drawingml/2006/table">
            <a:tbl>
              <a:tblPr firstRow="1" bandRow="1">
                <a:tableStyleId>{5C22544A-7EE6-4342-B048-85BDC9FD1C3A}</a:tableStyleId>
              </a:tblPr>
              <a:tblGrid>
                <a:gridCol w="2159520">
                  <a:extLst>
                    <a:ext uri="{9D8B030D-6E8A-4147-A177-3AD203B41FA5}">
                      <a16:colId xmlns:a16="http://schemas.microsoft.com/office/drawing/2014/main" val="1225838702"/>
                    </a:ext>
                  </a:extLst>
                </a:gridCol>
                <a:gridCol w="1625600">
                  <a:extLst>
                    <a:ext uri="{9D8B030D-6E8A-4147-A177-3AD203B41FA5}">
                      <a16:colId xmlns:a16="http://schemas.microsoft.com/office/drawing/2014/main" val="2089484486"/>
                    </a:ext>
                  </a:extLst>
                </a:gridCol>
                <a:gridCol w="1625600">
                  <a:extLst>
                    <a:ext uri="{9D8B030D-6E8A-4147-A177-3AD203B41FA5}">
                      <a16:colId xmlns:a16="http://schemas.microsoft.com/office/drawing/2014/main" val="3775620640"/>
                    </a:ext>
                  </a:extLst>
                </a:gridCol>
                <a:gridCol w="1625600">
                  <a:extLst>
                    <a:ext uri="{9D8B030D-6E8A-4147-A177-3AD203B41FA5}">
                      <a16:colId xmlns:a16="http://schemas.microsoft.com/office/drawing/2014/main" val="2447465630"/>
                    </a:ext>
                  </a:extLst>
                </a:gridCol>
                <a:gridCol w="1625600">
                  <a:extLst>
                    <a:ext uri="{9D8B030D-6E8A-4147-A177-3AD203B41FA5}">
                      <a16:colId xmlns:a16="http://schemas.microsoft.com/office/drawing/2014/main" val="3761965075"/>
                    </a:ext>
                  </a:extLst>
                </a:gridCol>
              </a:tblGrid>
              <a:tr h="568990">
                <a:tc>
                  <a:txBody>
                    <a:bodyPr/>
                    <a:lstStyle/>
                    <a:p>
                      <a:endParaRPr lang="en-US" dirty="0"/>
                    </a:p>
                  </a:txBody>
                  <a:tcPr/>
                </a:tc>
                <a:tc>
                  <a:txBody>
                    <a:bodyPr/>
                    <a:lstStyle/>
                    <a:p>
                      <a:pPr algn="ctr"/>
                      <a:r>
                        <a:rPr lang="en-US" dirty="0"/>
                        <a:t>2015-16</a:t>
                      </a:r>
                    </a:p>
                  </a:txBody>
                  <a:tcPr anchor="ctr"/>
                </a:tc>
                <a:tc>
                  <a:txBody>
                    <a:bodyPr/>
                    <a:lstStyle/>
                    <a:p>
                      <a:pPr algn="ctr"/>
                      <a:r>
                        <a:rPr lang="en-US" dirty="0"/>
                        <a:t>2024-25</a:t>
                      </a:r>
                    </a:p>
                  </a:txBody>
                  <a:tcPr anchor="ctr"/>
                </a:tc>
                <a:tc>
                  <a:txBody>
                    <a:bodyPr/>
                    <a:lstStyle/>
                    <a:p>
                      <a:pPr algn="ctr"/>
                      <a:r>
                        <a:rPr lang="en-US" dirty="0"/>
                        <a:t>Total Change</a:t>
                      </a:r>
                    </a:p>
                  </a:txBody>
                  <a:tcPr anchor="ctr"/>
                </a:tc>
                <a:tc>
                  <a:txBody>
                    <a:bodyPr/>
                    <a:lstStyle/>
                    <a:p>
                      <a:pPr algn="ctr"/>
                      <a:r>
                        <a:rPr lang="en-US" dirty="0"/>
                        <a:t>% Change</a:t>
                      </a:r>
                    </a:p>
                  </a:txBody>
                  <a:tcPr anchor="ctr"/>
                </a:tc>
                <a:extLst>
                  <a:ext uri="{0D108BD9-81ED-4DB2-BD59-A6C34878D82A}">
                    <a16:rowId xmlns:a16="http://schemas.microsoft.com/office/drawing/2014/main" val="311229195"/>
                  </a:ext>
                </a:extLst>
              </a:tr>
              <a:tr h="568990">
                <a:tc>
                  <a:txBody>
                    <a:bodyPr/>
                    <a:lstStyle/>
                    <a:p>
                      <a:r>
                        <a:rPr lang="en-US" dirty="0"/>
                        <a:t>Suffolk County</a:t>
                      </a:r>
                    </a:p>
                  </a:txBody>
                  <a:tcPr anchor="ctr"/>
                </a:tc>
                <a:tc>
                  <a:txBody>
                    <a:bodyPr/>
                    <a:lstStyle/>
                    <a:p>
                      <a:pPr algn="ctr"/>
                      <a:r>
                        <a:rPr lang="en-US" dirty="0"/>
                        <a:t>35,006</a:t>
                      </a:r>
                    </a:p>
                  </a:txBody>
                  <a:tcPr anchor="ctr"/>
                </a:tc>
                <a:tc>
                  <a:txBody>
                    <a:bodyPr/>
                    <a:lstStyle/>
                    <a:p>
                      <a:pPr algn="ctr"/>
                      <a:r>
                        <a:rPr lang="en-US" dirty="0"/>
                        <a:t>38,979</a:t>
                      </a:r>
                    </a:p>
                  </a:txBody>
                  <a:tcPr anchor="ctr"/>
                </a:tc>
                <a:tc>
                  <a:txBody>
                    <a:bodyPr/>
                    <a:lstStyle/>
                    <a:p>
                      <a:pPr algn="ctr"/>
                      <a:r>
                        <a:rPr lang="en-US" dirty="0"/>
                        <a:t>3,973</a:t>
                      </a:r>
                    </a:p>
                  </a:txBody>
                  <a:tcPr anchor="ctr"/>
                </a:tc>
                <a:tc>
                  <a:txBody>
                    <a:bodyPr/>
                    <a:lstStyle/>
                    <a:p>
                      <a:pPr algn="ctr"/>
                      <a:r>
                        <a:rPr lang="en-US" dirty="0"/>
                        <a:t>11.3%</a:t>
                      </a:r>
                    </a:p>
                  </a:txBody>
                  <a:tcPr anchor="ctr"/>
                </a:tc>
                <a:extLst>
                  <a:ext uri="{0D108BD9-81ED-4DB2-BD59-A6C34878D82A}">
                    <a16:rowId xmlns:a16="http://schemas.microsoft.com/office/drawing/2014/main" val="3053081838"/>
                  </a:ext>
                </a:extLst>
              </a:tr>
              <a:tr h="568990">
                <a:tc>
                  <a:txBody>
                    <a:bodyPr/>
                    <a:lstStyle/>
                    <a:p>
                      <a:r>
                        <a:rPr lang="en-US" dirty="0"/>
                        <a:t>Nassau County</a:t>
                      </a:r>
                    </a:p>
                  </a:txBody>
                  <a:tcPr anchor="ctr"/>
                </a:tc>
                <a:tc>
                  <a:txBody>
                    <a:bodyPr/>
                    <a:lstStyle/>
                    <a:p>
                      <a:pPr algn="ctr"/>
                      <a:r>
                        <a:rPr lang="en-US" dirty="0"/>
                        <a:t>25,522</a:t>
                      </a:r>
                    </a:p>
                  </a:txBody>
                  <a:tcPr anchor="ctr"/>
                </a:tc>
                <a:tc>
                  <a:txBody>
                    <a:bodyPr/>
                    <a:lstStyle/>
                    <a:p>
                      <a:pPr algn="ctr"/>
                      <a:r>
                        <a:rPr lang="en-US" dirty="0"/>
                        <a:t>29,841</a:t>
                      </a:r>
                    </a:p>
                  </a:txBody>
                  <a:tcPr anchor="ctr"/>
                </a:tc>
                <a:tc>
                  <a:txBody>
                    <a:bodyPr/>
                    <a:lstStyle/>
                    <a:p>
                      <a:pPr algn="ctr"/>
                      <a:r>
                        <a:rPr lang="en-US" dirty="0"/>
                        <a:t>4,319</a:t>
                      </a:r>
                    </a:p>
                  </a:txBody>
                  <a:tcPr anchor="ctr"/>
                </a:tc>
                <a:tc>
                  <a:txBody>
                    <a:bodyPr/>
                    <a:lstStyle/>
                    <a:p>
                      <a:pPr algn="ctr"/>
                      <a:r>
                        <a:rPr lang="en-US" dirty="0"/>
                        <a:t>16.9%</a:t>
                      </a:r>
                    </a:p>
                  </a:txBody>
                  <a:tcPr anchor="ctr"/>
                </a:tc>
                <a:extLst>
                  <a:ext uri="{0D108BD9-81ED-4DB2-BD59-A6C34878D82A}">
                    <a16:rowId xmlns:a16="http://schemas.microsoft.com/office/drawing/2014/main" val="2206364253"/>
                  </a:ext>
                </a:extLst>
              </a:tr>
              <a:tr h="568990">
                <a:tc>
                  <a:txBody>
                    <a:bodyPr/>
                    <a:lstStyle/>
                    <a:p>
                      <a:r>
                        <a:rPr lang="en-US" dirty="0"/>
                        <a:t>Long Island</a:t>
                      </a:r>
                    </a:p>
                  </a:txBody>
                  <a:tcPr anchor="ctr"/>
                </a:tc>
                <a:tc>
                  <a:txBody>
                    <a:bodyPr/>
                    <a:lstStyle/>
                    <a:p>
                      <a:pPr algn="ctr"/>
                      <a:r>
                        <a:rPr lang="en-US" dirty="0"/>
                        <a:t>60,528</a:t>
                      </a:r>
                    </a:p>
                  </a:txBody>
                  <a:tcPr anchor="ctr"/>
                </a:tc>
                <a:tc>
                  <a:txBody>
                    <a:bodyPr/>
                    <a:lstStyle/>
                    <a:p>
                      <a:pPr algn="ctr"/>
                      <a:r>
                        <a:rPr lang="en-US" dirty="0"/>
                        <a:t>68,820</a:t>
                      </a:r>
                    </a:p>
                  </a:txBody>
                  <a:tcPr anchor="ctr"/>
                </a:tc>
                <a:tc>
                  <a:txBody>
                    <a:bodyPr/>
                    <a:lstStyle/>
                    <a:p>
                      <a:pPr algn="ctr"/>
                      <a:r>
                        <a:rPr lang="en-US" dirty="0"/>
                        <a:t>8,292</a:t>
                      </a:r>
                    </a:p>
                  </a:txBody>
                  <a:tcPr anchor="ctr"/>
                </a:tc>
                <a:tc>
                  <a:txBody>
                    <a:bodyPr/>
                    <a:lstStyle/>
                    <a:p>
                      <a:pPr algn="ctr"/>
                      <a:r>
                        <a:rPr lang="en-US" dirty="0"/>
                        <a:t>13.7%</a:t>
                      </a:r>
                    </a:p>
                  </a:txBody>
                  <a:tcPr anchor="ctr"/>
                </a:tc>
                <a:extLst>
                  <a:ext uri="{0D108BD9-81ED-4DB2-BD59-A6C34878D82A}">
                    <a16:rowId xmlns:a16="http://schemas.microsoft.com/office/drawing/2014/main" val="2976394920"/>
                  </a:ext>
                </a:extLst>
              </a:tr>
              <a:tr h="568990">
                <a:tc>
                  <a:txBody>
                    <a:bodyPr/>
                    <a:lstStyle/>
                    <a:p>
                      <a:r>
                        <a:rPr lang="en-US" dirty="0"/>
                        <a:t>Rest of State</a:t>
                      </a:r>
                    </a:p>
                    <a:p>
                      <a:r>
                        <a:rPr lang="en-US" sz="900" dirty="0"/>
                        <a:t>(excludes NYC &amp; LI)</a:t>
                      </a:r>
                    </a:p>
                  </a:txBody>
                  <a:tcPr anchor="ctr"/>
                </a:tc>
                <a:tc>
                  <a:txBody>
                    <a:bodyPr/>
                    <a:lstStyle/>
                    <a:p>
                      <a:pPr algn="ctr"/>
                      <a:r>
                        <a:rPr lang="en-US" dirty="0"/>
                        <a:t>167,293</a:t>
                      </a:r>
                    </a:p>
                  </a:txBody>
                  <a:tcPr anchor="ctr"/>
                </a:tc>
                <a:tc>
                  <a:txBody>
                    <a:bodyPr/>
                    <a:lstStyle/>
                    <a:p>
                      <a:pPr algn="ctr"/>
                      <a:r>
                        <a:rPr lang="en-US" dirty="0"/>
                        <a:t>178,528</a:t>
                      </a:r>
                    </a:p>
                  </a:txBody>
                  <a:tcPr anchor="ctr"/>
                </a:tc>
                <a:tc>
                  <a:txBody>
                    <a:bodyPr/>
                    <a:lstStyle/>
                    <a:p>
                      <a:pPr algn="ctr"/>
                      <a:r>
                        <a:rPr lang="en-US" dirty="0"/>
                        <a:t>11,235</a:t>
                      </a:r>
                    </a:p>
                  </a:txBody>
                  <a:tcPr anchor="ctr"/>
                </a:tc>
                <a:tc>
                  <a:txBody>
                    <a:bodyPr/>
                    <a:lstStyle/>
                    <a:p>
                      <a:pPr algn="ctr"/>
                      <a:r>
                        <a:rPr lang="en-US" dirty="0"/>
                        <a:t>6.7%</a:t>
                      </a:r>
                    </a:p>
                  </a:txBody>
                  <a:tcPr anchor="ctr"/>
                </a:tc>
                <a:extLst>
                  <a:ext uri="{0D108BD9-81ED-4DB2-BD59-A6C34878D82A}">
                    <a16:rowId xmlns:a16="http://schemas.microsoft.com/office/drawing/2014/main" val="711224072"/>
                  </a:ext>
                </a:extLst>
              </a:tr>
            </a:tbl>
          </a:graphicData>
        </a:graphic>
      </p:graphicFrame>
      <p:pic>
        <p:nvPicPr>
          <p:cNvPr id="11" name="Picture 10">
            <a:extLst>
              <a:ext uri="{FF2B5EF4-FFF2-40B4-BE49-F238E27FC236}">
                <a16:creationId xmlns:a16="http://schemas.microsoft.com/office/drawing/2014/main" id="{DB804895-CBEB-4C2D-92A9-429FDD058AC6}"/>
              </a:ext>
            </a:extLst>
          </p:cNvPr>
          <p:cNvPicPr>
            <a:picLocks noChangeAspect="1"/>
          </p:cNvPicPr>
          <p:nvPr/>
        </p:nvPicPr>
        <p:blipFill>
          <a:blip r:embed="rId3"/>
          <a:stretch>
            <a:fillRect/>
          </a:stretch>
        </p:blipFill>
        <p:spPr>
          <a:xfrm>
            <a:off x="8451646" y="5590818"/>
            <a:ext cx="3740354" cy="1267182"/>
          </a:xfrm>
          <a:prstGeom prst="rect">
            <a:avLst/>
          </a:prstGeom>
        </p:spPr>
      </p:pic>
      <p:pic>
        <p:nvPicPr>
          <p:cNvPr id="13" name="Picture 12">
            <a:extLst>
              <a:ext uri="{FF2B5EF4-FFF2-40B4-BE49-F238E27FC236}">
                <a16:creationId xmlns:a16="http://schemas.microsoft.com/office/drawing/2014/main" id="{F16B314D-BA3D-4081-9922-CD5FFD944224}"/>
              </a:ext>
            </a:extLst>
          </p:cNvPr>
          <p:cNvPicPr>
            <a:picLocks noChangeAspect="1"/>
          </p:cNvPicPr>
          <p:nvPr/>
        </p:nvPicPr>
        <p:blipFill>
          <a:blip r:embed="rId4"/>
          <a:stretch>
            <a:fillRect/>
          </a:stretch>
        </p:blipFill>
        <p:spPr>
          <a:xfrm>
            <a:off x="105200" y="91913"/>
            <a:ext cx="1720562" cy="1039306"/>
          </a:xfrm>
          <a:prstGeom prst="rect">
            <a:avLst/>
          </a:prstGeom>
        </p:spPr>
      </p:pic>
    </p:spTree>
    <p:extLst>
      <p:ext uri="{BB962C8B-B14F-4D97-AF65-F5344CB8AC3E}">
        <p14:creationId xmlns:p14="http://schemas.microsoft.com/office/powerpoint/2010/main" val="2546031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5F6CAB2-E0B9-42A4-A682-D4D8F39877AC}" type="slidenum">
              <a:rPr lang="en-US" smtClean="0"/>
              <a:t>24</a:t>
            </a:fld>
            <a:endParaRPr lang="en-US" dirty="0"/>
          </a:p>
        </p:txBody>
      </p:sp>
      <p:sp>
        <p:nvSpPr>
          <p:cNvPr id="4" name="Rectangle 3"/>
          <p:cNvSpPr/>
          <p:nvPr/>
        </p:nvSpPr>
        <p:spPr>
          <a:xfrm>
            <a:off x="891700" y="930358"/>
            <a:ext cx="10408595" cy="400095"/>
          </a:xfrm>
          <a:prstGeom prst="rect">
            <a:avLst/>
          </a:prstGeom>
        </p:spPr>
        <p:txBody>
          <a:bodyPr wrap="square" lIns="91427" tIns="45713" rIns="91427" bIns="45713">
            <a:spAutoFit/>
          </a:bodyPr>
          <a:lstStyle/>
          <a:p>
            <a:pPr algn="ctr" defTabSz="914269"/>
            <a:r>
              <a:rPr lang="en-US" sz="2000" b="1" kern="0" dirty="0">
                <a:latin typeface="Arial Narrow" panose="020B0606020202030204" pitchFamily="34" charset="0"/>
              </a:rPr>
              <a:t>Long Island  2019 Total Cohort – 5 Year Outcomes – August 2024</a:t>
            </a:r>
          </a:p>
        </p:txBody>
      </p:sp>
      <p:sp>
        <p:nvSpPr>
          <p:cNvPr id="7" name="TextBox 6">
            <a:extLst>
              <a:ext uri="{FF2B5EF4-FFF2-40B4-BE49-F238E27FC236}">
                <a16:creationId xmlns:a16="http://schemas.microsoft.com/office/drawing/2014/main" id="{03E4275A-BC9B-4081-8D35-E78F34B7A4E3}"/>
              </a:ext>
            </a:extLst>
          </p:cNvPr>
          <p:cNvSpPr txBox="1"/>
          <p:nvPr/>
        </p:nvSpPr>
        <p:spPr>
          <a:xfrm>
            <a:off x="1112614" y="6308096"/>
            <a:ext cx="7620000" cy="230818"/>
          </a:xfrm>
          <a:prstGeom prst="rect">
            <a:avLst/>
          </a:prstGeom>
          <a:noFill/>
        </p:spPr>
        <p:txBody>
          <a:bodyPr wrap="square" lIns="91427" tIns="45713" rIns="91427" bIns="45713" rtlCol="0">
            <a:spAutoFit/>
          </a:bodyPr>
          <a:lstStyle/>
          <a:p>
            <a:pPr defTabSz="914269"/>
            <a:r>
              <a:rPr lang="en-US" sz="900" dirty="0">
                <a:solidFill>
                  <a:prstClr val="black"/>
                </a:solidFill>
                <a:latin typeface="Calibri" panose="020F0502020204030204"/>
              </a:rPr>
              <a:t>Source: 2023-2024 NYS School Report Cards</a:t>
            </a:r>
          </a:p>
        </p:txBody>
      </p:sp>
      <p:sp>
        <p:nvSpPr>
          <p:cNvPr id="8" name="Rectangle 7">
            <a:extLst>
              <a:ext uri="{FF2B5EF4-FFF2-40B4-BE49-F238E27FC236}">
                <a16:creationId xmlns:a16="http://schemas.microsoft.com/office/drawing/2014/main" id="{3CF6650D-F21D-4D28-939E-265AB02C07EF}"/>
              </a:ext>
            </a:extLst>
          </p:cNvPr>
          <p:cNvSpPr/>
          <p:nvPr/>
        </p:nvSpPr>
        <p:spPr>
          <a:xfrm>
            <a:off x="2344159" y="254833"/>
            <a:ext cx="7391400" cy="523206"/>
          </a:xfrm>
          <a:prstGeom prst="rect">
            <a:avLst/>
          </a:prstGeom>
        </p:spPr>
        <p:txBody>
          <a:bodyPr wrap="square" lIns="91427" tIns="45713" rIns="91427" bIns="45713">
            <a:spAutoFit/>
          </a:bodyPr>
          <a:lstStyle/>
          <a:p>
            <a:pPr algn="ctr" defTabSz="914269"/>
            <a:r>
              <a:rPr lang="en-US" sz="2800" dirty="0">
                <a:solidFill>
                  <a:srgbClr val="0069A7"/>
                </a:solidFill>
                <a:effectLst>
                  <a:outerShdw blurRad="50800" dist="38100" dir="2700000" algn="tl" rotWithShape="0">
                    <a:prstClr val="black">
                      <a:alpha val="40000"/>
                    </a:prstClr>
                  </a:outerShdw>
                </a:effectLst>
                <a:latin typeface="Arial Black" panose="020B0A04020102020204" pitchFamily="34" charset="0"/>
              </a:rPr>
              <a:t>Student Outcomes</a:t>
            </a:r>
          </a:p>
        </p:txBody>
      </p:sp>
      <p:pic>
        <p:nvPicPr>
          <p:cNvPr id="9" name="Picture 8">
            <a:extLst>
              <a:ext uri="{FF2B5EF4-FFF2-40B4-BE49-F238E27FC236}">
                <a16:creationId xmlns:a16="http://schemas.microsoft.com/office/drawing/2014/main" id="{A7EC6A97-F8A3-4E57-BEAF-FCA57E453272}"/>
              </a:ext>
            </a:extLst>
          </p:cNvPr>
          <p:cNvPicPr>
            <a:picLocks noChangeAspect="1"/>
          </p:cNvPicPr>
          <p:nvPr/>
        </p:nvPicPr>
        <p:blipFill>
          <a:blip r:embed="rId3"/>
          <a:stretch>
            <a:fillRect/>
          </a:stretch>
        </p:blipFill>
        <p:spPr>
          <a:xfrm>
            <a:off x="8451646" y="5590818"/>
            <a:ext cx="3740354" cy="1267182"/>
          </a:xfrm>
          <a:prstGeom prst="rect">
            <a:avLst/>
          </a:prstGeom>
        </p:spPr>
      </p:pic>
      <p:graphicFrame>
        <p:nvGraphicFramePr>
          <p:cNvPr id="5" name="Table 4">
            <a:extLst>
              <a:ext uri="{FF2B5EF4-FFF2-40B4-BE49-F238E27FC236}">
                <a16:creationId xmlns:a16="http://schemas.microsoft.com/office/drawing/2014/main" id="{651B194A-565D-4F22-80C8-5018419A45F7}"/>
              </a:ext>
            </a:extLst>
          </p:cNvPr>
          <p:cNvGraphicFramePr>
            <a:graphicFrameLocks noGrp="1"/>
          </p:cNvGraphicFramePr>
          <p:nvPr>
            <p:extLst/>
          </p:nvPr>
        </p:nvGraphicFramePr>
        <p:xfrm>
          <a:off x="1607558" y="1782291"/>
          <a:ext cx="8650132" cy="4509822"/>
        </p:xfrm>
        <a:graphic>
          <a:graphicData uri="http://schemas.openxmlformats.org/drawingml/2006/table">
            <a:tbl>
              <a:tblPr firstRow="1" bandRow="1">
                <a:tableStyleId>{5C22544A-7EE6-4342-B048-85BDC9FD1C3A}</a:tableStyleId>
              </a:tblPr>
              <a:tblGrid>
                <a:gridCol w="2162533">
                  <a:extLst>
                    <a:ext uri="{9D8B030D-6E8A-4147-A177-3AD203B41FA5}">
                      <a16:colId xmlns:a16="http://schemas.microsoft.com/office/drawing/2014/main" val="2790592340"/>
                    </a:ext>
                  </a:extLst>
                </a:gridCol>
                <a:gridCol w="2162533">
                  <a:extLst>
                    <a:ext uri="{9D8B030D-6E8A-4147-A177-3AD203B41FA5}">
                      <a16:colId xmlns:a16="http://schemas.microsoft.com/office/drawing/2014/main" val="1454592701"/>
                    </a:ext>
                  </a:extLst>
                </a:gridCol>
                <a:gridCol w="2162533">
                  <a:extLst>
                    <a:ext uri="{9D8B030D-6E8A-4147-A177-3AD203B41FA5}">
                      <a16:colId xmlns:a16="http://schemas.microsoft.com/office/drawing/2014/main" val="3321042444"/>
                    </a:ext>
                  </a:extLst>
                </a:gridCol>
                <a:gridCol w="2162533">
                  <a:extLst>
                    <a:ext uri="{9D8B030D-6E8A-4147-A177-3AD203B41FA5}">
                      <a16:colId xmlns:a16="http://schemas.microsoft.com/office/drawing/2014/main" val="3831211309"/>
                    </a:ext>
                  </a:extLst>
                </a:gridCol>
              </a:tblGrid>
              <a:tr h="523312">
                <a:tc>
                  <a:txBody>
                    <a:bodyPr/>
                    <a:lstStyle/>
                    <a:p>
                      <a:endParaRPr lang="en-US" dirty="0"/>
                    </a:p>
                  </a:txBody>
                  <a:tcPr/>
                </a:tc>
                <a:tc>
                  <a:txBody>
                    <a:bodyPr/>
                    <a:lstStyle/>
                    <a:p>
                      <a:pPr algn="ctr"/>
                      <a:r>
                        <a:rPr lang="en-US" dirty="0"/>
                        <a:t>Suffolk</a:t>
                      </a:r>
                    </a:p>
                    <a:p>
                      <a:pPr algn="ctr"/>
                      <a:r>
                        <a:rPr lang="en-US" dirty="0"/>
                        <a:t>Total Cohort = 19,029</a:t>
                      </a:r>
                    </a:p>
                  </a:txBody>
                  <a:tcPr anchor="ctr"/>
                </a:tc>
                <a:tc>
                  <a:txBody>
                    <a:bodyPr/>
                    <a:lstStyle/>
                    <a:p>
                      <a:pPr algn="ctr"/>
                      <a:r>
                        <a:rPr lang="en-US" dirty="0"/>
                        <a:t>Nassau</a:t>
                      </a:r>
                    </a:p>
                    <a:p>
                      <a:pPr algn="ctr"/>
                      <a:r>
                        <a:rPr lang="en-US" dirty="0"/>
                        <a:t>Total Cohort = 16,055</a:t>
                      </a:r>
                    </a:p>
                  </a:txBody>
                  <a:tcPr anchor="ctr"/>
                </a:tc>
                <a:tc>
                  <a:txBody>
                    <a:bodyPr/>
                    <a:lstStyle/>
                    <a:p>
                      <a:pPr algn="ctr"/>
                      <a:r>
                        <a:rPr lang="en-US" dirty="0"/>
                        <a:t>Long Island</a:t>
                      </a:r>
                    </a:p>
                    <a:p>
                      <a:pPr algn="ctr"/>
                      <a:r>
                        <a:rPr lang="en-US" dirty="0"/>
                        <a:t>Total Cohort = 35,084</a:t>
                      </a:r>
                    </a:p>
                  </a:txBody>
                  <a:tcPr anchor="ctr"/>
                </a:tc>
                <a:extLst>
                  <a:ext uri="{0D108BD9-81ED-4DB2-BD59-A6C34878D82A}">
                    <a16:rowId xmlns:a16="http://schemas.microsoft.com/office/drawing/2014/main" val="2786267332"/>
                  </a:ext>
                </a:extLst>
              </a:tr>
              <a:tr h="385877">
                <a:tc>
                  <a:txBody>
                    <a:bodyPr/>
                    <a:lstStyle/>
                    <a:p>
                      <a:r>
                        <a:rPr lang="en-US" dirty="0"/>
                        <a:t>Graduation Rate</a:t>
                      </a:r>
                    </a:p>
                  </a:txBody>
                  <a:tcPr anchor="ctr"/>
                </a:tc>
                <a:tc>
                  <a:txBody>
                    <a:bodyPr/>
                    <a:lstStyle/>
                    <a:p>
                      <a:pPr algn="ctr"/>
                      <a:r>
                        <a:rPr lang="en-US" dirty="0"/>
                        <a:t>92.7%</a:t>
                      </a:r>
                    </a:p>
                  </a:txBody>
                  <a:tcPr anchor="ctr">
                    <a:solidFill>
                      <a:schemeClr val="accent6">
                        <a:lumMod val="40000"/>
                        <a:lumOff val="60000"/>
                      </a:schemeClr>
                    </a:solidFill>
                  </a:tcPr>
                </a:tc>
                <a:tc>
                  <a:txBody>
                    <a:bodyPr/>
                    <a:lstStyle/>
                    <a:p>
                      <a:pPr algn="ctr"/>
                      <a:r>
                        <a:rPr lang="en-US" dirty="0"/>
                        <a:t>94.7%</a:t>
                      </a:r>
                    </a:p>
                  </a:txBody>
                  <a:tcPr anchor="ctr">
                    <a:solidFill>
                      <a:schemeClr val="accent2">
                        <a:lumMod val="40000"/>
                        <a:lumOff val="60000"/>
                      </a:schemeClr>
                    </a:solidFill>
                  </a:tcPr>
                </a:tc>
                <a:tc>
                  <a:txBody>
                    <a:bodyPr/>
                    <a:lstStyle/>
                    <a:p>
                      <a:pPr algn="ctr"/>
                      <a:r>
                        <a:rPr lang="en-US" dirty="0"/>
                        <a:t>93.6%</a:t>
                      </a:r>
                    </a:p>
                  </a:txBody>
                  <a:tcPr anchor="ctr">
                    <a:solidFill>
                      <a:schemeClr val="accent4">
                        <a:lumMod val="40000"/>
                        <a:lumOff val="60000"/>
                      </a:schemeClr>
                    </a:solidFill>
                  </a:tcPr>
                </a:tc>
                <a:extLst>
                  <a:ext uri="{0D108BD9-81ED-4DB2-BD59-A6C34878D82A}">
                    <a16:rowId xmlns:a16="http://schemas.microsoft.com/office/drawing/2014/main" val="2801695205"/>
                  </a:ext>
                </a:extLst>
              </a:tr>
              <a:tr h="385877">
                <a:tc>
                  <a:txBody>
                    <a:bodyPr/>
                    <a:lstStyle/>
                    <a:p>
                      <a:r>
                        <a:rPr lang="en-US" dirty="0"/>
                        <a:t>Local Diploma</a:t>
                      </a:r>
                    </a:p>
                  </a:txBody>
                  <a:tcPr anchor="ctr"/>
                </a:tc>
                <a:tc>
                  <a:txBody>
                    <a:bodyPr/>
                    <a:lstStyle/>
                    <a:p>
                      <a:pPr algn="ctr"/>
                      <a:r>
                        <a:rPr lang="en-US" dirty="0"/>
                        <a:t>0.7%</a:t>
                      </a:r>
                    </a:p>
                  </a:txBody>
                  <a:tcPr anchor="ctr">
                    <a:solidFill>
                      <a:schemeClr val="accent6">
                        <a:lumMod val="40000"/>
                        <a:lumOff val="60000"/>
                      </a:schemeClr>
                    </a:solidFill>
                  </a:tcPr>
                </a:tc>
                <a:tc>
                  <a:txBody>
                    <a:bodyPr/>
                    <a:lstStyle/>
                    <a:p>
                      <a:pPr algn="ctr"/>
                      <a:r>
                        <a:rPr lang="en-US" dirty="0"/>
                        <a:t>0.4%</a:t>
                      </a:r>
                    </a:p>
                  </a:txBody>
                  <a:tcPr anchor="ctr">
                    <a:solidFill>
                      <a:schemeClr val="accent2">
                        <a:lumMod val="40000"/>
                        <a:lumOff val="60000"/>
                      </a:schemeClr>
                    </a:solidFill>
                  </a:tcPr>
                </a:tc>
                <a:tc>
                  <a:txBody>
                    <a:bodyPr/>
                    <a:lstStyle/>
                    <a:p>
                      <a:pPr algn="ctr"/>
                      <a:r>
                        <a:rPr lang="en-US" dirty="0"/>
                        <a:t>0.6%</a:t>
                      </a:r>
                    </a:p>
                  </a:txBody>
                  <a:tcPr anchor="ctr">
                    <a:solidFill>
                      <a:schemeClr val="accent4">
                        <a:lumMod val="40000"/>
                        <a:lumOff val="60000"/>
                      </a:schemeClr>
                    </a:solidFill>
                  </a:tcPr>
                </a:tc>
                <a:extLst>
                  <a:ext uri="{0D108BD9-81ED-4DB2-BD59-A6C34878D82A}">
                    <a16:rowId xmlns:a16="http://schemas.microsoft.com/office/drawing/2014/main" val="1397604831"/>
                  </a:ext>
                </a:extLst>
              </a:tr>
              <a:tr h="385877">
                <a:tc>
                  <a:txBody>
                    <a:bodyPr/>
                    <a:lstStyle/>
                    <a:p>
                      <a:r>
                        <a:rPr lang="en-US" dirty="0"/>
                        <a:t>Regents Diploma</a:t>
                      </a:r>
                    </a:p>
                  </a:txBody>
                  <a:tcPr anchor="ctr"/>
                </a:tc>
                <a:tc>
                  <a:txBody>
                    <a:bodyPr/>
                    <a:lstStyle/>
                    <a:p>
                      <a:pPr algn="ctr"/>
                      <a:r>
                        <a:rPr lang="en-US" dirty="0"/>
                        <a:t>39.3%</a:t>
                      </a:r>
                    </a:p>
                  </a:txBody>
                  <a:tcPr anchor="ctr">
                    <a:solidFill>
                      <a:schemeClr val="accent6">
                        <a:lumMod val="40000"/>
                        <a:lumOff val="60000"/>
                      </a:schemeClr>
                    </a:solidFill>
                  </a:tcPr>
                </a:tc>
                <a:tc>
                  <a:txBody>
                    <a:bodyPr/>
                    <a:lstStyle/>
                    <a:p>
                      <a:pPr algn="ctr"/>
                      <a:r>
                        <a:rPr lang="en-US" dirty="0"/>
                        <a:t>28.7%</a:t>
                      </a:r>
                    </a:p>
                  </a:txBody>
                  <a:tcPr anchor="ctr">
                    <a:solidFill>
                      <a:schemeClr val="accent2">
                        <a:lumMod val="40000"/>
                        <a:lumOff val="60000"/>
                      </a:schemeClr>
                    </a:solidFill>
                  </a:tcPr>
                </a:tc>
                <a:tc>
                  <a:txBody>
                    <a:bodyPr/>
                    <a:lstStyle/>
                    <a:p>
                      <a:pPr algn="ctr"/>
                      <a:r>
                        <a:rPr lang="en-US" dirty="0"/>
                        <a:t>34.4%</a:t>
                      </a:r>
                    </a:p>
                  </a:txBody>
                  <a:tcPr anchor="ctr">
                    <a:solidFill>
                      <a:schemeClr val="accent4">
                        <a:lumMod val="40000"/>
                        <a:lumOff val="60000"/>
                      </a:schemeClr>
                    </a:solidFill>
                  </a:tcPr>
                </a:tc>
                <a:extLst>
                  <a:ext uri="{0D108BD9-81ED-4DB2-BD59-A6C34878D82A}">
                    <a16:rowId xmlns:a16="http://schemas.microsoft.com/office/drawing/2014/main" val="1575815317"/>
                  </a:ext>
                </a:extLst>
              </a:tr>
              <a:tr h="385877">
                <a:tc>
                  <a:txBody>
                    <a:bodyPr/>
                    <a:lstStyle/>
                    <a:p>
                      <a:r>
                        <a:rPr lang="en-US" dirty="0"/>
                        <a:t>Advanced Regents Diploma</a:t>
                      </a:r>
                    </a:p>
                  </a:txBody>
                  <a:tcPr anchor="ctr"/>
                </a:tc>
                <a:tc>
                  <a:txBody>
                    <a:bodyPr/>
                    <a:lstStyle/>
                    <a:p>
                      <a:pPr algn="ctr"/>
                      <a:r>
                        <a:rPr lang="en-US" dirty="0"/>
                        <a:t>52.8%</a:t>
                      </a:r>
                    </a:p>
                  </a:txBody>
                  <a:tcPr anchor="ctr">
                    <a:solidFill>
                      <a:schemeClr val="accent6">
                        <a:lumMod val="40000"/>
                        <a:lumOff val="60000"/>
                      </a:schemeClr>
                    </a:solidFill>
                  </a:tcPr>
                </a:tc>
                <a:tc>
                  <a:txBody>
                    <a:bodyPr/>
                    <a:lstStyle/>
                    <a:p>
                      <a:pPr algn="ctr"/>
                      <a:r>
                        <a:rPr lang="en-US" dirty="0"/>
                        <a:t>65.5%</a:t>
                      </a:r>
                    </a:p>
                  </a:txBody>
                  <a:tcPr anchor="ctr">
                    <a:solidFill>
                      <a:schemeClr val="accent2">
                        <a:lumMod val="40000"/>
                        <a:lumOff val="60000"/>
                      </a:schemeClr>
                    </a:solidFill>
                  </a:tcPr>
                </a:tc>
                <a:tc>
                  <a:txBody>
                    <a:bodyPr/>
                    <a:lstStyle/>
                    <a:p>
                      <a:pPr algn="ctr"/>
                      <a:r>
                        <a:rPr lang="en-US" dirty="0"/>
                        <a:t>58.6%</a:t>
                      </a:r>
                    </a:p>
                  </a:txBody>
                  <a:tcPr anchor="ctr">
                    <a:solidFill>
                      <a:schemeClr val="accent4">
                        <a:lumMod val="40000"/>
                        <a:lumOff val="60000"/>
                      </a:schemeClr>
                    </a:solidFill>
                  </a:tcPr>
                </a:tc>
                <a:extLst>
                  <a:ext uri="{0D108BD9-81ED-4DB2-BD59-A6C34878D82A}">
                    <a16:rowId xmlns:a16="http://schemas.microsoft.com/office/drawing/2014/main" val="910090479"/>
                  </a:ext>
                </a:extLst>
              </a:tr>
              <a:tr h="385877">
                <a:tc>
                  <a:txBody>
                    <a:bodyPr/>
                    <a:lstStyle/>
                    <a:p>
                      <a:r>
                        <a:rPr lang="en-US" dirty="0"/>
                        <a:t>Non Diploma Credential</a:t>
                      </a:r>
                    </a:p>
                  </a:txBody>
                  <a:tcPr anchor="ctr"/>
                </a:tc>
                <a:tc>
                  <a:txBody>
                    <a:bodyPr/>
                    <a:lstStyle/>
                    <a:p>
                      <a:pPr algn="ctr"/>
                      <a:r>
                        <a:rPr lang="en-US" dirty="0"/>
                        <a:t>0.2%</a:t>
                      </a:r>
                    </a:p>
                  </a:txBody>
                  <a:tcPr anchor="ctr">
                    <a:solidFill>
                      <a:schemeClr val="accent6">
                        <a:lumMod val="40000"/>
                        <a:lumOff val="60000"/>
                      </a:schemeClr>
                    </a:solidFill>
                  </a:tcPr>
                </a:tc>
                <a:tc>
                  <a:txBody>
                    <a:bodyPr/>
                    <a:lstStyle/>
                    <a:p>
                      <a:pPr algn="ctr"/>
                      <a:r>
                        <a:rPr lang="en-US" dirty="0"/>
                        <a:t>0.4%</a:t>
                      </a:r>
                    </a:p>
                  </a:txBody>
                  <a:tcPr anchor="ctr">
                    <a:solidFill>
                      <a:schemeClr val="accent2">
                        <a:lumMod val="40000"/>
                        <a:lumOff val="60000"/>
                      </a:schemeClr>
                    </a:solidFill>
                  </a:tcPr>
                </a:tc>
                <a:tc>
                  <a:txBody>
                    <a:bodyPr/>
                    <a:lstStyle/>
                    <a:p>
                      <a:pPr algn="ctr"/>
                      <a:r>
                        <a:rPr lang="en-US" dirty="0"/>
                        <a:t>0.3%</a:t>
                      </a:r>
                    </a:p>
                  </a:txBody>
                  <a:tcPr anchor="ctr">
                    <a:solidFill>
                      <a:schemeClr val="accent4">
                        <a:lumMod val="40000"/>
                        <a:lumOff val="60000"/>
                      </a:schemeClr>
                    </a:solidFill>
                  </a:tcPr>
                </a:tc>
                <a:extLst>
                  <a:ext uri="{0D108BD9-81ED-4DB2-BD59-A6C34878D82A}">
                    <a16:rowId xmlns:a16="http://schemas.microsoft.com/office/drawing/2014/main" val="2407048105"/>
                  </a:ext>
                </a:extLst>
              </a:tr>
              <a:tr h="385877">
                <a:tc>
                  <a:txBody>
                    <a:bodyPr/>
                    <a:lstStyle/>
                    <a:p>
                      <a:r>
                        <a:rPr lang="en-US" dirty="0"/>
                        <a:t>Still Enrolled</a:t>
                      </a:r>
                    </a:p>
                  </a:txBody>
                  <a:tcPr anchor="ctr"/>
                </a:tc>
                <a:tc>
                  <a:txBody>
                    <a:bodyPr/>
                    <a:lstStyle/>
                    <a:p>
                      <a:pPr algn="ctr"/>
                      <a:r>
                        <a:rPr lang="en-US" dirty="0"/>
                        <a:t>3.1%</a:t>
                      </a:r>
                    </a:p>
                  </a:txBody>
                  <a:tcPr anchor="ctr">
                    <a:solidFill>
                      <a:schemeClr val="accent6">
                        <a:lumMod val="40000"/>
                        <a:lumOff val="60000"/>
                      </a:schemeClr>
                    </a:solidFill>
                  </a:tcPr>
                </a:tc>
                <a:tc>
                  <a:txBody>
                    <a:bodyPr/>
                    <a:lstStyle/>
                    <a:p>
                      <a:pPr algn="ctr"/>
                      <a:r>
                        <a:rPr lang="en-US" dirty="0"/>
                        <a:t>2.4%</a:t>
                      </a:r>
                    </a:p>
                  </a:txBody>
                  <a:tcPr anchor="ctr">
                    <a:solidFill>
                      <a:schemeClr val="accent2">
                        <a:lumMod val="40000"/>
                        <a:lumOff val="60000"/>
                      </a:schemeClr>
                    </a:solidFill>
                  </a:tcPr>
                </a:tc>
                <a:tc>
                  <a:txBody>
                    <a:bodyPr/>
                    <a:lstStyle/>
                    <a:p>
                      <a:pPr algn="ctr"/>
                      <a:r>
                        <a:rPr lang="en-US" dirty="0"/>
                        <a:t>2.8%</a:t>
                      </a:r>
                    </a:p>
                  </a:txBody>
                  <a:tcPr anchor="ctr">
                    <a:solidFill>
                      <a:schemeClr val="accent4">
                        <a:lumMod val="40000"/>
                        <a:lumOff val="60000"/>
                      </a:schemeClr>
                    </a:solidFill>
                  </a:tcPr>
                </a:tc>
                <a:extLst>
                  <a:ext uri="{0D108BD9-81ED-4DB2-BD59-A6C34878D82A}">
                    <a16:rowId xmlns:a16="http://schemas.microsoft.com/office/drawing/2014/main" val="349624576"/>
                  </a:ext>
                </a:extLst>
              </a:tr>
              <a:tr h="385877">
                <a:tc>
                  <a:txBody>
                    <a:bodyPr/>
                    <a:lstStyle/>
                    <a:p>
                      <a:r>
                        <a:rPr lang="en-US" dirty="0"/>
                        <a:t>GED</a:t>
                      </a:r>
                    </a:p>
                  </a:txBody>
                  <a:tcPr anchor="ctr"/>
                </a:tc>
                <a:tc>
                  <a:txBody>
                    <a:bodyPr/>
                    <a:lstStyle/>
                    <a:p>
                      <a:pPr algn="ctr"/>
                      <a:r>
                        <a:rPr lang="en-US" dirty="0"/>
                        <a:t>0.02%</a:t>
                      </a:r>
                    </a:p>
                  </a:txBody>
                  <a:tcPr anchor="ctr">
                    <a:solidFill>
                      <a:schemeClr val="accent6">
                        <a:lumMod val="40000"/>
                        <a:lumOff val="60000"/>
                      </a:schemeClr>
                    </a:solidFill>
                  </a:tcPr>
                </a:tc>
                <a:tc>
                  <a:txBody>
                    <a:bodyPr/>
                    <a:lstStyle/>
                    <a:p>
                      <a:pPr algn="ctr"/>
                      <a:r>
                        <a:rPr lang="en-US" dirty="0"/>
                        <a:t>0.3%</a:t>
                      </a:r>
                    </a:p>
                  </a:txBody>
                  <a:tcPr anchor="ctr">
                    <a:solidFill>
                      <a:schemeClr val="accent2">
                        <a:lumMod val="40000"/>
                        <a:lumOff val="60000"/>
                      </a:schemeClr>
                    </a:solidFill>
                  </a:tcPr>
                </a:tc>
                <a:tc>
                  <a:txBody>
                    <a:bodyPr/>
                    <a:lstStyle/>
                    <a:p>
                      <a:pPr algn="ctr"/>
                      <a:r>
                        <a:rPr lang="en-US" dirty="0"/>
                        <a:t>0.2%</a:t>
                      </a:r>
                    </a:p>
                  </a:txBody>
                  <a:tcPr anchor="ctr">
                    <a:solidFill>
                      <a:schemeClr val="accent4">
                        <a:lumMod val="40000"/>
                        <a:lumOff val="60000"/>
                      </a:schemeClr>
                    </a:solidFill>
                  </a:tcPr>
                </a:tc>
                <a:extLst>
                  <a:ext uri="{0D108BD9-81ED-4DB2-BD59-A6C34878D82A}">
                    <a16:rowId xmlns:a16="http://schemas.microsoft.com/office/drawing/2014/main" val="3660514429"/>
                  </a:ext>
                </a:extLst>
              </a:tr>
              <a:tr h="385877">
                <a:tc>
                  <a:txBody>
                    <a:bodyPr/>
                    <a:lstStyle/>
                    <a:p>
                      <a:r>
                        <a:rPr lang="en-US" dirty="0"/>
                        <a:t>Dropout</a:t>
                      </a:r>
                    </a:p>
                  </a:txBody>
                  <a:tcPr anchor="ctr"/>
                </a:tc>
                <a:tc>
                  <a:txBody>
                    <a:bodyPr/>
                    <a:lstStyle/>
                    <a:p>
                      <a:pPr algn="ctr"/>
                      <a:r>
                        <a:rPr lang="en-US" dirty="0"/>
                        <a:t>3.9%</a:t>
                      </a:r>
                    </a:p>
                  </a:txBody>
                  <a:tcPr anchor="ctr">
                    <a:solidFill>
                      <a:schemeClr val="accent6">
                        <a:lumMod val="40000"/>
                        <a:lumOff val="60000"/>
                      </a:schemeClr>
                    </a:solidFill>
                  </a:tcPr>
                </a:tc>
                <a:tc>
                  <a:txBody>
                    <a:bodyPr/>
                    <a:lstStyle/>
                    <a:p>
                      <a:pPr algn="ctr"/>
                      <a:r>
                        <a:rPr lang="en-US" dirty="0"/>
                        <a:t>2.2%</a:t>
                      </a:r>
                    </a:p>
                  </a:txBody>
                  <a:tcPr anchor="ctr">
                    <a:solidFill>
                      <a:schemeClr val="accent2">
                        <a:lumMod val="40000"/>
                        <a:lumOff val="60000"/>
                      </a:schemeClr>
                    </a:solidFill>
                  </a:tcPr>
                </a:tc>
                <a:tc>
                  <a:txBody>
                    <a:bodyPr/>
                    <a:lstStyle/>
                    <a:p>
                      <a:pPr algn="ctr"/>
                      <a:r>
                        <a:rPr lang="en-US" dirty="0"/>
                        <a:t>3.1%</a:t>
                      </a:r>
                    </a:p>
                  </a:txBody>
                  <a:tcPr anchor="ctr">
                    <a:solidFill>
                      <a:schemeClr val="accent4">
                        <a:lumMod val="40000"/>
                        <a:lumOff val="60000"/>
                      </a:schemeClr>
                    </a:solidFill>
                  </a:tcPr>
                </a:tc>
                <a:extLst>
                  <a:ext uri="{0D108BD9-81ED-4DB2-BD59-A6C34878D82A}">
                    <a16:rowId xmlns:a16="http://schemas.microsoft.com/office/drawing/2014/main" val="739247192"/>
                  </a:ext>
                </a:extLst>
              </a:tr>
            </a:tbl>
          </a:graphicData>
        </a:graphic>
      </p:graphicFrame>
      <p:pic>
        <p:nvPicPr>
          <p:cNvPr id="10" name="Picture 9">
            <a:extLst>
              <a:ext uri="{FF2B5EF4-FFF2-40B4-BE49-F238E27FC236}">
                <a16:creationId xmlns:a16="http://schemas.microsoft.com/office/drawing/2014/main" id="{81A7FE57-DC7B-4250-AEE9-15932FECC8F2}"/>
              </a:ext>
            </a:extLst>
          </p:cNvPr>
          <p:cNvPicPr>
            <a:picLocks noChangeAspect="1"/>
          </p:cNvPicPr>
          <p:nvPr/>
        </p:nvPicPr>
        <p:blipFill>
          <a:blip r:embed="rId4"/>
          <a:stretch>
            <a:fillRect/>
          </a:stretch>
        </p:blipFill>
        <p:spPr>
          <a:xfrm>
            <a:off x="105200" y="91913"/>
            <a:ext cx="1720562" cy="1039306"/>
          </a:xfrm>
          <a:prstGeom prst="rect">
            <a:avLst/>
          </a:prstGeom>
        </p:spPr>
      </p:pic>
    </p:spTree>
    <p:extLst>
      <p:ext uri="{BB962C8B-B14F-4D97-AF65-F5344CB8AC3E}">
        <p14:creationId xmlns:p14="http://schemas.microsoft.com/office/powerpoint/2010/main" val="3360061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89A02-C5FF-4A9F-9BE3-3CB4E929B438}"/>
              </a:ext>
            </a:extLst>
          </p:cNvPr>
          <p:cNvPicPr>
            <a:picLocks noChangeAspect="1"/>
          </p:cNvPicPr>
          <p:nvPr/>
        </p:nvPicPr>
        <p:blipFill>
          <a:blip r:embed="rId3"/>
          <a:stretch>
            <a:fillRect/>
          </a:stretch>
        </p:blipFill>
        <p:spPr>
          <a:xfrm>
            <a:off x="8451646" y="5590818"/>
            <a:ext cx="3740354" cy="1267182"/>
          </a:xfrm>
          <a:prstGeom prst="rect">
            <a:avLst/>
          </a:prstGeom>
        </p:spPr>
      </p:pic>
      <p:pic>
        <p:nvPicPr>
          <p:cNvPr id="7" name="Picture 6">
            <a:extLst>
              <a:ext uri="{FF2B5EF4-FFF2-40B4-BE49-F238E27FC236}">
                <a16:creationId xmlns:a16="http://schemas.microsoft.com/office/drawing/2014/main" id="{7DBF7C61-8E86-4DA0-AA1E-9A4DA0BB5509}"/>
              </a:ext>
            </a:extLst>
          </p:cNvPr>
          <p:cNvPicPr>
            <a:picLocks noChangeAspect="1"/>
          </p:cNvPicPr>
          <p:nvPr/>
        </p:nvPicPr>
        <p:blipFill>
          <a:blip r:embed="rId4"/>
          <a:stretch>
            <a:fillRect/>
          </a:stretch>
        </p:blipFill>
        <p:spPr>
          <a:xfrm>
            <a:off x="105200" y="91913"/>
            <a:ext cx="1720562" cy="1039306"/>
          </a:xfrm>
          <a:prstGeom prst="rect">
            <a:avLst/>
          </a:prstGeom>
        </p:spPr>
      </p:pic>
      <p:sp>
        <p:nvSpPr>
          <p:cNvPr id="8" name="TextBox 7">
            <a:extLst>
              <a:ext uri="{FF2B5EF4-FFF2-40B4-BE49-F238E27FC236}">
                <a16:creationId xmlns:a16="http://schemas.microsoft.com/office/drawing/2014/main" id="{F8E7C4F2-AEAD-4BC4-9080-8C8834C56BE1}"/>
              </a:ext>
            </a:extLst>
          </p:cNvPr>
          <p:cNvSpPr txBox="1"/>
          <p:nvPr/>
        </p:nvSpPr>
        <p:spPr>
          <a:xfrm>
            <a:off x="2482833" y="319178"/>
            <a:ext cx="6337825" cy="584775"/>
          </a:xfrm>
          <a:prstGeom prst="rect">
            <a:avLst/>
          </a:prstGeom>
          <a:noFill/>
        </p:spPr>
        <p:txBody>
          <a:bodyPr wrap="none" rtlCol="0">
            <a:spAutoFit/>
          </a:bodyPr>
          <a:lstStyle/>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Special Education Services</a:t>
            </a:r>
          </a:p>
        </p:txBody>
      </p:sp>
      <p:sp>
        <p:nvSpPr>
          <p:cNvPr id="2" name="TextBox 1">
            <a:extLst>
              <a:ext uri="{FF2B5EF4-FFF2-40B4-BE49-F238E27FC236}">
                <a16:creationId xmlns:a16="http://schemas.microsoft.com/office/drawing/2014/main" id="{888A93EE-2191-4E50-A5A6-C2BF09AF2DB7}"/>
              </a:ext>
            </a:extLst>
          </p:cNvPr>
          <p:cNvSpPr txBox="1"/>
          <p:nvPr/>
        </p:nvSpPr>
        <p:spPr>
          <a:xfrm>
            <a:off x="2220103" y="1622652"/>
            <a:ext cx="3347007" cy="2957861"/>
          </a:xfrm>
          <a:prstGeom prst="rect">
            <a:avLst/>
          </a:prstGeom>
          <a:noFill/>
        </p:spPr>
        <p:txBody>
          <a:bodyPr wrap="none" rtlCol="0">
            <a:spAutoFit/>
          </a:bodyPr>
          <a:lstStyle/>
          <a:p>
            <a:pPr marL="285750" indent="-285750">
              <a:lnSpc>
                <a:spcPct val="150000"/>
              </a:lnSpc>
              <a:buFont typeface="Wingdings" panose="05000000000000000000" pitchFamily="2" charset="2"/>
              <a:buChar char="Ø"/>
            </a:pPr>
            <a:r>
              <a:rPr lang="en-US" dirty="0"/>
              <a:t>Evaluation Services</a:t>
            </a:r>
          </a:p>
          <a:p>
            <a:pPr marL="285750" indent="-285750">
              <a:lnSpc>
                <a:spcPct val="150000"/>
              </a:lnSpc>
              <a:buFont typeface="Wingdings" panose="05000000000000000000" pitchFamily="2" charset="2"/>
              <a:buChar char="Ø"/>
            </a:pPr>
            <a:r>
              <a:rPr lang="en-US" dirty="0"/>
              <a:t>Related Services</a:t>
            </a:r>
          </a:p>
          <a:p>
            <a:pPr marL="285750" indent="-285750">
              <a:lnSpc>
                <a:spcPct val="150000"/>
              </a:lnSpc>
              <a:buFont typeface="Wingdings" panose="05000000000000000000" pitchFamily="2" charset="2"/>
              <a:buChar char="Ø"/>
            </a:pPr>
            <a:r>
              <a:rPr lang="en-US" dirty="0"/>
              <a:t>Itinerant Services</a:t>
            </a:r>
          </a:p>
          <a:p>
            <a:pPr marL="285750" indent="-285750">
              <a:lnSpc>
                <a:spcPct val="150000"/>
              </a:lnSpc>
              <a:buFont typeface="Wingdings" panose="05000000000000000000" pitchFamily="2" charset="2"/>
              <a:buChar char="Ø"/>
            </a:pPr>
            <a:r>
              <a:rPr lang="en-US" dirty="0"/>
              <a:t>Specialized Classroom Services</a:t>
            </a:r>
          </a:p>
          <a:p>
            <a:pPr marL="285750" indent="-285750">
              <a:lnSpc>
                <a:spcPct val="150000"/>
              </a:lnSpc>
              <a:buFont typeface="Wingdings" panose="05000000000000000000" pitchFamily="2" charset="2"/>
              <a:buChar char="Ø"/>
            </a:pPr>
            <a:r>
              <a:rPr lang="en-US" dirty="0"/>
              <a:t>Transitional Services</a:t>
            </a:r>
          </a:p>
          <a:p>
            <a:pPr marL="285750" indent="-285750">
              <a:lnSpc>
                <a:spcPct val="150000"/>
              </a:lnSpc>
              <a:buFont typeface="Wingdings" panose="05000000000000000000" pitchFamily="2" charset="2"/>
              <a:buChar char="Ø"/>
            </a:pPr>
            <a:r>
              <a:rPr lang="en-US" dirty="0"/>
              <a:t>Interagency Collaborations</a:t>
            </a:r>
          </a:p>
          <a:p>
            <a:pPr>
              <a:lnSpc>
                <a:spcPct val="150000"/>
              </a:lnSpc>
            </a:pPr>
            <a:endParaRPr lang="en-US" dirty="0"/>
          </a:p>
        </p:txBody>
      </p:sp>
      <p:pic>
        <p:nvPicPr>
          <p:cNvPr id="3" name="Picture 2">
            <a:extLst>
              <a:ext uri="{FF2B5EF4-FFF2-40B4-BE49-F238E27FC236}">
                <a16:creationId xmlns:a16="http://schemas.microsoft.com/office/drawing/2014/main" id="{267C8CC9-EFBB-4CA2-9011-37C0791167AD}"/>
              </a:ext>
            </a:extLst>
          </p:cNvPr>
          <p:cNvPicPr>
            <a:picLocks noChangeAspect="1"/>
          </p:cNvPicPr>
          <p:nvPr/>
        </p:nvPicPr>
        <p:blipFill>
          <a:blip r:embed="rId5"/>
          <a:stretch>
            <a:fillRect/>
          </a:stretch>
        </p:blipFill>
        <p:spPr>
          <a:xfrm>
            <a:off x="6096000" y="1131219"/>
            <a:ext cx="2754631" cy="2020481"/>
          </a:xfrm>
          <a:prstGeom prst="rect">
            <a:avLst/>
          </a:prstGeom>
          <a:ln>
            <a:noFill/>
          </a:ln>
          <a:effectLst>
            <a:softEdge rad="112500"/>
          </a:effectLst>
        </p:spPr>
      </p:pic>
      <p:pic>
        <p:nvPicPr>
          <p:cNvPr id="30" name="Picture 29">
            <a:extLst>
              <a:ext uri="{FF2B5EF4-FFF2-40B4-BE49-F238E27FC236}">
                <a16:creationId xmlns:a16="http://schemas.microsoft.com/office/drawing/2014/main" id="{157E6010-B451-41E1-8BE5-F1B8E5F9E67C}"/>
              </a:ext>
            </a:extLst>
          </p:cNvPr>
          <p:cNvPicPr>
            <a:picLocks noChangeAspect="1"/>
          </p:cNvPicPr>
          <p:nvPr/>
        </p:nvPicPr>
        <p:blipFill>
          <a:blip r:embed="rId6"/>
          <a:stretch>
            <a:fillRect/>
          </a:stretch>
        </p:blipFill>
        <p:spPr>
          <a:xfrm>
            <a:off x="9376948" y="2361859"/>
            <a:ext cx="2226788" cy="2349434"/>
          </a:xfrm>
          <a:prstGeom prst="rect">
            <a:avLst/>
          </a:prstGeom>
          <a:ln>
            <a:noFill/>
          </a:ln>
          <a:effectLst>
            <a:softEdge rad="112500"/>
          </a:effectLst>
        </p:spPr>
      </p:pic>
      <p:pic>
        <p:nvPicPr>
          <p:cNvPr id="4" name="Picture 3">
            <a:extLst>
              <a:ext uri="{FF2B5EF4-FFF2-40B4-BE49-F238E27FC236}">
                <a16:creationId xmlns:a16="http://schemas.microsoft.com/office/drawing/2014/main" id="{51308ED1-E0B9-486A-9C43-7F789803F00C}"/>
              </a:ext>
            </a:extLst>
          </p:cNvPr>
          <p:cNvPicPr>
            <a:picLocks noChangeAspect="1"/>
          </p:cNvPicPr>
          <p:nvPr/>
        </p:nvPicPr>
        <p:blipFill>
          <a:blip r:embed="rId7"/>
          <a:stretch>
            <a:fillRect/>
          </a:stretch>
        </p:blipFill>
        <p:spPr>
          <a:xfrm>
            <a:off x="6448749" y="3798963"/>
            <a:ext cx="2122421" cy="2217597"/>
          </a:xfrm>
          <a:prstGeom prst="rect">
            <a:avLst/>
          </a:prstGeom>
          <a:ln>
            <a:noFill/>
          </a:ln>
          <a:effectLst>
            <a:softEdge rad="112500"/>
          </a:effectLst>
        </p:spPr>
      </p:pic>
    </p:spTree>
    <p:extLst>
      <p:ext uri="{BB962C8B-B14F-4D97-AF65-F5344CB8AC3E}">
        <p14:creationId xmlns:p14="http://schemas.microsoft.com/office/powerpoint/2010/main" val="2737763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89A02-C5FF-4A9F-9BE3-3CB4E929B438}"/>
              </a:ext>
            </a:extLst>
          </p:cNvPr>
          <p:cNvPicPr>
            <a:picLocks noChangeAspect="1"/>
          </p:cNvPicPr>
          <p:nvPr/>
        </p:nvPicPr>
        <p:blipFill>
          <a:blip r:embed="rId3"/>
          <a:stretch>
            <a:fillRect/>
          </a:stretch>
        </p:blipFill>
        <p:spPr>
          <a:xfrm>
            <a:off x="7918515" y="5410200"/>
            <a:ext cx="4273485" cy="1447800"/>
          </a:xfrm>
          <a:prstGeom prst="rect">
            <a:avLst/>
          </a:prstGeom>
        </p:spPr>
      </p:pic>
      <p:pic>
        <p:nvPicPr>
          <p:cNvPr id="7" name="Picture 6">
            <a:extLst>
              <a:ext uri="{FF2B5EF4-FFF2-40B4-BE49-F238E27FC236}">
                <a16:creationId xmlns:a16="http://schemas.microsoft.com/office/drawing/2014/main" id="{7DBF7C61-8E86-4DA0-AA1E-9A4DA0BB5509}"/>
              </a:ext>
            </a:extLst>
          </p:cNvPr>
          <p:cNvPicPr>
            <a:picLocks noChangeAspect="1"/>
          </p:cNvPicPr>
          <p:nvPr/>
        </p:nvPicPr>
        <p:blipFill>
          <a:blip r:embed="rId4"/>
          <a:stretch>
            <a:fillRect/>
          </a:stretch>
        </p:blipFill>
        <p:spPr>
          <a:xfrm>
            <a:off x="105200" y="91913"/>
            <a:ext cx="1720562" cy="1039306"/>
          </a:xfrm>
          <a:prstGeom prst="rect">
            <a:avLst/>
          </a:prstGeom>
        </p:spPr>
      </p:pic>
      <p:sp>
        <p:nvSpPr>
          <p:cNvPr id="8" name="TextBox 7">
            <a:extLst>
              <a:ext uri="{FF2B5EF4-FFF2-40B4-BE49-F238E27FC236}">
                <a16:creationId xmlns:a16="http://schemas.microsoft.com/office/drawing/2014/main" id="{F8E7C4F2-AEAD-4BC4-9080-8C8834C56BE1}"/>
              </a:ext>
            </a:extLst>
          </p:cNvPr>
          <p:cNvSpPr txBox="1"/>
          <p:nvPr/>
        </p:nvSpPr>
        <p:spPr>
          <a:xfrm>
            <a:off x="2482833" y="319178"/>
            <a:ext cx="7364580" cy="584775"/>
          </a:xfrm>
          <a:prstGeom prst="rect">
            <a:avLst/>
          </a:prstGeom>
          <a:noFill/>
        </p:spPr>
        <p:txBody>
          <a:bodyPr wrap="none" rtlCol="0">
            <a:spAutoFit/>
          </a:bodyPr>
          <a:lstStyle/>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Career and Technical Education</a:t>
            </a:r>
          </a:p>
        </p:txBody>
      </p:sp>
      <p:sp>
        <p:nvSpPr>
          <p:cNvPr id="2" name="TextBox 1">
            <a:extLst>
              <a:ext uri="{FF2B5EF4-FFF2-40B4-BE49-F238E27FC236}">
                <a16:creationId xmlns:a16="http://schemas.microsoft.com/office/drawing/2014/main" id="{888A93EE-2191-4E50-A5A6-C2BF09AF2DB7}"/>
              </a:ext>
            </a:extLst>
          </p:cNvPr>
          <p:cNvSpPr txBox="1"/>
          <p:nvPr/>
        </p:nvSpPr>
        <p:spPr>
          <a:xfrm>
            <a:off x="782643" y="1315236"/>
            <a:ext cx="5060424" cy="5450851"/>
          </a:xfrm>
          <a:prstGeom prst="rect">
            <a:avLst/>
          </a:prstGeom>
          <a:noFill/>
        </p:spPr>
        <p:txBody>
          <a:bodyPr wrap="none" rtlCol="0">
            <a:spAutoFit/>
          </a:bodyPr>
          <a:lstStyle/>
          <a:p>
            <a:pPr marL="285750" indent="-285750">
              <a:lnSpc>
                <a:spcPct val="150000"/>
              </a:lnSpc>
              <a:buFont typeface="Wingdings" panose="05000000000000000000" pitchFamily="2" charset="2"/>
              <a:buChar char="Ø"/>
            </a:pPr>
            <a:r>
              <a:rPr lang="en-US" dirty="0"/>
              <a:t>Technical skills in specific trade areas for:</a:t>
            </a:r>
          </a:p>
          <a:p>
            <a:pPr marL="742950" lvl="1" indent="-285750">
              <a:buFont typeface="Wingdings" panose="05000000000000000000" pitchFamily="2" charset="2"/>
              <a:buChar char="§"/>
            </a:pPr>
            <a:r>
              <a:rPr lang="en-US" dirty="0"/>
              <a:t>School-aged children</a:t>
            </a:r>
          </a:p>
          <a:p>
            <a:pPr marL="742950" lvl="1" indent="-285750">
              <a:buFont typeface="Wingdings" panose="05000000000000000000" pitchFamily="2" charset="2"/>
              <a:buChar char="§"/>
            </a:pPr>
            <a:r>
              <a:rPr lang="en-US" dirty="0"/>
              <a:t>Adult Continuing Education</a:t>
            </a:r>
          </a:p>
          <a:p>
            <a:pPr marL="742950" lvl="1" indent="-285750">
              <a:buFont typeface="Wingdings" panose="05000000000000000000" pitchFamily="2" charset="2"/>
              <a:buChar char="§"/>
            </a:pPr>
            <a:r>
              <a:rPr lang="en-US" dirty="0"/>
              <a:t>Special Career Education</a:t>
            </a:r>
          </a:p>
          <a:p>
            <a:pPr marL="285750" indent="-285750">
              <a:lnSpc>
                <a:spcPct val="150000"/>
              </a:lnSpc>
              <a:buFont typeface="Wingdings" panose="05000000000000000000" pitchFamily="2" charset="2"/>
              <a:buChar char="Ø"/>
            </a:pPr>
            <a:r>
              <a:rPr lang="en-US" dirty="0"/>
              <a:t>In-district programs</a:t>
            </a:r>
          </a:p>
          <a:p>
            <a:pPr marL="285750" indent="-285750">
              <a:lnSpc>
                <a:spcPct val="150000"/>
              </a:lnSpc>
              <a:buFont typeface="Wingdings" panose="05000000000000000000" pitchFamily="2" charset="2"/>
              <a:buChar char="Ø"/>
            </a:pPr>
            <a:r>
              <a:rPr lang="en-US" dirty="0"/>
              <a:t>Industry certifications</a:t>
            </a:r>
          </a:p>
          <a:p>
            <a:pPr marL="285750" indent="-285750">
              <a:lnSpc>
                <a:spcPct val="150000"/>
              </a:lnSpc>
              <a:buFont typeface="Wingdings" panose="05000000000000000000" pitchFamily="2" charset="2"/>
              <a:buChar char="Ø"/>
            </a:pPr>
            <a:r>
              <a:rPr lang="en-US" dirty="0"/>
              <a:t>NYS licenses and credentials</a:t>
            </a:r>
          </a:p>
          <a:p>
            <a:pPr marL="285750" indent="-285750">
              <a:lnSpc>
                <a:spcPct val="150000"/>
              </a:lnSpc>
              <a:buFont typeface="Wingdings" panose="05000000000000000000" pitchFamily="2" charset="2"/>
              <a:buChar char="Ø"/>
            </a:pPr>
            <a:r>
              <a:rPr lang="en-US" dirty="0"/>
              <a:t>CTE pathways endorsement</a:t>
            </a:r>
          </a:p>
          <a:p>
            <a:pPr marL="285750" indent="-285750">
              <a:lnSpc>
                <a:spcPct val="150000"/>
              </a:lnSpc>
              <a:buFont typeface="Wingdings" panose="05000000000000000000" pitchFamily="2" charset="2"/>
              <a:buChar char="Ø"/>
            </a:pPr>
            <a:r>
              <a:rPr lang="en-US" dirty="0"/>
              <a:t>College credits</a:t>
            </a:r>
          </a:p>
          <a:p>
            <a:pPr marL="285750" indent="-285750">
              <a:lnSpc>
                <a:spcPct val="150000"/>
              </a:lnSpc>
              <a:buFont typeface="Wingdings" panose="05000000000000000000" pitchFamily="2" charset="2"/>
              <a:buChar char="Ø"/>
            </a:pPr>
            <a:r>
              <a:rPr lang="en-US" dirty="0"/>
              <a:t>Work experiences</a:t>
            </a:r>
          </a:p>
          <a:p>
            <a:pPr marL="285750" indent="-285750">
              <a:lnSpc>
                <a:spcPct val="150000"/>
              </a:lnSpc>
              <a:buFont typeface="Wingdings" panose="05000000000000000000" pitchFamily="2" charset="2"/>
              <a:buChar char="Ø"/>
            </a:pPr>
            <a:r>
              <a:rPr lang="en-US" dirty="0"/>
              <a:t>Trade/Industry specific scholarships</a:t>
            </a:r>
          </a:p>
          <a:p>
            <a:pPr marL="285750" indent="-285750">
              <a:lnSpc>
                <a:spcPct val="150000"/>
              </a:lnSpc>
              <a:buFont typeface="Wingdings" panose="05000000000000000000" pitchFamily="2" charset="2"/>
              <a:buChar char="Ø"/>
            </a:pPr>
            <a:r>
              <a:rPr lang="en-US" dirty="0"/>
              <a:t>Professional and soft skills development</a:t>
            </a:r>
          </a:p>
          <a:p>
            <a:pPr marL="285750" indent="-285750">
              <a:lnSpc>
                <a:spcPct val="150000"/>
              </a:lnSpc>
              <a:buFont typeface="Wingdings" panose="05000000000000000000" pitchFamily="2" charset="2"/>
              <a:buChar char="Ø"/>
            </a:pPr>
            <a:r>
              <a:rPr lang="en-US" dirty="0"/>
              <a:t>Leadership and community service opportunities</a:t>
            </a:r>
          </a:p>
          <a:p>
            <a:pPr marL="285750" indent="-285750">
              <a:lnSpc>
                <a:spcPct val="150000"/>
              </a:lnSpc>
              <a:buFont typeface="Wingdings" panose="05000000000000000000" pitchFamily="2" charset="2"/>
              <a:buChar char="Ø"/>
            </a:pPr>
            <a:r>
              <a:rPr lang="en-US" dirty="0"/>
              <a:t>Competitions and customer service</a:t>
            </a:r>
          </a:p>
        </p:txBody>
      </p:sp>
      <p:pic>
        <p:nvPicPr>
          <p:cNvPr id="3" name="Picture 2">
            <a:extLst>
              <a:ext uri="{FF2B5EF4-FFF2-40B4-BE49-F238E27FC236}">
                <a16:creationId xmlns:a16="http://schemas.microsoft.com/office/drawing/2014/main" id="{53DBD832-9A31-4DF0-B131-B9319083C2CD}"/>
              </a:ext>
            </a:extLst>
          </p:cNvPr>
          <p:cNvPicPr>
            <a:picLocks noChangeAspect="1"/>
          </p:cNvPicPr>
          <p:nvPr/>
        </p:nvPicPr>
        <p:blipFill>
          <a:blip r:embed="rId5"/>
          <a:stretch>
            <a:fillRect/>
          </a:stretch>
        </p:blipFill>
        <p:spPr>
          <a:xfrm>
            <a:off x="5843067" y="1100858"/>
            <a:ext cx="2222700" cy="1181100"/>
          </a:xfrm>
          <a:prstGeom prst="rect">
            <a:avLst/>
          </a:prstGeom>
        </p:spPr>
      </p:pic>
      <p:pic>
        <p:nvPicPr>
          <p:cNvPr id="4" name="Picture 3">
            <a:extLst>
              <a:ext uri="{FF2B5EF4-FFF2-40B4-BE49-F238E27FC236}">
                <a16:creationId xmlns:a16="http://schemas.microsoft.com/office/drawing/2014/main" id="{79DCE9A4-C4E8-43C2-85C8-DFA59F28C2AA}"/>
              </a:ext>
            </a:extLst>
          </p:cNvPr>
          <p:cNvPicPr>
            <a:picLocks noChangeAspect="1"/>
          </p:cNvPicPr>
          <p:nvPr/>
        </p:nvPicPr>
        <p:blipFill>
          <a:blip r:embed="rId6"/>
          <a:stretch>
            <a:fillRect/>
          </a:stretch>
        </p:blipFill>
        <p:spPr>
          <a:xfrm>
            <a:off x="8814112" y="1227534"/>
            <a:ext cx="2695584" cy="1054424"/>
          </a:xfrm>
          <a:prstGeom prst="rect">
            <a:avLst/>
          </a:prstGeom>
        </p:spPr>
      </p:pic>
      <p:pic>
        <p:nvPicPr>
          <p:cNvPr id="6" name="Picture 5">
            <a:extLst>
              <a:ext uri="{FF2B5EF4-FFF2-40B4-BE49-F238E27FC236}">
                <a16:creationId xmlns:a16="http://schemas.microsoft.com/office/drawing/2014/main" id="{E5201572-B43C-43D7-87DA-412F8C97B91D}"/>
              </a:ext>
            </a:extLst>
          </p:cNvPr>
          <p:cNvPicPr>
            <a:picLocks noChangeAspect="1"/>
          </p:cNvPicPr>
          <p:nvPr/>
        </p:nvPicPr>
        <p:blipFill>
          <a:blip r:embed="rId7"/>
          <a:stretch>
            <a:fillRect/>
          </a:stretch>
        </p:blipFill>
        <p:spPr>
          <a:xfrm>
            <a:off x="5676909" y="2763265"/>
            <a:ext cx="2761376" cy="1004137"/>
          </a:xfrm>
          <a:prstGeom prst="rect">
            <a:avLst/>
          </a:prstGeom>
        </p:spPr>
      </p:pic>
      <p:pic>
        <p:nvPicPr>
          <p:cNvPr id="9" name="Picture 8">
            <a:extLst>
              <a:ext uri="{FF2B5EF4-FFF2-40B4-BE49-F238E27FC236}">
                <a16:creationId xmlns:a16="http://schemas.microsoft.com/office/drawing/2014/main" id="{87C0C2E4-6F95-44C8-AFFE-D30F28CF4A47}"/>
              </a:ext>
            </a:extLst>
          </p:cNvPr>
          <p:cNvPicPr>
            <a:picLocks noChangeAspect="1"/>
          </p:cNvPicPr>
          <p:nvPr/>
        </p:nvPicPr>
        <p:blipFill>
          <a:blip r:embed="rId8"/>
          <a:stretch>
            <a:fillRect/>
          </a:stretch>
        </p:blipFill>
        <p:spPr>
          <a:xfrm>
            <a:off x="9169562" y="2612324"/>
            <a:ext cx="2612865" cy="1145468"/>
          </a:xfrm>
          <a:prstGeom prst="rect">
            <a:avLst/>
          </a:prstGeom>
        </p:spPr>
      </p:pic>
      <p:pic>
        <p:nvPicPr>
          <p:cNvPr id="10" name="Picture 9">
            <a:extLst>
              <a:ext uri="{FF2B5EF4-FFF2-40B4-BE49-F238E27FC236}">
                <a16:creationId xmlns:a16="http://schemas.microsoft.com/office/drawing/2014/main" id="{475E3132-C51C-409D-9048-C78512EB76BD}"/>
              </a:ext>
            </a:extLst>
          </p:cNvPr>
          <p:cNvPicPr>
            <a:picLocks noChangeAspect="1"/>
          </p:cNvPicPr>
          <p:nvPr/>
        </p:nvPicPr>
        <p:blipFill>
          <a:blip r:embed="rId9"/>
          <a:stretch>
            <a:fillRect/>
          </a:stretch>
        </p:blipFill>
        <p:spPr>
          <a:xfrm>
            <a:off x="5610401" y="4199409"/>
            <a:ext cx="1731496" cy="1209675"/>
          </a:xfrm>
          <a:prstGeom prst="rect">
            <a:avLst/>
          </a:prstGeom>
        </p:spPr>
      </p:pic>
      <p:pic>
        <p:nvPicPr>
          <p:cNvPr id="11" name="Picture 10">
            <a:extLst>
              <a:ext uri="{FF2B5EF4-FFF2-40B4-BE49-F238E27FC236}">
                <a16:creationId xmlns:a16="http://schemas.microsoft.com/office/drawing/2014/main" id="{68B4E664-AEC4-4472-A889-56088932BE33}"/>
              </a:ext>
            </a:extLst>
          </p:cNvPr>
          <p:cNvPicPr>
            <a:picLocks noChangeAspect="1"/>
          </p:cNvPicPr>
          <p:nvPr/>
        </p:nvPicPr>
        <p:blipFill>
          <a:blip r:embed="rId10"/>
          <a:stretch>
            <a:fillRect/>
          </a:stretch>
        </p:blipFill>
        <p:spPr>
          <a:xfrm>
            <a:off x="7646073" y="4280734"/>
            <a:ext cx="4223931" cy="908372"/>
          </a:xfrm>
          <a:prstGeom prst="rect">
            <a:avLst/>
          </a:prstGeom>
        </p:spPr>
      </p:pic>
      <p:sp>
        <p:nvSpPr>
          <p:cNvPr id="12" name="TextBox 11">
            <a:extLst>
              <a:ext uri="{FF2B5EF4-FFF2-40B4-BE49-F238E27FC236}">
                <a16:creationId xmlns:a16="http://schemas.microsoft.com/office/drawing/2014/main" id="{639A6EB8-6B3A-414E-AD15-BF1FDB16921C}"/>
              </a:ext>
            </a:extLst>
          </p:cNvPr>
          <p:cNvSpPr txBox="1"/>
          <p:nvPr/>
        </p:nvSpPr>
        <p:spPr>
          <a:xfrm>
            <a:off x="6476149" y="5623533"/>
            <a:ext cx="3496190" cy="338540"/>
          </a:xfrm>
          <a:prstGeom prst="rect">
            <a:avLst/>
          </a:prstGeom>
          <a:noFill/>
        </p:spPr>
        <p:txBody>
          <a:bodyPr wrap="square" lIns="91427" tIns="45713" rIns="91427" bIns="45713" rtlCol="0">
            <a:spAutoFit/>
          </a:bodyPr>
          <a:lstStyle/>
          <a:p>
            <a:pPr defTabSz="914269"/>
            <a:r>
              <a:rPr lang="en-US" sz="800" dirty="0">
                <a:solidFill>
                  <a:prstClr val="black"/>
                </a:solidFill>
                <a:latin typeface="Calibri" panose="020F0502020204030204"/>
              </a:rPr>
              <a:t>Source: </a:t>
            </a:r>
            <a:r>
              <a:rPr lang="en-US" sz="800" dirty="0"/>
              <a:t>https://boces.org/infographics/by-the-numbers/index.html</a:t>
            </a:r>
          </a:p>
          <a:p>
            <a:pPr defTabSz="914269"/>
            <a:endParaRPr lang="en-US" sz="800" dirty="0">
              <a:solidFill>
                <a:prstClr val="black"/>
              </a:solidFill>
              <a:latin typeface="Calibri" panose="020F0502020204030204"/>
            </a:endParaRPr>
          </a:p>
        </p:txBody>
      </p:sp>
    </p:spTree>
    <p:extLst>
      <p:ext uri="{BB962C8B-B14F-4D97-AF65-F5344CB8AC3E}">
        <p14:creationId xmlns:p14="http://schemas.microsoft.com/office/powerpoint/2010/main" val="4240385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89A02-C5FF-4A9F-9BE3-3CB4E929B438}"/>
              </a:ext>
            </a:extLst>
          </p:cNvPr>
          <p:cNvPicPr>
            <a:picLocks noChangeAspect="1"/>
          </p:cNvPicPr>
          <p:nvPr/>
        </p:nvPicPr>
        <p:blipFill>
          <a:blip r:embed="rId2"/>
          <a:stretch>
            <a:fillRect/>
          </a:stretch>
        </p:blipFill>
        <p:spPr>
          <a:xfrm>
            <a:off x="7918515" y="5410200"/>
            <a:ext cx="4273485" cy="1447800"/>
          </a:xfrm>
          <a:prstGeom prst="rect">
            <a:avLst/>
          </a:prstGeom>
        </p:spPr>
      </p:pic>
      <p:pic>
        <p:nvPicPr>
          <p:cNvPr id="7" name="Picture 6">
            <a:extLst>
              <a:ext uri="{FF2B5EF4-FFF2-40B4-BE49-F238E27FC236}">
                <a16:creationId xmlns:a16="http://schemas.microsoft.com/office/drawing/2014/main" id="{7DBF7C61-8E86-4DA0-AA1E-9A4DA0BB5509}"/>
              </a:ext>
            </a:extLst>
          </p:cNvPr>
          <p:cNvPicPr>
            <a:picLocks noChangeAspect="1"/>
          </p:cNvPicPr>
          <p:nvPr/>
        </p:nvPicPr>
        <p:blipFill>
          <a:blip r:embed="rId3"/>
          <a:stretch>
            <a:fillRect/>
          </a:stretch>
        </p:blipFill>
        <p:spPr>
          <a:xfrm>
            <a:off x="105200" y="91913"/>
            <a:ext cx="1720562" cy="1039306"/>
          </a:xfrm>
          <a:prstGeom prst="rect">
            <a:avLst/>
          </a:prstGeom>
        </p:spPr>
      </p:pic>
      <p:sp>
        <p:nvSpPr>
          <p:cNvPr id="8" name="TextBox 7">
            <a:extLst>
              <a:ext uri="{FF2B5EF4-FFF2-40B4-BE49-F238E27FC236}">
                <a16:creationId xmlns:a16="http://schemas.microsoft.com/office/drawing/2014/main" id="{F8E7C4F2-AEAD-4BC4-9080-8C8834C56BE1}"/>
              </a:ext>
            </a:extLst>
          </p:cNvPr>
          <p:cNvSpPr txBox="1"/>
          <p:nvPr/>
        </p:nvSpPr>
        <p:spPr>
          <a:xfrm>
            <a:off x="2482833" y="319178"/>
            <a:ext cx="6861622" cy="584775"/>
          </a:xfrm>
          <a:prstGeom prst="rect">
            <a:avLst/>
          </a:prstGeom>
          <a:noFill/>
        </p:spPr>
        <p:txBody>
          <a:bodyPr wrap="none" rtlCol="0">
            <a:spAutoFit/>
          </a:bodyPr>
          <a:lstStyle/>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Educational Support Services</a:t>
            </a:r>
          </a:p>
        </p:txBody>
      </p:sp>
      <p:sp>
        <p:nvSpPr>
          <p:cNvPr id="2" name="TextBox 1">
            <a:extLst>
              <a:ext uri="{FF2B5EF4-FFF2-40B4-BE49-F238E27FC236}">
                <a16:creationId xmlns:a16="http://schemas.microsoft.com/office/drawing/2014/main" id="{888A93EE-2191-4E50-A5A6-C2BF09AF2DB7}"/>
              </a:ext>
            </a:extLst>
          </p:cNvPr>
          <p:cNvSpPr txBox="1"/>
          <p:nvPr/>
        </p:nvSpPr>
        <p:spPr>
          <a:xfrm>
            <a:off x="802783" y="1843199"/>
            <a:ext cx="5037982" cy="4619854"/>
          </a:xfrm>
          <a:prstGeom prst="rect">
            <a:avLst/>
          </a:prstGeom>
          <a:noFill/>
        </p:spPr>
        <p:txBody>
          <a:bodyPr wrap="none" rtlCol="0">
            <a:spAutoFit/>
          </a:bodyPr>
          <a:lstStyle/>
          <a:p>
            <a:pPr marL="285750" indent="-285750">
              <a:lnSpc>
                <a:spcPct val="150000"/>
              </a:lnSpc>
              <a:buFont typeface="Wingdings" panose="05000000000000000000" pitchFamily="2" charset="2"/>
              <a:buChar char="Ø"/>
            </a:pPr>
            <a:r>
              <a:rPr lang="en-US" dirty="0"/>
              <a:t>Arts-in-Education/Exploratory Enrichment</a:t>
            </a:r>
          </a:p>
          <a:p>
            <a:pPr marL="285750" indent="-285750">
              <a:lnSpc>
                <a:spcPct val="150000"/>
              </a:lnSpc>
              <a:buFont typeface="Wingdings" panose="05000000000000000000" pitchFamily="2" charset="2"/>
              <a:buChar char="Ø"/>
            </a:pPr>
            <a:r>
              <a:rPr lang="en-US" dirty="0"/>
              <a:t>Assessment Scoring &amp; Training Services</a:t>
            </a:r>
          </a:p>
          <a:p>
            <a:pPr marL="285750" indent="-285750">
              <a:lnSpc>
                <a:spcPct val="150000"/>
              </a:lnSpc>
              <a:buFont typeface="Wingdings" panose="05000000000000000000" pitchFamily="2" charset="2"/>
              <a:buChar char="Ø"/>
            </a:pPr>
            <a:r>
              <a:rPr lang="en-US" dirty="0"/>
              <a:t>Curriculum and Development Services</a:t>
            </a:r>
          </a:p>
          <a:p>
            <a:pPr marL="285750" indent="-285750">
              <a:lnSpc>
                <a:spcPct val="150000"/>
              </a:lnSpc>
              <a:buFont typeface="Wingdings" panose="05000000000000000000" pitchFamily="2" charset="2"/>
              <a:buChar char="Ø"/>
            </a:pPr>
            <a:r>
              <a:rPr lang="en-US" dirty="0"/>
              <a:t>Enrichment Programs: School Year and Summer</a:t>
            </a:r>
          </a:p>
          <a:p>
            <a:pPr marL="285750" indent="-285750">
              <a:lnSpc>
                <a:spcPct val="150000"/>
              </a:lnSpc>
              <a:buFont typeface="Wingdings" panose="05000000000000000000" pitchFamily="2" charset="2"/>
              <a:buChar char="Ø"/>
            </a:pPr>
            <a:r>
              <a:rPr lang="en-US" dirty="0"/>
              <a:t>Leadership Development &amp; Placement Service</a:t>
            </a:r>
          </a:p>
          <a:p>
            <a:pPr marL="285750" indent="-285750">
              <a:lnSpc>
                <a:spcPct val="150000"/>
              </a:lnSpc>
              <a:buFont typeface="Wingdings" panose="05000000000000000000" pitchFamily="2" charset="2"/>
              <a:buChar char="Ø"/>
            </a:pPr>
            <a:r>
              <a:rPr lang="en-US" dirty="0"/>
              <a:t>Model Schools</a:t>
            </a:r>
          </a:p>
          <a:p>
            <a:pPr marL="285750" indent="-285750">
              <a:lnSpc>
                <a:spcPct val="150000"/>
              </a:lnSpc>
              <a:buFont typeface="Wingdings" panose="05000000000000000000" pitchFamily="2" charset="2"/>
              <a:buChar char="Ø"/>
            </a:pPr>
            <a:r>
              <a:rPr lang="en-US" dirty="0"/>
              <a:t>Professional Development</a:t>
            </a:r>
          </a:p>
          <a:p>
            <a:pPr marL="285750" indent="-285750">
              <a:lnSpc>
                <a:spcPct val="150000"/>
              </a:lnSpc>
              <a:buFont typeface="Wingdings" panose="05000000000000000000" pitchFamily="2" charset="2"/>
              <a:buChar char="Ø"/>
            </a:pPr>
            <a:r>
              <a:rPr lang="en-US" dirty="0"/>
              <a:t>Regional Summer School</a:t>
            </a:r>
          </a:p>
          <a:p>
            <a:pPr marL="285750" indent="-285750">
              <a:lnSpc>
                <a:spcPct val="150000"/>
              </a:lnSpc>
              <a:buFont typeface="Wingdings" panose="05000000000000000000" pitchFamily="2" charset="2"/>
              <a:buChar char="Ø"/>
            </a:pPr>
            <a:r>
              <a:rPr lang="en-US" dirty="0"/>
              <a:t>School Data Bank Services</a:t>
            </a:r>
          </a:p>
          <a:p>
            <a:pPr marL="285750" indent="-285750">
              <a:lnSpc>
                <a:spcPct val="150000"/>
              </a:lnSpc>
              <a:buFont typeface="Wingdings" panose="05000000000000000000" pitchFamily="2" charset="2"/>
              <a:buChar char="Ø"/>
            </a:pPr>
            <a:r>
              <a:rPr lang="en-US" dirty="0"/>
              <a:t>School Library System</a:t>
            </a:r>
          </a:p>
          <a:p>
            <a:pPr marL="285750" indent="-285750">
              <a:lnSpc>
                <a:spcPct val="150000"/>
              </a:lnSpc>
              <a:buFont typeface="Wingdings" panose="05000000000000000000" pitchFamily="2" charset="2"/>
              <a:buChar char="Ø"/>
            </a:pPr>
            <a:r>
              <a:rPr lang="en-US" dirty="0"/>
              <a:t>Third Party Assessment Services</a:t>
            </a:r>
          </a:p>
        </p:txBody>
      </p:sp>
      <p:sp>
        <p:nvSpPr>
          <p:cNvPr id="6" name="TextBox 5">
            <a:extLst>
              <a:ext uri="{FF2B5EF4-FFF2-40B4-BE49-F238E27FC236}">
                <a16:creationId xmlns:a16="http://schemas.microsoft.com/office/drawing/2014/main" id="{FCFCFDAC-243F-4EFC-98F1-9F4442A26F68}"/>
              </a:ext>
            </a:extLst>
          </p:cNvPr>
          <p:cNvSpPr txBox="1"/>
          <p:nvPr/>
        </p:nvSpPr>
        <p:spPr>
          <a:xfrm>
            <a:off x="553934" y="1368406"/>
            <a:ext cx="9397765" cy="464871"/>
          </a:xfrm>
          <a:prstGeom prst="rect">
            <a:avLst/>
          </a:prstGeom>
          <a:noFill/>
        </p:spPr>
        <p:txBody>
          <a:bodyPr wrap="none" rtlCol="0">
            <a:spAutoFit/>
          </a:bodyPr>
          <a:lstStyle/>
          <a:p>
            <a:pPr>
              <a:lnSpc>
                <a:spcPct val="150000"/>
              </a:lnSpc>
            </a:pPr>
            <a:r>
              <a:rPr lang="en-US" dirty="0"/>
              <a:t>Through </a:t>
            </a:r>
            <a:r>
              <a:rPr lang="en-US" b="1" dirty="0"/>
              <a:t>shared services</a:t>
            </a:r>
            <a:r>
              <a:rPr lang="en-US" dirty="0"/>
              <a:t>, BOCES provides cost-effective services to support educational programs. </a:t>
            </a:r>
          </a:p>
        </p:txBody>
      </p:sp>
      <p:pic>
        <p:nvPicPr>
          <p:cNvPr id="3" name="Picture 2">
            <a:extLst>
              <a:ext uri="{FF2B5EF4-FFF2-40B4-BE49-F238E27FC236}">
                <a16:creationId xmlns:a16="http://schemas.microsoft.com/office/drawing/2014/main" id="{D3DCD4C1-9FB9-458E-B456-D8000F59DD35}"/>
              </a:ext>
            </a:extLst>
          </p:cNvPr>
          <p:cNvPicPr>
            <a:picLocks noChangeAspect="1"/>
          </p:cNvPicPr>
          <p:nvPr/>
        </p:nvPicPr>
        <p:blipFill>
          <a:blip r:embed="rId4"/>
          <a:stretch>
            <a:fillRect/>
          </a:stretch>
        </p:blipFill>
        <p:spPr>
          <a:xfrm>
            <a:off x="6257237" y="2070464"/>
            <a:ext cx="2680434" cy="3836370"/>
          </a:xfrm>
          <a:prstGeom prst="rect">
            <a:avLst/>
          </a:prstGeom>
        </p:spPr>
      </p:pic>
      <p:pic>
        <p:nvPicPr>
          <p:cNvPr id="9" name="Picture 8">
            <a:extLst>
              <a:ext uri="{FF2B5EF4-FFF2-40B4-BE49-F238E27FC236}">
                <a16:creationId xmlns:a16="http://schemas.microsoft.com/office/drawing/2014/main" id="{7AC23D1D-2536-4072-97AF-3FC1C526512B}"/>
              </a:ext>
            </a:extLst>
          </p:cNvPr>
          <p:cNvPicPr>
            <a:picLocks noChangeAspect="1"/>
          </p:cNvPicPr>
          <p:nvPr/>
        </p:nvPicPr>
        <p:blipFill rotWithShape="1">
          <a:blip r:embed="rId5">
            <a:extLst>
              <a:ext uri="{28A0092B-C50C-407E-A947-70E740481C1C}">
                <a14:useLocalDpi xmlns:a14="http://schemas.microsoft.com/office/drawing/2010/main" val="0"/>
              </a:ext>
            </a:extLst>
          </a:blip>
          <a:srcRect t="21111"/>
          <a:stretch/>
        </p:blipFill>
        <p:spPr>
          <a:xfrm>
            <a:off x="9354143" y="2406104"/>
            <a:ext cx="2215861" cy="26186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7583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89A02-C5FF-4A9F-9BE3-3CB4E929B438}"/>
              </a:ext>
            </a:extLst>
          </p:cNvPr>
          <p:cNvPicPr>
            <a:picLocks noChangeAspect="1"/>
          </p:cNvPicPr>
          <p:nvPr/>
        </p:nvPicPr>
        <p:blipFill>
          <a:blip r:embed="rId3"/>
          <a:stretch>
            <a:fillRect/>
          </a:stretch>
        </p:blipFill>
        <p:spPr>
          <a:xfrm>
            <a:off x="7918515" y="5410200"/>
            <a:ext cx="4273485" cy="1447800"/>
          </a:xfrm>
          <a:prstGeom prst="rect">
            <a:avLst/>
          </a:prstGeom>
        </p:spPr>
      </p:pic>
      <p:pic>
        <p:nvPicPr>
          <p:cNvPr id="7" name="Picture 6">
            <a:extLst>
              <a:ext uri="{FF2B5EF4-FFF2-40B4-BE49-F238E27FC236}">
                <a16:creationId xmlns:a16="http://schemas.microsoft.com/office/drawing/2014/main" id="{7DBF7C61-8E86-4DA0-AA1E-9A4DA0BB5509}"/>
              </a:ext>
            </a:extLst>
          </p:cNvPr>
          <p:cNvPicPr>
            <a:picLocks noChangeAspect="1"/>
          </p:cNvPicPr>
          <p:nvPr/>
        </p:nvPicPr>
        <p:blipFill>
          <a:blip r:embed="rId4"/>
          <a:stretch>
            <a:fillRect/>
          </a:stretch>
        </p:blipFill>
        <p:spPr>
          <a:xfrm>
            <a:off x="105200" y="91913"/>
            <a:ext cx="1720562" cy="1039306"/>
          </a:xfrm>
          <a:prstGeom prst="rect">
            <a:avLst/>
          </a:prstGeom>
        </p:spPr>
      </p:pic>
      <p:sp>
        <p:nvSpPr>
          <p:cNvPr id="8" name="TextBox 7">
            <a:extLst>
              <a:ext uri="{FF2B5EF4-FFF2-40B4-BE49-F238E27FC236}">
                <a16:creationId xmlns:a16="http://schemas.microsoft.com/office/drawing/2014/main" id="{F8E7C4F2-AEAD-4BC4-9080-8C8834C56BE1}"/>
              </a:ext>
            </a:extLst>
          </p:cNvPr>
          <p:cNvSpPr txBox="1"/>
          <p:nvPr/>
        </p:nvSpPr>
        <p:spPr>
          <a:xfrm>
            <a:off x="2256187" y="319178"/>
            <a:ext cx="8251041" cy="584775"/>
          </a:xfrm>
          <a:prstGeom prst="rect">
            <a:avLst/>
          </a:prstGeom>
          <a:noFill/>
        </p:spPr>
        <p:txBody>
          <a:bodyPr wrap="none" rtlCol="0">
            <a:spAutoFit/>
          </a:bodyPr>
          <a:lstStyle/>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Suffolk Regional Information Center</a:t>
            </a:r>
          </a:p>
        </p:txBody>
      </p:sp>
      <p:sp>
        <p:nvSpPr>
          <p:cNvPr id="2" name="TextBox 1">
            <a:extLst>
              <a:ext uri="{FF2B5EF4-FFF2-40B4-BE49-F238E27FC236}">
                <a16:creationId xmlns:a16="http://schemas.microsoft.com/office/drawing/2014/main" id="{888A93EE-2191-4E50-A5A6-C2BF09AF2DB7}"/>
              </a:ext>
            </a:extLst>
          </p:cNvPr>
          <p:cNvSpPr txBox="1"/>
          <p:nvPr/>
        </p:nvSpPr>
        <p:spPr>
          <a:xfrm>
            <a:off x="802783" y="1453896"/>
            <a:ext cx="4272195" cy="5035353"/>
          </a:xfrm>
          <a:prstGeom prst="rect">
            <a:avLst/>
          </a:prstGeom>
          <a:noFill/>
        </p:spPr>
        <p:txBody>
          <a:bodyPr wrap="none" rtlCol="0">
            <a:spAutoFit/>
          </a:bodyPr>
          <a:lstStyle/>
          <a:p>
            <a:pPr marL="285750" indent="-285750">
              <a:lnSpc>
                <a:spcPct val="150000"/>
              </a:lnSpc>
              <a:buFont typeface="Wingdings" panose="05000000000000000000" pitchFamily="2" charset="2"/>
              <a:buChar char="Ø"/>
            </a:pPr>
            <a:r>
              <a:rPr lang="en-US" dirty="0"/>
              <a:t>Cyber Security</a:t>
            </a:r>
          </a:p>
          <a:p>
            <a:pPr marL="285750" indent="-285750">
              <a:lnSpc>
                <a:spcPct val="150000"/>
              </a:lnSpc>
              <a:buFont typeface="Wingdings" panose="05000000000000000000" pitchFamily="2" charset="2"/>
              <a:buChar char="Ø"/>
            </a:pPr>
            <a:r>
              <a:rPr lang="en-US" dirty="0"/>
              <a:t>Data Warehouse</a:t>
            </a:r>
          </a:p>
          <a:p>
            <a:pPr marL="285750" indent="-285750">
              <a:lnSpc>
                <a:spcPct val="150000"/>
              </a:lnSpc>
              <a:buFont typeface="Wingdings" panose="05000000000000000000" pitchFamily="2" charset="2"/>
              <a:buChar char="Ø"/>
            </a:pPr>
            <a:r>
              <a:rPr lang="en-US" dirty="0"/>
              <a:t>Education Law 2-D Compliance</a:t>
            </a:r>
          </a:p>
          <a:p>
            <a:pPr marL="285750" indent="-285750">
              <a:lnSpc>
                <a:spcPct val="150000"/>
              </a:lnSpc>
              <a:buFont typeface="Wingdings" panose="05000000000000000000" pitchFamily="2" charset="2"/>
              <a:buChar char="Ø"/>
            </a:pPr>
            <a:r>
              <a:rPr lang="en-US" dirty="0"/>
              <a:t>Financial &amp; District Services</a:t>
            </a:r>
          </a:p>
          <a:p>
            <a:pPr marL="285750" indent="-285750">
              <a:lnSpc>
                <a:spcPct val="150000"/>
              </a:lnSpc>
              <a:buFont typeface="Wingdings" panose="05000000000000000000" pitchFamily="2" charset="2"/>
              <a:buChar char="Ø"/>
            </a:pPr>
            <a:r>
              <a:rPr lang="en-US" dirty="0"/>
              <a:t>Intellipath</a:t>
            </a:r>
          </a:p>
          <a:p>
            <a:pPr marL="285750" indent="-285750">
              <a:lnSpc>
                <a:spcPct val="150000"/>
              </a:lnSpc>
              <a:buFont typeface="Wingdings" panose="05000000000000000000" pitchFamily="2" charset="2"/>
              <a:buChar char="Ø"/>
            </a:pPr>
            <a:r>
              <a:rPr lang="en-US" dirty="0"/>
              <a:t>Internet Services</a:t>
            </a:r>
          </a:p>
          <a:p>
            <a:pPr marL="285750" indent="-285750">
              <a:lnSpc>
                <a:spcPct val="150000"/>
              </a:lnSpc>
              <a:buFont typeface="Wingdings" panose="05000000000000000000" pitchFamily="2" charset="2"/>
              <a:buChar char="Ø"/>
            </a:pPr>
            <a:r>
              <a:rPr lang="en-US" dirty="0"/>
              <a:t>LAN/WAN Support Services</a:t>
            </a:r>
          </a:p>
          <a:p>
            <a:pPr marL="285750" indent="-285750">
              <a:lnSpc>
                <a:spcPct val="150000"/>
              </a:lnSpc>
              <a:buFont typeface="Wingdings" panose="05000000000000000000" pitchFamily="2" charset="2"/>
              <a:buChar char="Ø"/>
            </a:pPr>
            <a:r>
              <a:rPr lang="en-US" dirty="0"/>
              <a:t>NYC Charter School Project</a:t>
            </a:r>
          </a:p>
          <a:p>
            <a:pPr marL="285750" indent="-285750">
              <a:lnSpc>
                <a:spcPct val="150000"/>
              </a:lnSpc>
              <a:buFont typeface="Wingdings" panose="05000000000000000000" pitchFamily="2" charset="2"/>
              <a:buChar char="Ø"/>
            </a:pPr>
            <a:r>
              <a:rPr lang="en-US" dirty="0"/>
              <a:t>SPED and Student Management Systems</a:t>
            </a:r>
          </a:p>
          <a:p>
            <a:pPr marL="285750" indent="-285750">
              <a:lnSpc>
                <a:spcPct val="150000"/>
              </a:lnSpc>
              <a:buFont typeface="Wingdings" panose="05000000000000000000" pitchFamily="2" charset="2"/>
              <a:buChar char="Ø"/>
            </a:pPr>
            <a:r>
              <a:rPr lang="en-US" dirty="0"/>
              <a:t>Technology Acquisition Services</a:t>
            </a:r>
          </a:p>
          <a:p>
            <a:pPr marL="285750" indent="-285750">
              <a:lnSpc>
                <a:spcPct val="150000"/>
              </a:lnSpc>
              <a:buFont typeface="Wingdings" panose="05000000000000000000" pitchFamily="2" charset="2"/>
              <a:buChar char="Ø"/>
            </a:pPr>
            <a:r>
              <a:rPr lang="en-US" dirty="0"/>
              <a:t>Test Scanning and Reporting Services</a:t>
            </a:r>
          </a:p>
          <a:p>
            <a:pPr marL="285750" indent="-285750">
              <a:lnSpc>
                <a:spcPct val="150000"/>
              </a:lnSpc>
              <a:buFont typeface="Wingdings" panose="05000000000000000000" pitchFamily="2" charset="2"/>
              <a:buChar char="Ø"/>
            </a:pPr>
            <a:r>
              <a:rPr lang="en-US" dirty="0"/>
              <a:t>Virtual Learning</a:t>
            </a:r>
          </a:p>
        </p:txBody>
      </p:sp>
      <p:pic>
        <p:nvPicPr>
          <p:cNvPr id="3" name="Picture 2">
            <a:extLst>
              <a:ext uri="{FF2B5EF4-FFF2-40B4-BE49-F238E27FC236}">
                <a16:creationId xmlns:a16="http://schemas.microsoft.com/office/drawing/2014/main" id="{654E1247-94E9-4D22-9C15-6876D5C32D7E}"/>
              </a:ext>
            </a:extLst>
          </p:cNvPr>
          <p:cNvPicPr>
            <a:picLocks noChangeAspect="1"/>
          </p:cNvPicPr>
          <p:nvPr/>
        </p:nvPicPr>
        <p:blipFill>
          <a:blip r:embed="rId5"/>
          <a:stretch>
            <a:fillRect/>
          </a:stretch>
        </p:blipFill>
        <p:spPr>
          <a:xfrm>
            <a:off x="6149001" y="1122396"/>
            <a:ext cx="3207079" cy="1458562"/>
          </a:xfrm>
          <a:prstGeom prst="rect">
            <a:avLst/>
          </a:prstGeom>
        </p:spPr>
      </p:pic>
      <p:sp>
        <p:nvSpPr>
          <p:cNvPr id="9" name="TextBox 8">
            <a:extLst>
              <a:ext uri="{FF2B5EF4-FFF2-40B4-BE49-F238E27FC236}">
                <a16:creationId xmlns:a16="http://schemas.microsoft.com/office/drawing/2014/main" id="{415917B2-90A8-435D-BB9F-546F2D681DB3}"/>
              </a:ext>
            </a:extLst>
          </p:cNvPr>
          <p:cNvSpPr txBox="1"/>
          <p:nvPr/>
        </p:nvSpPr>
        <p:spPr>
          <a:xfrm>
            <a:off x="6396902" y="2460861"/>
            <a:ext cx="3496190" cy="338540"/>
          </a:xfrm>
          <a:prstGeom prst="rect">
            <a:avLst/>
          </a:prstGeom>
          <a:noFill/>
        </p:spPr>
        <p:txBody>
          <a:bodyPr wrap="square" lIns="91427" tIns="45713" rIns="91427" bIns="45713" rtlCol="0">
            <a:spAutoFit/>
          </a:bodyPr>
          <a:lstStyle/>
          <a:p>
            <a:pPr defTabSz="914269"/>
            <a:r>
              <a:rPr lang="en-US" sz="800" dirty="0">
                <a:solidFill>
                  <a:prstClr val="black"/>
                </a:solidFill>
                <a:latin typeface="Calibri" panose="020F0502020204030204"/>
              </a:rPr>
              <a:t>Source: </a:t>
            </a:r>
            <a:r>
              <a:rPr lang="en-US" sz="800" dirty="0"/>
              <a:t>https://boces.org/infographics/by-the-numbers/index.html</a:t>
            </a:r>
          </a:p>
          <a:p>
            <a:pPr defTabSz="914269"/>
            <a:endParaRPr lang="en-US" sz="800" dirty="0">
              <a:solidFill>
                <a:prstClr val="black"/>
              </a:solidFill>
              <a:latin typeface="Calibri" panose="020F0502020204030204"/>
            </a:endParaRPr>
          </a:p>
        </p:txBody>
      </p:sp>
      <p:pic>
        <p:nvPicPr>
          <p:cNvPr id="4" name="Picture 3">
            <a:extLst>
              <a:ext uri="{FF2B5EF4-FFF2-40B4-BE49-F238E27FC236}">
                <a16:creationId xmlns:a16="http://schemas.microsoft.com/office/drawing/2014/main" id="{D5885141-E033-4967-AE43-3B600B458977}"/>
              </a:ext>
            </a:extLst>
          </p:cNvPr>
          <p:cNvPicPr>
            <a:picLocks noChangeAspect="1"/>
          </p:cNvPicPr>
          <p:nvPr/>
        </p:nvPicPr>
        <p:blipFill>
          <a:blip r:embed="rId6"/>
          <a:stretch>
            <a:fillRect/>
          </a:stretch>
        </p:blipFill>
        <p:spPr>
          <a:xfrm>
            <a:off x="10430103" y="-67290"/>
            <a:ext cx="1761897" cy="1597290"/>
          </a:xfrm>
          <a:prstGeom prst="rect">
            <a:avLst/>
          </a:prstGeom>
        </p:spPr>
      </p:pic>
      <p:pic>
        <p:nvPicPr>
          <p:cNvPr id="6" name="Picture 5">
            <a:extLst>
              <a:ext uri="{FF2B5EF4-FFF2-40B4-BE49-F238E27FC236}">
                <a16:creationId xmlns:a16="http://schemas.microsoft.com/office/drawing/2014/main" id="{888EBCAA-C006-43DE-9868-A8B0BDD9B429}"/>
              </a:ext>
            </a:extLst>
          </p:cNvPr>
          <p:cNvPicPr>
            <a:picLocks noChangeAspect="1"/>
          </p:cNvPicPr>
          <p:nvPr/>
        </p:nvPicPr>
        <p:blipFill>
          <a:blip r:embed="rId7"/>
          <a:stretch>
            <a:fillRect/>
          </a:stretch>
        </p:blipFill>
        <p:spPr>
          <a:xfrm>
            <a:off x="6008899" y="3207982"/>
            <a:ext cx="3819232" cy="2777120"/>
          </a:xfrm>
          <a:prstGeom prst="rect">
            <a:avLst/>
          </a:prstGeom>
        </p:spPr>
      </p:pic>
    </p:spTree>
    <p:extLst>
      <p:ext uri="{BB962C8B-B14F-4D97-AF65-F5344CB8AC3E}">
        <p14:creationId xmlns:p14="http://schemas.microsoft.com/office/powerpoint/2010/main" val="676883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89A02-C5FF-4A9F-9BE3-3CB4E929B438}"/>
              </a:ext>
            </a:extLst>
          </p:cNvPr>
          <p:cNvPicPr>
            <a:picLocks noChangeAspect="1"/>
          </p:cNvPicPr>
          <p:nvPr/>
        </p:nvPicPr>
        <p:blipFill>
          <a:blip r:embed="rId2"/>
          <a:stretch>
            <a:fillRect/>
          </a:stretch>
        </p:blipFill>
        <p:spPr>
          <a:xfrm>
            <a:off x="7918515" y="5410200"/>
            <a:ext cx="4273485" cy="1447800"/>
          </a:xfrm>
          <a:prstGeom prst="rect">
            <a:avLst/>
          </a:prstGeom>
        </p:spPr>
      </p:pic>
      <p:pic>
        <p:nvPicPr>
          <p:cNvPr id="7" name="Picture 6">
            <a:extLst>
              <a:ext uri="{FF2B5EF4-FFF2-40B4-BE49-F238E27FC236}">
                <a16:creationId xmlns:a16="http://schemas.microsoft.com/office/drawing/2014/main" id="{7DBF7C61-8E86-4DA0-AA1E-9A4DA0BB5509}"/>
              </a:ext>
            </a:extLst>
          </p:cNvPr>
          <p:cNvPicPr>
            <a:picLocks noChangeAspect="1"/>
          </p:cNvPicPr>
          <p:nvPr/>
        </p:nvPicPr>
        <p:blipFill>
          <a:blip r:embed="rId3"/>
          <a:stretch>
            <a:fillRect/>
          </a:stretch>
        </p:blipFill>
        <p:spPr>
          <a:xfrm>
            <a:off x="105200" y="91913"/>
            <a:ext cx="1720562" cy="1039306"/>
          </a:xfrm>
          <a:prstGeom prst="rect">
            <a:avLst/>
          </a:prstGeom>
        </p:spPr>
      </p:pic>
      <p:sp>
        <p:nvSpPr>
          <p:cNvPr id="8" name="TextBox 7">
            <a:extLst>
              <a:ext uri="{FF2B5EF4-FFF2-40B4-BE49-F238E27FC236}">
                <a16:creationId xmlns:a16="http://schemas.microsoft.com/office/drawing/2014/main" id="{F8E7C4F2-AEAD-4BC4-9080-8C8834C56BE1}"/>
              </a:ext>
            </a:extLst>
          </p:cNvPr>
          <p:cNvSpPr txBox="1"/>
          <p:nvPr/>
        </p:nvSpPr>
        <p:spPr>
          <a:xfrm>
            <a:off x="3355329" y="319178"/>
            <a:ext cx="3865161" cy="584775"/>
          </a:xfrm>
          <a:prstGeom prst="rect">
            <a:avLst/>
          </a:prstGeom>
          <a:noFill/>
        </p:spPr>
        <p:txBody>
          <a:bodyPr wrap="none" rtlCol="0">
            <a:spAutoFit/>
          </a:bodyPr>
          <a:lstStyle/>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Shared Services</a:t>
            </a:r>
          </a:p>
        </p:txBody>
      </p:sp>
      <p:sp>
        <p:nvSpPr>
          <p:cNvPr id="9" name="TextBox 8">
            <a:extLst>
              <a:ext uri="{FF2B5EF4-FFF2-40B4-BE49-F238E27FC236}">
                <a16:creationId xmlns:a16="http://schemas.microsoft.com/office/drawing/2014/main" id="{90F0E56A-EB18-4568-822B-9D45ED354127}"/>
              </a:ext>
            </a:extLst>
          </p:cNvPr>
          <p:cNvSpPr txBox="1"/>
          <p:nvPr/>
        </p:nvSpPr>
        <p:spPr>
          <a:xfrm>
            <a:off x="8809268" y="5423527"/>
            <a:ext cx="3134662" cy="338540"/>
          </a:xfrm>
          <a:prstGeom prst="rect">
            <a:avLst/>
          </a:prstGeom>
          <a:noFill/>
        </p:spPr>
        <p:txBody>
          <a:bodyPr wrap="square" lIns="91427" tIns="45713" rIns="91427" bIns="45713" rtlCol="0">
            <a:spAutoFit/>
          </a:bodyPr>
          <a:lstStyle/>
          <a:p>
            <a:pPr defTabSz="914269"/>
            <a:r>
              <a:rPr lang="en-US" sz="800" i="1" dirty="0">
                <a:solidFill>
                  <a:prstClr val="black"/>
                </a:solidFill>
                <a:latin typeface="Calibri" panose="020F0502020204030204"/>
              </a:rPr>
              <a:t>Source: </a:t>
            </a:r>
            <a:r>
              <a:rPr lang="en-US" sz="800" i="1" dirty="0"/>
              <a:t>https://boces.org/infographics/by-the-numbers/index.html</a:t>
            </a:r>
          </a:p>
          <a:p>
            <a:pPr defTabSz="914269"/>
            <a:endParaRPr lang="en-US" sz="800" dirty="0">
              <a:solidFill>
                <a:prstClr val="black"/>
              </a:solidFill>
              <a:latin typeface="Calibri" panose="020F0502020204030204"/>
            </a:endParaRPr>
          </a:p>
        </p:txBody>
      </p:sp>
      <p:grpSp>
        <p:nvGrpSpPr>
          <p:cNvPr id="3" name="Group 2">
            <a:extLst>
              <a:ext uri="{FF2B5EF4-FFF2-40B4-BE49-F238E27FC236}">
                <a16:creationId xmlns:a16="http://schemas.microsoft.com/office/drawing/2014/main" id="{61741CBC-9E51-4675-9CF6-5B42B18CBEC5}"/>
              </a:ext>
            </a:extLst>
          </p:cNvPr>
          <p:cNvGrpSpPr/>
          <p:nvPr/>
        </p:nvGrpSpPr>
        <p:grpSpPr>
          <a:xfrm>
            <a:off x="9072396" y="1116060"/>
            <a:ext cx="2608407" cy="4117947"/>
            <a:chOff x="18039883" y="-544015"/>
            <a:chExt cx="2608407" cy="4117947"/>
          </a:xfrm>
        </p:grpSpPr>
        <p:sp>
          <p:nvSpPr>
            <p:cNvPr id="11" name="TextBox 10">
              <a:extLst>
                <a:ext uri="{FF2B5EF4-FFF2-40B4-BE49-F238E27FC236}">
                  <a16:creationId xmlns:a16="http://schemas.microsoft.com/office/drawing/2014/main" id="{42530D97-ED87-4ED3-9E16-38AE0EF360EF}"/>
                </a:ext>
              </a:extLst>
            </p:cNvPr>
            <p:cNvSpPr txBox="1"/>
            <p:nvPr/>
          </p:nvSpPr>
          <p:spPr>
            <a:xfrm>
              <a:off x="18078355" y="2465936"/>
              <a:ext cx="2531462" cy="1107996"/>
            </a:xfrm>
            <a:prstGeom prst="rect">
              <a:avLst/>
            </a:prstGeom>
            <a:noFill/>
          </p:spPr>
          <p:txBody>
            <a:bodyPr wrap="none" rtlCol="0">
              <a:spAutoFit/>
            </a:bodyPr>
            <a:lstStyle/>
            <a:p>
              <a:pPr algn="ctr"/>
              <a:r>
                <a:rPr lang="en-US" sz="2800" b="1" dirty="0">
                  <a:solidFill>
                    <a:srgbClr val="0070C0"/>
                  </a:solidFill>
                </a:rPr>
                <a:t>353</a:t>
              </a:r>
            </a:p>
            <a:p>
              <a:pPr algn="ctr"/>
              <a:r>
                <a:rPr lang="en-US" dirty="0"/>
                <a:t>school districts</a:t>
              </a:r>
            </a:p>
            <a:p>
              <a:pPr algn="ctr"/>
              <a:r>
                <a:rPr lang="en-US" sz="1000" dirty="0"/>
                <a:t>currently participate in a BOCES coordinated </a:t>
              </a:r>
            </a:p>
            <a:p>
              <a:pPr algn="ctr"/>
              <a:r>
                <a:rPr lang="en-US" sz="1000" dirty="0"/>
                <a:t>health benefits consortium</a:t>
              </a:r>
            </a:p>
          </p:txBody>
        </p:sp>
        <p:sp>
          <p:nvSpPr>
            <p:cNvPr id="12" name="TextBox 11">
              <a:extLst>
                <a:ext uri="{FF2B5EF4-FFF2-40B4-BE49-F238E27FC236}">
                  <a16:creationId xmlns:a16="http://schemas.microsoft.com/office/drawing/2014/main" id="{15334637-B0F0-4A3F-B360-D0E58572374D}"/>
                </a:ext>
              </a:extLst>
            </p:cNvPr>
            <p:cNvSpPr txBox="1"/>
            <p:nvPr/>
          </p:nvSpPr>
          <p:spPr>
            <a:xfrm>
              <a:off x="18543227" y="-544015"/>
              <a:ext cx="1601721" cy="1107996"/>
            </a:xfrm>
            <a:prstGeom prst="rect">
              <a:avLst/>
            </a:prstGeom>
            <a:noFill/>
          </p:spPr>
          <p:txBody>
            <a:bodyPr wrap="none" rtlCol="0">
              <a:spAutoFit/>
            </a:bodyPr>
            <a:lstStyle/>
            <a:p>
              <a:pPr algn="ctr"/>
              <a:r>
                <a:rPr lang="en-US" sz="2800" b="1" dirty="0">
                  <a:solidFill>
                    <a:srgbClr val="0070C0"/>
                  </a:solidFill>
                </a:rPr>
                <a:t>175</a:t>
              </a:r>
            </a:p>
            <a:p>
              <a:pPr algn="ctr"/>
              <a:r>
                <a:rPr lang="en-US" dirty="0"/>
                <a:t>districts share</a:t>
              </a:r>
            </a:p>
            <a:p>
              <a:pPr algn="ctr"/>
              <a:r>
                <a:rPr lang="en-US" sz="1000" dirty="0"/>
                <a:t>central business office staff</a:t>
              </a:r>
            </a:p>
            <a:p>
              <a:pPr algn="ctr"/>
              <a:r>
                <a:rPr lang="en-US" sz="1000" dirty="0"/>
                <a:t>or functions via BOCES</a:t>
              </a:r>
            </a:p>
          </p:txBody>
        </p:sp>
        <p:sp>
          <p:nvSpPr>
            <p:cNvPr id="13" name="TextBox 12">
              <a:extLst>
                <a:ext uri="{FF2B5EF4-FFF2-40B4-BE49-F238E27FC236}">
                  <a16:creationId xmlns:a16="http://schemas.microsoft.com/office/drawing/2014/main" id="{649DD460-A972-484C-8C68-AC024E002919}"/>
                </a:ext>
              </a:extLst>
            </p:cNvPr>
            <p:cNvSpPr txBox="1"/>
            <p:nvPr/>
          </p:nvSpPr>
          <p:spPr>
            <a:xfrm>
              <a:off x="18039883" y="1008463"/>
              <a:ext cx="2608407" cy="954107"/>
            </a:xfrm>
            <a:prstGeom prst="rect">
              <a:avLst/>
            </a:prstGeom>
            <a:noFill/>
          </p:spPr>
          <p:txBody>
            <a:bodyPr wrap="none" rtlCol="0">
              <a:spAutoFit/>
            </a:bodyPr>
            <a:lstStyle/>
            <a:p>
              <a:pPr algn="ctr"/>
              <a:r>
                <a:rPr lang="en-US" sz="2800" b="1" dirty="0">
                  <a:solidFill>
                    <a:srgbClr val="0070C0"/>
                  </a:solidFill>
                </a:rPr>
                <a:t>743</a:t>
              </a:r>
            </a:p>
            <a:p>
              <a:pPr algn="ctr"/>
              <a:r>
                <a:rPr lang="en-US" dirty="0"/>
                <a:t>cooperative bids</a:t>
              </a:r>
            </a:p>
            <a:p>
              <a:pPr algn="ctr"/>
              <a:r>
                <a:rPr lang="en-US" sz="1000" dirty="0"/>
                <a:t>were organized by the 37 BOCES this past year</a:t>
              </a:r>
            </a:p>
          </p:txBody>
        </p:sp>
      </p:grpSp>
      <p:pic>
        <p:nvPicPr>
          <p:cNvPr id="14" name="Content Placeholder 4">
            <a:extLst>
              <a:ext uri="{FF2B5EF4-FFF2-40B4-BE49-F238E27FC236}">
                <a16:creationId xmlns:a16="http://schemas.microsoft.com/office/drawing/2014/main" id="{37985646-2EAD-406A-AAA9-503546A693A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269" b="2832"/>
          <a:stretch/>
        </p:blipFill>
        <p:spPr>
          <a:xfrm>
            <a:off x="2469518" y="1116060"/>
            <a:ext cx="5530644" cy="5303803"/>
          </a:xfrm>
        </p:spPr>
      </p:pic>
    </p:spTree>
    <p:extLst>
      <p:ext uri="{BB962C8B-B14F-4D97-AF65-F5344CB8AC3E}">
        <p14:creationId xmlns:p14="http://schemas.microsoft.com/office/powerpoint/2010/main" val="240025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766618"/>
            <a:ext cx="10972800" cy="724870"/>
          </a:xfrm>
        </p:spPr>
        <p:txBody>
          <a:bodyPr>
            <a:normAutofit/>
          </a:bodyPr>
          <a:lstStyle/>
          <a:p>
            <a:pPr algn="ctr"/>
            <a:r>
              <a:rPr lang="en-US" sz="4000" b="1" dirty="0"/>
              <a:t>Relationship building always matters!</a:t>
            </a:r>
          </a:p>
        </p:txBody>
      </p:sp>
      <p:sp>
        <p:nvSpPr>
          <p:cNvPr id="2" name="Content Placeholder 1"/>
          <p:cNvSpPr>
            <a:spLocks noGrp="1"/>
          </p:cNvSpPr>
          <p:nvPr>
            <p:ph idx="1"/>
          </p:nvPr>
        </p:nvSpPr>
        <p:spPr>
          <a:xfrm>
            <a:off x="609600" y="1830270"/>
            <a:ext cx="10972800" cy="4859080"/>
          </a:xfrm>
        </p:spPr>
        <p:txBody>
          <a:bodyPr>
            <a:normAutofit fontScale="92500"/>
          </a:bodyPr>
          <a:lstStyle/>
          <a:p>
            <a:pPr marL="0" indent="0">
              <a:lnSpc>
                <a:spcPct val="150000"/>
              </a:lnSpc>
              <a:buNone/>
            </a:pPr>
            <a:endParaRPr lang="en-US" dirty="0"/>
          </a:p>
          <a:p>
            <a:pPr lvl="1">
              <a:lnSpc>
                <a:spcPct val="150000"/>
              </a:lnSpc>
            </a:pPr>
            <a:r>
              <a:rPr lang="en-US" dirty="0"/>
              <a:t>Every interaction with people can have a meaningful impact down the road.</a:t>
            </a:r>
          </a:p>
          <a:p>
            <a:pPr lvl="1">
              <a:lnSpc>
                <a:spcPct val="150000"/>
              </a:lnSpc>
            </a:pPr>
            <a:r>
              <a:rPr lang="en-US" dirty="0"/>
              <a:t>Establish relationships with all levels of government from local to national</a:t>
            </a:r>
          </a:p>
          <a:p>
            <a:pPr lvl="1">
              <a:lnSpc>
                <a:spcPct val="150000"/>
              </a:lnSpc>
            </a:pPr>
            <a:r>
              <a:rPr lang="en-US" dirty="0"/>
              <a:t>Partnerships with local levels of government can play an important role</a:t>
            </a:r>
          </a:p>
          <a:p>
            <a:pPr lvl="1">
              <a:lnSpc>
                <a:spcPct val="150000"/>
              </a:lnSpc>
            </a:pPr>
            <a:r>
              <a:rPr lang="en-US" dirty="0"/>
              <a:t>Suffolk County Board of Elections and voting machines –ES BOCES, SCSSA</a:t>
            </a:r>
          </a:p>
          <a:p>
            <a:pPr lvl="1">
              <a:lnSpc>
                <a:spcPct val="150000"/>
              </a:lnSpc>
            </a:pPr>
            <a:r>
              <a:rPr lang="en-US" dirty="0"/>
              <a:t>LIA connections to Manufacturing led to partnership with the Marine Industrial Base</a:t>
            </a:r>
          </a:p>
          <a:p>
            <a:pPr lvl="1">
              <a:lnSpc>
                <a:spcPct val="150000"/>
              </a:lnSpc>
            </a:pPr>
            <a:r>
              <a:rPr lang="en-US" dirty="0"/>
              <a:t>LIPA Advisory board to preserve PILOT payments</a:t>
            </a:r>
          </a:p>
        </p:txBody>
      </p:sp>
      <p:pic>
        <p:nvPicPr>
          <p:cNvPr id="4" name="Picture 3" descr="A picture containing text&#10;&#10;Description automatically generated">
            <a:extLst>
              <a:ext uri="{FF2B5EF4-FFF2-40B4-BE49-F238E27FC236}">
                <a16:creationId xmlns:a16="http://schemas.microsoft.com/office/drawing/2014/main" id="{895358A2-6D12-80E7-2634-297BAEBF04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4543" y="5322911"/>
            <a:ext cx="1817457" cy="1662002"/>
          </a:xfrm>
          <a:prstGeom prst="rect">
            <a:avLst/>
          </a:prstGeom>
        </p:spPr>
      </p:pic>
    </p:spTree>
    <p:extLst>
      <p:ext uri="{BB962C8B-B14F-4D97-AF65-F5344CB8AC3E}">
        <p14:creationId xmlns:p14="http://schemas.microsoft.com/office/powerpoint/2010/main" val="158828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additive="base">
                                        <p:cTn id="3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 calcmode="lin" valueType="num">
                                      <p:cBhvr additive="base">
                                        <p:cTn id="4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A1E8-955E-4CFB-B6F4-E3365CF2AECA}"/>
              </a:ext>
            </a:extLst>
          </p:cNvPr>
          <p:cNvSpPr>
            <a:spLocks noGrp="1"/>
          </p:cNvSpPr>
          <p:nvPr>
            <p:ph type="title"/>
          </p:nvPr>
        </p:nvSpPr>
        <p:spPr>
          <a:xfrm>
            <a:off x="2301207" y="91913"/>
            <a:ext cx="5195277" cy="1325563"/>
          </a:xfrm>
        </p:spPr>
        <p:txBody>
          <a:bodyPr/>
          <a:lstStyle/>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ea typeface="+mn-ea"/>
                <a:cs typeface="+mn-cs"/>
              </a:rPr>
              <a:t>Regional</a:t>
            </a:r>
            <a:r>
              <a:rPr lang="en-US" dirty="0">
                <a:latin typeface="Arial Black" panose="020B0A04020102020204" pitchFamily="34" charset="0"/>
              </a:rPr>
              <a:t> </a:t>
            </a:r>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ea typeface="+mn-ea"/>
                <a:cs typeface="+mn-cs"/>
              </a:rPr>
              <a:t>Advocacy</a:t>
            </a:r>
          </a:p>
        </p:txBody>
      </p:sp>
      <p:sp>
        <p:nvSpPr>
          <p:cNvPr id="3" name="Content Placeholder 2">
            <a:extLst>
              <a:ext uri="{FF2B5EF4-FFF2-40B4-BE49-F238E27FC236}">
                <a16:creationId xmlns:a16="http://schemas.microsoft.com/office/drawing/2014/main" id="{A35B523E-5BF8-4076-B7E7-DDA8EA0921B8}"/>
              </a:ext>
            </a:extLst>
          </p:cNvPr>
          <p:cNvSpPr>
            <a:spLocks noGrp="1"/>
          </p:cNvSpPr>
          <p:nvPr>
            <p:ph idx="1"/>
          </p:nvPr>
        </p:nvSpPr>
        <p:spPr>
          <a:xfrm>
            <a:off x="1676400" y="2586681"/>
            <a:ext cx="7506970" cy="3071651"/>
          </a:xfrm>
        </p:spPr>
        <p:txBody>
          <a:bodyPr>
            <a:normAutofit lnSpcReduction="10000"/>
          </a:bodyPr>
          <a:lstStyle/>
          <a:p>
            <a:pPr marL="0" indent="0">
              <a:buNone/>
            </a:pPr>
            <a:r>
              <a:rPr lang="en-US" sz="3600" dirty="0"/>
              <a:t>Partnership with Hinman Straub</a:t>
            </a:r>
          </a:p>
          <a:p>
            <a:r>
              <a:rPr lang="en-US" dirty="0"/>
              <a:t>School Funding: Foundation Aid Formula reform</a:t>
            </a:r>
          </a:p>
          <a:p>
            <a:r>
              <a:rPr lang="en-US" dirty="0"/>
              <a:t>Local Financial Management</a:t>
            </a:r>
          </a:p>
          <a:p>
            <a:r>
              <a:rPr lang="en-US" dirty="0"/>
              <a:t>Child Victims Act </a:t>
            </a:r>
          </a:p>
          <a:p>
            <a:r>
              <a:rPr lang="en-US" dirty="0"/>
              <a:t>Zero Emission School Buses </a:t>
            </a:r>
          </a:p>
          <a:p>
            <a:r>
              <a:rPr lang="en-US" dirty="0"/>
              <a:t>Charter School Approval and Funding</a:t>
            </a:r>
          </a:p>
        </p:txBody>
      </p:sp>
      <p:pic>
        <p:nvPicPr>
          <p:cNvPr id="4" name="Picture 3">
            <a:extLst>
              <a:ext uri="{FF2B5EF4-FFF2-40B4-BE49-F238E27FC236}">
                <a16:creationId xmlns:a16="http://schemas.microsoft.com/office/drawing/2014/main" id="{39C61831-284E-4307-A8CF-0919817238BF}"/>
              </a:ext>
            </a:extLst>
          </p:cNvPr>
          <p:cNvPicPr>
            <a:picLocks noChangeAspect="1"/>
          </p:cNvPicPr>
          <p:nvPr/>
        </p:nvPicPr>
        <p:blipFill>
          <a:blip r:embed="rId2"/>
          <a:stretch>
            <a:fillRect/>
          </a:stretch>
        </p:blipFill>
        <p:spPr>
          <a:xfrm>
            <a:off x="105200" y="91913"/>
            <a:ext cx="1720562" cy="1039306"/>
          </a:xfrm>
          <a:prstGeom prst="rect">
            <a:avLst/>
          </a:prstGeom>
        </p:spPr>
      </p:pic>
      <p:pic>
        <p:nvPicPr>
          <p:cNvPr id="5" name="Picture 4">
            <a:extLst>
              <a:ext uri="{FF2B5EF4-FFF2-40B4-BE49-F238E27FC236}">
                <a16:creationId xmlns:a16="http://schemas.microsoft.com/office/drawing/2014/main" id="{E4B42272-DD6E-4013-A897-FE3A28C2E462}"/>
              </a:ext>
            </a:extLst>
          </p:cNvPr>
          <p:cNvPicPr>
            <a:picLocks noChangeAspect="1"/>
          </p:cNvPicPr>
          <p:nvPr/>
        </p:nvPicPr>
        <p:blipFill>
          <a:blip r:embed="rId3"/>
          <a:stretch>
            <a:fillRect/>
          </a:stretch>
        </p:blipFill>
        <p:spPr>
          <a:xfrm>
            <a:off x="7918515" y="5410200"/>
            <a:ext cx="4273485" cy="1447800"/>
          </a:xfrm>
          <a:prstGeom prst="rect">
            <a:avLst/>
          </a:prstGeom>
        </p:spPr>
      </p:pic>
      <p:sp>
        <p:nvSpPr>
          <p:cNvPr id="7" name="Freeform 3">
            <a:extLst>
              <a:ext uri="{FF2B5EF4-FFF2-40B4-BE49-F238E27FC236}">
                <a16:creationId xmlns:a16="http://schemas.microsoft.com/office/drawing/2014/main" id="{343E57B0-E055-4054-A689-B5FDED42392F}"/>
              </a:ext>
            </a:extLst>
          </p:cNvPr>
          <p:cNvSpPr/>
          <p:nvPr/>
        </p:nvSpPr>
        <p:spPr>
          <a:xfrm>
            <a:off x="9638272" y="1062892"/>
            <a:ext cx="2295169" cy="4423508"/>
          </a:xfrm>
          <a:custGeom>
            <a:avLst/>
            <a:gdLst/>
            <a:ahLst/>
            <a:cxnLst/>
            <a:rect l="l" t="t" r="r" b="b"/>
            <a:pathLst>
              <a:path w="5073904" h="9779000">
                <a:moveTo>
                  <a:pt x="0" y="0"/>
                </a:moveTo>
                <a:lnTo>
                  <a:pt x="5073904" y="0"/>
                </a:lnTo>
                <a:lnTo>
                  <a:pt x="5073904" y="9779000"/>
                </a:lnTo>
                <a:lnTo>
                  <a:pt x="0" y="9779000"/>
                </a:lnTo>
                <a:lnTo>
                  <a:pt x="0" y="0"/>
                </a:lnTo>
                <a:close/>
              </a:path>
            </a:pathLst>
          </a:custGeom>
          <a:blipFill>
            <a:blip r:embed="rId4"/>
            <a:stretch>
              <a:fillRect l="-94638" r="-94638"/>
            </a:stretch>
          </a:blipFill>
          <a:effectLst>
            <a:outerShdw blurRad="50800" dist="38100" dir="8100000" algn="tr" rotWithShape="0">
              <a:prstClr val="black">
                <a:alpha val="40000"/>
              </a:prstClr>
            </a:outerShdw>
            <a:softEdge rad="31750"/>
          </a:effectLst>
        </p:spPr>
        <p:txBody>
          <a:bodyPr/>
          <a:lstStyle/>
          <a:p>
            <a:endParaRPr lang="en-US" dirty="0"/>
          </a:p>
        </p:txBody>
      </p:sp>
      <p:pic>
        <p:nvPicPr>
          <p:cNvPr id="8" name="Picture 7">
            <a:extLst>
              <a:ext uri="{FF2B5EF4-FFF2-40B4-BE49-F238E27FC236}">
                <a16:creationId xmlns:a16="http://schemas.microsoft.com/office/drawing/2014/main" id="{5CEEFF0F-8669-47E7-B858-430525157EBB}"/>
              </a:ext>
            </a:extLst>
          </p:cNvPr>
          <p:cNvPicPr/>
          <p:nvPr/>
        </p:nvPicPr>
        <p:blipFill rotWithShape="1">
          <a:blip r:embed="rId5">
            <a:extLst>
              <a:ext uri="{28A0092B-C50C-407E-A947-70E740481C1C}">
                <a14:useLocalDpi xmlns:a14="http://schemas.microsoft.com/office/drawing/2010/main" val="0"/>
              </a:ext>
            </a:extLst>
          </a:blip>
          <a:srcRect b="88396"/>
          <a:stretch/>
        </p:blipFill>
        <p:spPr>
          <a:xfrm>
            <a:off x="1574653" y="1286827"/>
            <a:ext cx="7506970" cy="1127922"/>
          </a:xfrm>
          <a:prstGeom prst="rect">
            <a:avLst/>
          </a:prstGeom>
        </p:spPr>
      </p:pic>
    </p:spTree>
    <p:extLst>
      <p:ext uri="{BB962C8B-B14F-4D97-AF65-F5344CB8AC3E}">
        <p14:creationId xmlns:p14="http://schemas.microsoft.com/office/powerpoint/2010/main" val="3457059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50D83A-B9AB-4503-BA65-4711E61D3F06}"/>
              </a:ext>
            </a:extLst>
          </p:cNvPr>
          <p:cNvPicPr>
            <a:picLocks noChangeAspect="1"/>
          </p:cNvPicPr>
          <p:nvPr/>
        </p:nvPicPr>
        <p:blipFill>
          <a:blip r:embed="rId2"/>
          <a:stretch>
            <a:fillRect/>
          </a:stretch>
        </p:blipFill>
        <p:spPr>
          <a:xfrm>
            <a:off x="8451646" y="5590818"/>
            <a:ext cx="3740354" cy="1267182"/>
          </a:xfrm>
          <a:prstGeom prst="rect">
            <a:avLst/>
          </a:prstGeom>
        </p:spPr>
      </p:pic>
      <p:sp>
        <p:nvSpPr>
          <p:cNvPr id="3" name="Content Placeholder 2">
            <a:extLst>
              <a:ext uri="{FF2B5EF4-FFF2-40B4-BE49-F238E27FC236}">
                <a16:creationId xmlns:a16="http://schemas.microsoft.com/office/drawing/2014/main" id="{33AA4713-B906-4DA9-B5DF-3B2C937BE09B}"/>
              </a:ext>
            </a:extLst>
          </p:cNvPr>
          <p:cNvSpPr>
            <a:spLocks noGrp="1"/>
          </p:cNvSpPr>
          <p:nvPr>
            <p:ph idx="1"/>
          </p:nvPr>
        </p:nvSpPr>
        <p:spPr>
          <a:xfrm>
            <a:off x="838200" y="1489449"/>
            <a:ext cx="10515600" cy="4351338"/>
          </a:xfrm>
        </p:spPr>
        <p:txBody>
          <a:bodyPr/>
          <a:lstStyle/>
          <a:p>
            <a:pPr marL="0" indent="0">
              <a:buNone/>
            </a:pPr>
            <a:r>
              <a:rPr lang="en-US" dirty="0"/>
              <a:t>Cathy Romano, ESBOCES Board Trustee, NYSSBA Area 12 Director</a:t>
            </a:r>
          </a:p>
          <a:p>
            <a:pPr marL="0" indent="0">
              <a:lnSpc>
                <a:spcPct val="150000"/>
              </a:lnSpc>
              <a:buNone/>
            </a:pPr>
            <a:r>
              <a:rPr lang="en-US" dirty="0"/>
              <a:t>Grant and specially-funded programs include:</a:t>
            </a:r>
          </a:p>
          <a:p>
            <a:pPr marL="742950" lvl="1" indent="-285750">
              <a:lnSpc>
                <a:spcPct val="100000"/>
              </a:lnSpc>
              <a:buFont typeface="Wingdings" panose="05000000000000000000" pitchFamily="2" charset="2"/>
              <a:buChar char="§"/>
            </a:pPr>
            <a:r>
              <a:rPr lang="en-US" dirty="0"/>
              <a:t>Long Island Regional Bilingual Education Resource Network (L.I. RBERN)</a:t>
            </a:r>
          </a:p>
          <a:p>
            <a:pPr marL="742950" lvl="1" indent="-285750">
              <a:lnSpc>
                <a:spcPct val="100000"/>
              </a:lnSpc>
              <a:buFont typeface="Wingdings" panose="05000000000000000000" pitchFamily="2" charset="2"/>
              <a:buChar char="§"/>
            </a:pPr>
            <a:r>
              <a:rPr lang="en-US" dirty="0"/>
              <a:t>21</a:t>
            </a:r>
            <a:r>
              <a:rPr lang="en-US" baseline="30000" dirty="0"/>
              <a:t>st</a:t>
            </a:r>
            <a:r>
              <a:rPr lang="en-US" dirty="0"/>
              <a:t> Century Community Learning Centers</a:t>
            </a:r>
          </a:p>
          <a:p>
            <a:pPr marL="742950" lvl="1" indent="-285750">
              <a:lnSpc>
                <a:spcPct val="100000"/>
              </a:lnSpc>
              <a:buFont typeface="Wingdings" panose="05000000000000000000" pitchFamily="2" charset="2"/>
              <a:buChar char="§"/>
            </a:pPr>
            <a:r>
              <a:rPr lang="en-US" dirty="0"/>
              <a:t>Every Student Succeeds Act (ESSA) Title III Consortia</a:t>
            </a:r>
          </a:p>
          <a:p>
            <a:pPr marL="742950" lvl="1" indent="-285750">
              <a:lnSpc>
                <a:spcPct val="100000"/>
              </a:lnSpc>
              <a:buFont typeface="Wingdings" panose="05000000000000000000" pitchFamily="2" charset="2"/>
              <a:buChar char="§"/>
            </a:pPr>
            <a:r>
              <a:rPr lang="en-US" dirty="0"/>
              <a:t>Family / Migrant Education Outreach Program</a:t>
            </a:r>
          </a:p>
        </p:txBody>
      </p:sp>
      <p:pic>
        <p:nvPicPr>
          <p:cNvPr id="5" name="Picture 4">
            <a:extLst>
              <a:ext uri="{FF2B5EF4-FFF2-40B4-BE49-F238E27FC236}">
                <a16:creationId xmlns:a16="http://schemas.microsoft.com/office/drawing/2014/main" id="{507DD84C-9B9C-4C41-AFF3-185269C169E2}"/>
              </a:ext>
            </a:extLst>
          </p:cNvPr>
          <p:cNvPicPr>
            <a:picLocks noChangeAspect="1"/>
          </p:cNvPicPr>
          <p:nvPr/>
        </p:nvPicPr>
        <p:blipFill>
          <a:blip r:embed="rId3"/>
          <a:stretch>
            <a:fillRect/>
          </a:stretch>
        </p:blipFill>
        <p:spPr>
          <a:xfrm>
            <a:off x="105200" y="91913"/>
            <a:ext cx="1720562" cy="1039306"/>
          </a:xfrm>
          <a:prstGeom prst="rect">
            <a:avLst/>
          </a:prstGeom>
        </p:spPr>
      </p:pic>
      <p:sp>
        <p:nvSpPr>
          <p:cNvPr id="6" name="TextBox 5">
            <a:extLst>
              <a:ext uri="{FF2B5EF4-FFF2-40B4-BE49-F238E27FC236}">
                <a16:creationId xmlns:a16="http://schemas.microsoft.com/office/drawing/2014/main" id="{C388ACDB-68AA-4B33-9784-5B57751F0770}"/>
              </a:ext>
            </a:extLst>
          </p:cNvPr>
          <p:cNvSpPr txBox="1"/>
          <p:nvPr/>
        </p:nvSpPr>
        <p:spPr>
          <a:xfrm>
            <a:off x="2168434" y="281739"/>
            <a:ext cx="9918365" cy="1077218"/>
          </a:xfrm>
          <a:prstGeom prst="rect">
            <a:avLst/>
          </a:prstGeom>
          <a:noFill/>
        </p:spPr>
        <p:txBody>
          <a:bodyPr wrap="square" rtlCol="0">
            <a:spAutoFit/>
          </a:bodyPr>
          <a:lstStyle/>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Regional Advocacy: </a:t>
            </a:r>
          </a:p>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rPr>
              <a:t>Federal &amp; State School Support Initiatives</a:t>
            </a:r>
          </a:p>
        </p:txBody>
      </p:sp>
      <p:pic>
        <p:nvPicPr>
          <p:cNvPr id="7" name="Picture 6">
            <a:extLst>
              <a:ext uri="{FF2B5EF4-FFF2-40B4-BE49-F238E27FC236}">
                <a16:creationId xmlns:a16="http://schemas.microsoft.com/office/drawing/2014/main" id="{CE7C7942-5AD8-43ED-A6F8-3DBE7EA93B1B}"/>
              </a:ext>
            </a:extLst>
          </p:cNvPr>
          <p:cNvPicPr>
            <a:picLocks noChangeAspect="1"/>
          </p:cNvPicPr>
          <p:nvPr/>
        </p:nvPicPr>
        <p:blipFill>
          <a:blip r:embed="rId4"/>
          <a:stretch>
            <a:fillRect/>
          </a:stretch>
        </p:blipFill>
        <p:spPr>
          <a:xfrm>
            <a:off x="1544851" y="4451390"/>
            <a:ext cx="3038430" cy="2380201"/>
          </a:xfrm>
          <a:prstGeom prst="rect">
            <a:avLst/>
          </a:prstGeom>
        </p:spPr>
      </p:pic>
      <p:pic>
        <p:nvPicPr>
          <p:cNvPr id="8" name="Picture 7">
            <a:extLst>
              <a:ext uri="{FF2B5EF4-FFF2-40B4-BE49-F238E27FC236}">
                <a16:creationId xmlns:a16="http://schemas.microsoft.com/office/drawing/2014/main" id="{4F2E7123-8D3E-4D66-8A48-BD38EE16A258}"/>
              </a:ext>
            </a:extLst>
          </p:cNvPr>
          <p:cNvPicPr>
            <a:picLocks noChangeAspect="1"/>
          </p:cNvPicPr>
          <p:nvPr/>
        </p:nvPicPr>
        <p:blipFill>
          <a:blip r:embed="rId5"/>
          <a:stretch>
            <a:fillRect/>
          </a:stretch>
        </p:blipFill>
        <p:spPr>
          <a:xfrm>
            <a:off x="5769962" y="4449939"/>
            <a:ext cx="2761727" cy="2517866"/>
          </a:xfrm>
          <a:prstGeom prst="rect">
            <a:avLst/>
          </a:prstGeom>
        </p:spPr>
      </p:pic>
      <p:pic>
        <p:nvPicPr>
          <p:cNvPr id="9" name="Picture 8">
            <a:extLst>
              <a:ext uri="{FF2B5EF4-FFF2-40B4-BE49-F238E27FC236}">
                <a16:creationId xmlns:a16="http://schemas.microsoft.com/office/drawing/2014/main" id="{C8856F5D-7A17-485B-AF24-6E81CD049406}"/>
              </a:ext>
            </a:extLst>
          </p:cNvPr>
          <p:cNvPicPr>
            <a:picLocks noChangeAspect="1"/>
          </p:cNvPicPr>
          <p:nvPr/>
        </p:nvPicPr>
        <p:blipFill>
          <a:blip r:embed="rId6"/>
          <a:stretch>
            <a:fillRect/>
          </a:stretch>
        </p:blipFill>
        <p:spPr>
          <a:xfrm>
            <a:off x="9718370" y="3339036"/>
            <a:ext cx="2054530" cy="2469094"/>
          </a:xfrm>
          <a:prstGeom prst="rect">
            <a:avLst/>
          </a:prstGeom>
        </p:spPr>
      </p:pic>
    </p:spTree>
    <p:extLst>
      <p:ext uri="{BB962C8B-B14F-4D97-AF65-F5344CB8AC3E}">
        <p14:creationId xmlns:p14="http://schemas.microsoft.com/office/powerpoint/2010/main" val="2178671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96F11-AE4A-449F-8197-9880601F7CD4}"/>
              </a:ext>
            </a:extLst>
          </p:cNvPr>
          <p:cNvSpPr>
            <a:spLocks noGrp="1"/>
          </p:cNvSpPr>
          <p:nvPr>
            <p:ph type="title"/>
          </p:nvPr>
        </p:nvSpPr>
        <p:spPr>
          <a:xfrm>
            <a:off x="2166815" y="420019"/>
            <a:ext cx="10515600" cy="805910"/>
          </a:xfrm>
        </p:spPr>
        <p:txBody>
          <a:bodyPr/>
          <a:lstStyle/>
          <a:p>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ea typeface="+mn-ea"/>
                <a:cs typeface="+mn-cs"/>
              </a:rPr>
              <a:t>Budget</a:t>
            </a:r>
            <a:r>
              <a:rPr lang="en-US" dirty="0"/>
              <a:t> </a:t>
            </a:r>
            <a:r>
              <a:rPr lang="en-US" sz="3200" dirty="0">
                <a:solidFill>
                  <a:srgbClr val="0069A7"/>
                </a:solidFill>
                <a:effectLst>
                  <a:outerShdw blurRad="50800" dist="38100" dir="2700000" algn="tl" rotWithShape="0">
                    <a:prstClr val="black">
                      <a:alpha val="40000"/>
                    </a:prstClr>
                  </a:outerShdw>
                </a:effectLst>
                <a:latin typeface="Arial Black" panose="020B0A04020102020204" pitchFamily="34" charset="0"/>
                <a:ea typeface="+mn-ea"/>
                <a:cs typeface="+mn-cs"/>
              </a:rPr>
              <a:t>Vote and School Board Elections</a:t>
            </a:r>
          </a:p>
        </p:txBody>
      </p:sp>
      <p:sp>
        <p:nvSpPr>
          <p:cNvPr id="3" name="Content Placeholder 2">
            <a:extLst>
              <a:ext uri="{FF2B5EF4-FFF2-40B4-BE49-F238E27FC236}">
                <a16:creationId xmlns:a16="http://schemas.microsoft.com/office/drawing/2014/main" id="{253B7AE9-E247-4563-9E60-DB72FF694B7A}"/>
              </a:ext>
            </a:extLst>
          </p:cNvPr>
          <p:cNvSpPr>
            <a:spLocks noGrp="1"/>
          </p:cNvSpPr>
          <p:nvPr>
            <p:ph idx="1"/>
          </p:nvPr>
        </p:nvSpPr>
        <p:spPr>
          <a:xfrm>
            <a:off x="1122948" y="1493504"/>
            <a:ext cx="7740316" cy="4351338"/>
          </a:xfrm>
        </p:spPr>
        <p:txBody>
          <a:bodyPr/>
          <a:lstStyle/>
          <a:p>
            <a:pPr marL="0" indent="0">
              <a:buNone/>
            </a:pPr>
            <a:r>
              <a:rPr lang="en-US" dirty="0"/>
              <a:t>Partnership between ESBOCES, N-SSBA, SCSSA, WSBOCES, Suffolk County Board of Elections</a:t>
            </a:r>
          </a:p>
          <a:p>
            <a:r>
              <a:rPr lang="en-US" dirty="0"/>
              <a:t>Solution for 2025-26</a:t>
            </a:r>
          </a:p>
          <a:p>
            <a:r>
              <a:rPr lang="en-US" dirty="0"/>
              <a:t>ESBOCES covered costs for Suffolk county districts to relieve administrative and financial burdens</a:t>
            </a:r>
          </a:p>
          <a:p>
            <a:r>
              <a:rPr lang="en-US" dirty="0"/>
              <a:t>Charges supported through the ESBOCES Administrative Budget</a:t>
            </a:r>
          </a:p>
        </p:txBody>
      </p:sp>
      <p:pic>
        <p:nvPicPr>
          <p:cNvPr id="4" name="Picture 3">
            <a:extLst>
              <a:ext uri="{FF2B5EF4-FFF2-40B4-BE49-F238E27FC236}">
                <a16:creationId xmlns:a16="http://schemas.microsoft.com/office/drawing/2014/main" id="{054032BA-8D0B-4A3D-A01B-6707B937A0D9}"/>
              </a:ext>
            </a:extLst>
          </p:cNvPr>
          <p:cNvPicPr>
            <a:picLocks noChangeAspect="1"/>
          </p:cNvPicPr>
          <p:nvPr/>
        </p:nvPicPr>
        <p:blipFill>
          <a:blip r:embed="rId3"/>
          <a:stretch>
            <a:fillRect/>
          </a:stretch>
        </p:blipFill>
        <p:spPr>
          <a:xfrm>
            <a:off x="7918515" y="5410200"/>
            <a:ext cx="4273485" cy="1447800"/>
          </a:xfrm>
          <a:prstGeom prst="rect">
            <a:avLst/>
          </a:prstGeom>
        </p:spPr>
      </p:pic>
      <p:pic>
        <p:nvPicPr>
          <p:cNvPr id="5" name="Picture 4">
            <a:extLst>
              <a:ext uri="{FF2B5EF4-FFF2-40B4-BE49-F238E27FC236}">
                <a16:creationId xmlns:a16="http://schemas.microsoft.com/office/drawing/2014/main" id="{22C5514F-E26E-44BC-8A24-01234D4A245A}"/>
              </a:ext>
            </a:extLst>
          </p:cNvPr>
          <p:cNvPicPr>
            <a:picLocks noChangeAspect="1"/>
          </p:cNvPicPr>
          <p:nvPr/>
        </p:nvPicPr>
        <p:blipFill>
          <a:blip r:embed="rId4"/>
          <a:stretch>
            <a:fillRect/>
          </a:stretch>
        </p:blipFill>
        <p:spPr>
          <a:xfrm>
            <a:off x="105200" y="91913"/>
            <a:ext cx="1720562" cy="1039306"/>
          </a:xfrm>
          <a:prstGeom prst="rect">
            <a:avLst/>
          </a:prstGeom>
        </p:spPr>
      </p:pic>
      <p:pic>
        <p:nvPicPr>
          <p:cNvPr id="1026" name="Picture 2" descr="Push grows to mandate paper voting ballots in N.Y.">
            <a:extLst>
              <a:ext uri="{FF2B5EF4-FFF2-40B4-BE49-F238E27FC236}">
                <a16:creationId xmlns:a16="http://schemas.microsoft.com/office/drawing/2014/main" id="{1305613B-1107-48D8-9665-CA83C096E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036" y="4499810"/>
            <a:ext cx="3657403" cy="2060240"/>
          </a:xfrm>
          <a:prstGeom prst="rect">
            <a:avLst/>
          </a:prstGeom>
          <a:noFill/>
          <a:effectLst>
            <a:outerShdw blurRad="63500" sx="102000" sy="102000" algn="ct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1028" name="Picture 4" descr="Suffolk Tests New Voting Machines in Southampton Election">
            <a:extLst>
              <a:ext uri="{FF2B5EF4-FFF2-40B4-BE49-F238E27FC236}">
                <a16:creationId xmlns:a16="http://schemas.microsoft.com/office/drawing/2014/main" id="{C69DE521-0DC4-4A03-A75F-079F27C0A5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7530" y="1533721"/>
            <a:ext cx="3157415" cy="2368061"/>
          </a:xfrm>
          <a:prstGeom prst="rect">
            <a:avLst/>
          </a:prstGeom>
          <a:noFill/>
          <a:effectLst>
            <a:outerShdw blurRad="63500" sx="102000" sy="102000" algn="ct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587132"/>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780FF-1076-453E-B9EC-F645555B7BCC}"/>
              </a:ext>
            </a:extLst>
          </p:cNvPr>
          <p:cNvSpPr>
            <a:spLocks noGrp="1"/>
          </p:cNvSpPr>
          <p:nvPr>
            <p:ph type="title"/>
          </p:nvPr>
        </p:nvSpPr>
        <p:spPr>
          <a:xfrm>
            <a:off x="1571200" y="468437"/>
            <a:ext cx="10515600" cy="1325563"/>
          </a:xfrm>
        </p:spPr>
        <p:txBody>
          <a:bodyPr>
            <a:normAutofit/>
          </a:bodyPr>
          <a:lstStyle/>
          <a:p>
            <a:pPr algn="ctr"/>
            <a:r>
              <a:rPr lang="en-US" sz="3600" b="1" dirty="0">
                <a:solidFill>
                  <a:srgbClr val="007AA5"/>
                </a:solidFill>
                <a:effectLst>
                  <a:outerShdw blurRad="38100" dist="38100" dir="2700000" algn="tl">
                    <a:srgbClr val="000000">
                      <a:alpha val="43137"/>
                    </a:srgbClr>
                  </a:outerShdw>
                </a:effectLst>
                <a:latin typeface="Arial Black" panose="020B0A04020102020204" pitchFamily="34" charset="0"/>
              </a:rPr>
              <a:t>Reimagining Educational Services to Build Bridges for Success</a:t>
            </a:r>
          </a:p>
        </p:txBody>
      </p:sp>
      <p:pic>
        <p:nvPicPr>
          <p:cNvPr id="5" name="Picture 4">
            <a:extLst>
              <a:ext uri="{FF2B5EF4-FFF2-40B4-BE49-F238E27FC236}">
                <a16:creationId xmlns:a16="http://schemas.microsoft.com/office/drawing/2014/main" id="{2B4335C2-6D35-4793-99D3-01A22BB464D3}"/>
              </a:ext>
            </a:extLst>
          </p:cNvPr>
          <p:cNvPicPr>
            <a:picLocks noChangeAspect="1"/>
          </p:cNvPicPr>
          <p:nvPr/>
        </p:nvPicPr>
        <p:blipFill>
          <a:blip r:embed="rId2"/>
          <a:stretch>
            <a:fillRect/>
          </a:stretch>
        </p:blipFill>
        <p:spPr>
          <a:xfrm>
            <a:off x="7918515" y="5410200"/>
            <a:ext cx="4273485" cy="1447800"/>
          </a:xfrm>
          <a:prstGeom prst="rect">
            <a:avLst/>
          </a:prstGeom>
        </p:spPr>
      </p:pic>
      <p:graphicFrame>
        <p:nvGraphicFramePr>
          <p:cNvPr id="4" name="Content Placeholder 3">
            <a:extLst>
              <a:ext uri="{FF2B5EF4-FFF2-40B4-BE49-F238E27FC236}">
                <a16:creationId xmlns:a16="http://schemas.microsoft.com/office/drawing/2014/main" id="{B33BEA4C-C601-41CB-A099-17CD491F1057}"/>
              </a:ext>
            </a:extLst>
          </p:cNvPr>
          <p:cNvGraphicFramePr>
            <a:graphicFrameLocks noGrp="1"/>
          </p:cNvGraphicFramePr>
          <p:nvPr>
            <p:ph idx="1"/>
            <p:extLst>
              <p:ext uri="{D42A27DB-BD31-4B8C-83A1-F6EECF244321}">
                <p14:modId xmlns:p14="http://schemas.microsoft.com/office/powerpoint/2010/main" val="3769807830"/>
              </p:ext>
            </p:extLst>
          </p:nvPr>
        </p:nvGraphicFramePr>
        <p:xfrm>
          <a:off x="1270462" y="1850563"/>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2100CFDC-9403-43FE-AACD-9EE6B114FE18}"/>
              </a:ext>
            </a:extLst>
          </p:cNvPr>
          <p:cNvPicPr>
            <a:picLocks noChangeAspect="1"/>
          </p:cNvPicPr>
          <p:nvPr/>
        </p:nvPicPr>
        <p:blipFill>
          <a:blip r:embed="rId8"/>
          <a:stretch>
            <a:fillRect/>
          </a:stretch>
        </p:blipFill>
        <p:spPr>
          <a:xfrm>
            <a:off x="105200" y="91913"/>
            <a:ext cx="1720562" cy="1039306"/>
          </a:xfrm>
          <a:prstGeom prst="rect">
            <a:avLst/>
          </a:prstGeom>
        </p:spPr>
      </p:pic>
    </p:spTree>
    <p:extLst>
      <p:ext uri="{BB962C8B-B14F-4D97-AF65-F5344CB8AC3E}">
        <p14:creationId xmlns:p14="http://schemas.microsoft.com/office/powerpoint/2010/main" val="3960109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5F6CAB2-E0B9-42A4-A682-D4D8F39877AC}" type="slidenum">
              <a:rPr lang="en-US" smtClean="0"/>
              <a:t>34</a:t>
            </a:fld>
            <a:endParaRPr lang="en-US" dirty="0"/>
          </a:p>
        </p:txBody>
      </p:sp>
      <p:sp>
        <p:nvSpPr>
          <p:cNvPr id="15" name="TextBox 14">
            <a:extLst>
              <a:ext uri="{FF2B5EF4-FFF2-40B4-BE49-F238E27FC236}">
                <a16:creationId xmlns:a16="http://schemas.microsoft.com/office/drawing/2014/main" id="{1CE3FA10-EE9B-4BE7-B2A0-3461FB205FFF}"/>
              </a:ext>
            </a:extLst>
          </p:cNvPr>
          <p:cNvSpPr txBox="1"/>
          <p:nvPr/>
        </p:nvSpPr>
        <p:spPr>
          <a:xfrm>
            <a:off x="4741056" y="165225"/>
            <a:ext cx="2696251" cy="738664"/>
          </a:xfrm>
          <a:prstGeom prst="rect">
            <a:avLst/>
          </a:prstGeom>
          <a:noFill/>
        </p:spPr>
        <p:txBody>
          <a:bodyPr wrap="none" rtlCol="0">
            <a:spAutoFit/>
          </a:bodyPr>
          <a:lstStyle/>
          <a:p>
            <a:pPr algn="ctr"/>
            <a:r>
              <a:rPr lang="en-US" sz="1400" b="1" dirty="0">
                <a:solidFill>
                  <a:srgbClr val="067AA4"/>
                </a:solidFill>
                <a:latin typeface="Arial Black" panose="020B0A04020102020204" pitchFamily="34" charset="0"/>
                <a:cs typeface="Arial" panose="020B0604020202020204" pitchFamily="34" charset="0"/>
              </a:rPr>
              <a:t>Eastern Suffolk BOCES </a:t>
            </a:r>
          </a:p>
          <a:p>
            <a:pPr algn="ctr"/>
            <a:r>
              <a:rPr lang="en-US" sz="1400" b="1" dirty="0">
                <a:solidFill>
                  <a:srgbClr val="067AA4"/>
                </a:solidFill>
                <a:latin typeface="Arial Black" panose="020B0A04020102020204" pitchFamily="34" charset="0"/>
                <a:cs typeface="Arial" panose="020B0604020202020204" pitchFamily="34" charset="0"/>
              </a:rPr>
              <a:t>Board and Administration</a:t>
            </a:r>
          </a:p>
          <a:p>
            <a:pPr algn="ctr"/>
            <a:endParaRPr lang="en-US" sz="1400" dirty="0">
              <a:solidFill>
                <a:srgbClr val="067AA4"/>
              </a:solidFill>
              <a:latin typeface="Arial Black" panose="020B0A040201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756EC5B-B747-46BD-B89A-8EBC568A255F}"/>
              </a:ext>
            </a:extLst>
          </p:cNvPr>
          <p:cNvSpPr txBox="1"/>
          <p:nvPr/>
        </p:nvSpPr>
        <p:spPr>
          <a:xfrm>
            <a:off x="138792" y="5739117"/>
            <a:ext cx="11911702" cy="830997"/>
          </a:xfrm>
          <a:prstGeom prst="rect">
            <a:avLst/>
          </a:prstGeom>
          <a:noFill/>
        </p:spPr>
        <p:txBody>
          <a:bodyPr wrap="square" rtlCol="0">
            <a:spAutoFit/>
          </a:bodyPr>
          <a:lstStyle/>
          <a:p>
            <a:pPr algn="just"/>
            <a:r>
              <a:rPr lang="en-US" sz="800" dirty="0">
                <a:solidFill>
                  <a:prstClr val="black"/>
                </a:solidFill>
                <a:latin typeface="Arial Narrow" panose="020B0606020202030204" pitchFamily="34" charset="0"/>
              </a:rPr>
              <a:t>Eastern Suffolk BOCES does not discriminate against any employee, student, applicant for employment, or candidate for enrollment on the basis of gender, race, color, religion or creed, age, weight, national origin, marital status, disability, sexual orientation, gender identity or expression, transgender status, military or veteran status, domestic violence victim status, genetic predisposition or carrier status, or any other classification protected by Federal, State, or local law. This policy of nondiscrimination includes: access by students to educational programs, student activities, recruitment, appointment and promotion of employees, salaries, pay, and other benefits. ESBOCES also provides equal access to the Boy Scouts and other designated youth groups. ESBOCES fully complies with all applicable rules and regulations pertaining to civil rights for students and employees (e.g., Title IX of the Education Amendments of 1972, </a:t>
            </a:r>
            <a:r>
              <a:rPr lang="en-US" sz="800" dirty="0">
                <a:solidFill>
                  <a:prstClr val="black"/>
                </a:solidFill>
                <a:latin typeface="Arial" pitchFamily="34" charset="0"/>
              </a:rPr>
              <a:t>§ </a:t>
            </a:r>
            <a:r>
              <a:rPr lang="en-US" sz="800" dirty="0">
                <a:solidFill>
                  <a:prstClr val="black"/>
                </a:solidFill>
                <a:latin typeface="Arial Narrow" panose="020B0606020202030204" pitchFamily="34" charset="0"/>
              </a:rPr>
              <a:t>504 of the Rehabilitation Act of 1973, Titles VI and VII of the Civil Rights Act of 1964, Dignity for All Students Act, </a:t>
            </a:r>
            <a:r>
              <a:rPr lang="en-US" sz="800" dirty="0">
                <a:solidFill>
                  <a:prstClr val="black"/>
                </a:solidFill>
                <a:latin typeface="Arial" pitchFamily="34" charset="0"/>
              </a:rPr>
              <a:t>§ </a:t>
            </a:r>
            <a:r>
              <a:rPr lang="en-US" sz="800" dirty="0">
                <a:solidFill>
                  <a:prstClr val="black"/>
                </a:solidFill>
                <a:latin typeface="Arial Narrow" panose="020B0606020202030204" pitchFamily="34" charset="0"/>
              </a:rPr>
              <a:t>303 of Age Discrimination Act of 1975, the Americans with Disabilities Act of 1990, and the Boy Scouts of America Equal Access Act of 2001). Inquiries regarding the implementation of the above laws should be directed to either of ESBOCES Civil Rights Compliance Officers at ComplianceOfficers@esboces.org: the Assistant Superintendent for Human Resources, 631-687-3029, or the Associate Superintendent for Educational Services, 631-687-3056, 201 Sunrise Highway, Patchogue, NY 11772. Inquiries may also be addressed to the Office for Civil Rights at the US Department of Education, 32 Old Slip, 26</a:t>
            </a:r>
            <a:r>
              <a:rPr lang="en-US" sz="800" baseline="30000" dirty="0">
                <a:solidFill>
                  <a:prstClr val="black"/>
                </a:solidFill>
                <a:latin typeface="Arial Narrow" panose="020B0606020202030204" pitchFamily="34" charset="0"/>
              </a:rPr>
              <a:t>th</a:t>
            </a:r>
            <a:r>
              <a:rPr lang="en-US" sz="800" dirty="0">
                <a:solidFill>
                  <a:prstClr val="black"/>
                </a:solidFill>
                <a:latin typeface="Arial Narrow" panose="020B0606020202030204" pitchFamily="34" charset="0"/>
              </a:rPr>
              <a:t> Floor, New York, NY 10005, 646-428-3800, OCR.NewYork@ed.gov.   </a:t>
            </a:r>
            <a:r>
              <a:rPr lang="en-US" sz="800" dirty="0">
                <a:solidFill>
                  <a:prstClr val="black"/>
                </a:solidFill>
                <a:latin typeface="Arial" pitchFamily="34" charset="0"/>
              </a:rPr>
              <a:t>  </a:t>
            </a:r>
            <a:r>
              <a:rPr lang="en-US" sz="800" dirty="0">
                <a:solidFill>
                  <a:prstClr val="black"/>
                </a:solidFill>
                <a:latin typeface="Arial Narrow" panose="020B0606020202030204" pitchFamily="34" charset="0"/>
              </a:rPr>
              <a:t> </a:t>
            </a:r>
          </a:p>
        </p:txBody>
      </p:sp>
      <p:pic>
        <p:nvPicPr>
          <p:cNvPr id="18" name="Picture 17">
            <a:extLst>
              <a:ext uri="{FF2B5EF4-FFF2-40B4-BE49-F238E27FC236}">
                <a16:creationId xmlns:a16="http://schemas.microsoft.com/office/drawing/2014/main" id="{88EFFE4B-D161-4893-93D7-198EB1DE3D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206" y="146200"/>
            <a:ext cx="2669912" cy="1786079"/>
          </a:xfrm>
          <a:prstGeom prst="rect">
            <a:avLst/>
          </a:prstGeom>
        </p:spPr>
      </p:pic>
      <p:sp>
        <p:nvSpPr>
          <p:cNvPr id="30" name="TextBox 29">
            <a:extLst>
              <a:ext uri="{FF2B5EF4-FFF2-40B4-BE49-F238E27FC236}">
                <a16:creationId xmlns:a16="http://schemas.microsoft.com/office/drawing/2014/main" id="{AD1399E3-2A9E-472E-89AD-DCE2E356E137}"/>
              </a:ext>
            </a:extLst>
          </p:cNvPr>
          <p:cNvSpPr txBox="1"/>
          <p:nvPr/>
        </p:nvSpPr>
        <p:spPr>
          <a:xfrm>
            <a:off x="5717114" y="773722"/>
            <a:ext cx="654346" cy="338554"/>
          </a:xfrm>
          <a:prstGeom prst="rect">
            <a:avLst/>
          </a:prstGeom>
          <a:noFill/>
        </p:spPr>
        <p:txBody>
          <a:bodyPr wrap="none" rtlCol="0">
            <a:spAutoFit/>
          </a:bodyPr>
          <a:lstStyle/>
          <a:p>
            <a:pPr algn="ctr"/>
            <a:r>
              <a:rPr lang="en-US" sz="800" b="1" dirty="0">
                <a:solidFill>
                  <a:srgbClr val="067AA5"/>
                </a:solidFill>
                <a:latin typeface="Arial" panose="020B0604020202020204" pitchFamily="34" charset="0"/>
                <a:cs typeface="Arial" panose="020B0604020202020204" pitchFamily="34" charset="0"/>
              </a:rPr>
              <a:t>President</a:t>
            </a:r>
          </a:p>
          <a:p>
            <a:pPr algn="ctr"/>
            <a:r>
              <a:rPr lang="en-US" sz="800" dirty="0">
                <a:solidFill>
                  <a:prstClr val="black"/>
                </a:solidFill>
                <a:latin typeface="Arial" panose="020B0604020202020204" pitchFamily="34" charset="0"/>
                <a:cs typeface="Arial" panose="020B0604020202020204" pitchFamily="34" charset="0"/>
              </a:rPr>
              <a:t>Lisa Israel</a:t>
            </a:r>
          </a:p>
        </p:txBody>
      </p:sp>
      <p:sp>
        <p:nvSpPr>
          <p:cNvPr id="31" name="TextBox 30">
            <a:extLst>
              <a:ext uri="{FF2B5EF4-FFF2-40B4-BE49-F238E27FC236}">
                <a16:creationId xmlns:a16="http://schemas.microsoft.com/office/drawing/2014/main" id="{AF060D71-B7F4-4F66-B661-8CE607E5C2DE}"/>
              </a:ext>
            </a:extLst>
          </p:cNvPr>
          <p:cNvSpPr txBox="1"/>
          <p:nvPr/>
        </p:nvSpPr>
        <p:spPr>
          <a:xfrm>
            <a:off x="5548660" y="1513636"/>
            <a:ext cx="1091967" cy="707886"/>
          </a:xfrm>
          <a:prstGeom prst="rect">
            <a:avLst/>
          </a:prstGeom>
          <a:noFill/>
        </p:spPr>
        <p:txBody>
          <a:bodyPr wrap="none" rtlCol="0">
            <a:spAutoFit/>
          </a:bodyPr>
          <a:lstStyle/>
          <a:p>
            <a:pPr algn="ctr"/>
            <a:r>
              <a:rPr lang="en-US" sz="800" b="1" dirty="0">
                <a:solidFill>
                  <a:srgbClr val="067AA5"/>
                </a:solidFill>
                <a:latin typeface="Arial" panose="020B0604020202020204" pitchFamily="34" charset="0"/>
                <a:cs typeface="Arial" panose="020B0604020202020204" pitchFamily="34" charset="0"/>
              </a:rPr>
              <a:t>Members</a:t>
            </a:r>
          </a:p>
          <a:p>
            <a:pPr algn="ctr"/>
            <a:r>
              <a:rPr lang="en-US" sz="800" dirty="0">
                <a:solidFill>
                  <a:prstClr val="black"/>
                </a:solidFill>
                <a:latin typeface="Arial" panose="020B0604020202020204" pitchFamily="34" charset="0"/>
                <a:cs typeface="Arial" panose="020B0604020202020204" pitchFamily="34" charset="0"/>
              </a:rPr>
              <a:t>Kelli Anne Jennings</a:t>
            </a:r>
          </a:p>
          <a:p>
            <a:pPr algn="ctr"/>
            <a:r>
              <a:rPr lang="en-US" sz="800" dirty="0">
                <a:solidFill>
                  <a:prstClr val="black"/>
                </a:solidFill>
                <a:latin typeface="Arial" panose="020B0604020202020204" pitchFamily="34" charset="0"/>
                <a:cs typeface="Arial" panose="020B0604020202020204" pitchFamily="34" charset="0"/>
              </a:rPr>
              <a:t>Susan Lipman</a:t>
            </a:r>
          </a:p>
          <a:p>
            <a:pPr algn="ctr"/>
            <a:r>
              <a:rPr lang="en-US" sz="800" dirty="0">
                <a:solidFill>
                  <a:prstClr val="black"/>
                </a:solidFill>
                <a:latin typeface="Arial" panose="020B0604020202020204" pitchFamily="34" charset="0"/>
                <a:cs typeface="Arial" panose="020B0604020202020204" pitchFamily="34" charset="0"/>
              </a:rPr>
              <a:t>Joseph </a:t>
            </a:r>
            <a:r>
              <a:rPr lang="en-US" sz="800" dirty="0" err="1">
                <a:solidFill>
                  <a:prstClr val="black"/>
                </a:solidFill>
                <a:latin typeface="Arial" panose="020B0604020202020204" pitchFamily="34" charset="0"/>
                <a:cs typeface="Arial" panose="020B0604020202020204" pitchFamily="34" charset="0"/>
              </a:rPr>
              <a:t>LoSchiavo</a:t>
            </a:r>
            <a:endParaRPr lang="en-US" sz="800" dirty="0">
              <a:solidFill>
                <a:prstClr val="black"/>
              </a:solidFill>
              <a:latin typeface="Arial" panose="020B0604020202020204" pitchFamily="34" charset="0"/>
              <a:cs typeface="Arial" panose="020B0604020202020204" pitchFamily="34" charset="0"/>
            </a:endParaRPr>
          </a:p>
          <a:p>
            <a:pPr algn="ctr"/>
            <a:r>
              <a:rPr lang="en-US" sz="800" dirty="0">
                <a:solidFill>
                  <a:prstClr val="black"/>
                </a:solidFill>
                <a:latin typeface="Arial" panose="020B0604020202020204" pitchFamily="34" charset="0"/>
                <a:cs typeface="Arial" panose="020B0604020202020204" pitchFamily="34" charset="0"/>
              </a:rPr>
              <a:t>Anne </a:t>
            </a:r>
            <a:r>
              <a:rPr lang="en-US" sz="800" dirty="0" err="1">
                <a:solidFill>
                  <a:prstClr val="black"/>
                </a:solidFill>
                <a:latin typeface="Arial" panose="020B0604020202020204" pitchFamily="34" charset="0"/>
                <a:cs typeface="Arial" panose="020B0604020202020204" pitchFamily="34" charset="0"/>
              </a:rPr>
              <a:t>Mackesey</a:t>
            </a:r>
            <a:endParaRPr lang="en-US" sz="800" dirty="0">
              <a:solidFill>
                <a:prstClr val="black"/>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30FB32D3-0D48-4EF0-94C7-F6D2A82C6CB8}"/>
              </a:ext>
            </a:extLst>
          </p:cNvPr>
          <p:cNvSpPr txBox="1"/>
          <p:nvPr/>
        </p:nvSpPr>
        <p:spPr>
          <a:xfrm>
            <a:off x="4393788" y="1513636"/>
            <a:ext cx="1056700" cy="707886"/>
          </a:xfrm>
          <a:prstGeom prst="rect">
            <a:avLst/>
          </a:prstGeom>
          <a:noFill/>
        </p:spPr>
        <p:txBody>
          <a:bodyPr wrap="none" rtlCol="0">
            <a:spAutoFit/>
          </a:bodyPr>
          <a:lstStyle/>
          <a:p>
            <a:pPr algn="ctr"/>
            <a:endParaRPr lang="en-US" sz="800" b="1" dirty="0">
              <a:solidFill>
                <a:srgbClr val="067AA5"/>
              </a:solidFill>
              <a:latin typeface="Arial" panose="020B0604020202020204" pitchFamily="34" charset="0"/>
              <a:cs typeface="Arial" panose="020B0604020202020204" pitchFamily="34" charset="0"/>
            </a:endParaRPr>
          </a:p>
          <a:p>
            <a:pPr algn="ctr"/>
            <a:r>
              <a:rPr lang="en-US" sz="800" dirty="0">
                <a:solidFill>
                  <a:prstClr val="black"/>
                </a:solidFill>
                <a:latin typeface="Arial" panose="020B0604020202020204" pitchFamily="34" charset="0"/>
                <a:cs typeface="Arial" panose="020B0604020202020204" pitchFamily="34" charset="0"/>
              </a:rPr>
              <a:t>Arlene Barresi</a:t>
            </a:r>
          </a:p>
          <a:p>
            <a:pPr algn="ctr"/>
            <a:r>
              <a:rPr lang="en-US" sz="800" dirty="0">
                <a:solidFill>
                  <a:prstClr val="black"/>
                </a:solidFill>
                <a:latin typeface="Arial" panose="020B0604020202020204" pitchFamily="34" charset="0"/>
                <a:cs typeface="Arial" panose="020B0604020202020204" pitchFamily="34" charset="0"/>
              </a:rPr>
              <a:t>Angelo </a:t>
            </a:r>
            <a:r>
              <a:rPr lang="en-US" sz="800" dirty="0" err="1">
                <a:solidFill>
                  <a:prstClr val="black"/>
                </a:solidFill>
                <a:latin typeface="Arial" panose="020B0604020202020204" pitchFamily="34" charset="0"/>
                <a:cs typeface="Arial" panose="020B0604020202020204" pitchFamily="34" charset="0"/>
              </a:rPr>
              <a:t>Cassarino</a:t>
            </a:r>
            <a:endParaRPr lang="en-US" sz="800" dirty="0">
              <a:solidFill>
                <a:prstClr val="black"/>
              </a:solidFill>
              <a:latin typeface="Arial" panose="020B0604020202020204" pitchFamily="34" charset="0"/>
              <a:cs typeface="Arial" panose="020B0604020202020204" pitchFamily="34" charset="0"/>
            </a:endParaRPr>
          </a:p>
          <a:p>
            <a:pPr algn="ctr"/>
            <a:r>
              <a:rPr lang="en-US" sz="800" dirty="0">
                <a:solidFill>
                  <a:prstClr val="black"/>
                </a:solidFill>
                <a:latin typeface="Arial" panose="020B0604020202020204" pitchFamily="34" charset="0"/>
                <a:cs typeface="Arial" panose="020B0604020202020204" pitchFamily="34" charset="0"/>
              </a:rPr>
              <a:t>Linda S. Goldsmith</a:t>
            </a:r>
          </a:p>
          <a:p>
            <a:pPr algn="ctr"/>
            <a:r>
              <a:rPr lang="en-US" sz="800" dirty="0">
                <a:solidFill>
                  <a:prstClr val="black"/>
                </a:solidFill>
                <a:latin typeface="Arial" panose="020B0604020202020204" pitchFamily="34" charset="0"/>
                <a:cs typeface="Arial" panose="020B0604020202020204" pitchFamily="34" charset="0"/>
              </a:rPr>
              <a:t>William Hsiang</a:t>
            </a:r>
          </a:p>
        </p:txBody>
      </p:sp>
      <p:sp>
        <p:nvSpPr>
          <p:cNvPr id="33" name="TextBox 32">
            <a:extLst>
              <a:ext uri="{FF2B5EF4-FFF2-40B4-BE49-F238E27FC236}">
                <a16:creationId xmlns:a16="http://schemas.microsoft.com/office/drawing/2014/main" id="{3737D043-C2E7-454E-9D14-8A3B4C004615}"/>
              </a:ext>
            </a:extLst>
          </p:cNvPr>
          <p:cNvSpPr txBox="1"/>
          <p:nvPr/>
        </p:nvSpPr>
        <p:spPr>
          <a:xfrm>
            <a:off x="6673226" y="1513636"/>
            <a:ext cx="1192954" cy="830997"/>
          </a:xfrm>
          <a:prstGeom prst="rect">
            <a:avLst/>
          </a:prstGeom>
          <a:noFill/>
        </p:spPr>
        <p:txBody>
          <a:bodyPr wrap="none" rtlCol="0">
            <a:spAutoFit/>
          </a:bodyPr>
          <a:lstStyle/>
          <a:p>
            <a:pPr algn="ctr"/>
            <a:endParaRPr lang="en-US" sz="800" b="1" dirty="0">
              <a:solidFill>
                <a:srgbClr val="067AA5"/>
              </a:solidFill>
              <a:latin typeface="Arial" panose="020B0604020202020204" pitchFamily="34" charset="0"/>
              <a:cs typeface="Arial" panose="020B0604020202020204" pitchFamily="34" charset="0"/>
            </a:endParaRPr>
          </a:p>
          <a:p>
            <a:pPr algn="ctr"/>
            <a:r>
              <a:rPr lang="en-US" sz="800" dirty="0">
                <a:solidFill>
                  <a:prstClr val="black"/>
                </a:solidFill>
                <a:latin typeface="Arial" panose="020B0604020202020204" pitchFamily="34" charset="0"/>
                <a:cs typeface="Arial" panose="020B0604020202020204" pitchFamily="34" charset="0"/>
              </a:rPr>
              <a:t>James F. McKenna</a:t>
            </a:r>
          </a:p>
          <a:p>
            <a:pPr algn="ctr"/>
            <a:r>
              <a:rPr lang="en-US" sz="800" dirty="0">
                <a:solidFill>
                  <a:prstClr val="black"/>
                </a:solidFill>
                <a:latin typeface="Arial" panose="020B0604020202020204" pitchFamily="34" charset="0"/>
                <a:cs typeface="Arial" panose="020B0604020202020204" pitchFamily="34" charset="0"/>
              </a:rPr>
              <a:t>Brian O. Mealy</a:t>
            </a:r>
          </a:p>
          <a:p>
            <a:pPr algn="ctr"/>
            <a:r>
              <a:rPr lang="en-US" sz="800" dirty="0">
                <a:solidFill>
                  <a:prstClr val="black"/>
                </a:solidFill>
                <a:latin typeface="Arial" panose="020B0604020202020204" pitchFamily="34" charset="0"/>
                <a:cs typeface="Arial" panose="020B0604020202020204" pitchFamily="34" charset="0"/>
              </a:rPr>
              <a:t>Victoria Molloy</a:t>
            </a:r>
          </a:p>
          <a:p>
            <a:pPr algn="ctr"/>
            <a:r>
              <a:rPr lang="en-US" sz="800" dirty="0">
                <a:solidFill>
                  <a:prstClr val="black"/>
                </a:solidFill>
                <a:latin typeface="Arial" panose="020B0604020202020204" pitchFamily="34" charset="0"/>
                <a:cs typeface="Arial" panose="020B0604020202020204" pitchFamily="34" charset="0"/>
              </a:rPr>
              <a:t>Catherine M. Romano</a:t>
            </a:r>
          </a:p>
          <a:p>
            <a:pPr algn="ctr"/>
            <a:r>
              <a:rPr lang="en-US" sz="800" dirty="0">
                <a:solidFill>
                  <a:prstClr val="black"/>
                </a:solidFill>
                <a:latin typeface="Arial" panose="020B0604020202020204" pitchFamily="34" charset="0"/>
                <a:cs typeface="Arial" panose="020B0604020202020204" pitchFamily="34" charset="0"/>
              </a:rPr>
              <a:t>John Wyche</a:t>
            </a:r>
          </a:p>
        </p:txBody>
      </p:sp>
      <p:grpSp>
        <p:nvGrpSpPr>
          <p:cNvPr id="3" name="Group 2">
            <a:extLst>
              <a:ext uri="{FF2B5EF4-FFF2-40B4-BE49-F238E27FC236}">
                <a16:creationId xmlns:a16="http://schemas.microsoft.com/office/drawing/2014/main" id="{CFD2A8C9-ECAB-4687-BF86-82A81A5F2BDB}"/>
              </a:ext>
            </a:extLst>
          </p:cNvPr>
          <p:cNvGrpSpPr/>
          <p:nvPr/>
        </p:nvGrpSpPr>
        <p:grpSpPr>
          <a:xfrm>
            <a:off x="4422757" y="2650516"/>
            <a:ext cx="3367225" cy="3174088"/>
            <a:chOff x="4422757" y="2310878"/>
            <a:chExt cx="3367225" cy="3174088"/>
          </a:xfrm>
        </p:grpSpPr>
        <p:sp>
          <p:nvSpPr>
            <p:cNvPr id="34" name="TextBox 33">
              <a:extLst>
                <a:ext uri="{FF2B5EF4-FFF2-40B4-BE49-F238E27FC236}">
                  <a16:creationId xmlns:a16="http://schemas.microsoft.com/office/drawing/2014/main" id="{18422C1E-7ED2-4917-A88C-CA50EF225364}"/>
                </a:ext>
              </a:extLst>
            </p:cNvPr>
            <p:cNvSpPr txBox="1"/>
            <p:nvPr/>
          </p:nvSpPr>
          <p:spPr>
            <a:xfrm>
              <a:off x="4422757" y="2310878"/>
              <a:ext cx="1350050" cy="338554"/>
            </a:xfrm>
            <a:prstGeom prst="rect">
              <a:avLst/>
            </a:prstGeom>
            <a:noFill/>
          </p:spPr>
          <p:txBody>
            <a:bodyPr wrap="none" rtlCol="0">
              <a:spAutoFit/>
            </a:bodyPr>
            <a:lstStyle/>
            <a:p>
              <a:pPr algn="ctr"/>
              <a:r>
                <a:rPr lang="en-US" sz="800" b="1" dirty="0">
                  <a:solidFill>
                    <a:srgbClr val="067AA5"/>
                  </a:solidFill>
                  <a:latin typeface="Arial" panose="020B0604020202020204" pitchFamily="34" charset="0"/>
                  <a:cs typeface="Arial" panose="020B0604020202020204" pitchFamily="34" charset="0"/>
                </a:rPr>
                <a:t>District Superintendent</a:t>
              </a:r>
            </a:p>
            <a:p>
              <a:pPr algn="ctr"/>
              <a:r>
                <a:rPr lang="en-US" sz="800" dirty="0">
                  <a:solidFill>
                    <a:prstClr val="black"/>
                  </a:solidFill>
                  <a:latin typeface="Arial" panose="020B0604020202020204" pitchFamily="34" charset="0"/>
                  <a:cs typeface="Arial" panose="020B0604020202020204" pitchFamily="34" charset="0"/>
                </a:rPr>
                <a:t>Jasmin Varela, Ed.D.</a:t>
              </a:r>
            </a:p>
          </p:txBody>
        </p:sp>
        <p:sp>
          <p:nvSpPr>
            <p:cNvPr id="35" name="TextBox 34">
              <a:extLst>
                <a:ext uri="{FF2B5EF4-FFF2-40B4-BE49-F238E27FC236}">
                  <a16:creationId xmlns:a16="http://schemas.microsoft.com/office/drawing/2014/main" id="{BC2A65D5-F52D-4E94-9B03-8C027FF6E441}"/>
                </a:ext>
              </a:extLst>
            </p:cNvPr>
            <p:cNvSpPr txBox="1"/>
            <p:nvPr/>
          </p:nvSpPr>
          <p:spPr>
            <a:xfrm>
              <a:off x="6473595" y="2310878"/>
              <a:ext cx="1316387" cy="338554"/>
            </a:xfrm>
            <a:prstGeom prst="rect">
              <a:avLst/>
            </a:prstGeom>
            <a:noFill/>
          </p:spPr>
          <p:txBody>
            <a:bodyPr wrap="none" rtlCol="0">
              <a:spAutoFit/>
            </a:bodyPr>
            <a:lstStyle/>
            <a:p>
              <a:pPr algn="ctr"/>
              <a:r>
                <a:rPr lang="en-US" sz="800" b="1" dirty="0">
                  <a:solidFill>
                    <a:srgbClr val="067AA5"/>
                  </a:solidFill>
                  <a:latin typeface="Arial" panose="020B0604020202020204" pitchFamily="34" charset="0"/>
                  <a:cs typeface="Arial" panose="020B0604020202020204" pitchFamily="34" charset="0"/>
                </a:rPr>
                <a:t>Chief Operating Officer</a:t>
              </a:r>
            </a:p>
            <a:p>
              <a:pPr algn="ctr"/>
              <a:r>
                <a:rPr lang="en-US" sz="800" dirty="0">
                  <a:solidFill>
                    <a:prstClr val="black"/>
                  </a:solidFill>
                  <a:latin typeface="Arial" panose="020B0604020202020204" pitchFamily="34" charset="0"/>
                  <a:cs typeface="Arial" panose="020B0604020202020204" pitchFamily="34" charset="0"/>
                </a:rPr>
                <a:t>David Wicks</a:t>
              </a:r>
            </a:p>
          </p:txBody>
        </p:sp>
        <p:sp>
          <p:nvSpPr>
            <p:cNvPr id="36" name="TextBox 35">
              <a:extLst>
                <a:ext uri="{FF2B5EF4-FFF2-40B4-BE49-F238E27FC236}">
                  <a16:creationId xmlns:a16="http://schemas.microsoft.com/office/drawing/2014/main" id="{9FBB2FD1-2E80-48C7-AE27-34F3E99F9863}"/>
                </a:ext>
              </a:extLst>
            </p:cNvPr>
            <p:cNvSpPr txBox="1"/>
            <p:nvPr/>
          </p:nvSpPr>
          <p:spPr>
            <a:xfrm>
              <a:off x="4857363" y="2693129"/>
              <a:ext cx="2383986" cy="338554"/>
            </a:xfrm>
            <a:prstGeom prst="rect">
              <a:avLst/>
            </a:prstGeom>
            <a:noFill/>
          </p:spPr>
          <p:txBody>
            <a:bodyPr wrap="none" rtlCol="0">
              <a:spAutoFit/>
            </a:bodyPr>
            <a:lstStyle/>
            <a:p>
              <a:pPr algn="ctr"/>
              <a:r>
                <a:rPr lang="en-US" sz="800" b="1" dirty="0">
                  <a:solidFill>
                    <a:srgbClr val="067AA5"/>
                  </a:solidFill>
                  <a:latin typeface="Arial" panose="020B0604020202020204" pitchFamily="34" charset="0"/>
                  <a:cs typeface="Arial" panose="020B0604020202020204" pitchFamily="34" charset="0"/>
                </a:rPr>
                <a:t>Associate Superintendent</a:t>
              </a:r>
            </a:p>
            <a:p>
              <a:pPr algn="ctr"/>
              <a:r>
                <a:rPr lang="en-US" sz="800" dirty="0">
                  <a:solidFill>
                    <a:prstClr val="black"/>
                  </a:solidFill>
                  <a:latin typeface="Arial" panose="020B0604020202020204" pitchFamily="34" charset="0"/>
                  <a:cs typeface="Arial" panose="020B0604020202020204" pitchFamily="34" charset="0"/>
                </a:rPr>
                <a:t>Claudy Damus-</a:t>
              </a:r>
              <a:r>
                <a:rPr lang="en-US" sz="800" dirty="0" err="1">
                  <a:solidFill>
                    <a:prstClr val="black"/>
                  </a:solidFill>
                  <a:latin typeface="Arial" panose="020B0604020202020204" pitchFamily="34" charset="0"/>
                  <a:cs typeface="Arial" panose="020B0604020202020204" pitchFamily="34" charset="0"/>
                </a:rPr>
                <a:t>Makelele</a:t>
              </a:r>
              <a:r>
                <a:rPr lang="en-US" sz="800" dirty="0">
                  <a:solidFill>
                    <a:prstClr val="black"/>
                  </a:solidFill>
                  <a:latin typeface="Arial" panose="020B0604020202020204" pitchFamily="34" charset="0"/>
                  <a:cs typeface="Arial" panose="020B0604020202020204" pitchFamily="34" charset="0"/>
                </a:rPr>
                <a:t> – Educational Services</a:t>
              </a:r>
            </a:p>
          </p:txBody>
        </p:sp>
        <p:sp>
          <p:nvSpPr>
            <p:cNvPr id="37" name="TextBox 36">
              <a:extLst>
                <a:ext uri="{FF2B5EF4-FFF2-40B4-BE49-F238E27FC236}">
                  <a16:creationId xmlns:a16="http://schemas.microsoft.com/office/drawing/2014/main" id="{49B1E4AE-4DB5-4FD2-B1CB-8978ECC9DD87}"/>
                </a:ext>
              </a:extLst>
            </p:cNvPr>
            <p:cNvSpPr txBox="1"/>
            <p:nvPr/>
          </p:nvSpPr>
          <p:spPr>
            <a:xfrm>
              <a:off x="4972693" y="3074129"/>
              <a:ext cx="2162772" cy="338554"/>
            </a:xfrm>
            <a:prstGeom prst="rect">
              <a:avLst/>
            </a:prstGeom>
            <a:noFill/>
          </p:spPr>
          <p:txBody>
            <a:bodyPr wrap="none" rtlCol="0">
              <a:spAutoFit/>
            </a:bodyPr>
            <a:lstStyle/>
            <a:p>
              <a:pPr algn="ctr"/>
              <a:r>
                <a:rPr lang="en-US" sz="800" b="1" dirty="0">
                  <a:solidFill>
                    <a:srgbClr val="067AA5"/>
                  </a:solidFill>
                  <a:latin typeface="Arial" panose="020B0604020202020204" pitchFamily="34" charset="0"/>
                  <a:cs typeface="Arial" panose="020B0604020202020204" pitchFamily="34" charset="0"/>
                </a:rPr>
                <a:t>Associate Superintendent</a:t>
              </a:r>
            </a:p>
            <a:p>
              <a:pPr algn="ctr"/>
              <a:r>
                <a:rPr lang="en-US" sz="800" dirty="0">
                  <a:solidFill>
                    <a:prstClr val="black"/>
                  </a:solidFill>
                  <a:latin typeface="Arial" panose="020B0604020202020204" pitchFamily="34" charset="0"/>
                  <a:cs typeface="Arial" panose="020B0604020202020204" pitchFamily="34" charset="0"/>
                </a:rPr>
                <a:t>James J. </a:t>
              </a:r>
              <a:r>
                <a:rPr lang="en-US" sz="800" dirty="0" err="1">
                  <a:solidFill>
                    <a:prstClr val="black"/>
                  </a:solidFill>
                  <a:latin typeface="Arial" panose="020B0604020202020204" pitchFamily="34" charset="0"/>
                  <a:cs typeface="Arial" panose="020B0604020202020204" pitchFamily="34" charset="0"/>
                </a:rPr>
                <a:t>Stucchio</a:t>
              </a:r>
              <a:r>
                <a:rPr lang="en-US" sz="800" dirty="0">
                  <a:solidFill>
                    <a:prstClr val="black"/>
                  </a:solidFill>
                  <a:latin typeface="Arial" panose="020B0604020202020204" pitchFamily="34" charset="0"/>
                  <a:cs typeface="Arial" panose="020B0604020202020204" pitchFamily="34" charset="0"/>
                </a:rPr>
                <a:t> – Management Services</a:t>
              </a:r>
            </a:p>
          </p:txBody>
        </p:sp>
        <p:sp>
          <p:nvSpPr>
            <p:cNvPr id="38" name="TextBox 37">
              <a:extLst>
                <a:ext uri="{FF2B5EF4-FFF2-40B4-BE49-F238E27FC236}">
                  <a16:creationId xmlns:a16="http://schemas.microsoft.com/office/drawing/2014/main" id="{41DD594F-648B-4C60-9F47-9C82CAF72EF2}"/>
                </a:ext>
              </a:extLst>
            </p:cNvPr>
            <p:cNvSpPr txBox="1"/>
            <p:nvPr/>
          </p:nvSpPr>
          <p:spPr>
            <a:xfrm>
              <a:off x="4977502" y="3483168"/>
              <a:ext cx="2153155" cy="338554"/>
            </a:xfrm>
            <a:prstGeom prst="rect">
              <a:avLst/>
            </a:prstGeom>
            <a:noFill/>
          </p:spPr>
          <p:txBody>
            <a:bodyPr wrap="none" rtlCol="0">
              <a:spAutoFit/>
            </a:bodyPr>
            <a:lstStyle/>
            <a:p>
              <a:pPr algn="ctr"/>
              <a:r>
                <a:rPr lang="en-US" sz="800" b="1">
                  <a:solidFill>
                    <a:srgbClr val="067AA5"/>
                  </a:solidFill>
                  <a:latin typeface="Arial" panose="020B0604020202020204" pitchFamily="34" charset="0"/>
                  <a:cs typeface="Arial" panose="020B0604020202020204" pitchFamily="34" charset="0"/>
                </a:rPr>
                <a:t>Assistant </a:t>
              </a:r>
              <a:r>
                <a:rPr lang="en-US" sz="800" b="1" dirty="0">
                  <a:solidFill>
                    <a:srgbClr val="067AA5"/>
                  </a:solidFill>
                  <a:latin typeface="Arial" panose="020B0604020202020204" pitchFamily="34" charset="0"/>
                  <a:cs typeface="Arial" panose="020B0604020202020204" pitchFamily="34" charset="0"/>
                </a:rPr>
                <a:t>Superintendent</a:t>
              </a:r>
            </a:p>
            <a:p>
              <a:pPr algn="ctr"/>
              <a:r>
                <a:rPr lang="en-US" sz="800" dirty="0">
                  <a:solidFill>
                    <a:prstClr val="black"/>
                  </a:solidFill>
                  <a:latin typeface="Arial" panose="020B0604020202020204" pitchFamily="34" charset="0"/>
                  <a:cs typeface="Arial" panose="020B0604020202020204" pitchFamily="34" charset="0"/>
                </a:rPr>
                <a:t>Nichelle Rivers, Ed.D. – Human Resources</a:t>
              </a:r>
            </a:p>
          </p:txBody>
        </p:sp>
        <p:sp>
          <p:nvSpPr>
            <p:cNvPr id="39" name="TextBox 38">
              <a:extLst>
                <a:ext uri="{FF2B5EF4-FFF2-40B4-BE49-F238E27FC236}">
                  <a16:creationId xmlns:a16="http://schemas.microsoft.com/office/drawing/2014/main" id="{A8B4ABBF-F684-4ACC-83E5-9EB0CB284B0A}"/>
                </a:ext>
              </a:extLst>
            </p:cNvPr>
            <p:cNvSpPr txBox="1"/>
            <p:nvPr/>
          </p:nvSpPr>
          <p:spPr>
            <a:xfrm>
              <a:off x="4741056" y="3834878"/>
              <a:ext cx="2626039" cy="1323439"/>
            </a:xfrm>
            <a:prstGeom prst="rect">
              <a:avLst/>
            </a:prstGeom>
            <a:noFill/>
          </p:spPr>
          <p:txBody>
            <a:bodyPr wrap="none" rtlCol="0">
              <a:spAutoFit/>
            </a:bodyPr>
            <a:lstStyle/>
            <a:p>
              <a:pPr algn="ctr"/>
              <a:r>
                <a:rPr lang="en-US" sz="800" b="1" dirty="0">
                  <a:solidFill>
                    <a:srgbClr val="067AA5"/>
                  </a:solidFill>
                  <a:latin typeface="Arial" panose="020B0604020202020204" pitchFamily="34" charset="0"/>
                  <a:cs typeface="Arial" panose="020B0604020202020204" pitchFamily="34" charset="0"/>
                </a:rPr>
                <a:t>Directors</a:t>
              </a:r>
            </a:p>
            <a:p>
              <a:pPr algn="ctr"/>
              <a:r>
                <a:rPr lang="en-US" sz="800" dirty="0">
                  <a:solidFill>
                    <a:prstClr val="black"/>
                  </a:solidFill>
                  <a:latin typeface="Arial" panose="020B0604020202020204" pitchFamily="34" charset="0"/>
                  <a:cs typeface="Arial" panose="020B0604020202020204" pitchFamily="34" charset="0"/>
                </a:rPr>
                <a:t>Leah Arnold – Career, Technical and Adult Education</a:t>
              </a:r>
            </a:p>
            <a:p>
              <a:pPr algn="ctr"/>
              <a:r>
                <a:rPr lang="en-US" sz="800" dirty="0">
                  <a:solidFill>
                    <a:prstClr val="black"/>
                  </a:solidFill>
                  <a:latin typeface="Arial" panose="020B0604020202020204" pitchFamily="34" charset="0"/>
                  <a:cs typeface="Arial" panose="020B0604020202020204" pitchFamily="34" charset="0"/>
                </a:rPr>
                <a:t>Kate Davern – Educational Support Services</a:t>
              </a:r>
            </a:p>
            <a:p>
              <a:pPr algn="ctr"/>
              <a:r>
                <a:rPr lang="en-US" sz="800" dirty="0">
                  <a:solidFill>
                    <a:prstClr val="black"/>
                  </a:solidFill>
                  <a:latin typeface="Arial" panose="020B0604020202020204" pitchFamily="34" charset="0"/>
                  <a:cs typeface="Arial" panose="020B0604020202020204" pitchFamily="34" charset="0"/>
                </a:rPr>
                <a:t>Arlene </a:t>
              </a:r>
              <a:r>
                <a:rPr lang="en-US" sz="800" dirty="0" err="1">
                  <a:solidFill>
                    <a:prstClr val="black"/>
                  </a:solidFill>
                  <a:latin typeface="Arial" panose="020B0604020202020204" pitchFamily="34" charset="0"/>
                  <a:cs typeface="Arial" panose="020B0604020202020204" pitchFamily="34" charset="0"/>
                </a:rPr>
                <a:t>Durkalski</a:t>
              </a:r>
              <a:r>
                <a:rPr lang="en-US" sz="800" dirty="0">
                  <a:solidFill>
                    <a:prstClr val="black"/>
                  </a:solidFill>
                  <a:latin typeface="Arial" panose="020B0604020202020204" pitchFamily="34" charset="0"/>
                  <a:cs typeface="Arial" panose="020B0604020202020204" pitchFamily="34" charset="0"/>
                </a:rPr>
                <a:t> -  Human Resources</a:t>
              </a:r>
            </a:p>
            <a:p>
              <a:pPr algn="ctr"/>
              <a:r>
                <a:rPr lang="en-US" sz="800" dirty="0">
                  <a:solidFill>
                    <a:prstClr val="black"/>
                  </a:solidFill>
                  <a:latin typeface="Arial" panose="020B0604020202020204" pitchFamily="34" charset="0"/>
                  <a:cs typeface="Arial" panose="020B0604020202020204" pitchFamily="34" charset="0"/>
                </a:rPr>
                <a:t>Mark </a:t>
              </a:r>
              <a:r>
                <a:rPr lang="en-US" sz="800" dirty="0" err="1">
                  <a:solidFill>
                    <a:prstClr val="black"/>
                  </a:solidFill>
                  <a:latin typeface="Arial" panose="020B0604020202020204" pitchFamily="34" charset="0"/>
                  <a:cs typeface="Arial" panose="020B0604020202020204" pitchFamily="34" charset="0"/>
                </a:rPr>
                <a:t>Finnerty</a:t>
              </a:r>
              <a:r>
                <a:rPr lang="en-US" sz="800" dirty="0">
                  <a:solidFill>
                    <a:prstClr val="black"/>
                  </a:solidFill>
                  <a:latin typeface="Arial" panose="020B0604020202020204" pitchFamily="34" charset="0"/>
                  <a:cs typeface="Arial" panose="020B0604020202020204" pitchFamily="34" charset="0"/>
                </a:rPr>
                <a:t> – Facilities</a:t>
              </a:r>
            </a:p>
            <a:p>
              <a:pPr algn="ctr"/>
              <a:r>
                <a:rPr lang="en-US" sz="800" dirty="0">
                  <a:solidFill>
                    <a:prstClr val="black"/>
                  </a:solidFill>
                  <a:latin typeface="Arial" panose="020B0604020202020204" pitchFamily="34" charset="0"/>
                  <a:cs typeface="Arial" panose="020B0604020202020204" pitchFamily="34" charset="0"/>
                </a:rPr>
                <a:t>Katelyn </a:t>
              </a:r>
              <a:r>
                <a:rPr lang="en-US" sz="800" dirty="0" err="1">
                  <a:solidFill>
                    <a:prstClr val="black"/>
                  </a:solidFill>
                  <a:latin typeface="Arial" panose="020B0604020202020204" pitchFamily="34" charset="0"/>
                  <a:cs typeface="Arial" panose="020B0604020202020204" pitchFamily="34" charset="0"/>
                </a:rPr>
                <a:t>Fretto</a:t>
              </a:r>
              <a:r>
                <a:rPr lang="en-US" sz="800" dirty="0">
                  <a:solidFill>
                    <a:prstClr val="black"/>
                  </a:solidFill>
                  <a:latin typeface="Arial" panose="020B0604020202020204" pitchFamily="34" charset="0"/>
                  <a:cs typeface="Arial" panose="020B0604020202020204" pitchFamily="34" charset="0"/>
                </a:rPr>
                <a:t> – </a:t>
              </a:r>
              <a:r>
                <a:rPr lang="en-US" sz="800">
                  <a:solidFill>
                    <a:prstClr val="black"/>
                  </a:solidFill>
                  <a:latin typeface="Arial" panose="020B0604020202020204" pitchFamily="34" charset="0"/>
                  <a:cs typeface="Arial" panose="020B0604020202020204" pitchFamily="34" charset="0"/>
                </a:rPr>
                <a:t>Business Services</a:t>
              </a:r>
              <a:endParaRPr lang="en-US" sz="800" dirty="0">
                <a:solidFill>
                  <a:prstClr val="black"/>
                </a:solidFill>
                <a:latin typeface="Arial" panose="020B0604020202020204" pitchFamily="34" charset="0"/>
                <a:cs typeface="Arial" panose="020B0604020202020204" pitchFamily="34" charset="0"/>
              </a:endParaRPr>
            </a:p>
            <a:p>
              <a:pPr algn="ctr"/>
              <a:r>
                <a:rPr lang="en-US" sz="800" dirty="0">
                  <a:solidFill>
                    <a:prstClr val="black"/>
                  </a:solidFill>
                  <a:latin typeface="Arial" panose="020B0604020202020204" pitchFamily="34" charset="0"/>
                  <a:cs typeface="Arial" panose="020B0604020202020204" pitchFamily="34" charset="0"/>
                </a:rPr>
                <a:t>Gina Reilly – Special Education</a:t>
              </a:r>
            </a:p>
            <a:p>
              <a:pPr algn="ctr"/>
              <a:r>
                <a:rPr lang="en-US" sz="800" dirty="0">
                  <a:solidFill>
                    <a:prstClr val="black"/>
                  </a:solidFill>
                  <a:latin typeface="Arial" panose="020B0604020202020204" pitchFamily="34" charset="0"/>
                  <a:cs typeface="Arial" panose="020B0604020202020204" pitchFamily="34" charset="0"/>
                </a:rPr>
                <a:t>Darlene Roces – Regional Information Center</a:t>
              </a:r>
            </a:p>
            <a:p>
              <a:pPr algn="ctr"/>
              <a:r>
                <a:rPr lang="en-US" sz="800" dirty="0">
                  <a:solidFill>
                    <a:prstClr val="black"/>
                  </a:solidFill>
                  <a:latin typeface="Arial" panose="020B0604020202020204" pitchFamily="34" charset="0"/>
                  <a:cs typeface="Arial" panose="020B0604020202020204" pitchFamily="34" charset="0"/>
                </a:rPr>
                <a:t>Elaine Romeyk – Administrative Services</a:t>
              </a:r>
            </a:p>
            <a:p>
              <a:pPr algn="ctr"/>
              <a:r>
                <a:rPr lang="en-US" sz="800" dirty="0" err="1">
                  <a:solidFill>
                    <a:prstClr val="black"/>
                  </a:solidFill>
                  <a:latin typeface="Arial" panose="020B0604020202020204" pitchFamily="34" charset="0"/>
                  <a:cs typeface="Arial" panose="020B0604020202020204" pitchFamily="34" charset="0"/>
                </a:rPr>
                <a:t>Jachan</a:t>
              </a:r>
              <a:r>
                <a:rPr lang="en-US" sz="800" dirty="0">
                  <a:solidFill>
                    <a:prstClr val="black"/>
                  </a:solidFill>
                  <a:latin typeface="Arial" panose="020B0604020202020204" pitchFamily="34" charset="0"/>
                  <a:cs typeface="Arial" panose="020B0604020202020204" pitchFamily="34" charset="0"/>
                </a:rPr>
                <a:t> </a:t>
              </a:r>
              <a:r>
                <a:rPr lang="en-US" sz="800" dirty="0" err="1">
                  <a:solidFill>
                    <a:prstClr val="black"/>
                  </a:solidFill>
                  <a:latin typeface="Arial" panose="020B0604020202020204" pitchFamily="34" charset="0"/>
                  <a:cs typeface="Arial" panose="020B0604020202020204" pitchFamily="34" charset="0"/>
                </a:rPr>
                <a:t>Watkis</a:t>
              </a:r>
              <a:r>
                <a:rPr lang="en-US" sz="800" dirty="0">
                  <a:solidFill>
                    <a:prstClr val="black"/>
                  </a:solidFill>
                  <a:latin typeface="Arial" panose="020B0604020202020204" pitchFamily="34" charset="0"/>
                  <a:cs typeface="Arial" panose="020B0604020202020204" pitchFamily="34" charset="0"/>
                </a:rPr>
                <a:t> – Diversity, Equity, and Inclusion</a:t>
              </a:r>
            </a:p>
          </p:txBody>
        </p:sp>
        <p:sp>
          <p:nvSpPr>
            <p:cNvPr id="40" name="TextBox 39">
              <a:extLst>
                <a:ext uri="{FF2B5EF4-FFF2-40B4-BE49-F238E27FC236}">
                  <a16:creationId xmlns:a16="http://schemas.microsoft.com/office/drawing/2014/main" id="{D7E96BFE-31F1-484A-8E8A-155861323B5A}"/>
                </a:ext>
              </a:extLst>
            </p:cNvPr>
            <p:cNvSpPr txBox="1"/>
            <p:nvPr/>
          </p:nvSpPr>
          <p:spPr>
            <a:xfrm>
              <a:off x="5448606" y="5269522"/>
              <a:ext cx="1192955" cy="215444"/>
            </a:xfrm>
            <a:prstGeom prst="rect">
              <a:avLst/>
            </a:prstGeom>
            <a:noFill/>
          </p:spPr>
          <p:txBody>
            <a:bodyPr wrap="none" rtlCol="0">
              <a:spAutoFit/>
            </a:bodyPr>
            <a:lstStyle/>
            <a:p>
              <a:pPr algn="ctr"/>
              <a:r>
                <a:rPr lang="en-US" sz="800" dirty="0">
                  <a:solidFill>
                    <a:srgbClr val="067AA5"/>
                  </a:solidFill>
                  <a:latin typeface="Arial Black" panose="020B0A04020102020204" pitchFamily="34" charset="0"/>
                  <a:cs typeface="Arial" panose="020B0604020202020204" pitchFamily="34" charset="0"/>
                </a:rPr>
                <a:t>www.esboces.org</a:t>
              </a:r>
            </a:p>
          </p:txBody>
        </p:sp>
      </p:grpSp>
      <p:sp>
        <p:nvSpPr>
          <p:cNvPr id="41" name="TextBox 40">
            <a:extLst>
              <a:ext uri="{FF2B5EF4-FFF2-40B4-BE49-F238E27FC236}">
                <a16:creationId xmlns:a16="http://schemas.microsoft.com/office/drawing/2014/main" id="{AD921A76-E4D3-4D6E-A91B-BB5F1E417905}"/>
              </a:ext>
            </a:extLst>
          </p:cNvPr>
          <p:cNvSpPr txBox="1"/>
          <p:nvPr/>
        </p:nvSpPr>
        <p:spPr>
          <a:xfrm>
            <a:off x="5507122" y="1095612"/>
            <a:ext cx="1074333" cy="338554"/>
          </a:xfrm>
          <a:prstGeom prst="rect">
            <a:avLst/>
          </a:prstGeom>
          <a:noFill/>
        </p:spPr>
        <p:txBody>
          <a:bodyPr wrap="none" rtlCol="0">
            <a:spAutoFit/>
          </a:bodyPr>
          <a:lstStyle/>
          <a:p>
            <a:pPr algn="ctr"/>
            <a:r>
              <a:rPr lang="en-US" sz="800" b="1" dirty="0">
                <a:solidFill>
                  <a:srgbClr val="067AA5"/>
                </a:solidFill>
                <a:latin typeface="Arial" panose="020B0604020202020204" pitchFamily="34" charset="0"/>
                <a:cs typeface="Arial" panose="020B0604020202020204" pitchFamily="34" charset="0"/>
              </a:rPr>
              <a:t>Vice President</a:t>
            </a:r>
          </a:p>
          <a:p>
            <a:pPr algn="ctr"/>
            <a:r>
              <a:rPr lang="en-US" sz="800" dirty="0">
                <a:solidFill>
                  <a:prstClr val="black"/>
                </a:solidFill>
                <a:latin typeface="Arial" panose="020B0604020202020204" pitchFamily="34" charset="0"/>
                <a:cs typeface="Arial" panose="020B0604020202020204" pitchFamily="34" charset="0"/>
              </a:rPr>
              <a:t>Robert P. Sweeney</a:t>
            </a:r>
          </a:p>
        </p:txBody>
      </p:sp>
      <p:sp>
        <p:nvSpPr>
          <p:cNvPr id="19" name="TextBox 18">
            <a:extLst>
              <a:ext uri="{FF2B5EF4-FFF2-40B4-BE49-F238E27FC236}">
                <a16:creationId xmlns:a16="http://schemas.microsoft.com/office/drawing/2014/main" id="{0F71B852-EB7B-423B-8B46-BEFDCAA65E64}"/>
              </a:ext>
            </a:extLst>
          </p:cNvPr>
          <p:cNvSpPr txBox="1"/>
          <p:nvPr/>
        </p:nvSpPr>
        <p:spPr>
          <a:xfrm>
            <a:off x="4394628" y="2278936"/>
            <a:ext cx="3440365" cy="338554"/>
          </a:xfrm>
          <a:prstGeom prst="rect">
            <a:avLst/>
          </a:prstGeom>
          <a:noFill/>
        </p:spPr>
        <p:txBody>
          <a:bodyPr wrap="none" rtlCol="0">
            <a:spAutoFit/>
          </a:bodyPr>
          <a:lstStyle/>
          <a:p>
            <a:pPr algn="ctr"/>
            <a:r>
              <a:rPr lang="en-US" sz="800" b="1" dirty="0">
                <a:solidFill>
                  <a:srgbClr val="067AA5"/>
                </a:solidFill>
                <a:latin typeface="Arial" panose="020B0604020202020204" pitchFamily="34" charset="0"/>
                <a:cs typeface="Arial" panose="020B0604020202020204" pitchFamily="34" charset="0"/>
              </a:rPr>
              <a:t>Ex-Officio Student Members</a:t>
            </a:r>
          </a:p>
          <a:p>
            <a:pPr algn="ctr"/>
            <a:r>
              <a:rPr lang="en-US" sz="800" dirty="0">
                <a:solidFill>
                  <a:prstClr val="black"/>
                </a:solidFill>
                <a:latin typeface="Arial" panose="020B0604020202020204" pitchFamily="34" charset="0"/>
                <a:cs typeface="Arial" panose="020B0604020202020204" pitchFamily="34" charset="0"/>
              </a:rPr>
              <a:t>Dixon </a:t>
            </a:r>
            <a:r>
              <a:rPr lang="en-US" sz="800" dirty="0" err="1">
                <a:solidFill>
                  <a:prstClr val="black"/>
                </a:solidFill>
                <a:latin typeface="Arial" panose="020B0604020202020204" pitchFamily="34" charset="0"/>
                <a:cs typeface="Arial" panose="020B0604020202020204" pitchFamily="34" charset="0"/>
              </a:rPr>
              <a:t>Busching</a:t>
            </a:r>
            <a:r>
              <a:rPr lang="en-US" sz="800" dirty="0">
                <a:solidFill>
                  <a:prstClr val="black"/>
                </a:solidFill>
                <a:latin typeface="Arial" panose="020B0604020202020204" pitchFamily="34" charset="0"/>
                <a:cs typeface="Arial" panose="020B0604020202020204" pitchFamily="34" charset="0"/>
              </a:rPr>
              <a:t>         Jayden Iglesias         Jasmin Montenegro Polanco</a:t>
            </a:r>
          </a:p>
        </p:txBody>
      </p:sp>
    </p:spTree>
    <p:extLst>
      <p:ext uri="{BB962C8B-B14F-4D97-AF65-F5344CB8AC3E}">
        <p14:creationId xmlns:p14="http://schemas.microsoft.com/office/powerpoint/2010/main" val="1568042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9837" y="572835"/>
            <a:ext cx="10991461" cy="1843794"/>
          </a:xfrm>
        </p:spPr>
        <p:txBody>
          <a:bodyPr anchor="t">
            <a:normAutofit/>
          </a:bodyPr>
          <a:lstStyle/>
          <a:p>
            <a:pPr algn="ctr"/>
            <a:r>
              <a:rPr lang="en-US" sz="4000" b="1" dirty="0"/>
              <a:t>Relationships with media can lead to opportunities for advocacy</a:t>
            </a:r>
          </a:p>
        </p:txBody>
      </p:sp>
      <p:pic>
        <p:nvPicPr>
          <p:cNvPr id="4" name="Picture 3" descr="A picture containing text&#10;&#10;Description automatically generated">
            <a:extLst>
              <a:ext uri="{FF2B5EF4-FFF2-40B4-BE49-F238E27FC236}">
                <a16:creationId xmlns:a16="http://schemas.microsoft.com/office/drawing/2014/main" id="{895358A2-6D12-80E7-2634-297BAEBF04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7133" y="4213970"/>
            <a:ext cx="2716462" cy="3020291"/>
          </a:xfrm>
          <a:prstGeom prst="rect">
            <a:avLst/>
          </a:prstGeom>
        </p:spPr>
      </p:pic>
      <p:pic>
        <p:nvPicPr>
          <p:cNvPr id="5" name="Picture 4">
            <a:extLst>
              <a:ext uri="{FF2B5EF4-FFF2-40B4-BE49-F238E27FC236}">
                <a16:creationId xmlns:a16="http://schemas.microsoft.com/office/drawing/2014/main" id="{CEE83AA0-6980-0312-56EE-F71DE7F35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950" y="2814298"/>
            <a:ext cx="4610100" cy="3108960"/>
          </a:xfrm>
          <a:prstGeom prst="rect">
            <a:avLst/>
          </a:prstGeom>
        </p:spPr>
      </p:pic>
      <p:sp>
        <p:nvSpPr>
          <p:cNvPr id="6" name="TextBox 5">
            <a:extLst>
              <a:ext uri="{FF2B5EF4-FFF2-40B4-BE49-F238E27FC236}">
                <a16:creationId xmlns:a16="http://schemas.microsoft.com/office/drawing/2014/main" id="{06ADA9AE-BDB6-EC34-C0FE-730A5CF3E746}"/>
              </a:ext>
            </a:extLst>
          </p:cNvPr>
          <p:cNvSpPr txBox="1"/>
          <p:nvPr/>
        </p:nvSpPr>
        <p:spPr>
          <a:xfrm>
            <a:off x="3403437" y="2047297"/>
            <a:ext cx="5385125" cy="369332"/>
          </a:xfrm>
          <a:prstGeom prst="rect">
            <a:avLst/>
          </a:prstGeom>
          <a:no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Palatino Linotype" panose="02040502050505030304"/>
                <a:ea typeface="+mn-ea"/>
                <a:cs typeface="+mn-cs"/>
              </a:rPr>
              <a:t>This article from Newsday in 2022 and this quote </a:t>
            </a:r>
          </a:p>
        </p:txBody>
      </p:sp>
      <p:pic>
        <p:nvPicPr>
          <p:cNvPr id="9" name="Picture 8">
            <a:extLst>
              <a:ext uri="{FF2B5EF4-FFF2-40B4-BE49-F238E27FC236}">
                <a16:creationId xmlns:a16="http://schemas.microsoft.com/office/drawing/2014/main" id="{045CC359-E555-1275-C4CE-8A739E3BF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075" y="3297555"/>
            <a:ext cx="6301816" cy="1586255"/>
          </a:xfrm>
          <a:prstGeom prst="rect">
            <a:avLst/>
          </a:prstGeom>
        </p:spPr>
      </p:pic>
    </p:spTree>
    <p:extLst>
      <p:ext uri="{BB962C8B-B14F-4D97-AF65-F5344CB8AC3E}">
        <p14:creationId xmlns:p14="http://schemas.microsoft.com/office/powerpoint/2010/main" val="228901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D0852-AC19-D264-498B-D8DB51AE64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8F2564-3A7A-BFC6-6E2F-F87EEFC0CA96}"/>
              </a:ext>
            </a:extLst>
          </p:cNvPr>
          <p:cNvSpPr>
            <a:spLocks noGrp="1"/>
          </p:cNvSpPr>
          <p:nvPr>
            <p:ph type="title"/>
          </p:nvPr>
        </p:nvSpPr>
        <p:spPr>
          <a:xfrm>
            <a:off x="3979171" y="572835"/>
            <a:ext cx="4233657" cy="748452"/>
          </a:xfrm>
        </p:spPr>
        <p:txBody>
          <a:bodyPr anchor="t">
            <a:normAutofit/>
          </a:bodyPr>
          <a:lstStyle/>
          <a:p>
            <a:pPr algn="ctr"/>
            <a:r>
              <a:rPr lang="en-US" sz="4000" b="1" dirty="0"/>
              <a:t>Led to this!</a:t>
            </a:r>
          </a:p>
        </p:txBody>
      </p:sp>
      <p:pic>
        <p:nvPicPr>
          <p:cNvPr id="4" name="Picture 3" descr="A picture containing text&#10;&#10;Description automatically generated">
            <a:extLst>
              <a:ext uri="{FF2B5EF4-FFF2-40B4-BE49-F238E27FC236}">
                <a16:creationId xmlns:a16="http://schemas.microsoft.com/office/drawing/2014/main" id="{CFD56CCF-5414-365F-A751-160F9383D5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7133" y="4213970"/>
            <a:ext cx="2716462" cy="3020291"/>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6FCB015-0D56-5ED1-CF8A-D6864FFD0A99}"/>
                  </a:ext>
                </a:extLst>
              </p14:cNvPr>
              <p14:cNvContentPartPr/>
              <p14:nvPr/>
            </p14:nvContentPartPr>
            <p14:xfrm>
              <a:off x="3029433" y="2530618"/>
              <a:ext cx="360" cy="360"/>
            </p14:xfrm>
          </p:contentPart>
        </mc:Choice>
        <mc:Fallback xmlns="">
          <p:pic>
            <p:nvPicPr>
              <p:cNvPr id="2" name="Ink 1">
                <a:extLst>
                  <a:ext uri="{FF2B5EF4-FFF2-40B4-BE49-F238E27FC236}">
                    <a16:creationId xmlns:a16="http://schemas.microsoft.com/office/drawing/2014/main" id="{26FCB015-0D56-5ED1-CF8A-D6864FFD0A99}"/>
                  </a:ext>
                </a:extLst>
              </p:cNvPr>
              <p:cNvPicPr/>
              <p:nvPr/>
            </p:nvPicPr>
            <p:blipFill>
              <a:blip r:embed="rId4"/>
              <a:stretch>
                <a:fillRect/>
              </a:stretch>
            </p:blipFill>
            <p:spPr>
              <a:xfrm>
                <a:off x="3023313" y="252449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ECA9275-2524-5BD4-EEC1-C435460155C7}"/>
                  </a:ext>
                </a:extLst>
              </p14:cNvPr>
              <p14:cNvContentPartPr/>
              <p14:nvPr/>
            </p14:nvContentPartPr>
            <p14:xfrm>
              <a:off x="2539833" y="2160898"/>
              <a:ext cx="360" cy="360"/>
            </p14:xfrm>
          </p:contentPart>
        </mc:Choice>
        <mc:Fallback xmlns="">
          <p:pic>
            <p:nvPicPr>
              <p:cNvPr id="5" name="Ink 4">
                <a:extLst>
                  <a:ext uri="{FF2B5EF4-FFF2-40B4-BE49-F238E27FC236}">
                    <a16:creationId xmlns:a16="http://schemas.microsoft.com/office/drawing/2014/main" id="{EECA9275-2524-5BD4-EEC1-C435460155C7}"/>
                  </a:ext>
                </a:extLst>
              </p:cNvPr>
              <p:cNvPicPr/>
              <p:nvPr/>
            </p:nvPicPr>
            <p:blipFill>
              <a:blip r:embed="rId4"/>
              <a:stretch>
                <a:fillRect/>
              </a:stretch>
            </p:blipFill>
            <p:spPr>
              <a:xfrm>
                <a:off x="2533713" y="2154778"/>
                <a:ext cx="12600" cy="12600"/>
              </a:xfrm>
              <a:prstGeom prst="rect">
                <a:avLst/>
              </a:prstGeom>
            </p:spPr>
          </p:pic>
        </mc:Fallback>
      </mc:AlternateContent>
      <p:pic>
        <p:nvPicPr>
          <p:cNvPr id="9" name="Picture 8">
            <a:extLst>
              <a:ext uri="{FF2B5EF4-FFF2-40B4-BE49-F238E27FC236}">
                <a16:creationId xmlns:a16="http://schemas.microsoft.com/office/drawing/2014/main" id="{10C9BEC6-65A7-8CFD-439A-35327BC8A3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8830" y="1192071"/>
            <a:ext cx="4074338" cy="5491886"/>
          </a:xfrm>
          <a:prstGeom prst="rect">
            <a:avLst/>
          </a:prstGeom>
        </p:spPr>
      </p:pic>
    </p:spTree>
    <p:extLst>
      <p:ext uri="{BB962C8B-B14F-4D97-AF65-F5344CB8AC3E}">
        <p14:creationId xmlns:p14="http://schemas.microsoft.com/office/powerpoint/2010/main" val="310551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EE9A2-3BF6-7DA8-98CA-A933C9F9B2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ACC876-03E3-DE4E-EB27-209039789541}"/>
              </a:ext>
            </a:extLst>
          </p:cNvPr>
          <p:cNvSpPr>
            <a:spLocks noGrp="1"/>
          </p:cNvSpPr>
          <p:nvPr>
            <p:ph type="title"/>
          </p:nvPr>
        </p:nvSpPr>
        <p:spPr>
          <a:xfrm>
            <a:off x="3478797" y="572835"/>
            <a:ext cx="5234403" cy="748452"/>
          </a:xfrm>
        </p:spPr>
        <p:txBody>
          <a:bodyPr anchor="t">
            <a:normAutofit fontScale="90000"/>
          </a:bodyPr>
          <a:lstStyle/>
          <a:p>
            <a:pPr algn="ctr"/>
            <a:r>
              <a:rPr lang="en-US" sz="4000" b="1" dirty="0"/>
              <a:t>This article and quote</a:t>
            </a:r>
          </a:p>
        </p:txBody>
      </p:sp>
      <p:pic>
        <p:nvPicPr>
          <p:cNvPr id="4" name="Picture 3" descr="A picture containing text&#10;&#10;Description automatically generated">
            <a:extLst>
              <a:ext uri="{FF2B5EF4-FFF2-40B4-BE49-F238E27FC236}">
                <a16:creationId xmlns:a16="http://schemas.microsoft.com/office/drawing/2014/main" id="{7449D638-ABCC-9989-E0E5-DEFE1F2CFC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2204" y="4568354"/>
            <a:ext cx="2716462" cy="3020291"/>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41148F5-FCA2-F445-BD56-37C47D6CB908}"/>
                  </a:ext>
                </a:extLst>
              </p14:cNvPr>
              <p14:cNvContentPartPr/>
              <p14:nvPr/>
            </p14:nvContentPartPr>
            <p14:xfrm>
              <a:off x="3029433" y="2530618"/>
              <a:ext cx="360" cy="360"/>
            </p14:xfrm>
          </p:contentPart>
        </mc:Choice>
        <mc:Fallback xmlns="">
          <p:pic>
            <p:nvPicPr>
              <p:cNvPr id="2" name="Ink 1">
                <a:extLst>
                  <a:ext uri="{FF2B5EF4-FFF2-40B4-BE49-F238E27FC236}">
                    <a16:creationId xmlns:a16="http://schemas.microsoft.com/office/drawing/2014/main" id="{341148F5-FCA2-F445-BD56-37C47D6CB908}"/>
                  </a:ext>
                </a:extLst>
              </p:cNvPr>
              <p:cNvPicPr/>
              <p:nvPr/>
            </p:nvPicPr>
            <p:blipFill>
              <a:blip r:embed="rId4"/>
              <a:stretch>
                <a:fillRect/>
              </a:stretch>
            </p:blipFill>
            <p:spPr>
              <a:xfrm>
                <a:off x="3023313" y="252449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3C2E8178-37F6-ED3C-4A3F-3FDBE4D11BA2}"/>
                  </a:ext>
                </a:extLst>
              </p14:cNvPr>
              <p14:cNvContentPartPr/>
              <p14:nvPr/>
            </p14:nvContentPartPr>
            <p14:xfrm>
              <a:off x="2539833" y="2160898"/>
              <a:ext cx="360" cy="360"/>
            </p14:xfrm>
          </p:contentPart>
        </mc:Choice>
        <mc:Fallback xmlns="">
          <p:pic>
            <p:nvPicPr>
              <p:cNvPr id="5" name="Ink 4">
                <a:extLst>
                  <a:ext uri="{FF2B5EF4-FFF2-40B4-BE49-F238E27FC236}">
                    <a16:creationId xmlns:a16="http://schemas.microsoft.com/office/drawing/2014/main" id="{3C2E8178-37F6-ED3C-4A3F-3FDBE4D11BA2}"/>
                  </a:ext>
                </a:extLst>
              </p:cNvPr>
              <p:cNvPicPr/>
              <p:nvPr/>
            </p:nvPicPr>
            <p:blipFill>
              <a:blip r:embed="rId4"/>
              <a:stretch>
                <a:fillRect/>
              </a:stretch>
            </p:blipFill>
            <p:spPr>
              <a:xfrm>
                <a:off x="2533713" y="2154778"/>
                <a:ext cx="12600" cy="12600"/>
              </a:xfrm>
              <a:prstGeom prst="rect">
                <a:avLst/>
              </a:prstGeom>
            </p:spPr>
          </p:pic>
        </mc:Fallback>
      </mc:AlternateContent>
      <p:pic>
        <p:nvPicPr>
          <p:cNvPr id="8" name="Picture 7">
            <a:extLst>
              <a:ext uri="{FF2B5EF4-FFF2-40B4-BE49-F238E27FC236}">
                <a16:creationId xmlns:a16="http://schemas.microsoft.com/office/drawing/2014/main" id="{F09A6E45-33C8-ED24-DBA8-D40601D660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43712"/>
            <a:ext cx="5798820" cy="4168140"/>
          </a:xfrm>
          <a:prstGeom prst="rect">
            <a:avLst/>
          </a:prstGeom>
        </p:spPr>
      </p:pic>
      <p:pic>
        <p:nvPicPr>
          <p:cNvPr id="12" name="Picture 11">
            <a:extLst>
              <a:ext uri="{FF2B5EF4-FFF2-40B4-BE49-F238E27FC236}">
                <a16:creationId xmlns:a16="http://schemas.microsoft.com/office/drawing/2014/main" id="{A3BDDF07-9771-C337-C612-4EA72BCCAE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0200" y="2379626"/>
            <a:ext cx="6062472" cy="2496312"/>
          </a:xfrm>
          <a:prstGeom prst="rect">
            <a:avLst/>
          </a:prstGeom>
        </p:spPr>
      </p:pic>
    </p:spTree>
    <p:extLst>
      <p:ext uri="{BB962C8B-B14F-4D97-AF65-F5344CB8AC3E}">
        <p14:creationId xmlns:p14="http://schemas.microsoft.com/office/powerpoint/2010/main" val="275247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anim calcmode="lin" valueType="num">
                                      <p:cBhvr>
                                        <p:cTn id="31" dur="2000" fill="hold"/>
                                        <p:tgtEl>
                                          <p:spTgt spid="12"/>
                                        </p:tgtEl>
                                        <p:attrNameLst>
                                          <p:attrName>ppt_w</p:attrName>
                                        </p:attrNameLst>
                                      </p:cBhvr>
                                      <p:tavLst>
                                        <p:tav tm="0" fmla="#ppt_w*sin(2.5*pi*$)">
                                          <p:val>
                                            <p:fltVal val="0"/>
                                          </p:val>
                                        </p:tav>
                                        <p:tav tm="100000">
                                          <p:val>
                                            <p:fltVal val="1"/>
                                          </p:val>
                                        </p:tav>
                                      </p:tavLst>
                                    </p:anim>
                                    <p:anim calcmode="lin" valueType="num">
                                      <p:cBhvr>
                                        <p:cTn id="32"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5FF66-A94B-E9F0-ABE0-1C24F061E1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1A5C32-6C1D-3B8A-C329-9DA0C688E1A1}"/>
              </a:ext>
            </a:extLst>
          </p:cNvPr>
          <p:cNvSpPr>
            <a:spLocks noGrp="1"/>
          </p:cNvSpPr>
          <p:nvPr>
            <p:ph type="title"/>
          </p:nvPr>
        </p:nvSpPr>
        <p:spPr>
          <a:xfrm>
            <a:off x="3979171" y="572835"/>
            <a:ext cx="4233657" cy="748452"/>
          </a:xfrm>
        </p:spPr>
        <p:txBody>
          <a:bodyPr anchor="t">
            <a:normAutofit/>
          </a:bodyPr>
          <a:lstStyle/>
          <a:p>
            <a:pPr algn="ctr"/>
            <a:r>
              <a:rPr lang="en-US" sz="4000" b="1" dirty="0"/>
              <a:t>Led to this!</a:t>
            </a:r>
          </a:p>
        </p:txBody>
      </p:sp>
      <p:pic>
        <p:nvPicPr>
          <p:cNvPr id="4" name="Picture 3" descr="A picture containing text&#10;&#10;Description automatically generated">
            <a:extLst>
              <a:ext uri="{FF2B5EF4-FFF2-40B4-BE49-F238E27FC236}">
                <a16:creationId xmlns:a16="http://schemas.microsoft.com/office/drawing/2014/main" id="{90012F44-1B44-9478-2A54-482E16CAB6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7133" y="4213970"/>
            <a:ext cx="2716462" cy="3020291"/>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A06280E-235C-297D-2376-26E9A7A2C106}"/>
                  </a:ext>
                </a:extLst>
              </p14:cNvPr>
              <p14:cNvContentPartPr/>
              <p14:nvPr/>
            </p14:nvContentPartPr>
            <p14:xfrm>
              <a:off x="3029433" y="2530618"/>
              <a:ext cx="360" cy="360"/>
            </p14:xfrm>
          </p:contentPart>
        </mc:Choice>
        <mc:Fallback xmlns="">
          <p:pic>
            <p:nvPicPr>
              <p:cNvPr id="2" name="Ink 1">
                <a:extLst>
                  <a:ext uri="{FF2B5EF4-FFF2-40B4-BE49-F238E27FC236}">
                    <a16:creationId xmlns:a16="http://schemas.microsoft.com/office/drawing/2014/main" id="{5A06280E-235C-297D-2376-26E9A7A2C106}"/>
                  </a:ext>
                </a:extLst>
              </p:cNvPr>
              <p:cNvPicPr/>
              <p:nvPr/>
            </p:nvPicPr>
            <p:blipFill>
              <a:blip r:embed="rId4"/>
              <a:stretch>
                <a:fillRect/>
              </a:stretch>
            </p:blipFill>
            <p:spPr>
              <a:xfrm>
                <a:off x="3023313" y="252449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58487AE-FBAF-060D-34C4-C1034F168990}"/>
                  </a:ext>
                </a:extLst>
              </p14:cNvPr>
              <p14:cNvContentPartPr/>
              <p14:nvPr/>
            </p14:nvContentPartPr>
            <p14:xfrm>
              <a:off x="2539833" y="2160898"/>
              <a:ext cx="360" cy="360"/>
            </p14:xfrm>
          </p:contentPart>
        </mc:Choice>
        <mc:Fallback xmlns="">
          <p:pic>
            <p:nvPicPr>
              <p:cNvPr id="5" name="Ink 4">
                <a:extLst>
                  <a:ext uri="{FF2B5EF4-FFF2-40B4-BE49-F238E27FC236}">
                    <a16:creationId xmlns:a16="http://schemas.microsoft.com/office/drawing/2014/main" id="{E58487AE-FBAF-060D-34C4-C1034F168990}"/>
                  </a:ext>
                </a:extLst>
              </p:cNvPr>
              <p:cNvPicPr/>
              <p:nvPr/>
            </p:nvPicPr>
            <p:blipFill>
              <a:blip r:embed="rId4"/>
              <a:stretch>
                <a:fillRect/>
              </a:stretch>
            </p:blipFill>
            <p:spPr>
              <a:xfrm>
                <a:off x="2533713" y="2154778"/>
                <a:ext cx="12600" cy="12600"/>
              </a:xfrm>
              <a:prstGeom prst="rect">
                <a:avLst/>
              </a:prstGeom>
            </p:spPr>
          </p:pic>
        </mc:Fallback>
      </mc:AlternateContent>
      <p:sp>
        <p:nvSpPr>
          <p:cNvPr id="6" name="TextBox 5">
            <a:extLst>
              <a:ext uri="{FF2B5EF4-FFF2-40B4-BE49-F238E27FC236}">
                <a16:creationId xmlns:a16="http://schemas.microsoft.com/office/drawing/2014/main" id="{10EF314F-B610-6E40-E67A-03BA15E56FF0}"/>
              </a:ext>
            </a:extLst>
          </p:cNvPr>
          <p:cNvSpPr txBox="1"/>
          <p:nvPr/>
        </p:nvSpPr>
        <p:spPr>
          <a:xfrm>
            <a:off x="3187751" y="1408922"/>
            <a:ext cx="5816495" cy="92333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Palatino Linotype" panose="02040502050505030304"/>
                <a:ea typeface="+mn-ea"/>
                <a:cs typeface="+mn-cs"/>
              </a:rPr>
              <a:t>A phone call with Deputy Secretary of Education for Governor Hochul, Maria Fernandez about reforms needed for UPK funding</a:t>
            </a:r>
          </a:p>
        </p:txBody>
      </p:sp>
      <p:pic>
        <p:nvPicPr>
          <p:cNvPr id="8" name="Picture 7">
            <a:extLst>
              <a:ext uri="{FF2B5EF4-FFF2-40B4-BE49-F238E27FC236}">
                <a16:creationId xmlns:a16="http://schemas.microsoft.com/office/drawing/2014/main" id="{46275811-2328-7E25-CF5A-39C7E181EA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6273" y="2648722"/>
            <a:ext cx="3219450" cy="3397758"/>
          </a:xfrm>
          <a:prstGeom prst="rect">
            <a:avLst/>
          </a:prstGeom>
        </p:spPr>
      </p:pic>
    </p:spTree>
    <p:extLst>
      <p:ext uri="{BB962C8B-B14F-4D97-AF65-F5344CB8AC3E}">
        <p14:creationId xmlns:p14="http://schemas.microsoft.com/office/powerpoint/2010/main" val="135936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B42A1-9CE9-755C-ED9E-CDF64EEDE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BBCE5D-1E39-0482-81A6-9AF66CF2BE58}"/>
              </a:ext>
            </a:extLst>
          </p:cNvPr>
          <p:cNvSpPr>
            <a:spLocks noGrp="1"/>
          </p:cNvSpPr>
          <p:nvPr>
            <p:ph type="title"/>
          </p:nvPr>
        </p:nvSpPr>
        <p:spPr>
          <a:xfrm>
            <a:off x="1717993" y="1918854"/>
            <a:ext cx="8756014" cy="3020291"/>
          </a:xfrm>
        </p:spPr>
        <p:txBody>
          <a:bodyPr anchor="t">
            <a:normAutofit fontScale="90000"/>
          </a:bodyPr>
          <a:lstStyle/>
          <a:p>
            <a:pPr algn="ctr"/>
            <a:r>
              <a:rPr lang="en-US" sz="4000" b="1" dirty="0"/>
              <a:t>Find value in every relationship and build it, </a:t>
            </a:r>
            <a:br>
              <a:rPr lang="en-US" sz="4000" b="1" dirty="0"/>
            </a:br>
            <a:br>
              <a:rPr lang="en-US" sz="4000" b="1" dirty="0"/>
            </a:br>
            <a:r>
              <a:rPr lang="en-US" sz="4000" b="1" dirty="0"/>
              <a:t>you never know when it will provide you with an opportunity to excel</a:t>
            </a:r>
          </a:p>
        </p:txBody>
      </p:sp>
      <p:pic>
        <p:nvPicPr>
          <p:cNvPr id="4" name="Picture 3" descr="A picture containing text&#10;&#10;Description automatically generated">
            <a:extLst>
              <a:ext uri="{FF2B5EF4-FFF2-40B4-BE49-F238E27FC236}">
                <a16:creationId xmlns:a16="http://schemas.microsoft.com/office/drawing/2014/main" id="{A43CD47D-260F-24E9-228E-04EFCF4314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7133" y="4213970"/>
            <a:ext cx="2716462" cy="3020291"/>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58F9791-C574-0E13-3F98-29077830A1AD}"/>
                  </a:ext>
                </a:extLst>
              </p14:cNvPr>
              <p14:cNvContentPartPr/>
              <p14:nvPr/>
            </p14:nvContentPartPr>
            <p14:xfrm>
              <a:off x="3029433" y="2530618"/>
              <a:ext cx="360" cy="360"/>
            </p14:xfrm>
          </p:contentPart>
        </mc:Choice>
        <mc:Fallback xmlns="">
          <p:pic>
            <p:nvPicPr>
              <p:cNvPr id="2" name="Ink 1">
                <a:extLst>
                  <a:ext uri="{FF2B5EF4-FFF2-40B4-BE49-F238E27FC236}">
                    <a16:creationId xmlns:a16="http://schemas.microsoft.com/office/drawing/2014/main" id="{558F9791-C574-0E13-3F98-29077830A1AD}"/>
                  </a:ext>
                </a:extLst>
              </p:cNvPr>
              <p:cNvPicPr/>
              <p:nvPr/>
            </p:nvPicPr>
            <p:blipFill>
              <a:blip r:embed="rId4"/>
              <a:stretch>
                <a:fillRect/>
              </a:stretch>
            </p:blipFill>
            <p:spPr>
              <a:xfrm>
                <a:off x="3023313" y="252449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FC7AFB24-9E93-D836-1956-547BEAE3095F}"/>
                  </a:ext>
                </a:extLst>
              </p14:cNvPr>
              <p14:cNvContentPartPr/>
              <p14:nvPr/>
            </p14:nvContentPartPr>
            <p14:xfrm>
              <a:off x="2539833" y="2160898"/>
              <a:ext cx="360" cy="360"/>
            </p14:xfrm>
          </p:contentPart>
        </mc:Choice>
        <mc:Fallback xmlns="">
          <p:pic>
            <p:nvPicPr>
              <p:cNvPr id="5" name="Ink 4">
                <a:extLst>
                  <a:ext uri="{FF2B5EF4-FFF2-40B4-BE49-F238E27FC236}">
                    <a16:creationId xmlns:a16="http://schemas.microsoft.com/office/drawing/2014/main" id="{FC7AFB24-9E93-D836-1956-547BEAE3095F}"/>
                  </a:ext>
                </a:extLst>
              </p:cNvPr>
              <p:cNvPicPr/>
              <p:nvPr/>
            </p:nvPicPr>
            <p:blipFill>
              <a:blip r:embed="rId4"/>
              <a:stretch>
                <a:fillRect/>
              </a:stretch>
            </p:blipFill>
            <p:spPr>
              <a:xfrm>
                <a:off x="2533713" y="2154778"/>
                <a:ext cx="12600" cy="12600"/>
              </a:xfrm>
              <a:prstGeom prst="rect">
                <a:avLst/>
              </a:prstGeom>
            </p:spPr>
          </p:pic>
        </mc:Fallback>
      </mc:AlternateContent>
    </p:spTree>
    <p:extLst>
      <p:ext uri="{BB962C8B-B14F-4D97-AF65-F5344CB8AC3E}">
        <p14:creationId xmlns:p14="http://schemas.microsoft.com/office/powerpoint/2010/main" val="105322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97665" y="449973"/>
            <a:ext cx="10532857" cy="4926195"/>
          </a:xfrm>
        </p:spPr>
        <p:txBody>
          <a:bodyPr anchor="t">
            <a:normAutofit fontScale="90000"/>
          </a:bodyPr>
          <a:lstStyle/>
          <a:p>
            <a:pPr algn="ctr"/>
            <a:r>
              <a:rPr lang="en-US" sz="4000" dirty="0"/>
              <a:t>We value the partnerships we have, and </a:t>
            </a:r>
            <a:br>
              <a:rPr lang="en-US" sz="4000" dirty="0"/>
            </a:br>
            <a:r>
              <a:rPr lang="en-US" sz="4000" dirty="0"/>
              <a:t>we want to thank them</a:t>
            </a:r>
            <a:br>
              <a:rPr lang="en-US" sz="4000" dirty="0"/>
            </a:br>
            <a:br>
              <a:rPr lang="en-US" sz="4000" dirty="0"/>
            </a:br>
            <a:r>
              <a:rPr lang="en-US" sz="3100" dirty="0"/>
              <a:t>All of our Board of Education Trustees</a:t>
            </a:r>
            <a:br>
              <a:rPr lang="en-US" sz="3100" dirty="0"/>
            </a:br>
            <a:br>
              <a:rPr lang="en-US" sz="3100" dirty="0"/>
            </a:br>
            <a:r>
              <a:rPr lang="en-US" sz="3100" dirty="0"/>
              <a:t>SCSSA, NCCSS, ES BOCES, WS BOCES, Nassau BOCES, NYSSBA, NYSCOSS, ASBO, PTA, SCOPE, LIA, </a:t>
            </a:r>
            <a:br>
              <a:rPr lang="en-US" sz="3100" dirty="0"/>
            </a:br>
            <a:br>
              <a:rPr lang="en-US" sz="3100" dirty="0"/>
            </a:br>
            <a:r>
              <a:rPr lang="en-US" sz="3100" dirty="0"/>
              <a:t>and Our Local, State, and Federal Officials</a:t>
            </a:r>
            <a:br>
              <a:rPr lang="en-US" sz="3200" dirty="0"/>
            </a:br>
            <a:br>
              <a:rPr lang="en-US" sz="3200" dirty="0"/>
            </a:br>
            <a:endParaRPr lang="en-US" sz="3200" dirty="0"/>
          </a:p>
        </p:txBody>
      </p:sp>
      <p:pic>
        <p:nvPicPr>
          <p:cNvPr id="7" name="Picture 6" descr="A picture containing text&#10;&#10;Description automatically generated">
            <a:extLst>
              <a:ext uri="{FF2B5EF4-FFF2-40B4-BE49-F238E27FC236}">
                <a16:creationId xmlns:a16="http://schemas.microsoft.com/office/drawing/2014/main" id="{06202587-75E4-FC0E-3B0D-5B717BB01A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6163" y="3944929"/>
            <a:ext cx="3306618" cy="3020291"/>
          </a:xfrm>
          <a:prstGeom prst="rect">
            <a:avLst/>
          </a:prstGeom>
        </p:spPr>
      </p:pic>
    </p:spTree>
    <p:extLst>
      <p:ext uri="{BB962C8B-B14F-4D97-AF65-F5344CB8AC3E}">
        <p14:creationId xmlns:p14="http://schemas.microsoft.com/office/powerpoint/2010/main" val="125537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 on brainstorming">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3465</TotalTime>
  <Words>2624</Words>
  <Application>Microsoft Office PowerPoint</Application>
  <PresentationFormat>Widescreen</PresentationFormat>
  <Paragraphs>538</Paragraphs>
  <Slides>34</Slides>
  <Notes>16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Arial</vt:lpstr>
      <vt:lpstr>Arial Black</vt:lpstr>
      <vt:lpstr>Arial Narrow</vt:lpstr>
      <vt:lpstr>Calibri</vt:lpstr>
      <vt:lpstr>Calibri Light</vt:lpstr>
      <vt:lpstr>Century Gothic</vt:lpstr>
      <vt:lpstr>Palatino Linotype</vt:lpstr>
      <vt:lpstr>Wingdings</vt:lpstr>
      <vt:lpstr>Wingdings 2</vt:lpstr>
      <vt:lpstr>Office Theme</vt:lpstr>
      <vt:lpstr>Presentation on brainstorming</vt:lpstr>
      <vt:lpstr>Retrospect</vt:lpstr>
      <vt:lpstr>PowerPoint Presentation</vt:lpstr>
      <vt:lpstr>Partnerships = Stronger Systems How N-SSBA’s Partnerships help  Longwood Legislative Breakfast 2.7.26 Bob Vecchio, Executive Director, Nassau-Suffolk School Boards Association</vt:lpstr>
      <vt:lpstr>Relationship building always matters!</vt:lpstr>
      <vt:lpstr>Relationships with media can lead to opportunities for advocacy</vt:lpstr>
      <vt:lpstr>Led to this!</vt:lpstr>
      <vt:lpstr>This article and quote</vt:lpstr>
      <vt:lpstr>Led to this!</vt:lpstr>
      <vt:lpstr>Find value in every relationship and build it,   you never know when it will provide you with an opportunity to excel</vt:lpstr>
      <vt:lpstr>We value the partnerships we have, and  we want to thank them  All of our Board of Education Trustees  SCSSA, NCCSS, ES BOCES, WS BOCES, Nassau BOCES, NYSSBA, NYSCOSS, ASBO, PTA, SCOPE, LIA,   and Our Local, State, and Federal Officials  </vt:lpstr>
      <vt:lpstr>Thank you</vt:lpstr>
      <vt:lpstr>Stronger Together:  Partnership with  Eastern Suffolk BOCES</vt:lpstr>
      <vt:lpstr>PowerPoint Presentation</vt:lpstr>
      <vt:lpstr>PowerPoint Presentation</vt:lpstr>
      <vt:lpstr>PowerPoint Presentation</vt:lpstr>
      <vt:lpstr>Regionalization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Regional Advocacy</vt:lpstr>
      <vt:lpstr>PowerPoint Presentation</vt:lpstr>
      <vt:lpstr>Budget Vote and School Board Elections</vt:lpstr>
      <vt:lpstr>Reimagining Educational Services to Build Bridges for Success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Better Together</dc:title>
  <dc:creator>Malone, Leyna</dc:creator>
  <cp:lastModifiedBy>Malone, Leyna</cp:lastModifiedBy>
  <cp:revision>54</cp:revision>
  <cp:lastPrinted>2026-02-03T16:43:36Z</cp:lastPrinted>
  <dcterms:created xsi:type="dcterms:W3CDTF">2026-01-23T17:23:33Z</dcterms:created>
  <dcterms:modified xsi:type="dcterms:W3CDTF">2026-02-06T16:58:41Z</dcterms:modified>
</cp:coreProperties>
</file>