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98" r:id="rId2"/>
    <p:sldId id="375" r:id="rId3"/>
    <p:sldId id="383" r:id="rId4"/>
    <p:sldId id="384" r:id="rId5"/>
    <p:sldId id="401" r:id="rId6"/>
    <p:sldId id="385" r:id="rId7"/>
    <p:sldId id="386" r:id="rId8"/>
    <p:sldId id="390" r:id="rId9"/>
    <p:sldId id="396" r:id="rId10"/>
    <p:sldId id="397" r:id="rId11"/>
    <p:sldId id="402" r:id="rId12"/>
    <p:sldId id="404" r:id="rId13"/>
    <p:sldId id="405" r:id="rId14"/>
    <p:sldId id="406" r:id="rId15"/>
    <p:sldId id="408" r:id="rId16"/>
    <p:sldId id="409" r:id="rId17"/>
    <p:sldId id="407" r:id="rId18"/>
    <p:sldId id="410" r:id="rId19"/>
    <p:sldId id="411" r:id="rId20"/>
    <p:sldId id="399" r:id="rId21"/>
    <p:sldId id="40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ED4AF2-70E1-B840-9FE7-B5BF1B3A184D}" v="166" dt="2025-09-09T22:03:27.428"/>
    <p1510:client id="{EA3E3EDF-3C6D-4A9E-9C3C-F6F20E832EC3}" v="23" dt="2025-09-09T20:00:59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59"/>
    <p:restoredTop sz="94719"/>
  </p:normalViewPr>
  <p:slideViewPr>
    <p:cSldViewPr snapToGrid="0">
      <p:cViewPr varScale="1">
        <p:scale>
          <a:sx n="111" d="100"/>
          <a:sy n="111" d="100"/>
        </p:scale>
        <p:origin x="248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087B-06BC-4F63-9D0C-65A7871DEC8D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56134-BEDC-476A-B34E-77101BBE07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60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A6256-7D91-9AB8-4B36-A73D09DF6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BD33A3-23CF-56F1-7876-5DA1B6A6B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87944-3901-CE67-90BD-60D1EF6C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53824-C46B-18AF-AF58-3C172C392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C6224-68B9-DDC7-D53C-B058DF008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02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30039-5237-A431-3F9B-38DE7A7E0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4458A-BE3F-8FC9-7E53-9A7BC32D6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3786-3BC3-EDD0-54B3-0869D9FF5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0AE41-28AA-B6A2-999F-B0418A14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871EF-6513-C77A-BF77-68EA4193E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0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16AEEB-7FDF-5CC5-BF0F-561C1302BC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6E08F-ED04-DEEB-D0B1-90B42087C1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36781-008B-C1F5-84B1-24F22593E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6C1BD-7A3F-6FEA-C8DB-97E74C894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45E42-AF9C-3205-D4CC-FA59D928E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33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BED8-A2AE-6E5A-351D-14B3E3F4E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1B500-F3AA-7B55-6D58-F42E6E252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F03FA-92F2-3640-D76D-EAC06B719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B08E6-AC1E-AAC8-80D1-E7DDDA29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30F5-5722-5FF5-4725-936D4DC22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94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55CD6-DE0B-D500-8896-C2BD07262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EDB20-548D-A76E-88FA-8498D7267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6F659-58B7-555C-6592-9DDEFCB97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3D314-1A42-C343-35B6-D238A81D4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14B58-AF5E-0553-A093-735B2143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03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595A-085B-7B37-C9E1-F3ABDCFAF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74CE0-36D0-1C51-900B-3D5C5B5F94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EFD3B-63E1-7DDA-6C5E-3FAA92EA5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AC2AC8-3B6B-E728-EA6F-1102F6CA5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A8A1DD-30C8-FFDF-F8F1-F02638578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A1FD1-01C5-7678-B6FC-53948716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9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26B37-34A8-E2CB-60FD-23756B435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C0E26-0468-197D-F7D0-C75E60A9B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2571B4-F8AF-2FE1-0A29-125EB53CA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84DDE-0C81-D827-4474-ECFD0FB90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BEF466-6C0E-FA05-76F5-47A88835C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D054F3-360B-46F3-F8EA-7F1207E8B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2AFEE9-0DF1-72A7-02A0-E1F304E1E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E107B8-79A9-34F8-AF36-CCC8D0087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64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73698-FB6A-2C23-4169-06AA7CB7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059601-9FC7-3048-BD78-FE2FBB819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03F6D-EA8A-F121-6320-DAB8F08B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C8451-7FE8-876F-F8C7-B554BF60D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6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EEC84E-E5C1-84EC-F9CD-216450208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03F59-038E-D9F7-6D9B-C4A5DF25B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5D10E1-DE15-02DD-9823-426D8C5A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9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1069-757E-0D1C-31A7-CC0C6D726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499DC-BF59-8EDD-2276-E928E82DB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70126-0A57-0262-EB2E-CC0F8AB05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88B67A-500E-B4D3-7B02-932EEFEBB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2D894-FC0F-AE47-45A3-04EFE672C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B8FA4-4806-1E3E-855F-A499E8FF1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9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CD42C-BA91-B30A-B325-970D4DE6F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F3F1D3-1CD1-3ED9-C5AF-238815BD0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F8C89F-D679-9CEB-700E-636CCACEA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0A5B00-BED9-5F8D-5F59-4D3F1CE64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E0665D-DFA2-37F2-B267-D95AF5BF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25AC5-E427-AD80-F17B-57E0204A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74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9D50-BF9B-F93B-68DE-A506C1C5B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7D821-2644-B7B4-18F3-131884971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DB09F-F007-9A81-D14E-86474AAA1E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09580D-C745-3B4E-BA83-67AD12210015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95D79-26D5-D74F-1040-D23611D58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ED227-E571-8EC9-D23B-D16BD78657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FADFCF-C312-DE43-B1F2-A99C7A55F1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1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sign&#10;&#10;AI-generated content may be incorrect.">
            <a:extLst>
              <a:ext uri="{FF2B5EF4-FFF2-40B4-BE49-F238E27FC236}">
                <a16:creationId xmlns:a16="http://schemas.microsoft.com/office/drawing/2014/main" id="{C06962E5-4722-F3FC-D5BD-F1EB70320E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839" y="16923"/>
            <a:ext cx="5284321" cy="6841077"/>
          </a:xfrm>
        </p:spPr>
      </p:pic>
    </p:spTree>
    <p:extLst>
      <p:ext uri="{BB962C8B-B14F-4D97-AF65-F5344CB8AC3E}">
        <p14:creationId xmlns:p14="http://schemas.microsoft.com/office/powerpoint/2010/main" val="4259627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BB11E-CF3A-0F63-F463-649F3822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BB94-5DA2-0458-824D-78FB6790A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School Improvement Plan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0D49F-92E7-DA7A-B253-EE232393B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FAB30A-6787-A0BD-827E-DBED0F0F9DBB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974AC-2660-E6A6-A2B6-9BABD49847D5}"/>
              </a:ext>
            </a:extLst>
          </p:cNvPr>
          <p:cNvSpPr txBox="1"/>
          <p:nvPr/>
        </p:nvSpPr>
        <p:spPr>
          <a:xfrm>
            <a:off x="250371" y="1545771"/>
            <a:ext cx="113973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Woodstock Middle School will have an assessment team that will meet and create common assessments for ELA, math, science, and social studies bi-weekly to monitor students’ progress in learning and applying the state standards as well as to determine the reteaching of state standards to students.</a:t>
            </a:r>
          </a:p>
          <a:p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Woodstock Middle will implement “Data Nights” each semester and Parent-Teacher Conferences each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semester and upon requests of the administration, teachers, or parents to keep parents informed of the schools’ academic progress.</a:t>
            </a:r>
          </a:p>
          <a:p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family engagement specialist will establish partnerships with adopters to connect Woodstock Middle School with community resources that support the teaching and learning environment and the overall well-being of students to assist with increasing the progressive discipline support rate.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Image preview">
            <a:extLst>
              <a:ext uri="{FF2B5EF4-FFF2-40B4-BE49-F238E27FC236}">
                <a16:creationId xmlns:a16="http://schemas.microsoft.com/office/drawing/2014/main" id="{B5F81837-62C7-773B-220D-B94F4AA85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08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026F7-FC31-FC40-5F5A-E23D9726E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6C07B-B0B8-2D22-D632-AF16B113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Opportunities for Additional Parent Meetings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FC6B2-708D-BC8E-1349-D3A2D17F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3B90D-1785-B383-4808-96C9126C0434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50B8E4-3CF9-77C1-62F9-1B8082462F29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Image preview">
            <a:extLst>
              <a:ext uri="{FF2B5EF4-FFF2-40B4-BE49-F238E27FC236}">
                <a16:creationId xmlns:a16="http://schemas.microsoft.com/office/drawing/2014/main" id="{25126EE0-2E46-3734-4AF8-3702F1802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E9B7DB-EB9F-3856-ED67-982F1301195E}"/>
              </a:ext>
            </a:extLst>
          </p:cNvPr>
          <p:cNvSpPr txBox="1"/>
          <p:nvPr/>
        </p:nvSpPr>
        <p:spPr>
          <a:xfrm>
            <a:off x="158027" y="948690"/>
            <a:ext cx="1164815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Academic Nights (Math, ELA, Science, Technology)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Quarterly Data Chats (</a:t>
            </a:r>
            <a:r>
              <a:rPr lang="en-US" sz="22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iReady</a:t>
            </a: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, CFA, TCAP updates)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Grade-Level Progress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STEM Showcase / Family Literacy Night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Code of Conduct &amp; PBIS Workshops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Mental Health &amp; Wellness Sessions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Parent Advisory Council (PAC)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Coffee with the Principal / PLC Coach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882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1FC01-A063-82F4-2E81-E5BD1B7F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00202-0179-4423-782A-7B7C2D9A4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Teacher Qualifications &amp; Parents’ Right to Know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90C7-ADC1-BE35-A15D-1FDC331E4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7F2EB3-2CAA-38D2-2C49-3EC74B7D166F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075BDD-B02F-5414-16A5-2E4264EF18CB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close-up of a list of information&#10;&#10;AI-generated content may be incorrect.">
            <a:extLst>
              <a:ext uri="{FF2B5EF4-FFF2-40B4-BE49-F238E27FC236}">
                <a16:creationId xmlns:a16="http://schemas.microsoft.com/office/drawing/2014/main" id="{10A1A4ED-0269-97E0-AFF1-AED3E8FDB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86" y="948690"/>
            <a:ext cx="10723531" cy="516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00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67CE3-3C15-DC0C-F15A-13C978CA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643CF-3018-3B98-3F04-EACA4B9E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Notice of Title I School Status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A4E6E-536C-8A86-9E15-5F3872799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C9FA38-6290-2EAC-54B6-DA3277568391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9A9B38-510E-93E8-4247-65CB5A2A9FE5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64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3328C-CEE7-EB44-F034-F5AA94E72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AE514-D2E4-4B44-179C-DF992E839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📌School-Parent Compact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CAC31-EEA6-E323-EC58-0309F2CD7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40901B-D0F4-B37D-593C-E9284CAFC7AE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59EF5-8289-1712-11EF-71E1C0841174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close-up of a paper&#10;&#10;AI-generated content may be incorrect.">
            <a:extLst>
              <a:ext uri="{FF2B5EF4-FFF2-40B4-BE49-F238E27FC236}">
                <a16:creationId xmlns:a16="http://schemas.microsoft.com/office/drawing/2014/main" id="{CFE6C5FC-6CB2-3BEE-DD66-4F3279B29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98" y="855497"/>
            <a:ext cx="12200598" cy="592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5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47611-E35A-41BC-68F8-3E809B305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02964-5833-9E90-9DDF-78CC57E48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📌School-Parent Compact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EE9F5-FAAF-268C-AB7C-0D3DE61A1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8FCC6C-4EF7-7E0F-4641-CD1EE9BD386B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26649E-6BE8-8333-410F-A491BEDDF898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FD80B15F-0C33-ACAA-3AA8-6D411D2E8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26" y="1099699"/>
            <a:ext cx="11961584" cy="563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3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933EC-8C0A-3EA0-E684-B0FD5F904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F63F7-DFAE-454C-9DEB-65B7B249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📌School-Parent Compact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BB20D-61B4-97C5-7D8B-FD45FF2F7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A3C87A-F0B6-7F31-FBA4-194F7FD81CA3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E8B59C-79EA-11E6-5E63-C5FE973BBA94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screenshot of a document&#10;&#10;AI-generated content may be incorrect.">
            <a:extLst>
              <a:ext uri="{FF2B5EF4-FFF2-40B4-BE49-F238E27FC236}">
                <a16:creationId xmlns:a16="http://schemas.microsoft.com/office/drawing/2014/main" id="{9B483C2A-4084-CA6D-FBC5-D26C8FBC0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544" y="792785"/>
            <a:ext cx="6808456" cy="606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43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9DD13-D8D1-8E4E-DAF9-BAF9C66A0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6BEC9-C8F0-8867-F86D-664879F9B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📌Student Code of Conduct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CA484-F49D-A6C2-3E56-D0C765C65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1CD465-7CB3-D3E1-4E8F-8789E3BD0EDB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DD7B50-C914-EF76-FB72-DCD8730AD9A1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red and black chart&#10;&#10;AI-generated content may be incorrect.">
            <a:extLst>
              <a:ext uri="{FF2B5EF4-FFF2-40B4-BE49-F238E27FC236}">
                <a16:creationId xmlns:a16="http://schemas.microsoft.com/office/drawing/2014/main" id="{33D64A26-A288-3F6E-EB0F-86721E0D7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7957"/>
            <a:ext cx="12169517" cy="49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30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FE5B4-EB22-FDC0-3077-F3F359A14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45FA-088E-3055-1A81-CFCEBDF4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📌Student Code of Conduct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2560F-49CF-1B84-0F4D-E683C8136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0BA27C-69E6-434C-2FCB-78AB4FEC2F28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6CCC89-8A5E-B4D1-77F7-1DF3FF63A77F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 red and black chart&#10;&#10;AI-generated content may be incorrect.">
            <a:extLst>
              <a:ext uri="{FF2B5EF4-FFF2-40B4-BE49-F238E27FC236}">
                <a16:creationId xmlns:a16="http://schemas.microsoft.com/office/drawing/2014/main" id="{EBFEF95A-7189-CF8D-1C34-4B24387DD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286"/>
            <a:ext cx="12139015" cy="558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22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73C8F-6975-3610-0F54-BBF257AD1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D718C-83F9-DC33-56C4-EF72F11AB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📌Student Code of Conduct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1C299-F4AB-27BA-06CC-D7C87843D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948690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389ABF-7B0A-5368-1580-1B1744DA27B5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BAA63B-6EF1-E838-486E-81D81B08FEBF}"/>
              </a:ext>
            </a:extLst>
          </p:cNvPr>
          <p:cNvSpPr txBox="1"/>
          <p:nvPr/>
        </p:nvSpPr>
        <p:spPr>
          <a:xfrm>
            <a:off x="250371" y="1545771"/>
            <a:ext cx="11397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red and black chart&#10;&#10;AI-generated content may be incorrect.">
            <a:extLst>
              <a:ext uri="{FF2B5EF4-FFF2-40B4-BE49-F238E27FC236}">
                <a16:creationId xmlns:a16="http://schemas.microsoft.com/office/drawing/2014/main" id="{34158CD8-1F5F-D7C2-A315-3130AB863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497"/>
            <a:ext cx="12192000" cy="590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613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1D22A-18D2-785C-8CD7-620598CB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"/>
            <a:ext cx="9144000" cy="1028700"/>
          </a:xfrm>
        </p:spPr>
        <p:txBody>
          <a:bodyPr/>
          <a:lstStyle/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Woodstock Middle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31DEB0-49C9-3869-A445-22BDC065B4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7199" y="1028701"/>
            <a:ext cx="8766629" cy="557383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en-US" sz="2800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2800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2800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US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September 9, 2025</a:t>
            </a:r>
          </a:p>
          <a:p>
            <a:endParaRPr lang="en-US" b="1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US" sz="2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Mr. Willie Bolden,</a:t>
            </a:r>
            <a:r>
              <a:rPr lang="en-US" sz="2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Principal</a:t>
            </a:r>
          </a:p>
          <a:p>
            <a:r>
              <a:rPr lang="en-US" sz="2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Ms. Marsha Carodine,</a:t>
            </a:r>
            <a:r>
              <a:rPr lang="en-US" sz="2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Assistant Principal</a:t>
            </a:r>
          </a:p>
          <a:p>
            <a:r>
              <a:rPr lang="en-US" sz="2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Mr. Raheem-Asad Merriweather, </a:t>
            </a:r>
            <a:r>
              <a:rPr lang="en-US" sz="2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Professional Learning Coach</a:t>
            </a:r>
          </a:p>
          <a:p>
            <a:r>
              <a:rPr lang="en-US" sz="2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Ms. Sarah Jackson, </a:t>
            </a:r>
            <a:r>
              <a:rPr lang="en-US" sz="2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Professional School Counselor</a:t>
            </a:r>
          </a:p>
          <a:p>
            <a:r>
              <a:rPr lang="en-US" sz="2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Mr. T. Greer, </a:t>
            </a:r>
            <a:r>
              <a:rPr lang="en-US" sz="2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Community Engagement Specialist</a:t>
            </a:r>
          </a:p>
          <a:p>
            <a:endParaRPr lang="en-US" sz="2200" b="1" dirty="0">
              <a:solidFill>
                <a:srgbClr val="C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2800" b="1" dirty="0">
              <a:solidFill>
                <a:srgbClr val="C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2800" b="1" dirty="0">
              <a:solidFill>
                <a:srgbClr val="C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b="1" dirty="0">
              <a:solidFill>
                <a:srgbClr val="C00000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10F97A-7CFA-6493-5565-B357D6D34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5" y="4662233"/>
            <a:ext cx="3141191" cy="210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preview">
            <a:extLst>
              <a:ext uri="{FF2B5EF4-FFF2-40B4-BE49-F238E27FC236}">
                <a16:creationId xmlns:a16="http://schemas.microsoft.com/office/drawing/2014/main" id="{AFE8DAFC-DBBB-CF6D-774A-7D8807AA3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446" y="4823460"/>
            <a:ext cx="2094554" cy="177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nnual Title I Meeting | Wynford Local Schools">
            <a:extLst>
              <a:ext uri="{FF2B5EF4-FFF2-40B4-BE49-F238E27FC236}">
                <a16:creationId xmlns:a16="http://schemas.microsoft.com/office/drawing/2014/main" id="{15306B05-85DF-2F26-65F8-80C5D3C43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596" y="1028701"/>
            <a:ext cx="4378212" cy="28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371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2078B-4432-1A19-B0FB-8378F08A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endParaRPr lang="en-US" sz="9600" dirty="0"/>
          </a:p>
        </p:txBody>
      </p:sp>
      <p:pic>
        <p:nvPicPr>
          <p:cNvPr id="1028" name="Picture 4" descr="Questions &amp; Answers: Episode 2">
            <a:extLst>
              <a:ext uri="{FF2B5EF4-FFF2-40B4-BE49-F238E27FC236}">
                <a16:creationId xmlns:a16="http://schemas.microsoft.com/office/drawing/2014/main" id="{37C79FB5-C5C7-33BB-0958-5DCB2596C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938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F7C55-B55E-C914-E716-D71CB8070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Stickers, Thanks for Coming Stickers, Perfect for Baby Shower,  Wedding Favor, Birthday Party Favor, 2 Inch Circle, 50 Pack.">
            <a:extLst>
              <a:ext uri="{FF2B5EF4-FFF2-40B4-BE49-F238E27FC236}">
                <a16:creationId xmlns:a16="http://schemas.microsoft.com/office/drawing/2014/main" id="{B33CB183-CF45-1514-1D3A-B52F0F7A5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07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051A6-D642-27E7-D6D6-C078B38CA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FA9C4-32EB-2680-D8D4-F1FD1AD6D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Purpose of Tile I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58C7A-B655-CBDD-4155-96B64D2E0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200" y="769625"/>
            <a:ext cx="6226890" cy="5689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64F780-6F22-0C77-DE77-F792AA7257E4}"/>
              </a:ext>
            </a:extLst>
          </p:cNvPr>
          <p:cNvSpPr txBox="1"/>
          <p:nvPr/>
        </p:nvSpPr>
        <p:spPr>
          <a:xfrm>
            <a:off x="102870" y="766688"/>
            <a:ext cx="906399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Provide </a:t>
            </a:r>
            <a:r>
              <a:rPr lang="en-US" sz="2200" b="1" dirty="0"/>
              <a:t>additional academic support</a:t>
            </a:r>
            <a:r>
              <a:rPr lang="en-US" sz="2200" dirty="0"/>
              <a:t> to help all students meet challenging state standards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Ensure </a:t>
            </a:r>
            <a:r>
              <a:rPr lang="en-US" sz="2200" b="1" dirty="0"/>
              <a:t>equitable access</a:t>
            </a:r>
            <a:r>
              <a:rPr lang="en-US" sz="2200" dirty="0"/>
              <a:t> to high-quality education for all children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Close </a:t>
            </a:r>
            <a:r>
              <a:rPr lang="en-US" sz="2200" b="1" dirty="0"/>
              <a:t>achievement gaps</a:t>
            </a:r>
            <a:r>
              <a:rPr lang="en-US" sz="2200" dirty="0"/>
              <a:t> between advantaged and disadvantaged students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Strengthen </a:t>
            </a:r>
            <a:r>
              <a:rPr lang="en-US" sz="2200" b="1" dirty="0"/>
              <a:t>parent and family engagement</a:t>
            </a:r>
            <a:r>
              <a:rPr lang="en-US" sz="2200" dirty="0"/>
              <a:t> in the learning process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Support schools with </a:t>
            </a:r>
            <a:r>
              <a:rPr lang="en-US" sz="2200" b="1" dirty="0"/>
              <a:t>resources, professional development, and funding</a:t>
            </a:r>
            <a:r>
              <a:rPr lang="en-US" sz="2200" dirty="0"/>
              <a:t> to improve student outcomes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📘 </a:t>
            </a:r>
            <a:r>
              <a:rPr lang="en-US" sz="2200" i="1" dirty="0"/>
              <a:t>Title I is designed to give every child a fair, equal, and significant opportunity to obtain a high-quality education.</a:t>
            </a:r>
            <a:endParaRPr lang="en-US" sz="2200" dirty="0"/>
          </a:p>
        </p:txBody>
      </p:sp>
      <p:pic>
        <p:nvPicPr>
          <p:cNvPr id="6" name="Picture 4" descr="Image preview">
            <a:extLst>
              <a:ext uri="{FF2B5EF4-FFF2-40B4-BE49-F238E27FC236}">
                <a16:creationId xmlns:a16="http://schemas.microsoft.com/office/drawing/2014/main" id="{6329714E-494D-CD79-D24E-D9C0D514A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1909" y="146188"/>
            <a:ext cx="2094554" cy="1779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CB08EEE-2AEE-CDB2-B32C-CA7766B68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809" y="4756468"/>
            <a:ext cx="3141191" cy="210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88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63BBB-21B5-0C92-6E36-BE163C2A9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A3F4B-0C45-DD93-5A0C-ADB86506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Reporting Pupil Progress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8049-8759-10A1-B654-D74960D43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200" y="769625"/>
            <a:ext cx="6226890" cy="5689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7E67EB-54CA-4388-88E6-0C328DDD7DEC}"/>
              </a:ext>
            </a:extLst>
          </p:cNvPr>
          <p:cNvSpPr txBox="1"/>
          <p:nvPr/>
        </p:nvSpPr>
        <p:spPr>
          <a:xfrm>
            <a:off x="102870" y="766688"/>
            <a:ext cx="91563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Progress Reports</a:t>
            </a:r>
            <a:r>
              <a:rPr lang="en-US" sz="2400" dirty="0"/>
              <a:t> issued mid-quarter to keep families informed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Report Cards</a:t>
            </a:r>
            <a:r>
              <a:rPr lang="en-US" sz="2400" dirty="0"/>
              <a:t> sent at the end of each quarter with academic and behavioral updates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Parent Portal Access</a:t>
            </a:r>
            <a:r>
              <a:rPr lang="en-US" sz="2400" dirty="0"/>
              <a:t> for real-time grades, attendance, and assignments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Parent-Teacher Conferences</a:t>
            </a:r>
            <a:r>
              <a:rPr lang="en-US" sz="2400" dirty="0"/>
              <a:t> scheduled throughout the year to review progress and set goals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Intervention &amp; Support Plans</a:t>
            </a:r>
            <a:r>
              <a:rPr lang="en-US" sz="2400" dirty="0"/>
              <a:t> shared with families if students need additional academic support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📊 </a:t>
            </a:r>
            <a:r>
              <a:rPr lang="en-US" sz="2400" i="1" dirty="0"/>
              <a:t>Families are encouraged to monitor student progress regularly and collaborate with teachers to support student success.</a:t>
            </a:r>
            <a:endParaRPr lang="en-US" sz="2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D3CF3FE-5CD9-5EC7-8897-6768435E0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809" y="4756468"/>
            <a:ext cx="3141191" cy="210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e preview">
            <a:extLst>
              <a:ext uri="{FF2B5EF4-FFF2-40B4-BE49-F238E27FC236}">
                <a16:creationId xmlns:a16="http://schemas.microsoft.com/office/drawing/2014/main" id="{D7BAFC7A-72AA-56EE-E7E6-DC087ADE1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8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BB19B-1A97-79F3-EF74-12A7BE2F1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0208A-EBE3-A69A-C917-875D7298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Parent-Teacher Conferences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F0550-D7A4-B7EB-EB47-007CD25A7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200" y="769625"/>
            <a:ext cx="6226890" cy="5689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pic>
        <p:nvPicPr>
          <p:cNvPr id="6" name="Picture 4" descr="Image preview">
            <a:extLst>
              <a:ext uri="{FF2B5EF4-FFF2-40B4-BE49-F238E27FC236}">
                <a16:creationId xmlns:a16="http://schemas.microsoft.com/office/drawing/2014/main" id="{FE0231D6-B78E-B254-35CA-272E62BF5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4BF9D39-99E6-267A-EB13-DD1969BE5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0809" y="4756468"/>
            <a:ext cx="3141191" cy="2101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2B395B-0302-6E42-B2CA-908825619FDA}"/>
              </a:ext>
            </a:extLst>
          </p:cNvPr>
          <p:cNvSpPr txBox="1"/>
          <p:nvPr/>
        </p:nvSpPr>
        <p:spPr>
          <a:xfrm>
            <a:off x="370390" y="766688"/>
            <a:ext cx="116325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Held </a:t>
            </a:r>
            <a:r>
              <a:rPr lang="en-US" sz="2400" b="1" dirty="0"/>
              <a:t>each semester</a:t>
            </a:r>
            <a:r>
              <a:rPr lang="en-US" sz="2400" dirty="0"/>
              <a:t> to review student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Provide an opportunity to discuss </a:t>
            </a:r>
            <a:r>
              <a:rPr lang="en-US" sz="2400" b="1" dirty="0"/>
              <a:t>academic performance, behavior, and goals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Allow families to collaborate with teachers on </a:t>
            </a:r>
            <a:r>
              <a:rPr lang="en-US" sz="2400" b="1" dirty="0"/>
              <a:t>support strategies</a:t>
            </a:r>
            <a:r>
              <a:rPr lang="en-US" sz="2400" dirty="0"/>
              <a:t> for success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Conferences may be scheduled </a:t>
            </a:r>
            <a:r>
              <a:rPr lang="en-US" sz="2400" b="1" dirty="0"/>
              <a:t>in-person, by phone, or virtually</a:t>
            </a:r>
            <a:r>
              <a:rPr lang="en-US" sz="2400" dirty="0"/>
              <a:t> for flexibility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Interpreter services available</a:t>
            </a:r>
            <a:r>
              <a:rPr lang="en-US" sz="2400" dirty="0"/>
              <a:t> upon request to ensure clear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📝 </a:t>
            </a:r>
            <a:r>
              <a:rPr lang="en-US" sz="2400" i="1" dirty="0"/>
              <a:t>Conferences strengthen the partnership between home and school by ensuring every family has a voice in their child’s education.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88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0C49C-8891-3531-BD21-CD69F00BA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0ED17-C575-82FE-4D39-E82AF511F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Parent &amp; Family Engagement Requirements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CB928-1732-CBA5-3919-A7FA58397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766688"/>
            <a:ext cx="11875948" cy="5689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292FE7-6AC7-40F0-6586-4DCF80D5FA09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6642B3-6EF8-BAC9-3F06-5035874A159E}"/>
              </a:ext>
            </a:extLst>
          </p:cNvPr>
          <p:cNvSpPr txBox="1"/>
          <p:nvPr/>
        </p:nvSpPr>
        <p:spPr>
          <a:xfrm>
            <a:off x="158026" y="1017270"/>
            <a:ext cx="12033974" cy="5347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 dirty="0"/>
              <a:t>Family Engagement Plan</a:t>
            </a:r>
          </a:p>
          <a:p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Parents are the </a:t>
            </a:r>
            <a:r>
              <a:rPr lang="en-US" sz="1700" b="1" dirty="0"/>
              <a:t>primary teachers</a:t>
            </a:r>
            <a:r>
              <a:rPr lang="en-US" sz="1700" dirty="0"/>
              <a:t> of their children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Family involvement is essential to student success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Woodstock MS administrators, staff, and parents </a:t>
            </a:r>
            <a:r>
              <a:rPr lang="en-US" sz="1700" b="1" dirty="0"/>
              <a:t>developed the plan together</a:t>
            </a:r>
          </a:p>
          <a:p>
            <a:endParaRPr lang="en-US" sz="1700" dirty="0"/>
          </a:p>
          <a:p>
            <a:r>
              <a:rPr lang="en-US" sz="1700" b="1" dirty="0"/>
              <a:t>Parents Can:</a:t>
            </a:r>
          </a:p>
          <a:p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Serve on the </a:t>
            </a:r>
            <a:r>
              <a:rPr lang="en-US" sz="1700" b="1" dirty="0"/>
              <a:t>Site-Based Leadership Team</a:t>
            </a:r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Respond to </a:t>
            </a:r>
            <a:r>
              <a:rPr lang="en-US" sz="1700" b="1" dirty="0"/>
              <a:t>memos, surveys, and questionnaires</a:t>
            </a:r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Support </a:t>
            </a:r>
            <a:r>
              <a:rPr lang="en-US" sz="1700" b="1" dirty="0"/>
              <a:t>Title I requirements</a:t>
            </a:r>
          </a:p>
          <a:p>
            <a:endParaRPr lang="en-US" sz="1700" dirty="0"/>
          </a:p>
          <a:p>
            <a:r>
              <a:rPr lang="en-US" sz="1700" b="1" dirty="0"/>
              <a:t>Parents Will Be:</a:t>
            </a:r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Invited to the </a:t>
            </a:r>
            <a:r>
              <a:rPr lang="en-US" sz="1700" b="1" dirty="0"/>
              <a:t>Annual Title I Meeting</a:t>
            </a:r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b="1" dirty="0"/>
              <a:t>Notified of policies</a:t>
            </a:r>
            <a:r>
              <a:rPr lang="en-US" sz="1700" dirty="0"/>
              <a:t> in a clear, understandable format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b="1" dirty="0"/>
              <a:t>Informed of their rights</a:t>
            </a:r>
            <a:r>
              <a:rPr lang="en-US" sz="1700" dirty="0"/>
              <a:t> to be involved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Offered opportunities to </a:t>
            </a:r>
            <a:r>
              <a:rPr lang="en-US" sz="1700" b="1" dirty="0"/>
              <a:t>participate in school affairs</a:t>
            </a:r>
            <a:endParaRPr lang="en-US" sz="1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Asked for feedback and given </a:t>
            </a:r>
            <a:r>
              <a:rPr lang="en-US" sz="1700" b="1" dirty="0"/>
              <a:t>timely information</a:t>
            </a:r>
            <a:r>
              <a:rPr lang="en-US" sz="1700" dirty="0"/>
              <a:t> about parent programs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700" dirty="0"/>
              <a:t>Provided with </a:t>
            </a:r>
            <a:r>
              <a:rPr lang="en-US" sz="1700" b="1" dirty="0"/>
              <a:t>assessment results</a:t>
            </a:r>
            <a:r>
              <a:rPr lang="en-US" sz="1700" dirty="0"/>
              <a:t> and explanations of curriculum, assessments, and proficiency levels</a:t>
            </a:r>
          </a:p>
          <a:p>
            <a:endParaRPr lang="en-US" sz="185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6" name="Picture 4" descr="Image preview">
            <a:extLst>
              <a:ext uri="{FF2B5EF4-FFF2-40B4-BE49-F238E27FC236}">
                <a16:creationId xmlns:a16="http://schemas.microsoft.com/office/drawing/2014/main" id="{DF4C54C1-BE49-FC5E-185A-3DF483E3C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1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47119-5423-E983-9772-A242DB4FA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E1189-0674-929B-1A8D-667346296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Availability of Parent Training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66D4D-6DF8-7D32-D538-55F6F27C9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546716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9D07E4-2ED0-2244-FDC5-C62073165865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1AEAC4-8A9F-CB83-451A-1AFE00934AD0}"/>
              </a:ext>
            </a:extLst>
          </p:cNvPr>
          <p:cNvSpPr txBox="1"/>
          <p:nvPr/>
        </p:nvSpPr>
        <p:spPr>
          <a:xfrm>
            <a:off x="158026" y="1409654"/>
            <a:ext cx="12033974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Workshops &amp; Sessions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offered throughout the school year on academic strategies and student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Family Engagement Nights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to learn tools for supporting learning at home</a:t>
            </a:r>
          </a:p>
          <a:p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Technology Trainings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on using Parent Portal, Clever, and other digital platforms</a:t>
            </a:r>
          </a:p>
          <a:p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Community Resources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shared to connect families with additional learning opportunities</a:t>
            </a:r>
          </a:p>
          <a:p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Flexible Scheduling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(daytime and evening sessions) to meet the needs of all families</a:t>
            </a:r>
          </a:p>
          <a:p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🤝 </a:t>
            </a:r>
            <a:r>
              <a:rPr lang="en-US" sz="24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Parent training empowers families to actively support their child’s success at Woodstock Middle School</a:t>
            </a:r>
            <a:r>
              <a:rPr lang="en-US" sz="1600" i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.</a:t>
            </a:r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US" sz="1700" dirty="0"/>
          </a:p>
        </p:txBody>
      </p:sp>
      <p:pic>
        <p:nvPicPr>
          <p:cNvPr id="6" name="Picture 4" descr="Image preview">
            <a:extLst>
              <a:ext uri="{FF2B5EF4-FFF2-40B4-BE49-F238E27FC236}">
                <a16:creationId xmlns:a16="http://schemas.microsoft.com/office/drawing/2014/main" id="{24798827-530F-9BC9-AD6A-9C0E503A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8951" y="146188"/>
            <a:ext cx="1487511" cy="12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38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93DE1-0AD0-499E-4863-B60062CA0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DD053-EA0B-89E1-1876-605798E70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0" y="149125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District/School Progress/School Status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DF81E-EA1F-AF9B-6543-53B914CC2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546716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C682F-4209-4CD7-89B3-056B26DF6C8A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026" name="Picture 2" descr="Community High Scores Highest in Student Growth | Community High School">
            <a:extLst>
              <a:ext uri="{FF2B5EF4-FFF2-40B4-BE49-F238E27FC236}">
                <a16:creationId xmlns:a16="http://schemas.microsoft.com/office/drawing/2014/main" id="{DF4E22FE-3039-5B73-9522-CDE3D27E1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26" y="1001485"/>
            <a:ext cx="5923215" cy="570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CAP Toppers">
            <a:extLst>
              <a:ext uri="{FF2B5EF4-FFF2-40B4-BE49-F238E27FC236}">
                <a16:creationId xmlns:a16="http://schemas.microsoft.com/office/drawing/2014/main" id="{9B34D7B0-DA20-5A78-CAB7-B0C4099D1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286" y="1001485"/>
            <a:ext cx="6536689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D8BADB-1396-D9CF-46F9-9F9F387F0299}"/>
              </a:ext>
            </a:extLst>
          </p:cNvPr>
          <p:cNvSpPr txBox="1"/>
          <p:nvPr/>
        </p:nvSpPr>
        <p:spPr>
          <a:xfrm>
            <a:off x="6510582" y="5620043"/>
            <a:ext cx="4843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"/>
              </a:rPr>
              <a:t>Mr. Willie Bolden, Principal</a:t>
            </a:r>
          </a:p>
        </p:txBody>
      </p:sp>
    </p:spTree>
    <p:extLst>
      <p:ext uri="{BB962C8B-B14F-4D97-AF65-F5344CB8AC3E}">
        <p14:creationId xmlns:p14="http://schemas.microsoft.com/office/powerpoint/2010/main" val="274415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07F04-FF12-67EE-71A0-DC821E927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8A556-14BE-DDFE-443C-7285BB43F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6" y="237934"/>
            <a:ext cx="11151600" cy="617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📌 School Improvement Plan</a:t>
            </a:r>
            <a:endParaRPr lang="en-US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AA7E6-BFA4-346E-F081-BB4E1941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26" y="546716"/>
            <a:ext cx="11875948" cy="59093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b="1" dirty="0">
              <a:solidFill>
                <a:srgbClr val="C00000"/>
              </a:solidFill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>
              <a:latin typeface="Source Sans Pro"/>
              <a:ea typeface="Source Sans Pro"/>
            </a:endParaRPr>
          </a:p>
          <a:p>
            <a:pPr marL="0" indent="0">
              <a:buNone/>
            </a:pPr>
            <a:endParaRPr lang="en-US" sz="1200" b="1" dirty="0">
              <a:solidFill>
                <a:srgbClr val="980000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7B0AFD-38DD-48EB-B342-1773B2126C5F}"/>
              </a:ext>
            </a:extLst>
          </p:cNvPr>
          <p:cNvSpPr txBox="1"/>
          <p:nvPr/>
        </p:nvSpPr>
        <p:spPr>
          <a:xfrm>
            <a:off x="6766560" y="12379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B96949-B6B5-4CD4-9311-126E18AB5CBB}"/>
              </a:ext>
            </a:extLst>
          </p:cNvPr>
          <p:cNvSpPr txBox="1"/>
          <p:nvPr/>
        </p:nvSpPr>
        <p:spPr>
          <a:xfrm>
            <a:off x="6554124" y="5760113"/>
            <a:ext cx="54798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"/>
              </a:rPr>
              <a:t>Mr. Raheem-Asad Merriweather, PLC Coach</a:t>
            </a:r>
          </a:p>
        </p:txBody>
      </p:sp>
      <p:pic>
        <p:nvPicPr>
          <p:cNvPr id="6" name="Picture 5" descr="A close-up of a number&#10;&#10;AI-generated content may be incorrect.">
            <a:extLst>
              <a:ext uri="{FF2B5EF4-FFF2-40B4-BE49-F238E27FC236}">
                <a16:creationId xmlns:a16="http://schemas.microsoft.com/office/drawing/2014/main" id="{4FDC7589-BF6A-DC8F-F59A-CA805FAD2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26" y="986733"/>
            <a:ext cx="11875948" cy="464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5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4457</TotalTime>
  <Words>756</Words>
  <Application>Microsoft Macintosh PowerPoint</Application>
  <PresentationFormat>Widescreen</PresentationFormat>
  <Paragraphs>174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Source Sans Pro</vt:lpstr>
      <vt:lpstr>Office Theme</vt:lpstr>
      <vt:lpstr>PowerPoint Presentation</vt:lpstr>
      <vt:lpstr>Woodstock Middle School</vt:lpstr>
      <vt:lpstr>📌 Purpose of Tile I</vt:lpstr>
      <vt:lpstr>📌 Reporting Pupil Progress</vt:lpstr>
      <vt:lpstr>📌 Parent-Teacher Conferences</vt:lpstr>
      <vt:lpstr>📌 Parent &amp; Family Engagement Requirements</vt:lpstr>
      <vt:lpstr>📌 Availability of Parent Training</vt:lpstr>
      <vt:lpstr>📌 District/School Progress/School Status</vt:lpstr>
      <vt:lpstr>📌 School Improvement Plan</vt:lpstr>
      <vt:lpstr>📌 School Improvement Plan</vt:lpstr>
      <vt:lpstr>📌 Opportunities for Additional Parent Meetings</vt:lpstr>
      <vt:lpstr>📌 Teacher Qualifications &amp; Parents’ Right to Know</vt:lpstr>
      <vt:lpstr>📌 Notice of Title I School Status</vt:lpstr>
      <vt:lpstr>📌School-Parent Compact</vt:lpstr>
      <vt:lpstr>📌School-Parent Compact</vt:lpstr>
      <vt:lpstr>📌School-Parent Compact</vt:lpstr>
      <vt:lpstr>📌Student Code of Conduct</vt:lpstr>
      <vt:lpstr>📌Student Code of Conduct</vt:lpstr>
      <vt:lpstr>📌Student Code of Conduct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RAHEEMASAD  MERRIWEATHER</dc:creator>
  <cp:lastModifiedBy>RAHEEMASAD  MERRIWEATHER</cp:lastModifiedBy>
  <cp:revision>3</cp:revision>
  <dcterms:created xsi:type="dcterms:W3CDTF">2025-08-28T03:26:22Z</dcterms:created>
  <dcterms:modified xsi:type="dcterms:W3CDTF">2025-09-10T15:32:18Z</dcterms:modified>
</cp:coreProperties>
</file>