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3"/>
  </p:handoutMasterIdLst>
  <p:sldIdLst>
    <p:sldId id="257"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6" d="100"/>
          <a:sy n="46" d="100"/>
        </p:scale>
        <p:origin x="2004" y="24"/>
      </p:cViewPr>
      <p:guideLst/>
    </p:cSldViewPr>
  </p:slideViewPr>
  <p:notesTextViewPr>
    <p:cViewPr>
      <p:scale>
        <a:sx n="1" d="1"/>
        <a:sy n="1" d="1"/>
      </p:scale>
      <p:origin x="0" y="0"/>
    </p:cViewPr>
  </p:notesTextViewPr>
  <p:notesViewPr>
    <p:cSldViewPr snapToGrid="0">
      <p:cViewPr varScale="1">
        <p:scale>
          <a:sx n="50" d="100"/>
          <a:sy n="50" d="100"/>
        </p:scale>
        <p:origin x="2708" y="5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2DAD2-6C3B-4D6B-8626-945F346E6B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45580B-827E-42E3-A47C-0CB12D0CDB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D3113A-7066-4E2E-9B3F-F056BBCCAA9A}" type="datetimeFigureOut">
              <a:rPr lang="en-US" smtClean="0"/>
              <a:t>12/29/2025</a:t>
            </a:fld>
            <a:endParaRPr lang="en-US"/>
          </a:p>
        </p:txBody>
      </p:sp>
      <p:sp>
        <p:nvSpPr>
          <p:cNvPr id="4" name="Footer Placeholder 3">
            <a:extLst>
              <a:ext uri="{FF2B5EF4-FFF2-40B4-BE49-F238E27FC236}">
                <a16:creationId xmlns:a16="http://schemas.microsoft.com/office/drawing/2014/main" id="{7D53ED92-7A60-4262-8772-D100E64FB0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A7E7E2-0C86-422B-B476-5FBC31E7EC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B0493-2688-4AD5-9EF7-B67F823291F7}" type="slidenum">
              <a:rPr lang="en-US" smtClean="0"/>
              <a:t>‹#›</a:t>
            </a:fld>
            <a:endParaRPr lang="en-US"/>
          </a:p>
        </p:txBody>
      </p:sp>
    </p:spTree>
    <p:extLst>
      <p:ext uri="{BB962C8B-B14F-4D97-AF65-F5344CB8AC3E}">
        <p14:creationId xmlns:p14="http://schemas.microsoft.com/office/powerpoint/2010/main" val="24222367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1BE7F4-625E-4179-970D-7B16915BA9D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86711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BE7F4-625E-4179-970D-7B16915BA9D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100490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BE7F4-625E-4179-970D-7B16915BA9D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65529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AD3E789-2F6D-619A-DFAD-6A98B8224FD8}"/>
              </a:ext>
            </a:extLst>
          </p:cNvPr>
          <p:cNvSpPr txBox="1"/>
          <p:nvPr userDrawn="1"/>
        </p:nvSpPr>
        <p:spPr>
          <a:xfrm>
            <a:off x="-193964" y="657009"/>
            <a:ext cx="8091055" cy="523220"/>
          </a:xfrm>
          <a:prstGeom prst="rect">
            <a:avLst/>
          </a:prstGeom>
          <a:noFill/>
        </p:spPr>
        <p:txBody>
          <a:bodyPr wrap="square" rtlCol="0">
            <a:spAutoFit/>
          </a:bodyPr>
          <a:lstStyle/>
          <a:p>
            <a:pPr algn="ctr"/>
            <a:r>
              <a:rPr lang="en-US" sz="2800" b="1" dirty="0">
                <a:solidFill>
                  <a:srgbClr val="176933"/>
                </a:solidFill>
                <a:latin typeface="Georgia" panose="02040502050405020303" pitchFamily="18" charset="0"/>
              </a:rPr>
              <a:t>Monthly Munch</a:t>
            </a:r>
          </a:p>
        </p:txBody>
      </p:sp>
      <p:pic>
        <p:nvPicPr>
          <p:cNvPr id="2" name="Picture 1">
            <a:extLst>
              <a:ext uri="{FF2B5EF4-FFF2-40B4-BE49-F238E27FC236}">
                <a16:creationId xmlns:a16="http://schemas.microsoft.com/office/drawing/2014/main" id="{3168DB83-611A-EB06-918B-ED6B62DF93D5}"/>
              </a:ext>
            </a:extLst>
          </p:cNvPr>
          <p:cNvPicPr>
            <a:picLocks noChangeAspect="1"/>
          </p:cNvPicPr>
          <p:nvPr userDrawn="1"/>
        </p:nvPicPr>
        <p:blipFill>
          <a:blip r:embed="rId2">
            <a:extLst>
              <a:ext uri="{28A0092B-C50C-407E-A947-70E740481C1C}">
                <a14:useLocalDpi xmlns:a14="http://schemas.microsoft.com/office/drawing/2010/main" val="0"/>
              </a:ext>
            </a:extLst>
          </a:blip>
          <a:srcRect l="3681" t="3" r="32505" b="-6160"/>
          <a:stretch/>
        </p:blipFill>
        <p:spPr>
          <a:xfrm>
            <a:off x="-3851" y="9558913"/>
            <a:ext cx="7794146" cy="735324"/>
          </a:xfrm>
          <a:prstGeom prst="rect">
            <a:avLst/>
          </a:prstGeom>
        </p:spPr>
      </p:pic>
      <p:pic>
        <p:nvPicPr>
          <p:cNvPr id="7" name="Picture 6">
            <a:extLst>
              <a:ext uri="{FF2B5EF4-FFF2-40B4-BE49-F238E27FC236}">
                <a16:creationId xmlns:a16="http://schemas.microsoft.com/office/drawing/2014/main" id="{7F0C2783-C634-E9DF-61CD-D2FE255A29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332" y="1045946"/>
            <a:ext cx="1529886" cy="517596"/>
          </a:xfrm>
          <a:prstGeom prst="rect">
            <a:avLst/>
          </a:prstGeom>
        </p:spPr>
      </p:pic>
      <p:sp>
        <p:nvSpPr>
          <p:cNvPr id="42" name="TextBox 41">
            <a:extLst>
              <a:ext uri="{FF2B5EF4-FFF2-40B4-BE49-F238E27FC236}">
                <a16:creationId xmlns:a16="http://schemas.microsoft.com/office/drawing/2014/main" id="{A174AF6A-4239-4311-B918-2C7DAB88DE7A}"/>
              </a:ext>
            </a:extLst>
          </p:cNvPr>
          <p:cNvSpPr txBox="1"/>
          <p:nvPr userDrawn="1"/>
        </p:nvSpPr>
        <p:spPr>
          <a:xfrm>
            <a:off x="4521448" y="5925713"/>
            <a:ext cx="3208115" cy="2062103"/>
          </a:xfrm>
          <a:prstGeom prst="rect">
            <a:avLst/>
          </a:prstGeom>
          <a:noFill/>
        </p:spPr>
        <p:txBody>
          <a:bodyPr wrap="square" rtlCol="0">
            <a:spAutoFit/>
          </a:bodyPr>
          <a:lstStyle/>
          <a:p>
            <a:pPr marL="0" indent="0" algn="ctr">
              <a:buFont typeface="Arial" panose="020B0604020202020204" pitchFamily="34" charset="0"/>
              <a:buNone/>
            </a:pPr>
            <a:r>
              <a:rPr lang="en-US" sz="1600" dirty="0"/>
              <a:t>This month we shine a spotlight on brown rice, a hearty and affordable whole grain that fits into everyday meals. Introducing small swaps, like choosing brown rice rather than white rice, helps families build nutritious habits that last all year.  Try our brown rice recipe!</a:t>
            </a:r>
            <a:endParaRPr lang="en-US" sz="1600" dirty="0">
              <a:solidFill>
                <a:schemeClr val="tx1"/>
              </a:solidFill>
            </a:endParaRPr>
          </a:p>
        </p:txBody>
      </p:sp>
      <p:sp>
        <p:nvSpPr>
          <p:cNvPr id="44" name="TextBox 43">
            <a:extLst>
              <a:ext uri="{FF2B5EF4-FFF2-40B4-BE49-F238E27FC236}">
                <a16:creationId xmlns:a16="http://schemas.microsoft.com/office/drawing/2014/main" id="{3E730BCC-336E-4D5E-8EED-2D11853F7BDF}"/>
              </a:ext>
            </a:extLst>
          </p:cNvPr>
          <p:cNvSpPr txBox="1"/>
          <p:nvPr userDrawn="1"/>
        </p:nvSpPr>
        <p:spPr>
          <a:xfrm>
            <a:off x="4443904" y="5273274"/>
            <a:ext cx="3346390" cy="707886"/>
          </a:xfrm>
          <a:prstGeom prst="rect">
            <a:avLst/>
          </a:prstGeom>
          <a:noFill/>
        </p:spPr>
        <p:txBody>
          <a:bodyPr wrap="square" rtlCol="0">
            <a:spAutoFit/>
          </a:bodyPr>
          <a:lstStyle/>
          <a:p>
            <a:pPr algn="ctr"/>
            <a:r>
              <a:rPr lang="en-US" sz="2000" b="1" dirty="0">
                <a:solidFill>
                  <a:schemeClr val="accent1"/>
                </a:solidFill>
                <a:latin typeface="Arial" panose="020B0604020202020204" pitchFamily="34" charset="0"/>
                <a:cs typeface="Arial" panose="020B0604020202020204" pitchFamily="34" charset="0"/>
              </a:rPr>
              <a:t>Celebrating Brown Rice Month</a:t>
            </a:r>
          </a:p>
        </p:txBody>
      </p:sp>
      <p:sp>
        <p:nvSpPr>
          <p:cNvPr id="49" name="Rectangle 48">
            <a:extLst>
              <a:ext uri="{FF2B5EF4-FFF2-40B4-BE49-F238E27FC236}">
                <a16:creationId xmlns:a16="http://schemas.microsoft.com/office/drawing/2014/main" id="{EB184384-A7BE-4660-B666-EA7FAAD71EDE}"/>
              </a:ext>
            </a:extLst>
          </p:cNvPr>
          <p:cNvSpPr/>
          <p:nvPr userDrawn="1"/>
        </p:nvSpPr>
        <p:spPr>
          <a:xfrm>
            <a:off x="109756" y="2462441"/>
            <a:ext cx="7519169" cy="2616719"/>
          </a:xfrm>
          <a:prstGeom prst="rect">
            <a:avLst/>
          </a:prstGeom>
          <a:ln>
            <a:solidFill>
              <a:schemeClr val="accent1"/>
            </a:solidFill>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dirty="0"/>
          </a:p>
        </p:txBody>
      </p:sp>
      <p:sp>
        <p:nvSpPr>
          <p:cNvPr id="52" name="TextBox 51">
            <a:extLst>
              <a:ext uri="{FF2B5EF4-FFF2-40B4-BE49-F238E27FC236}">
                <a16:creationId xmlns:a16="http://schemas.microsoft.com/office/drawing/2014/main" id="{75CBBA3E-AB1D-4B88-9644-9F58AF062818}"/>
              </a:ext>
            </a:extLst>
          </p:cNvPr>
          <p:cNvSpPr txBox="1"/>
          <p:nvPr userDrawn="1"/>
        </p:nvSpPr>
        <p:spPr>
          <a:xfrm>
            <a:off x="2876084" y="2672739"/>
            <a:ext cx="4568373" cy="2308324"/>
          </a:xfrm>
          <a:prstGeom prst="rect">
            <a:avLst/>
          </a:prstGeom>
          <a:noFill/>
        </p:spPr>
        <p:txBody>
          <a:bodyPr wrap="square" rtlCol="0">
            <a:spAutoFit/>
          </a:bodyPr>
          <a:lstStyle/>
          <a:p>
            <a:pPr algn="ctr"/>
            <a:r>
              <a:rPr lang="en-US" sz="1600" dirty="0"/>
              <a:t>As we kick off a new year, January is the perfect time to focus on simple, nourishing foods that support healthy habits.  This month we shine a spotlight on brown rice, a hearty and affordable whole grain that fits into everyday meals. It is packed with fiber, B Vitamins, and magnesium to support overall wellness.  Small changes add up and choosing whole grains is an easy way to support long term health—one meal at a time!</a:t>
            </a:r>
          </a:p>
        </p:txBody>
      </p:sp>
      <p:pic>
        <p:nvPicPr>
          <p:cNvPr id="22" name="Picture 21">
            <a:extLst>
              <a:ext uri="{FF2B5EF4-FFF2-40B4-BE49-F238E27FC236}">
                <a16:creationId xmlns:a16="http://schemas.microsoft.com/office/drawing/2014/main" id="{C2E7175F-CEC1-437D-8A07-E30DE741DC87}"/>
              </a:ext>
            </a:extLst>
          </p:cNvPr>
          <p:cNvPicPr>
            <a:picLocks noChangeAspect="1"/>
          </p:cNvPicPr>
          <p:nvPr userDrawn="1"/>
        </p:nvPicPr>
        <p:blipFill>
          <a:blip r:embed="rId2">
            <a:extLst>
              <a:ext uri="{28A0092B-C50C-407E-A947-70E740481C1C}">
                <a14:useLocalDpi xmlns:a14="http://schemas.microsoft.com/office/drawing/2010/main" val="0"/>
              </a:ext>
            </a:extLst>
          </a:blip>
          <a:srcRect l="3681" t="3" r="32505" b="-6160"/>
          <a:stretch/>
        </p:blipFill>
        <p:spPr>
          <a:xfrm>
            <a:off x="-3852" y="-12414"/>
            <a:ext cx="7772401" cy="735324"/>
          </a:xfrm>
          <a:prstGeom prst="rect">
            <a:avLst/>
          </a:prstGeom>
        </p:spPr>
      </p:pic>
      <p:sp>
        <p:nvSpPr>
          <p:cNvPr id="23" name="TextBox 22">
            <a:extLst>
              <a:ext uri="{FF2B5EF4-FFF2-40B4-BE49-F238E27FC236}">
                <a16:creationId xmlns:a16="http://schemas.microsoft.com/office/drawing/2014/main" id="{E21C29FF-A137-4C1D-BF8E-77F8D8027019}"/>
              </a:ext>
            </a:extLst>
          </p:cNvPr>
          <p:cNvSpPr txBox="1"/>
          <p:nvPr userDrawn="1"/>
        </p:nvSpPr>
        <p:spPr>
          <a:xfrm>
            <a:off x="511924" y="1099739"/>
            <a:ext cx="6740844" cy="523220"/>
          </a:xfrm>
          <a:prstGeom prst="rect">
            <a:avLst/>
          </a:prstGeom>
          <a:noFill/>
        </p:spPr>
        <p:txBody>
          <a:bodyPr wrap="square" rtlCol="0">
            <a:spAutoFit/>
          </a:bodyPr>
          <a:lstStyle/>
          <a:p>
            <a:pPr algn="ctr"/>
            <a:r>
              <a:rPr lang="en-US" sz="1400" b="0" dirty="0">
                <a:solidFill>
                  <a:srgbClr val="176933"/>
                </a:solidFill>
                <a:latin typeface="Georgia" panose="02040502050405020303" pitchFamily="18" charset="0"/>
              </a:rPr>
              <a:t>Nutrition Newsletter</a:t>
            </a:r>
            <a:br>
              <a:rPr lang="en-US" sz="1400" b="0" dirty="0">
                <a:solidFill>
                  <a:srgbClr val="176933"/>
                </a:solidFill>
                <a:latin typeface="Georgia" panose="02040502050405020303" pitchFamily="18" charset="0"/>
              </a:rPr>
            </a:br>
            <a:r>
              <a:rPr lang="en-US" sz="1400" b="0" dirty="0">
                <a:solidFill>
                  <a:srgbClr val="176933"/>
                </a:solidFill>
                <a:latin typeface="Georgia" panose="02040502050405020303" pitchFamily="18" charset="0"/>
              </a:rPr>
              <a:t>January 2026</a:t>
            </a:r>
          </a:p>
        </p:txBody>
      </p:sp>
      <p:sp>
        <p:nvSpPr>
          <p:cNvPr id="5" name="Rectangle 4">
            <a:extLst>
              <a:ext uri="{FF2B5EF4-FFF2-40B4-BE49-F238E27FC236}">
                <a16:creationId xmlns:a16="http://schemas.microsoft.com/office/drawing/2014/main" id="{D0774191-5D70-47D2-8A1B-754DC3E478F0}"/>
              </a:ext>
            </a:extLst>
          </p:cNvPr>
          <p:cNvSpPr/>
          <p:nvPr userDrawn="1"/>
        </p:nvSpPr>
        <p:spPr>
          <a:xfrm>
            <a:off x="1884218" y="1615531"/>
            <a:ext cx="4062650" cy="707886"/>
          </a:xfrm>
          <a:prstGeom prst="rect">
            <a:avLst/>
          </a:prstGeom>
        </p:spPr>
        <p:txBody>
          <a:bodyPr wrap="square">
            <a:spAutoFit/>
          </a:bodyPr>
          <a:lstStyle/>
          <a:p>
            <a:pPr algn="ctr"/>
            <a:r>
              <a:rPr lang="en-US" sz="2000" b="1" cap="none" spc="0" dirty="0">
                <a:ln/>
                <a:solidFill>
                  <a:schemeClr val="accent1"/>
                </a:solidFill>
                <a:effectLst/>
                <a:latin typeface="Arial" panose="020B0604020202020204" pitchFamily="34" charset="0"/>
                <a:cs typeface="Arial" panose="020B0604020202020204" pitchFamily="34" charset="0"/>
              </a:rPr>
              <a:t>January is </a:t>
            </a:r>
            <a:br>
              <a:rPr lang="en-US" sz="2000" b="1" cap="none" spc="0" dirty="0">
                <a:ln/>
                <a:solidFill>
                  <a:schemeClr val="accent1"/>
                </a:solidFill>
                <a:effectLst/>
                <a:latin typeface="Arial" panose="020B0604020202020204" pitchFamily="34" charset="0"/>
                <a:cs typeface="Arial" panose="020B0604020202020204" pitchFamily="34" charset="0"/>
              </a:rPr>
            </a:br>
            <a:r>
              <a:rPr lang="en-US" sz="2000" b="1" i="0" cap="none" spc="0" dirty="0">
                <a:ln/>
                <a:solidFill>
                  <a:schemeClr val="accent1"/>
                </a:solidFill>
                <a:effectLst/>
                <a:latin typeface="Arial" panose="020B0604020202020204" pitchFamily="34" charset="0"/>
                <a:cs typeface="Arial" panose="020B0604020202020204" pitchFamily="34" charset="0"/>
              </a:rPr>
              <a:t>Brown Rice Month</a:t>
            </a:r>
            <a:endParaRPr lang="en-US" sz="2000" b="1" cap="none" spc="0" dirty="0">
              <a:ln/>
              <a:solidFill>
                <a:schemeClr val="accent1"/>
              </a:solidFill>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09254AF-5795-4A9A-A2DF-452C5E6B98B9}"/>
              </a:ext>
            </a:extLst>
          </p:cNvPr>
          <p:cNvSpPr/>
          <p:nvPr userDrawn="1"/>
        </p:nvSpPr>
        <p:spPr>
          <a:xfrm>
            <a:off x="109208" y="5210756"/>
            <a:ext cx="4402879" cy="707886"/>
          </a:xfrm>
          <a:prstGeom prst="rect">
            <a:avLst/>
          </a:prstGeom>
        </p:spPr>
        <p:txBody>
          <a:bodyPr wrap="square">
            <a:spAutoFit/>
          </a:bodyPr>
          <a:lstStyle/>
          <a:p>
            <a:pPr algn="ctr"/>
            <a:r>
              <a:rPr lang="en-US" sz="2000" b="1" cap="none" spc="0" dirty="0">
                <a:ln/>
                <a:solidFill>
                  <a:schemeClr val="accent1"/>
                </a:solidFill>
                <a:effectLst/>
                <a:latin typeface="Arial" panose="020B0604020202020204" pitchFamily="34" charset="0"/>
                <a:cs typeface="Arial" panose="020B0604020202020204" pitchFamily="34" charset="0"/>
              </a:rPr>
              <a:t>Recipe Corner:</a:t>
            </a:r>
            <a:br>
              <a:rPr lang="en-US" sz="2000" b="1" cap="none" spc="0" dirty="0">
                <a:ln/>
                <a:solidFill>
                  <a:schemeClr val="accent1"/>
                </a:solidFill>
                <a:effectLst/>
                <a:latin typeface="Arial" panose="020B0604020202020204" pitchFamily="34" charset="0"/>
                <a:cs typeface="Arial" panose="020B0604020202020204" pitchFamily="34" charset="0"/>
              </a:rPr>
            </a:br>
            <a:r>
              <a:rPr lang="en-US" sz="2000" b="1" cap="none" spc="0" dirty="0">
                <a:ln/>
                <a:solidFill>
                  <a:schemeClr val="accent1"/>
                </a:solidFill>
                <a:effectLst/>
                <a:latin typeface="Arial" panose="020B0604020202020204" pitchFamily="34" charset="0"/>
                <a:cs typeface="Arial" panose="020B0604020202020204" pitchFamily="34" charset="0"/>
              </a:rPr>
              <a:t> Lemon Scented Brown Rice</a:t>
            </a:r>
          </a:p>
        </p:txBody>
      </p:sp>
      <p:sp>
        <p:nvSpPr>
          <p:cNvPr id="3" name="Rectangle 2">
            <a:extLst>
              <a:ext uri="{FF2B5EF4-FFF2-40B4-BE49-F238E27FC236}">
                <a16:creationId xmlns:a16="http://schemas.microsoft.com/office/drawing/2014/main" id="{4C48E630-19A9-4B06-8F21-7400249B1031}"/>
              </a:ext>
            </a:extLst>
          </p:cNvPr>
          <p:cNvSpPr/>
          <p:nvPr userDrawn="1"/>
        </p:nvSpPr>
        <p:spPr>
          <a:xfrm>
            <a:off x="4861801" y="8015782"/>
            <a:ext cx="2560887" cy="369332"/>
          </a:xfrm>
          <a:prstGeom prst="rect">
            <a:avLst/>
          </a:prstGeom>
        </p:spPr>
        <p:txBody>
          <a:bodyPr wrap="square">
            <a:spAutoFit/>
          </a:bodyPr>
          <a:lstStyle/>
          <a:p>
            <a:pPr algn="ctr"/>
            <a:r>
              <a:rPr lang="en-US" sz="1800" b="1" dirty="0">
                <a:solidFill>
                  <a:schemeClr val="accent1"/>
                </a:solidFill>
                <a:latin typeface="Arial" panose="020B0604020202020204" pitchFamily="34" charset="0"/>
                <a:cs typeface="Arial" panose="020B0604020202020204" pitchFamily="34" charset="0"/>
              </a:rPr>
              <a:t>Whole Grain Wins</a:t>
            </a:r>
          </a:p>
        </p:txBody>
      </p:sp>
      <p:sp>
        <p:nvSpPr>
          <p:cNvPr id="16" name="TextBox 15">
            <a:extLst>
              <a:ext uri="{FF2B5EF4-FFF2-40B4-BE49-F238E27FC236}">
                <a16:creationId xmlns:a16="http://schemas.microsoft.com/office/drawing/2014/main" id="{94D8F89F-23B1-47D0-AA11-E59D5A5C2170}"/>
              </a:ext>
            </a:extLst>
          </p:cNvPr>
          <p:cNvSpPr txBox="1"/>
          <p:nvPr userDrawn="1"/>
        </p:nvSpPr>
        <p:spPr>
          <a:xfrm>
            <a:off x="4320953" y="8287581"/>
            <a:ext cx="3529522" cy="1077218"/>
          </a:xfrm>
          <a:prstGeom prst="rect">
            <a:avLst/>
          </a:prstGeom>
          <a:noFill/>
        </p:spPr>
        <p:txBody>
          <a:bodyPr wrap="square" rtlCol="0">
            <a:spAutoFit/>
          </a:bodyPr>
          <a:lstStyle/>
          <a:p>
            <a:pPr marL="0" indent="0" algn="ctr">
              <a:buFont typeface="Arial" panose="020B0604020202020204" pitchFamily="34" charset="0"/>
              <a:buNone/>
            </a:pPr>
            <a:r>
              <a:rPr lang="en-US" sz="1600" b="1" dirty="0">
                <a:solidFill>
                  <a:schemeClr val="tx1"/>
                </a:solidFill>
              </a:rPr>
              <a:t>Is your family used to eating white rice?</a:t>
            </a:r>
            <a:br>
              <a:rPr lang="en-US" sz="1600" dirty="0">
                <a:solidFill>
                  <a:schemeClr val="tx1"/>
                </a:solidFill>
              </a:rPr>
            </a:br>
            <a:r>
              <a:rPr lang="en-US" sz="1600" dirty="0">
                <a:solidFill>
                  <a:schemeClr val="tx1"/>
                </a:solidFill>
              </a:rPr>
              <a:t>Try mixing half white rice with brown rice to ease the transition!</a:t>
            </a:r>
          </a:p>
        </p:txBody>
      </p:sp>
      <p:pic>
        <p:nvPicPr>
          <p:cNvPr id="9" name="Picture 8">
            <a:extLst>
              <a:ext uri="{FF2B5EF4-FFF2-40B4-BE49-F238E27FC236}">
                <a16:creationId xmlns:a16="http://schemas.microsoft.com/office/drawing/2014/main" id="{00C043FD-2D6F-42D0-BF9A-6FC2579593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0226"/>
          <a:stretch/>
        </p:blipFill>
        <p:spPr>
          <a:xfrm>
            <a:off x="361213" y="3002153"/>
            <a:ext cx="2289425" cy="1749956"/>
          </a:xfrm>
          <a:prstGeom prst="rect">
            <a:avLst/>
          </a:prstGeom>
        </p:spPr>
      </p:pic>
      <p:pic>
        <p:nvPicPr>
          <p:cNvPr id="11" name="Picture 10">
            <a:extLst>
              <a:ext uri="{FF2B5EF4-FFF2-40B4-BE49-F238E27FC236}">
                <a16:creationId xmlns:a16="http://schemas.microsoft.com/office/drawing/2014/main" id="{1A7B7B33-1DC3-4AD6-BB97-6F4DE4D345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24690" y="819540"/>
            <a:ext cx="1750239" cy="1474344"/>
          </a:xfrm>
          <a:prstGeom prst="rect">
            <a:avLst/>
          </a:prstGeom>
        </p:spPr>
      </p:pic>
      <p:sp>
        <p:nvSpPr>
          <p:cNvPr id="21" name="Rectangle 20">
            <a:extLst>
              <a:ext uri="{FF2B5EF4-FFF2-40B4-BE49-F238E27FC236}">
                <a16:creationId xmlns:a16="http://schemas.microsoft.com/office/drawing/2014/main" id="{ACF45277-FF26-41C6-AC62-11834754337F}"/>
              </a:ext>
            </a:extLst>
          </p:cNvPr>
          <p:cNvSpPr/>
          <p:nvPr userDrawn="1"/>
        </p:nvSpPr>
        <p:spPr>
          <a:xfrm>
            <a:off x="133933" y="5909684"/>
            <a:ext cx="4291250" cy="3510432"/>
          </a:xfrm>
          <a:prstGeom prst="rect">
            <a:avLst/>
          </a:prstGeom>
          <a:ln>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dirty="0"/>
          </a:p>
        </p:txBody>
      </p:sp>
      <p:sp>
        <p:nvSpPr>
          <p:cNvPr id="26" name="TextBox 25">
            <a:extLst>
              <a:ext uri="{FF2B5EF4-FFF2-40B4-BE49-F238E27FC236}">
                <a16:creationId xmlns:a16="http://schemas.microsoft.com/office/drawing/2014/main" id="{9FC29D64-6EE9-43D8-8E48-B5BA3F9E4AC1}"/>
              </a:ext>
            </a:extLst>
          </p:cNvPr>
          <p:cNvSpPr txBox="1"/>
          <p:nvPr userDrawn="1"/>
        </p:nvSpPr>
        <p:spPr>
          <a:xfrm>
            <a:off x="40473" y="5932647"/>
            <a:ext cx="4342700" cy="338554"/>
          </a:xfrm>
          <a:prstGeom prst="rect">
            <a:avLst/>
          </a:prstGeom>
          <a:noFill/>
        </p:spPr>
        <p:txBody>
          <a:bodyPr wrap="square" rtlCol="0">
            <a:spAutoFit/>
          </a:bodyPr>
          <a:lstStyle/>
          <a:p>
            <a:pPr marL="0" indent="0" algn="ctr">
              <a:buFont typeface="Arial" panose="020B0604020202020204" pitchFamily="34" charset="0"/>
              <a:buNone/>
            </a:pPr>
            <a:r>
              <a:rPr lang="en-US" sz="1600" b="1" dirty="0">
                <a:solidFill>
                  <a:schemeClr val="tx1"/>
                </a:solidFill>
              </a:rPr>
              <a:t>Number of Servings: 6       Serving Size: 1 Cup</a:t>
            </a:r>
            <a:endParaRPr lang="en-US" sz="1600" dirty="0">
              <a:solidFill>
                <a:schemeClr val="tx1"/>
              </a:solidFill>
            </a:endParaRPr>
          </a:p>
        </p:txBody>
      </p:sp>
      <p:sp>
        <p:nvSpPr>
          <p:cNvPr id="27" name="TextBox 26">
            <a:extLst>
              <a:ext uri="{FF2B5EF4-FFF2-40B4-BE49-F238E27FC236}">
                <a16:creationId xmlns:a16="http://schemas.microsoft.com/office/drawing/2014/main" id="{AD378A19-1560-459C-940F-86E0537E6985}"/>
              </a:ext>
            </a:extLst>
          </p:cNvPr>
          <p:cNvSpPr txBox="1"/>
          <p:nvPr userDrawn="1"/>
        </p:nvSpPr>
        <p:spPr>
          <a:xfrm>
            <a:off x="143567" y="6211091"/>
            <a:ext cx="3529522" cy="1815882"/>
          </a:xfrm>
          <a:prstGeom prst="rect">
            <a:avLst/>
          </a:prstGeom>
          <a:noFill/>
        </p:spPr>
        <p:txBody>
          <a:bodyPr wrap="square" rtlCol="0">
            <a:spAutoFit/>
          </a:bodyPr>
          <a:lstStyle/>
          <a:p>
            <a:pPr marL="0" indent="0" algn="l">
              <a:buFont typeface="Arial" panose="020B0604020202020204" pitchFamily="34" charset="0"/>
              <a:buNone/>
            </a:pPr>
            <a:r>
              <a:rPr lang="en-US" sz="1600" b="1" dirty="0">
                <a:solidFill>
                  <a:schemeClr val="tx1"/>
                </a:solidFill>
              </a:rPr>
              <a:t>Ingredients:</a:t>
            </a:r>
          </a:p>
          <a:p>
            <a:pPr marL="285750" indent="-285750" algn="l">
              <a:buFont typeface="Arial" panose="020B0604020202020204" pitchFamily="34" charset="0"/>
              <a:buChar char="•"/>
            </a:pPr>
            <a:r>
              <a:rPr lang="en-US" sz="1600" b="0" dirty="0">
                <a:solidFill>
                  <a:schemeClr val="tx1"/>
                </a:solidFill>
              </a:rPr>
              <a:t>1 2/3 cup uncooked brown rice</a:t>
            </a:r>
          </a:p>
          <a:p>
            <a:pPr marL="285750" indent="-285750" algn="l">
              <a:buFont typeface="Arial" panose="020B0604020202020204" pitchFamily="34" charset="0"/>
              <a:buChar char="•"/>
            </a:pPr>
            <a:r>
              <a:rPr lang="en-US" sz="1600" b="0" dirty="0">
                <a:solidFill>
                  <a:schemeClr val="tx1"/>
                </a:solidFill>
              </a:rPr>
              <a:t>3 1/4 cup water</a:t>
            </a:r>
          </a:p>
          <a:p>
            <a:pPr marL="285750" indent="-285750" algn="l">
              <a:buFont typeface="Arial" panose="020B0604020202020204" pitchFamily="34" charset="0"/>
              <a:buChar char="•"/>
            </a:pPr>
            <a:r>
              <a:rPr lang="en-US" sz="1600" b="0" dirty="0">
                <a:solidFill>
                  <a:schemeClr val="tx1"/>
                </a:solidFill>
              </a:rPr>
              <a:t>2 tsp lemon juice</a:t>
            </a:r>
          </a:p>
          <a:p>
            <a:pPr marL="285750" indent="-285750" algn="l">
              <a:buFont typeface="Arial" panose="020B0604020202020204" pitchFamily="34" charset="0"/>
              <a:buChar char="•"/>
            </a:pPr>
            <a:r>
              <a:rPr lang="en-US" sz="1600" b="0" dirty="0">
                <a:solidFill>
                  <a:schemeClr val="tx1"/>
                </a:solidFill>
              </a:rPr>
              <a:t>1/8 tsp cinnamon</a:t>
            </a:r>
          </a:p>
          <a:p>
            <a:pPr marL="285750" indent="-285750" algn="l">
              <a:buFont typeface="Arial" panose="020B0604020202020204" pitchFamily="34" charset="0"/>
              <a:buChar char="•"/>
            </a:pPr>
            <a:r>
              <a:rPr lang="en-US" sz="1600" b="0" dirty="0">
                <a:solidFill>
                  <a:schemeClr val="tx1"/>
                </a:solidFill>
              </a:rPr>
              <a:t>2/5 tsp salt</a:t>
            </a:r>
          </a:p>
          <a:p>
            <a:pPr marL="0" indent="0" algn="l">
              <a:buFont typeface="Arial" panose="020B0604020202020204" pitchFamily="34" charset="0"/>
              <a:buNone/>
            </a:pPr>
            <a:endParaRPr lang="en-US" sz="1600" dirty="0">
              <a:solidFill>
                <a:schemeClr val="tx1"/>
              </a:solidFill>
            </a:endParaRPr>
          </a:p>
        </p:txBody>
      </p:sp>
      <p:sp>
        <p:nvSpPr>
          <p:cNvPr id="28" name="TextBox 27">
            <a:extLst>
              <a:ext uri="{FF2B5EF4-FFF2-40B4-BE49-F238E27FC236}">
                <a16:creationId xmlns:a16="http://schemas.microsoft.com/office/drawing/2014/main" id="{30D69B39-B756-4E04-BEBB-D415CF9CE782}"/>
              </a:ext>
            </a:extLst>
          </p:cNvPr>
          <p:cNvSpPr txBox="1"/>
          <p:nvPr userDrawn="1"/>
        </p:nvSpPr>
        <p:spPr>
          <a:xfrm>
            <a:off x="109756" y="7664344"/>
            <a:ext cx="4402332" cy="1799824"/>
          </a:xfrm>
          <a:prstGeom prst="rect">
            <a:avLst/>
          </a:prstGeom>
          <a:noFill/>
        </p:spPr>
        <p:txBody>
          <a:bodyPr wrap="square" rtlCol="0">
            <a:spAutoFit/>
          </a:bodyPr>
          <a:lstStyle/>
          <a:p>
            <a:pPr marL="0" indent="0" algn="l">
              <a:buFont typeface="Arial" panose="020B0604020202020204" pitchFamily="34" charset="0"/>
              <a:buNone/>
            </a:pPr>
            <a:r>
              <a:rPr lang="en-US" sz="1600" b="1" dirty="0">
                <a:solidFill>
                  <a:schemeClr val="tx1"/>
                </a:solidFill>
              </a:rPr>
              <a:t>Directions:  </a:t>
            </a:r>
            <a:r>
              <a:rPr lang="en-US" sz="1600" b="0" dirty="0">
                <a:solidFill>
                  <a:schemeClr val="tx1"/>
                </a:solidFill>
              </a:rPr>
              <a:t>In a sauce pan, add water, lemon juice, cinnamon, and salt,  Bring to a simmer. Add rice and infused water to a pan.  Cover with foil.  Bake in a 350 degree oven for approximately 25 minutes until water is absorbed and rice is tender. Fluff with a fork and allow to stand for another</a:t>
            </a:r>
            <a:br>
              <a:rPr lang="en-US" sz="1600" b="0" dirty="0">
                <a:solidFill>
                  <a:schemeClr val="tx1"/>
                </a:solidFill>
              </a:rPr>
            </a:br>
            <a:r>
              <a:rPr lang="en-US" sz="1600" b="0" dirty="0">
                <a:solidFill>
                  <a:schemeClr val="tx1"/>
                </a:solidFill>
              </a:rPr>
              <a:t>5 minutes. </a:t>
            </a:r>
          </a:p>
        </p:txBody>
      </p:sp>
    </p:spTree>
    <p:extLst>
      <p:ext uri="{BB962C8B-B14F-4D97-AF65-F5344CB8AC3E}">
        <p14:creationId xmlns:p14="http://schemas.microsoft.com/office/powerpoint/2010/main" val="686903108"/>
      </p:ext>
    </p:extLst>
  </p:cSld>
  <p:clrMapOvr>
    <a:masterClrMapping/>
  </p:clrMapOvr>
  <p:extLst mod="1">
    <p:ext uri="{DCECCB84-F9BA-43D5-87BE-67443E8EF086}">
      <p15:sldGuideLst xmlns:p15="http://schemas.microsoft.com/office/powerpoint/2012/main">
        <p15:guide id="1" orient="horz" pos="4646">
          <p15:clr>
            <a:srgbClr val="FBAE40"/>
          </p15:clr>
        </p15:guide>
        <p15:guide id="2" pos="15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BE7F4-625E-4179-970D-7B16915BA9D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50683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1BE7F4-625E-4179-970D-7B16915BA9D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269201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1BE7F4-625E-4179-970D-7B16915BA9D2}"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202309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BE7F4-625E-4179-970D-7B16915BA9D2}" type="datetimeFigureOut">
              <a:rPr lang="en-US" smtClean="0"/>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16730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1BE7F4-625E-4179-970D-7B16915BA9D2}" type="datetimeFigureOut">
              <a:rPr lang="en-US" smtClean="0"/>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200165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E7F4-625E-4179-970D-7B16915BA9D2}" type="datetimeFigureOut">
              <a:rPr lang="en-US" smtClean="0"/>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194831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8F1BE7F4-625E-4179-970D-7B16915BA9D2}"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373436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8F1BE7F4-625E-4179-970D-7B16915BA9D2}"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20264-7B79-456A-A472-B2633F638381}" type="slidenum">
              <a:rPr lang="en-US" smtClean="0"/>
              <a:t>‹#›</a:t>
            </a:fld>
            <a:endParaRPr lang="en-US"/>
          </a:p>
        </p:txBody>
      </p:sp>
    </p:spTree>
    <p:extLst>
      <p:ext uri="{BB962C8B-B14F-4D97-AF65-F5344CB8AC3E}">
        <p14:creationId xmlns:p14="http://schemas.microsoft.com/office/powerpoint/2010/main" val="247365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8F1BE7F4-625E-4179-970D-7B16915BA9D2}" type="datetimeFigureOut">
              <a:rPr lang="en-US" smtClean="0"/>
              <a:t>12/29/2025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2620264-7B79-456A-A472-B2633F638381}" type="slidenum">
              <a:rPr lang="en-US" smtClean="0"/>
              <a:t>‹#›</a:t>
            </a:fld>
            <a:endParaRPr lang="en-US"/>
          </a:p>
        </p:txBody>
      </p:sp>
    </p:spTree>
    <p:extLst>
      <p:ext uri="{BB962C8B-B14F-4D97-AF65-F5344CB8AC3E}">
        <p14:creationId xmlns:p14="http://schemas.microsoft.com/office/powerpoint/2010/main" val="4291006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43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42102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Zolnik</dc:creator>
  <cp:lastModifiedBy>Monique Zolnik</cp:lastModifiedBy>
  <cp:revision>23</cp:revision>
  <dcterms:created xsi:type="dcterms:W3CDTF">2025-10-27T18:28:57Z</dcterms:created>
  <dcterms:modified xsi:type="dcterms:W3CDTF">2025-12-29T15:52:22Z</dcterms:modified>
</cp:coreProperties>
</file>