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4" r:id="rId4"/>
  </p:sldMasterIdLst>
  <p:notesMasterIdLst>
    <p:notesMasterId r:id="rId26"/>
  </p:notesMasterIdLst>
  <p:sldIdLst>
    <p:sldId id="256" r:id="rId5"/>
    <p:sldId id="285" r:id="rId6"/>
    <p:sldId id="287" r:id="rId7"/>
    <p:sldId id="278" r:id="rId8"/>
    <p:sldId id="264" r:id="rId9"/>
    <p:sldId id="265" r:id="rId10"/>
    <p:sldId id="266" r:id="rId11"/>
    <p:sldId id="267" r:id="rId12"/>
    <p:sldId id="283" r:id="rId13"/>
    <p:sldId id="268" r:id="rId14"/>
    <p:sldId id="269" r:id="rId15"/>
    <p:sldId id="272" r:id="rId16"/>
    <p:sldId id="284" r:id="rId17"/>
    <p:sldId id="273" r:id="rId18"/>
    <p:sldId id="270" r:id="rId19"/>
    <p:sldId id="286" r:id="rId20"/>
    <p:sldId id="276" r:id="rId21"/>
    <p:sldId id="274" r:id="rId22"/>
    <p:sldId id="288" r:id="rId23"/>
    <p:sldId id="280" r:id="rId24"/>
    <p:sldId id="281" r:id="rId2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EKEA M SMITH" initials="MM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C2FD99-BB67-4DAE-A09E-03AD847B98B7}" v="15" dt="2025-10-05T03:44:08.6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954" y="12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9BCFA-C1F0-4A12-983D-D4488F8BBBC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AC6FE92-CD42-41CD-B93B-3CA48B9E06A1}">
      <dgm:prSet/>
      <dgm:spPr/>
      <dgm:t>
        <a:bodyPr/>
        <a:lstStyle/>
        <a:p>
          <a:r>
            <a:rPr lang="en-US"/>
            <a:t>Tracking Your Child’s Attendance (Attendance Matters)</a:t>
          </a:r>
        </a:p>
      </dgm:t>
    </dgm:pt>
    <dgm:pt modelId="{C3871960-B2A1-47BE-978B-060234909519}" type="parTrans" cxnId="{A313A09A-9B7E-44AA-840C-710909B88CDB}">
      <dgm:prSet/>
      <dgm:spPr/>
      <dgm:t>
        <a:bodyPr/>
        <a:lstStyle/>
        <a:p>
          <a:endParaRPr lang="en-US"/>
        </a:p>
      </dgm:t>
    </dgm:pt>
    <dgm:pt modelId="{649CCF19-B1AC-4B0A-941C-B465ADCA1AB2}" type="sibTrans" cxnId="{A313A09A-9B7E-44AA-840C-710909B88CDB}">
      <dgm:prSet/>
      <dgm:spPr/>
      <dgm:t>
        <a:bodyPr/>
        <a:lstStyle/>
        <a:p>
          <a:endParaRPr lang="en-US"/>
        </a:p>
      </dgm:t>
    </dgm:pt>
    <dgm:pt modelId="{4B32E14B-4039-4D43-992F-5893F364880F}">
      <dgm:prSet/>
      <dgm:spPr/>
      <dgm:t>
        <a:bodyPr/>
        <a:lstStyle/>
        <a:p>
          <a:r>
            <a:rPr lang="en-US"/>
            <a:t>PowerSchool</a:t>
          </a:r>
        </a:p>
      </dgm:t>
    </dgm:pt>
    <dgm:pt modelId="{20AA53C2-F668-4EF0-B124-DEEFF390164A}" type="parTrans" cxnId="{56832837-4A74-415E-8405-8D8A5B2B38A5}">
      <dgm:prSet/>
      <dgm:spPr/>
      <dgm:t>
        <a:bodyPr/>
        <a:lstStyle/>
        <a:p>
          <a:endParaRPr lang="en-US"/>
        </a:p>
      </dgm:t>
    </dgm:pt>
    <dgm:pt modelId="{3EACFBE1-5019-469D-A39C-B9E92B48381C}" type="sibTrans" cxnId="{56832837-4A74-415E-8405-8D8A5B2B38A5}">
      <dgm:prSet/>
      <dgm:spPr/>
      <dgm:t>
        <a:bodyPr/>
        <a:lstStyle/>
        <a:p>
          <a:endParaRPr lang="en-US"/>
        </a:p>
      </dgm:t>
    </dgm:pt>
    <dgm:pt modelId="{C84E0C61-DD26-4AD2-B41A-5D35089464B0}">
      <dgm:prSet/>
      <dgm:spPr/>
      <dgm:t>
        <a:bodyPr/>
        <a:lstStyle/>
        <a:p>
          <a:r>
            <a:rPr lang="en-US"/>
            <a:t>Microsoft TEAMS</a:t>
          </a:r>
        </a:p>
      </dgm:t>
    </dgm:pt>
    <dgm:pt modelId="{0BF60E67-86CF-4F05-B952-012593FDADB6}" type="parTrans" cxnId="{6509D5E2-A04B-4660-9C93-4758E4E09FD8}">
      <dgm:prSet/>
      <dgm:spPr/>
      <dgm:t>
        <a:bodyPr/>
        <a:lstStyle/>
        <a:p>
          <a:endParaRPr lang="en-US"/>
        </a:p>
      </dgm:t>
    </dgm:pt>
    <dgm:pt modelId="{3080AB70-6412-416A-A672-1EF5CB226362}" type="sibTrans" cxnId="{6509D5E2-A04B-4660-9C93-4758E4E09FD8}">
      <dgm:prSet/>
      <dgm:spPr/>
      <dgm:t>
        <a:bodyPr/>
        <a:lstStyle/>
        <a:p>
          <a:endParaRPr lang="en-US"/>
        </a:p>
      </dgm:t>
    </dgm:pt>
    <dgm:pt modelId="{789BCA06-BA3A-49D6-A956-CA2E98151AF7}">
      <dgm:prSet/>
      <dgm:spPr/>
      <dgm:t>
        <a:bodyPr/>
        <a:lstStyle/>
        <a:p>
          <a:r>
            <a:rPr lang="en-US"/>
            <a:t>Homework Hotline </a:t>
          </a:r>
        </a:p>
      </dgm:t>
    </dgm:pt>
    <dgm:pt modelId="{CD259D2E-C5C3-4ED1-BFC6-45E823AF5583}" type="parTrans" cxnId="{B683160D-AF0F-4536-A698-9976C23213A6}">
      <dgm:prSet/>
      <dgm:spPr/>
      <dgm:t>
        <a:bodyPr/>
        <a:lstStyle/>
        <a:p>
          <a:endParaRPr lang="en-US"/>
        </a:p>
      </dgm:t>
    </dgm:pt>
    <dgm:pt modelId="{30541888-9976-4881-B669-8185B419C2AC}" type="sibTrans" cxnId="{B683160D-AF0F-4536-A698-9976C23213A6}">
      <dgm:prSet/>
      <dgm:spPr/>
      <dgm:t>
        <a:bodyPr/>
        <a:lstStyle/>
        <a:p>
          <a:endParaRPr lang="en-US"/>
        </a:p>
      </dgm:t>
    </dgm:pt>
    <dgm:pt modelId="{B849635C-5D6D-45D6-A111-8209C2EC9E2E}">
      <dgm:prSet/>
      <dgm:spPr/>
      <dgm:t>
        <a:bodyPr/>
        <a:lstStyle/>
        <a:p>
          <a:r>
            <a:rPr lang="en-US" dirty="0"/>
            <a:t>Tutoring (See QR Codes sheet for signup.)</a:t>
          </a:r>
        </a:p>
      </dgm:t>
    </dgm:pt>
    <dgm:pt modelId="{355C7371-618D-411F-8FFB-BBA96881C61E}" type="parTrans" cxnId="{1215122F-778C-43F9-8149-F254E046231C}">
      <dgm:prSet/>
      <dgm:spPr/>
      <dgm:t>
        <a:bodyPr/>
        <a:lstStyle/>
        <a:p>
          <a:endParaRPr lang="en-US"/>
        </a:p>
      </dgm:t>
    </dgm:pt>
    <dgm:pt modelId="{FAF101D2-D42C-4FCB-AF5A-15FCB886D79D}" type="sibTrans" cxnId="{1215122F-778C-43F9-8149-F254E046231C}">
      <dgm:prSet/>
      <dgm:spPr/>
      <dgm:t>
        <a:bodyPr/>
        <a:lstStyle/>
        <a:p>
          <a:endParaRPr lang="en-US"/>
        </a:p>
      </dgm:t>
    </dgm:pt>
    <dgm:pt modelId="{C99136DB-4A12-4B1F-9E96-AA6FD1DBD271}">
      <dgm:prSet/>
      <dgm:spPr/>
      <dgm:t>
        <a:bodyPr/>
        <a:lstStyle/>
        <a:p>
          <a:r>
            <a:rPr lang="en-US"/>
            <a:t>What to do if your device breaks, stop working, lost, or stolen</a:t>
          </a:r>
        </a:p>
      </dgm:t>
    </dgm:pt>
    <dgm:pt modelId="{26C959C3-25F3-454A-9C84-8BF098CD1402}" type="parTrans" cxnId="{E46569DF-62B1-4BF1-9F03-DA306555A132}">
      <dgm:prSet/>
      <dgm:spPr/>
      <dgm:t>
        <a:bodyPr/>
        <a:lstStyle/>
        <a:p>
          <a:endParaRPr lang="en-US"/>
        </a:p>
      </dgm:t>
    </dgm:pt>
    <dgm:pt modelId="{323BABA6-71A3-4D5F-913D-8CF1FA4E0E93}" type="sibTrans" cxnId="{E46569DF-62B1-4BF1-9F03-DA306555A132}">
      <dgm:prSet/>
      <dgm:spPr/>
      <dgm:t>
        <a:bodyPr/>
        <a:lstStyle/>
        <a:p>
          <a:endParaRPr lang="en-US"/>
        </a:p>
      </dgm:t>
    </dgm:pt>
    <dgm:pt modelId="{B0A8C37C-4B26-4E45-829F-A97E77A7C8E8}">
      <dgm:prSet/>
      <dgm:spPr/>
      <dgm:t>
        <a:bodyPr/>
        <a:lstStyle/>
        <a:p>
          <a:r>
            <a:rPr lang="en-US" dirty="0"/>
            <a:t>Contacting the teacher (See website to schedule conferences.)</a:t>
          </a:r>
        </a:p>
      </dgm:t>
    </dgm:pt>
    <dgm:pt modelId="{AA465DAE-F4CE-4115-8EBF-5F054B3FFA68}" type="parTrans" cxnId="{67E5FCBA-E473-4DDD-A1E6-A4E43E94B702}">
      <dgm:prSet/>
      <dgm:spPr/>
      <dgm:t>
        <a:bodyPr/>
        <a:lstStyle/>
        <a:p>
          <a:endParaRPr lang="en-US"/>
        </a:p>
      </dgm:t>
    </dgm:pt>
    <dgm:pt modelId="{8B4C9339-ED9B-49A5-8573-98DE7D005EFD}" type="sibTrans" cxnId="{67E5FCBA-E473-4DDD-A1E6-A4E43E94B702}">
      <dgm:prSet/>
      <dgm:spPr/>
      <dgm:t>
        <a:bodyPr/>
        <a:lstStyle/>
        <a:p>
          <a:endParaRPr lang="en-US"/>
        </a:p>
      </dgm:t>
    </dgm:pt>
    <dgm:pt modelId="{8A5DE624-6620-4B46-BB63-777EE6CA78B4}" type="pres">
      <dgm:prSet presAssocID="{BAB9BCFA-C1F0-4A12-983D-D4488F8BBBC9}" presName="vert0" presStyleCnt="0">
        <dgm:presLayoutVars>
          <dgm:dir/>
          <dgm:animOne val="branch"/>
          <dgm:animLvl val="lvl"/>
        </dgm:presLayoutVars>
      </dgm:prSet>
      <dgm:spPr/>
    </dgm:pt>
    <dgm:pt modelId="{48D5CFDD-C60B-46A4-B886-97C359EFC6D1}" type="pres">
      <dgm:prSet presAssocID="{2AC6FE92-CD42-41CD-B93B-3CA48B9E06A1}" presName="thickLine" presStyleLbl="alignNode1" presStyleIdx="0" presStyleCnt="7"/>
      <dgm:spPr/>
    </dgm:pt>
    <dgm:pt modelId="{C5C8F2AC-42AD-43DA-A958-BD00E9C16E3D}" type="pres">
      <dgm:prSet presAssocID="{2AC6FE92-CD42-41CD-B93B-3CA48B9E06A1}" presName="horz1" presStyleCnt="0"/>
      <dgm:spPr/>
    </dgm:pt>
    <dgm:pt modelId="{8293D0BB-C707-45A8-A4B5-B1B6586A76A9}" type="pres">
      <dgm:prSet presAssocID="{2AC6FE92-CD42-41CD-B93B-3CA48B9E06A1}" presName="tx1" presStyleLbl="revTx" presStyleIdx="0" presStyleCnt="7"/>
      <dgm:spPr/>
    </dgm:pt>
    <dgm:pt modelId="{117FC983-1FAE-4779-AD0E-A5D2A8D99785}" type="pres">
      <dgm:prSet presAssocID="{2AC6FE92-CD42-41CD-B93B-3CA48B9E06A1}" presName="vert1" presStyleCnt="0"/>
      <dgm:spPr/>
    </dgm:pt>
    <dgm:pt modelId="{F1310954-5717-467B-BB90-5E3401FCE5FD}" type="pres">
      <dgm:prSet presAssocID="{4B32E14B-4039-4D43-992F-5893F364880F}" presName="thickLine" presStyleLbl="alignNode1" presStyleIdx="1" presStyleCnt="7"/>
      <dgm:spPr/>
    </dgm:pt>
    <dgm:pt modelId="{8162EE85-DD6A-4BC0-882F-A0F438FD4071}" type="pres">
      <dgm:prSet presAssocID="{4B32E14B-4039-4D43-992F-5893F364880F}" presName="horz1" presStyleCnt="0"/>
      <dgm:spPr/>
    </dgm:pt>
    <dgm:pt modelId="{D5E7ABA2-DCBC-4879-A94F-499155EF5198}" type="pres">
      <dgm:prSet presAssocID="{4B32E14B-4039-4D43-992F-5893F364880F}" presName="tx1" presStyleLbl="revTx" presStyleIdx="1" presStyleCnt="7"/>
      <dgm:spPr/>
    </dgm:pt>
    <dgm:pt modelId="{158C7B58-C8D5-49B2-84F2-2BA4F1A3BDF2}" type="pres">
      <dgm:prSet presAssocID="{4B32E14B-4039-4D43-992F-5893F364880F}" presName="vert1" presStyleCnt="0"/>
      <dgm:spPr/>
    </dgm:pt>
    <dgm:pt modelId="{D5901073-B796-4A9E-B25C-FBFBEA87D83E}" type="pres">
      <dgm:prSet presAssocID="{C84E0C61-DD26-4AD2-B41A-5D35089464B0}" presName="thickLine" presStyleLbl="alignNode1" presStyleIdx="2" presStyleCnt="7"/>
      <dgm:spPr/>
    </dgm:pt>
    <dgm:pt modelId="{765AC48A-3CAF-4E8F-8C0E-B549805C5226}" type="pres">
      <dgm:prSet presAssocID="{C84E0C61-DD26-4AD2-B41A-5D35089464B0}" presName="horz1" presStyleCnt="0"/>
      <dgm:spPr/>
    </dgm:pt>
    <dgm:pt modelId="{C9885C0F-B45D-4AB2-B6EB-5FE2A7172B8B}" type="pres">
      <dgm:prSet presAssocID="{C84E0C61-DD26-4AD2-B41A-5D35089464B0}" presName="tx1" presStyleLbl="revTx" presStyleIdx="2" presStyleCnt="7"/>
      <dgm:spPr/>
    </dgm:pt>
    <dgm:pt modelId="{4F154731-7F8D-4B25-A561-BC1E283AF05B}" type="pres">
      <dgm:prSet presAssocID="{C84E0C61-DD26-4AD2-B41A-5D35089464B0}" presName="vert1" presStyleCnt="0"/>
      <dgm:spPr/>
    </dgm:pt>
    <dgm:pt modelId="{CEDF1750-E9E1-4C6A-A520-CEAA55AE757D}" type="pres">
      <dgm:prSet presAssocID="{789BCA06-BA3A-49D6-A956-CA2E98151AF7}" presName="thickLine" presStyleLbl="alignNode1" presStyleIdx="3" presStyleCnt="7"/>
      <dgm:spPr/>
    </dgm:pt>
    <dgm:pt modelId="{D8C9CBED-C13C-4B0B-9C30-9CCB071F640D}" type="pres">
      <dgm:prSet presAssocID="{789BCA06-BA3A-49D6-A956-CA2E98151AF7}" presName="horz1" presStyleCnt="0"/>
      <dgm:spPr/>
    </dgm:pt>
    <dgm:pt modelId="{1FBE4BAC-0FC1-497B-A676-9C1553B3D384}" type="pres">
      <dgm:prSet presAssocID="{789BCA06-BA3A-49D6-A956-CA2E98151AF7}" presName="tx1" presStyleLbl="revTx" presStyleIdx="3" presStyleCnt="7"/>
      <dgm:spPr/>
    </dgm:pt>
    <dgm:pt modelId="{61E0EC23-9EDB-4293-A3FD-20FE6180C356}" type="pres">
      <dgm:prSet presAssocID="{789BCA06-BA3A-49D6-A956-CA2E98151AF7}" presName="vert1" presStyleCnt="0"/>
      <dgm:spPr/>
    </dgm:pt>
    <dgm:pt modelId="{F8EFEA8C-BF08-4A3A-A103-550BF7BF393D}" type="pres">
      <dgm:prSet presAssocID="{B849635C-5D6D-45D6-A111-8209C2EC9E2E}" presName="thickLine" presStyleLbl="alignNode1" presStyleIdx="4" presStyleCnt="7"/>
      <dgm:spPr/>
    </dgm:pt>
    <dgm:pt modelId="{FF77F524-C11D-4A4A-8DF8-D3DA27B3A027}" type="pres">
      <dgm:prSet presAssocID="{B849635C-5D6D-45D6-A111-8209C2EC9E2E}" presName="horz1" presStyleCnt="0"/>
      <dgm:spPr/>
    </dgm:pt>
    <dgm:pt modelId="{8BB99427-C1A7-4181-AE7E-29AB83ADA226}" type="pres">
      <dgm:prSet presAssocID="{B849635C-5D6D-45D6-A111-8209C2EC9E2E}" presName="tx1" presStyleLbl="revTx" presStyleIdx="4" presStyleCnt="7"/>
      <dgm:spPr/>
    </dgm:pt>
    <dgm:pt modelId="{1736D9B1-EC99-4C5A-8CFC-9AD1E98ED4BD}" type="pres">
      <dgm:prSet presAssocID="{B849635C-5D6D-45D6-A111-8209C2EC9E2E}" presName="vert1" presStyleCnt="0"/>
      <dgm:spPr/>
    </dgm:pt>
    <dgm:pt modelId="{933DE308-8B3C-41E8-B348-B1EEA1EE50F7}" type="pres">
      <dgm:prSet presAssocID="{C99136DB-4A12-4B1F-9E96-AA6FD1DBD271}" presName="thickLine" presStyleLbl="alignNode1" presStyleIdx="5" presStyleCnt="7"/>
      <dgm:spPr/>
    </dgm:pt>
    <dgm:pt modelId="{BC00B31A-3198-4898-B844-102455CC3D2F}" type="pres">
      <dgm:prSet presAssocID="{C99136DB-4A12-4B1F-9E96-AA6FD1DBD271}" presName="horz1" presStyleCnt="0"/>
      <dgm:spPr/>
    </dgm:pt>
    <dgm:pt modelId="{7EDEA2C6-6A5C-43B9-BC59-A9E181BBD221}" type="pres">
      <dgm:prSet presAssocID="{C99136DB-4A12-4B1F-9E96-AA6FD1DBD271}" presName="tx1" presStyleLbl="revTx" presStyleIdx="5" presStyleCnt="7"/>
      <dgm:spPr/>
    </dgm:pt>
    <dgm:pt modelId="{5F83BDC6-49AE-40DE-874C-4607C6C14CD1}" type="pres">
      <dgm:prSet presAssocID="{C99136DB-4A12-4B1F-9E96-AA6FD1DBD271}" presName="vert1" presStyleCnt="0"/>
      <dgm:spPr/>
    </dgm:pt>
    <dgm:pt modelId="{279DC79A-2748-427B-9C44-C84E67699F5E}" type="pres">
      <dgm:prSet presAssocID="{B0A8C37C-4B26-4E45-829F-A97E77A7C8E8}" presName="thickLine" presStyleLbl="alignNode1" presStyleIdx="6" presStyleCnt="7"/>
      <dgm:spPr/>
    </dgm:pt>
    <dgm:pt modelId="{37893B5F-DE6B-4EF9-B372-0B3EAE783726}" type="pres">
      <dgm:prSet presAssocID="{B0A8C37C-4B26-4E45-829F-A97E77A7C8E8}" presName="horz1" presStyleCnt="0"/>
      <dgm:spPr/>
    </dgm:pt>
    <dgm:pt modelId="{35584633-1754-4B8D-BC3B-2530A2DCBBBF}" type="pres">
      <dgm:prSet presAssocID="{B0A8C37C-4B26-4E45-829F-A97E77A7C8E8}" presName="tx1" presStyleLbl="revTx" presStyleIdx="6" presStyleCnt="7"/>
      <dgm:spPr/>
    </dgm:pt>
    <dgm:pt modelId="{6962E94F-FEB4-494D-A3B7-345FB6BD818B}" type="pres">
      <dgm:prSet presAssocID="{B0A8C37C-4B26-4E45-829F-A97E77A7C8E8}" presName="vert1" presStyleCnt="0"/>
      <dgm:spPr/>
    </dgm:pt>
  </dgm:ptLst>
  <dgm:cxnLst>
    <dgm:cxn modelId="{B683160D-AF0F-4536-A698-9976C23213A6}" srcId="{BAB9BCFA-C1F0-4A12-983D-D4488F8BBBC9}" destId="{789BCA06-BA3A-49D6-A956-CA2E98151AF7}" srcOrd="3" destOrd="0" parTransId="{CD259D2E-C5C3-4ED1-BFC6-45E823AF5583}" sibTransId="{30541888-9976-4881-B669-8185B419C2AC}"/>
    <dgm:cxn modelId="{5AA67220-DF9F-4AF3-B334-08F0FD150A99}" type="presOf" srcId="{B849635C-5D6D-45D6-A111-8209C2EC9E2E}" destId="{8BB99427-C1A7-4181-AE7E-29AB83ADA226}" srcOrd="0" destOrd="0" presId="urn:microsoft.com/office/officeart/2008/layout/LinedList"/>
    <dgm:cxn modelId="{0BE8002F-C145-4BD0-9517-7895807F09A7}" type="presOf" srcId="{BAB9BCFA-C1F0-4A12-983D-D4488F8BBBC9}" destId="{8A5DE624-6620-4B46-BB63-777EE6CA78B4}" srcOrd="0" destOrd="0" presId="urn:microsoft.com/office/officeart/2008/layout/LinedList"/>
    <dgm:cxn modelId="{1215122F-778C-43F9-8149-F254E046231C}" srcId="{BAB9BCFA-C1F0-4A12-983D-D4488F8BBBC9}" destId="{B849635C-5D6D-45D6-A111-8209C2EC9E2E}" srcOrd="4" destOrd="0" parTransId="{355C7371-618D-411F-8FFB-BBA96881C61E}" sibTransId="{FAF101D2-D42C-4FCB-AF5A-15FCB886D79D}"/>
    <dgm:cxn modelId="{56832837-4A74-415E-8405-8D8A5B2B38A5}" srcId="{BAB9BCFA-C1F0-4A12-983D-D4488F8BBBC9}" destId="{4B32E14B-4039-4D43-992F-5893F364880F}" srcOrd="1" destOrd="0" parTransId="{20AA53C2-F668-4EF0-B124-DEEFF390164A}" sibTransId="{3EACFBE1-5019-469D-A39C-B9E92B48381C}"/>
    <dgm:cxn modelId="{157C6D40-D0E8-4250-86E6-7EF8FAB2D9B9}" type="presOf" srcId="{C99136DB-4A12-4B1F-9E96-AA6FD1DBD271}" destId="{7EDEA2C6-6A5C-43B9-BC59-A9E181BBD221}" srcOrd="0" destOrd="0" presId="urn:microsoft.com/office/officeart/2008/layout/LinedList"/>
    <dgm:cxn modelId="{E2D81B72-C8CD-45EB-8A86-20446981EBDC}" type="presOf" srcId="{B0A8C37C-4B26-4E45-829F-A97E77A7C8E8}" destId="{35584633-1754-4B8D-BC3B-2530A2DCBBBF}" srcOrd="0" destOrd="0" presId="urn:microsoft.com/office/officeart/2008/layout/LinedList"/>
    <dgm:cxn modelId="{4185597A-646A-4261-A441-35ECE3DED6D6}" type="presOf" srcId="{4B32E14B-4039-4D43-992F-5893F364880F}" destId="{D5E7ABA2-DCBC-4879-A94F-499155EF5198}" srcOrd="0" destOrd="0" presId="urn:microsoft.com/office/officeart/2008/layout/LinedList"/>
    <dgm:cxn modelId="{A313A09A-9B7E-44AA-840C-710909B88CDB}" srcId="{BAB9BCFA-C1F0-4A12-983D-D4488F8BBBC9}" destId="{2AC6FE92-CD42-41CD-B93B-3CA48B9E06A1}" srcOrd="0" destOrd="0" parTransId="{C3871960-B2A1-47BE-978B-060234909519}" sibTransId="{649CCF19-B1AC-4B0A-941C-B465ADCA1AB2}"/>
    <dgm:cxn modelId="{BFDBD9A4-44AF-4DA1-A2BA-E4366A3CA972}" type="presOf" srcId="{789BCA06-BA3A-49D6-A956-CA2E98151AF7}" destId="{1FBE4BAC-0FC1-497B-A676-9C1553B3D384}" srcOrd="0" destOrd="0" presId="urn:microsoft.com/office/officeart/2008/layout/LinedList"/>
    <dgm:cxn modelId="{67E5FCBA-E473-4DDD-A1E6-A4E43E94B702}" srcId="{BAB9BCFA-C1F0-4A12-983D-D4488F8BBBC9}" destId="{B0A8C37C-4B26-4E45-829F-A97E77A7C8E8}" srcOrd="6" destOrd="0" parTransId="{AA465DAE-F4CE-4115-8EBF-5F054B3FFA68}" sibTransId="{8B4C9339-ED9B-49A5-8573-98DE7D005EFD}"/>
    <dgm:cxn modelId="{35C352D2-2B41-4CF3-832B-3EA43DB67F67}" type="presOf" srcId="{2AC6FE92-CD42-41CD-B93B-3CA48B9E06A1}" destId="{8293D0BB-C707-45A8-A4B5-B1B6586A76A9}" srcOrd="0" destOrd="0" presId="urn:microsoft.com/office/officeart/2008/layout/LinedList"/>
    <dgm:cxn modelId="{E46569DF-62B1-4BF1-9F03-DA306555A132}" srcId="{BAB9BCFA-C1F0-4A12-983D-D4488F8BBBC9}" destId="{C99136DB-4A12-4B1F-9E96-AA6FD1DBD271}" srcOrd="5" destOrd="0" parTransId="{26C959C3-25F3-454A-9C84-8BF098CD1402}" sibTransId="{323BABA6-71A3-4D5F-913D-8CF1FA4E0E93}"/>
    <dgm:cxn modelId="{6509D5E2-A04B-4660-9C93-4758E4E09FD8}" srcId="{BAB9BCFA-C1F0-4A12-983D-D4488F8BBBC9}" destId="{C84E0C61-DD26-4AD2-B41A-5D35089464B0}" srcOrd="2" destOrd="0" parTransId="{0BF60E67-86CF-4F05-B952-012593FDADB6}" sibTransId="{3080AB70-6412-416A-A672-1EF5CB226362}"/>
    <dgm:cxn modelId="{A9AC17E6-962A-454F-9A89-00A0E287BAA1}" type="presOf" srcId="{C84E0C61-DD26-4AD2-B41A-5D35089464B0}" destId="{C9885C0F-B45D-4AB2-B6EB-5FE2A7172B8B}" srcOrd="0" destOrd="0" presId="urn:microsoft.com/office/officeart/2008/layout/LinedList"/>
    <dgm:cxn modelId="{547E4686-FD36-4C52-8BC3-1CC916EEBD07}" type="presParOf" srcId="{8A5DE624-6620-4B46-BB63-777EE6CA78B4}" destId="{48D5CFDD-C60B-46A4-B886-97C359EFC6D1}" srcOrd="0" destOrd="0" presId="urn:microsoft.com/office/officeart/2008/layout/LinedList"/>
    <dgm:cxn modelId="{59FA25D7-D0CB-4B31-B302-097E478A968C}" type="presParOf" srcId="{8A5DE624-6620-4B46-BB63-777EE6CA78B4}" destId="{C5C8F2AC-42AD-43DA-A958-BD00E9C16E3D}" srcOrd="1" destOrd="0" presId="urn:microsoft.com/office/officeart/2008/layout/LinedList"/>
    <dgm:cxn modelId="{ADCF5B7D-645E-469F-99C6-D9F11AE99611}" type="presParOf" srcId="{C5C8F2AC-42AD-43DA-A958-BD00E9C16E3D}" destId="{8293D0BB-C707-45A8-A4B5-B1B6586A76A9}" srcOrd="0" destOrd="0" presId="urn:microsoft.com/office/officeart/2008/layout/LinedList"/>
    <dgm:cxn modelId="{4C7B1DD4-DBC7-4BC5-BC39-0F451F8B32E0}" type="presParOf" srcId="{C5C8F2AC-42AD-43DA-A958-BD00E9C16E3D}" destId="{117FC983-1FAE-4779-AD0E-A5D2A8D99785}" srcOrd="1" destOrd="0" presId="urn:microsoft.com/office/officeart/2008/layout/LinedList"/>
    <dgm:cxn modelId="{8228BE01-97A9-441C-AA7F-7492A37C1B4A}" type="presParOf" srcId="{8A5DE624-6620-4B46-BB63-777EE6CA78B4}" destId="{F1310954-5717-467B-BB90-5E3401FCE5FD}" srcOrd="2" destOrd="0" presId="urn:microsoft.com/office/officeart/2008/layout/LinedList"/>
    <dgm:cxn modelId="{77A53EB2-AF3E-4DFE-AA93-ABB296A8B3FE}" type="presParOf" srcId="{8A5DE624-6620-4B46-BB63-777EE6CA78B4}" destId="{8162EE85-DD6A-4BC0-882F-A0F438FD4071}" srcOrd="3" destOrd="0" presId="urn:microsoft.com/office/officeart/2008/layout/LinedList"/>
    <dgm:cxn modelId="{A6D07DA0-D22E-4213-ADA6-0CEF8826643C}" type="presParOf" srcId="{8162EE85-DD6A-4BC0-882F-A0F438FD4071}" destId="{D5E7ABA2-DCBC-4879-A94F-499155EF5198}" srcOrd="0" destOrd="0" presId="urn:microsoft.com/office/officeart/2008/layout/LinedList"/>
    <dgm:cxn modelId="{61A96F22-63AE-4F07-9A11-9C2B820DB4D6}" type="presParOf" srcId="{8162EE85-DD6A-4BC0-882F-A0F438FD4071}" destId="{158C7B58-C8D5-49B2-84F2-2BA4F1A3BDF2}" srcOrd="1" destOrd="0" presId="urn:microsoft.com/office/officeart/2008/layout/LinedList"/>
    <dgm:cxn modelId="{BE0AEF70-6D4C-486E-A3E1-D2655794E4E8}" type="presParOf" srcId="{8A5DE624-6620-4B46-BB63-777EE6CA78B4}" destId="{D5901073-B796-4A9E-B25C-FBFBEA87D83E}" srcOrd="4" destOrd="0" presId="urn:microsoft.com/office/officeart/2008/layout/LinedList"/>
    <dgm:cxn modelId="{163338C5-A744-4B3E-B41B-D181B1938CE2}" type="presParOf" srcId="{8A5DE624-6620-4B46-BB63-777EE6CA78B4}" destId="{765AC48A-3CAF-4E8F-8C0E-B549805C5226}" srcOrd="5" destOrd="0" presId="urn:microsoft.com/office/officeart/2008/layout/LinedList"/>
    <dgm:cxn modelId="{EC4A1EB1-0927-45A5-B01E-6F1663E7E079}" type="presParOf" srcId="{765AC48A-3CAF-4E8F-8C0E-B549805C5226}" destId="{C9885C0F-B45D-4AB2-B6EB-5FE2A7172B8B}" srcOrd="0" destOrd="0" presId="urn:microsoft.com/office/officeart/2008/layout/LinedList"/>
    <dgm:cxn modelId="{77E82B12-3424-4EC5-93C5-B549D64EDF66}" type="presParOf" srcId="{765AC48A-3CAF-4E8F-8C0E-B549805C5226}" destId="{4F154731-7F8D-4B25-A561-BC1E283AF05B}" srcOrd="1" destOrd="0" presId="urn:microsoft.com/office/officeart/2008/layout/LinedList"/>
    <dgm:cxn modelId="{F05F2791-76AA-4FD3-BB53-D7C2C767A24C}" type="presParOf" srcId="{8A5DE624-6620-4B46-BB63-777EE6CA78B4}" destId="{CEDF1750-E9E1-4C6A-A520-CEAA55AE757D}" srcOrd="6" destOrd="0" presId="urn:microsoft.com/office/officeart/2008/layout/LinedList"/>
    <dgm:cxn modelId="{2B80647F-6E25-408A-9830-AA8F17737B89}" type="presParOf" srcId="{8A5DE624-6620-4B46-BB63-777EE6CA78B4}" destId="{D8C9CBED-C13C-4B0B-9C30-9CCB071F640D}" srcOrd="7" destOrd="0" presId="urn:microsoft.com/office/officeart/2008/layout/LinedList"/>
    <dgm:cxn modelId="{C8846454-CE60-430D-A7BA-57C7C3B6A355}" type="presParOf" srcId="{D8C9CBED-C13C-4B0B-9C30-9CCB071F640D}" destId="{1FBE4BAC-0FC1-497B-A676-9C1553B3D384}" srcOrd="0" destOrd="0" presId="urn:microsoft.com/office/officeart/2008/layout/LinedList"/>
    <dgm:cxn modelId="{73306870-F4F6-4670-815A-847E4E7B85DD}" type="presParOf" srcId="{D8C9CBED-C13C-4B0B-9C30-9CCB071F640D}" destId="{61E0EC23-9EDB-4293-A3FD-20FE6180C356}" srcOrd="1" destOrd="0" presId="urn:microsoft.com/office/officeart/2008/layout/LinedList"/>
    <dgm:cxn modelId="{42FCD8C8-9FD9-4A76-94A5-4FB5AFC1BAC9}" type="presParOf" srcId="{8A5DE624-6620-4B46-BB63-777EE6CA78B4}" destId="{F8EFEA8C-BF08-4A3A-A103-550BF7BF393D}" srcOrd="8" destOrd="0" presId="urn:microsoft.com/office/officeart/2008/layout/LinedList"/>
    <dgm:cxn modelId="{49FD6D91-5AB1-4E07-934D-6F66CD3078D4}" type="presParOf" srcId="{8A5DE624-6620-4B46-BB63-777EE6CA78B4}" destId="{FF77F524-C11D-4A4A-8DF8-D3DA27B3A027}" srcOrd="9" destOrd="0" presId="urn:microsoft.com/office/officeart/2008/layout/LinedList"/>
    <dgm:cxn modelId="{6D156BC8-4ADF-44B5-A7B5-404313C69D55}" type="presParOf" srcId="{FF77F524-C11D-4A4A-8DF8-D3DA27B3A027}" destId="{8BB99427-C1A7-4181-AE7E-29AB83ADA226}" srcOrd="0" destOrd="0" presId="urn:microsoft.com/office/officeart/2008/layout/LinedList"/>
    <dgm:cxn modelId="{4E3B5DE6-642F-41BF-9C1D-88C2B5674052}" type="presParOf" srcId="{FF77F524-C11D-4A4A-8DF8-D3DA27B3A027}" destId="{1736D9B1-EC99-4C5A-8CFC-9AD1E98ED4BD}" srcOrd="1" destOrd="0" presId="urn:microsoft.com/office/officeart/2008/layout/LinedList"/>
    <dgm:cxn modelId="{B94AEE05-1AE5-47D3-BA37-5B3D26544129}" type="presParOf" srcId="{8A5DE624-6620-4B46-BB63-777EE6CA78B4}" destId="{933DE308-8B3C-41E8-B348-B1EEA1EE50F7}" srcOrd="10" destOrd="0" presId="urn:microsoft.com/office/officeart/2008/layout/LinedList"/>
    <dgm:cxn modelId="{1090EC26-7A49-4A48-A6D0-E47780EB3A6E}" type="presParOf" srcId="{8A5DE624-6620-4B46-BB63-777EE6CA78B4}" destId="{BC00B31A-3198-4898-B844-102455CC3D2F}" srcOrd="11" destOrd="0" presId="urn:microsoft.com/office/officeart/2008/layout/LinedList"/>
    <dgm:cxn modelId="{AF70304D-CAE5-4161-BB98-EB516FD49825}" type="presParOf" srcId="{BC00B31A-3198-4898-B844-102455CC3D2F}" destId="{7EDEA2C6-6A5C-43B9-BC59-A9E181BBD221}" srcOrd="0" destOrd="0" presId="urn:microsoft.com/office/officeart/2008/layout/LinedList"/>
    <dgm:cxn modelId="{ACF45CA8-17E1-4133-ADF1-C68945F5A6AB}" type="presParOf" srcId="{BC00B31A-3198-4898-B844-102455CC3D2F}" destId="{5F83BDC6-49AE-40DE-874C-4607C6C14CD1}" srcOrd="1" destOrd="0" presId="urn:microsoft.com/office/officeart/2008/layout/LinedList"/>
    <dgm:cxn modelId="{EA03D81A-0E81-4671-ABAC-F8CD6661DF8E}" type="presParOf" srcId="{8A5DE624-6620-4B46-BB63-777EE6CA78B4}" destId="{279DC79A-2748-427B-9C44-C84E67699F5E}" srcOrd="12" destOrd="0" presId="urn:microsoft.com/office/officeart/2008/layout/LinedList"/>
    <dgm:cxn modelId="{4E574771-9446-47C2-8E6A-C8C589E9B6B6}" type="presParOf" srcId="{8A5DE624-6620-4B46-BB63-777EE6CA78B4}" destId="{37893B5F-DE6B-4EF9-B372-0B3EAE783726}" srcOrd="13" destOrd="0" presId="urn:microsoft.com/office/officeart/2008/layout/LinedList"/>
    <dgm:cxn modelId="{958862DE-89AC-4F42-8233-87431F4BCDBA}" type="presParOf" srcId="{37893B5F-DE6B-4EF9-B372-0B3EAE783726}" destId="{35584633-1754-4B8D-BC3B-2530A2DCBBBF}" srcOrd="0" destOrd="0" presId="urn:microsoft.com/office/officeart/2008/layout/LinedList"/>
    <dgm:cxn modelId="{2440315B-8048-410F-8D49-06D2E44161E6}" type="presParOf" srcId="{37893B5F-DE6B-4EF9-B372-0B3EAE783726}" destId="{6962E94F-FEB4-494D-A3B7-345FB6BD818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D5CFDD-C60B-46A4-B886-97C359EFC6D1}">
      <dsp:nvSpPr>
        <dsp:cNvPr id="0" name=""/>
        <dsp:cNvSpPr/>
      </dsp:nvSpPr>
      <dsp:spPr>
        <a:xfrm>
          <a:off x="0" y="590"/>
          <a:ext cx="10178321"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93D0BB-C707-45A8-A4B5-B1B6586A76A9}">
      <dsp:nvSpPr>
        <dsp:cNvPr id="0" name=""/>
        <dsp:cNvSpPr/>
      </dsp:nvSpPr>
      <dsp:spPr>
        <a:xfrm>
          <a:off x="0" y="590"/>
          <a:ext cx="10178321" cy="690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Tracking Your Child’s Attendance (Attendance Matters)</a:t>
          </a:r>
        </a:p>
      </dsp:txBody>
      <dsp:txXfrm>
        <a:off x="0" y="590"/>
        <a:ext cx="10178321" cy="690681"/>
      </dsp:txXfrm>
    </dsp:sp>
    <dsp:sp modelId="{F1310954-5717-467B-BB90-5E3401FCE5FD}">
      <dsp:nvSpPr>
        <dsp:cNvPr id="0" name=""/>
        <dsp:cNvSpPr/>
      </dsp:nvSpPr>
      <dsp:spPr>
        <a:xfrm>
          <a:off x="0" y="691271"/>
          <a:ext cx="10178321"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E7ABA2-DCBC-4879-A94F-499155EF5198}">
      <dsp:nvSpPr>
        <dsp:cNvPr id="0" name=""/>
        <dsp:cNvSpPr/>
      </dsp:nvSpPr>
      <dsp:spPr>
        <a:xfrm>
          <a:off x="0" y="691271"/>
          <a:ext cx="10178321" cy="690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PowerSchool</a:t>
          </a:r>
        </a:p>
      </dsp:txBody>
      <dsp:txXfrm>
        <a:off x="0" y="691271"/>
        <a:ext cx="10178321" cy="690681"/>
      </dsp:txXfrm>
    </dsp:sp>
    <dsp:sp modelId="{D5901073-B796-4A9E-B25C-FBFBEA87D83E}">
      <dsp:nvSpPr>
        <dsp:cNvPr id="0" name=""/>
        <dsp:cNvSpPr/>
      </dsp:nvSpPr>
      <dsp:spPr>
        <a:xfrm>
          <a:off x="0" y="1381952"/>
          <a:ext cx="10178321"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885C0F-B45D-4AB2-B6EB-5FE2A7172B8B}">
      <dsp:nvSpPr>
        <dsp:cNvPr id="0" name=""/>
        <dsp:cNvSpPr/>
      </dsp:nvSpPr>
      <dsp:spPr>
        <a:xfrm>
          <a:off x="0" y="1381952"/>
          <a:ext cx="10178321" cy="690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Microsoft TEAMS</a:t>
          </a:r>
        </a:p>
      </dsp:txBody>
      <dsp:txXfrm>
        <a:off x="0" y="1381952"/>
        <a:ext cx="10178321" cy="690681"/>
      </dsp:txXfrm>
    </dsp:sp>
    <dsp:sp modelId="{CEDF1750-E9E1-4C6A-A520-CEAA55AE757D}">
      <dsp:nvSpPr>
        <dsp:cNvPr id="0" name=""/>
        <dsp:cNvSpPr/>
      </dsp:nvSpPr>
      <dsp:spPr>
        <a:xfrm>
          <a:off x="0" y="2072634"/>
          <a:ext cx="10178321"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BE4BAC-0FC1-497B-A676-9C1553B3D384}">
      <dsp:nvSpPr>
        <dsp:cNvPr id="0" name=""/>
        <dsp:cNvSpPr/>
      </dsp:nvSpPr>
      <dsp:spPr>
        <a:xfrm>
          <a:off x="0" y="2072634"/>
          <a:ext cx="10178321" cy="690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Homework Hotline </a:t>
          </a:r>
        </a:p>
      </dsp:txBody>
      <dsp:txXfrm>
        <a:off x="0" y="2072634"/>
        <a:ext cx="10178321" cy="690681"/>
      </dsp:txXfrm>
    </dsp:sp>
    <dsp:sp modelId="{F8EFEA8C-BF08-4A3A-A103-550BF7BF393D}">
      <dsp:nvSpPr>
        <dsp:cNvPr id="0" name=""/>
        <dsp:cNvSpPr/>
      </dsp:nvSpPr>
      <dsp:spPr>
        <a:xfrm>
          <a:off x="0" y="2763315"/>
          <a:ext cx="10178321"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B99427-C1A7-4181-AE7E-29AB83ADA226}">
      <dsp:nvSpPr>
        <dsp:cNvPr id="0" name=""/>
        <dsp:cNvSpPr/>
      </dsp:nvSpPr>
      <dsp:spPr>
        <a:xfrm>
          <a:off x="0" y="2763315"/>
          <a:ext cx="10178321" cy="690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Tutoring (See QR Codes sheet for signup.)</a:t>
          </a:r>
        </a:p>
      </dsp:txBody>
      <dsp:txXfrm>
        <a:off x="0" y="2763315"/>
        <a:ext cx="10178321" cy="690681"/>
      </dsp:txXfrm>
    </dsp:sp>
    <dsp:sp modelId="{933DE308-8B3C-41E8-B348-B1EEA1EE50F7}">
      <dsp:nvSpPr>
        <dsp:cNvPr id="0" name=""/>
        <dsp:cNvSpPr/>
      </dsp:nvSpPr>
      <dsp:spPr>
        <a:xfrm>
          <a:off x="0" y="3453997"/>
          <a:ext cx="10178321"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DEA2C6-6A5C-43B9-BC59-A9E181BBD221}">
      <dsp:nvSpPr>
        <dsp:cNvPr id="0" name=""/>
        <dsp:cNvSpPr/>
      </dsp:nvSpPr>
      <dsp:spPr>
        <a:xfrm>
          <a:off x="0" y="3453997"/>
          <a:ext cx="10178321" cy="690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What to do if your device breaks, stop working, lost, or stolen</a:t>
          </a:r>
        </a:p>
      </dsp:txBody>
      <dsp:txXfrm>
        <a:off x="0" y="3453997"/>
        <a:ext cx="10178321" cy="690681"/>
      </dsp:txXfrm>
    </dsp:sp>
    <dsp:sp modelId="{279DC79A-2748-427B-9C44-C84E67699F5E}">
      <dsp:nvSpPr>
        <dsp:cNvPr id="0" name=""/>
        <dsp:cNvSpPr/>
      </dsp:nvSpPr>
      <dsp:spPr>
        <a:xfrm>
          <a:off x="0" y="4144678"/>
          <a:ext cx="10178321"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584633-1754-4B8D-BC3B-2530A2DCBBBF}">
      <dsp:nvSpPr>
        <dsp:cNvPr id="0" name=""/>
        <dsp:cNvSpPr/>
      </dsp:nvSpPr>
      <dsp:spPr>
        <a:xfrm>
          <a:off x="0" y="4144678"/>
          <a:ext cx="10178321" cy="690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Contacting the teacher (See website to schedule conferences.)</a:t>
          </a:r>
        </a:p>
      </dsp:txBody>
      <dsp:txXfrm>
        <a:off x="0" y="4144678"/>
        <a:ext cx="10178321" cy="69068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367" cy="466088"/>
          </a:xfrm>
          <a:prstGeom prst="rect">
            <a:avLst/>
          </a:prstGeom>
        </p:spPr>
        <p:txBody>
          <a:bodyPr vert="horz" lIns="91129" tIns="45565" rIns="91129" bIns="45565" rtlCol="0"/>
          <a:lstStyle>
            <a:lvl1pPr algn="l">
              <a:defRPr sz="1200"/>
            </a:lvl1pPr>
          </a:lstStyle>
          <a:p>
            <a:endParaRPr lang="en-US"/>
          </a:p>
        </p:txBody>
      </p:sp>
      <p:sp>
        <p:nvSpPr>
          <p:cNvPr id="3" name="Date Placeholder 2"/>
          <p:cNvSpPr>
            <a:spLocks noGrp="1"/>
          </p:cNvSpPr>
          <p:nvPr>
            <p:ph type="dt" idx="1"/>
          </p:nvPr>
        </p:nvSpPr>
        <p:spPr>
          <a:xfrm>
            <a:off x="3971456" y="1"/>
            <a:ext cx="3037366" cy="466088"/>
          </a:xfrm>
          <a:prstGeom prst="rect">
            <a:avLst/>
          </a:prstGeom>
        </p:spPr>
        <p:txBody>
          <a:bodyPr vert="horz" lIns="91129" tIns="45565" rIns="91129" bIns="45565" rtlCol="0"/>
          <a:lstStyle>
            <a:lvl1pPr algn="r">
              <a:defRPr sz="1200"/>
            </a:lvl1pPr>
          </a:lstStyle>
          <a:p>
            <a:fld id="{8B9CB0BA-7C54-4322-AF3D-31E0F3A139EF}" type="datetimeFigureOut">
              <a:rPr lang="en-US" smtClean="0"/>
              <a:t>1/14/2026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129" tIns="45565" rIns="91129" bIns="45565" rtlCol="0" anchor="ctr"/>
          <a:lstStyle/>
          <a:p>
            <a:endParaRPr lang="en-US"/>
          </a:p>
        </p:txBody>
      </p:sp>
      <p:sp>
        <p:nvSpPr>
          <p:cNvPr id="5" name="Notes Placeholder 4"/>
          <p:cNvSpPr>
            <a:spLocks noGrp="1"/>
          </p:cNvSpPr>
          <p:nvPr>
            <p:ph type="body" sz="quarter" idx="3"/>
          </p:nvPr>
        </p:nvSpPr>
        <p:spPr>
          <a:xfrm>
            <a:off x="700567" y="4473813"/>
            <a:ext cx="5609267" cy="3660537"/>
          </a:xfrm>
          <a:prstGeom prst="rect">
            <a:avLst/>
          </a:prstGeom>
        </p:spPr>
        <p:txBody>
          <a:bodyPr vert="horz" lIns="91129" tIns="45565" rIns="91129" bIns="4556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312"/>
            <a:ext cx="3037367" cy="466088"/>
          </a:xfrm>
          <a:prstGeom prst="rect">
            <a:avLst/>
          </a:prstGeom>
        </p:spPr>
        <p:txBody>
          <a:bodyPr vert="horz" lIns="91129" tIns="45565" rIns="91129" bIns="45565" rtlCol="0" anchor="b"/>
          <a:lstStyle>
            <a:lvl1pPr algn="l">
              <a:defRPr sz="1200"/>
            </a:lvl1pPr>
          </a:lstStyle>
          <a:p>
            <a:endParaRPr lang="en-US"/>
          </a:p>
        </p:txBody>
      </p:sp>
      <p:sp>
        <p:nvSpPr>
          <p:cNvPr id="7" name="Slide Number Placeholder 6"/>
          <p:cNvSpPr>
            <a:spLocks noGrp="1"/>
          </p:cNvSpPr>
          <p:nvPr>
            <p:ph type="sldNum" sz="quarter" idx="5"/>
          </p:nvPr>
        </p:nvSpPr>
        <p:spPr>
          <a:xfrm>
            <a:off x="3971456" y="8830312"/>
            <a:ext cx="3037366" cy="466088"/>
          </a:xfrm>
          <a:prstGeom prst="rect">
            <a:avLst/>
          </a:prstGeom>
        </p:spPr>
        <p:txBody>
          <a:bodyPr vert="horz" lIns="91129" tIns="45565" rIns="91129" bIns="45565" rtlCol="0" anchor="b"/>
          <a:lstStyle>
            <a:lvl1pPr algn="r">
              <a:defRPr sz="1200"/>
            </a:lvl1pPr>
          </a:lstStyle>
          <a:p>
            <a:fld id="{74C01130-9918-4A13-94AD-4481A9C13B5D}" type="slidenum">
              <a:rPr lang="en-US" smtClean="0"/>
              <a:t>‹#›</a:t>
            </a:fld>
            <a:endParaRPr lang="en-US"/>
          </a:p>
        </p:txBody>
      </p:sp>
    </p:spTree>
    <p:extLst>
      <p:ext uri="{BB962C8B-B14F-4D97-AF65-F5344CB8AC3E}">
        <p14:creationId xmlns:p14="http://schemas.microsoft.com/office/powerpoint/2010/main" val="1769331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1</a:t>
            </a:fld>
            <a:endParaRPr lang="en-US"/>
          </a:p>
        </p:txBody>
      </p:sp>
    </p:spTree>
    <p:extLst>
      <p:ext uri="{BB962C8B-B14F-4D97-AF65-F5344CB8AC3E}">
        <p14:creationId xmlns:p14="http://schemas.microsoft.com/office/powerpoint/2010/main" val="3401224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15</a:t>
            </a:fld>
            <a:endParaRPr lang="en-US"/>
          </a:p>
        </p:txBody>
      </p:sp>
    </p:spTree>
    <p:extLst>
      <p:ext uri="{BB962C8B-B14F-4D97-AF65-F5344CB8AC3E}">
        <p14:creationId xmlns:p14="http://schemas.microsoft.com/office/powerpoint/2010/main" val="256784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16</a:t>
            </a:fld>
            <a:endParaRPr lang="en-US"/>
          </a:p>
        </p:txBody>
      </p:sp>
    </p:spTree>
    <p:extLst>
      <p:ext uri="{BB962C8B-B14F-4D97-AF65-F5344CB8AC3E}">
        <p14:creationId xmlns:p14="http://schemas.microsoft.com/office/powerpoint/2010/main" val="3269786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18</a:t>
            </a:fld>
            <a:endParaRPr lang="en-US"/>
          </a:p>
        </p:txBody>
      </p:sp>
    </p:spTree>
    <p:extLst>
      <p:ext uri="{BB962C8B-B14F-4D97-AF65-F5344CB8AC3E}">
        <p14:creationId xmlns:p14="http://schemas.microsoft.com/office/powerpoint/2010/main" val="3594080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20</a:t>
            </a:fld>
            <a:endParaRPr lang="en-US"/>
          </a:p>
        </p:txBody>
      </p:sp>
    </p:spTree>
    <p:extLst>
      <p:ext uri="{BB962C8B-B14F-4D97-AF65-F5344CB8AC3E}">
        <p14:creationId xmlns:p14="http://schemas.microsoft.com/office/powerpoint/2010/main" val="874826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21</a:t>
            </a:fld>
            <a:endParaRPr lang="en-US"/>
          </a:p>
        </p:txBody>
      </p:sp>
    </p:spTree>
    <p:extLst>
      <p:ext uri="{BB962C8B-B14F-4D97-AF65-F5344CB8AC3E}">
        <p14:creationId xmlns:p14="http://schemas.microsoft.com/office/powerpoint/2010/main" val="2483518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2</a:t>
            </a:fld>
            <a:endParaRPr lang="en-US"/>
          </a:p>
        </p:txBody>
      </p:sp>
    </p:spTree>
    <p:extLst>
      <p:ext uri="{BB962C8B-B14F-4D97-AF65-F5344CB8AC3E}">
        <p14:creationId xmlns:p14="http://schemas.microsoft.com/office/powerpoint/2010/main" val="636254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5</a:t>
            </a:fld>
            <a:endParaRPr lang="en-US"/>
          </a:p>
        </p:txBody>
      </p:sp>
    </p:spTree>
    <p:extLst>
      <p:ext uri="{BB962C8B-B14F-4D97-AF65-F5344CB8AC3E}">
        <p14:creationId xmlns:p14="http://schemas.microsoft.com/office/powerpoint/2010/main" val="3953640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6</a:t>
            </a:fld>
            <a:endParaRPr lang="en-US"/>
          </a:p>
        </p:txBody>
      </p:sp>
    </p:spTree>
    <p:extLst>
      <p:ext uri="{BB962C8B-B14F-4D97-AF65-F5344CB8AC3E}">
        <p14:creationId xmlns:p14="http://schemas.microsoft.com/office/powerpoint/2010/main" val="1398895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7</a:t>
            </a:fld>
            <a:endParaRPr lang="en-US"/>
          </a:p>
        </p:txBody>
      </p:sp>
    </p:spTree>
    <p:extLst>
      <p:ext uri="{BB962C8B-B14F-4D97-AF65-F5344CB8AC3E}">
        <p14:creationId xmlns:p14="http://schemas.microsoft.com/office/powerpoint/2010/main" val="2782629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C01130-9918-4A13-94AD-4481A9C13B5D}" type="slidenum">
              <a:rPr lang="en-US" smtClean="0"/>
              <a:t>8</a:t>
            </a:fld>
            <a:endParaRPr lang="en-US"/>
          </a:p>
        </p:txBody>
      </p:sp>
    </p:spTree>
    <p:extLst>
      <p:ext uri="{BB962C8B-B14F-4D97-AF65-F5344CB8AC3E}">
        <p14:creationId xmlns:p14="http://schemas.microsoft.com/office/powerpoint/2010/main" val="2454373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9</a:t>
            </a:fld>
            <a:endParaRPr lang="en-US"/>
          </a:p>
        </p:txBody>
      </p:sp>
    </p:spTree>
    <p:extLst>
      <p:ext uri="{BB962C8B-B14F-4D97-AF65-F5344CB8AC3E}">
        <p14:creationId xmlns:p14="http://schemas.microsoft.com/office/powerpoint/2010/main" val="510714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10</a:t>
            </a:fld>
            <a:endParaRPr lang="en-US"/>
          </a:p>
        </p:txBody>
      </p:sp>
    </p:spTree>
    <p:extLst>
      <p:ext uri="{BB962C8B-B14F-4D97-AF65-F5344CB8AC3E}">
        <p14:creationId xmlns:p14="http://schemas.microsoft.com/office/powerpoint/2010/main" val="1129558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C01130-9918-4A13-94AD-4481A9C13B5D}" type="slidenum">
              <a:rPr lang="en-US" smtClean="0"/>
              <a:t>11</a:t>
            </a:fld>
            <a:endParaRPr lang="en-US"/>
          </a:p>
        </p:txBody>
      </p:sp>
    </p:spTree>
    <p:extLst>
      <p:ext uri="{BB962C8B-B14F-4D97-AF65-F5344CB8AC3E}">
        <p14:creationId xmlns:p14="http://schemas.microsoft.com/office/powerpoint/2010/main" val="3705526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en-US"/>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C9E8EBD7-8438-4788-A41E-285774186940}" type="datetimeFigureOut">
              <a:rPr lang="en-US" smtClean="0"/>
              <a:t>1/14/2026</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6B685AC2-B401-4849-ABB2-D9149F95002E}" type="slidenum">
              <a:rPr lang="en-US" smtClean="0"/>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099748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E8EBD7-8438-4788-A41E-285774186940}" type="datetimeFigureOut">
              <a:rPr lang="en-US" smtClean="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85AC2-B401-4849-ABB2-D9149F95002E}" type="slidenum">
              <a:rPr lang="en-US" smtClean="0"/>
              <a:t>‹#›</a:t>
            </a:fld>
            <a:endParaRPr lang="en-US"/>
          </a:p>
        </p:txBody>
      </p:sp>
    </p:spTree>
    <p:extLst>
      <p:ext uri="{BB962C8B-B14F-4D97-AF65-F5344CB8AC3E}">
        <p14:creationId xmlns:p14="http://schemas.microsoft.com/office/powerpoint/2010/main" val="1852404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E8EBD7-8438-4788-A41E-285774186940}" type="datetimeFigureOut">
              <a:rPr lang="en-US" smtClean="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85AC2-B401-4849-ABB2-D9149F95002E}" type="slidenum">
              <a:rPr lang="en-US" smtClean="0"/>
              <a:t>‹#›</a:t>
            </a:fld>
            <a:endParaRPr lang="en-US"/>
          </a:p>
        </p:txBody>
      </p:sp>
    </p:spTree>
    <p:extLst>
      <p:ext uri="{BB962C8B-B14F-4D97-AF65-F5344CB8AC3E}">
        <p14:creationId xmlns:p14="http://schemas.microsoft.com/office/powerpoint/2010/main" val="828272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E8EBD7-8438-4788-A41E-285774186940}" type="datetimeFigureOut">
              <a:rPr lang="en-US" smtClean="0"/>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685AC2-B401-4849-ABB2-D9149F95002E}" type="slidenum">
              <a:rPr lang="en-US" smtClean="0"/>
              <a:t>‹#›</a:t>
            </a:fld>
            <a:endParaRPr lang="en-US"/>
          </a:p>
        </p:txBody>
      </p:sp>
    </p:spTree>
    <p:extLst>
      <p:ext uri="{BB962C8B-B14F-4D97-AF65-F5344CB8AC3E}">
        <p14:creationId xmlns:p14="http://schemas.microsoft.com/office/powerpoint/2010/main" val="1116400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C9E8EBD7-8438-4788-A41E-285774186940}" type="datetimeFigureOut">
              <a:rPr lang="en-US" smtClean="0"/>
              <a:t>1/14/2026</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6B685AC2-B401-4849-ABB2-D9149F95002E}" type="slidenum">
              <a:rPr lang="en-US" smtClean="0"/>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91652119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E8EBD7-8438-4788-A41E-285774186940}" type="datetimeFigureOut">
              <a:rPr lang="en-US" smtClean="0"/>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685AC2-B401-4849-ABB2-D9149F95002E}" type="slidenum">
              <a:rPr lang="en-US" smtClean="0"/>
              <a:t>‹#›</a:t>
            </a:fld>
            <a:endParaRPr lang="en-US"/>
          </a:p>
        </p:txBody>
      </p:sp>
    </p:spTree>
    <p:extLst>
      <p:ext uri="{BB962C8B-B14F-4D97-AF65-F5344CB8AC3E}">
        <p14:creationId xmlns:p14="http://schemas.microsoft.com/office/powerpoint/2010/main" val="144776588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E8EBD7-8438-4788-A41E-285774186940}" type="datetimeFigureOut">
              <a:rPr lang="en-US" smtClean="0"/>
              <a:t>1/14/2026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685AC2-B401-4849-ABB2-D9149F95002E}" type="slidenum">
              <a:rPr lang="en-US" smtClean="0"/>
              <a:t>‹#›</a:t>
            </a:fld>
            <a:endParaRPr lang="en-US"/>
          </a:p>
        </p:txBody>
      </p:sp>
    </p:spTree>
    <p:extLst>
      <p:ext uri="{BB962C8B-B14F-4D97-AF65-F5344CB8AC3E}">
        <p14:creationId xmlns:p14="http://schemas.microsoft.com/office/powerpoint/2010/main" val="322037454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E8EBD7-8438-4788-A41E-285774186940}" type="datetimeFigureOut">
              <a:rPr lang="en-US" smtClean="0"/>
              <a:t>1/14/2026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685AC2-B401-4849-ABB2-D9149F95002E}" type="slidenum">
              <a:rPr lang="en-US" smtClean="0"/>
              <a:t>‹#›</a:t>
            </a:fld>
            <a:endParaRPr lang="en-US"/>
          </a:p>
        </p:txBody>
      </p:sp>
    </p:spTree>
    <p:extLst>
      <p:ext uri="{BB962C8B-B14F-4D97-AF65-F5344CB8AC3E}">
        <p14:creationId xmlns:p14="http://schemas.microsoft.com/office/powerpoint/2010/main" val="273308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E8EBD7-8438-4788-A41E-285774186940}" type="datetimeFigureOut">
              <a:rPr lang="en-US" smtClean="0"/>
              <a:t>1/14/2026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685AC2-B401-4849-ABB2-D9149F95002E}" type="slidenum">
              <a:rPr lang="en-US" smtClean="0"/>
              <a:t>‹#›</a:t>
            </a:fld>
            <a:endParaRPr lang="en-US"/>
          </a:p>
        </p:txBody>
      </p:sp>
    </p:spTree>
    <p:extLst>
      <p:ext uri="{BB962C8B-B14F-4D97-AF65-F5344CB8AC3E}">
        <p14:creationId xmlns:p14="http://schemas.microsoft.com/office/powerpoint/2010/main" val="1360740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C9E8EBD7-8438-4788-A41E-285774186940}" type="datetimeFigureOut">
              <a:rPr lang="en-US" smtClean="0"/>
              <a:t>1/14/2026</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6B685AC2-B401-4849-ABB2-D9149F95002E}"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75912766"/>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C9E8EBD7-8438-4788-A41E-285774186940}" type="datetimeFigureOut">
              <a:rPr lang="en-US" smtClean="0"/>
              <a:t>1/14/2026</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6B685AC2-B401-4849-ABB2-D9149F95002E}" type="slidenum">
              <a:rPr lang="en-US" smtClean="0"/>
              <a:t>‹#›</a:t>
            </a:fld>
            <a:endParaRPr lang="en-US"/>
          </a:p>
        </p:txBody>
      </p:sp>
    </p:spTree>
    <p:extLst>
      <p:ext uri="{BB962C8B-B14F-4D97-AF65-F5344CB8AC3E}">
        <p14:creationId xmlns:p14="http://schemas.microsoft.com/office/powerpoint/2010/main" val="179749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C9E8EBD7-8438-4788-A41E-285774186940}" type="datetimeFigureOut">
              <a:rPr lang="en-US" smtClean="0"/>
              <a:t>1/14/2026</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6B685AC2-B401-4849-ABB2-D9149F95002E}"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en-US"/>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37038470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mumsgather.blogspot.com/2011_06_01_archive.html"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mumsgather.blogspot.com/2011_06_01_archive.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schools.scsk12.org/Page/840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hyperlink" Target="mailto:byrdr@scsk12.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mailto:polksc@scsk12.or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D2352F61-0C8B-4FCD-B42D-472327608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604521" y="166914"/>
            <a:ext cx="6265478" cy="4617720"/>
          </a:xfrm>
        </p:spPr>
        <p:txBody>
          <a:bodyPr>
            <a:normAutofit fontScale="90000"/>
          </a:bodyPr>
          <a:lstStyle/>
          <a:p>
            <a:r>
              <a:rPr lang="en-US" sz="4800" b="1" dirty="0">
                <a:solidFill>
                  <a:schemeClr val="tx1"/>
                </a:solidFill>
                <a:highlight>
                  <a:srgbClr val="FFFF00"/>
                </a:highlight>
              </a:rPr>
              <a:t>Annual </a:t>
            </a:r>
            <a:br>
              <a:rPr lang="en-US" sz="4800" b="1" dirty="0">
                <a:solidFill>
                  <a:schemeClr val="tx1"/>
                </a:solidFill>
                <a:highlight>
                  <a:srgbClr val="FFFF00"/>
                </a:highlight>
              </a:rPr>
            </a:br>
            <a:r>
              <a:rPr lang="en-US" sz="4800" b="1" dirty="0">
                <a:solidFill>
                  <a:schemeClr val="tx1"/>
                </a:solidFill>
                <a:highlight>
                  <a:srgbClr val="FFFF00"/>
                </a:highlight>
              </a:rPr>
              <a:t>title I</a:t>
            </a:r>
            <a:br>
              <a:rPr lang="en-US" sz="4800" b="1" dirty="0">
                <a:solidFill>
                  <a:schemeClr val="tx1"/>
                </a:solidFill>
                <a:highlight>
                  <a:srgbClr val="FFFF00"/>
                </a:highlight>
              </a:rPr>
            </a:br>
            <a:r>
              <a:rPr lang="en-US" sz="4800" b="1" dirty="0">
                <a:solidFill>
                  <a:schemeClr val="tx1"/>
                </a:solidFill>
                <a:highlight>
                  <a:srgbClr val="FFFF00"/>
                </a:highlight>
              </a:rPr>
              <a:t>parent meeting</a:t>
            </a:r>
            <a:br>
              <a:rPr lang="en-US" sz="4800" b="1" dirty="0">
                <a:solidFill>
                  <a:schemeClr val="tx1"/>
                </a:solidFill>
                <a:highlight>
                  <a:srgbClr val="FFFF00"/>
                </a:highlight>
              </a:rPr>
            </a:br>
            <a:br>
              <a:rPr lang="en-US" sz="4800" b="1" dirty="0">
                <a:solidFill>
                  <a:schemeClr val="tx1"/>
                </a:solidFill>
                <a:highlight>
                  <a:srgbClr val="FFFF00"/>
                </a:highlight>
              </a:rPr>
            </a:br>
            <a:r>
              <a:rPr lang="en-US" sz="4800" b="1" dirty="0">
                <a:solidFill>
                  <a:schemeClr val="tx1"/>
                </a:solidFill>
                <a:highlight>
                  <a:srgbClr val="FFFF00"/>
                </a:highlight>
              </a:rPr>
              <a:t>Sept. 17,2025</a:t>
            </a:r>
            <a:br>
              <a:rPr lang="en-US" sz="4800" b="1" dirty="0">
                <a:solidFill>
                  <a:schemeClr val="tx1"/>
                </a:solidFill>
                <a:highlight>
                  <a:srgbClr val="FFFF00"/>
                </a:highlight>
              </a:rPr>
            </a:br>
            <a:r>
              <a:rPr lang="en-US" sz="4800" b="1" dirty="0">
                <a:solidFill>
                  <a:schemeClr val="tx1"/>
                </a:solidFill>
                <a:highlight>
                  <a:srgbClr val="FFFF00"/>
                </a:highlight>
              </a:rPr>
              <a:t>9:00 AM</a:t>
            </a:r>
            <a:br>
              <a:rPr lang="en-US" sz="4800" b="1" dirty="0">
                <a:solidFill>
                  <a:schemeClr val="tx1"/>
                </a:solidFill>
                <a:highlight>
                  <a:srgbClr val="FFFF00"/>
                </a:highlight>
              </a:rPr>
            </a:br>
            <a:r>
              <a:rPr lang="en-US" sz="4800" b="1" dirty="0">
                <a:solidFill>
                  <a:schemeClr val="tx1"/>
                </a:solidFill>
                <a:highlight>
                  <a:srgbClr val="FFFF00"/>
                </a:highlight>
              </a:rPr>
              <a:t>4:00 PM</a:t>
            </a:r>
            <a:br>
              <a:rPr lang="en-US" sz="4800" b="1" dirty="0">
                <a:solidFill>
                  <a:schemeClr val="tx1"/>
                </a:solidFill>
                <a:highlight>
                  <a:srgbClr val="FFFF00"/>
                </a:highlight>
              </a:rPr>
            </a:br>
            <a:endParaRPr lang="en-US" sz="4800" b="1" dirty="0">
              <a:solidFill>
                <a:schemeClr val="tx1"/>
              </a:solidFill>
              <a:highlight>
                <a:srgbClr val="FFFF00"/>
              </a:highlight>
            </a:endParaRPr>
          </a:p>
        </p:txBody>
      </p:sp>
      <p:sp>
        <p:nvSpPr>
          <p:cNvPr id="3" name="Subtitle 2"/>
          <p:cNvSpPr>
            <a:spLocks noGrp="1"/>
          </p:cNvSpPr>
          <p:nvPr>
            <p:ph type="subTitle" idx="1"/>
          </p:nvPr>
        </p:nvSpPr>
        <p:spPr>
          <a:xfrm>
            <a:off x="5282521" y="4394453"/>
            <a:ext cx="6909479" cy="2296633"/>
          </a:xfrm>
        </p:spPr>
        <p:txBody>
          <a:bodyPr>
            <a:normAutofit fontScale="77500" lnSpcReduction="20000"/>
          </a:bodyPr>
          <a:lstStyle/>
          <a:p>
            <a:r>
              <a:rPr lang="en-US" sz="2400">
                <a:solidFill>
                  <a:schemeClr val="bg2"/>
                </a:solidFill>
              </a:rPr>
              <a:t>Rod Peterson, principal</a:t>
            </a:r>
          </a:p>
          <a:p>
            <a:endParaRPr lang="en-US" sz="1800">
              <a:solidFill>
                <a:schemeClr val="bg2"/>
              </a:solidFill>
            </a:endParaRPr>
          </a:p>
          <a:p>
            <a:r>
              <a:rPr lang="en-US" sz="1600">
                <a:solidFill>
                  <a:schemeClr val="bg2"/>
                </a:solidFill>
              </a:rPr>
              <a:t>Jeanine Evans, Asst. Principal</a:t>
            </a:r>
          </a:p>
          <a:p>
            <a:r>
              <a:rPr lang="en-US" sz="1600">
                <a:solidFill>
                  <a:schemeClr val="bg2"/>
                </a:solidFill>
              </a:rPr>
              <a:t>Angela Wright, Asst. Principal</a:t>
            </a:r>
          </a:p>
          <a:p>
            <a:r>
              <a:rPr lang="en-US" sz="1600">
                <a:solidFill>
                  <a:schemeClr val="bg2"/>
                </a:solidFill>
              </a:rPr>
              <a:t>Tanita White-Hilliard, Interim Asst. Principal</a:t>
            </a:r>
          </a:p>
          <a:p>
            <a:endParaRPr lang="en-US" sz="1600">
              <a:solidFill>
                <a:schemeClr val="bg2"/>
              </a:solidFill>
            </a:endParaRPr>
          </a:p>
          <a:p>
            <a:r>
              <a:rPr lang="en-US" sz="1600">
                <a:solidFill>
                  <a:schemeClr val="bg2"/>
                </a:solidFill>
              </a:rPr>
              <a:t>Treena guyton, plc coach</a:t>
            </a:r>
          </a:p>
          <a:p>
            <a:r>
              <a:rPr lang="en-US" sz="1600">
                <a:solidFill>
                  <a:schemeClr val="bg2"/>
                </a:solidFill>
              </a:rPr>
              <a:t>Sandra </a:t>
            </a:r>
            <a:r>
              <a:rPr lang="en-US" sz="1600" err="1">
                <a:solidFill>
                  <a:schemeClr val="bg2"/>
                </a:solidFill>
              </a:rPr>
              <a:t>polk</a:t>
            </a:r>
            <a:r>
              <a:rPr lang="en-US" sz="1600">
                <a:solidFill>
                  <a:schemeClr val="bg2"/>
                </a:solidFill>
              </a:rPr>
              <a:t>, plc coach</a:t>
            </a:r>
          </a:p>
          <a:p>
            <a:r>
              <a:rPr lang="en-US" sz="1400">
                <a:solidFill>
                  <a:schemeClr val="bg2"/>
                </a:solidFill>
              </a:rPr>
              <a:t> </a:t>
            </a:r>
            <a:endParaRPr lang="en-US">
              <a:solidFill>
                <a:schemeClr val="bg2"/>
              </a:solidFill>
            </a:endParaRPr>
          </a:p>
        </p:txBody>
      </p:sp>
      <p:sp>
        <p:nvSpPr>
          <p:cNvPr id="52" name="Freeform 22">
            <a:extLst>
              <a:ext uri="{FF2B5EF4-FFF2-40B4-BE49-F238E27FC236}">
                <a16:creationId xmlns:a16="http://schemas.microsoft.com/office/drawing/2014/main" id="{F28B6E25-9A48-4CF7-BF86-3D7DD1C78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 y="0"/>
            <a:ext cx="5282519"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bg1"/>
          </a:solidFill>
          <a:ln w="0">
            <a:noFill/>
            <a:prstDash val="solid"/>
            <a:round/>
            <a:headEnd/>
            <a:tailEnd/>
          </a:ln>
        </p:spPr>
        <p:txBody>
          <a:bodyPr/>
          <a:lstStyle/>
          <a:p>
            <a:endParaRPr lang="en-US"/>
          </a:p>
        </p:txBody>
      </p:sp>
      <p:pic>
        <p:nvPicPr>
          <p:cNvPr id="9" name="Picture 8"/>
          <p:cNvPicPr>
            <a:picLocks noChangeAspect="1"/>
          </p:cNvPicPr>
          <p:nvPr/>
        </p:nvPicPr>
        <p:blipFill rotWithShape="1">
          <a:blip r:embed="rId3"/>
          <a:srcRect t="3157" r="-3" b="6025"/>
          <a:stretch/>
        </p:blipFill>
        <p:spPr>
          <a:xfrm>
            <a:off x="-4116" y="2"/>
            <a:ext cx="5149751" cy="3402351"/>
          </a:xfrm>
          <a:custGeom>
            <a:avLst/>
            <a:gdLst/>
            <a:ahLst/>
            <a:cxnLst/>
            <a:rect l="l" t="t" r="r" b="b"/>
            <a:pathLst>
              <a:path w="5149751" h="3402351">
                <a:moveTo>
                  <a:pt x="0" y="0"/>
                </a:moveTo>
                <a:lnTo>
                  <a:pt x="4959956" y="0"/>
                </a:lnTo>
                <a:lnTo>
                  <a:pt x="4964996" y="66675"/>
                </a:lnTo>
                <a:lnTo>
                  <a:pt x="4973393" y="122237"/>
                </a:lnTo>
                <a:lnTo>
                  <a:pt x="4983471" y="174625"/>
                </a:lnTo>
                <a:lnTo>
                  <a:pt x="5000267" y="217487"/>
                </a:lnTo>
                <a:lnTo>
                  <a:pt x="5017063" y="260350"/>
                </a:lnTo>
                <a:lnTo>
                  <a:pt x="5037218" y="296862"/>
                </a:lnTo>
                <a:lnTo>
                  <a:pt x="5057373" y="334962"/>
                </a:lnTo>
                <a:lnTo>
                  <a:pt x="5075849" y="369887"/>
                </a:lnTo>
                <a:lnTo>
                  <a:pt x="5094324" y="409575"/>
                </a:lnTo>
                <a:lnTo>
                  <a:pt x="5111120" y="450850"/>
                </a:lnTo>
                <a:lnTo>
                  <a:pt x="5126237" y="496887"/>
                </a:lnTo>
                <a:lnTo>
                  <a:pt x="5137994" y="546100"/>
                </a:lnTo>
                <a:lnTo>
                  <a:pt x="5146392" y="606425"/>
                </a:lnTo>
                <a:lnTo>
                  <a:pt x="5149751" y="673100"/>
                </a:lnTo>
                <a:lnTo>
                  <a:pt x="5146392" y="744537"/>
                </a:lnTo>
                <a:lnTo>
                  <a:pt x="5137994" y="801687"/>
                </a:lnTo>
                <a:lnTo>
                  <a:pt x="5126237" y="854075"/>
                </a:lnTo>
                <a:lnTo>
                  <a:pt x="5111120" y="901700"/>
                </a:lnTo>
                <a:lnTo>
                  <a:pt x="5094324" y="942975"/>
                </a:lnTo>
                <a:lnTo>
                  <a:pt x="5074169" y="981075"/>
                </a:lnTo>
                <a:lnTo>
                  <a:pt x="5054014" y="1017587"/>
                </a:lnTo>
                <a:lnTo>
                  <a:pt x="5033859" y="1055687"/>
                </a:lnTo>
                <a:lnTo>
                  <a:pt x="5015383" y="1095375"/>
                </a:lnTo>
                <a:lnTo>
                  <a:pt x="4996907" y="1136650"/>
                </a:lnTo>
                <a:lnTo>
                  <a:pt x="4981792" y="1182687"/>
                </a:lnTo>
                <a:lnTo>
                  <a:pt x="4971714" y="1235075"/>
                </a:lnTo>
                <a:lnTo>
                  <a:pt x="4961636" y="1295400"/>
                </a:lnTo>
                <a:lnTo>
                  <a:pt x="4959956" y="1363662"/>
                </a:lnTo>
                <a:lnTo>
                  <a:pt x="4961636" y="1431925"/>
                </a:lnTo>
                <a:lnTo>
                  <a:pt x="4971714" y="1492250"/>
                </a:lnTo>
                <a:lnTo>
                  <a:pt x="4981792" y="1544637"/>
                </a:lnTo>
                <a:lnTo>
                  <a:pt x="4996907" y="1589087"/>
                </a:lnTo>
                <a:lnTo>
                  <a:pt x="5015383" y="1631950"/>
                </a:lnTo>
                <a:lnTo>
                  <a:pt x="5033859" y="1671637"/>
                </a:lnTo>
                <a:lnTo>
                  <a:pt x="5054014" y="1708150"/>
                </a:lnTo>
                <a:lnTo>
                  <a:pt x="5074169" y="1743075"/>
                </a:lnTo>
                <a:lnTo>
                  <a:pt x="5094324" y="1782762"/>
                </a:lnTo>
                <a:lnTo>
                  <a:pt x="5111120" y="1824037"/>
                </a:lnTo>
                <a:lnTo>
                  <a:pt x="5126237" y="1870075"/>
                </a:lnTo>
                <a:lnTo>
                  <a:pt x="5137994" y="1922462"/>
                </a:lnTo>
                <a:lnTo>
                  <a:pt x="5146392" y="1982787"/>
                </a:lnTo>
                <a:lnTo>
                  <a:pt x="5149751" y="2051050"/>
                </a:lnTo>
                <a:lnTo>
                  <a:pt x="5146392" y="2119312"/>
                </a:lnTo>
                <a:lnTo>
                  <a:pt x="5137994" y="2179637"/>
                </a:lnTo>
                <a:lnTo>
                  <a:pt x="5126237" y="2232025"/>
                </a:lnTo>
                <a:lnTo>
                  <a:pt x="5111120" y="2278062"/>
                </a:lnTo>
                <a:lnTo>
                  <a:pt x="5094324" y="2319337"/>
                </a:lnTo>
                <a:lnTo>
                  <a:pt x="5074169" y="2359025"/>
                </a:lnTo>
                <a:lnTo>
                  <a:pt x="5054014" y="2395537"/>
                </a:lnTo>
                <a:lnTo>
                  <a:pt x="5033859" y="2433637"/>
                </a:lnTo>
                <a:lnTo>
                  <a:pt x="5015383" y="2471737"/>
                </a:lnTo>
                <a:lnTo>
                  <a:pt x="4996907" y="2513012"/>
                </a:lnTo>
                <a:lnTo>
                  <a:pt x="4981792" y="2560637"/>
                </a:lnTo>
                <a:lnTo>
                  <a:pt x="4971714" y="2613025"/>
                </a:lnTo>
                <a:lnTo>
                  <a:pt x="4961636" y="2671762"/>
                </a:lnTo>
                <a:lnTo>
                  <a:pt x="4959956" y="2741612"/>
                </a:lnTo>
                <a:lnTo>
                  <a:pt x="4961636" y="2809875"/>
                </a:lnTo>
                <a:lnTo>
                  <a:pt x="4971714" y="2868612"/>
                </a:lnTo>
                <a:lnTo>
                  <a:pt x="4981792" y="2922587"/>
                </a:lnTo>
                <a:lnTo>
                  <a:pt x="4996907" y="2967037"/>
                </a:lnTo>
                <a:lnTo>
                  <a:pt x="5015383" y="3009900"/>
                </a:lnTo>
                <a:lnTo>
                  <a:pt x="5033859" y="3046412"/>
                </a:lnTo>
                <a:lnTo>
                  <a:pt x="5054014" y="3084512"/>
                </a:lnTo>
                <a:lnTo>
                  <a:pt x="5074169" y="3121025"/>
                </a:lnTo>
                <a:lnTo>
                  <a:pt x="5094324" y="3160712"/>
                </a:lnTo>
                <a:lnTo>
                  <a:pt x="5111120" y="3201987"/>
                </a:lnTo>
                <a:lnTo>
                  <a:pt x="5126237" y="3248025"/>
                </a:lnTo>
                <a:lnTo>
                  <a:pt x="5137994" y="3300412"/>
                </a:lnTo>
                <a:lnTo>
                  <a:pt x="5146392" y="3360737"/>
                </a:lnTo>
                <a:lnTo>
                  <a:pt x="5148489" y="3402351"/>
                </a:lnTo>
                <a:lnTo>
                  <a:pt x="0" y="3402351"/>
                </a:lnTo>
                <a:close/>
              </a:path>
            </a:pathLst>
          </a:custGeom>
        </p:spPr>
      </p:pic>
      <p:pic>
        <p:nvPicPr>
          <p:cNvPr id="10" name="Picture 2" descr="Title One Button ">
            <a:extLst>
              <a:ext uri="{FF2B5EF4-FFF2-40B4-BE49-F238E27FC236}">
                <a16:creationId xmlns:a16="http://schemas.microsoft.com/office/drawing/2014/main" id="{CA303B8F-7078-491D-973F-3A807D171B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 b="32"/>
          <a:stretch/>
        </p:blipFill>
        <p:spPr bwMode="auto">
          <a:xfrm>
            <a:off x="-4114" y="3511830"/>
            <a:ext cx="5149751" cy="3346171"/>
          </a:xfrm>
          <a:custGeom>
            <a:avLst/>
            <a:gdLst/>
            <a:ahLst/>
            <a:cxnLst/>
            <a:rect l="l" t="t" r="r" b="b"/>
            <a:pathLst>
              <a:path w="5149751" h="3346171">
                <a:moveTo>
                  <a:pt x="0" y="0"/>
                </a:moveTo>
                <a:lnTo>
                  <a:pt x="5144364" y="0"/>
                </a:lnTo>
                <a:lnTo>
                  <a:pt x="5137994" y="45758"/>
                </a:lnTo>
                <a:lnTo>
                  <a:pt x="5126237" y="98146"/>
                </a:lnTo>
                <a:lnTo>
                  <a:pt x="5111120" y="144183"/>
                </a:lnTo>
                <a:lnTo>
                  <a:pt x="5094324" y="185458"/>
                </a:lnTo>
                <a:lnTo>
                  <a:pt x="5074169" y="225146"/>
                </a:lnTo>
                <a:lnTo>
                  <a:pt x="5033859" y="299758"/>
                </a:lnTo>
                <a:lnTo>
                  <a:pt x="5015383" y="336271"/>
                </a:lnTo>
                <a:lnTo>
                  <a:pt x="4996907" y="379133"/>
                </a:lnTo>
                <a:lnTo>
                  <a:pt x="4981792" y="423583"/>
                </a:lnTo>
                <a:lnTo>
                  <a:pt x="4971714" y="475971"/>
                </a:lnTo>
                <a:lnTo>
                  <a:pt x="4961636" y="536296"/>
                </a:lnTo>
                <a:lnTo>
                  <a:pt x="4959956" y="604558"/>
                </a:lnTo>
                <a:lnTo>
                  <a:pt x="4961636" y="674408"/>
                </a:lnTo>
                <a:lnTo>
                  <a:pt x="4971714" y="733146"/>
                </a:lnTo>
                <a:lnTo>
                  <a:pt x="4981792" y="785533"/>
                </a:lnTo>
                <a:lnTo>
                  <a:pt x="4996907" y="831571"/>
                </a:lnTo>
                <a:lnTo>
                  <a:pt x="5015383" y="874433"/>
                </a:lnTo>
                <a:lnTo>
                  <a:pt x="5033859" y="912533"/>
                </a:lnTo>
                <a:lnTo>
                  <a:pt x="5074169" y="987146"/>
                </a:lnTo>
                <a:lnTo>
                  <a:pt x="5094324" y="1025246"/>
                </a:lnTo>
                <a:lnTo>
                  <a:pt x="5111120" y="1068108"/>
                </a:lnTo>
                <a:lnTo>
                  <a:pt x="5126237" y="1114146"/>
                </a:lnTo>
                <a:lnTo>
                  <a:pt x="5137994" y="1166533"/>
                </a:lnTo>
                <a:lnTo>
                  <a:pt x="5146392" y="1226858"/>
                </a:lnTo>
                <a:lnTo>
                  <a:pt x="5149751" y="1295121"/>
                </a:lnTo>
                <a:lnTo>
                  <a:pt x="5146392" y="1363383"/>
                </a:lnTo>
                <a:lnTo>
                  <a:pt x="5137994" y="1423708"/>
                </a:lnTo>
                <a:lnTo>
                  <a:pt x="5126237" y="1476096"/>
                </a:lnTo>
                <a:lnTo>
                  <a:pt x="5111120" y="1522133"/>
                </a:lnTo>
                <a:lnTo>
                  <a:pt x="5094324" y="1563408"/>
                </a:lnTo>
                <a:lnTo>
                  <a:pt x="5074169" y="1603096"/>
                </a:lnTo>
                <a:lnTo>
                  <a:pt x="5054014" y="1638021"/>
                </a:lnTo>
                <a:lnTo>
                  <a:pt x="5033859" y="1674533"/>
                </a:lnTo>
                <a:lnTo>
                  <a:pt x="5015383" y="1714221"/>
                </a:lnTo>
                <a:lnTo>
                  <a:pt x="4996907" y="1757083"/>
                </a:lnTo>
                <a:lnTo>
                  <a:pt x="4981792" y="1801533"/>
                </a:lnTo>
                <a:lnTo>
                  <a:pt x="4971714" y="1853921"/>
                </a:lnTo>
                <a:lnTo>
                  <a:pt x="4961636" y="1914246"/>
                </a:lnTo>
                <a:lnTo>
                  <a:pt x="4959956" y="1982508"/>
                </a:lnTo>
                <a:lnTo>
                  <a:pt x="4961636" y="2050771"/>
                </a:lnTo>
                <a:lnTo>
                  <a:pt x="4971714" y="2111096"/>
                </a:lnTo>
                <a:lnTo>
                  <a:pt x="4981792" y="2163483"/>
                </a:lnTo>
                <a:lnTo>
                  <a:pt x="4996907" y="2209521"/>
                </a:lnTo>
                <a:lnTo>
                  <a:pt x="5015383" y="2250796"/>
                </a:lnTo>
                <a:lnTo>
                  <a:pt x="5033859" y="2290483"/>
                </a:lnTo>
                <a:lnTo>
                  <a:pt x="5054014" y="2328583"/>
                </a:lnTo>
                <a:lnTo>
                  <a:pt x="5074169" y="2365096"/>
                </a:lnTo>
                <a:lnTo>
                  <a:pt x="5094324" y="2403196"/>
                </a:lnTo>
                <a:lnTo>
                  <a:pt x="5111120" y="2444471"/>
                </a:lnTo>
                <a:lnTo>
                  <a:pt x="5126237" y="2492096"/>
                </a:lnTo>
                <a:lnTo>
                  <a:pt x="5137994" y="2544483"/>
                </a:lnTo>
                <a:lnTo>
                  <a:pt x="5146392" y="2601633"/>
                </a:lnTo>
                <a:lnTo>
                  <a:pt x="5149751" y="2671483"/>
                </a:lnTo>
                <a:lnTo>
                  <a:pt x="5146392" y="2739746"/>
                </a:lnTo>
                <a:lnTo>
                  <a:pt x="5137994" y="2800071"/>
                </a:lnTo>
                <a:lnTo>
                  <a:pt x="5126237" y="2849283"/>
                </a:lnTo>
                <a:lnTo>
                  <a:pt x="5111120" y="2895321"/>
                </a:lnTo>
                <a:lnTo>
                  <a:pt x="5094324" y="2936596"/>
                </a:lnTo>
                <a:lnTo>
                  <a:pt x="5075849" y="2976283"/>
                </a:lnTo>
                <a:lnTo>
                  <a:pt x="5057373" y="3011208"/>
                </a:lnTo>
                <a:lnTo>
                  <a:pt x="5037218" y="3049308"/>
                </a:lnTo>
                <a:lnTo>
                  <a:pt x="5017063" y="3085821"/>
                </a:lnTo>
                <a:lnTo>
                  <a:pt x="5000267" y="3128683"/>
                </a:lnTo>
                <a:lnTo>
                  <a:pt x="4983471" y="3171546"/>
                </a:lnTo>
                <a:lnTo>
                  <a:pt x="4973393" y="3223933"/>
                </a:lnTo>
                <a:lnTo>
                  <a:pt x="4964996" y="3279496"/>
                </a:lnTo>
                <a:lnTo>
                  <a:pt x="4959956" y="3346171"/>
                </a:lnTo>
                <a:lnTo>
                  <a:pt x="0" y="3346171"/>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081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299"/>
            <a:ext cx="11074831" cy="1029335"/>
          </a:xfrm>
        </p:spPr>
        <p:txBody>
          <a:bodyPr>
            <a:normAutofit/>
          </a:bodyPr>
          <a:lstStyle/>
          <a:p>
            <a:pPr algn="ctr"/>
            <a:r>
              <a:rPr lang="en-US">
                <a:cs typeface="Aharoni" panose="02010803020104030203" pitchFamily="2" charset="-79"/>
              </a:rPr>
              <a:t>Parent’s Right To Know</a:t>
            </a:r>
          </a:p>
        </p:txBody>
      </p:sp>
      <p:sp>
        <p:nvSpPr>
          <p:cNvPr id="5" name="Rectangle 4">
            <a:extLst>
              <a:ext uri="{FF2B5EF4-FFF2-40B4-BE49-F238E27FC236}">
                <a16:creationId xmlns:a16="http://schemas.microsoft.com/office/drawing/2014/main" id="{2440128C-A2D5-6A4E-BD30-E38F0E66CDAE}"/>
              </a:ext>
            </a:extLst>
          </p:cNvPr>
          <p:cNvSpPr/>
          <p:nvPr/>
        </p:nvSpPr>
        <p:spPr>
          <a:xfrm>
            <a:off x="1148316" y="908187"/>
            <a:ext cx="10486036" cy="6340197"/>
          </a:xfrm>
          <a:prstGeom prst="rect">
            <a:avLst/>
          </a:prstGeom>
        </p:spPr>
        <p:txBody>
          <a:bodyPr wrap="square">
            <a:spAutoFit/>
          </a:bodyPr>
          <a:lstStyle/>
          <a:p>
            <a:r>
              <a:rPr lang="en-US" sz="3200"/>
              <a:t>As a Title I parent, you also have the right to:</a:t>
            </a:r>
          </a:p>
          <a:p>
            <a:endParaRPr lang="en-US" sz="3200"/>
          </a:p>
          <a:p>
            <a:pPr marL="457200" indent="-457200">
              <a:buFont typeface="Wingdings" pitchFamily="2" charset="2"/>
              <a:buChar char="q"/>
            </a:pPr>
            <a:r>
              <a:rPr lang="en-US" sz="3200"/>
              <a:t>Know your child’s </a:t>
            </a:r>
            <a:r>
              <a:rPr lang="en-US" sz="3200" b="1" u="sng">
                <a:solidFill>
                  <a:srgbClr val="FF0000"/>
                </a:solidFill>
              </a:rPr>
              <a:t>level of achievement </a:t>
            </a:r>
            <a:r>
              <a:rPr lang="en-US" sz="3200"/>
              <a:t>on assessments in English Language Arts, Mathematics, Social Studies, and Science.</a:t>
            </a:r>
          </a:p>
          <a:p>
            <a:pPr marL="457200" indent="-457200">
              <a:buFont typeface="Wingdings" pitchFamily="2" charset="2"/>
              <a:buChar char="q"/>
            </a:pPr>
            <a:r>
              <a:rPr lang="en-US" sz="3200"/>
              <a:t>Request and receive information on the </a:t>
            </a:r>
            <a:r>
              <a:rPr lang="en-US" sz="3200" b="1" u="sng">
                <a:solidFill>
                  <a:srgbClr val="FF0000"/>
                </a:solidFill>
              </a:rPr>
              <a:t>qualifications of your child’s teacher and educational support professionals</a:t>
            </a:r>
            <a:r>
              <a:rPr lang="en-US" sz="3200"/>
              <a:t> that are working with your child.</a:t>
            </a:r>
            <a:endParaRPr lang="en-US" sz="3200" b="1" u="sng">
              <a:solidFill>
                <a:srgbClr val="FF0000"/>
              </a:solidFill>
            </a:endParaRPr>
          </a:p>
          <a:p>
            <a:pPr marL="457200" indent="-457200">
              <a:buFont typeface="Wingdings" pitchFamily="2" charset="2"/>
              <a:buChar char="q"/>
            </a:pPr>
            <a:r>
              <a:rPr lang="en-US" sz="3200"/>
              <a:t>Know if your child is </a:t>
            </a:r>
            <a:r>
              <a:rPr lang="en-US" sz="3200" b="1" u="sng">
                <a:solidFill>
                  <a:srgbClr val="FF0000"/>
                </a:solidFill>
              </a:rPr>
              <a:t>taught by a non-highly qualified teacher </a:t>
            </a:r>
            <a:r>
              <a:rPr lang="en-US" sz="3200"/>
              <a:t>for four or more consecutive weeks.</a:t>
            </a:r>
          </a:p>
          <a:p>
            <a:pPr marL="457200" indent="-457200">
              <a:buFont typeface="Wingdings" pitchFamily="2" charset="2"/>
              <a:buChar char="q"/>
            </a:pPr>
            <a:endParaRPr lang="en-US" sz="3400"/>
          </a:p>
          <a:p>
            <a:endParaRPr lang="en-US" sz="3400"/>
          </a:p>
          <a:p>
            <a:r>
              <a:rPr lang="en-US" b="1"/>
              <a:t> </a:t>
            </a:r>
            <a:endParaRPr lang="en-US" sz="2800"/>
          </a:p>
        </p:txBody>
      </p:sp>
      <p:pic>
        <p:nvPicPr>
          <p:cNvPr id="4" name="Picture 2" descr="Title One Button ">
            <a:extLst>
              <a:ext uri="{FF2B5EF4-FFF2-40B4-BE49-F238E27FC236}">
                <a16:creationId xmlns:a16="http://schemas.microsoft.com/office/drawing/2014/main" id="{D39B5C81-A16B-4ED5-A2FD-F2FCA2C45B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1714" y="62676"/>
            <a:ext cx="2135773" cy="1388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196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381251" y="152401"/>
            <a:ext cx="7407275" cy="1355725"/>
          </a:xfrm>
        </p:spPr>
        <p:txBody>
          <a:bodyPr>
            <a:normAutofit/>
          </a:bodyPr>
          <a:lstStyle/>
          <a:p>
            <a:pPr algn="ctr" eaLnBrk="1" hangingPunct="1"/>
            <a:r>
              <a:rPr lang="en-US" altLang="en-US" sz="4000"/>
              <a:t>Parent and Family Engagement Plan</a:t>
            </a:r>
          </a:p>
        </p:txBody>
      </p:sp>
      <p:sp>
        <p:nvSpPr>
          <p:cNvPr id="29699" name="Content Placeholder 2"/>
          <p:cNvSpPr>
            <a:spLocks noGrp="1"/>
          </p:cNvSpPr>
          <p:nvPr>
            <p:ph idx="1"/>
          </p:nvPr>
        </p:nvSpPr>
        <p:spPr>
          <a:xfrm>
            <a:off x="989816" y="1291771"/>
            <a:ext cx="10727702" cy="5566229"/>
          </a:xfrm>
        </p:spPr>
        <p:txBody>
          <a:bodyPr rtlCol="0">
            <a:noAutofit/>
          </a:bodyPr>
          <a:lstStyle/>
          <a:p>
            <a:pPr indent="-137160" algn="just">
              <a:buNone/>
              <a:defRPr/>
            </a:pPr>
            <a:r>
              <a:rPr lang="en-US" altLang="en-US" sz="2800">
                <a:solidFill>
                  <a:schemeClr val="tx1"/>
                </a:solidFill>
              </a:rPr>
              <a:t>Parental Involvement Opportunities at Colonial Middle School</a:t>
            </a:r>
          </a:p>
          <a:p>
            <a:pPr marL="434340" indent="-342900" algn="just">
              <a:buClrTx/>
              <a:buFont typeface="Wingdings" panose="05000000000000000000" pitchFamily="2" charset="2"/>
              <a:buChar char="q"/>
              <a:defRPr/>
            </a:pPr>
            <a:r>
              <a:rPr lang="en-US" altLang="en-US" sz="2800">
                <a:solidFill>
                  <a:schemeClr val="tx1"/>
                </a:solidFill>
              </a:rPr>
              <a:t>Utilize your talents and/or resources to enhance the instructional programs at Colonial Middle School</a:t>
            </a:r>
          </a:p>
          <a:p>
            <a:pPr marL="754380" lvl="2" indent="-342900" algn="just">
              <a:buClrTx/>
              <a:buFont typeface="Wingdings" panose="05000000000000000000" pitchFamily="2" charset="2"/>
              <a:buChar char="q"/>
              <a:defRPr/>
            </a:pPr>
            <a:r>
              <a:rPr lang="en-US" altLang="en-US" sz="2800" b="1">
                <a:solidFill>
                  <a:srgbClr val="FF0000"/>
                </a:solidFill>
              </a:rPr>
              <a:t>Serving on the CMS School Improvement Plan Committee</a:t>
            </a:r>
          </a:p>
          <a:p>
            <a:pPr marL="754380" lvl="2" indent="-342900" algn="just">
              <a:buClrTx/>
              <a:buFont typeface="Wingdings" panose="05000000000000000000" pitchFamily="2" charset="2"/>
              <a:buChar char="q"/>
              <a:defRPr/>
            </a:pPr>
            <a:r>
              <a:rPr lang="en-US" altLang="en-US" sz="2800" b="1">
                <a:solidFill>
                  <a:srgbClr val="FF0000"/>
                </a:solidFill>
              </a:rPr>
              <a:t>Becoming a Volunteer </a:t>
            </a:r>
          </a:p>
          <a:p>
            <a:pPr marL="434340" indent="-342900" algn="just">
              <a:buClrTx/>
              <a:buFont typeface="Wingdings" panose="05000000000000000000" pitchFamily="2" charset="2"/>
              <a:buChar char="q"/>
              <a:defRPr/>
            </a:pPr>
            <a:r>
              <a:rPr lang="en-US" altLang="en-US" sz="2800">
                <a:solidFill>
                  <a:schemeClr val="tx1"/>
                </a:solidFill>
              </a:rPr>
              <a:t>Responding to questionnaires, surveys, and memos expressing thoughts, suggestions, and/or concerns.</a:t>
            </a:r>
          </a:p>
          <a:p>
            <a:pPr marL="434340" indent="-342900" algn="just">
              <a:buClrTx/>
              <a:buFont typeface="Wingdings" panose="05000000000000000000" pitchFamily="2" charset="2"/>
              <a:buChar char="q"/>
              <a:defRPr/>
            </a:pPr>
            <a:r>
              <a:rPr lang="en-US" altLang="en-US" sz="2800">
                <a:solidFill>
                  <a:schemeClr val="tx1"/>
                </a:solidFill>
              </a:rPr>
              <a:t>Attending school events such as Parent Nights </a:t>
            </a:r>
          </a:p>
          <a:p>
            <a:pPr marL="434340" indent="-342900" algn="just">
              <a:buClrTx/>
              <a:buFont typeface="Wingdings" panose="05000000000000000000" pitchFamily="2" charset="2"/>
              <a:buChar char="q"/>
              <a:defRPr/>
            </a:pPr>
            <a:r>
              <a:rPr lang="en-US" altLang="en-US" sz="2800">
                <a:solidFill>
                  <a:schemeClr val="tx1"/>
                </a:solidFill>
              </a:rPr>
              <a:t>Serving as an advisor to various organizations</a:t>
            </a:r>
          </a:p>
          <a:p>
            <a:pPr marL="434340" indent="-342900" algn="just">
              <a:buClrTx/>
              <a:buFont typeface="Wingdings" panose="05000000000000000000" pitchFamily="2" charset="2"/>
              <a:buChar char="q"/>
              <a:defRPr/>
            </a:pPr>
            <a:r>
              <a:rPr lang="en-US" altLang="en-US" sz="2800">
                <a:solidFill>
                  <a:schemeClr val="tx1"/>
                </a:solidFill>
              </a:rPr>
              <a:t> SIP VOLUNTEERS (We are asking for Volunteers)</a:t>
            </a:r>
          </a:p>
          <a:p>
            <a:pPr indent="-137160">
              <a:defRPr/>
            </a:pPr>
            <a:endParaRPr lang="en-US" altLang="en-US"/>
          </a:p>
        </p:txBody>
      </p:sp>
    </p:spTree>
    <p:extLst>
      <p:ext uri="{BB962C8B-B14F-4D97-AF65-F5344CB8AC3E}">
        <p14:creationId xmlns:p14="http://schemas.microsoft.com/office/powerpoint/2010/main" val="2747189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Available Parent training </a:t>
            </a:r>
          </a:p>
        </p:txBody>
      </p:sp>
      <p:graphicFrame>
        <p:nvGraphicFramePr>
          <p:cNvPr id="5" name="Content Placeholder 2">
            <a:extLst>
              <a:ext uri="{FF2B5EF4-FFF2-40B4-BE49-F238E27FC236}">
                <a16:creationId xmlns:a16="http://schemas.microsoft.com/office/drawing/2014/main" id="{BB070A51-2CF2-4FD0-A8C8-C6EC96C4D326}"/>
              </a:ext>
            </a:extLst>
          </p:cNvPr>
          <p:cNvGraphicFramePr>
            <a:graphicFrameLocks noGrp="1"/>
          </p:cNvGraphicFramePr>
          <p:nvPr>
            <p:ph idx="1"/>
            <p:extLst>
              <p:ext uri="{D42A27DB-BD31-4B8C-83A1-F6EECF244321}">
                <p14:modId xmlns:p14="http://schemas.microsoft.com/office/powerpoint/2010/main" val="2174984962"/>
              </p:ext>
            </p:extLst>
          </p:nvPr>
        </p:nvGraphicFramePr>
        <p:xfrm>
          <a:off x="1251678" y="1357460"/>
          <a:ext cx="10178322" cy="4835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6167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39BDA-58DE-B182-F288-E2709174FBA2}"/>
              </a:ext>
            </a:extLst>
          </p:cNvPr>
          <p:cNvSpPr>
            <a:spLocks noGrp="1"/>
          </p:cNvSpPr>
          <p:nvPr>
            <p:ph type="title"/>
          </p:nvPr>
        </p:nvSpPr>
        <p:spPr/>
        <p:txBody>
          <a:bodyPr/>
          <a:lstStyle/>
          <a:p>
            <a:pPr algn="ctr"/>
            <a:r>
              <a:rPr lang="en-US" dirty="0"/>
              <a:t>PROGRESS REPORTS</a:t>
            </a:r>
          </a:p>
        </p:txBody>
      </p:sp>
      <p:pic>
        <p:nvPicPr>
          <p:cNvPr id="7" name="Content Placeholder 6">
            <a:extLst>
              <a:ext uri="{FF2B5EF4-FFF2-40B4-BE49-F238E27FC236}">
                <a16:creationId xmlns:a16="http://schemas.microsoft.com/office/drawing/2014/main" id="{22629ADB-D5AD-14B5-DCD0-3CAA0DCA9EB3}"/>
              </a:ext>
            </a:extLst>
          </p:cNvPr>
          <p:cNvPicPr>
            <a:picLocks noGrp="1" noChangeAspect="1"/>
          </p:cNvPicPr>
          <p:nvPr>
            <p:ph idx="1"/>
          </p:nvPr>
        </p:nvPicPr>
        <p:blipFill>
          <a:blip r:embed="rId2"/>
          <a:stretch>
            <a:fillRect/>
          </a:stretch>
        </p:blipFill>
        <p:spPr>
          <a:xfrm>
            <a:off x="1856095" y="1249980"/>
            <a:ext cx="8939284" cy="5225635"/>
          </a:xfrm>
          <a:prstGeom prst="rect">
            <a:avLst/>
          </a:prstGeom>
        </p:spPr>
      </p:pic>
    </p:spTree>
    <p:extLst>
      <p:ext uri="{BB962C8B-B14F-4D97-AF65-F5344CB8AC3E}">
        <p14:creationId xmlns:p14="http://schemas.microsoft.com/office/powerpoint/2010/main" val="19502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051" y="382385"/>
            <a:ext cx="6015897" cy="1492132"/>
          </a:xfrm>
        </p:spPr>
        <p:txBody>
          <a:bodyPr>
            <a:normAutofit/>
          </a:bodyPr>
          <a:lstStyle/>
          <a:p>
            <a:pPr algn="ctr"/>
            <a:r>
              <a:rPr lang="en-US" dirty="0"/>
              <a:t>Parent teacher conference dates</a:t>
            </a:r>
          </a:p>
        </p:txBody>
      </p:sp>
      <p:sp>
        <p:nvSpPr>
          <p:cNvPr id="3" name="Content Placeholder 2"/>
          <p:cNvSpPr>
            <a:spLocks noGrp="1"/>
          </p:cNvSpPr>
          <p:nvPr>
            <p:ph idx="1"/>
          </p:nvPr>
        </p:nvSpPr>
        <p:spPr>
          <a:xfrm>
            <a:off x="1214651" y="2183642"/>
            <a:ext cx="5868320" cy="4405843"/>
          </a:xfrm>
        </p:spPr>
        <p:txBody>
          <a:bodyPr>
            <a:normAutofit fontScale="55000" lnSpcReduction="20000"/>
          </a:bodyPr>
          <a:lstStyle/>
          <a:p>
            <a:r>
              <a:rPr lang="en-US" sz="4800" b="1" dirty="0">
                <a:solidFill>
                  <a:schemeClr val="tx1"/>
                </a:solidFill>
              </a:rPr>
              <a:t>September 9th</a:t>
            </a:r>
          </a:p>
          <a:p>
            <a:pPr marL="0" indent="0">
              <a:buNone/>
            </a:pPr>
            <a:r>
              <a:rPr lang="en-US" sz="4800" b="1" dirty="0">
                <a:solidFill>
                  <a:schemeClr val="tx1"/>
                </a:solidFill>
              </a:rPr>
              <a:t> (4:00 pm- 7:00 pm)</a:t>
            </a:r>
          </a:p>
          <a:p>
            <a:pPr marL="0" indent="0">
              <a:buNone/>
            </a:pPr>
            <a:endParaRPr lang="en-US" sz="4800" b="1" dirty="0">
              <a:solidFill>
                <a:schemeClr val="tx1"/>
              </a:solidFill>
            </a:endParaRPr>
          </a:p>
          <a:p>
            <a:r>
              <a:rPr lang="en-US" sz="4800" b="1" dirty="0">
                <a:solidFill>
                  <a:schemeClr val="tx1"/>
                </a:solidFill>
              </a:rPr>
              <a:t>April 27</a:t>
            </a:r>
            <a:r>
              <a:rPr lang="en-US" sz="4800" b="1" baseline="30000" dirty="0">
                <a:solidFill>
                  <a:schemeClr val="tx1"/>
                </a:solidFill>
              </a:rPr>
              <a:t>th</a:t>
            </a:r>
            <a:endParaRPr lang="en-US" sz="4800" b="1" dirty="0">
              <a:solidFill>
                <a:schemeClr val="tx1"/>
              </a:solidFill>
            </a:endParaRPr>
          </a:p>
          <a:p>
            <a:pPr marL="0" indent="0">
              <a:buNone/>
            </a:pPr>
            <a:r>
              <a:rPr lang="en-US" sz="4800" b="1" dirty="0">
                <a:solidFill>
                  <a:schemeClr val="tx1"/>
                </a:solidFill>
              </a:rPr>
              <a:t>(4:00 pm – 7:00 pm)</a:t>
            </a:r>
          </a:p>
          <a:p>
            <a:pPr marL="0" indent="0">
              <a:buNone/>
            </a:pPr>
            <a:endParaRPr lang="en-US" sz="3200" dirty="0">
              <a:solidFill>
                <a:schemeClr val="tx1"/>
              </a:solidFill>
            </a:endParaRPr>
          </a:p>
          <a:p>
            <a:pPr marL="0" indent="0">
              <a:buNone/>
            </a:pPr>
            <a:endParaRPr lang="en-US" sz="3200" dirty="0"/>
          </a:p>
          <a:p>
            <a:pPr>
              <a:buClr>
                <a:srgbClr val="FF0000"/>
              </a:buClr>
              <a:buFont typeface="Wingdings" panose="05000000000000000000" pitchFamily="2" charset="2"/>
              <a:buChar char="q"/>
            </a:pPr>
            <a:r>
              <a:rPr lang="en-US" sz="3200" dirty="0">
                <a:solidFill>
                  <a:srgbClr val="FF0000"/>
                </a:solidFill>
              </a:rPr>
              <a:t>If you need to schedule a conference before or after the dates listed, please feel free to contact your child’s teacher or complete a request form on the school’s website to schedule a conference.</a:t>
            </a:r>
          </a:p>
        </p:txBody>
      </p:sp>
      <p:pic>
        <p:nvPicPr>
          <p:cNvPr id="4" name="Picture 3">
            <a:extLst>
              <a:ext uri="{FF2B5EF4-FFF2-40B4-BE49-F238E27FC236}">
                <a16:creationId xmlns:a16="http://schemas.microsoft.com/office/drawing/2014/main" id="{5AED1930-275B-4EDD-A0AE-6A3D4BA62B2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418" r="15609"/>
          <a:stretch/>
        </p:blipFill>
        <p:spPr>
          <a:xfrm>
            <a:off x="7389812" y="10"/>
            <a:ext cx="4802188" cy="6857990"/>
          </a:xfrm>
          <a:custGeom>
            <a:avLst/>
            <a:gdLst/>
            <a:ahLst/>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p:spPr>
      </p:pic>
    </p:spTree>
    <p:extLst>
      <p:ext uri="{BB962C8B-B14F-4D97-AF65-F5344CB8AC3E}">
        <p14:creationId xmlns:p14="http://schemas.microsoft.com/office/powerpoint/2010/main" val="1392858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algn="ctr" eaLnBrk="1" hangingPunct="1"/>
            <a:r>
              <a:rPr lang="en-US" altLang="en-US"/>
              <a:t>Parent, Student, Teacher, and School  Compact</a:t>
            </a:r>
          </a:p>
        </p:txBody>
      </p:sp>
      <p:sp>
        <p:nvSpPr>
          <p:cNvPr id="33795" name="Content Placeholder 2"/>
          <p:cNvSpPr>
            <a:spLocks noGrp="1"/>
          </p:cNvSpPr>
          <p:nvPr>
            <p:ph idx="1"/>
          </p:nvPr>
        </p:nvSpPr>
        <p:spPr>
          <a:xfrm>
            <a:off x="1081996" y="1874517"/>
            <a:ext cx="10178322" cy="4323083"/>
          </a:xfrm>
        </p:spPr>
        <p:txBody>
          <a:bodyPr>
            <a:normAutofit fontScale="92500" lnSpcReduction="10000"/>
          </a:bodyPr>
          <a:lstStyle/>
          <a:p>
            <a:pPr eaLnBrk="1" hangingPunct="1">
              <a:buClrTx/>
              <a:buFont typeface="Wingdings" panose="05000000000000000000" pitchFamily="2" charset="2"/>
              <a:buChar char="q"/>
            </a:pPr>
            <a:r>
              <a:rPr lang="en-US" altLang="en-US" sz="4000" b="1">
                <a:solidFill>
                  <a:schemeClr val="tx1"/>
                </a:solidFill>
              </a:rPr>
              <a:t>This compact is a commitment between the parent, student, teacher and school to share in the responsibility of improved academic achievement.</a:t>
            </a:r>
          </a:p>
          <a:p>
            <a:pPr eaLnBrk="1" hangingPunct="1">
              <a:buClrTx/>
              <a:buFont typeface="Wingdings" panose="05000000000000000000" pitchFamily="2" charset="2"/>
              <a:buChar char="q"/>
            </a:pPr>
            <a:r>
              <a:rPr lang="en-US" altLang="en-US" sz="4000" b="1">
                <a:solidFill>
                  <a:schemeClr val="tx1"/>
                </a:solidFill>
              </a:rPr>
              <a:t>Title I Parents have the right to be involved in the development of the School-Parent Compact</a:t>
            </a:r>
            <a:r>
              <a:rPr lang="en-US" altLang="en-US" sz="3200" b="1">
                <a:solidFill>
                  <a:schemeClr val="tx1"/>
                </a:solidFill>
              </a:rPr>
              <a:t>.</a:t>
            </a:r>
          </a:p>
          <a:p>
            <a:pPr eaLnBrk="1" hangingPunct="1">
              <a:buFontTx/>
              <a:buNone/>
            </a:pPr>
            <a:endParaRPr lang="en-US" altLang="en-US" sz="700"/>
          </a:p>
          <a:p>
            <a:pPr eaLnBrk="1" hangingPunct="1">
              <a:buFont typeface="Wingdings 2" pitchFamily="18" charset="2"/>
              <a:buNone/>
            </a:pPr>
            <a:endParaRPr lang="en-US" altLang="en-US"/>
          </a:p>
        </p:txBody>
      </p:sp>
      <p:pic>
        <p:nvPicPr>
          <p:cNvPr id="4" name="Picture 2" descr="Title One Button ">
            <a:extLst>
              <a:ext uri="{FF2B5EF4-FFF2-40B4-BE49-F238E27FC236}">
                <a16:creationId xmlns:a16="http://schemas.microsoft.com/office/drawing/2014/main" id="{7E090652-8A28-42B6-AC7E-219DD5F13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1371" y="5324929"/>
            <a:ext cx="2358571" cy="1533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451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629C0-C06D-FF8E-B058-BEA2C8D56B4B}"/>
              </a:ext>
            </a:extLst>
          </p:cNvPr>
          <p:cNvSpPr>
            <a:spLocks noGrp="1"/>
          </p:cNvSpPr>
          <p:nvPr>
            <p:ph type="title"/>
          </p:nvPr>
        </p:nvSpPr>
        <p:spPr>
          <a:xfrm>
            <a:off x="2571750" y="0"/>
            <a:ext cx="7578090" cy="1623505"/>
          </a:xfrm>
        </p:spPr>
        <p:txBody>
          <a:bodyPr>
            <a:normAutofit/>
          </a:bodyPr>
          <a:lstStyle/>
          <a:p>
            <a:pPr algn="ctr"/>
            <a:r>
              <a:rPr lang="en-US" altLang="en-US" sz="4900"/>
              <a:t>Parent, Student, Teacher, and School  Compact</a:t>
            </a:r>
            <a:endParaRPr lang="en-US" sz="4900"/>
          </a:p>
        </p:txBody>
      </p:sp>
      <p:pic>
        <p:nvPicPr>
          <p:cNvPr id="7" name="Content Placeholder 6">
            <a:extLst>
              <a:ext uri="{FF2B5EF4-FFF2-40B4-BE49-F238E27FC236}">
                <a16:creationId xmlns:a16="http://schemas.microsoft.com/office/drawing/2014/main" id="{E74E8879-028F-B38C-96EA-DBC8FB554502}"/>
              </a:ext>
            </a:extLst>
          </p:cNvPr>
          <p:cNvPicPr>
            <a:picLocks noGrp="1" noChangeAspect="1"/>
          </p:cNvPicPr>
          <p:nvPr>
            <p:ph idx="1"/>
          </p:nvPr>
        </p:nvPicPr>
        <p:blipFill>
          <a:blip r:embed="rId3"/>
          <a:stretch>
            <a:fillRect/>
          </a:stretch>
        </p:blipFill>
        <p:spPr>
          <a:xfrm>
            <a:off x="1572159" y="1508760"/>
            <a:ext cx="4338223" cy="5323159"/>
          </a:xfrm>
          <a:prstGeom prst="rect">
            <a:avLst/>
          </a:prstGeom>
        </p:spPr>
      </p:pic>
      <p:pic>
        <p:nvPicPr>
          <p:cNvPr id="9" name="Picture 8">
            <a:extLst>
              <a:ext uri="{FF2B5EF4-FFF2-40B4-BE49-F238E27FC236}">
                <a16:creationId xmlns:a16="http://schemas.microsoft.com/office/drawing/2014/main" id="{E15739A6-9FFF-CBC1-4347-B42E105DC0A3}"/>
              </a:ext>
            </a:extLst>
          </p:cNvPr>
          <p:cNvPicPr>
            <a:picLocks noChangeAspect="1"/>
          </p:cNvPicPr>
          <p:nvPr/>
        </p:nvPicPr>
        <p:blipFill>
          <a:blip r:embed="rId4"/>
          <a:stretch>
            <a:fillRect/>
          </a:stretch>
        </p:blipFill>
        <p:spPr>
          <a:xfrm>
            <a:off x="7052050" y="1499327"/>
            <a:ext cx="4195070" cy="5332592"/>
          </a:xfrm>
          <a:prstGeom prst="rect">
            <a:avLst/>
          </a:prstGeom>
        </p:spPr>
      </p:pic>
    </p:spTree>
    <p:extLst>
      <p:ext uri="{BB962C8B-B14F-4D97-AF65-F5344CB8AC3E}">
        <p14:creationId xmlns:p14="http://schemas.microsoft.com/office/powerpoint/2010/main" val="3522267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1492132"/>
          </a:xfrm>
        </p:spPr>
        <p:txBody>
          <a:bodyPr>
            <a:normAutofit/>
          </a:bodyPr>
          <a:lstStyle/>
          <a:p>
            <a:pPr algn="ctr"/>
            <a:r>
              <a:rPr lang="en-US" sz="3200" dirty="0" err="1"/>
              <a:t>mScs</a:t>
            </a:r>
            <a:r>
              <a:rPr lang="en-US" sz="3200" dirty="0"/>
              <a:t> student code of conduct</a:t>
            </a:r>
            <a:br>
              <a:rPr lang="en-US" sz="3200" dirty="0"/>
            </a:br>
            <a:br>
              <a:rPr lang="en-US" sz="3200" dirty="0"/>
            </a:br>
            <a:r>
              <a:rPr lang="en-US" sz="3200" dirty="0"/>
              <a:t>Accessed on District and school websites</a:t>
            </a:r>
          </a:p>
        </p:txBody>
      </p:sp>
      <p:sp>
        <p:nvSpPr>
          <p:cNvPr id="9" name="Content Placeholder 8">
            <a:extLst>
              <a:ext uri="{FF2B5EF4-FFF2-40B4-BE49-F238E27FC236}">
                <a16:creationId xmlns:a16="http://schemas.microsoft.com/office/drawing/2014/main" id="{8ED036D5-2C75-4F58-A7FB-0DC9F48DE82F}"/>
              </a:ext>
            </a:extLst>
          </p:cNvPr>
          <p:cNvSpPr>
            <a:spLocks noGrp="1"/>
          </p:cNvSpPr>
          <p:nvPr>
            <p:ph idx="1"/>
          </p:nvPr>
        </p:nvSpPr>
        <p:spPr>
          <a:xfrm>
            <a:off x="1251678" y="2286001"/>
            <a:ext cx="6254591" cy="3593591"/>
          </a:xfrm>
        </p:spPr>
        <p:txBody>
          <a:bodyPr>
            <a:normAutofit/>
          </a:bodyPr>
          <a:lstStyle/>
          <a:p>
            <a:pPr>
              <a:lnSpc>
                <a:spcPct val="100000"/>
              </a:lnSpc>
              <a:buFont typeface="Wingdings" panose="05000000000000000000" pitchFamily="2" charset="2"/>
              <a:buChar char="q"/>
            </a:pPr>
            <a:r>
              <a:rPr lang="en-US" sz="1900" b="1" dirty="0"/>
              <a:t>SCS student code of conduct specifies behavior that is accepted or prohibited in the school as well as in any setting that is related to the school. Codes of conduct generally state the behavior expected to be demonstrated by the student. </a:t>
            </a:r>
          </a:p>
          <a:p>
            <a:pPr>
              <a:lnSpc>
                <a:spcPct val="100000"/>
              </a:lnSpc>
              <a:buFont typeface="Wingdings" panose="05000000000000000000" pitchFamily="2" charset="2"/>
              <a:buChar char="q"/>
            </a:pPr>
            <a:r>
              <a:rPr lang="en-US" sz="1900" b="1" dirty="0"/>
              <a:t>Discipline policies outline consequences/punishments that will occur in response to specific misbehavior. </a:t>
            </a:r>
          </a:p>
          <a:p>
            <a:pPr>
              <a:lnSpc>
                <a:spcPct val="100000"/>
              </a:lnSpc>
              <a:buFont typeface="Wingdings" panose="05000000000000000000" pitchFamily="2" charset="2"/>
              <a:buChar char="q"/>
            </a:pPr>
            <a:r>
              <a:rPr lang="en-US" sz="1900" b="1" dirty="0"/>
              <a:t>The student Code of Conduct can be found in the Memphis-Shelby County Schools Student- Parent Handbook.  </a:t>
            </a:r>
          </a:p>
          <a:p>
            <a:pPr marL="0" indent="0">
              <a:lnSpc>
                <a:spcPct val="100000"/>
              </a:lnSpc>
              <a:buNone/>
            </a:pPr>
            <a:endParaRPr lang="en-US" sz="1900" b="1" dirty="0"/>
          </a:p>
        </p:txBody>
      </p:sp>
    </p:spTree>
    <p:extLst>
      <p:ext uri="{BB962C8B-B14F-4D97-AF65-F5344CB8AC3E}">
        <p14:creationId xmlns:p14="http://schemas.microsoft.com/office/powerpoint/2010/main" val="58491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1677" y="356269"/>
            <a:ext cx="5181600" cy="1609692"/>
          </a:xfrm>
        </p:spPr>
        <p:txBody>
          <a:bodyPr>
            <a:normAutofit/>
          </a:bodyPr>
          <a:lstStyle/>
          <a:p>
            <a:pPr algn="ctr"/>
            <a:r>
              <a:rPr lang="en-US" sz="2800"/>
              <a:t>Opportunities for additional parent meetings </a:t>
            </a:r>
          </a:p>
        </p:txBody>
      </p:sp>
      <p:sp>
        <p:nvSpPr>
          <p:cNvPr id="3" name="Content Placeholder 2"/>
          <p:cNvSpPr>
            <a:spLocks noGrp="1"/>
          </p:cNvSpPr>
          <p:nvPr>
            <p:ph idx="1"/>
          </p:nvPr>
        </p:nvSpPr>
        <p:spPr>
          <a:xfrm>
            <a:off x="914400" y="1965960"/>
            <a:ext cx="5414304" cy="4400549"/>
          </a:xfrm>
        </p:spPr>
        <p:txBody>
          <a:bodyPr>
            <a:normAutofit fontScale="77500" lnSpcReduction="20000"/>
          </a:bodyPr>
          <a:lstStyle/>
          <a:p>
            <a:pPr marL="0" indent="0">
              <a:buNone/>
            </a:pPr>
            <a:endParaRPr lang="en-US"/>
          </a:p>
          <a:p>
            <a:pPr>
              <a:buFont typeface="Wingdings" panose="05000000000000000000" pitchFamily="2" charset="2"/>
              <a:buChar char="q"/>
            </a:pPr>
            <a:r>
              <a:rPr lang="en-US" sz="4400" b="1">
                <a:solidFill>
                  <a:schemeClr val="tx1"/>
                </a:solidFill>
              </a:rPr>
              <a:t>Open House </a:t>
            </a:r>
          </a:p>
          <a:p>
            <a:pPr>
              <a:buFont typeface="Wingdings" panose="05000000000000000000" pitchFamily="2" charset="2"/>
              <a:buChar char="q"/>
            </a:pPr>
            <a:r>
              <a:rPr lang="en-US" sz="4400" b="1">
                <a:solidFill>
                  <a:schemeClr val="tx1"/>
                </a:solidFill>
              </a:rPr>
              <a:t>Parent Teacher Conferences</a:t>
            </a:r>
          </a:p>
          <a:p>
            <a:pPr>
              <a:buFont typeface="Wingdings" panose="05000000000000000000" pitchFamily="2" charset="2"/>
              <a:buChar char="q"/>
            </a:pPr>
            <a:r>
              <a:rPr lang="en-US" sz="4400" b="1">
                <a:solidFill>
                  <a:schemeClr val="tx1"/>
                </a:solidFill>
              </a:rPr>
              <a:t>Data Meetings</a:t>
            </a:r>
          </a:p>
          <a:p>
            <a:pPr>
              <a:buFont typeface="Wingdings" panose="05000000000000000000" pitchFamily="2" charset="2"/>
              <a:buChar char="q"/>
            </a:pPr>
            <a:r>
              <a:rPr lang="en-US" sz="4400" b="1">
                <a:solidFill>
                  <a:schemeClr val="tx1"/>
                </a:solidFill>
              </a:rPr>
              <a:t>Arts &amp; Performance Evenings</a:t>
            </a:r>
          </a:p>
          <a:p>
            <a:pPr>
              <a:buFont typeface="Wingdings" panose="05000000000000000000" pitchFamily="2" charset="2"/>
              <a:buChar char="q"/>
            </a:pPr>
            <a:r>
              <a:rPr lang="en-US" sz="4400" b="1">
                <a:solidFill>
                  <a:schemeClr val="tx1"/>
                </a:solidFill>
              </a:rPr>
              <a:t>Curriculum Fair  </a:t>
            </a:r>
          </a:p>
          <a:p>
            <a:pPr marL="0" indent="0">
              <a:buNone/>
            </a:pPr>
            <a:r>
              <a:rPr lang="en-US"/>
              <a:t> </a:t>
            </a:r>
          </a:p>
          <a:p>
            <a:pPr marL="0" indent="0">
              <a:buNone/>
            </a:pPr>
            <a:endParaRPr lang="en-US"/>
          </a:p>
        </p:txBody>
      </p:sp>
      <p:pic>
        <p:nvPicPr>
          <p:cNvPr id="5" name="Picture 4">
            <a:extLst>
              <a:ext uri="{FF2B5EF4-FFF2-40B4-BE49-F238E27FC236}">
                <a16:creationId xmlns:a16="http://schemas.microsoft.com/office/drawing/2014/main" id="{E3094B16-CF2F-421F-9F8A-1FF3AB85EF5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595" r="784" b="-2"/>
          <a:stretch/>
        </p:blipFill>
        <p:spPr>
          <a:xfrm>
            <a:off x="6096000" y="580713"/>
            <a:ext cx="5414304" cy="5407737"/>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
        <p:nvSpPr>
          <p:cNvPr id="6" name="TextBox 5">
            <a:extLst>
              <a:ext uri="{FF2B5EF4-FFF2-40B4-BE49-F238E27FC236}">
                <a16:creationId xmlns:a16="http://schemas.microsoft.com/office/drawing/2014/main" id="{402CB58F-E731-41C7-BA45-9EA3FA3B4BC3}"/>
              </a:ext>
            </a:extLst>
          </p:cNvPr>
          <p:cNvSpPr txBox="1"/>
          <p:nvPr/>
        </p:nvSpPr>
        <p:spPr>
          <a:xfrm>
            <a:off x="9607639" y="6657945"/>
            <a:ext cx="258436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mumsgather.blogspot.com/2011_06_01_archive.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1329524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DC158-E59D-DA55-3480-5E61BB71D8BC}"/>
              </a:ext>
            </a:extLst>
          </p:cNvPr>
          <p:cNvSpPr>
            <a:spLocks noGrp="1"/>
          </p:cNvSpPr>
          <p:nvPr>
            <p:ph type="title"/>
          </p:nvPr>
        </p:nvSpPr>
        <p:spPr/>
        <p:txBody>
          <a:bodyPr/>
          <a:lstStyle/>
          <a:p>
            <a:r>
              <a:rPr lang="en-US" dirty="0"/>
              <a:t>School Improvement Plan (sip)</a:t>
            </a:r>
          </a:p>
        </p:txBody>
      </p:sp>
      <p:sp>
        <p:nvSpPr>
          <p:cNvPr id="3" name="Content Placeholder 2">
            <a:extLst>
              <a:ext uri="{FF2B5EF4-FFF2-40B4-BE49-F238E27FC236}">
                <a16:creationId xmlns:a16="http://schemas.microsoft.com/office/drawing/2014/main" id="{CBE31CC7-B665-AA6F-2FBF-A82F6310A709}"/>
              </a:ext>
            </a:extLst>
          </p:cNvPr>
          <p:cNvSpPr>
            <a:spLocks noGrp="1"/>
          </p:cNvSpPr>
          <p:nvPr>
            <p:ph idx="1"/>
          </p:nvPr>
        </p:nvSpPr>
        <p:spPr>
          <a:xfrm>
            <a:off x="1251677" y="6307280"/>
            <a:ext cx="10731775" cy="1074093"/>
          </a:xfrm>
        </p:spPr>
        <p:txBody>
          <a:bodyPr>
            <a:normAutofit/>
          </a:bodyPr>
          <a:lstStyle/>
          <a:p>
            <a:pPr marL="0" indent="0">
              <a:buNone/>
            </a:pPr>
            <a:r>
              <a:rPr lang="en-US" sz="2800" dirty="0"/>
              <a:t>Follow this link to access the SIP. </a:t>
            </a:r>
            <a:r>
              <a:rPr lang="en-US" sz="2800" dirty="0">
                <a:hlinkClick r:id="rId2"/>
              </a:rPr>
              <a:t>https://schools.scsk12.org/Page/8405</a:t>
            </a:r>
            <a:endParaRPr lang="en-US" sz="2800" dirty="0"/>
          </a:p>
          <a:p>
            <a:endParaRPr lang="en-US" dirty="0"/>
          </a:p>
        </p:txBody>
      </p:sp>
      <p:pic>
        <p:nvPicPr>
          <p:cNvPr id="5" name="Picture 4">
            <a:extLst>
              <a:ext uri="{FF2B5EF4-FFF2-40B4-BE49-F238E27FC236}">
                <a16:creationId xmlns:a16="http://schemas.microsoft.com/office/drawing/2014/main" id="{60CAB1A7-B89B-D927-7203-3620C36522A8}"/>
              </a:ext>
            </a:extLst>
          </p:cNvPr>
          <p:cNvPicPr>
            <a:picLocks noChangeAspect="1"/>
          </p:cNvPicPr>
          <p:nvPr/>
        </p:nvPicPr>
        <p:blipFill>
          <a:blip r:embed="rId3"/>
          <a:stretch>
            <a:fillRect/>
          </a:stretch>
        </p:blipFill>
        <p:spPr>
          <a:xfrm>
            <a:off x="1251678" y="1492131"/>
            <a:ext cx="10178322" cy="4815149"/>
          </a:xfrm>
          <a:prstGeom prst="rect">
            <a:avLst/>
          </a:prstGeom>
        </p:spPr>
      </p:pic>
    </p:spTree>
    <p:extLst>
      <p:ext uri="{BB962C8B-B14F-4D97-AF65-F5344CB8AC3E}">
        <p14:creationId xmlns:p14="http://schemas.microsoft.com/office/powerpoint/2010/main" val="1473381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5202B49-C34D-2006-5F08-83F7BA74DFBC}"/>
              </a:ext>
            </a:extLst>
          </p:cNvPr>
          <p:cNvSpPr>
            <a:spLocks noGrp="1"/>
          </p:cNvSpPr>
          <p:nvPr>
            <p:ph type="pic" idx="1"/>
          </p:nvPr>
        </p:nvSpPr>
        <p:spPr>
          <a:xfrm>
            <a:off x="283464" y="216568"/>
            <a:ext cx="7355585" cy="6641431"/>
          </a:xfrm>
        </p:spPr>
        <p:txBody>
          <a:bodyPr>
            <a:normAutofit fontScale="77500" lnSpcReduction="20000"/>
          </a:bodyPr>
          <a:lstStyle/>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sz="2400" dirty="0"/>
              <a:t>Welcome &amp; Purpose</a:t>
            </a:r>
          </a:p>
          <a:p>
            <a:pPr marL="457200" indent="-457200">
              <a:buFont typeface="Arial" panose="020B0604020202020204" pitchFamily="34" charset="0"/>
              <a:buChar char="•"/>
            </a:pPr>
            <a:r>
              <a:rPr lang="en-US" sz="2400" dirty="0"/>
              <a:t>Vision &amp; School Status</a:t>
            </a:r>
          </a:p>
          <a:p>
            <a:pPr marL="457200" indent="-457200">
              <a:buFont typeface="Arial" panose="020B0604020202020204" pitchFamily="34" charset="0"/>
              <a:buChar char="•"/>
            </a:pPr>
            <a:r>
              <a:rPr lang="en-US" sz="2400" dirty="0"/>
              <a:t>Title I Information</a:t>
            </a:r>
          </a:p>
          <a:p>
            <a:pPr marL="914400" lvl="1" indent="-457200">
              <a:buFontTx/>
              <a:buChar char="-"/>
            </a:pPr>
            <a:r>
              <a:rPr lang="en-US" sz="1800" dirty="0"/>
              <a:t>What is Title I?</a:t>
            </a:r>
          </a:p>
          <a:p>
            <a:pPr marL="914400" lvl="1" indent="-457200">
              <a:buFontTx/>
              <a:buChar char="-"/>
            </a:pPr>
            <a:r>
              <a:rPr lang="en-US" sz="1800" dirty="0"/>
              <a:t>Title I Funding Overview</a:t>
            </a:r>
          </a:p>
          <a:p>
            <a:pPr marL="914400" lvl="1" indent="-457200">
              <a:buFontTx/>
              <a:buChar char="-"/>
            </a:pPr>
            <a:r>
              <a:rPr lang="en-US" sz="1800" dirty="0"/>
              <a:t>Title I Supplemental Support</a:t>
            </a:r>
          </a:p>
          <a:p>
            <a:pPr marL="457200" indent="-457200">
              <a:buFont typeface="Arial" panose="020B0604020202020204" pitchFamily="34" charset="0"/>
              <a:buChar char="•"/>
            </a:pPr>
            <a:r>
              <a:rPr lang="en-US" sz="2400" dirty="0"/>
              <a:t>Parent’s Right To Know (includes handout)</a:t>
            </a:r>
          </a:p>
          <a:p>
            <a:pPr marL="457200" indent="-457200">
              <a:buFont typeface="Arial" panose="020B0604020202020204" pitchFamily="34" charset="0"/>
              <a:buChar char="•"/>
            </a:pPr>
            <a:r>
              <a:rPr lang="en-US" sz="2400" dirty="0"/>
              <a:t>Parent and Family Engagement Policy</a:t>
            </a:r>
          </a:p>
          <a:p>
            <a:pPr marL="457200" indent="-457200">
              <a:buFont typeface="Arial" panose="020B0604020202020204" pitchFamily="34" charset="0"/>
              <a:buChar char="•"/>
            </a:pPr>
            <a:r>
              <a:rPr lang="en-US" sz="2400" dirty="0"/>
              <a:t>Available Parent Training</a:t>
            </a:r>
          </a:p>
          <a:p>
            <a:pPr marL="457200" indent="-457200">
              <a:buFont typeface="Arial" panose="020B0604020202020204" pitchFamily="34" charset="0"/>
              <a:buChar char="•"/>
            </a:pPr>
            <a:r>
              <a:rPr lang="en-US" sz="2400" dirty="0"/>
              <a:t>Student Progress Reporting Periods</a:t>
            </a:r>
          </a:p>
          <a:p>
            <a:pPr marL="457200" indent="-457200">
              <a:buFont typeface="Arial" panose="020B0604020202020204" pitchFamily="34" charset="0"/>
              <a:buChar char="•"/>
            </a:pPr>
            <a:r>
              <a:rPr lang="en-US" sz="2400" dirty="0"/>
              <a:t>25/26 SY Parent Teacher Conferences</a:t>
            </a:r>
          </a:p>
          <a:p>
            <a:pPr marL="457200" indent="-457200">
              <a:buFont typeface="Arial" panose="020B0604020202020204" pitchFamily="34" charset="0"/>
              <a:buChar char="•"/>
            </a:pPr>
            <a:r>
              <a:rPr lang="en-US" sz="2400" dirty="0"/>
              <a:t>School-​Parent Compact (includes handout)</a:t>
            </a:r>
          </a:p>
          <a:p>
            <a:pPr marL="457200" indent="-457200">
              <a:buFont typeface="Arial" panose="020B0604020202020204" pitchFamily="34" charset="0"/>
              <a:buChar char="•"/>
            </a:pPr>
            <a:r>
              <a:rPr lang="en-US" sz="2400" dirty="0"/>
              <a:t>Student Code of Conduct </a:t>
            </a:r>
          </a:p>
          <a:p>
            <a:pPr marL="457200" indent="-457200">
              <a:buFont typeface="Arial" panose="020B0604020202020204" pitchFamily="34" charset="0"/>
              <a:buChar char="•"/>
            </a:pPr>
            <a:r>
              <a:rPr lang="en-US" sz="2400" dirty="0"/>
              <a:t>Family Engagement Opportunities</a:t>
            </a:r>
          </a:p>
          <a:p>
            <a:pPr marL="457200" indent="-457200">
              <a:buFont typeface="Arial" panose="020B0604020202020204" pitchFamily="34" charset="0"/>
              <a:buChar char="•"/>
            </a:pPr>
            <a:r>
              <a:rPr lang="en-US" sz="2400" dirty="0"/>
              <a:t>Opportunities for Additional Parent Meetings</a:t>
            </a:r>
          </a:p>
          <a:p>
            <a:pPr marL="457200" indent="-457200">
              <a:buFont typeface="Arial" panose="020B0604020202020204" pitchFamily="34" charset="0"/>
              <a:buChar char="•"/>
            </a:pPr>
            <a:r>
              <a:rPr lang="en-US" sz="2400" dirty="0"/>
              <a:t>Colonial Middle School Dance Team</a:t>
            </a:r>
          </a:p>
          <a:p>
            <a:pPr marL="457200" indent="-457200">
              <a:buFont typeface="Arial" panose="020B0604020202020204" pitchFamily="34" charset="0"/>
              <a:buChar char="•"/>
            </a:pPr>
            <a:r>
              <a:rPr lang="en-US" sz="2400" dirty="0"/>
              <a:t>Feedback Survey</a:t>
            </a:r>
          </a:p>
          <a:p>
            <a:pPr marL="457200" indent="-45720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486ED094-38E0-6B86-A419-40B6079D02F0}"/>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BC83674B-8331-9EE0-A15D-C929E381CB5B}"/>
              </a:ext>
            </a:extLst>
          </p:cNvPr>
          <p:cNvPicPr>
            <a:picLocks noChangeAspect="1"/>
          </p:cNvPicPr>
          <p:nvPr/>
        </p:nvPicPr>
        <p:blipFill>
          <a:blip r:embed="rId3"/>
          <a:stretch>
            <a:fillRect/>
          </a:stretch>
        </p:blipFill>
        <p:spPr>
          <a:xfrm>
            <a:off x="8122730" y="457200"/>
            <a:ext cx="3570653" cy="5829300"/>
          </a:xfrm>
          <a:prstGeom prst="rect">
            <a:avLst/>
          </a:prstGeom>
        </p:spPr>
      </p:pic>
      <p:sp>
        <p:nvSpPr>
          <p:cNvPr id="5" name="Rectangle 4">
            <a:extLst>
              <a:ext uri="{FF2B5EF4-FFF2-40B4-BE49-F238E27FC236}">
                <a16:creationId xmlns:a16="http://schemas.microsoft.com/office/drawing/2014/main" id="{DE9B7122-B8FF-4AD9-77C9-55CBC6AB1307}"/>
              </a:ext>
            </a:extLst>
          </p:cNvPr>
          <p:cNvSpPr/>
          <p:nvPr/>
        </p:nvSpPr>
        <p:spPr>
          <a:xfrm>
            <a:off x="2290863" y="-48126"/>
            <a:ext cx="3340786" cy="923330"/>
          </a:xfrm>
          <a:prstGeom prst="rect">
            <a:avLst/>
          </a:prstGeom>
          <a:noFill/>
        </p:spPr>
        <p:txBody>
          <a:bodyPr wrap="none" lIns="91440" tIns="45720" rIns="91440" bIns="45720">
            <a:spAutoFit/>
          </a:bodyPr>
          <a:lstStyle/>
          <a:p>
            <a:pPr algn="ctr"/>
            <a:r>
              <a:rPr lang="en-US" sz="5400" b="1" u="sng" cap="none" spc="0" dirty="0">
                <a:ln w="22225">
                  <a:solidFill>
                    <a:schemeClr val="accent2"/>
                  </a:solidFill>
                  <a:prstDash val="solid"/>
                </a:ln>
                <a:effectLst>
                  <a:outerShdw blurRad="38100" dist="38100" dir="2700000" algn="tl">
                    <a:srgbClr val="000000">
                      <a:alpha val="43137"/>
                    </a:srgbClr>
                  </a:outerShdw>
                </a:effectLst>
              </a:rPr>
              <a:t>AGENDA</a:t>
            </a:r>
          </a:p>
        </p:txBody>
      </p:sp>
    </p:spTree>
    <p:extLst>
      <p:ext uri="{BB962C8B-B14F-4D97-AF65-F5344CB8AC3E}">
        <p14:creationId xmlns:p14="http://schemas.microsoft.com/office/powerpoint/2010/main" val="1113974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4E59F-0C93-4B7E-B044-D2D7FF854F79}"/>
              </a:ext>
            </a:extLst>
          </p:cNvPr>
          <p:cNvSpPr>
            <a:spLocks noGrp="1"/>
          </p:cNvSpPr>
          <p:nvPr>
            <p:ph type="title"/>
          </p:nvPr>
        </p:nvSpPr>
        <p:spPr>
          <a:xfrm>
            <a:off x="1045029" y="103623"/>
            <a:ext cx="6670223" cy="1492132"/>
          </a:xfrm>
        </p:spPr>
        <p:txBody>
          <a:bodyPr/>
          <a:lstStyle/>
          <a:p>
            <a:pPr algn="ctr"/>
            <a:r>
              <a:rPr lang="en-US"/>
              <a:t>Parent’s Feedback is vital</a:t>
            </a:r>
          </a:p>
        </p:txBody>
      </p:sp>
      <p:sp>
        <p:nvSpPr>
          <p:cNvPr id="3" name="Content Placeholder 2">
            <a:extLst>
              <a:ext uri="{FF2B5EF4-FFF2-40B4-BE49-F238E27FC236}">
                <a16:creationId xmlns:a16="http://schemas.microsoft.com/office/drawing/2014/main" id="{B44A343D-B592-4C5B-B719-2A517E15F4CE}"/>
              </a:ext>
            </a:extLst>
          </p:cNvPr>
          <p:cNvSpPr>
            <a:spLocks noGrp="1"/>
          </p:cNvSpPr>
          <p:nvPr>
            <p:ph idx="1"/>
          </p:nvPr>
        </p:nvSpPr>
        <p:spPr>
          <a:xfrm>
            <a:off x="1148354" y="1897379"/>
            <a:ext cx="6463573" cy="4696977"/>
          </a:xfrm>
        </p:spPr>
        <p:txBody>
          <a:bodyPr>
            <a:noAutofit/>
          </a:bodyPr>
          <a:lstStyle/>
          <a:p>
            <a:pPr marL="0" indent="0">
              <a:buNone/>
            </a:pPr>
            <a:r>
              <a:rPr lang="en-US" sz="2500" b="1">
                <a:solidFill>
                  <a:srgbClr val="C00000"/>
                </a:solidFill>
              </a:rPr>
              <a:t>We value your feedback and want to hear your thoughts about today’s Title I Parent Meeting.  You can share your feedback by completing a quick survey. Please visit our school website or simply scan the QR code shown on the screen to access the survey.  Your input helps us improve and better serve our families.  Please go on Colonial’s Website and provide feedback on the various survey links</a:t>
            </a:r>
            <a:r>
              <a:rPr lang="en-US" sz="2500"/>
              <a:t>.</a:t>
            </a:r>
          </a:p>
        </p:txBody>
      </p:sp>
      <p:pic>
        <p:nvPicPr>
          <p:cNvPr id="4" name="Picture 3">
            <a:extLst>
              <a:ext uri="{FF2B5EF4-FFF2-40B4-BE49-F238E27FC236}">
                <a16:creationId xmlns:a16="http://schemas.microsoft.com/office/drawing/2014/main" id="{4A940BFF-C52A-4699-8CB9-833757D0F03D}"/>
              </a:ext>
            </a:extLst>
          </p:cNvPr>
          <p:cNvPicPr>
            <a:picLocks noChangeAspect="1"/>
          </p:cNvPicPr>
          <p:nvPr/>
        </p:nvPicPr>
        <p:blipFill>
          <a:blip r:embed="rId3"/>
          <a:stretch>
            <a:fillRect/>
          </a:stretch>
        </p:blipFill>
        <p:spPr>
          <a:xfrm>
            <a:off x="9014460" y="-7574"/>
            <a:ext cx="2476500" cy="3011589"/>
          </a:xfrm>
          <a:prstGeom prst="rect">
            <a:avLst/>
          </a:prstGeom>
        </p:spPr>
      </p:pic>
      <p:pic>
        <p:nvPicPr>
          <p:cNvPr id="6" name="Picture 5" descr="QR code">
            <a:extLst>
              <a:ext uri="{FF2B5EF4-FFF2-40B4-BE49-F238E27FC236}">
                <a16:creationId xmlns:a16="http://schemas.microsoft.com/office/drawing/2014/main" id="{C7C81B90-C479-E1E1-7F8A-A5B5020ED38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flipV="1">
            <a:off x="9014460" y="3733800"/>
            <a:ext cx="2476500" cy="2476500"/>
          </a:xfrm>
          <a:prstGeom prst="rect">
            <a:avLst/>
          </a:prstGeom>
          <a:noFill/>
          <a:ln>
            <a:noFill/>
          </a:ln>
        </p:spPr>
      </p:pic>
      <p:sp>
        <p:nvSpPr>
          <p:cNvPr id="7" name="Text Box 4">
            <a:extLst>
              <a:ext uri="{FF2B5EF4-FFF2-40B4-BE49-F238E27FC236}">
                <a16:creationId xmlns:a16="http://schemas.microsoft.com/office/drawing/2014/main" id="{45DDC82F-3469-393C-3778-DF7AC227E1C4}"/>
              </a:ext>
            </a:extLst>
          </p:cNvPr>
          <p:cNvSpPr txBox="1"/>
          <p:nvPr/>
        </p:nvSpPr>
        <p:spPr>
          <a:xfrm>
            <a:off x="9014460" y="3429000"/>
            <a:ext cx="2476500" cy="304800"/>
          </a:xfrm>
          <a:prstGeom prst="rect">
            <a:avLst/>
          </a:prstGeom>
          <a:solidFill>
            <a:srgbClr val="FF0000"/>
          </a:solidFill>
          <a:ln w="2857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Aft>
                <a:spcPts val="800"/>
              </a:spcAft>
              <a:buNone/>
            </a:pPr>
            <a:r>
              <a:rPr lang="en-US" sz="1600" b="1" kern="100">
                <a:ln>
                  <a:noFill/>
                </a:ln>
                <a:effectLst/>
                <a:latin typeface="Aptos" panose="020B0004020202020204" pitchFamily="34" charset="0"/>
                <a:ea typeface="Aptos" panose="020B0004020202020204" pitchFamily="34" charset="0"/>
                <a:cs typeface="Times New Roman" panose="02020603050405020304" pitchFamily="18" charset="0"/>
              </a:rPr>
              <a:t>PARENT SURVEY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641944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7387F-E680-4B09-9B48-B065B955DCFB}"/>
              </a:ext>
            </a:extLst>
          </p:cNvPr>
          <p:cNvSpPr>
            <a:spLocks noGrp="1"/>
          </p:cNvSpPr>
          <p:nvPr>
            <p:ph type="title"/>
          </p:nvPr>
        </p:nvSpPr>
        <p:spPr/>
        <p:txBody>
          <a:bodyPr/>
          <a:lstStyle/>
          <a:p>
            <a:r>
              <a:rPr lang="en-US"/>
              <a:t> contact information</a:t>
            </a:r>
          </a:p>
        </p:txBody>
      </p:sp>
      <p:sp>
        <p:nvSpPr>
          <p:cNvPr id="3" name="Content Placeholder 2">
            <a:extLst>
              <a:ext uri="{FF2B5EF4-FFF2-40B4-BE49-F238E27FC236}">
                <a16:creationId xmlns:a16="http://schemas.microsoft.com/office/drawing/2014/main" id="{5256D281-ECE9-4119-8AC2-A3F380C58A97}"/>
              </a:ext>
            </a:extLst>
          </p:cNvPr>
          <p:cNvSpPr>
            <a:spLocks noGrp="1"/>
          </p:cNvSpPr>
          <p:nvPr>
            <p:ph idx="1"/>
          </p:nvPr>
        </p:nvSpPr>
        <p:spPr>
          <a:xfrm>
            <a:off x="886119" y="1800520"/>
            <a:ext cx="10850251" cy="4420985"/>
          </a:xfrm>
        </p:spPr>
        <p:txBody>
          <a:bodyPr>
            <a:normAutofit fontScale="92500" lnSpcReduction="10000"/>
          </a:bodyPr>
          <a:lstStyle/>
          <a:p>
            <a:pPr marL="0" indent="0">
              <a:buNone/>
            </a:pPr>
            <a:r>
              <a:rPr lang="en-US" sz="3600"/>
              <a:t>Treena Guyton, PLC Coach  </a:t>
            </a:r>
          </a:p>
          <a:p>
            <a:pPr marL="0" indent="0">
              <a:buNone/>
            </a:pPr>
            <a:r>
              <a:rPr lang="en-US" sz="3600"/>
              <a:t>Email: </a:t>
            </a:r>
            <a:r>
              <a:rPr lang="en-US" sz="3600" u="sng">
                <a:solidFill>
                  <a:srgbClr val="FFC000"/>
                </a:solidFill>
              </a:rPr>
              <a:t>guytontk</a:t>
            </a:r>
            <a:r>
              <a:rPr lang="en-US" sz="3600" u="sng">
                <a:solidFill>
                  <a:srgbClr val="FFC000"/>
                </a:solidFill>
                <a:hlinkClick r:id="rId3">
                  <a:extLst>
                    <a:ext uri="{A12FA001-AC4F-418D-AE19-62706E023703}">
                      <ahyp:hlinkClr xmlns:ahyp="http://schemas.microsoft.com/office/drawing/2018/hyperlinkcolor" val="tx"/>
                    </a:ext>
                  </a:extLst>
                </a:hlinkClick>
              </a:rPr>
              <a:t>@scsk12.org</a:t>
            </a:r>
            <a:endParaRPr lang="en-US" sz="3600" u="sng">
              <a:solidFill>
                <a:srgbClr val="FFC000"/>
              </a:solidFill>
            </a:endParaRPr>
          </a:p>
          <a:p>
            <a:pPr marL="0" indent="0">
              <a:buNone/>
            </a:pPr>
            <a:endParaRPr lang="en-US" sz="3600"/>
          </a:p>
          <a:p>
            <a:pPr marL="0" indent="0">
              <a:buNone/>
            </a:pPr>
            <a:r>
              <a:rPr lang="en-US" sz="3600"/>
              <a:t>Sandra Polk, PLC Coach  </a:t>
            </a:r>
          </a:p>
          <a:p>
            <a:pPr marL="0" indent="0">
              <a:buNone/>
            </a:pPr>
            <a:r>
              <a:rPr lang="en-US" sz="3600"/>
              <a:t>Email: </a:t>
            </a:r>
            <a:r>
              <a:rPr lang="en-US" sz="3600">
                <a:solidFill>
                  <a:srgbClr val="FFC000"/>
                </a:solidFill>
                <a:hlinkClick r:id="rId4">
                  <a:extLst>
                    <a:ext uri="{A12FA001-AC4F-418D-AE19-62706E023703}">
                      <ahyp:hlinkClr xmlns:ahyp="http://schemas.microsoft.com/office/drawing/2018/hyperlinkcolor" val="tx"/>
                    </a:ext>
                  </a:extLst>
                </a:hlinkClick>
              </a:rPr>
              <a:t>polksc@scsk12.org</a:t>
            </a:r>
            <a:endParaRPr lang="en-US" sz="3600">
              <a:solidFill>
                <a:srgbClr val="FFC000"/>
              </a:solidFill>
            </a:endParaRPr>
          </a:p>
          <a:p>
            <a:pPr marL="0" indent="0">
              <a:buNone/>
            </a:pPr>
            <a:endParaRPr lang="en-US" sz="3600"/>
          </a:p>
          <a:p>
            <a:pPr marL="0" indent="0">
              <a:buNone/>
            </a:pPr>
            <a:r>
              <a:rPr lang="en-US" sz="3600"/>
              <a:t>Phone: (901)416-8980</a:t>
            </a:r>
          </a:p>
          <a:p>
            <a:pPr marL="0" indent="0">
              <a:buNone/>
            </a:pPr>
            <a:endParaRPr lang="en-US"/>
          </a:p>
          <a:p>
            <a:pPr marL="0" indent="0">
              <a:buNone/>
            </a:pPr>
            <a:endParaRPr lang="en-US"/>
          </a:p>
          <a:p>
            <a:pPr marL="0" indent="0">
              <a:buNone/>
            </a:pPr>
            <a:endParaRPr lang="en-US"/>
          </a:p>
        </p:txBody>
      </p:sp>
    </p:spTree>
    <p:extLst>
      <p:ext uri="{BB962C8B-B14F-4D97-AF65-F5344CB8AC3E}">
        <p14:creationId xmlns:p14="http://schemas.microsoft.com/office/powerpoint/2010/main" val="2313232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A1CDD4-79C0-E695-C91D-A20F3D8C0FCB}"/>
              </a:ext>
            </a:extLst>
          </p:cNvPr>
          <p:cNvSpPr>
            <a:spLocks noGrp="1"/>
          </p:cNvSpPr>
          <p:nvPr>
            <p:ph type="title"/>
          </p:nvPr>
        </p:nvSpPr>
        <p:spPr/>
        <p:txBody>
          <a:bodyPr>
            <a:normAutofit/>
          </a:bodyPr>
          <a:lstStyle/>
          <a:p>
            <a:pPr algn="ctr"/>
            <a:r>
              <a:rPr lang="en-US" sz="3000" dirty="0">
                <a:solidFill>
                  <a:schemeClr val="bg1"/>
                </a:solidFill>
              </a:rPr>
              <a:t>PATRIOT’S VISION</a:t>
            </a:r>
          </a:p>
        </p:txBody>
      </p:sp>
      <p:pic>
        <p:nvPicPr>
          <p:cNvPr id="9" name="Picture 8">
            <a:extLst>
              <a:ext uri="{FF2B5EF4-FFF2-40B4-BE49-F238E27FC236}">
                <a16:creationId xmlns:a16="http://schemas.microsoft.com/office/drawing/2014/main" id="{402D7C78-F54A-8639-E595-5877B2C8B27D}"/>
              </a:ext>
            </a:extLst>
          </p:cNvPr>
          <p:cNvPicPr>
            <a:picLocks noChangeAspect="1"/>
          </p:cNvPicPr>
          <p:nvPr/>
        </p:nvPicPr>
        <p:blipFill>
          <a:blip r:embed="rId2"/>
          <a:stretch>
            <a:fillRect/>
          </a:stretch>
        </p:blipFill>
        <p:spPr>
          <a:xfrm>
            <a:off x="8122044" y="2064569"/>
            <a:ext cx="3523793" cy="3517697"/>
          </a:xfrm>
          <a:prstGeom prst="rect">
            <a:avLst/>
          </a:prstGeom>
        </p:spPr>
      </p:pic>
      <p:sp>
        <p:nvSpPr>
          <p:cNvPr id="8" name="TextBox 7">
            <a:extLst>
              <a:ext uri="{FF2B5EF4-FFF2-40B4-BE49-F238E27FC236}">
                <a16:creationId xmlns:a16="http://schemas.microsoft.com/office/drawing/2014/main" id="{4EB24F55-7285-2549-1767-4C76968E1C08}"/>
              </a:ext>
            </a:extLst>
          </p:cNvPr>
          <p:cNvSpPr txBox="1"/>
          <p:nvPr/>
        </p:nvSpPr>
        <p:spPr>
          <a:xfrm>
            <a:off x="980573" y="1166842"/>
            <a:ext cx="6100010" cy="4524315"/>
          </a:xfrm>
          <a:prstGeom prst="rect">
            <a:avLst/>
          </a:prstGeom>
          <a:noFill/>
        </p:spPr>
        <p:txBody>
          <a:bodyPr wrap="square">
            <a:spAutoFit/>
          </a:bodyPr>
          <a:lstStyle/>
          <a:p>
            <a:r>
              <a:rPr lang="en-US" sz="3600" dirty="0"/>
              <a:t>Colonial Middle School provides an environment of cultural and creative diversity. All students, as lifelong learners, are challenged to develop skills necessary to reach high academic levels and to become productive citizens.</a:t>
            </a:r>
          </a:p>
        </p:txBody>
      </p:sp>
    </p:spTree>
    <p:extLst>
      <p:ext uri="{BB962C8B-B14F-4D97-AF65-F5344CB8AC3E}">
        <p14:creationId xmlns:p14="http://schemas.microsoft.com/office/powerpoint/2010/main" val="1446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47885-3570-4D19-98D1-ED0E764E5DB9}"/>
              </a:ext>
            </a:extLst>
          </p:cNvPr>
          <p:cNvSpPr>
            <a:spLocks noGrp="1"/>
          </p:cNvSpPr>
          <p:nvPr>
            <p:ph type="title"/>
          </p:nvPr>
        </p:nvSpPr>
        <p:spPr>
          <a:xfrm>
            <a:off x="1828800" y="645105"/>
            <a:ext cx="6249655" cy="1320855"/>
          </a:xfrm>
        </p:spPr>
        <p:txBody>
          <a:bodyPr>
            <a:normAutofit/>
          </a:bodyPr>
          <a:lstStyle/>
          <a:p>
            <a:pPr algn="ctr"/>
            <a:r>
              <a:rPr lang="en-US" sz="4400" dirty="0"/>
              <a:t>School Current Status</a:t>
            </a:r>
          </a:p>
        </p:txBody>
      </p:sp>
      <p:sp>
        <p:nvSpPr>
          <p:cNvPr id="3" name="Content Placeholder 2">
            <a:extLst>
              <a:ext uri="{FF2B5EF4-FFF2-40B4-BE49-F238E27FC236}">
                <a16:creationId xmlns:a16="http://schemas.microsoft.com/office/drawing/2014/main" id="{2F8421A2-D814-4BD5-8A13-35C09447043A}"/>
              </a:ext>
            </a:extLst>
          </p:cNvPr>
          <p:cNvSpPr>
            <a:spLocks noGrp="1"/>
          </p:cNvSpPr>
          <p:nvPr>
            <p:ph idx="1"/>
          </p:nvPr>
        </p:nvSpPr>
        <p:spPr>
          <a:xfrm>
            <a:off x="972457" y="2286001"/>
            <a:ext cx="8810172" cy="4204512"/>
          </a:xfrm>
        </p:spPr>
        <p:txBody>
          <a:bodyPr>
            <a:normAutofit fontScale="47500" lnSpcReduction="20000"/>
          </a:bodyPr>
          <a:lstStyle/>
          <a:p>
            <a:pPr marL="0" indent="0" algn="ctr">
              <a:buNone/>
            </a:pPr>
            <a:r>
              <a:rPr lang="en-US" sz="6600" b="1" dirty="0">
                <a:solidFill>
                  <a:schemeClr val="tx2"/>
                </a:solidFill>
              </a:rPr>
              <a:t>COLONIAL IS CURRENTLY</a:t>
            </a:r>
          </a:p>
          <a:p>
            <a:pPr marL="0" indent="0" algn="ctr">
              <a:buNone/>
            </a:pPr>
            <a:r>
              <a:rPr lang="en-US" sz="14100" b="1" dirty="0">
                <a:solidFill>
                  <a:srgbClr val="C00000"/>
                </a:solidFill>
                <a:latin typeface="Britannic Bold" panose="020B0903060703020204" pitchFamily="34" charset="0"/>
              </a:rPr>
              <a:t>LEVEL 5</a:t>
            </a:r>
          </a:p>
          <a:p>
            <a:pPr marL="0" indent="0" algn="ctr">
              <a:buNone/>
            </a:pPr>
            <a:r>
              <a:rPr lang="en-US" sz="10300" b="1" dirty="0">
                <a:solidFill>
                  <a:srgbClr val="C00000"/>
                </a:solidFill>
                <a:latin typeface="Britannic Bold" panose="020B0903060703020204" pitchFamily="34" charset="0"/>
              </a:rPr>
              <a:t>Letter Grade B</a:t>
            </a:r>
          </a:p>
          <a:p>
            <a:pPr marL="0" indent="0" algn="ctr">
              <a:buNone/>
            </a:pPr>
            <a:endParaRPr lang="en-US" sz="10300" b="1" dirty="0">
              <a:solidFill>
                <a:srgbClr val="C00000"/>
              </a:solidFill>
              <a:latin typeface="Britannic Bold" panose="020B0903060703020204" pitchFamily="34" charset="0"/>
            </a:endParaRPr>
          </a:p>
          <a:p>
            <a:pPr marL="0" indent="0" algn="ctr">
              <a:buNone/>
            </a:pPr>
            <a:r>
              <a:rPr lang="en-US" sz="7000" b="1" dirty="0">
                <a:solidFill>
                  <a:srgbClr val="C00000"/>
                </a:solidFill>
                <a:latin typeface="Britannic Bold" panose="020B0903060703020204" pitchFamily="34" charset="0"/>
              </a:rPr>
              <a:t>Colonial Teachers meet State/District Qualifications Guidelines</a:t>
            </a:r>
          </a:p>
          <a:p>
            <a:pPr marL="0" indent="0" algn="ctr">
              <a:buNone/>
            </a:pPr>
            <a:endParaRPr lang="en-US" sz="11500" b="1" dirty="0">
              <a:solidFill>
                <a:srgbClr val="C00000"/>
              </a:solidFill>
              <a:latin typeface="Britannic Bold" panose="020B0903060703020204" pitchFamily="34" charset="0"/>
            </a:endParaRPr>
          </a:p>
          <a:p>
            <a:pPr marL="0" indent="0" algn="ctr">
              <a:buNone/>
            </a:pPr>
            <a:endParaRPr lang="en-US" dirty="0">
              <a:latin typeface="+mj-lt"/>
            </a:endParaRPr>
          </a:p>
        </p:txBody>
      </p:sp>
      <p:pic>
        <p:nvPicPr>
          <p:cNvPr id="4" name="Picture 3">
            <a:extLst>
              <a:ext uri="{FF2B5EF4-FFF2-40B4-BE49-F238E27FC236}">
                <a16:creationId xmlns:a16="http://schemas.microsoft.com/office/drawing/2014/main" id="{56B8FAC9-415A-4FB2-B4FB-6C9B2D3BF326}"/>
              </a:ext>
            </a:extLst>
          </p:cNvPr>
          <p:cNvPicPr>
            <a:picLocks noChangeAspect="1"/>
          </p:cNvPicPr>
          <p:nvPr/>
        </p:nvPicPr>
        <p:blipFill rotWithShape="1">
          <a:blip r:embed="rId2"/>
          <a:srcRect l="11218" r="15942" b="-2"/>
          <a:stretch/>
        </p:blipFill>
        <p:spPr>
          <a:xfrm>
            <a:off x="8484856" y="0"/>
            <a:ext cx="3521672" cy="3517400"/>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Tree>
    <p:extLst>
      <p:ext uri="{BB962C8B-B14F-4D97-AF65-F5344CB8AC3E}">
        <p14:creationId xmlns:p14="http://schemas.microsoft.com/office/powerpoint/2010/main" val="196341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299"/>
            <a:ext cx="11074831" cy="1029335"/>
          </a:xfrm>
        </p:spPr>
        <p:txBody>
          <a:bodyPr>
            <a:normAutofit/>
          </a:bodyPr>
          <a:lstStyle/>
          <a:p>
            <a:pPr algn="ctr"/>
            <a:r>
              <a:rPr lang="en-US">
                <a:latin typeface="Britannic Bold" panose="020B0903060703020204" pitchFamily="34" charset="0"/>
                <a:cs typeface="Aharoni" panose="02010803020104030203" pitchFamily="2" charset="-79"/>
              </a:rPr>
              <a:t>What</a:t>
            </a:r>
            <a:r>
              <a:rPr lang="en-US" b="1">
                <a:latin typeface="Britannic Bold" panose="020B0903060703020204" pitchFamily="34" charset="0"/>
                <a:cs typeface="Aharoni" panose="02010803020104030203" pitchFamily="2" charset="-79"/>
              </a:rPr>
              <a:t> is Title I?</a:t>
            </a:r>
          </a:p>
        </p:txBody>
      </p:sp>
      <p:sp>
        <p:nvSpPr>
          <p:cNvPr id="5" name="Rectangle 4">
            <a:extLst>
              <a:ext uri="{FF2B5EF4-FFF2-40B4-BE49-F238E27FC236}">
                <a16:creationId xmlns:a16="http://schemas.microsoft.com/office/drawing/2014/main" id="{2440128C-A2D5-6A4E-BD30-E38F0E66CDAE}"/>
              </a:ext>
            </a:extLst>
          </p:cNvPr>
          <p:cNvSpPr/>
          <p:nvPr/>
        </p:nvSpPr>
        <p:spPr>
          <a:xfrm>
            <a:off x="694943" y="971413"/>
            <a:ext cx="10379888" cy="5909310"/>
          </a:xfrm>
          <a:prstGeom prst="rect">
            <a:avLst/>
          </a:prstGeom>
        </p:spPr>
        <p:txBody>
          <a:bodyPr wrap="square">
            <a:spAutoFit/>
          </a:bodyPr>
          <a:lstStyle/>
          <a:p>
            <a:pPr marL="457200" indent="-457200">
              <a:buFont typeface="Wingdings" pitchFamily="2" charset="2"/>
              <a:buChar char="q"/>
            </a:pPr>
            <a:r>
              <a:rPr lang="en-US" sz="3600"/>
              <a:t>Title I is the </a:t>
            </a:r>
            <a:r>
              <a:rPr lang="en-US" sz="3600" b="1" u="sng">
                <a:solidFill>
                  <a:srgbClr val="FF0000"/>
                </a:solidFill>
              </a:rPr>
              <a:t>largest</a:t>
            </a:r>
            <a:r>
              <a:rPr lang="en-US" sz="3600"/>
              <a:t> federal assistance </a:t>
            </a:r>
          </a:p>
          <a:p>
            <a:r>
              <a:rPr lang="en-US" sz="3600"/>
              <a:t>     program for our nation’s schools.</a:t>
            </a:r>
          </a:p>
          <a:p>
            <a:pPr marL="457200" indent="-457200">
              <a:buFont typeface="Wingdings" pitchFamily="2" charset="2"/>
              <a:buChar char="q"/>
            </a:pPr>
            <a:r>
              <a:rPr lang="en-US" sz="3600"/>
              <a:t>The goal of Title I is to provide a higher quality of education for every child. Its </a:t>
            </a:r>
            <a:r>
              <a:rPr lang="en-US" sz="3600" b="1" u="sng">
                <a:solidFill>
                  <a:srgbClr val="FF0000"/>
                </a:solidFill>
              </a:rPr>
              <a:t>purpose is to address the academic needs of students</a:t>
            </a:r>
            <a:r>
              <a:rPr lang="en-US" sz="3600"/>
              <a:t> in order to assist them in achieving Tennessee Academic Standards.</a:t>
            </a:r>
          </a:p>
          <a:p>
            <a:pPr marL="457200" indent="-457200">
              <a:buFont typeface="Wingdings" pitchFamily="2" charset="2"/>
              <a:buChar char="q"/>
            </a:pPr>
            <a:r>
              <a:rPr lang="en-US" sz="3600"/>
              <a:t>The program </a:t>
            </a:r>
            <a:r>
              <a:rPr lang="en-US" sz="3600" b="1" u="sng">
                <a:solidFill>
                  <a:srgbClr val="FF0000"/>
                </a:solidFill>
              </a:rPr>
              <a:t>serves millions of children </a:t>
            </a:r>
            <a:r>
              <a:rPr lang="en-US" sz="3600"/>
              <a:t>in public elementary and secondary schools each year including eligible students in private schools.</a:t>
            </a:r>
          </a:p>
          <a:p>
            <a:r>
              <a:rPr lang="en-US" b="1"/>
              <a:t> </a:t>
            </a:r>
            <a:endParaRPr lang="en-US" sz="2800"/>
          </a:p>
        </p:txBody>
      </p:sp>
      <p:pic>
        <p:nvPicPr>
          <p:cNvPr id="1026" name="Picture 2" descr="Title One Button ">
            <a:extLst>
              <a:ext uri="{FF2B5EF4-FFF2-40B4-BE49-F238E27FC236}">
                <a16:creationId xmlns:a16="http://schemas.microsoft.com/office/drawing/2014/main" id="{E1A0DAEE-C950-4690-8260-6B25D4C810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0267" y="103730"/>
            <a:ext cx="2669792" cy="1735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875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5029" y="155299"/>
            <a:ext cx="10029802" cy="1029335"/>
          </a:xfrm>
        </p:spPr>
        <p:txBody>
          <a:bodyPr>
            <a:normAutofit/>
          </a:bodyPr>
          <a:lstStyle/>
          <a:p>
            <a:r>
              <a:rPr lang="en-US" b="1">
                <a:latin typeface="Britannic Bold" panose="020B0903060703020204" pitchFamily="34" charset="0"/>
                <a:cs typeface="Aharoni" panose="02010803020104030203" pitchFamily="2" charset="-79"/>
              </a:rPr>
              <a:t>Title I Funding Overview</a:t>
            </a:r>
          </a:p>
        </p:txBody>
      </p:sp>
      <p:sp>
        <p:nvSpPr>
          <p:cNvPr id="5" name="Rectangle 4">
            <a:extLst>
              <a:ext uri="{FF2B5EF4-FFF2-40B4-BE49-F238E27FC236}">
                <a16:creationId xmlns:a16="http://schemas.microsoft.com/office/drawing/2014/main" id="{2440128C-A2D5-6A4E-BD30-E38F0E66CDAE}"/>
              </a:ext>
            </a:extLst>
          </p:cNvPr>
          <p:cNvSpPr/>
          <p:nvPr/>
        </p:nvSpPr>
        <p:spPr>
          <a:xfrm>
            <a:off x="1171655" y="1052748"/>
            <a:ext cx="10409491" cy="5355312"/>
          </a:xfrm>
          <a:prstGeom prst="rect">
            <a:avLst/>
          </a:prstGeom>
        </p:spPr>
        <p:txBody>
          <a:bodyPr wrap="square">
            <a:spAutoFit/>
          </a:bodyPr>
          <a:lstStyle/>
          <a:p>
            <a:pPr marL="457200" indent="-457200">
              <a:buFont typeface="Wingdings" pitchFamily="2" charset="2"/>
              <a:buChar char="q"/>
            </a:pPr>
            <a:r>
              <a:rPr lang="en-US" sz="3600"/>
              <a:t>The </a:t>
            </a:r>
            <a:r>
              <a:rPr lang="en-US" sz="3600" b="1" u="sng">
                <a:solidFill>
                  <a:srgbClr val="FF0000"/>
                </a:solidFill>
              </a:rPr>
              <a:t>federal government provides funding </a:t>
            </a:r>
            <a:r>
              <a:rPr lang="en-US" sz="3600"/>
              <a:t>to states each year for the Title I program.</a:t>
            </a:r>
          </a:p>
          <a:p>
            <a:pPr marL="457200" indent="-457200">
              <a:buFont typeface="Wingdings" pitchFamily="2" charset="2"/>
              <a:buChar char="q"/>
            </a:pPr>
            <a:r>
              <a:rPr lang="en-US" sz="3600"/>
              <a:t>The Tennessee Department of Education allocates the money to our district.</a:t>
            </a:r>
          </a:p>
          <a:p>
            <a:pPr marL="457200" indent="-457200">
              <a:buFont typeface="Wingdings" pitchFamily="2" charset="2"/>
              <a:buChar char="q"/>
            </a:pPr>
            <a:r>
              <a:rPr lang="en-US" sz="3600"/>
              <a:t>The </a:t>
            </a:r>
            <a:r>
              <a:rPr lang="en-US" sz="3600" b="1" u="sng">
                <a:solidFill>
                  <a:srgbClr val="FF0000"/>
                </a:solidFill>
              </a:rPr>
              <a:t>school district identifies eligible schools </a:t>
            </a:r>
            <a:r>
              <a:rPr lang="en-US" sz="3600"/>
              <a:t>and distributes the Title I funds to the school.</a:t>
            </a:r>
          </a:p>
          <a:p>
            <a:pPr marL="457200" indent="-457200">
              <a:buFont typeface="Wingdings" pitchFamily="2" charset="2"/>
              <a:buChar char="q"/>
            </a:pPr>
            <a:r>
              <a:rPr lang="en-US" sz="3600"/>
              <a:t>Colonial Middle </a:t>
            </a:r>
            <a:r>
              <a:rPr lang="en-US" sz="3600" b="1" u="sng">
                <a:solidFill>
                  <a:srgbClr val="FF0000"/>
                </a:solidFill>
              </a:rPr>
              <a:t>implements a school wide program</a:t>
            </a:r>
            <a:r>
              <a:rPr lang="en-US" sz="3600"/>
              <a:t>, in which all students benefit from the supplemental services provided by Title I. </a:t>
            </a:r>
          </a:p>
          <a:p>
            <a:r>
              <a:rPr lang="en-US" b="1"/>
              <a:t> </a:t>
            </a:r>
            <a:endParaRPr lang="en-US" sz="2800"/>
          </a:p>
        </p:txBody>
      </p:sp>
      <p:pic>
        <p:nvPicPr>
          <p:cNvPr id="4" name="Picture 2" descr="Title One Button ">
            <a:extLst>
              <a:ext uri="{FF2B5EF4-FFF2-40B4-BE49-F238E27FC236}">
                <a16:creationId xmlns:a16="http://schemas.microsoft.com/office/drawing/2014/main" id="{11531DCF-2556-417E-AB5E-ABD0C3908C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0288" y="5458692"/>
            <a:ext cx="1913860" cy="1244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565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286" y="155299"/>
            <a:ext cx="10798981" cy="1029335"/>
          </a:xfrm>
        </p:spPr>
        <p:txBody>
          <a:bodyPr>
            <a:normAutofit/>
          </a:bodyPr>
          <a:lstStyle/>
          <a:p>
            <a:pPr algn="ctr"/>
            <a:r>
              <a:rPr lang="en-US">
                <a:latin typeface="Britannic Bold" panose="020B0903060703020204" pitchFamily="34" charset="0"/>
                <a:cs typeface="Aharoni" panose="02010803020104030203" pitchFamily="2" charset="-79"/>
              </a:rPr>
              <a:t>Title I Supplemental Support</a:t>
            </a:r>
          </a:p>
        </p:txBody>
      </p:sp>
      <p:sp>
        <p:nvSpPr>
          <p:cNvPr id="5" name="Rectangle 4">
            <a:extLst>
              <a:ext uri="{FF2B5EF4-FFF2-40B4-BE49-F238E27FC236}">
                <a16:creationId xmlns:a16="http://schemas.microsoft.com/office/drawing/2014/main" id="{2440128C-A2D5-6A4E-BD30-E38F0E66CDAE}"/>
              </a:ext>
            </a:extLst>
          </p:cNvPr>
          <p:cNvSpPr/>
          <p:nvPr/>
        </p:nvSpPr>
        <p:spPr>
          <a:xfrm>
            <a:off x="1178350" y="996188"/>
            <a:ext cx="10576875" cy="5940088"/>
          </a:xfrm>
          <a:prstGeom prst="rect">
            <a:avLst/>
          </a:prstGeom>
        </p:spPr>
        <p:txBody>
          <a:bodyPr wrap="square" anchor="t">
            <a:spAutoFit/>
          </a:bodyPr>
          <a:lstStyle/>
          <a:p>
            <a:pPr marL="457200" indent="-457200">
              <a:buFont typeface="Wingdings" pitchFamily="2" charset="2"/>
              <a:buChar char="q"/>
            </a:pPr>
            <a:r>
              <a:rPr lang="en-US" sz="4400"/>
              <a:t>Additional Educational Support Professionals</a:t>
            </a:r>
            <a:endParaRPr lang="en-US"/>
          </a:p>
          <a:p>
            <a:pPr marL="457200" indent="-457200">
              <a:buFont typeface="Wingdings" pitchFamily="2" charset="2"/>
              <a:buChar char="q"/>
            </a:pPr>
            <a:r>
              <a:rPr lang="en-US" sz="4400"/>
              <a:t>Additional Training for School Staff</a:t>
            </a:r>
          </a:p>
          <a:p>
            <a:pPr marL="457200" indent="-457200">
              <a:buFont typeface="Wingdings" pitchFamily="2" charset="2"/>
              <a:buChar char="q"/>
            </a:pPr>
            <a:r>
              <a:rPr lang="en-US" sz="4400"/>
              <a:t>Extra Time for Instructional Support</a:t>
            </a:r>
          </a:p>
          <a:p>
            <a:r>
              <a:rPr lang="en-US" sz="4400"/>
              <a:t>   (Before/After School Programs)</a:t>
            </a:r>
          </a:p>
          <a:p>
            <a:pPr marL="457200" indent="-457200">
              <a:buFont typeface="Wingdings" pitchFamily="2" charset="2"/>
              <a:buChar char="q"/>
            </a:pPr>
            <a:r>
              <a:rPr lang="en-US" sz="4400"/>
              <a:t>Parental Involvement Activities</a:t>
            </a:r>
          </a:p>
          <a:p>
            <a:pPr marL="457200" indent="-457200">
              <a:buFont typeface="Wingdings" pitchFamily="2" charset="2"/>
              <a:buChar char="q"/>
            </a:pPr>
            <a:r>
              <a:rPr lang="en-US" sz="4400"/>
              <a:t>Supplemental Teaching Materials, Equipment and Technology</a:t>
            </a:r>
          </a:p>
          <a:p>
            <a:endParaRPr lang="en-US" sz="2800"/>
          </a:p>
        </p:txBody>
      </p:sp>
      <p:pic>
        <p:nvPicPr>
          <p:cNvPr id="4" name="Picture 2" descr="Title One Button ">
            <a:extLst>
              <a:ext uri="{FF2B5EF4-FFF2-40B4-BE49-F238E27FC236}">
                <a16:creationId xmlns:a16="http://schemas.microsoft.com/office/drawing/2014/main" id="{C51111CE-0AB2-4D79-87D0-9BA4B5ABAA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7410" y="996188"/>
            <a:ext cx="2148836" cy="1396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597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5167" y="155299"/>
            <a:ext cx="9679664" cy="1029335"/>
          </a:xfrm>
        </p:spPr>
        <p:txBody>
          <a:bodyPr>
            <a:normAutofit/>
          </a:bodyPr>
          <a:lstStyle/>
          <a:p>
            <a:pPr algn="ctr"/>
            <a:r>
              <a:rPr lang="en-US">
                <a:cs typeface="Aharoni" panose="02010803020104030203" pitchFamily="2" charset="-79"/>
              </a:rPr>
              <a:t>Parent’s Right To Know</a:t>
            </a:r>
          </a:p>
        </p:txBody>
      </p:sp>
      <p:sp>
        <p:nvSpPr>
          <p:cNvPr id="5" name="Rectangle 4">
            <a:extLst>
              <a:ext uri="{FF2B5EF4-FFF2-40B4-BE49-F238E27FC236}">
                <a16:creationId xmlns:a16="http://schemas.microsoft.com/office/drawing/2014/main" id="{2440128C-A2D5-6A4E-BD30-E38F0E66CDAE}"/>
              </a:ext>
            </a:extLst>
          </p:cNvPr>
          <p:cNvSpPr/>
          <p:nvPr/>
        </p:nvSpPr>
        <p:spPr>
          <a:xfrm>
            <a:off x="1143000" y="910314"/>
            <a:ext cx="10588752" cy="6001643"/>
          </a:xfrm>
          <a:prstGeom prst="rect">
            <a:avLst/>
          </a:prstGeom>
        </p:spPr>
        <p:txBody>
          <a:bodyPr wrap="square">
            <a:spAutoFit/>
          </a:bodyPr>
          <a:lstStyle/>
          <a:p>
            <a:r>
              <a:rPr lang="en-US" sz="3200"/>
              <a:t>As a Title I parent, you have the right to be </a:t>
            </a:r>
            <a:r>
              <a:rPr lang="en-US" sz="3200" b="1" u="sng">
                <a:solidFill>
                  <a:srgbClr val="FF0000"/>
                </a:solidFill>
              </a:rPr>
              <a:t>involved in the development</a:t>
            </a:r>
            <a:r>
              <a:rPr lang="en-US" sz="3200"/>
              <a:t> of the following plans and documents for our school:</a:t>
            </a:r>
          </a:p>
          <a:p>
            <a:pPr marL="457200" indent="-457200">
              <a:buFont typeface="Wingdings" pitchFamily="2" charset="2"/>
              <a:buChar char="q"/>
            </a:pPr>
            <a:endParaRPr lang="en-US" sz="3200"/>
          </a:p>
          <a:p>
            <a:pPr marL="457200" indent="-457200">
              <a:buFont typeface="Wingdings" pitchFamily="2" charset="2"/>
              <a:buChar char="q"/>
            </a:pPr>
            <a:r>
              <a:rPr lang="en-US" sz="3200"/>
              <a:t>School Improvement Plan (SIP)</a:t>
            </a:r>
          </a:p>
          <a:p>
            <a:pPr marL="457200" indent="-457200">
              <a:buFont typeface="Wingdings" pitchFamily="2" charset="2"/>
              <a:buChar char="q"/>
            </a:pPr>
            <a:r>
              <a:rPr lang="en-US" sz="3200"/>
              <a:t>Parent Engagement Plan for the School and District</a:t>
            </a:r>
          </a:p>
          <a:p>
            <a:pPr marL="457200" indent="-457200">
              <a:buFont typeface="Wingdings" pitchFamily="2" charset="2"/>
              <a:buChar char="q"/>
            </a:pPr>
            <a:endParaRPr lang="en-US" sz="3200"/>
          </a:p>
          <a:p>
            <a:r>
              <a:rPr lang="en-US" sz="3200"/>
              <a:t>You may </a:t>
            </a:r>
            <a:r>
              <a:rPr lang="en-US" sz="3200" b="1" u="sng">
                <a:solidFill>
                  <a:srgbClr val="FF0000"/>
                </a:solidFill>
              </a:rPr>
              <a:t>request and attend meetings </a:t>
            </a:r>
            <a:r>
              <a:rPr lang="en-US" sz="3200"/>
              <a:t>to express your opinions and to formulate suggestions and to participate, as appropriate, in decisions relating to the education of your children.</a:t>
            </a:r>
          </a:p>
          <a:p>
            <a:r>
              <a:rPr lang="en-US" sz="3200" b="1"/>
              <a:t> </a:t>
            </a:r>
            <a:endParaRPr lang="en-US" sz="3200"/>
          </a:p>
        </p:txBody>
      </p:sp>
    </p:spTree>
    <p:extLst>
      <p:ext uri="{BB962C8B-B14F-4D97-AF65-F5344CB8AC3E}">
        <p14:creationId xmlns:p14="http://schemas.microsoft.com/office/powerpoint/2010/main" val="4204866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4AA1275-C4F2-4763-8498-2FB61FCE7CD9}"/>
              </a:ext>
            </a:extLst>
          </p:cNvPr>
          <p:cNvPicPr>
            <a:picLocks noGrp="1" noChangeAspect="1"/>
          </p:cNvPicPr>
          <p:nvPr>
            <p:ph idx="1"/>
          </p:nvPr>
        </p:nvPicPr>
        <p:blipFill>
          <a:blip r:embed="rId3"/>
          <a:stretch>
            <a:fillRect/>
          </a:stretch>
        </p:blipFill>
        <p:spPr>
          <a:xfrm>
            <a:off x="1441257" y="53163"/>
            <a:ext cx="9799164" cy="6792012"/>
          </a:xfrm>
        </p:spPr>
      </p:pic>
    </p:spTree>
    <p:extLst>
      <p:ext uri="{BB962C8B-B14F-4D97-AF65-F5344CB8AC3E}">
        <p14:creationId xmlns:p14="http://schemas.microsoft.com/office/powerpoint/2010/main" val="2477274017"/>
      </p:ext>
    </p:extLst>
  </p:cSld>
  <p:clrMapOvr>
    <a:masterClrMapping/>
  </p:clrMapOvr>
</p:sld>
</file>

<file path=ppt/theme/theme1.xml><?xml version="1.0" encoding="utf-8"?>
<a:theme xmlns:a="http://schemas.openxmlformats.org/drawingml/2006/main" name="Badg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101E94ED537242A1D2A4E079A2320A" ma:contentTypeVersion="10" ma:contentTypeDescription="Create a new document." ma:contentTypeScope="" ma:versionID="bc81f3511ce3d3923b3fcd7cf312f6b9">
  <xsd:schema xmlns:xsd="http://www.w3.org/2001/XMLSchema" xmlns:xs="http://www.w3.org/2001/XMLSchema" xmlns:p="http://schemas.microsoft.com/office/2006/metadata/properties" xmlns:ns2="7f029116-d5fa-4c27-837c-f35da236704c" xmlns:ns3="e789359c-4a7e-4926-b6d6-3d7b02f7918c" targetNamespace="http://schemas.microsoft.com/office/2006/metadata/properties" ma:root="true" ma:fieldsID="27e6d283a86d73db7ab2f4dc3378ee1a" ns2:_="" ns3:_="">
    <xsd:import namespace="7f029116-d5fa-4c27-837c-f35da236704c"/>
    <xsd:import namespace="e789359c-4a7e-4926-b6d6-3d7b02f7918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29116-d5fa-4c27-837c-f35da23670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789359c-4a7e-4926-b6d6-3d7b02f7918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C4CC95D-36B7-455A-A6AB-E65DA910B061}">
  <ds:schemaRefs>
    <ds:schemaRef ds:uri="7f029116-d5fa-4c27-837c-f35da236704c"/>
    <ds:schemaRef ds:uri="e789359c-4a7e-4926-b6d6-3d7b02f7918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BEABEE8-C226-4817-8873-3A394818F498}">
  <ds:schemaRefs>
    <ds:schemaRef ds:uri="http://schemas.microsoft.com/sharepoint/v3/contenttype/forms"/>
  </ds:schemaRefs>
</ds:datastoreItem>
</file>

<file path=customXml/itemProps3.xml><?xml version="1.0" encoding="utf-8"?>
<ds:datastoreItem xmlns:ds="http://schemas.openxmlformats.org/officeDocument/2006/customXml" ds:itemID="{F9DC0104-DEA8-416F-9129-237562F223EF}">
  <ds:schemaRefs>
    <ds:schemaRef ds:uri="7f029116-d5fa-4c27-837c-f35da236704c"/>
    <ds:schemaRef ds:uri="e789359c-4a7e-4926-b6d6-3d7b02f7918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TM10001106[[fn=Badge]]</Template>
  <TotalTime>114</TotalTime>
  <Words>1042</Words>
  <Application>Microsoft Office PowerPoint</Application>
  <PresentationFormat>Widescreen</PresentationFormat>
  <Paragraphs>146</Paragraphs>
  <Slides>21</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Aharoni</vt:lpstr>
      <vt:lpstr>Aptos</vt:lpstr>
      <vt:lpstr>Arial</vt:lpstr>
      <vt:lpstr>Britannic Bold</vt:lpstr>
      <vt:lpstr>Calibri</vt:lpstr>
      <vt:lpstr>Gill Sans MT</vt:lpstr>
      <vt:lpstr>Impact</vt:lpstr>
      <vt:lpstr>Wingdings</vt:lpstr>
      <vt:lpstr>Wingdings 2</vt:lpstr>
      <vt:lpstr>Badge</vt:lpstr>
      <vt:lpstr>Annual  title I parent meeting  Sept. 17,2025 9:00 AM 4:00 PM </vt:lpstr>
      <vt:lpstr>PowerPoint Presentation</vt:lpstr>
      <vt:lpstr>PATRIOT’S VISION</vt:lpstr>
      <vt:lpstr>School Current Status</vt:lpstr>
      <vt:lpstr>What is Title I?</vt:lpstr>
      <vt:lpstr>Title I Funding Overview</vt:lpstr>
      <vt:lpstr>Title I Supplemental Support</vt:lpstr>
      <vt:lpstr>Parent’s Right To Know</vt:lpstr>
      <vt:lpstr>PowerPoint Presentation</vt:lpstr>
      <vt:lpstr>Parent’s Right To Know</vt:lpstr>
      <vt:lpstr>Parent and Family Engagement Plan</vt:lpstr>
      <vt:lpstr>Available Parent training </vt:lpstr>
      <vt:lpstr>PROGRESS REPORTS</vt:lpstr>
      <vt:lpstr>Parent teacher conference dates</vt:lpstr>
      <vt:lpstr>Parent, Student, Teacher, and School  Compact</vt:lpstr>
      <vt:lpstr>Parent, Student, Teacher, and School  Compact</vt:lpstr>
      <vt:lpstr>mScs student code of conduct  Accessed on District and school websites</vt:lpstr>
      <vt:lpstr>Opportunities for additional parent meetings </vt:lpstr>
      <vt:lpstr>School Improvement Plan (sip)</vt:lpstr>
      <vt:lpstr>Parent’s Feedback is vital</vt:lpstr>
      <vt:lpstr> 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Point Title</dc:title>
  <dc:creator>KIMBERLY L GREER</dc:creator>
  <cp:lastModifiedBy>FAY H BROUGHTON</cp:lastModifiedBy>
  <cp:revision>3</cp:revision>
  <cp:lastPrinted>2025-09-09T18:08:06Z</cp:lastPrinted>
  <dcterms:created xsi:type="dcterms:W3CDTF">2020-08-04T21:16:01Z</dcterms:created>
  <dcterms:modified xsi:type="dcterms:W3CDTF">2026-01-14T17:18:11Z</dcterms:modified>
</cp:coreProperties>
</file>