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2"/>
    <p:sldMasterId id="2147483691" r:id="rId3"/>
  </p:sldMasterIdLst>
  <p:notesMasterIdLst>
    <p:notesMasterId r:id="rId83"/>
  </p:notesMasterIdLst>
  <p:handoutMasterIdLst>
    <p:handoutMasterId r:id="rId84"/>
  </p:handoutMasterIdLst>
  <p:sldIdLst>
    <p:sldId id="256" r:id="rId4"/>
    <p:sldId id="263" r:id="rId5"/>
    <p:sldId id="268" r:id="rId6"/>
    <p:sldId id="269" r:id="rId7"/>
    <p:sldId id="271" r:id="rId8"/>
    <p:sldId id="272" r:id="rId9"/>
    <p:sldId id="273" r:id="rId10"/>
    <p:sldId id="274" r:id="rId11"/>
    <p:sldId id="275" r:id="rId12"/>
    <p:sldId id="392" r:id="rId13"/>
    <p:sldId id="394" r:id="rId14"/>
    <p:sldId id="649" r:id="rId15"/>
    <p:sldId id="653" r:id="rId16"/>
    <p:sldId id="654" r:id="rId17"/>
    <p:sldId id="655" r:id="rId18"/>
    <p:sldId id="285" r:id="rId19"/>
    <p:sldId id="286" r:id="rId20"/>
    <p:sldId id="287" r:id="rId21"/>
    <p:sldId id="288" r:id="rId22"/>
    <p:sldId id="289" r:id="rId23"/>
    <p:sldId id="290" r:id="rId24"/>
    <p:sldId id="291" r:id="rId25"/>
    <p:sldId id="292" r:id="rId26"/>
    <p:sldId id="294" r:id="rId27"/>
    <p:sldId id="295" r:id="rId28"/>
    <p:sldId id="296" r:id="rId29"/>
    <p:sldId id="298" r:id="rId30"/>
    <p:sldId id="299" r:id="rId31"/>
    <p:sldId id="300" r:id="rId32"/>
    <p:sldId id="378" r:id="rId33"/>
    <p:sldId id="302" r:id="rId34"/>
    <p:sldId id="303" r:id="rId35"/>
    <p:sldId id="304" r:id="rId36"/>
    <p:sldId id="306" r:id="rId37"/>
    <p:sldId id="307" r:id="rId38"/>
    <p:sldId id="308" r:id="rId39"/>
    <p:sldId id="309" r:id="rId40"/>
    <p:sldId id="310" r:id="rId41"/>
    <p:sldId id="311" r:id="rId42"/>
    <p:sldId id="312" r:id="rId43"/>
    <p:sldId id="313" r:id="rId44"/>
    <p:sldId id="315" r:id="rId45"/>
    <p:sldId id="316" r:id="rId46"/>
    <p:sldId id="318" r:id="rId47"/>
    <p:sldId id="319" r:id="rId48"/>
    <p:sldId id="380" r:id="rId49"/>
    <p:sldId id="348" r:id="rId50"/>
    <p:sldId id="657" r:id="rId51"/>
    <p:sldId id="320" r:id="rId52"/>
    <p:sldId id="322" r:id="rId53"/>
    <p:sldId id="323" r:id="rId54"/>
    <p:sldId id="429" r:id="rId55"/>
    <p:sldId id="326" r:id="rId56"/>
    <p:sldId id="327" r:id="rId57"/>
    <p:sldId id="328" r:id="rId58"/>
    <p:sldId id="330" r:id="rId59"/>
    <p:sldId id="332" r:id="rId60"/>
    <p:sldId id="333" r:id="rId61"/>
    <p:sldId id="551" r:id="rId62"/>
    <p:sldId id="552" r:id="rId63"/>
    <p:sldId id="337" r:id="rId64"/>
    <p:sldId id="338" r:id="rId65"/>
    <p:sldId id="656" r:id="rId66"/>
    <p:sldId id="339" r:id="rId67"/>
    <p:sldId id="342" r:id="rId68"/>
    <p:sldId id="379" r:id="rId69"/>
    <p:sldId id="343" r:id="rId70"/>
    <p:sldId id="642" r:id="rId71"/>
    <p:sldId id="345" r:id="rId72"/>
    <p:sldId id="346" r:id="rId73"/>
    <p:sldId id="347" r:id="rId74"/>
    <p:sldId id="669" r:id="rId75"/>
    <p:sldId id="349" r:id="rId76"/>
    <p:sldId id="350" r:id="rId77"/>
    <p:sldId id="351" r:id="rId78"/>
    <p:sldId id="362" r:id="rId79"/>
    <p:sldId id="670" r:id="rId80"/>
    <p:sldId id="601" r:id="rId81"/>
    <p:sldId id="259" r:id="rId82"/>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8CC63E"/>
    <a:srgbClr val="EAEAEA"/>
    <a:srgbClr val="00FF00"/>
    <a:srgbClr val="71FF71"/>
    <a:srgbClr val="B7FFB7"/>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73009" autoAdjust="0"/>
  </p:normalViewPr>
  <p:slideViewPr>
    <p:cSldViewPr>
      <p:cViewPr varScale="1">
        <p:scale>
          <a:sx n="55" d="100"/>
          <a:sy n="55" d="100"/>
        </p:scale>
        <p:origin x="1386" y="78"/>
      </p:cViewPr>
      <p:guideLst>
        <p:guide orient="horz" pos="2160"/>
        <p:guide pos="2880"/>
      </p:guideLst>
    </p:cSldViewPr>
  </p:slideViewPr>
  <p:outlineViewPr>
    <p:cViewPr>
      <p:scale>
        <a:sx n="33" d="100"/>
        <a:sy n="33" d="100"/>
      </p:scale>
      <p:origin x="0" y="-97604"/>
    </p:cViewPr>
  </p:outlineViewPr>
  <p:notesTextViewPr>
    <p:cViewPr>
      <p:scale>
        <a:sx n="100" d="100"/>
        <a:sy n="100" d="100"/>
      </p:scale>
      <p:origin x="0" y="0"/>
    </p:cViewPr>
  </p:notesTextViewPr>
  <p:sorterViewPr>
    <p:cViewPr>
      <p:scale>
        <a:sx n="66" d="100"/>
        <a:sy n="66" d="100"/>
      </p:scale>
      <p:origin x="0" y="-6868"/>
    </p:cViewPr>
  </p:sorterViewPr>
  <p:notesViewPr>
    <p:cSldViewPr>
      <p:cViewPr>
        <p:scale>
          <a:sx n="100" d="100"/>
          <a:sy n="100" d="100"/>
        </p:scale>
        <p:origin x="2371" y="6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handoutMaster" Target="handoutMasters/handout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1.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4" y="9119173"/>
            <a:ext cx="3170583" cy="480388"/>
          </a:xfrm>
          <a:prstGeom prst="rect">
            <a:avLst/>
          </a:prstGeom>
        </p:spPr>
        <p:txBody>
          <a:bodyPr vert="horz" lIns="99590" tIns="49795" rIns="99590" bIns="49795" rtlCol="0" anchor="b"/>
          <a:lstStyle>
            <a:lvl1pPr algn="l">
              <a:defRPr sz="1400">
                <a:latin typeface="Arial" charset="0"/>
                <a:ea typeface="ＭＳ Ｐゴシック" charset="0"/>
                <a:cs typeface="ＭＳ Ｐゴシック" charset="0"/>
              </a:defRPr>
            </a:lvl1pPr>
          </a:lstStyle>
          <a:p>
            <a:pPr>
              <a:defRPr/>
            </a:pPr>
            <a:r>
              <a:rPr lang="en-US" sz="1000" dirty="0"/>
              <a:t>Copyright @ 2020 Fagen Friedman &amp; Fulfrost, LLP 4735858</a:t>
            </a:r>
          </a:p>
        </p:txBody>
      </p:sp>
      <p:sp>
        <p:nvSpPr>
          <p:cNvPr id="5" name="Slide Number Placeholder 4"/>
          <p:cNvSpPr>
            <a:spLocks noGrp="1"/>
          </p:cNvSpPr>
          <p:nvPr>
            <p:ph type="sldNum" sz="quarter" idx="3"/>
          </p:nvPr>
        </p:nvSpPr>
        <p:spPr>
          <a:xfrm>
            <a:off x="4142964" y="9119173"/>
            <a:ext cx="3170583" cy="480388"/>
          </a:xfrm>
          <a:prstGeom prst="rect">
            <a:avLst/>
          </a:prstGeom>
        </p:spPr>
        <p:txBody>
          <a:bodyPr vert="horz" wrap="square" lIns="99590" tIns="49795" rIns="99590" bIns="49795" numCol="1" anchor="b" anchorCtr="0" compatLnSpc="1">
            <a:prstTxWarp prst="textNoShape">
              <a:avLst/>
            </a:prstTxWarp>
          </a:bodyPr>
          <a:lstStyle>
            <a:lvl1pPr algn="r">
              <a:defRPr sz="1400">
                <a:latin typeface="Arial" pitchFamily="34" charset="0"/>
                <a:ea typeface="ＭＳ Ｐゴシック" pitchFamily="34" charset="-128"/>
              </a:defRPr>
            </a:lvl1pPr>
          </a:lstStyle>
          <a:p>
            <a:pPr>
              <a:defRPr/>
            </a:pPr>
            <a:fld id="{477BAE0B-2510-40E7-A87D-013D30B8A67A}" type="slidenum">
              <a:rPr lang="en-US" altLang="en-US"/>
              <a:pPr>
                <a:defRPr/>
              </a:pPr>
              <a:t>‹#›</a:t>
            </a:fld>
            <a:endParaRPr lang="en-US" altLang="en-US" dirty="0"/>
          </a:p>
        </p:txBody>
      </p:sp>
      <p:sp>
        <p:nvSpPr>
          <p:cNvPr id="270345" name="Text Box 9"/>
          <p:cNvSpPr txBox="1">
            <a:spLocks noChangeArrowheads="1"/>
          </p:cNvSpPr>
          <p:nvPr/>
        </p:nvSpPr>
        <p:spPr bwMode="auto">
          <a:xfrm>
            <a:off x="556592" y="8735519"/>
            <a:ext cx="6202019" cy="531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9590" tIns="49795" rIns="99590" bIns="49795">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544"/>
              </a:spcBef>
              <a:spcAft>
                <a:spcPts val="544"/>
              </a:spcAft>
              <a:defRPr/>
            </a:pPr>
            <a:r>
              <a:rPr lang="en-US" altLang="en-US" sz="900" b="1" i="1" dirty="0">
                <a:latin typeface="Arial Unicode MS" pitchFamily="34" charset="-128"/>
              </a:rPr>
              <a:t>Information in this presentation, including but not limited to PowerPoint handouts and the presenters' comments, is summary only and not legal advice.  We advise you to consult with legal counsel to determine how this information may apply to your specific facts and circumstances</a:t>
            </a:r>
            <a:r>
              <a:rPr lang="en-US" altLang="en-US" sz="900" b="1" dirty="0">
                <a:latin typeface="Arial Unicode MS" pitchFamily="34" charset="-128"/>
              </a:rPr>
              <a:t>.</a:t>
            </a:r>
            <a:endParaRPr lang="en-US" altLang="en-US" sz="900" dirty="0">
              <a:latin typeface="Arial Unicode MS" pitchFamily="34" charset="-128"/>
            </a:endParaRPr>
          </a:p>
        </p:txBody>
      </p:sp>
    </p:spTree>
    <p:extLst>
      <p:ext uri="{BB962C8B-B14F-4D97-AF65-F5344CB8AC3E}">
        <p14:creationId xmlns:p14="http://schemas.microsoft.com/office/powerpoint/2010/main" val="3279622329"/>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4" y="1"/>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01481" tIns="50741" rIns="101481" bIns="50741" numCol="1" anchor="t" anchorCtr="0" compatLnSpc="1">
            <a:prstTxWarp prst="textNoShape">
              <a:avLst/>
            </a:prstTxWarp>
          </a:bodyPr>
          <a:lstStyle>
            <a:lvl1pPr defTabSz="1014914" eaLnBrk="1" hangingPunct="1">
              <a:defRPr sz="1400">
                <a:latin typeface="Arial" charset="0"/>
                <a:ea typeface="ＭＳ Ｐゴシック" charset="0"/>
                <a:cs typeface="+mn-cs"/>
              </a:defRPr>
            </a:lvl1pPr>
          </a:lstStyle>
          <a:p>
            <a:pPr>
              <a:defRPr/>
            </a:pPr>
            <a:endParaRPr lang="en-US" dirty="0"/>
          </a:p>
        </p:txBody>
      </p:sp>
      <p:sp>
        <p:nvSpPr>
          <p:cNvPr id="48131" name="Rectangle 3"/>
          <p:cNvSpPr>
            <a:spLocks noGrp="1" noChangeArrowheads="1"/>
          </p:cNvSpPr>
          <p:nvPr>
            <p:ph type="dt" idx="1"/>
          </p:nvPr>
        </p:nvSpPr>
        <p:spPr bwMode="auto">
          <a:xfrm>
            <a:off x="4142964" y="1"/>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01481" tIns="50741" rIns="101481" bIns="50741" numCol="1" anchor="t" anchorCtr="0" compatLnSpc="1">
            <a:prstTxWarp prst="textNoShape">
              <a:avLst/>
            </a:prstTxWarp>
          </a:bodyPr>
          <a:lstStyle>
            <a:lvl1pPr algn="r" defTabSz="1014914" eaLnBrk="1" hangingPunct="1">
              <a:defRPr sz="1400">
                <a:latin typeface="Arial" charset="0"/>
                <a:ea typeface="ＭＳ Ｐゴシック" charset="0"/>
                <a:cs typeface="+mn-cs"/>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732186" y="4561229"/>
            <a:ext cx="5850833" cy="432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01481" tIns="50741" rIns="101481" bIns="50741" numCol="1" anchor="t" anchorCtr="0" compatLnSpc="1">
            <a:prstTxWarp prst="textNoShape">
              <a:avLst/>
            </a:prstTxWarp>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48134" name="Rectangle 6"/>
          <p:cNvSpPr>
            <a:spLocks noGrp="1" noChangeArrowheads="1"/>
          </p:cNvSpPr>
          <p:nvPr>
            <p:ph type="ftr" sz="quarter" idx="4"/>
          </p:nvPr>
        </p:nvSpPr>
        <p:spPr bwMode="auto">
          <a:xfrm>
            <a:off x="4" y="9119173"/>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01481" tIns="50741" rIns="101481" bIns="50741" numCol="1" anchor="b" anchorCtr="0" compatLnSpc="1">
            <a:prstTxWarp prst="textNoShape">
              <a:avLst/>
            </a:prstTxWarp>
          </a:bodyPr>
          <a:lstStyle>
            <a:lvl1pPr defTabSz="1014914" eaLnBrk="1" hangingPunct="1">
              <a:defRPr sz="1400">
                <a:latin typeface="Arial" charset="0"/>
                <a:ea typeface="ＭＳ Ｐゴシック" charset="0"/>
                <a:cs typeface="+mn-cs"/>
              </a:defRPr>
            </a:lvl1pPr>
          </a:lstStyle>
          <a:p>
            <a:pPr>
              <a:defRPr/>
            </a:pPr>
            <a:r>
              <a:rPr lang="en-US" dirty="0"/>
              <a:t>Copyright @ 2020 Fagen Friedman &amp; Fulfrost, LLP 4735858</a:t>
            </a:r>
          </a:p>
        </p:txBody>
      </p:sp>
      <p:sp>
        <p:nvSpPr>
          <p:cNvPr id="48135" name="Rectangle 7"/>
          <p:cNvSpPr>
            <a:spLocks noGrp="1" noChangeArrowheads="1"/>
          </p:cNvSpPr>
          <p:nvPr>
            <p:ph type="sldNum" sz="quarter" idx="5"/>
          </p:nvPr>
        </p:nvSpPr>
        <p:spPr bwMode="auto">
          <a:xfrm>
            <a:off x="4142964" y="9119173"/>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01481" tIns="50741" rIns="101481" bIns="50741" numCol="1" anchor="b" anchorCtr="0" compatLnSpc="1">
            <a:prstTxWarp prst="textNoShape">
              <a:avLst/>
            </a:prstTxWarp>
          </a:bodyPr>
          <a:lstStyle>
            <a:lvl1pPr algn="r" defTabSz="1014914" eaLnBrk="1" hangingPunct="1">
              <a:defRPr sz="1400">
                <a:latin typeface="Arial" pitchFamily="34" charset="0"/>
                <a:ea typeface="ＭＳ Ｐゴシック" pitchFamily="34" charset="-128"/>
              </a:defRPr>
            </a:lvl1pPr>
          </a:lstStyle>
          <a:p>
            <a:pPr>
              <a:defRPr/>
            </a:pPr>
            <a:fld id="{F107D18F-443E-4A03-9CDF-D868F471F2F9}" type="slidenum">
              <a:rPr lang="en-US" altLang="en-US"/>
              <a:pPr>
                <a:defRPr/>
              </a:pPr>
              <a:t>‹#›</a:t>
            </a:fld>
            <a:endParaRPr lang="en-US" altLang="en-US" dirty="0"/>
          </a:p>
        </p:txBody>
      </p:sp>
    </p:spTree>
    <p:extLst>
      <p:ext uri="{BB962C8B-B14F-4D97-AF65-F5344CB8AC3E}">
        <p14:creationId xmlns:p14="http://schemas.microsoft.com/office/powerpoint/2010/main" val="3493271606"/>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 of attendees – name, position, school district</a:t>
            </a:r>
          </a:p>
          <a:p>
            <a:endParaRPr lang="en-US" dirty="0"/>
          </a:p>
          <a:p>
            <a:r>
              <a:rPr lang="en-US" dirty="0"/>
              <a:t>Who here is a 504 Coordinator for a school district?</a:t>
            </a:r>
          </a:p>
          <a:p>
            <a:r>
              <a:rPr lang="en-US" dirty="0"/>
              <a:t>Will begin with What is Section 504? and what protections does it provide to eligible students.</a:t>
            </a:r>
          </a:p>
          <a:p>
            <a:r>
              <a:rPr lang="en-US" dirty="0"/>
              <a:t>We will discuss several hypothetical and case situations.</a:t>
            </a:r>
          </a:p>
          <a:p>
            <a:r>
              <a:rPr lang="en-US" dirty="0"/>
              <a:t>Ask questions as we go along.  </a:t>
            </a:r>
          </a:p>
          <a:p>
            <a:endParaRPr lang="en-US" dirty="0"/>
          </a:p>
        </p:txBody>
      </p:sp>
      <p:sp>
        <p:nvSpPr>
          <p:cNvPr id="4" name="Footer Placeholder 3"/>
          <p:cNvSpPr>
            <a:spLocks noGrp="1"/>
          </p:cNvSpPr>
          <p:nvPr>
            <p:ph type="ftr" sz="quarter" idx="12"/>
          </p:nvPr>
        </p:nvSpPr>
        <p:spPr/>
        <p:txBody>
          <a:bodyPr/>
          <a:lstStyle/>
          <a:p>
            <a:pPr>
              <a:defRPr/>
            </a:pPr>
            <a:r>
              <a:rPr lang="en-US" dirty="0"/>
              <a:t>Copyright @ 2020 Fagen Friedman &amp; Fulfrost, LLP 4735858</a:t>
            </a:r>
          </a:p>
        </p:txBody>
      </p:sp>
    </p:spTree>
    <p:extLst>
      <p:ext uri="{BB962C8B-B14F-4D97-AF65-F5344CB8AC3E}">
        <p14:creationId xmlns:p14="http://schemas.microsoft.com/office/powerpoint/2010/main" val="1569391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679B4AB4-1232-44DF-84E8-8AB6193E0614}"/>
              </a:ext>
            </a:extLst>
          </p:cNvPr>
          <p:cNvSpPr>
            <a:spLocks noGrp="1" noChangeArrowheads="1"/>
          </p:cNvSpPr>
          <p:nvPr>
            <p:ph type="ftr" sz="quarter" idx="4"/>
          </p:nvPr>
        </p:nvSpPr>
        <p:spPr/>
        <p:txBody>
          <a:bodyPr/>
          <a:lstStyle/>
          <a:p>
            <a:pPr>
              <a:defRPr/>
            </a:pPr>
            <a:r>
              <a:rPr lang="en-US" altLang="en-US" dirty="0"/>
              <a:t>Copyright @ 2020 Fagen Friedman &amp; Fulfrost, LLP 4735858</a:t>
            </a:r>
          </a:p>
        </p:txBody>
      </p:sp>
      <p:sp>
        <p:nvSpPr>
          <p:cNvPr id="71683" name="Rectangle 2">
            <a:extLst>
              <a:ext uri="{FF2B5EF4-FFF2-40B4-BE49-F238E27FC236}">
                <a16:creationId xmlns:a16="http://schemas.microsoft.com/office/drawing/2014/main" id="{EF6394AD-0321-463C-8B03-8044B8B398CD}"/>
              </a:ext>
            </a:extLst>
          </p:cNvPr>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3" name="Notes Placeholder 2">
            <a:extLst>
              <a:ext uri="{FF2B5EF4-FFF2-40B4-BE49-F238E27FC236}">
                <a16:creationId xmlns:a16="http://schemas.microsoft.com/office/drawing/2014/main" id="{B3C63E97-5B23-45C8-95D0-CDC09BEA707A}"/>
              </a:ext>
            </a:extLst>
          </p:cNvPr>
          <p:cNvSpPr>
            <a:spLocks noGrp="1"/>
          </p:cNvSpPr>
          <p:nvPr>
            <p:ph type="body" sz="quarter" idx="10"/>
          </p:nvPr>
        </p:nvSpPr>
        <p:spPr>
          <a:xfrm>
            <a:off x="882235" y="4752743"/>
            <a:ext cx="6175646" cy="3881406"/>
          </a:xfrm>
        </p:spPr>
        <p:txBody>
          <a:bodyPr/>
          <a:lstStyle/>
          <a:p>
            <a:pPr marL="245474" indent="-245474">
              <a:defRPr/>
            </a:pPr>
            <a:r>
              <a:rPr lang="en-US" altLang="en-US" dirty="0">
                <a:ea typeface="ＭＳ Ｐゴシック" pitchFamily="34" charset="-128"/>
              </a:rPr>
              <a:t>Non-Discrimination in the Section 504 World means = EQUAL ACCESS to Educational Services EQUAL to that given to students who are not disabled.</a:t>
            </a:r>
          </a:p>
          <a:p>
            <a:pPr marL="245474" indent="-245474">
              <a:defRPr/>
            </a:pPr>
            <a:endParaRPr lang="en-US" altLang="en-US" dirty="0">
              <a:ea typeface="ＭＳ Ｐゴシック" pitchFamily="34" charset="-128"/>
            </a:endParaRPr>
          </a:p>
          <a:p>
            <a:pPr marL="245474" indent="-245474">
              <a:defRPr/>
            </a:pPr>
            <a:r>
              <a:rPr lang="en-US" altLang="en-US" dirty="0">
                <a:ea typeface="ＭＳ Ｐゴシック" pitchFamily="34" charset="-128"/>
              </a:rPr>
              <a:t>Who are these students who are not to be discriminated against:</a:t>
            </a:r>
          </a:p>
          <a:p>
            <a:pPr marL="245474" indent="-245474">
              <a:defRPr/>
            </a:pPr>
            <a:endParaRPr lang="en-US" altLang="en-US" dirty="0">
              <a:ea typeface="ＭＳ Ｐゴシック" pitchFamily="34" charset="-128"/>
            </a:endParaRPr>
          </a:p>
          <a:p>
            <a:pPr marL="245474" indent="-245474">
              <a:buFontTx/>
              <a:buAutoNum type="arabicParenR"/>
              <a:defRPr/>
            </a:pPr>
            <a:r>
              <a:rPr lang="en-US" altLang="en-US" dirty="0">
                <a:ea typeface="ＭＳ Ｐゴシック" pitchFamily="34" charset="-128"/>
              </a:rPr>
              <a:t>Those who have a physical or mental impairment which limits substantially one or more major life activities; (actually have an impairment)</a:t>
            </a:r>
          </a:p>
          <a:p>
            <a:pPr marL="245474" indent="-245474">
              <a:buFontTx/>
              <a:buAutoNum type="arabicParenR"/>
              <a:defRPr/>
            </a:pPr>
            <a:r>
              <a:rPr lang="en-US" altLang="en-US" dirty="0">
                <a:ea typeface="ＭＳ Ｐゴシック" pitchFamily="34" charset="-128"/>
              </a:rPr>
              <a:t>Have a record of such an impairment, (2 students with same name and records mixed up; or used to have an impairment)</a:t>
            </a:r>
          </a:p>
          <a:p>
            <a:pPr marL="245474" indent="-245474">
              <a:buFontTx/>
              <a:buAutoNum type="arabicParenR"/>
              <a:defRPr/>
            </a:pPr>
            <a:r>
              <a:rPr lang="en-US" altLang="en-US" dirty="0">
                <a:ea typeface="ＭＳ Ｐゴシック" pitchFamily="34" charset="-128"/>
              </a:rPr>
              <a:t>Are regarded as having such an impairment.  (parent has HIV so student must also and not permitted to swim with peers)</a:t>
            </a:r>
          </a:p>
          <a:p>
            <a:pPr marL="245474" indent="-245474">
              <a:buFontTx/>
              <a:buAutoNum type="arabicParenR"/>
              <a:defRPr/>
            </a:pPr>
            <a:endParaRPr lang="en-US" altLang="en-US" dirty="0">
              <a:ea typeface="ＭＳ Ｐゴシック" pitchFamily="34" charset="-128"/>
            </a:endParaRPr>
          </a:p>
          <a:p>
            <a:pPr>
              <a:defRPr/>
            </a:pPr>
            <a:r>
              <a:rPr lang="en-US" altLang="en-US" dirty="0">
                <a:ea typeface="ＭＳ Ｐゴシック" pitchFamily="34" charset="-128"/>
              </a:rPr>
              <a:t>Nondiscrimination?  Important to remember the three categories because sometimes we don’t’ know we are discriminating.</a:t>
            </a:r>
          </a:p>
          <a:p>
            <a:pPr>
              <a:defRPr/>
            </a:pPr>
            <a:endParaRPr lang="en-US" altLang="en-US" dirty="0">
              <a:ea typeface="ＭＳ Ｐゴシック" pitchFamily="34" charset="-128"/>
            </a:endParaRPr>
          </a:p>
          <a:p>
            <a:pPr>
              <a:defRPr/>
            </a:pPr>
            <a:r>
              <a:rPr lang="en-US" altLang="en-US" dirty="0">
                <a:ea typeface="ＭＳ Ｐゴシック" pitchFamily="34" charset="-128"/>
              </a:rPr>
              <a:t>Regarded as?  Student may have HIV so let’s not let him swim with his classmates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82C2A02-7EF4-47C3-9857-7C9D30A65C28}"/>
              </a:ext>
            </a:extLst>
          </p:cNvPr>
          <p:cNvSpPr>
            <a:spLocks noGrp="1" noChangeArrowheads="1"/>
          </p:cNvSpPr>
          <p:nvPr>
            <p:ph type="ftr" sz="quarter" idx="4"/>
          </p:nvPr>
        </p:nvSpPr>
        <p:spPr/>
        <p:txBody>
          <a:bodyPr/>
          <a:lstStyle/>
          <a:p>
            <a:pPr>
              <a:defRPr/>
            </a:pPr>
            <a:r>
              <a:rPr lang="en-US" altLang="en-US" dirty="0"/>
              <a:t>Copyright @ 2020 Fagen Friedman &amp; Fulfrost, LLP 4735858</a:t>
            </a:r>
          </a:p>
        </p:txBody>
      </p:sp>
      <p:sp>
        <p:nvSpPr>
          <p:cNvPr id="72707" name="Rectangle 2">
            <a:extLst>
              <a:ext uri="{FF2B5EF4-FFF2-40B4-BE49-F238E27FC236}">
                <a16:creationId xmlns:a16="http://schemas.microsoft.com/office/drawing/2014/main" id="{A1A66CA2-38E8-492A-91EB-35FAA3925F09}"/>
              </a:ext>
            </a:extLst>
          </p:cNvPr>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3" name="Notes Placeholder 2">
            <a:extLst>
              <a:ext uri="{FF2B5EF4-FFF2-40B4-BE49-F238E27FC236}">
                <a16:creationId xmlns:a16="http://schemas.microsoft.com/office/drawing/2014/main" id="{FA143923-4503-4CA5-9BC8-353D540B4E58}"/>
              </a:ext>
            </a:extLst>
          </p:cNvPr>
          <p:cNvSpPr>
            <a:spLocks noGrp="1"/>
          </p:cNvSpPr>
          <p:nvPr>
            <p:ph type="body" sz="quarter" idx="10"/>
          </p:nvPr>
        </p:nvSpPr>
        <p:spPr>
          <a:xfrm>
            <a:off x="641625" y="4673530"/>
            <a:ext cx="6737069" cy="4515105"/>
          </a:xfrm>
        </p:spPr>
        <p:txBody>
          <a:bodyPr/>
          <a:lstStyle/>
          <a:p>
            <a:pPr>
              <a:defRPr/>
            </a:pPr>
            <a:r>
              <a:rPr lang="en-US" altLang="en-US" dirty="0">
                <a:ea typeface="ＭＳ Ｐゴシック" pitchFamily="34" charset="-128"/>
              </a:rPr>
              <a:t>We cannot exclude Section 504 students from </a:t>
            </a:r>
          </a:p>
          <a:p>
            <a:pPr marL="238841" indent="-238841">
              <a:buFontTx/>
              <a:buAutoNum type="arabicParenR"/>
              <a:defRPr/>
            </a:pPr>
            <a:r>
              <a:rPr lang="en-US" altLang="en-US" b="1" dirty="0">
                <a:ea typeface="ＭＳ Ｐゴシック" pitchFamily="34" charset="-128"/>
              </a:rPr>
              <a:t>participation in any district program or activity (no AP classes; no football; no student government); </a:t>
            </a:r>
          </a:p>
          <a:p>
            <a:pPr marL="238841" indent="-238841">
              <a:buFontTx/>
              <a:buAutoNum type="arabicParenR"/>
              <a:defRPr/>
            </a:pPr>
            <a:r>
              <a:rPr lang="en-US" altLang="en-US" b="1" dirty="0">
                <a:ea typeface="ＭＳ Ｐゴシック" pitchFamily="34" charset="-128"/>
              </a:rPr>
              <a:t>deny student with a disability the benefits of any program or activity (no diploma or honors society); and </a:t>
            </a:r>
          </a:p>
          <a:p>
            <a:pPr marL="238841" indent="-238841">
              <a:buFontTx/>
              <a:buAutoNum type="arabicParenR"/>
              <a:defRPr/>
            </a:pPr>
            <a:r>
              <a:rPr lang="en-US" altLang="en-US" b="1" dirty="0">
                <a:ea typeface="ＭＳ Ｐゴシック" pitchFamily="34" charset="-128"/>
              </a:rPr>
              <a:t>subject a student with a disability to discrimination solely based on the student's disability (no hazing the ID student; no bullying the physically impaired student.)</a:t>
            </a:r>
          </a:p>
          <a:p>
            <a:pPr marL="238841" indent="-238841">
              <a:buFontTx/>
              <a:buAutoNum type="arabicParenR"/>
              <a:defRPr/>
            </a:pPr>
            <a:endParaRPr lang="en-US" altLang="en-US" b="1" dirty="0">
              <a:ea typeface="ＭＳ Ｐゴシック" pitchFamily="34" charset="-128"/>
            </a:endParaRPr>
          </a:p>
          <a:p>
            <a:pPr>
              <a:defRPr/>
            </a:pPr>
            <a:r>
              <a:rPr lang="en-US" altLang="en-US" dirty="0">
                <a:ea typeface="ＭＳ Ｐゴシック" pitchFamily="34" charset="-128"/>
              </a:rPr>
              <a:t>“Solely”  You can deny for other reasons (like qualifications or skills) but not solely because of disability</a:t>
            </a:r>
          </a:p>
          <a:p>
            <a:pPr>
              <a:defRPr/>
            </a:pPr>
            <a:endParaRPr lang="en-US" altLang="en-US" dirty="0">
              <a:ea typeface="ＭＳ Ｐゴシック" pitchFamily="34" charset="-128"/>
            </a:endParaRPr>
          </a:p>
          <a:p>
            <a:pPr>
              <a:lnSpc>
                <a:spcPct val="90000"/>
              </a:lnSpc>
            </a:pPr>
            <a:r>
              <a:rPr lang="en-US" altLang="en-US" dirty="0"/>
              <a:t>Non-discrimination duty = ACCESS issue</a:t>
            </a:r>
          </a:p>
          <a:p>
            <a:pPr>
              <a:lnSpc>
                <a:spcPct val="90000"/>
              </a:lnSpc>
            </a:pPr>
            <a:r>
              <a:rPr lang="en-US" altLang="en-US" dirty="0"/>
              <a:t>What district programs/activities does this apply to?</a:t>
            </a:r>
          </a:p>
          <a:p>
            <a:pPr lvl="1">
              <a:lnSpc>
                <a:spcPct val="90000"/>
              </a:lnSpc>
            </a:pPr>
            <a:r>
              <a:rPr lang="en-US" altLang="en-US" dirty="0"/>
              <a:t>All district programs or activities:</a:t>
            </a:r>
          </a:p>
          <a:p>
            <a:pPr lvl="1">
              <a:lnSpc>
                <a:spcPct val="90000"/>
              </a:lnSpc>
              <a:buFontTx/>
              <a:buChar char="•"/>
            </a:pPr>
            <a:r>
              <a:rPr lang="en-US" altLang="en-US" dirty="0"/>
              <a:t>School, curriculum, instruction, etc.</a:t>
            </a:r>
          </a:p>
          <a:p>
            <a:pPr lvl="1">
              <a:lnSpc>
                <a:spcPct val="90000"/>
              </a:lnSpc>
              <a:buFontTx/>
              <a:buChar char="•"/>
            </a:pPr>
            <a:r>
              <a:rPr lang="en-US" altLang="en-US" dirty="0"/>
              <a:t>Diplomas</a:t>
            </a:r>
            <a:r>
              <a:rPr lang="en-US" altLang="en-US" baseline="0" dirty="0"/>
              <a:t> and honors classes</a:t>
            </a:r>
          </a:p>
          <a:p>
            <a:pPr lvl="1">
              <a:lnSpc>
                <a:spcPct val="90000"/>
              </a:lnSpc>
              <a:buFontTx/>
              <a:buChar char="•"/>
            </a:pPr>
            <a:r>
              <a:rPr lang="en-US" altLang="en-US" dirty="0"/>
              <a:t>Dances and clubs</a:t>
            </a:r>
          </a:p>
          <a:p>
            <a:pPr lvl="1">
              <a:lnSpc>
                <a:spcPct val="90000"/>
              </a:lnSpc>
              <a:buFontTx/>
              <a:buChar char="•"/>
            </a:pPr>
            <a:r>
              <a:rPr lang="en-US" altLang="en-US" dirty="0"/>
              <a:t>Sports and extra curricular activities</a:t>
            </a:r>
          </a:p>
          <a:p>
            <a:pPr lvl="1">
              <a:lnSpc>
                <a:spcPct val="90000"/>
              </a:lnSpc>
              <a:buFontTx/>
              <a:buChar char="•"/>
            </a:pPr>
            <a:r>
              <a:rPr lang="en-US" altLang="en-US" dirty="0"/>
              <a:t>Before/after school day care</a:t>
            </a:r>
          </a:p>
          <a:p>
            <a:pPr lvl="1">
              <a:lnSpc>
                <a:spcPct val="90000"/>
              </a:lnSpc>
              <a:buFontTx/>
              <a:buChar char="•"/>
            </a:pPr>
            <a:r>
              <a:rPr lang="en-US" altLang="en-US" dirty="0"/>
              <a:t>Field trips.</a:t>
            </a:r>
          </a:p>
          <a:p>
            <a:pPr>
              <a:lnSpc>
                <a:spcPct val="90000"/>
              </a:lnSpc>
              <a:buFontTx/>
              <a:buChar char="•"/>
            </a:pPr>
            <a:endParaRPr lang="en-US" altLang="en-US" dirty="0"/>
          </a:p>
          <a:p>
            <a:pPr>
              <a:lnSpc>
                <a:spcPct val="90000"/>
              </a:lnSpc>
            </a:pPr>
            <a:r>
              <a:rPr lang="en-US" altLang="en-US" dirty="0"/>
              <a:t>Excluding?  Not allowing participation in school b/c of disability</a:t>
            </a:r>
          </a:p>
          <a:p>
            <a:pPr>
              <a:lnSpc>
                <a:spcPct val="90000"/>
              </a:lnSpc>
            </a:pPr>
            <a:endParaRPr lang="en-US" altLang="en-US" dirty="0"/>
          </a:p>
          <a:p>
            <a:pPr>
              <a:lnSpc>
                <a:spcPct val="90000"/>
              </a:lnSpc>
            </a:pPr>
            <a:r>
              <a:rPr lang="en-US" altLang="en-US" dirty="0"/>
              <a:t>Denying benefits?  Not allowing in honors class or to attend a special field trip</a:t>
            </a:r>
          </a:p>
          <a:p>
            <a:pPr>
              <a:lnSpc>
                <a:spcPct val="90000"/>
              </a:lnSpc>
            </a:pPr>
            <a:endParaRPr lang="en-US" altLang="en-US" dirty="0"/>
          </a:p>
          <a:p>
            <a:pPr>
              <a:lnSpc>
                <a:spcPct val="90000"/>
              </a:lnSpc>
            </a:pPr>
            <a:r>
              <a:rPr lang="en-US" altLang="en-US" dirty="0"/>
              <a:t>Subjecting to discrimination? Targeting student for discipline greater than nondisabled student</a:t>
            </a:r>
          </a:p>
          <a:p>
            <a:pPr>
              <a:lnSpc>
                <a:spcPct val="90000"/>
              </a:lnSpc>
            </a:pPr>
            <a:endParaRPr lang="en-US" altLang="en-US" dirty="0"/>
          </a:p>
          <a:p>
            <a:pPr>
              <a:lnSpc>
                <a:spcPct val="90000"/>
              </a:lnSpc>
            </a:pPr>
            <a:r>
              <a:rPr lang="en-US" altLang="en-US" dirty="0"/>
              <a:t>SOLELY b/c of disability?  </a:t>
            </a:r>
          </a:p>
          <a:p>
            <a:pPr marL="175664" indent="-175664">
              <a:lnSpc>
                <a:spcPct val="90000"/>
              </a:lnSpc>
              <a:buFont typeface="Arial" panose="020B0604020202020204" pitchFamily="34" charset="0"/>
              <a:buChar char="•"/>
            </a:pPr>
            <a:r>
              <a:rPr lang="en-US" altLang="en-US" dirty="0"/>
              <a:t>If there is a reason to exclude a student from an activity, school dance, because of attendance, grades, discipline, that is NOT related to disability then not discrimination.  But… Cannot exclude all students in a SDC from attending a school dance simply because they are in the SDC.</a:t>
            </a:r>
          </a:p>
          <a:p>
            <a:endParaRPr lang="en-US" altLang="en-US" dirty="0"/>
          </a:p>
          <a:p>
            <a:pPr>
              <a:defRPr/>
            </a:pPr>
            <a:endParaRPr lang="en-US" altLang="en-US" dirty="0">
              <a:ea typeface="ＭＳ Ｐゴシック" pitchFamily="34" charset="-128"/>
            </a:endParaRPr>
          </a:p>
          <a:p>
            <a:pPr>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p:spPr>
        <p:txBody>
          <a:bodyPr/>
          <a:lstStyle/>
          <a:p>
            <a:r>
              <a:rPr lang="en-US" altLang="en-US" dirty="0"/>
              <a:t>How does the Section 504 non-disc. duty come into play?  </a:t>
            </a:r>
          </a:p>
          <a:p>
            <a:endParaRPr lang="en-US" altLang="en-US" dirty="0"/>
          </a:p>
          <a:p>
            <a:r>
              <a:rPr lang="en-US" altLang="en-US" dirty="0"/>
              <a:t>BASEBALL TRYOUTS</a:t>
            </a:r>
          </a:p>
          <a:p>
            <a:endParaRPr lang="en-US" altLang="en-US" dirty="0"/>
          </a:p>
          <a:p>
            <a:r>
              <a:rPr lang="en-US" altLang="en-US" dirty="0"/>
              <a:t>Read above.</a:t>
            </a:r>
          </a:p>
          <a:p>
            <a:endParaRPr lang="en-US" altLang="en-US" dirty="0"/>
          </a:p>
          <a:p>
            <a:r>
              <a:rPr lang="en-US" altLang="en-US" dirty="0"/>
              <a:t>Note:  performance criteria used to rank students.  Equal opportunity to try out.  Not guaranteed to be on the team.  Score sheets used.</a:t>
            </a:r>
          </a:p>
          <a:p>
            <a:endParaRPr lang="en-US" altLang="en-US" dirty="0"/>
          </a:p>
          <a:p>
            <a:r>
              <a:rPr lang="en-US" altLang="en-US" dirty="0"/>
              <a:t>Student did not make the team b/c did not have sufficient baseball skills.</a:t>
            </a:r>
          </a:p>
          <a:p>
            <a:endParaRPr lang="en-US" altLang="en-US" dirty="0"/>
          </a:p>
          <a:p>
            <a:r>
              <a:rPr lang="en-US" altLang="en-US" dirty="0"/>
              <a:t>What if… the student ranked 8</a:t>
            </a:r>
            <a:r>
              <a:rPr lang="en-US" altLang="en-US" baseline="30000" dirty="0"/>
              <a:t>th</a:t>
            </a:r>
            <a:r>
              <a:rPr lang="en-US" altLang="en-US" dirty="0"/>
              <a:t> and the coach’s notes indicated that it was because the student twitched and swore during the tryout?  </a:t>
            </a:r>
          </a:p>
          <a:p>
            <a:endParaRPr lang="en-US" altLang="en-US" dirty="0"/>
          </a:p>
          <a:p>
            <a:r>
              <a:rPr lang="en-US" altLang="en-US" dirty="0"/>
              <a:t>The criteria MUST be non-discriminatory and applied in nondiscriminatory manner!</a:t>
            </a:r>
          </a:p>
          <a:p>
            <a:endParaRPr lang="en-US" altLang="en-US" dirty="0"/>
          </a:p>
        </p:txBody>
      </p:sp>
      <p:sp>
        <p:nvSpPr>
          <p:cNvPr id="142340"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p:spPr>
        <p:txBody>
          <a:bodyPr/>
          <a:lstStyle/>
          <a:p>
            <a:r>
              <a:rPr lang="en-US" altLang="en-US" dirty="0"/>
              <a:t>Multi-day Sierra Outdoor school</a:t>
            </a:r>
            <a:r>
              <a:rPr lang="en-US" altLang="en-US" baseline="0" dirty="0"/>
              <a:t> program.</a:t>
            </a:r>
          </a:p>
          <a:p>
            <a:endParaRPr lang="en-US" altLang="en-US" baseline="0" dirty="0"/>
          </a:p>
          <a:p>
            <a:r>
              <a:rPr lang="en-US" altLang="en-US" dirty="0"/>
              <a:t>Student had type I diabetes, needed insulin, and wanted to attend District’s multi-day Sierra Outdoor School program.  </a:t>
            </a:r>
          </a:p>
          <a:p>
            <a:r>
              <a:rPr lang="en-US" altLang="en-US" dirty="0"/>
              <a:t>The District conditioned student’s participation in the trip on:</a:t>
            </a:r>
          </a:p>
          <a:p>
            <a:pPr marL="175664" indent="-175664">
              <a:buFont typeface="Arial" panose="020B0604020202020204" pitchFamily="34" charset="0"/>
              <a:buChar char="•"/>
            </a:pPr>
            <a:r>
              <a:rPr lang="en-US" altLang="en-US" dirty="0"/>
              <a:t>his parents attending and paying additional expenses, </a:t>
            </a:r>
            <a:r>
              <a:rPr lang="en-US" altLang="en-US" u="sng" dirty="0"/>
              <a:t>or</a:t>
            </a:r>
            <a:r>
              <a:rPr lang="en-US" altLang="en-US" dirty="0"/>
              <a:t> </a:t>
            </a:r>
          </a:p>
          <a:p>
            <a:pPr marL="175664" indent="-175664">
              <a:buFont typeface="Arial" panose="020B0604020202020204" pitchFamily="34" charset="0"/>
              <a:buChar char="•"/>
            </a:pPr>
            <a:r>
              <a:rPr lang="en-US" altLang="en-US" dirty="0"/>
              <a:t>allowing other parents to provide the services and to sign a waiver.</a:t>
            </a:r>
          </a:p>
          <a:p>
            <a:pPr marL="175664" indent="-175664">
              <a:buFont typeface="Arial" panose="020B0604020202020204" pitchFamily="34" charset="0"/>
              <a:buChar char="•"/>
            </a:pPr>
            <a:endParaRPr lang="en-US" altLang="en-US" dirty="0"/>
          </a:p>
          <a:p>
            <a:r>
              <a:rPr lang="en-US" altLang="en-US" dirty="0"/>
              <a:t>Good quote in slide!</a:t>
            </a:r>
          </a:p>
          <a:p>
            <a:endParaRPr lang="en-US" altLang="en-US" dirty="0"/>
          </a:p>
          <a:p>
            <a:r>
              <a:rPr lang="en-US" altLang="en-US" dirty="0"/>
              <a:t>OCR determined that the District denied/limited the student’s participation in the trip.</a:t>
            </a:r>
          </a:p>
          <a:p>
            <a:endParaRPr lang="en-US" altLang="en-US" dirty="0"/>
          </a:p>
        </p:txBody>
      </p:sp>
      <p:sp>
        <p:nvSpPr>
          <p:cNvPr id="146436"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p:spPr>
        <p:txBody>
          <a:bodyPr/>
          <a:lstStyle/>
          <a:p>
            <a:pPr>
              <a:lnSpc>
                <a:spcPct val="80000"/>
              </a:lnSpc>
            </a:pPr>
            <a:r>
              <a:rPr lang="en-US" altLang="en-US" dirty="0"/>
              <a:t>504 non-discrimination duty does not only apply at school during school day.</a:t>
            </a:r>
          </a:p>
          <a:p>
            <a:pPr>
              <a:lnSpc>
                <a:spcPct val="80000"/>
              </a:lnSpc>
            </a:pPr>
            <a:endParaRPr lang="en-US" altLang="en-US" dirty="0"/>
          </a:p>
          <a:p>
            <a:pPr>
              <a:lnSpc>
                <a:spcPct val="80000"/>
              </a:lnSpc>
            </a:pPr>
            <a:r>
              <a:rPr lang="en-US" altLang="en-US" dirty="0"/>
              <a:t>Before/after school daycare &amp; summer programs</a:t>
            </a:r>
          </a:p>
          <a:p>
            <a:pPr>
              <a:lnSpc>
                <a:spcPct val="80000"/>
              </a:lnSpc>
            </a:pPr>
            <a:endParaRPr lang="en-US" altLang="en-US" dirty="0"/>
          </a:p>
          <a:p>
            <a:pPr>
              <a:lnSpc>
                <a:spcPct val="80000"/>
              </a:lnSpc>
            </a:pPr>
            <a:r>
              <a:rPr lang="en-US" altLang="en-US" dirty="0"/>
              <a:t>Generally student participation in these programs are issues of meaningful access and not FAPE.</a:t>
            </a:r>
          </a:p>
          <a:p>
            <a:pPr>
              <a:lnSpc>
                <a:spcPct val="80000"/>
              </a:lnSpc>
            </a:pPr>
            <a:endParaRPr lang="en-US" altLang="en-US" dirty="0"/>
          </a:p>
          <a:p>
            <a:pPr>
              <a:lnSpc>
                <a:spcPct val="80000"/>
              </a:lnSpc>
            </a:pPr>
            <a:r>
              <a:rPr lang="en-US" altLang="en-US" dirty="0"/>
              <a:t>Providing access may require school districts to provide reasonable accommodations to students:</a:t>
            </a:r>
          </a:p>
          <a:p>
            <a:pPr>
              <a:lnSpc>
                <a:spcPct val="80000"/>
              </a:lnSpc>
              <a:buFontTx/>
              <a:buChar char="•"/>
            </a:pPr>
            <a:r>
              <a:rPr lang="en-US" altLang="en-US" dirty="0"/>
              <a:t>Medical services</a:t>
            </a:r>
          </a:p>
          <a:p>
            <a:pPr>
              <a:lnSpc>
                <a:spcPct val="80000"/>
              </a:lnSpc>
              <a:buFontTx/>
              <a:buChar char="•"/>
            </a:pPr>
            <a:r>
              <a:rPr lang="en-US" altLang="en-US" dirty="0"/>
              <a:t>Aide support</a:t>
            </a:r>
          </a:p>
          <a:p>
            <a:pPr>
              <a:lnSpc>
                <a:spcPct val="80000"/>
              </a:lnSpc>
              <a:buFontTx/>
              <a:buChar char="•"/>
            </a:pPr>
            <a:r>
              <a:rPr lang="en-US" altLang="en-US" dirty="0"/>
              <a:t>Modifications to policies, practices, procedures.</a:t>
            </a:r>
          </a:p>
          <a:p>
            <a:pPr>
              <a:lnSpc>
                <a:spcPct val="80000"/>
              </a:lnSpc>
            </a:pPr>
            <a:endParaRPr lang="en-US" altLang="en-US" dirty="0"/>
          </a:p>
          <a:p>
            <a:pPr>
              <a:lnSpc>
                <a:spcPct val="80000"/>
              </a:lnSpc>
            </a:pPr>
            <a:r>
              <a:rPr lang="en-US" altLang="en-US" dirty="0"/>
              <a:t>NOT necessarily what’s in IEP/504 plan.  Access not same as FAPE!</a:t>
            </a:r>
          </a:p>
          <a:p>
            <a:pPr>
              <a:lnSpc>
                <a:spcPct val="80000"/>
              </a:lnSpc>
            </a:pPr>
            <a:endParaRPr lang="en-US" altLang="en-US" dirty="0"/>
          </a:p>
          <a:p>
            <a:pPr>
              <a:lnSpc>
                <a:spcPct val="80000"/>
              </a:lnSpc>
            </a:pPr>
            <a:r>
              <a:rPr lang="en-US" altLang="en-US" dirty="0"/>
              <a:t>UNLESS will cause an undue burden or fundamentally alter the nature of the district’s program. $$$?  Maybe not big enough argument!</a:t>
            </a:r>
          </a:p>
          <a:p>
            <a:pPr>
              <a:lnSpc>
                <a:spcPct val="80000"/>
              </a:lnSpc>
            </a:pPr>
            <a:endParaRPr lang="en-US" altLang="en-US" dirty="0"/>
          </a:p>
          <a:p>
            <a:pPr>
              <a:lnSpc>
                <a:spcPct val="80000"/>
              </a:lnSpc>
            </a:pPr>
            <a:r>
              <a:rPr lang="en-US" altLang="en-US" dirty="0"/>
              <a:t>Participation cannot be conditioned on parents providing services.</a:t>
            </a:r>
          </a:p>
          <a:p>
            <a:endParaRPr lang="en-US" altLang="en-US" dirty="0"/>
          </a:p>
        </p:txBody>
      </p:sp>
      <p:sp>
        <p:nvSpPr>
          <p:cNvPr id="147460"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xfrm>
            <a:off x="675274" y="4443124"/>
            <a:ext cx="6300155" cy="4575688"/>
          </a:xfrm>
          <a:noFill/>
        </p:spPr>
        <p:txBody>
          <a:bodyPr/>
          <a:lstStyle/>
          <a:p>
            <a:r>
              <a:rPr lang="en-US" altLang="en-US" dirty="0"/>
              <a:t>Student with Severe anxiety disorder and intermittent fear of drowning caused her to unpredictably flee the pool area.</a:t>
            </a:r>
          </a:p>
          <a:p>
            <a:pPr marL="175664" indent="-175664">
              <a:buFont typeface="Arial" panose="020B0604020202020204" pitchFamily="34" charset="0"/>
              <a:buChar char="•"/>
            </a:pPr>
            <a:r>
              <a:rPr lang="en-US" altLang="en-US" dirty="0"/>
              <a:t>She had to exit the pool during practices and competitions to calm down because she suffered panic attacks.</a:t>
            </a:r>
          </a:p>
          <a:p>
            <a:pPr marL="175664" indent="-175664">
              <a:buFont typeface="Arial" panose="020B0604020202020204" pitchFamily="34" charset="0"/>
              <a:buChar char="•"/>
            </a:pPr>
            <a:r>
              <a:rPr lang="en-US" altLang="en-US" dirty="0"/>
              <a:t>Feared she would drown</a:t>
            </a:r>
          </a:p>
          <a:p>
            <a:pPr marL="175664" indent="-175664">
              <a:buFont typeface="Arial" panose="020B0604020202020204" pitchFamily="34" charset="0"/>
              <a:buChar char="•"/>
            </a:pPr>
            <a:r>
              <a:rPr lang="en-US" altLang="en-US" dirty="0"/>
              <a:t>Coach threatened to cut her from the team when she exited the pool.</a:t>
            </a:r>
          </a:p>
          <a:p>
            <a:endParaRPr lang="en-US" altLang="en-US" dirty="0"/>
          </a:p>
          <a:p>
            <a:r>
              <a:rPr lang="en-US" altLang="en-US" dirty="0"/>
              <a:t>Parents sued for monetary damages.</a:t>
            </a:r>
          </a:p>
          <a:p>
            <a:endParaRPr lang="en-US" altLang="en-US" dirty="0"/>
          </a:p>
          <a:p>
            <a:r>
              <a:rPr lang="en-US" altLang="en-US" dirty="0"/>
              <a:t>District court determined :  Parents’ request for an accommodation that student be allowed to leave the pool area was unreasonable.</a:t>
            </a:r>
          </a:p>
          <a:p>
            <a:endParaRPr lang="en-US" altLang="en-US" dirty="0"/>
          </a:p>
          <a:p>
            <a:r>
              <a:rPr lang="en-US" altLang="en-US" dirty="0"/>
              <a:t>The ability to enter and stay in the pool is an essential requirement of being a swim team member.</a:t>
            </a:r>
          </a:p>
          <a:p>
            <a:r>
              <a:rPr lang="en-US" altLang="en-US" dirty="0"/>
              <a:t>Allowing student to do otherwise would have fundamentally altered the nature of the swim team program.</a:t>
            </a:r>
          </a:p>
          <a:p>
            <a:r>
              <a:rPr lang="en-US" altLang="en-US" dirty="0"/>
              <a:t>Even though the coach threatened to kick her off the team, she was not kicked off the team, and was never barred from leaving the pool.</a:t>
            </a:r>
          </a:p>
          <a:p>
            <a:r>
              <a:rPr lang="en-US" altLang="en-US" dirty="0"/>
              <a:t>She quit the team.</a:t>
            </a:r>
          </a:p>
        </p:txBody>
      </p:sp>
      <p:sp>
        <p:nvSpPr>
          <p:cNvPr id="148484" name="Footer Placeholder 3"/>
          <p:cNvSpPr>
            <a:spLocks noGrp="1"/>
          </p:cNvSpPr>
          <p:nvPr>
            <p:ph type="ftr" sz="quarter" idx="4"/>
          </p:nvPr>
        </p:nvSpPr>
        <p:spPr>
          <a:noFill/>
        </p:spPr>
        <p:txBody>
          <a:bodyPr/>
          <a:lstStyle>
            <a:lvl1pPr defTabSz="1013273" eaLnBrk="0" hangingPunct="0">
              <a:spcBef>
                <a:spcPct val="30000"/>
              </a:spcBef>
              <a:defRPr>
                <a:solidFill>
                  <a:schemeClr val="tx1"/>
                </a:solidFill>
                <a:latin typeface="Arial" charset="0"/>
              </a:defRPr>
            </a:lvl1pPr>
            <a:lvl2pPr marL="779954" indent="-299981" defTabSz="1013273" eaLnBrk="0" hangingPunct="0">
              <a:spcBef>
                <a:spcPct val="30000"/>
              </a:spcBef>
              <a:defRPr>
                <a:solidFill>
                  <a:schemeClr val="tx1"/>
                </a:solidFill>
                <a:latin typeface="Arial" charset="0"/>
              </a:defRPr>
            </a:lvl2pPr>
            <a:lvl3pPr marL="1199931" indent="-239986" defTabSz="1013273" eaLnBrk="0" hangingPunct="0">
              <a:spcBef>
                <a:spcPct val="30000"/>
              </a:spcBef>
              <a:defRPr>
                <a:solidFill>
                  <a:schemeClr val="tx1"/>
                </a:solidFill>
                <a:latin typeface="Arial" charset="0"/>
              </a:defRPr>
            </a:lvl3pPr>
            <a:lvl4pPr marL="1679901" indent="-239986" defTabSz="1013273" eaLnBrk="0" hangingPunct="0">
              <a:spcBef>
                <a:spcPct val="30000"/>
              </a:spcBef>
              <a:defRPr>
                <a:solidFill>
                  <a:schemeClr val="tx1"/>
                </a:solidFill>
                <a:latin typeface="Arial" charset="0"/>
              </a:defRPr>
            </a:lvl4pPr>
            <a:lvl5pPr marL="2159874" indent="-239986" defTabSz="1013273" eaLnBrk="0" hangingPunct="0">
              <a:spcBef>
                <a:spcPct val="30000"/>
              </a:spcBef>
              <a:defRPr>
                <a:solidFill>
                  <a:schemeClr val="tx1"/>
                </a:solidFill>
                <a:latin typeface="Arial" charset="0"/>
              </a:defRPr>
            </a:lvl5pPr>
            <a:lvl6pPr marL="2639844" indent="-239986" defTabSz="1013273" eaLnBrk="0" fontAlgn="base" hangingPunct="0">
              <a:spcBef>
                <a:spcPct val="30000"/>
              </a:spcBef>
              <a:spcAft>
                <a:spcPct val="0"/>
              </a:spcAft>
              <a:defRPr>
                <a:solidFill>
                  <a:schemeClr val="tx1"/>
                </a:solidFill>
                <a:latin typeface="Arial" charset="0"/>
              </a:defRPr>
            </a:lvl6pPr>
            <a:lvl7pPr marL="3119817" indent="-239986" defTabSz="1013273" eaLnBrk="0" fontAlgn="base" hangingPunct="0">
              <a:spcBef>
                <a:spcPct val="30000"/>
              </a:spcBef>
              <a:spcAft>
                <a:spcPct val="0"/>
              </a:spcAft>
              <a:defRPr>
                <a:solidFill>
                  <a:schemeClr val="tx1"/>
                </a:solidFill>
                <a:latin typeface="Arial" charset="0"/>
              </a:defRPr>
            </a:lvl7pPr>
            <a:lvl8pPr marL="3599788" indent="-239986" defTabSz="1013273" eaLnBrk="0" fontAlgn="base" hangingPunct="0">
              <a:spcBef>
                <a:spcPct val="30000"/>
              </a:spcBef>
              <a:spcAft>
                <a:spcPct val="0"/>
              </a:spcAft>
              <a:defRPr>
                <a:solidFill>
                  <a:schemeClr val="tx1"/>
                </a:solidFill>
                <a:latin typeface="Arial" charset="0"/>
              </a:defRPr>
            </a:lvl8pPr>
            <a:lvl9pPr marL="4079760" indent="-239986" defTabSz="1013273"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p:spPr>
        <p:txBody>
          <a:bodyPr/>
          <a:lstStyle/>
          <a:p>
            <a:r>
              <a:rPr lang="en-US" altLang="en-US" dirty="0"/>
              <a:t>Now we are going to move from the nondiscrimination duty to the duty to provide FAPE.</a:t>
            </a:r>
          </a:p>
          <a:p>
            <a:endParaRPr lang="en-US" altLang="en-US" dirty="0"/>
          </a:p>
          <a:p>
            <a:r>
              <a:rPr lang="en-US" altLang="en-US" dirty="0"/>
              <a:t>Only those students who actually have a physical or mental impairment that substantially limits one or more major life activities are entitled to a FAPE</a:t>
            </a:r>
          </a:p>
          <a:p>
            <a:r>
              <a:rPr lang="en-US" altLang="en-US" dirty="0"/>
              <a:t>Assuming they attend an elementary or secondary education program</a:t>
            </a:r>
          </a:p>
          <a:p>
            <a:r>
              <a:rPr lang="en-US" altLang="en-US" dirty="0"/>
              <a:t>OR are entitled to a FAPE under the IDEA.</a:t>
            </a:r>
          </a:p>
          <a:p>
            <a:endParaRPr lang="en-US" altLang="en-US" dirty="0"/>
          </a:p>
          <a:p>
            <a:endParaRPr lang="en-US" altLang="en-US" dirty="0"/>
          </a:p>
          <a:p>
            <a:endParaRPr lang="en-US" altLang="en-US" dirty="0"/>
          </a:p>
        </p:txBody>
      </p:sp>
      <p:sp>
        <p:nvSpPr>
          <p:cNvPr id="149508"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p:spPr>
        <p:txBody>
          <a:bodyPr/>
          <a:lstStyle/>
          <a:p>
            <a:r>
              <a:rPr lang="en-US" altLang="en-US" dirty="0"/>
              <a:t>FAPE under Section 504</a:t>
            </a:r>
          </a:p>
          <a:p>
            <a:endParaRPr lang="en-US" altLang="en-US" dirty="0"/>
          </a:p>
          <a:p>
            <a:r>
              <a:rPr lang="en-US" altLang="en-US" dirty="0"/>
              <a:t>Read above.</a:t>
            </a:r>
          </a:p>
          <a:p>
            <a:endParaRPr lang="en-US" altLang="en-US" dirty="0"/>
          </a:p>
          <a:p>
            <a:r>
              <a:rPr lang="en-US" altLang="en-US" dirty="0"/>
              <a:t>Meet the needs as adequately, not that we have to achieve the same outcome.  </a:t>
            </a:r>
            <a:endParaRPr lang="en-US" altLang="en-US" baseline="0" dirty="0"/>
          </a:p>
          <a:p>
            <a:endParaRPr lang="en-US" altLang="en-US" baseline="0" dirty="0"/>
          </a:p>
          <a:p>
            <a:r>
              <a:rPr lang="en-US" altLang="en-US" baseline="0" dirty="0"/>
              <a:t>Section 504 services are not limited to preferential seating or enlarged print.  </a:t>
            </a:r>
          </a:p>
          <a:p>
            <a:endParaRPr lang="en-US" altLang="en-US" baseline="0" dirty="0"/>
          </a:p>
          <a:p>
            <a:r>
              <a:rPr lang="en-US" altLang="en-US" baseline="0" dirty="0"/>
              <a:t>Eligible students may be provided with regular or special education and related services that are designed to meet the needs of students with disabilities as adequately as the needs of students without disabilities.</a:t>
            </a:r>
          </a:p>
          <a:p>
            <a:endParaRPr lang="en-US" altLang="en-US" baseline="0" dirty="0"/>
          </a:p>
          <a:p>
            <a:r>
              <a:rPr lang="en-US" altLang="en-US" baseline="0" dirty="0"/>
              <a:t>The focus is not an IDEA focus, but ensuring that students needs are met as adequately as the needs of students without disabilities.</a:t>
            </a:r>
          </a:p>
          <a:p>
            <a:endParaRPr lang="en-US" altLang="en-US" baseline="0" dirty="0"/>
          </a:p>
          <a:p>
            <a:r>
              <a:rPr lang="en-US" altLang="en-US" baseline="0" dirty="0"/>
              <a:t>Special ed services?  Yes, but usually only for special ed students.  However, may need some OT or O&amp;M to address mobility issues, etc.</a:t>
            </a:r>
            <a:endParaRPr lang="en-US" altLang="en-US" dirty="0"/>
          </a:p>
        </p:txBody>
      </p:sp>
      <p:sp>
        <p:nvSpPr>
          <p:cNvPr id="150532" name="Footer Placeholder 3"/>
          <p:cNvSpPr>
            <a:spLocks noGrp="1"/>
          </p:cNvSpPr>
          <p:nvPr>
            <p:ph type="ftr" sz="quarter" idx="4"/>
          </p:nvPr>
        </p:nvSpPr>
        <p:spPr>
          <a:noFill/>
        </p:spPr>
        <p:txBody>
          <a:bodyPr/>
          <a:lstStyle>
            <a:lvl1pPr defTabSz="1013273" eaLnBrk="0" hangingPunct="0">
              <a:spcBef>
                <a:spcPct val="30000"/>
              </a:spcBef>
              <a:defRPr>
                <a:solidFill>
                  <a:schemeClr val="tx1"/>
                </a:solidFill>
                <a:latin typeface="Arial" charset="0"/>
              </a:defRPr>
            </a:lvl1pPr>
            <a:lvl2pPr marL="779954" indent="-299981" defTabSz="1013273" eaLnBrk="0" hangingPunct="0">
              <a:spcBef>
                <a:spcPct val="30000"/>
              </a:spcBef>
              <a:defRPr>
                <a:solidFill>
                  <a:schemeClr val="tx1"/>
                </a:solidFill>
                <a:latin typeface="Arial" charset="0"/>
              </a:defRPr>
            </a:lvl2pPr>
            <a:lvl3pPr marL="1199931" indent="-239986" defTabSz="1013273" eaLnBrk="0" hangingPunct="0">
              <a:spcBef>
                <a:spcPct val="30000"/>
              </a:spcBef>
              <a:defRPr>
                <a:solidFill>
                  <a:schemeClr val="tx1"/>
                </a:solidFill>
                <a:latin typeface="Arial" charset="0"/>
              </a:defRPr>
            </a:lvl3pPr>
            <a:lvl4pPr marL="1679901" indent="-239986" defTabSz="1013273" eaLnBrk="0" hangingPunct="0">
              <a:spcBef>
                <a:spcPct val="30000"/>
              </a:spcBef>
              <a:defRPr>
                <a:solidFill>
                  <a:schemeClr val="tx1"/>
                </a:solidFill>
                <a:latin typeface="Arial" charset="0"/>
              </a:defRPr>
            </a:lvl4pPr>
            <a:lvl5pPr marL="2159874" indent="-239986" defTabSz="1013273" eaLnBrk="0" hangingPunct="0">
              <a:spcBef>
                <a:spcPct val="30000"/>
              </a:spcBef>
              <a:defRPr>
                <a:solidFill>
                  <a:schemeClr val="tx1"/>
                </a:solidFill>
                <a:latin typeface="Arial" charset="0"/>
              </a:defRPr>
            </a:lvl5pPr>
            <a:lvl6pPr marL="2639844" indent="-239986" defTabSz="1013273" eaLnBrk="0" fontAlgn="base" hangingPunct="0">
              <a:spcBef>
                <a:spcPct val="30000"/>
              </a:spcBef>
              <a:spcAft>
                <a:spcPct val="0"/>
              </a:spcAft>
              <a:defRPr>
                <a:solidFill>
                  <a:schemeClr val="tx1"/>
                </a:solidFill>
                <a:latin typeface="Arial" charset="0"/>
              </a:defRPr>
            </a:lvl6pPr>
            <a:lvl7pPr marL="3119817" indent="-239986" defTabSz="1013273" eaLnBrk="0" fontAlgn="base" hangingPunct="0">
              <a:spcBef>
                <a:spcPct val="30000"/>
              </a:spcBef>
              <a:spcAft>
                <a:spcPct val="0"/>
              </a:spcAft>
              <a:defRPr>
                <a:solidFill>
                  <a:schemeClr val="tx1"/>
                </a:solidFill>
                <a:latin typeface="Arial" charset="0"/>
              </a:defRPr>
            </a:lvl7pPr>
            <a:lvl8pPr marL="3599788" indent="-239986" defTabSz="1013273" eaLnBrk="0" fontAlgn="base" hangingPunct="0">
              <a:spcBef>
                <a:spcPct val="30000"/>
              </a:spcBef>
              <a:spcAft>
                <a:spcPct val="0"/>
              </a:spcAft>
              <a:defRPr>
                <a:solidFill>
                  <a:schemeClr val="tx1"/>
                </a:solidFill>
                <a:latin typeface="Arial" charset="0"/>
              </a:defRPr>
            </a:lvl8pPr>
            <a:lvl9pPr marL="4079760" indent="-239986" defTabSz="1013273"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p:spPr>
        <p:txBody>
          <a:bodyPr/>
          <a:lstStyle/>
          <a:p>
            <a:r>
              <a:rPr lang="en-US" altLang="en-US" dirty="0"/>
              <a:t>Who is eligible??</a:t>
            </a:r>
          </a:p>
        </p:txBody>
      </p:sp>
      <p:sp>
        <p:nvSpPr>
          <p:cNvPr id="151556" name="Footer Placeholder 3"/>
          <p:cNvSpPr>
            <a:spLocks noGrp="1"/>
          </p:cNvSpPr>
          <p:nvPr>
            <p:ph type="ftr" sz="quarter" idx="4"/>
          </p:nvPr>
        </p:nvSpPr>
        <p:spPr>
          <a:noFill/>
        </p:spPr>
        <p:txBody>
          <a:bodyPr/>
          <a:lstStyle>
            <a:lvl1pPr defTabSz="1013273" eaLnBrk="0" hangingPunct="0">
              <a:spcBef>
                <a:spcPct val="30000"/>
              </a:spcBef>
              <a:defRPr>
                <a:solidFill>
                  <a:schemeClr val="tx1"/>
                </a:solidFill>
                <a:latin typeface="Arial" charset="0"/>
              </a:defRPr>
            </a:lvl1pPr>
            <a:lvl2pPr marL="779954" indent="-299981" defTabSz="1013273" eaLnBrk="0" hangingPunct="0">
              <a:spcBef>
                <a:spcPct val="30000"/>
              </a:spcBef>
              <a:defRPr>
                <a:solidFill>
                  <a:schemeClr val="tx1"/>
                </a:solidFill>
                <a:latin typeface="Arial" charset="0"/>
              </a:defRPr>
            </a:lvl2pPr>
            <a:lvl3pPr marL="1199931" indent="-239986" defTabSz="1013273" eaLnBrk="0" hangingPunct="0">
              <a:spcBef>
                <a:spcPct val="30000"/>
              </a:spcBef>
              <a:defRPr>
                <a:solidFill>
                  <a:schemeClr val="tx1"/>
                </a:solidFill>
                <a:latin typeface="Arial" charset="0"/>
              </a:defRPr>
            </a:lvl3pPr>
            <a:lvl4pPr marL="1679901" indent="-239986" defTabSz="1013273" eaLnBrk="0" hangingPunct="0">
              <a:spcBef>
                <a:spcPct val="30000"/>
              </a:spcBef>
              <a:defRPr>
                <a:solidFill>
                  <a:schemeClr val="tx1"/>
                </a:solidFill>
                <a:latin typeface="Arial" charset="0"/>
              </a:defRPr>
            </a:lvl4pPr>
            <a:lvl5pPr marL="2159874" indent="-239986" defTabSz="1013273" eaLnBrk="0" hangingPunct="0">
              <a:spcBef>
                <a:spcPct val="30000"/>
              </a:spcBef>
              <a:defRPr>
                <a:solidFill>
                  <a:schemeClr val="tx1"/>
                </a:solidFill>
                <a:latin typeface="Arial" charset="0"/>
              </a:defRPr>
            </a:lvl5pPr>
            <a:lvl6pPr marL="2639844" indent="-239986" defTabSz="1013273" eaLnBrk="0" fontAlgn="base" hangingPunct="0">
              <a:spcBef>
                <a:spcPct val="30000"/>
              </a:spcBef>
              <a:spcAft>
                <a:spcPct val="0"/>
              </a:spcAft>
              <a:defRPr>
                <a:solidFill>
                  <a:schemeClr val="tx1"/>
                </a:solidFill>
                <a:latin typeface="Arial" charset="0"/>
              </a:defRPr>
            </a:lvl6pPr>
            <a:lvl7pPr marL="3119817" indent="-239986" defTabSz="1013273" eaLnBrk="0" fontAlgn="base" hangingPunct="0">
              <a:spcBef>
                <a:spcPct val="30000"/>
              </a:spcBef>
              <a:spcAft>
                <a:spcPct val="0"/>
              </a:spcAft>
              <a:defRPr>
                <a:solidFill>
                  <a:schemeClr val="tx1"/>
                </a:solidFill>
                <a:latin typeface="Arial" charset="0"/>
              </a:defRPr>
            </a:lvl7pPr>
            <a:lvl8pPr marL="3599788" indent="-239986" defTabSz="1013273" eaLnBrk="0" fontAlgn="base" hangingPunct="0">
              <a:spcBef>
                <a:spcPct val="30000"/>
              </a:spcBef>
              <a:spcAft>
                <a:spcPct val="0"/>
              </a:spcAft>
              <a:defRPr>
                <a:solidFill>
                  <a:schemeClr val="tx1"/>
                </a:solidFill>
                <a:latin typeface="Arial" charset="0"/>
              </a:defRPr>
            </a:lvl8pPr>
            <a:lvl9pPr marL="4079760" indent="-239986" defTabSz="1013273"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p:spPr>
        <p:txBody>
          <a:bodyPr/>
          <a:lstStyle/>
          <a:p>
            <a:r>
              <a:rPr lang="en-US" altLang="en-US" dirty="0"/>
              <a:t>Examine words.</a:t>
            </a:r>
          </a:p>
          <a:p>
            <a:endParaRPr lang="en-US" altLang="en-US" dirty="0"/>
          </a:p>
          <a:p>
            <a:r>
              <a:rPr lang="en-US" altLang="en-US" dirty="0"/>
              <a:t>Read question.</a:t>
            </a:r>
          </a:p>
        </p:txBody>
      </p:sp>
      <p:sp>
        <p:nvSpPr>
          <p:cNvPr id="152580" name="Footer Placeholder 3"/>
          <p:cNvSpPr>
            <a:spLocks noGrp="1"/>
          </p:cNvSpPr>
          <p:nvPr>
            <p:ph type="ftr" sz="quarter" idx="4"/>
          </p:nvPr>
        </p:nvSpPr>
        <p:spPr>
          <a:noFill/>
        </p:spPr>
        <p:txBody>
          <a:bodyPr/>
          <a:lstStyle>
            <a:lvl1pPr defTabSz="1013273" eaLnBrk="0" hangingPunct="0">
              <a:spcBef>
                <a:spcPct val="30000"/>
              </a:spcBef>
              <a:defRPr>
                <a:solidFill>
                  <a:schemeClr val="tx1"/>
                </a:solidFill>
                <a:latin typeface="Arial" charset="0"/>
              </a:defRPr>
            </a:lvl1pPr>
            <a:lvl2pPr marL="779954" indent="-299981" defTabSz="1013273" eaLnBrk="0" hangingPunct="0">
              <a:spcBef>
                <a:spcPct val="30000"/>
              </a:spcBef>
              <a:defRPr>
                <a:solidFill>
                  <a:schemeClr val="tx1"/>
                </a:solidFill>
                <a:latin typeface="Arial" charset="0"/>
              </a:defRPr>
            </a:lvl2pPr>
            <a:lvl3pPr marL="1199931" indent="-239986" defTabSz="1013273" eaLnBrk="0" hangingPunct="0">
              <a:spcBef>
                <a:spcPct val="30000"/>
              </a:spcBef>
              <a:defRPr>
                <a:solidFill>
                  <a:schemeClr val="tx1"/>
                </a:solidFill>
                <a:latin typeface="Arial" charset="0"/>
              </a:defRPr>
            </a:lvl3pPr>
            <a:lvl4pPr marL="1679901" indent="-239986" defTabSz="1013273" eaLnBrk="0" hangingPunct="0">
              <a:spcBef>
                <a:spcPct val="30000"/>
              </a:spcBef>
              <a:defRPr>
                <a:solidFill>
                  <a:schemeClr val="tx1"/>
                </a:solidFill>
                <a:latin typeface="Arial" charset="0"/>
              </a:defRPr>
            </a:lvl4pPr>
            <a:lvl5pPr marL="2159874" indent="-239986" defTabSz="1013273" eaLnBrk="0" hangingPunct="0">
              <a:spcBef>
                <a:spcPct val="30000"/>
              </a:spcBef>
              <a:defRPr>
                <a:solidFill>
                  <a:schemeClr val="tx1"/>
                </a:solidFill>
                <a:latin typeface="Arial" charset="0"/>
              </a:defRPr>
            </a:lvl5pPr>
            <a:lvl6pPr marL="2639844" indent="-239986" defTabSz="1013273" eaLnBrk="0" fontAlgn="base" hangingPunct="0">
              <a:spcBef>
                <a:spcPct val="30000"/>
              </a:spcBef>
              <a:spcAft>
                <a:spcPct val="0"/>
              </a:spcAft>
              <a:defRPr>
                <a:solidFill>
                  <a:schemeClr val="tx1"/>
                </a:solidFill>
                <a:latin typeface="Arial" charset="0"/>
              </a:defRPr>
            </a:lvl6pPr>
            <a:lvl7pPr marL="3119817" indent="-239986" defTabSz="1013273" eaLnBrk="0" fontAlgn="base" hangingPunct="0">
              <a:spcBef>
                <a:spcPct val="30000"/>
              </a:spcBef>
              <a:spcAft>
                <a:spcPct val="0"/>
              </a:spcAft>
              <a:defRPr>
                <a:solidFill>
                  <a:schemeClr val="tx1"/>
                </a:solidFill>
                <a:latin typeface="Arial" charset="0"/>
              </a:defRPr>
            </a:lvl7pPr>
            <a:lvl8pPr marL="3599788" indent="-239986" defTabSz="1013273" eaLnBrk="0" fontAlgn="base" hangingPunct="0">
              <a:spcBef>
                <a:spcPct val="30000"/>
              </a:spcBef>
              <a:spcAft>
                <a:spcPct val="0"/>
              </a:spcAft>
              <a:defRPr>
                <a:solidFill>
                  <a:schemeClr val="tx1"/>
                </a:solidFill>
                <a:latin typeface="Arial" charset="0"/>
              </a:defRPr>
            </a:lvl8pPr>
            <a:lvl9pPr marL="4079760" indent="-239986" defTabSz="1013273"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goals at the end of this training:</a:t>
            </a:r>
          </a:p>
          <a:p>
            <a:pPr marL="238910" indent="-238910">
              <a:buAutoNum type="arabicPeriod"/>
            </a:pPr>
            <a:r>
              <a:rPr lang="en-US" dirty="0"/>
              <a:t>Understand Section 504 protections and requirements.</a:t>
            </a:r>
          </a:p>
          <a:p>
            <a:pPr marL="238910" indent="-238910">
              <a:buAutoNum type="arabicPeriod"/>
            </a:pPr>
            <a:r>
              <a:rPr lang="en-US" dirty="0"/>
              <a:t>Know how to address students with disabilities under Section 504 requirements.</a:t>
            </a:r>
          </a:p>
          <a:p>
            <a:pPr marL="238910" indent="-238910">
              <a:buAutoNum type="arabicPeriod"/>
            </a:pPr>
            <a:r>
              <a:rPr lang="en-US" dirty="0"/>
              <a:t>Comply with law and ensure District does not discriminate.</a:t>
            </a:r>
          </a:p>
        </p:txBody>
      </p:sp>
      <p:sp>
        <p:nvSpPr>
          <p:cNvPr id="5" name="Footer Placeholder 4"/>
          <p:cNvSpPr>
            <a:spLocks noGrp="1"/>
          </p:cNvSpPr>
          <p:nvPr>
            <p:ph type="ftr" sz="quarter" idx="11"/>
          </p:nvPr>
        </p:nvSpPr>
        <p:spPr/>
        <p:txBody>
          <a:bodyPr/>
          <a:lstStyle/>
          <a:p>
            <a:pPr>
              <a:defRPr/>
            </a:pPr>
            <a:r>
              <a:rPr lang="en-US" dirty="0"/>
              <a:t>Copyright @ 2020 Fagen Friedman &amp; Fulfrost, LLP 4735858</a:t>
            </a:r>
          </a:p>
        </p:txBody>
      </p:sp>
    </p:spTree>
    <p:extLst>
      <p:ext uri="{BB962C8B-B14F-4D97-AF65-F5344CB8AC3E}">
        <p14:creationId xmlns:p14="http://schemas.microsoft.com/office/powerpoint/2010/main" val="522184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p:spPr>
        <p:txBody>
          <a:bodyPr/>
          <a:lstStyle/>
          <a:p>
            <a:r>
              <a:rPr lang="en-US" altLang="en-US" dirty="0"/>
              <a:t>Answer = NO</a:t>
            </a:r>
          </a:p>
          <a:p>
            <a:endParaRPr lang="en-US" altLang="en-US" dirty="0"/>
          </a:p>
          <a:p>
            <a:endParaRPr lang="en-US" altLang="en-US" dirty="0"/>
          </a:p>
          <a:p>
            <a:r>
              <a:rPr lang="en-US" altLang="en-US" dirty="0"/>
              <a:t>Why would a student who is regarded as or has a record of a disability need a FAPE?</a:t>
            </a:r>
          </a:p>
          <a:p>
            <a:endParaRPr lang="en-US" altLang="en-US" dirty="0"/>
          </a:p>
          <a:p>
            <a:r>
              <a:rPr lang="en-US" altLang="en-US" dirty="0"/>
              <a:t>They wouldn’t.  </a:t>
            </a:r>
          </a:p>
        </p:txBody>
      </p:sp>
      <p:sp>
        <p:nvSpPr>
          <p:cNvPr id="153604" name="Footer Placeholder 3"/>
          <p:cNvSpPr>
            <a:spLocks noGrp="1"/>
          </p:cNvSpPr>
          <p:nvPr>
            <p:ph type="ftr" sz="quarter" idx="4"/>
          </p:nvPr>
        </p:nvSpPr>
        <p:spPr>
          <a:noFill/>
        </p:spPr>
        <p:txBody>
          <a:bodyPr/>
          <a:lstStyle>
            <a:lvl1pPr defTabSz="1013273" eaLnBrk="0" hangingPunct="0">
              <a:spcBef>
                <a:spcPct val="30000"/>
              </a:spcBef>
              <a:defRPr>
                <a:solidFill>
                  <a:schemeClr val="tx1"/>
                </a:solidFill>
                <a:latin typeface="Arial" charset="0"/>
              </a:defRPr>
            </a:lvl1pPr>
            <a:lvl2pPr marL="779954" indent="-299981" defTabSz="1013273" eaLnBrk="0" hangingPunct="0">
              <a:spcBef>
                <a:spcPct val="30000"/>
              </a:spcBef>
              <a:defRPr>
                <a:solidFill>
                  <a:schemeClr val="tx1"/>
                </a:solidFill>
                <a:latin typeface="Arial" charset="0"/>
              </a:defRPr>
            </a:lvl2pPr>
            <a:lvl3pPr marL="1199931" indent="-239986" defTabSz="1013273" eaLnBrk="0" hangingPunct="0">
              <a:spcBef>
                <a:spcPct val="30000"/>
              </a:spcBef>
              <a:defRPr>
                <a:solidFill>
                  <a:schemeClr val="tx1"/>
                </a:solidFill>
                <a:latin typeface="Arial" charset="0"/>
              </a:defRPr>
            </a:lvl3pPr>
            <a:lvl4pPr marL="1679901" indent="-239986" defTabSz="1013273" eaLnBrk="0" hangingPunct="0">
              <a:spcBef>
                <a:spcPct val="30000"/>
              </a:spcBef>
              <a:defRPr>
                <a:solidFill>
                  <a:schemeClr val="tx1"/>
                </a:solidFill>
                <a:latin typeface="Arial" charset="0"/>
              </a:defRPr>
            </a:lvl4pPr>
            <a:lvl5pPr marL="2159874" indent="-239986" defTabSz="1013273" eaLnBrk="0" hangingPunct="0">
              <a:spcBef>
                <a:spcPct val="30000"/>
              </a:spcBef>
              <a:defRPr>
                <a:solidFill>
                  <a:schemeClr val="tx1"/>
                </a:solidFill>
                <a:latin typeface="Arial" charset="0"/>
              </a:defRPr>
            </a:lvl5pPr>
            <a:lvl6pPr marL="2639844" indent="-239986" defTabSz="1013273" eaLnBrk="0" fontAlgn="base" hangingPunct="0">
              <a:spcBef>
                <a:spcPct val="30000"/>
              </a:spcBef>
              <a:spcAft>
                <a:spcPct val="0"/>
              </a:spcAft>
              <a:defRPr>
                <a:solidFill>
                  <a:schemeClr val="tx1"/>
                </a:solidFill>
                <a:latin typeface="Arial" charset="0"/>
              </a:defRPr>
            </a:lvl6pPr>
            <a:lvl7pPr marL="3119817" indent="-239986" defTabSz="1013273" eaLnBrk="0" fontAlgn="base" hangingPunct="0">
              <a:spcBef>
                <a:spcPct val="30000"/>
              </a:spcBef>
              <a:spcAft>
                <a:spcPct val="0"/>
              </a:spcAft>
              <a:defRPr>
                <a:solidFill>
                  <a:schemeClr val="tx1"/>
                </a:solidFill>
                <a:latin typeface="Arial" charset="0"/>
              </a:defRPr>
            </a:lvl7pPr>
            <a:lvl8pPr marL="3599788" indent="-239986" defTabSz="1013273" eaLnBrk="0" fontAlgn="base" hangingPunct="0">
              <a:spcBef>
                <a:spcPct val="30000"/>
              </a:spcBef>
              <a:spcAft>
                <a:spcPct val="0"/>
              </a:spcAft>
              <a:defRPr>
                <a:solidFill>
                  <a:schemeClr val="tx1"/>
                </a:solidFill>
                <a:latin typeface="Arial" charset="0"/>
              </a:defRPr>
            </a:lvl8pPr>
            <a:lvl9pPr marL="4079760" indent="-239986" defTabSz="1013273"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p:spPr>
        <p:txBody>
          <a:bodyPr/>
          <a:lstStyle/>
          <a:p>
            <a:r>
              <a:rPr lang="en-US" altLang="en-US" dirty="0"/>
              <a:t>What is an impairment?</a:t>
            </a:r>
          </a:p>
          <a:p>
            <a:endParaRPr lang="en-US" altLang="en-US" dirty="0"/>
          </a:p>
          <a:p>
            <a:r>
              <a:rPr lang="en-US" altLang="en-US" dirty="0"/>
              <a:t>Very long list!</a:t>
            </a:r>
          </a:p>
          <a:p>
            <a:endParaRPr lang="en-US" altLang="en-US" dirty="0"/>
          </a:p>
        </p:txBody>
      </p:sp>
      <p:sp>
        <p:nvSpPr>
          <p:cNvPr id="154628" name="Footer Placeholder 3"/>
          <p:cNvSpPr>
            <a:spLocks noGrp="1"/>
          </p:cNvSpPr>
          <p:nvPr>
            <p:ph type="ftr" sz="quarter" idx="4"/>
          </p:nvPr>
        </p:nvSpPr>
        <p:spPr>
          <a:noFill/>
        </p:spPr>
        <p:txBody>
          <a:bodyPr/>
          <a:lstStyle>
            <a:lvl1pPr defTabSz="1013273" eaLnBrk="0" hangingPunct="0">
              <a:spcBef>
                <a:spcPct val="30000"/>
              </a:spcBef>
              <a:defRPr>
                <a:solidFill>
                  <a:schemeClr val="tx1"/>
                </a:solidFill>
                <a:latin typeface="Arial" charset="0"/>
              </a:defRPr>
            </a:lvl1pPr>
            <a:lvl2pPr marL="779954" indent="-299981" defTabSz="1013273" eaLnBrk="0" hangingPunct="0">
              <a:spcBef>
                <a:spcPct val="30000"/>
              </a:spcBef>
              <a:defRPr>
                <a:solidFill>
                  <a:schemeClr val="tx1"/>
                </a:solidFill>
                <a:latin typeface="Arial" charset="0"/>
              </a:defRPr>
            </a:lvl2pPr>
            <a:lvl3pPr marL="1199931" indent="-239986" defTabSz="1013273" eaLnBrk="0" hangingPunct="0">
              <a:spcBef>
                <a:spcPct val="30000"/>
              </a:spcBef>
              <a:defRPr>
                <a:solidFill>
                  <a:schemeClr val="tx1"/>
                </a:solidFill>
                <a:latin typeface="Arial" charset="0"/>
              </a:defRPr>
            </a:lvl3pPr>
            <a:lvl4pPr marL="1679901" indent="-239986" defTabSz="1013273" eaLnBrk="0" hangingPunct="0">
              <a:spcBef>
                <a:spcPct val="30000"/>
              </a:spcBef>
              <a:defRPr>
                <a:solidFill>
                  <a:schemeClr val="tx1"/>
                </a:solidFill>
                <a:latin typeface="Arial" charset="0"/>
              </a:defRPr>
            </a:lvl4pPr>
            <a:lvl5pPr marL="2159874" indent="-239986" defTabSz="1013273" eaLnBrk="0" hangingPunct="0">
              <a:spcBef>
                <a:spcPct val="30000"/>
              </a:spcBef>
              <a:defRPr>
                <a:solidFill>
                  <a:schemeClr val="tx1"/>
                </a:solidFill>
                <a:latin typeface="Arial" charset="0"/>
              </a:defRPr>
            </a:lvl5pPr>
            <a:lvl6pPr marL="2639844" indent="-239986" defTabSz="1013273" eaLnBrk="0" fontAlgn="base" hangingPunct="0">
              <a:spcBef>
                <a:spcPct val="30000"/>
              </a:spcBef>
              <a:spcAft>
                <a:spcPct val="0"/>
              </a:spcAft>
              <a:defRPr>
                <a:solidFill>
                  <a:schemeClr val="tx1"/>
                </a:solidFill>
                <a:latin typeface="Arial" charset="0"/>
              </a:defRPr>
            </a:lvl6pPr>
            <a:lvl7pPr marL="3119817" indent="-239986" defTabSz="1013273" eaLnBrk="0" fontAlgn="base" hangingPunct="0">
              <a:spcBef>
                <a:spcPct val="30000"/>
              </a:spcBef>
              <a:spcAft>
                <a:spcPct val="0"/>
              </a:spcAft>
              <a:defRPr>
                <a:solidFill>
                  <a:schemeClr val="tx1"/>
                </a:solidFill>
                <a:latin typeface="Arial" charset="0"/>
              </a:defRPr>
            </a:lvl7pPr>
            <a:lvl8pPr marL="3599788" indent="-239986" defTabSz="1013273" eaLnBrk="0" fontAlgn="base" hangingPunct="0">
              <a:spcBef>
                <a:spcPct val="30000"/>
              </a:spcBef>
              <a:spcAft>
                <a:spcPct val="0"/>
              </a:spcAft>
              <a:defRPr>
                <a:solidFill>
                  <a:schemeClr val="tx1"/>
                </a:solidFill>
                <a:latin typeface="Arial" charset="0"/>
              </a:defRPr>
            </a:lvl8pPr>
            <a:lvl9pPr marL="4079760" indent="-239986" defTabSz="1013273"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p:spPr>
        <p:txBody>
          <a:bodyPr/>
          <a:lstStyle/>
          <a:p>
            <a:r>
              <a:rPr lang="en-US" altLang="en-US" dirty="0"/>
              <a:t>Substantial limitation?</a:t>
            </a:r>
          </a:p>
          <a:p>
            <a:endParaRPr lang="en-US" altLang="en-US" dirty="0"/>
          </a:p>
          <a:p>
            <a:r>
              <a:rPr lang="en-US" altLang="en-US" dirty="0"/>
              <a:t>In 2009 there were new ADA regulations issued and one of them added that the substantial limitation standard was to be broadly construed.</a:t>
            </a:r>
          </a:p>
          <a:p>
            <a:endParaRPr lang="en-US" altLang="en-US" dirty="0"/>
          </a:p>
          <a:p>
            <a:r>
              <a:rPr lang="en-US" altLang="en-US" dirty="0"/>
              <a:t>Also, should not require extensive analysis.</a:t>
            </a:r>
          </a:p>
          <a:p>
            <a:endParaRPr lang="en-US" altLang="en-US" dirty="0"/>
          </a:p>
          <a:p>
            <a:r>
              <a:rPr lang="en-US" altLang="en-US" dirty="0"/>
              <a:t>Previously, we would have detailed and very in-depth discussions about whether there was a substantial limitation on a student’s ability to perform and activity.</a:t>
            </a:r>
          </a:p>
          <a:p>
            <a:endParaRPr lang="en-US" altLang="en-US" dirty="0"/>
          </a:p>
          <a:p>
            <a:r>
              <a:rPr lang="en-US" altLang="en-US" dirty="0"/>
              <a:t>Now it is to be broadly construed.</a:t>
            </a:r>
          </a:p>
          <a:p>
            <a:endParaRPr lang="en-US" altLang="en-US" dirty="0"/>
          </a:p>
          <a:p>
            <a:r>
              <a:rPr lang="en-US" altLang="en-US" dirty="0"/>
              <a:t>Also, it shouldn’t require an extensive analysis!</a:t>
            </a:r>
          </a:p>
          <a:p>
            <a:endParaRPr lang="en-US" altLang="en-US" dirty="0"/>
          </a:p>
          <a:p>
            <a:endParaRPr lang="en-US" altLang="en-US" dirty="0"/>
          </a:p>
          <a:p>
            <a:endParaRPr lang="en-US" altLang="en-US" dirty="0"/>
          </a:p>
          <a:p>
            <a:endParaRPr lang="en-US" altLang="en-US" dirty="0"/>
          </a:p>
        </p:txBody>
      </p:sp>
      <p:sp>
        <p:nvSpPr>
          <p:cNvPr id="155652" name="Footer Placeholder 3"/>
          <p:cNvSpPr>
            <a:spLocks noGrp="1"/>
          </p:cNvSpPr>
          <p:nvPr>
            <p:ph type="ftr" sz="quarter" idx="4"/>
          </p:nvPr>
        </p:nvSpPr>
        <p:spPr>
          <a:noFill/>
        </p:spPr>
        <p:txBody>
          <a:bodyPr/>
          <a:lstStyle>
            <a:lvl1pPr defTabSz="1013273" eaLnBrk="0" hangingPunct="0">
              <a:spcBef>
                <a:spcPct val="30000"/>
              </a:spcBef>
              <a:defRPr>
                <a:solidFill>
                  <a:schemeClr val="tx1"/>
                </a:solidFill>
                <a:latin typeface="Arial" charset="0"/>
              </a:defRPr>
            </a:lvl1pPr>
            <a:lvl2pPr marL="779954" indent="-299981" defTabSz="1013273" eaLnBrk="0" hangingPunct="0">
              <a:spcBef>
                <a:spcPct val="30000"/>
              </a:spcBef>
              <a:defRPr>
                <a:solidFill>
                  <a:schemeClr val="tx1"/>
                </a:solidFill>
                <a:latin typeface="Arial" charset="0"/>
              </a:defRPr>
            </a:lvl2pPr>
            <a:lvl3pPr marL="1199931" indent="-239986" defTabSz="1013273" eaLnBrk="0" hangingPunct="0">
              <a:spcBef>
                <a:spcPct val="30000"/>
              </a:spcBef>
              <a:defRPr>
                <a:solidFill>
                  <a:schemeClr val="tx1"/>
                </a:solidFill>
                <a:latin typeface="Arial" charset="0"/>
              </a:defRPr>
            </a:lvl3pPr>
            <a:lvl4pPr marL="1679901" indent="-239986" defTabSz="1013273" eaLnBrk="0" hangingPunct="0">
              <a:spcBef>
                <a:spcPct val="30000"/>
              </a:spcBef>
              <a:defRPr>
                <a:solidFill>
                  <a:schemeClr val="tx1"/>
                </a:solidFill>
                <a:latin typeface="Arial" charset="0"/>
              </a:defRPr>
            </a:lvl4pPr>
            <a:lvl5pPr marL="2159874" indent="-239986" defTabSz="1013273" eaLnBrk="0" hangingPunct="0">
              <a:spcBef>
                <a:spcPct val="30000"/>
              </a:spcBef>
              <a:defRPr>
                <a:solidFill>
                  <a:schemeClr val="tx1"/>
                </a:solidFill>
                <a:latin typeface="Arial" charset="0"/>
              </a:defRPr>
            </a:lvl5pPr>
            <a:lvl6pPr marL="2639844" indent="-239986" defTabSz="1013273" eaLnBrk="0" fontAlgn="base" hangingPunct="0">
              <a:spcBef>
                <a:spcPct val="30000"/>
              </a:spcBef>
              <a:spcAft>
                <a:spcPct val="0"/>
              </a:spcAft>
              <a:defRPr>
                <a:solidFill>
                  <a:schemeClr val="tx1"/>
                </a:solidFill>
                <a:latin typeface="Arial" charset="0"/>
              </a:defRPr>
            </a:lvl6pPr>
            <a:lvl7pPr marL="3119817" indent="-239986" defTabSz="1013273" eaLnBrk="0" fontAlgn="base" hangingPunct="0">
              <a:spcBef>
                <a:spcPct val="30000"/>
              </a:spcBef>
              <a:spcAft>
                <a:spcPct val="0"/>
              </a:spcAft>
              <a:defRPr>
                <a:solidFill>
                  <a:schemeClr val="tx1"/>
                </a:solidFill>
                <a:latin typeface="Arial" charset="0"/>
              </a:defRPr>
            </a:lvl7pPr>
            <a:lvl8pPr marL="3599788" indent="-239986" defTabSz="1013273" eaLnBrk="0" fontAlgn="base" hangingPunct="0">
              <a:spcBef>
                <a:spcPct val="30000"/>
              </a:spcBef>
              <a:spcAft>
                <a:spcPct val="0"/>
              </a:spcAft>
              <a:defRPr>
                <a:solidFill>
                  <a:schemeClr val="tx1"/>
                </a:solidFill>
                <a:latin typeface="Arial" charset="0"/>
              </a:defRPr>
            </a:lvl8pPr>
            <a:lvl9pPr marL="4079760" indent="-239986" defTabSz="1013273"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p:spPr>
        <p:txBody>
          <a:bodyPr/>
          <a:lstStyle/>
          <a:p>
            <a:r>
              <a:rPr lang="en-US" altLang="en-US" dirty="0"/>
              <a:t>Major life activities?</a:t>
            </a:r>
          </a:p>
          <a:p>
            <a:endParaRPr lang="en-US" altLang="en-US" dirty="0"/>
          </a:p>
          <a:p>
            <a:r>
              <a:rPr lang="en-US" altLang="en-US" dirty="0"/>
              <a:t>Long list</a:t>
            </a:r>
          </a:p>
          <a:p>
            <a:endParaRPr lang="en-US" altLang="en-US" dirty="0"/>
          </a:p>
          <a:p>
            <a:r>
              <a:rPr lang="en-US" altLang="en-US" dirty="0"/>
              <a:t>Getting longer!  </a:t>
            </a:r>
          </a:p>
          <a:p>
            <a:endParaRPr lang="en-US" altLang="en-US" dirty="0"/>
          </a:p>
          <a:p>
            <a:r>
              <a:rPr lang="en-US" altLang="en-US" dirty="0"/>
              <a:t>Does everyone qualify????</a:t>
            </a:r>
          </a:p>
          <a:p>
            <a:endParaRPr lang="en-US" altLang="en-US" dirty="0"/>
          </a:p>
          <a:p>
            <a:endParaRPr lang="en-US" altLang="en-US" dirty="0"/>
          </a:p>
        </p:txBody>
      </p:sp>
      <p:sp>
        <p:nvSpPr>
          <p:cNvPr id="156676" name="Footer Placeholder 3"/>
          <p:cNvSpPr>
            <a:spLocks noGrp="1"/>
          </p:cNvSpPr>
          <p:nvPr>
            <p:ph type="ftr" sz="quarter" idx="4"/>
          </p:nvPr>
        </p:nvSpPr>
        <p:spPr>
          <a:noFill/>
        </p:spPr>
        <p:txBody>
          <a:bodyPr/>
          <a:lstStyle>
            <a:lvl1pPr defTabSz="1013273" eaLnBrk="0" hangingPunct="0">
              <a:spcBef>
                <a:spcPct val="30000"/>
              </a:spcBef>
              <a:defRPr>
                <a:solidFill>
                  <a:schemeClr val="tx1"/>
                </a:solidFill>
                <a:latin typeface="Arial" charset="0"/>
              </a:defRPr>
            </a:lvl1pPr>
            <a:lvl2pPr marL="779954" indent="-299981" defTabSz="1013273" eaLnBrk="0" hangingPunct="0">
              <a:spcBef>
                <a:spcPct val="30000"/>
              </a:spcBef>
              <a:defRPr>
                <a:solidFill>
                  <a:schemeClr val="tx1"/>
                </a:solidFill>
                <a:latin typeface="Arial" charset="0"/>
              </a:defRPr>
            </a:lvl2pPr>
            <a:lvl3pPr marL="1199931" indent="-239986" defTabSz="1013273" eaLnBrk="0" hangingPunct="0">
              <a:spcBef>
                <a:spcPct val="30000"/>
              </a:spcBef>
              <a:defRPr>
                <a:solidFill>
                  <a:schemeClr val="tx1"/>
                </a:solidFill>
                <a:latin typeface="Arial" charset="0"/>
              </a:defRPr>
            </a:lvl3pPr>
            <a:lvl4pPr marL="1679901" indent="-239986" defTabSz="1013273" eaLnBrk="0" hangingPunct="0">
              <a:spcBef>
                <a:spcPct val="30000"/>
              </a:spcBef>
              <a:defRPr>
                <a:solidFill>
                  <a:schemeClr val="tx1"/>
                </a:solidFill>
                <a:latin typeface="Arial" charset="0"/>
              </a:defRPr>
            </a:lvl4pPr>
            <a:lvl5pPr marL="2159874" indent="-239986" defTabSz="1013273" eaLnBrk="0" hangingPunct="0">
              <a:spcBef>
                <a:spcPct val="30000"/>
              </a:spcBef>
              <a:defRPr>
                <a:solidFill>
                  <a:schemeClr val="tx1"/>
                </a:solidFill>
                <a:latin typeface="Arial" charset="0"/>
              </a:defRPr>
            </a:lvl5pPr>
            <a:lvl6pPr marL="2639844" indent="-239986" defTabSz="1013273" eaLnBrk="0" fontAlgn="base" hangingPunct="0">
              <a:spcBef>
                <a:spcPct val="30000"/>
              </a:spcBef>
              <a:spcAft>
                <a:spcPct val="0"/>
              </a:spcAft>
              <a:defRPr>
                <a:solidFill>
                  <a:schemeClr val="tx1"/>
                </a:solidFill>
                <a:latin typeface="Arial" charset="0"/>
              </a:defRPr>
            </a:lvl6pPr>
            <a:lvl7pPr marL="3119817" indent="-239986" defTabSz="1013273" eaLnBrk="0" fontAlgn="base" hangingPunct="0">
              <a:spcBef>
                <a:spcPct val="30000"/>
              </a:spcBef>
              <a:spcAft>
                <a:spcPct val="0"/>
              </a:spcAft>
              <a:defRPr>
                <a:solidFill>
                  <a:schemeClr val="tx1"/>
                </a:solidFill>
                <a:latin typeface="Arial" charset="0"/>
              </a:defRPr>
            </a:lvl7pPr>
            <a:lvl8pPr marL="3599788" indent="-239986" defTabSz="1013273" eaLnBrk="0" fontAlgn="base" hangingPunct="0">
              <a:spcBef>
                <a:spcPct val="30000"/>
              </a:spcBef>
              <a:spcAft>
                <a:spcPct val="0"/>
              </a:spcAft>
              <a:defRPr>
                <a:solidFill>
                  <a:schemeClr val="tx1"/>
                </a:solidFill>
                <a:latin typeface="Arial" charset="0"/>
              </a:defRPr>
            </a:lvl8pPr>
            <a:lvl9pPr marL="4079760" indent="-239986" defTabSz="1013273"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p:spPr>
        <p:txBody>
          <a:bodyPr/>
          <a:lstStyle/>
          <a:p>
            <a:r>
              <a:rPr lang="en-US" altLang="en-US" dirty="0"/>
              <a:t>Episodic or remission.</a:t>
            </a:r>
          </a:p>
          <a:p>
            <a:endParaRPr lang="en-US" altLang="en-US" dirty="0"/>
          </a:p>
          <a:p>
            <a:r>
              <a:rPr lang="en-US" altLang="en-US" dirty="0"/>
              <a:t>If it comes around – such as severe asthma during certain seasons (episodic) – then the student could be eligible.</a:t>
            </a:r>
          </a:p>
          <a:p>
            <a:endParaRPr lang="en-US" altLang="en-US" dirty="0"/>
          </a:p>
          <a:p>
            <a:r>
              <a:rPr lang="en-US" altLang="en-US" dirty="0"/>
              <a:t>Additions to major life activities:  thinking, concentrating, reading.</a:t>
            </a:r>
          </a:p>
          <a:p>
            <a:endParaRPr lang="en-US" altLang="en-US" dirty="0"/>
          </a:p>
          <a:p>
            <a:r>
              <a:rPr lang="en-US" altLang="en-US" dirty="0"/>
              <a:t>2016 amendments added the major life activity of writing.</a:t>
            </a:r>
          </a:p>
          <a:p>
            <a:endParaRPr lang="en-US" altLang="en-US" dirty="0"/>
          </a:p>
        </p:txBody>
      </p:sp>
      <p:sp>
        <p:nvSpPr>
          <p:cNvPr id="158724"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p:spPr>
        <p:txBody>
          <a:bodyPr/>
          <a:lstStyle/>
          <a:p>
            <a:r>
              <a:rPr lang="en-US" altLang="en-US" dirty="0"/>
              <a:t>Amelia Bedilia.</a:t>
            </a:r>
          </a:p>
          <a:p>
            <a:endParaRPr lang="en-US" altLang="en-US" dirty="0"/>
          </a:p>
          <a:p>
            <a:r>
              <a:rPr lang="en-US" altLang="en-US" dirty="0"/>
              <a:t>Ameliorative effects of mitigating measures are not considered in eligibility determinations.</a:t>
            </a:r>
          </a:p>
          <a:p>
            <a:endParaRPr lang="en-US" altLang="en-US" dirty="0"/>
          </a:p>
          <a:p>
            <a:r>
              <a:rPr lang="en-US" altLang="en-US" dirty="0"/>
              <a:t>Student’s use of insulin to effectively control (ameliorate effects of) diabetes and blood sugar 100% of the time.  </a:t>
            </a:r>
          </a:p>
          <a:p>
            <a:r>
              <a:rPr lang="en-US" altLang="en-US" dirty="0"/>
              <a:t>No impact of disability.</a:t>
            </a:r>
          </a:p>
          <a:p>
            <a:r>
              <a:rPr lang="en-US" altLang="en-US" dirty="0"/>
              <a:t>But insulin is an ameliorative measure.</a:t>
            </a:r>
          </a:p>
          <a:p>
            <a:r>
              <a:rPr lang="en-US" altLang="en-US" dirty="0"/>
              <a:t>So you cannot consider it when determining whether the student is eligible.</a:t>
            </a:r>
          </a:p>
          <a:p>
            <a:endParaRPr lang="en-US" altLang="en-US" dirty="0"/>
          </a:p>
          <a:p>
            <a:endParaRPr lang="en-US" altLang="en-US" dirty="0"/>
          </a:p>
          <a:p>
            <a:r>
              <a:rPr lang="en-US" altLang="en-US" dirty="0"/>
              <a:t>But, the ameliorative effects of mitigating measures may be considered when drafting a 504 plan.</a:t>
            </a:r>
          </a:p>
          <a:p>
            <a:endParaRPr lang="en-US" altLang="en-US" dirty="0"/>
          </a:p>
          <a:p>
            <a:endParaRPr lang="en-US" altLang="en-US" dirty="0"/>
          </a:p>
        </p:txBody>
      </p:sp>
      <p:sp>
        <p:nvSpPr>
          <p:cNvPr id="159748"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p:spPr>
        <p:txBody>
          <a:bodyPr/>
          <a:lstStyle/>
          <a:p>
            <a:r>
              <a:rPr lang="en-US" altLang="en-US" dirty="0"/>
              <a:t>Exceptions?</a:t>
            </a:r>
          </a:p>
          <a:p>
            <a:r>
              <a:rPr lang="en-US" altLang="en-US" dirty="0"/>
              <a:t>Eyeglasses and contact lenses.  </a:t>
            </a:r>
          </a:p>
          <a:p>
            <a:r>
              <a:rPr lang="en-US" altLang="en-US" dirty="0"/>
              <a:t>These you can consider and exclude students whose vision impairments are corrected with eyeglasses or contacts.</a:t>
            </a:r>
          </a:p>
          <a:p>
            <a:r>
              <a:rPr lang="en-US" altLang="en-US" dirty="0"/>
              <a:t>Thus, they are not eligible.</a:t>
            </a:r>
          </a:p>
          <a:p>
            <a:endParaRPr lang="en-US" altLang="en-US" dirty="0"/>
          </a:p>
          <a:p>
            <a:r>
              <a:rPr lang="en-US" altLang="en-US" dirty="0"/>
              <a:t>But students who take Ritalin to ameliorate ADHD symptoms may still be eligible.</a:t>
            </a:r>
          </a:p>
          <a:p>
            <a:endParaRPr lang="en-US" altLang="en-US" dirty="0"/>
          </a:p>
          <a:p>
            <a:r>
              <a:rPr lang="en-US" altLang="en-US" dirty="0"/>
              <a:t>How do you figure it out?  </a:t>
            </a:r>
          </a:p>
          <a:p>
            <a:r>
              <a:rPr lang="en-US" altLang="en-US" dirty="0"/>
              <a:t>Force student to go off Ritalin to see how they are?</a:t>
            </a:r>
          </a:p>
          <a:p>
            <a:r>
              <a:rPr lang="en-US" altLang="en-US" dirty="0"/>
              <a:t>No.  Assume no Ritalin and determine if student’s impairment substantially limits one or more major life activities.</a:t>
            </a:r>
          </a:p>
          <a:p>
            <a:endParaRPr lang="en-US" altLang="en-US" dirty="0"/>
          </a:p>
          <a:p>
            <a:r>
              <a:rPr lang="en-US" altLang="en-US" dirty="0"/>
              <a:t>More on students with ADHD later….</a:t>
            </a:r>
          </a:p>
          <a:p>
            <a:endParaRPr lang="en-US" altLang="en-US" dirty="0"/>
          </a:p>
          <a:p>
            <a:endParaRPr lang="en-US" altLang="en-US" dirty="0"/>
          </a:p>
        </p:txBody>
      </p:sp>
      <p:sp>
        <p:nvSpPr>
          <p:cNvPr id="160772"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162819" name="Rectangle 3"/>
          <p:cNvSpPr>
            <a:spLocks noGrp="1" noChangeArrowheads="1"/>
          </p:cNvSpPr>
          <p:nvPr>
            <p:ph type="body" idx="1"/>
          </p:nvPr>
        </p:nvSpPr>
        <p:spPr>
          <a:xfrm>
            <a:off x="731841" y="4560890"/>
            <a:ext cx="5851525" cy="415925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sz="1800" dirty="0"/>
              <a:t>Read above.</a:t>
            </a:r>
          </a:p>
          <a:p>
            <a:endParaRPr lang="en-US" altLang="en-US" sz="1800" dirty="0"/>
          </a:p>
          <a:p>
            <a:r>
              <a:rPr lang="en-US" altLang="en-US" sz="1800" dirty="0"/>
              <a:t>Medical information?  What does it demonstrate?  An impairment!  Should be considered.</a:t>
            </a:r>
          </a:p>
          <a:p>
            <a:endParaRPr lang="en-US" altLang="en-US" sz="1800" dirty="0"/>
          </a:p>
          <a:p>
            <a:r>
              <a:rPr lang="en-US" altLang="en-US" sz="1800" dirty="0"/>
              <a:t>Look at student’s cumulative record.</a:t>
            </a:r>
          </a:p>
          <a:p>
            <a:endParaRPr lang="en-US" altLang="en-US" sz="1800" dirty="0"/>
          </a:p>
          <a:p>
            <a:r>
              <a:rPr lang="en-US" altLang="en-US" sz="1800" dirty="0"/>
              <a:t>Look at how medication is taken?  Consistently?  What happens if it isn’t taken consistently?</a:t>
            </a:r>
          </a:p>
          <a:p>
            <a:endParaRPr lang="en-US" altLang="en-US" sz="1800" dirty="0"/>
          </a:p>
          <a:p>
            <a:r>
              <a:rPr lang="en-US" altLang="en-US" sz="1800" dirty="0"/>
              <a:t>Have any interventions been effective?</a:t>
            </a:r>
          </a:p>
          <a:p>
            <a:endParaRPr lang="en-US" altLang="en-US" sz="1800" dirty="0"/>
          </a:p>
          <a:p>
            <a:endParaRPr lang="en-US" altLang="en-US" sz="1800" dirty="0"/>
          </a:p>
        </p:txBody>
      </p:sp>
      <p:sp>
        <p:nvSpPr>
          <p:cNvPr id="2" name="Footer Placeholder 1"/>
          <p:cNvSpPr>
            <a:spLocks noGrp="1"/>
          </p:cNvSpPr>
          <p:nvPr>
            <p:ph type="ftr" sz="quarter" idx="13"/>
          </p:nvPr>
        </p:nvSpPr>
        <p:spPr/>
        <p:txBody>
          <a:bodyPr/>
          <a:lstStyle/>
          <a:p>
            <a:pPr>
              <a:defRPr/>
            </a:pPr>
            <a:r>
              <a:rPr lang="en-US" dirty="0"/>
              <a:t>Copyright @ 2020 Fagen Friedman &amp; Fulfrost, LLP 4735858</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p:spPr>
        <p:txBody>
          <a:bodyPr/>
          <a:lstStyle/>
          <a:p>
            <a:r>
              <a:rPr lang="en-US" altLang="en-US" dirty="0"/>
              <a:t>Not required to conduct medical assessment or diagnosis, unless the District believes it is necessary.</a:t>
            </a:r>
          </a:p>
          <a:p>
            <a:endParaRPr lang="en-US" altLang="en-US" dirty="0"/>
          </a:p>
          <a:p>
            <a:r>
              <a:rPr lang="en-US" altLang="en-US" dirty="0"/>
              <a:t>But, District would need to pay for a medical assessment.</a:t>
            </a:r>
          </a:p>
        </p:txBody>
      </p:sp>
      <p:sp>
        <p:nvSpPr>
          <p:cNvPr id="163844" name="Footer Placeholder 3"/>
          <p:cNvSpPr>
            <a:spLocks noGrp="1"/>
          </p:cNvSpPr>
          <p:nvPr>
            <p:ph type="ftr" sz="quarter" idx="4"/>
          </p:nvPr>
        </p:nvSpPr>
        <p:spPr>
          <a:noFill/>
        </p:spPr>
        <p:txBody>
          <a:bodyPr/>
          <a:lstStyle>
            <a:lvl1pPr defTabSz="1013273" eaLnBrk="0" hangingPunct="0">
              <a:spcBef>
                <a:spcPct val="30000"/>
              </a:spcBef>
              <a:defRPr>
                <a:solidFill>
                  <a:schemeClr val="tx1"/>
                </a:solidFill>
                <a:latin typeface="Arial" charset="0"/>
              </a:defRPr>
            </a:lvl1pPr>
            <a:lvl2pPr marL="779954" indent="-299981" defTabSz="1013273" eaLnBrk="0" hangingPunct="0">
              <a:spcBef>
                <a:spcPct val="30000"/>
              </a:spcBef>
              <a:defRPr>
                <a:solidFill>
                  <a:schemeClr val="tx1"/>
                </a:solidFill>
                <a:latin typeface="Arial" charset="0"/>
              </a:defRPr>
            </a:lvl2pPr>
            <a:lvl3pPr marL="1199931" indent="-239986" defTabSz="1013273" eaLnBrk="0" hangingPunct="0">
              <a:spcBef>
                <a:spcPct val="30000"/>
              </a:spcBef>
              <a:defRPr>
                <a:solidFill>
                  <a:schemeClr val="tx1"/>
                </a:solidFill>
                <a:latin typeface="Arial" charset="0"/>
              </a:defRPr>
            </a:lvl3pPr>
            <a:lvl4pPr marL="1679901" indent="-239986" defTabSz="1013273" eaLnBrk="0" hangingPunct="0">
              <a:spcBef>
                <a:spcPct val="30000"/>
              </a:spcBef>
              <a:defRPr>
                <a:solidFill>
                  <a:schemeClr val="tx1"/>
                </a:solidFill>
                <a:latin typeface="Arial" charset="0"/>
              </a:defRPr>
            </a:lvl4pPr>
            <a:lvl5pPr marL="2159874" indent="-239986" defTabSz="1013273" eaLnBrk="0" hangingPunct="0">
              <a:spcBef>
                <a:spcPct val="30000"/>
              </a:spcBef>
              <a:defRPr>
                <a:solidFill>
                  <a:schemeClr val="tx1"/>
                </a:solidFill>
                <a:latin typeface="Arial" charset="0"/>
              </a:defRPr>
            </a:lvl5pPr>
            <a:lvl6pPr marL="2639844" indent="-239986" defTabSz="1013273" eaLnBrk="0" fontAlgn="base" hangingPunct="0">
              <a:spcBef>
                <a:spcPct val="30000"/>
              </a:spcBef>
              <a:spcAft>
                <a:spcPct val="0"/>
              </a:spcAft>
              <a:defRPr>
                <a:solidFill>
                  <a:schemeClr val="tx1"/>
                </a:solidFill>
                <a:latin typeface="Arial" charset="0"/>
              </a:defRPr>
            </a:lvl6pPr>
            <a:lvl7pPr marL="3119817" indent="-239986" defTabSz="1013273" eaLnBrk="0" fontAlgn="base" hangingPunct="0">
              <a:spcBef>
                <a:spcPct val="30000"/>
              </a:spcBef>
              <a:spcAft>
                <a:spcPct val="0"/>
              </a:spcAft>
              <a:defRPr>
                <a:solidFill>
                  <a:schemeClr val="tx1"/>
                </a:solidFill>
                <a:latin typeface="Arial" charset="0"/>
              </a:defRPr>
            </a:lvl7pPr>
            <a:lvl8pPr marL="3599788" indent="-239986" defTabSz="1013273" eaLnBrk="0" fontAlgn="base" hangingPunct="0">
              <a:spcBef>
                <a:spcPct val="30000"/>
              </a:spcBef>
              <a:spcAft>
                <a:spcPct val="0"/>
              </a:spcAft>
              <a:defRPr>
                <a:solidFill>
                  <a:schemeClr val="tx1"/>
                </a:solidFill>
                <a:latin typeface="Arial" charset="0"/>
              </a:defRPr>
            </a:lvl8pPr>
            <a:lvl9pPr marL="4079760" indent="-239986" defTabSz="1013273"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p:spPr>
        <p:txBody>
          <a:bodyPr/>
          <a:lstStyle/>
          <a:p>
            <a:r>
              <a:rPr lang="en-US" altLang="en-US" dirty="0"/>
              <a:t>A doctor’s note is insufficient to satisfy evaluation requirement.</a:t>
            </a:r>
          </a:p>
          <a:p>
            <a:endParaRPr lang="en-US" altLang="en-US" dirty="0"/>
          </a:p>
          <a:p>
            <a:r>
              <a:rPr lang="en-US" altLang="en-US" dirty="0"/>
              <a:t>Can be part of the information to be considered, but also need school information.</a:t>
            </a:r>
          </a:p>
          <a:p>
            <a:endParaRPr lang="en-US" altLang="en-US" dirty="0"/>
          </a:p>
          <a:p>
            <a:r>
              <a:rPr lang="en-US" altLang="en-US" dirty="0"/>
              <a:t>In this case, parents denied full evaluation by District because of the doctor’s note they presented to the school district.</a:t>
            </a:r>
          </a:p>
          <a:p>
            <a:endParaRPr lang="en-US" altLang="en-US" dirty="0"/>
          </a:p>
          <a:p>
            <a:r>
              <a:rPr lang="en-US" altLang="en-US" dirty="0"/>
              <a:t>OCR said that the doctor’s note is insufficient.  District has the right to evaluation information.</a:t>
            </a:r>
          </a:p>
          <a:p>
            <a:endParaRPr lang="en-US" altLang="en-US" dirty="0"/>
          </a:p>
          <a:p>
            <a:r>
              <a:rPr lang="en-US" altLang="en-US" dirty="0"/>
              <a:t>Does the student have an impairment?</a:t>
            </a:r>
          </a:p>
          <a:p>
            <a:r>
              <a:rPr lang="en-US" altLang="en-US" dirty="0"/>
              <a:t>Does it substantially impact a major life activity?</a:t>
            </a:r>
          </a:p>
          <a:p>
            <a:endParaRPr lang="en-US" altLang="en-US" dirty="0"/>
          </a:p>
        </p:txBody>
      </p:sp>
      <p:sp>
        <p:nvSpPr>
          <p:cNvPr id="164868" name="Footer Placeholder 3"/>
          <p:cNvSpPr>
            <a:spLocks noGrp="1"/>
          </p:cNvSpPr>
          <p:nvPr>
            <p:ph type="ftr" sz="quarter" idx="4"/>
          </p:nvPr>
        </p:nvSpPr>
        <p:spPr>
          <a:noFill/>
        </p:spPr>
        <p:txBody>
          <a:bodyPr/>
          <a:lstStyle>
            <a:lvl1pPr defTabSz="1013273" eaLnBrk="0" hangingPunct="0">
              <a:spcBef>
                <a:spcPct val="30000"/>
              </a:spcBef>
              <a:defRPr>
                <a:solidFill>
                  <a:schemeClr val="tx1"/>
                </a:solidFill>
                <a:latin typeface="Arial" charset="0"/>
              </a:defRPr>
            </a:lvl1pPr>
            <a:lvl2pPr marL="779954" indent="-299981" defTabSz="1013273" eaLnBrk="0" hangingPunct="0">
              <a:spcBef>
                <a:spcPct val="30000"/>
              </a:spcBef>
              <a:defRPr>
                <a:solidFill>
                  <a:schemeClr val="tx1"/>
                </a:solidFill>
                <a:latin typeface="Arial" charset="0"/>
              </a:defRPr>
            </a:lvl2pPr>
            <a:lvl3pPr marL="1199931" indent="-239986" defTabSz="1013273" eaLnBrk="0" hangingPunct="0">
              <a:spcBef>
                <a:spcPct val="30000"/>
              </a:spcBef>
              <a:defRPr>
                <a:solidFill>
                  <a:schemeClr val="tx1"/>
                </a:solidFill>
                <a:latin typeface="Arial" charset="0"/>
              </a:defRPr>
            </a:lvl3pPr>
            <a:lvl4pPr marL="1679901" indent="-239986" defTabSz="1013273" eaLnBrk="0" hangingPunct="0">
              <a:spcBef>
                <a:spcPct val="30000"/>
              </a:spcBef>
              <a:defRPr>
                <a:solidFill>
                  <a:schemeClr val="tx1"/>
                </a:solidFill>
                <a:latin typeface="Arial" charset="0"/>
              </a:defRPr>
            </a:lvl4pPr>
            <a:lvl5pPr marL="2159874" indent="-239986" defTabSz="1013273" eaLnBrk="0" hangingPunct="0">
              <a:spcBef>
                <a:spcPct val="30000"/>
              </a:spcBef>
              <a:defRPr>
                <a:solidFill>
                  <a:schemeClr val="tx1"/>
                </a:solidFill>
                <a:latin typeface="Arial" charset="0"/>
              </a:defRPr>
            </a:lvl5pPr>
            <a:lvl6pPr marL="2639844" indent="-239986" defTabSz="1013273" eaLnBrk="0" fontAlgn="base" hangingPunct="0">
              <a:spcBef>
                <a:spcPct val="30000"/>
              </a:spcBef>
              <a:spcAft>
                <a:spcPct val="0"/>
              </a:spcAft>
              <a:defRPr>
                <a:solidFill>
                  <a:schemeClr val="tx1"/>
                </a:solidFill>
                <a:latin typeface="Arial" charset="0"/>
              </a:defRPr>
            </a:lvl6pPr>
            <a:lvl7pPr marL="3119817" indent="-239986" defTabSz="1013273" eaLnBrk="0" fontAlgn="base" hangingPunct="0">
              <a:spcBef>
                <a:spcPct val="30000"/>
              </a:spcBef>
              <a:spcAft>
                <a:spcPct val="0"/>
              </a:spcAft>
              <a:defRPr>
                <a:solidFill>
                  <a:schemeClr val="tx1"/>
                </a:solidFill>
                <a:latin typeface="Arial" charset="0"/>
              </a:defRPr>
            </a:lvl7pPr>
            <a:lvl8pPr marL="3599788" indent="-239986" defTabSz="1013273" eaLnBrk="0" fontAlgn="base" hangingPunct="0">
              <a:spcBef>
                <a:spcPct val="30000"/>
              </a:spcBef>
              <a:spcAft>
                <a:spcPct val="0"/>
              </a:spcAft>
              <a:defRPr>
                <a:solidFill>
                  <a:schemeClr val="tx1"/>
                </a:solidFill>
                <a:latin typeface="Arial" charset="0"/>
              </a:defRPr>
            </a:lvl8pPr>
            <a:lvl9pPr marL="4079760" indent="-239986" defTabSz="1013273"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p:spPr>
        <p:txBody>
          <a:bodyPr/>
          <a:lstStyle/>
          <a:p>
            <a:r>
              <a:rPr lang="en-US" altLang="en-US" dirty="0"/>
              <a:t>This is the law!</a:t>
            </a:r>
          </a:p>
          <a:p>
            <a:endParaRPr lang="en-US" altLang="en-US" dirty="0"/>
          </a:p>
          <a:p>
            <a:r>
              <a:rPr lang="en-US" altLang="en-US" dirty="0"/>
              <a:t>It is important to remember the origin and requirements of the law.</a:t>
            </a:r>
          </a:p>
          <a:p>
            <a:endParaRPr lang="en-US" altLang="en-US" dirty="0"/>
          </a:p>
          <a:p>
            <a:r>
              <a:rPr lang="en-US" altLang="en-US" dirty="0"/>
              <a:t>Each word of the statute has specific</a:t>
            </a:r>
            <a:r>
              <a:rPr lang="en-US" altLang="en-US" baseline="0" dirty="0"/>
              <a:t> meaning</a:t>
            </a:r>
          </a:p>
          <a:p>
            <a:r>
              <a:rPr lang="en-US" altLang="en-US" baseline="0" dirty="0"/>
              <a:t>Qualified</a:t>
            </a:r>
          </a:p>
          <a:p>
            <a:r>
              <a:rPr lang="en-US" altLang="en-US" baseline="0" dirty="0"/>
              <a:t>Individual with a disability</a:t>
            </a:r>
          </a:p>
          <a:p>
            <a:r>
              <a:rPr lang="en-US" altLang="en-US" baseline="0" dirty="0"/>
              <a:t>Solely</a:t>
            </a:r>
          </a:p>
          <a:p>
            <a:r>
              <a:rPr lang="en-US" altLang="en-US" baseline="0" dirty="0"/>
              <a:t>Excluded</a:t>
            </a:r>
          </a:p>
          <a:p>
            <a:r>
              <a:rPr lang="en-US" altLang="en-US" baseline="0" dirty="0"/>
              <a:t>Benefits</a:t>
            </a:r>
          </a:p>
          <a:p>
            <a:r>
              <a:rPr lang="en-US" altLang="en-US" baseline="0" dirty="0"/>
              <a:t>Discrimination</a:t>
            </a:r>
          </a:p>
          <a:p>
            <a:endParaRPr lang="en-US" altLang="en-US" baseline="0" dirty="0"/>
          </a:p>
          <a:p>
            <a:r>
              <a:rPr lang="en-US" altLang="en-US" baseline="0" dirty="0"/>
              <a:t>These words were put into the law for a reason and in a combination that directs what you have do to in regards to Section 504.</a:t>
            </a:r>
          </a:p>
          <a:p>
            <a:endParaRPr lang="en-US" altLang="en-US" baseline="0" dirty="0"/>
          </a:p>
        </p:txBody>
      </p:sp>
      <p:sp>
        <p:nvSpPr>
          <p:cNvPr id="132100"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5896">
              <a:defRPr/>
            </a:pPr>
            <a:r>
              <a:rPr lang="en-US" sz="1400" dirty="0"/>
              <a:t>Page 10:  "Further, a diagnosis of ADHD is evidence that a student may have a disability.  OCR will presume, unless there is evidence to the contrary, that a student with a diagnosis of ADHD is substantially limited in one or more major life activities."</a:t>
            </a:r>
          </a:p>
          <a:p>
            <a:endParaRPr lang="en-US" sz="1400" dirty="0"/>
          </a:p>
          <a:p>
            <a:r>
              <a:rPr lang="en-US" sz="1400" dirty="0"/>
              <a:t>Page 11: "For example, those students who have a high number of discipline referrals, as compared to their peers, for incidents such as disruptions in class, could also be students with a disability in need of services.  Some students, due to their unaddressed disability-related needs, may engage in behaviors that do not conform to school codes of conduct.  These and other indications that the student’s behavior is out of the expected range of behaviors of students that age could trigger a school district’s obligation to evaluate under Section 504."</a:t>
            </a:r>
          </a:p>
          <a:p>
            <a:r>
              <a:rPr lang="en-US" sz="1400" dirty="0"/>
              <a:t> </a:t>
            </a:r>
          </a:p>
          <a:p>
            <a:r>
              <a:rPr lang="en-US" sz="1400" dirty="0"/>
              <a:t>Page 11:  "School districts should also consider conducting evaluations when students demonstrate significant difficulty related to beginning a task, organizing and recalling information, and completing assignments such as homework and multi-step class projects."</a:t>
            </a:r>
          </a:p>
          <a:p>
            <a:endParaRPr lang="en-US" dirty="0"/>
          </a:p>
        </p:txBody>
      </p:sp>
      <p:sp>
        <p:nvSpPr>
          <p:cNvPr id="4" name="Footer Placeholder 3"/>
          <p:cNvSpPr>
            <a:spLocks noGrp="1"/>
          </p:cNvSpPr>
          <p:nvPr>
            <p:ph type="ftr" sz="quarter" idx="12"/>
          </p:nvPr>
        </p:nvSpPr>
        <p:spPr/>
        <p:txBody>
          <a:bodyPr/>
          <a:lstStyle/>
          <a:p>
            <a:pPr>
              <a:defRPr/>
            </a:pPr>
            <a:r>
              <a:rPr lang="en-US" dirty="0"/>
              <a:t>Copyright @ 2020 Fagen Friedman &amp; Fulfrost, LLP 4735858</a:t>
            </a:r>
          </a:p>
        </p:txBody>
      </p:sp>
    </p:spTree>
    <p:extLst>
      <p:ext uri="{BB962C8B-B14F-4D97-AF65-F5344CB8AC3E}">
        <p14:creationId xmlns:p14="http://schemas.microsoft.com/office/powerpoint/2010/main" val="2546298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p:spPr>
        <p:txBody>
          <a:bodyPr/>
          <a:lstStyle/>
          <a:p>
            <a:r>
              <a:rPr lang="en-US" altLang="en-US" dirty="0"/>
              <a:t>We are now moving on to a discussion regarding FAPE for Section 504 students.</a:t>
            </a:r>
          </a:p>
          <a:p>
            <a:r>
              <a:rPr lang="en-US" altLang="en-US" dirty="0"/>
              <a:t>FAPE = free appropriate public education</a:t>
            </a:r>
          </a:p>
          <a:p>
            <a:r>
              <a:rPr lang="en-US" altLang="en-US" dirty="0"/>
              <a:t>However, as we will see, IEP FAPE is not the same as 504 FAPE!</a:t>
            </a:r>
          </a:p>
          <a:p>
            <a:endParaRPr lang="en-US" altLang="en-US" dirty="0"/>
          </a:p>
        </p:txBody>
      </p:sp>
      <p:sp>
        <p:nvSpPr>
          <p:cNvPr id="166916"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p:spPr>
        <p:txBody>
          <a:bodyPr/>
          <a:lstStyle/>
          <a:p>
            <a:r>
              <a:rPr lang="en-US" altLang="en-US" dirty="0"/>
              <a:t>Who’s responsible to ensure compliance?</a:t>
            </a:r>
          </a:p>
          <a:p>
            <a:pPr>
              <a:buFontTx/>
              <a:buChar char="•"/>
            </a:pPr>
            <a:r>
              <a:rPr lang="en-US" altLang="en-US" dirty="0"/>
              <a:t>Each school should have a 504 Site Chairperson. </a:t>
            </a:r>
          </a:p>
          <a:p>
            <a:pPr>
              <a:buFontTx/>
              <a:buChar char="•"/>
            </a:pPr>
            <a:r>
              <a:rPr lang="en-US" altLang="en-US" dirty="0"/>
              <a:t>Principal and assistant principal.</a:t>
            </a:r>
          </a:p>
          <a:p>
            <a:pPr>
              <a:buFontTx/>
              <a:buChar char="•"/>
            </a:pPr>
            <a:r>
              <a:rPr lang="en-US" altLang="en-US" dirty="0"/>
              <a:t>District’s 504 Coordinator</a:t>
            </a:r>
          </a:p>
          <a:p>
            <a:endParaRPr lang="en-US" altLang="en-US" dirty="0"/>
          </a:p>
          <a:p>
            <a:r>
              <a:rPr lang="en-US" altLang="en-US" dirty="0"/>
              <a:t>Are you responsible?</a:t>
            </a:r>
          </a:p>
          <a:p>
            <a:endParaRPr lang="en-US" altLang="en-US" dirty="0"/>
          </a:p>
          <a:p>
            <a:endParaRPr lang="en-US" altLang="en-US" dirty="0"/>
          </a:p>
        </p:txBody>
      </p:sp>
      <p:sp>
        <p:nvSpPr>
          <p:cNvPr id="167940"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p:spPr>
        <p:txBody>
          <a:bodyPr/>
          <a:lstStyle/>
          <a:p>
            <a:r>
              <a:rPr lang="en-US" altLang="en-US" dirty="0"/>
              <a:t>Compliance requires that if you are the Section 504 Coordinator, you should review and be familiar with:</a:t>
            </a:r>
          </a:p>
          <a:p>
            <a:pPr>
              <a:buFontTx/>
              <a:buChar char="•"/>
            </a:pPr>
            <a:r>
              <a:rPr lang="en-US" altLang="en-US" dirty="0"/>
              <a:t>504 manual, policy, regs, procedures</a:t>
            </a:r>
          </a:p>
          <a:p>
            <a:endParaRPr lang="en-US" altLang="en-US" dirty="0"/>
          </a:p>
          <a:p>
            <a:r>
              <a:rPr lang="en-US" altLang="en-US" dirty="0"/>
              <a:t>Good news…if the school district satisfies the substantive special education FAPE requirements, then it is likely that the 504 FAPE requirements will be met.</a:t>
            </a:r>
          </a:p>
          <a:p>
            <a:endParaRPr lang="en-US" altLang="en-US" dirty="0"/>
          </a:p>
        </p:txBody>
      </p:sp>
      <p:sp>
        <p:nvSpPr>
          <p:cNvPr id="168964"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p:spPr>
        <p:txBody>
          <a:bodyPr/>
          <a:lstStyle/>
          <a:p>
            <a:r>
              <a:rPr lang="en-US" altLang="en-US" dirty="0"/>
              <a:t>This is a summary of the next portion of the presentation.</a:t>
            </a:r>
          </a:p>
          <a:p>
            <a:endParaRPr lang="en-US" altLang="en-US" dirty="0"/>
          </a:p>
          <a:p>
            <a:r>
              <a:rPr lang="en-US" altLang="en-US" dirty="0"/>
              <a:t>Let’s walk through what we need to do to be compliant in providing FAPE to 504 students.</a:t>
            </a:r>
          </a:p>
          <a:p>
            <a:endParaRPr lang="en-US" altLang="en-US" dirty="0"/>
          </a:p>
        </p:txBody>
      </p:sp>
      <p:sp>
        <p:nvSpPr>
          <p:cNvPr id="171012"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p:spPr>
        <p:txBody>
          <a:bodyPr/>
          <a:lstStyle/>
          <a:p>
            <a:r>
              <a:rPr lang="en-US" altLang="en-US" dirty="0"/>
              <a:t>Section 504 has a child find process</a:t>
            </a:r>
          </a:p>
          <a:p>
            <a:r>
              <a:rPr lang="en-US" altLang="en-US" dirty="0"/>
              <a:t>Must take affirmative action to find eligible students.</a:t>
            </a:r>
          </a:p>
          <a:p>
            <a:endParaRPr lang="en-US" altLang="en-US" dirty="0"/>
          </a:p>
          <a:p>
            <a:r>
              <a:rPr lang="en-US" altLang="en-US" dirty="0"/>
              <a:t>Annual notices in student handbooks include information about who a parent may contact if they want to request services for their student due to disabilities.</a:t>
            </a:r>
          </a:p>
          <a:p>
            <a:r>
              <a:rPr lang="en-US" altLang="en-US" dirty="0"/>
              <a:t>Applies to special ed or 504 students.</a:t>
            </a:r>
          </a:p>
        </p:txBody>
      </p:sp>
      <p:sp>
        <p:nvSpPr>
          <p:cNvPr id="172036"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xfrm>
            <a:off x="732185" y="4561229"/>
            <a:ext cx="6354417" cy="4320211"/>
          </a:xfrm>
          <a:noFill/>
        </p:spPr>
        <p:txBody>
          <a:bodyPr/>
          <a:lstStyle/>
          <a:p>
            <a:r>
              <a:rPr lang="en-US" altLang="en-US" dirty="0"/>
              <a:t>It is the school district’s obligation to find the students, not the parents.</a:t>
            </a:r>
          </a:p>
          <a:p>
            <a:r>
              <a:rPr lang="en-US" altLang="en-US" dirty="0"/>
              <a:t>If the parent asks, then the District must respond and cannot ignore the request.</a:t>
            </a:r>
          </a:p>
          <a:p>
            <a:endParaRPr lang="en-US" altLang="en-US" dirty="0"/>
          </a:p>
          <a:p>
            <a:r>
              <a:rPr lang="en-US" altLang="en-US" dirty="0"/>
              <a:t>Often SSTs FIND students for purposes of evaluation.</a:t>
            </a:r>
          </a:p>
          <a:p>
            <a:endParaRPr lang="en-US" altLang="en-US" dirty="0"/>
          </a:p>
          <a:p>
            <a:r>
              <a:rPr lang="en-US" altLang="en-US" dirty="0"/>
              <a:t>Hold SST within 15 days and/or respond to parents’ request for evaluation within 15 days.</a:t>
            </a:r>
          </a:p>
          <a:p>
            <a:endParaRPr lang="en-US" altLang="en-US" dirty="0"/>
          </a:p>
          <a:p>
            <a:r>
              <a:rPr lang="en-US" altLang="en-US" dirty="0"/>
              <a:t>RTI in lieu of 504 assessment?</a:t>
            </a:r>
            <a:r>
              <a:rPr lang="en-US" altLang="en-US" baseline="0" dirty="0"/>
              <a:t> If the parent and District agrees to try RTI first, then that is ok.  However, if the parent or the District want a 504 evaluation, then the evaluation must occur and RTI cannot be used to delay the evaluation.</a:t>
            </a:r>
          </a:p>
          <a:p>
            <a:endParaRPr lang="en-US" altLang="en-US" dirty="0"/>
          </a:p>
          <a:p>
            <a:r>
              <a:rPr lang="en-US" altLang="en-US" dirty="0"/>
              <a:t>Waive evaluation in writing if elect to pursue RTI rather than evaluate + revisit in a reasonable time to see if RTI is working.</a:t>
            </a:r>
          </a:p>
          <a:p>
            <a:r>
              <a:rPr lang="en-US" altLang="en-US" dirty="0"/>
              <a:t>Get the parent to sign the SST.</a:t>
            </a:r>
          </a:p>
          <a:p>
            <a:r>
              <a:rPr lang="en-US" altLang="en-US" dirty="0"/>
              <a:t>If the parent doesn’t sign, then provide 504 evaluation form.</a:t>
            </a:r>
          </a:p>
          <a:p>
            <a:endParaRPr lang="en-US" altLang="en-US" dirty="0"/>
          </a:p>
          <a:p>
            <a:r>
              <a:rPr lang="en-US" altLang="en-US" dirty="0"/>
              <a:t>Schedule time for SST to review RTI progress and once again discuss whether a 504 evaluation should occur.</a:t>
            </a:r>
          </a:p>
          <a:p>
            <a:endParaRPr lang="en-US" altLang="en-US" dirty="0"/>
          </a:p>
          <a:p>
            <a:endParaRPr lang="en-US" altLang="en-US" dirty="0"/>
          </a:p>
        </p:txBody>
      </p:sp>
      <p:sp>
        <p:nvSpPr>
          <p:cNvPr id="173060"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p:spPr>
        <p:txBody>
          <a:bodyPr/>
          <a:lstStyle/>
          <a:p>
            <a:r>
              <a:rPr lang="en-US" altLang="en-US" dirty="0"/>
              <a:t>When do you need to offer to evaluate?</a:t>
            </a:r>
          </a:p>
          <a:p>
            <a:r>
              <a:rPr lang="en-US" altLang="en-US" dirty="0"/>
              <a:t>When you suspect the student may need a Section 504 plan.</a:t>
            </a:r>
          </a:p>
          <a:p>
            <a:endParaRPr lang="en-US" altLang="en-US" dirty="0"/>
          </a:p>
          <a:p>
            <a:r>
              <a:rPr lang="en-US" altLang="en-US" dirty="0"/>
              <a:t>Do you suspect that b/c of a disability the student needs accommodations or modifications or supplementary aids/services?</a:t>
            </a:r>
          </a:p>
          <a:p>
            <a:endParaRPr lang="en-US" altLang="en-US" dirty="0"/>
          </a:p>
          <a:p>
            <a:r>
              <a:rPr lang="en-US" altLang="en-US" dirty="0"/>
              <a:t>Also, need to evaluate before any subsequent significant change in placement.</a:t>
            </a:r>
          </a:p>
          <a:p>
            <a:r>
              <a:rPr lang="en-US" altLang="en-US" dirty="0"/>
              <a:t>Such as, change in placement from comprehensive school site to independent study.</a:t>
            </a:r>
          </a:p>
        </p:txBody>
      </p:sp>
      <p:sp>
        <p:nvSpPr>
          <p:cNvPr id="174084"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p:spPr>
        <p:txBody>
          <a:bodyPr/>
          <a:lstStyle/>
          <a:p>
            <a:r>
              <a:rPr lang="en-US" altLang="en-US" dirty="0"/>
              <a:t>Use the evaluation form.</a:t>
            </a:r>
          </a:p>
          <a:p>
            <a:endParaRPr lang="en-US" altLang="en-US" dirty="0"/>
          </a:p>
          <a:p>
            <a:r>
              <a:rPr lang="en-US" altLang="en-US" dirty="0"/>
              <a:t>15 days after request to either agree to provide or deny 504 evaluation.</a:t>
            </a:r>
          </a:p>
          <a:p>
            <a:endParaRPr lang="en-US" altLang="en-US" dirty="0"/>
          </a:p>
          <a:p>
            <a:r>
              <a:rPr lang="en-US" altLang="en-US" dirty="0"/>
              <a:t>Also send rights so parents understand their options if they agree/disagree with offered evaluation.</a:t>
            </a:r>
          </a:p>
        </p:txBody>
      </p:sp>
      <p:sp>
        <p:nvSpPr>
          <p:cNvPr id="175108"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p:spPr>
        <p:txBody>
          <a:bodyPr/>
          <a:lstStyle/>
          <a:p>
            <a:r>
              <a:rPr lang="en-US" altLang="en-US" dirty="0"/>
              <a:t>Finding a student does not mean the student is eligible.</a:t>
            </a:r>
          </a:p>
          <a:p>
            <a:endParaRPr lang="en-US" altLang="en-US" dirty="0"/>
          </a:p>
          <a:p>
            <a:r>
              <a:rPr lang="en-US" altLang="en-US" dirty="0"/>
              <a:t>Rather, it means that the student needs to be</a:t>
            </a:r>
            <a:r>
              <a:rPr lang="en-US" altLang="en-US" baseline="0" dirty="0"/>
              <a:t> evaluated.</a:t>
            </a:r>
          </a:p>
          <a:p>
            <a:endParaRPr lang="en-US" altLang="en-US" dirty="0"/>
          </a:p>
          <a:p>
            <a:r>
              <a:rPr lang="en-US" altLang="en-US" dirty="0"/>
              <a:t>When denying to evaluate a student, there should be some rationale that decision is based upon.</a:t>
            </a:r>
          </a:p>
          <a:p>
            <a:r>
              <a:rPr lang="en-US" altLang="en-US" dirty="0"/>
              <a:t>Discussing it in an SST meeting is helpful.</a:t>
            </a:r>
          </a:p>
          <a:p>
            <a:r>
              <a:rPr lang="en-US" altLang="en-US" dirty="0"/>
              <a:t>Input from all key players – parents, teacher, student, etc.</a:t>
            </a:r>
          </a:p>
          <a:p>
            <a:r>
              <a:rPr lang="en-US" altLang="en-US" dirty="0"/>
              <a:t>Also helps determine the scope of the evaluation</a:t>
            </a:r>
          </a:p>
          <a:p>
            <a:endParaRPr lang="en-US" altLang="en-US" dirty="0"/>
          </a:p>
          <a:p>
            <a:r>
              <a:rPr lang="en-US" altLang="en-US" dirty="0"/>
              <a:t>OCR – A PWN is NOT Required for Section 504.  </a:t>
            </a:r>
          </a:p>
          <a:p>
            <a:endParaRPr lang="en-US" altLang="en-US" dirty="0"/>
          </a:p>
          <a:p>
            <a:endParaRPr lang="en-US" altLang="en-US" dirty="0"/>
          </a:p>
          <a:p>
            <a:endParaRPr lang="en-US" altLang="en-US" dirty="0"/>
          </a:p>
        </p:txBody>
      </p:sp>
      <p:sp>
        <p:nvSpPr>
          <p:cNvPr id="176132" name="Footer Placeholder 3"/>
          <p:cNvSpPr>
            <a:spLocks noGrp="1"/>
          </p:cNvSpPr>
          <p:nvPr>
            <p:ph type="ftr" sz="quarter" idx="4"/>
          </p:nvPr>
        </p:nvSpPr>
        <p:spPr>
          <a:noFill/>
        </p:spPr>
        <p:txBody>
          <a:bodyPr/>
          <a:lstStyle>
            <a:lvl1pPr defTabSz="1013273" eaLnBrk="0" hangingPunct="0">
              <a:spcBef>
                <a:spcPct val="30000"/>
              </a:spcBef>
              <a:defRPr>
                <a:solidFill>
                  <a:schemeClr val="tx1"/>
                </a:solidFill>
                <a:latin typeface="Arial" charset="0"/>
              </a:defRPr>
            </a:lvl1pPr>
            <a:lvl2pPr marL="779954" indent="-299981" defTabSz="1013273" eaLnBrk="0" hangingPunct="0">
              <a:spcBef>
                <a:spcPct val="30000"/>
              </a:spcBef>
              <a:defRPr>
                <a:solidFill>
                  <a:schemeClr val="tx1"/>
                </a:solidFill>
                <a:latin typeface="Arial" charset="0"/>
              </a:defRPr>
            </a:lvl2pPr>
            <a:lvl3pPr marL="1199931" indent="-239986" defTabSz="1013273" eaLnBrk="0" hangingPunct="0">
              <a:spcBef>
                <a:spcPct val="30000"/>
              </a:spcBef>
              <a:defRPr>
                <a:solidFill>
                  <a:schemeClr val="tx1"/>
                </a:solidFill>
                <a:latin typeface="Arial" charset="0"/>
              </a:defRPr>
            </a:lvl3pPr>
            <a:lvl4pPr marL="1679901" indent="-239986" defTabSz="1013273" eaLnBrk="0" hangingPunct="0">
              <a:spcBef>
                <a:spcPct val="30000"/>
              </a:spcBef>
              <a:defRPr>
                <a:solidFill>
                  <a:schemeClr val="tx1"/>
                </a:solidFill>
                <a:latin typeface="Arial" charset="0"/>
              </a:defRPr>
            </a:lvl4pPr>
            <a:lvl5pPr marL="2159874" indent="-239986" defTabSz="1013273" eaLnBrk="0" hangingPunct="0">
              <a:spcBef>
                <a:spcPct val="30000"/>
              </a:spcBef>
              <a:defRPr>
                <a:solidFill>
                  <a:schemeClr val="tx1"/>
                </a:solidFill>
                <a:latin typeface="Arial" charset="0"/>
              </a:defRPr>
            </a:lvl5pPr>
            <a:lvl6pPr marL="2639844" indent="-239986" defTabSz="1013273" eaLnBrk="0" fontAlgn="base" hangingPunct="0">
              <a:spcBef>
                <a:spcPct val="30000"/>
              </a:spcBef>
              <a:spcAft>
                <a:spcPct val="0"/>
              </a:spcAft>
              <a:defRPr>
                <a:solidFill>
                  <a:schemeClr val="tx1"/>
                </a:solidFill>
                <a:latin typeface="Arial" charset="0"/>
              </a:defRPr>
            </a:lvl6pPr>
            <a:lvl7pPr marL="3119817" indent="-239986" defTabSz="1013273" eaLnBrk="0" fontAlgn="base" hangingPunct="0">
              <a:spcBef>
                <a:spcPct val="30000"/>
              </a:spcBef>
              <a:spcAft>
                <a:spcPct val="0"/>
              </a:spcAft>
              <a:defRPr>
                <a:solidFill>
                  <a:schemeClr val="tx1"/>
                </a:solidFill>
                <a:latin typeface="Arial" charset="0"/>
              </a:defRPr>
            </a:lvl7pPr>
            <a:lvl8pPr marL="3599788" indent="-239986" defTabSz="1013273" eaLnBrk="0" fontAlgn="base" hangingPunct="0">
              <a:spcBef>
                <a:spcPct val="30000"/>
              </a:spcBef>
              <a:spcAft>
                <a:spcPct val="0"/>
              </a:spcAft>
              <a:defRPr>
                <a:solidFill>
                  <a:schemeClr val="tx1"/>
                </a:solidFill>
                <a:latin typeface="Arial" charset="0"/>
              </a:defRPr>
            </a:lvl8pPr>
            <a:lvl9pPr marL="4079760" indent="-239986" defTabSz="1013273"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p:spPr>
        <p:txBody>
          <a:bodyPr/>
          <a:lstStyle/>
          <a:p>
            <a:r>
              <a:rPr lang="en-US" altLang="en-US" dirty="0"/>
              <a:t>This is sometimes</a:t>
            </a:r>
            <a:r>
              <a:rPr lang="en-US" altLang="en-US" baseline="0" dirty="0"/>
              <a:t> where we as public school district’s get caught by OCR and the federal courts.  </a:t>
            </a:r>
          </a:p>
          <a:p>
            <a:r>
              <a:rPr lang="en-US" altLang="en-US" baseline="0" dirty="0"/>
              <a:t>We did not take measures to eliminate disability-based discrimination from ALL aspects of the school’s operation – facility access, participation in activities, access to educational opportunities.</a:t>
            </a:r>
          </a:p>
          <a:p>
            <a:r>
              <a:rPr lang="en-US" altLang="en-US" baseline="0" dirty="0"/>
              <a:t>Not intentional and may not have realized that it was discriminatory.</a:t>
            </a:r>
          </a:p>
          <a:p>
            <a:endParaRPr lang="en-US" altLang="en-US" baseline="0" dirty="0"/>
          </a:p>
          <a:p>
            <a:r>
              <a:rPr lang="en-US" altLang="en-US" baseline="0" dirty="0"/>
              <a:t>We are required to eliminate disability-based discrimination.</a:t>
            </a:r>
          </a:p>
          <a:p>
            <a:endParaRPr lang="en-US" altLang="en-US" baseline="0" dirty="0"/>
          </a:p>
          <a:p>
            <a:r>
              <a:rPr lang="en-US" altLang="en-US" baseline="0" dirty="0"/>
              <a:t>Sometimes we may not even know that we are discriminating.  We may think we are doing the right thing:</a:t>
            </a:r>
          </a:p>
          <a:p>
            <a:r>
              <a:rPr lang="en-US" altLang="en-US" baseline="0" dirty="0"/>
              <a:t>Carrying a student to get into a theater that does not have a ramp.</a:t>
            </a:r>
          </a:p>
          <a:p>
            <a:r>
              <a:rPr lang="en-US" altLang="en-US" baseline="0" dirty="0"/>
              <a:t>Providing late transportation to avoid crowds, but the student misses instruction.</a:t>
            </a:r>
          </a:p>
          <a:p>
            <a:r>
              <a:rPr lang="en-US" altLang="en-US" baseline="0" dirty="0"/>
              <a:t>Providing a private area for a student to administer insulin, rather than allowing it in the back of the classroom to minimize missed class time.</a:t>
            </a:r>
          </a:p>
        </p:txBody>
      </p:sp>
      <p:sp>
        <p:nvSpPr>
          <p:cNvPr id="133124"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p:spPr>
        <p:txBody>
          <a:bodyPr/>
          <a:lstStyle/>
          <a:p>
            <a:endParaRPr lang="en-US" altLang="en-US" dirty="0"/>
          </a:p>
        </p:txBody>
      </p:sp>
      <p:sp>
        <p:nvSpPr>
          <p:cNvPr id="177156" name="Footer Placeholder 3"/>
          <p:cNvSpPr>
            <a:spLocks noGrp="1"/>
          </p:cNvSpPr>
          <p:nvPr>
            <p:ph type="ftr" sz="quarter" idx="4"/>
          </p:nvPr>
        </p:nvSpPr>
        <p:spPr>
          <a:noFill/>
        </p:spPr>
        <p:txBody>
          <a:bodyPr/>
          <a:lstStyle>
            <a:lvl1pPr defTabSz="1013273" eaLnBrk="0" hangingPunct="0">
              <a:spcBef>
                <a:spcPct val="30000"/>
              </a:spcBef>
              <a:defRPr>
                <a:solidFill>
                  <a:schemeClr val="tx1"/>
                </a:solidFill>
                <a:latin typeface="Arial" charset="0"/>
              </a:defRPr>
            </a:lvl1pPr>
            <a:lvl2pPr marL="779954" indent="-299981" defTabSz="1013273" eaLnBrk="0" hangingPunct="0">
              <a:spcBef>
                <a:spcPct val="30000"/>
              </a:spcBef>
              <a:defRPr>
                <a:solidFill>
                  <a:schemeClr val="tx1"/>
                </a:solidFill>
                <a:latin typeface="Arial" charset="0"/>
              </a:defRPr>
            </a:lvl2pPr>
            <a:lvl3pPr marL="1199931" indent="-239986" defTabSz="1013273" eaLnBrk="0" hangingPunct="0">
              <a:spcBef>
                <a:spcPct val="30000"/>
              </a:spcBef>
              <a:defRPr>
                <a:solidFill>
                  <a:schemeClr val="tx1"/>
                </a:solidFill>
                <a:latin typeface="Arial" charset="0"/>
              </a:defRPr>
            </a:lvl3pPr>
            <a:lvl4pPr marL="1679901" indent="-239986" defTabSz="1013273" eaLnBrk="0" hangingPunct="0">
              <a:spcBef>
                <a:spcPct val="30000"/>
              </a:spcBef>
              <a:defRPr>
                <a:solidFill>
                  <a:schemeClr val="tx1"/>
                </a:solidFill>
                <a:latin typeface="Arial" charset="0"/>
              </a:defRPr>
            </a:lvl4pPr>
            <a:lvl5pPr marL="2159874" indent="-239986" defTabSz="1013273" eaLnBrk="0" hangingPunct="0">
              <a:spcBef>
                <a:spcPct val="30000"/>
              </a:spcBef>
              <a:defRPr>
                <a:solidFill>
                  <a:schemeClr val="tx1"/>
                </a:solidFill>
                <a:latin typeface="Arial" charset="0"/>
              </a:defRPr>
            </a:lvl5pPr>
            <a:lvl6pPr marL="2639844" indent="-239986" defTabSz="1013273" eaLnBrk="0" fontAlgn="base" hangingPunct="0">
              <a:spcBef>
                <a:spcPct val="30000"/>
              </a:spcBef>
              <a:spcAft>
                <a:spcPct val="0"/>
              </a:spcAft>
              <a:defRPr>
                <a:solidFill>
                  <a:schemeClr val="tx1"/>
                </a:solidFill>
                <a:latin typeface="Arial" charset="0"/>
              </a:defRPr>
            </a:lvl6pPr>
            <a:lvl7pPr marL="3119817" indent="-239986" defTabSz="1013273" eaLnBrk="0" fontAlgn="base" hangingPunct="0">
              <a:spcBef>
                <a:spcPct val="30000"/>
              </a:spcBef>
              <a:spcAft>
                <a:spcPct val="0"/>
              </a:spcAft>
              <a:defRPr>
                <a:solidFill>
                  <a:schemeClr val="tx1"/>
                </a:solidFill>
                <a:latin typeface="Arial" charset="0"/>
              </a:defRPr>
            </a:lvl7pPr>
            <a:lvl8pPr marL="3599788" indent="-239986" defTabSz="1013273" eaLnBrk="0" fontAlgn="base" hangingPunct="0">
              <a:spcBef>
                <a:spcPct val="30000"/>
              </a:spcBef>
              <a:spcAft>
                <a:spcPct val="0"/>
              </a:spcAft>
              <a:defRPr>
                <a:solidFill>
                  <a:schemeClr val="tx1"/>
                </a:solidFill>
                <a:latin typeface="Arial" charset="0"/>
              </a:defRPr>
            </a:lvl8pPr>
            <a:lvl9pPr marL="4079760" indent="-239986" defTabSz="1013273"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p:spPr>
        <p:txBody>
          <a:bodyPr/>
          <a:lstStyle/>
          <a:p>
            <a:r>
              <a:rPr lang="en-US" altLang="en-US" dirty="0"/>
              <a:t>Report to be done by a qualified evaluator.</a:t>
            </a:r>
          </a:p>
          <a:p>
            <a:r>
              <a:rPr lang="en-US" altLang="en-US" dirty="0"/>
              <a:t>Review evaluation components.</a:t>
            </a:r>
          </a:p>
          <a:p>
            <a:endParaRPr lang="en-US" altLang="en-US" dirty="0"/>
          </a:p>
          <a:p>
            <a:r>
              <a:rPr lang="en-US" altLang="en-US" dirty="0"/>
              <a:t>Satisfying the IDEA requirements for a special education assessment will satisfy the requirements for a 504 assessment.</a:t>
            </a:r>
          </a:p>
          <a:p>
            <a:endParaRPr lang="en-US" altLang="en-US" dirty="0"/>
          </a:p>
        </p:txBody>
      </p:sp>
      <p:sp>
        <p:nvSpPr>
          <p:cNvPr id="178180"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p:spPr>
        <p:txBody>
          <a:bodyPr/>
          <a:lstStyle/>
          <a:p>
            <a:r>
              <a:rPr lang="en-US" altLang="en-US" dirty="0"/>
              <a:t>May administer and use formal and informal measures as necessary.</a:t>
            </a:r>
          </a:p>
          <a:p>
            <a:r>
              <a:rPr lang="en-US" altLang="en-US" dirty="0"/>
              <a:t>Consent from the student’s parent is required before the initial evaluation.</a:t>
            </a:r>
          </a:p>
          <a:p>
            <a:r>
              <a:rPr lang="en-US" altLang="en-US" dirty="0"/>
              <a:t>504 meeting should be convened after assessments are completed.</a:t>
            </a:r>
          </a:p>
          <a:p>
            <a:endParaRPr lang="en-US" altLang="en-US" dirty="0"/>
          </a:p>
          <a:p>
            <a:r>
              <a:rPr lang="en-US" altLang="en-US" dirty="0"/>
              <a:t>No timelines for completing evaluation.</a:t>
            </a:r>
          </a:p>
          <a:p>
            <a:r>
              <a:rPr lang="en-US" altLang="en-US" dirty="0"/>
              <a:t>Comply with IDEA and you will meet 504 timelines.</a:t>
            </a:r>
          </a:p>
          <a:p>
            <a:r>
              <a:rPr lang="en-US" altLang="en-US" dirty="0"/>
              <a:t>Hence,</a:t>
            </a:r>
            <a:r>
              <a:rPr lang="en-US" altLang="en-US" baseline="0" dirty="0"/>
              <a:t> focus on completing evaluation within 60 days.</a:t>
            </a:r>
            <a:endParaRPr lang="en-US" altLang="en-US" dirty="0"/>
          </a:p>
        </p:txBody>
      </p:sp>
      <p:sp>
        <p:nvSpPr>
          <p:cNvPr id="180228"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p:spPr>
        <p:txBody>
          <a:bodyPr/>
          <a:lstStyle/>
          <a:p>
            <a:r>
              <a:rPr lang="en-US" altLang="en-US" dirty="0"/>
              <a:t>Medical diagnosis is just ONE piece of an evaluation.  Should never be only evaluation.</a:t>
            </a:r>
          </a:p>
          <a:p>
            <a:endParaRPr lang="en-US" altLang="en-US" dirty="0"/>
          </a:p>
          <a:p>
            <a:r>
              <a:rPr lang="en-US" altLang="en-US" dirty="0"/>
              <a:t>District may need to fund a medical evaluation if District requires a medical diagnosis to establish 504 eligibility.</a:t>
            </a:r>
          </a:p>
          <a:p>
            <a:endParaRPr lang="en-US" altLang="en-US" dirty="0"/>
          </a:p>
          <a:p>
            <a:r>
              <a:rPr lang="en-US" altLang="en-US" dirty="0"/>
              <a:t>Private is not better.  District should be familiar with the student and do own tests.</a:t>
            </a:r>
          </a:p>
          <a:p>
            <a:endParaRPr lang="en-US" altLang="en-US" dirty="0"/>
          </a:p>
        </p:txBody>
      </p:sp>
      <p:sp>
        <p:nvSpPr>
          <p:cNvPr id="181252"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p:spPr>
        <p:txBody>
          <a:bodyPr/>
          <a:lstStyle/>
          <a:p>
            <a:r>
              <a:rPr lang="en-US" altLang="en-US" dirty="0"/>
              <a:t>Need to determine whether the student has a physical or mental disability that significantly impacts one or more major life activities.</a:t>
            </a:r>
          </a:p>
          <a:p>
            <a:endParaRPr lang="en-US" altLang="en-US" dirty="0"/>
          </a:p>
          <a:p>
            <a:r>
              <a:rPr lang="en-US" altLang="en-US" dirty="0"/>
              <a:t>If so, need information to develop an appropriate Section 504 plan.</a:t>
            </a:r>
          </a:p>
          <a:p>
            <a:endParaRPr lang="en-US" altLang="en-US" dirty="0"/>
          </a:p>
          <a:p>
            <a:r>
              <a:rPr lang="en-US" altLang="en-US" dirty="0"/>
              <a:t>What accommodations are needed?</a:t>
            </a:r>
          </a:p>
          <a:p>
            <a:endParaRPr lang="en-US" altLang="en-US" dirty="0"/>
          </a:p>
          <a:p>
            <a:endParaRPr lang="en-US" altLang="en-US" dirty="0"/>
          </a:p>
        </p:txBody>
      </p:sp>
      <p:sp>
        <p:nvSpPr>
          <p:cNvPr id="183300"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p:spPr>
        <p:txBody>
          <a:bodyPr/>
          <a:lstStyle/>
          <a:p>
            <a:r>
              <a:rPr lang="en-US" altLang="en-US" dirty="0"/>
              <a:t>Need to determine whether the student has a physical or mental disability that significantly impacts one or more major life activities.</a:t>
            </a:r>
          </a:p>
          <a:p>
            <a:endParaRPr lang="en-US" altLang="en-US" dirty="0"/>
          </a:p>
          <a:p>
            <a:r>
              <a:rPr lang="en-US" altLang="en-US" dirty="0"/>
              <a:t>If so, need information to develop an appropriate Section 504 plan.</a:t>
            </a:r>
          </a:p>
          <a:p>
            <a:endParaRPr lang="en-US" altLang="en-US" dirty="0"/>
          </a:p>
          <a:p>
            <a:r>
              <a:rPr lang="en-US" altLang="en-US" dirty="0"/>
              <a:t>What accommodations are needed?</a:t>
            </a:r>
          </a:p>
          <a:p>
            <a:endParaRPr lang="en-US" altLang="en-US" dirty="0"/>
          </a:p>
          <a:p>
            <a:endParaRPr lang="en-US" altLang="en-US" dirty="0"/>
          </a:p>
        </p:txBody>
      </p:sp>
      <p:sp>
        <p:nvSpPr>
          <p:cNvPr id="184324"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p:spPr>
        <p:txBody>
          <a:bodyPr/>
          <a:lstStyle/>
          <a:p>
            <a:r>
              <a:rPr lang="en-US" altLang="en-US" dirty="0"/>
              <a:t>Need to determine whether the student has a physical or mental disability that significantly impacts one or more major life activities.</a:t>
            </a:r>
          </a:p>
          <a:p>
            <a:endParaRPr lang="en-US" altLang="en-US" dirty="0"/>
          </a:p>
          <a:p>
            <a:r>
              <a:rPr lang="en-US" altLang="en-US" dirty="0"/>
              <a:t>If so, need information to develop an appropriate Section 504 plan.</a:t>
            </a:r>
          </a:p>
          <a:p>
            <a:endParaRPr lang="en-US" altLang="en-US" dirty="0"/>
          </a:p>
          <a:p>
            <a:r>
              <a:rPr lang="en-US" altLang="en-US" dirty="0"/>
              <a:t>What accommodations are needed?</a:t>
            </a:r>
          </a:p>
          <a:p>
            <a:endParaRPr lang="en-US" altLang="en-US" dirty="0"/>
          </a:p>
          <a:p>
            <a:endParaRPr lang="en-US" altLang="en-US" dirty="0"/>
          </a:p>
        </p:txBody>
      </p:sp>
      <p:sp>
        <p:nvSpPr>
          <p:cNvPr id="184324"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p:spPr>
        <p:txBody>
          <a:bodyPr/>
          <a:lstStyle/>
          <a:p>
            <a:r>
              <a:rPr lang="en-US" altLang="en-US" u="sng" dirty="0"/>
              <a:t>OCR – Add an example of educational progress.  Verbally discuss and highlight what educational progress looks like and what may occur.</a:t>
            </a:r>
          </a:p>
        </p:txBody>
      </p:sp>
      <p:sp>
        <p:nvSpPr>
          <p:cNvPr id="212996"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p:spPr>
        <p:txBody>
          <a:bodyPr/>
          <a:lstStyle/>
          <a:p>
            <a:r>
              <a:rPr lang="en-US" altLang="en-US" dirty="0"/>
              <a:t>Determine eligibility for 504.</a:t>
            </a:r>
          </a:p>
          <a:p>
            <a:r>
              <a:rPr lang="en-US" altLang="en-US" dirty="0"/>
              <a:t>Team decision.</a:t>
            </a:r>
          </a:p>
          <a:p>
            <a:r>
              <a:rPr lang="en-US" altLang="en-US" dirty="0"/>
              <a:t>Does the student have physical or mental impairment that substantially limits one or more major life activity?</a:t>
            </a:r>
          </a:p>
          <a:p>
            <a:r>
              <a:rPr lang="en-US" altLang="en-US" dirty="0"/>
              <a:t>If eligible, then determine whether the student needs a 504 Plan and is entitled to FAPE.</a:t>
            </a:r>
          </a:p>
          <a:p>
            <a:endParaRPr lang="en-US" altLang="en-US" dirty="0"/>
          </a:p>
        </p:txBody>
      </p:sp>
      <p:sp>
        <p:nvSpPr>
          <p:cNvPr id="185348"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p:spPr>
        <p:txBody>
          <a:bodyPr/>
          <a:lstStyle/>
          <a:p>
            <a:r>
              <a:rPr lang="en-US" altLang="en-US" dirty="0"/>
              <a:t>Review list…</a:t>
            </a:r>
          </a:p>
          <a:p>
            <a:r>
              <a:rPr lang="en-US" altLang="en-US" dirty="0"/>
              <a:t>One or both parents</a:t>
            </a:r>
          </a:p>
          <a:p>
            <a:r>
              <a:rPr lang="en-US" altLang="en-US" dirty="0"/>
              <a:t>One or more teachers</a:t>
            </a:r>
          </a:p>
          <a:p>
            <a:r>
              <a:rPr lang="en-US" altLang="en-US" dirty="0"/>
              <a:t>SST members may already be at this meeting.</a:t>
            </a:r>
          </a:p>
          <a:p>
            <a:r>
              <a:rPr lang="en-US" altLang="en-US" dirty="0"/>
              <a:t>Administrators = AP or 504 coordinator</a:t>
            </a:r>
          </a:p>
          <a:p>
            <a:endParaRPr lang="en-US" altLang="en-US" dirty="0"/>
          </a:p>
          <a:p>
            <a:r>
              <a:rPr lang="en-US" altLang="en-US" dirty="0"/>
              <a:t>Who decides on the knowledgeable individuals?  District and parents… separately.</a:t>
            </a:r>
          </a:p>
          <a:p>
            <a:endParaRPr lang="en-US" altLang="en-US" dirty="0"/>
          </a:p>
          <a:p>
            <a:r>
              <a:rPr lang="en-US" altLang="en-US" dirty="0"/>
              <a:t>Does the majority rule at a 504 meeting? NO!</a:t>
            </a:r>
          </a:p>
        </p:txBody>
      </p:sp>
      <p:sp>
        <p:nvSpPr>
          <p:cNvPr id="187396"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r>
              <a:rPr lang="en-US" altLang="en-US" dirty="0"/>
              <a:t>Both IDEA and Section 504 have a FAPE requirement.</a:t>
            </a:r>
          </a:p>
          <a:p>
            <a:endParaRPr lang="en-US" altLang="en-US" dirty="0"/>
          </a:p>
          <a:p>
            <a:r>
              <a:rPr lang="en-US" altLang="en-US" dirty="0"/>
              <a:t>But</a:t>
            </a:r>
            <a:r>
              <a:rPr lang="en-US" altLang="en-US" baseline="0" dirty="0"/>
              <a:t> a different FAPE!</a:t>
            </a:r>
          </a:p>
          <a:p>
            <a:endParaRPr lang="en-US" altLang="en-US" baseline="0" dirty="0"/>
          </a:p>
          <a:p>
            <a:pPr defTabSz="955639">
              <a:defRPr/>
            </a:pPr>
            <a:r>
              <a:rPr lang="en-US" altLang="en-US" baseline="0" dirty="0">
                <a:solidFill>
                  <a:srgbClr val="FF0000"/>
                </a:solidFill>
                <a:highlight>
                  <a:srgbClr val="FF0000"/>
                </a:highlight>
              </a:rPr>
              <a:t>OCR note  - “Not a General Function of Special Education.”  504 students are able to avail themselves of special education and related services , as deemed appropriate by the Section 504 Team.</a:t>
            </a:r>
            <a:endParaRPr lang="en-US" altLang="en-US" dirty="0">
              <a:solidFill>
                <a:srgbClr val="FF0000"/>
              </a:solidFill>
              <a:highlight>
                <a:srgbClr val="FF0000"/>
              </a:highlight>
            </a:endParaRPr>
          </a:p>
          <a:p>
            <a:endParaRPr lang="en-US" altLang="en-US" dirty="0"/>
          </a:p>
        </p:txBody>
      </p:sp>
      <p:sp>
        <p:nvSpPr>
          <p:cNvPr id="135172"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p:spPr>
        <p:txBody>
          <a:bodyPr/>
          <a:lstStyle/>
          <a:p>
            <a:r>
              <a:rPr lang="en-US" altLang="en-US" dirty="0"/>
              <a:t>Team</a:t>
            </a:r>
            <a:r>
              <a:rPr lang="en-US" altLang="en-US" baseline="0" dirty="0"/>
              <a:t> decision</a:t>
            </a:r>
          </a:p>
          <a:p>
            <a:r>
              <a:rPr lang="en-US" altLang="en-US" baseline="0" dirty="0"/>
              <a:t>Discuss options</a:t>
            </a:r>
          </a:p>
          <a:p>
            <a:r>
              <a:rPr lang="en-US" altLang="en-US" baseline="0" dirty="0"/>
              <a:t>Consider team’s input and all info presented during the meeting and in the evaluation</a:t>
            </a:r>
          </a:p>
          <a:p>
            <a:r>
              <a:rPr lang="en-US" altLang="en-US" baseline="0" dirty="0"/>
              <a:t>Make a decision</a:t>
            </a:r>
          </a:p>
          <a:p>
            <a:r>
              <a:rPr lang="en-US" altLang="en-US" baseline="0" dirty="0"/>
              <a:t>Hopefully there will be consensus, but if not make a decision.</a:t>
            </a:r>
          </a:p>
          <a:p>
            <a:endParaRPr lang="en-US" altLang="en-US" dirty="0"/>
          </a:p>
          <a:p>
            <a:endParaRPr lang="en-US" altLang="en-US" dirty="0"/>
          </a:p>
          <a:p>
            <a:r>
              <a:rPr lang="en-US" altLang="en-US" dirty="0"/>
              <a:t>What if there is a disagreement?  </a:t>
            </a:r>
          </a:p>
          <a:p>
            <a:r>
              <a:rPr lang="en-US" altLang="en-US" dirty="0"/>
              <a:t>Consider parents’ position.</a:t>
            </a:r>
          </a:p>
          <a:p>
            <a:r>
              <a:rPr lang="en-US" altLang="en-US" dirty="0"/>
              <a:t>District makes a decision.</a:t>
            </a:r>
          </a:p>
          <a:p>
            <a:r>
              <a:rPr lang="en-US" altLang="en-US" dirty="0"/>
              <a:t>Parents get procedural safeguards and can pursue complaint or a hearing.</a:t>
            </a:r>
          </a:p>
          <a:p>
            <a:endParaRPr lang="en-US" altLang="en-US" dirty="0"/>
          </a:p>
          <a:p>
            <a:r>
              <a:rPr lang="en-US" altLang="en-US" dirty="0"/>
              <a:t>Of course if you can resolve the dispute in a way that you believe is appropriate for the child, then try to resolve it.</a:t>
            </a:r>
          </a:p>
          <a:p>
            <a:endParaRPr lang="en-US" altLang="en-US" dirty="0"/>
          </a:p>
        </p:txBody>
      </p:sp>
      <p:sp>
        <p:nvSpPr>
          <p:cNvPr id="188420"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95CF2-3209-4251-B8AD-707AD9AAFA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B63599-C895-4822-B41C-48C692D6261B}"/>
              </a:ext>
            </a:extLst>
          </p:cNvPr>
          <p:cNvSpPr>
            <a:spLocks noGrp="1"/>
          </p:cNvSpPr>
          <p:nvPr>
            <p:ph type="body" idx="1"/>
          </p:nvPr>
        </p:nvSpPr>
        <p:spPr/>
        <p:txBody>
          <a:bodyPr/>
          <a:lstStyle/>
          <a:p>
            <a:pPr>
              <a:defRPr/>
            </a:pPr>
            <a:endParaRPr lang="en-US" dirty="0"/>
          </a:p>
        </p:txBody>
      </p:sp>
      <p:sp>
        <p:nvSpPr>
          <p:cNvPr id="4" name="Footer Placeholder 3">
            <a:extLst>
              <a:ext uri="{FF2B5EF4-FFF2-40B4-BE49-F238E27FC236}">
                <a16:creationId xmlns:a16="http://schemas.microsoft.com/office/drawing/2014/main" id="{10279879-FFB4-4FDF-AD7C-62176B0D13D5}"/>
              </a:ext>
            </a:extLst>
          </p:cNvPr>
          <p:cNvSpPr>
            <a:spLocks noGrp="1"/>
          </p:cNvSpPr>
          <p:nvPr>
            <p:ph type="ftr" sz="quarter" idx="4"/>
          </p:nvPr>
        </p:nvSpPr>
        <p:spPr/>
        <p:txBody>
          <a:bodyPr/>
          <a:lstStyle/>
          <a:p>
            <a:pPr>
              <a:defRPr/>
            </a:pPr>
            <a:r>
              <a:rPr lang="en-US" altLang="en-US" dirty="0"/>
              <a:t>Copyright @ 2020 Fagen Friedman &amp; Fulfrost, LLP 4735858</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p:spPr>
        <p:txBody>
          <a:bodyPr/>
          <a:lstStyle/>
          <a:p>
            <a:r>
              <a:rPr lang="en-US" altLang="en-US" dirty="0"/>
              <a:t>Should not be an extensive analysis. </a:t>
            </a:r>
          </a:p>
        </p:txBody>
      </p:sp>
      <p:sp>
        <p:nvSpPr>
          <p:cNvPr id="191492"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p:spPr>
        <p:txBody>
          <a:bodyPr/>
          <a:lstStyle/>
          <a:p>
            <a:endParaRPr lang="en-US" altLang="en-US" dirty="0"/>
          </a:p>
        </p:txBody>
      </p:sp>
      <p:sp>
        <p:nvSpPr>
          <p:cNvPr id="192516"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p:spPr>
        <p:txBody>
          <a:bodyPr/>
          <a:lstStyle/>
          <a:p>
            <a:r>
              <a:rPr lang="en-US" altLang="en-US" dirty="0"/>
              <a:t>We are looking at the average child.</a:t>
            </a:r>
          </a:p>
          <a:p>
            <a:r>
              <a:rPr lang="en-US" altLang="en-US" dirty="0"/>
              <a:t>Not the child with high intellectual potential.</a:t>
            </a:r>
          </a:p>
          <a:p>
            <a:endParaRPr lang="en-US" altLang="en-US" dirty="0"/>
          </a:p>
          <a:p>
            <a:r>
              <a:rPr lang="en-US" altLang="en-US" dirty="0"/>
              <a:t>In this Alabama case, the student’s expert testified that the student had the intellectual potential to earn As and Bs, but only earned Cs and Ds.  </a:t>
            </a:r>
          </a:p>
          <a:p>
            <a:r>
              <a:rPr lang="en-US" altLang="en-US" dirty="0"/>
              <a:t>The comparison is not of students with similar intellectual abilities as student at issue, but rather, the average individual.</a:t>
            </a:r>
          </a:p>
          <a:p>
            <a:endParaRPr lang="en-US" altLang="en-US" dirty="0"/>
          </a:p>
          <a:p>
            <a:r>
              <a:rPr lang="en-US" altLang="en-US" dirty="0"/>
              <a:t>In order for a student to be substantially limited in his/her ability to learn, the comparison is with the average student, not a student with high intellectual abilities.</a:t>
            </a:r>
          </a:p>
          <a:p>
            <a:endParaRPr lang="en-US" altLang="en-US" dirty="0"/>
          </a:p>
          <a:p>
            <a:r>
              <a:rPr lang="en-US" altLang="en-US" dirty="0"/>
              <a:t>The question is not whether the child is reaching their academic potential, but rather performing as an average student would.</a:t>
            </a:r>
          </a:p>
          <a:p>
            <a:endParaRPr lang="en-US" altLang="en-US" dirty="0"/>
          </a:p>
          <a:p>
            <a:endParaRPr lang="en-US" altLang="en-US" dirty="0"/>
          </a:p>
        </p:txBody>
      </p:sp>
      <p:sp>
        <p:nvSpPr>
          <p:cNvPr id="193540"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p:spPr>
        <p:txBody>
          <a:bodyPr/>
          <a:lstStyle/>
          <a:p>
            <a:r>
              <a:rPr lang="en-US" altLang="en-US" dirty="0"/>
              <a:t>Ability to control behavior is frequently considered when determining whether there is a substantial limitation on a major life activity because of the impact on the student’s ability to attend and participate school.</a:t>
            </a:r>
          </a:p>
          <a:p>
            <a:endParaRPr lang="en-US" altLang="en-US" dirty="0"/>
          </a:p>
          <a:p>
            <a:r>
              <a:rPr lang="en-US" altLang="en-US" dirty="0"/>
              <a:t>If suspended or expelled, then can’t attend school.</a:t>
            </a:r>
          </a:p>
          <a:p>
            <a:r>
              <a:rPr lang="en-US" altLang="en-US" dirty="0"/>
              <a:t>If suspended / expelled because of disability, then substantial limitation on major life activity.</a:t>
            </a:r>
          </a:p>
        </p:txBody>
      </p:sp>
      <p:sp>
        <p:nvSpPr>
          <p:cNvPr id="195588"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p:spPr>
        <p:txBody>
          <a:bodyPr/>
          <a:lstStyle/>
          <a:p>
            <a:r>
              <a:rPr lang="en-US" altLang="en-US" dirty="0"/>
              <a:t>Can a honors student have a 504 plan?  YES!</a:t>
            </a:r>
          </a:p>
          <a:p>
            <a:endParaRPr lang="en-US" altLang="en-US" dirty="0"/>
          </a:p>
          <a:p>
            <a:r>
              <a:rPr lang="en-US" altLang="en-US" dirty="0"/>
              <a:t>If eligible for 504, then accommodations are ok. </a:t>
            </a:r>
          </a:p>
          <a:p>
            <a:r>
              <a:rPr lang="en-US" altLang="en-US" dirty="0"/>
              <a:t>Extra</a:t>
            </a:r>
            <a:r>
              <a:rPr lang="en-US" altLang="en-US" baseline="0" dirty="0"/>
              <a:t> time on tests?  Ok if additional time will level the playing field for the student.</a:t>
            </a:r>
          </a:p>
          <a:p>
            <a:r>
              <a:rPr lang="en-US" altLang="en-US" baseline="0" dirty="0"/>
              <a:t>All A grades?  No</a:t>
            </a:r>
            <a:endParaRPr lang="en-US" altLang="en-US" dirty="0"/>
          </a:p>
          <a:p>
            <a:endParaRPr lang="en-US" altLang="en-US" dirty="0"/>
          </a:p>
          <a:p>
            <a:r>
              <a:rPr lang="en-US" altLang="en-US" dirty="0"/>
              <a:t>But let’s not provide unfair advantages.</a:t>
            </a:r>
          </a:p>
          <a:p>
            <a:endParaRPr lang="en-US" altLang="en-US" dirty="0"/>
          </a:p>
          <a:p>
            <a:r>
              <a:rPr lang="en-US" altLang="en-US" u="sng" dirty="0"/>
              <a:t>OCR – Grades alone cannot disqualify as students, behaviors must be looked at.  </a:t>
            </a:r>
          </a:p>
          <a:p>
            <a:endParaRPr lang="en-US" altLang="en-US" dirty="0"/>
          </a:p>
        </p:txBody>
      </p:sp>
      <p:sp>
        <p:nvSpPr>
          <p:cNvPr id="197636"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p:spPr>
        <p:txBody>
          <a:bodyPr/>
          <a:lstStyle/>
          <a:p>
            <a:r>
              <a:rPr lang="en-US" altLang="en-US" dirty="0"/>
              <a:t>Student exits from an IEP and spec. ed.</a:t>
            </a:r>
          </a:p>
          <a:p>
            <a:r>
              <a:rPr lang="en-US" altLang="en-US" u="sng" dirty="0"/>
              <a:t>Automatically</a:t>
            </a:r>
            <a:r>
              <a:rPr lang="en-US" altLang="en-US" dirty="0"/>
              <a:t> give the student a 504 plan?</a:t>
            </a:r>
          </a:p>
          <a:p>
            <a:r>
              <a:rPr lang="en-US" altLang="en-US" dirty="0"/>
              <a:t>NO! </a:t>
            </a:r>
          </a:p>
          <a:p>
            <a:r>
              <a:rPr lang="en-US" altLang="en-US" dirty="0"/>
              <a:t>The school district should treat as two separate analyses:  one is the exit from an IEP and one is whether the student is eligible for a 504 plan.</a:t>
            </a:r>
          </a:p>
          <a:p>
            <a:r>
              <a:rPr lang="en-US" altLang="en-US" dirty="0"/>
              <a:t>What if you offer the student an IEP and the parent refuses but says they will agree with a 504 plan?</a:t>
            </a:r>
          </a:p>
          <a:p>
            <a:r>
              <a:rPr lang="en-US" altLang="en-US" dirty="0"/>
              <a:t>Not recommended.  If eligible for an IEP, maintain that offer.</a:t>
            </a:r>
          </a:p>
          <a:p>
            <a:endParaRPr lang="en-US" altLang="en-US" dirty="0"/>
          </a:p>
        </p:txBody>
      </p:sp>
      <p:sp>
        <p:nvSpPr>
          <p:cNvPr id="198660"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F2FE0-2C5B-4BF5-A2BA-9ADA47A946D8}"/>
              </a:ext>
            </a:extLst>
          </p:cNvPr>
          <p:cNvSpPr>
            <a:spLocks noGrp="1" noRot="1" noChangeAspect="1"/>
          </p:cNvSpPr>
          <p:nvPr>
            <p:ph type="sldImg"/>
          </p:nvPr>
        </p:nvSpPr>
        <p:spPr/>
      </p:sp>
      <p:sp>
        <p:nvSpPr>
          <p:cNvPr id="4" name="Footer Placeholder 3">
            <a:extLst>
              <a:ext uri="{FF2B5EF4-FFF2-40B4-BE49-F238E27FC236}">
                <a16:creationId xmlns:a16="http://schemas.microsoft.com/office/drawing/2014/main" id="{0E64AB36-AC41-4534-9D98-015674821374}"/>
              </a:ext>
            </a:extLst>
          </p:cNvPr>
          <p:cNvSpPr>
            <a:spLocks noGrp="1"/>
          </p:cNvSpPr>
          <p:nvPr>
            <p:ph type="ftr" sz="quarter" idx="4"/>
          </p:nvPr>
        </p:nvSpPr>
        <p:spPr/>
        <p:txBody>
          <a:bodyPr/>
          <a:lstStyle/>
          <a:p>
            <a:pPr>
              <a:defRPr/>
            </a:pPr>
            <a:r>
              <a:rPr lang="en-US" altLang="en-US" dirty="0"/>
              <a:t>Copyright @ 2020 Fagen Friedman &amp; Fulfrost, LLP 4735858</a:t>
            </a:r>
          </a:p>
        </p:txBody>
      </p:sp>
      <p:sp>
        <p:nvSpPr>
          <p:cNvPr id="6" name="Notes Placeholder 5">
            <a:extLst>
              <a:ext uri="{FF2B5EF4-FFF2-40B4-BE49-F238E27FC236}">
                <a16:creationId xmlns:a16="http://schemas.microsoft.com/office/drawing/2014/main" id="{9B6B2A18-5867-4193-AE59-16E8DA2CF064}"/>
              </a:ext>
            </a:extLst>
          </p:cNvPr>
          <p:cNvSpPr>
            <a:spLocks noGrp="1"/>
          </p:cNvSpPr>
          <p:nvPr>
            <p:ph type="body" sz="quarter" idx="10"/>
          </p:nvPr>
        </p:nvSpPr>
        <p:spPr>
          <a:xfrm>
            <a:off x="962438" y="4990380"/>
            <a:ext cx="6095443" cy="3881406"/>
          </a:xfrm>
        </p:spPr>
        <p:txBody>
          <a:bodyPr/>
          <a:lstStyle/>
          <a:p>
            <a:pPr>
              <a:defRPr/>
            </a:pPr>
            <a:r>
              <a:rPr lang="en-US" dirty="0"/>
              <a:t>If the student is not eligible, you are not done.  You must do the above.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52EAA-1927-4EEE-B92F-EE563C5ADBC6}"/>
              </a:ext>
            </a:extLst>
          </p:cNvPr>
          <p:cNvSpPr>
            <a:spLocks noGrp="1" noRot="1" noChangeAspect="1"/>
          </p:cNvSpPr>
          <p:nvPr>
            <p:ph type="sldImg"/>
          </p:nvPr>
        </p:nvSpPr>
        <p:spPr/>
      </p:sp>
      <p:sp>
        <p:nvSpPr>
          <p:cNvPr id="4" name="Footer Placeholder 3">
            <a:extLst>
              <a:ext uri="{FF2B5EF4-FFF2-40B4-BE49-F238E27FC236}">
                <a16:creationId xmlns:a16="http://schemas.microsoft.com/office/drawing/2014/main" id="{41E0916B-178F-4F6E-A23C-D0CA7D8E73D0}"/>
              </a:ext>
            </a:extLst>
          </p:cNvPr>
          <p:cNvSpPr>
            <a:spLocks noGrp="1"/>
          </p:cNvSpPr>
          <p:nvPr>
            <p:ph type="ftr" sz="quarter" idx="4"/>
          </p:nvPr>
        </p:nvSpPr>
        <p:spPr/>
        <p:txBody>
          <a:bodyPr/>
          <a:lstStyle/>
          <a:p>
            <a:pPr>
              <a:defRPr/>
            </a:pPr>
            <a:r>
              <a:rPr lang="en-US" altLang="en-US" dirty="0"/>
              <a:t>Copyright @ 2020 Fagen Friedman &amp; Fulfrost, LLP 4735858</a:t>
            </a:r>
          </a:p>
        </p:txBody>
      </p:sp>
      <p:sp>
        <p:nvSpPr>
          <p:cNvPr id="6" name="Notes Placeholder 5">
            <a:extLst>
              <a:ext uri="{FF2B5EF4-FFF2-40B4-BE49-F238E27FC236}">
                <a16:creationId xmlns:a16="http://schemas.microsoft.com/office/drawing/2014/main" id="{A98C7355-1F36-4DCB-8B88-6A0D9CAE9B86}"/>
              </a:ext>
            </a:extLst>
          </p:cNvPr>
          <p:cNvSpPr>
            <a:spLocks noGrp="1"/>
          </p:cNvSpPr>
          <p:nvPr>
            <p:ph type="body" sz="quarter" idx="10"/>
          </p:nvPr>
        </p:nvSpPr>
        <p:spPr>
          <a:xfrm>
            <a:off x="802032" y="4911167"/>
            <a:ext cx="6175646" cy="3802194"/>
          </a:xfrm>
        </p:spPr>
        <p:txBody>
          <a:bodyPr/>
          <a:lstStyle/>
          <a:p>
            <a:pPr>
              <a:defRPr/>
            </a:pPr>
            <a:r>
              <a:rPr lang="en-US" dirty="0"/>
              <a:t>If eligible, then draft the plan.</a:t>
            </a:r>
          </a:p>
          <a:p>
            <a:pPr>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r>
              <a:rPr lang="en-US" altLang="en-US" dirty="0"/>
              <a:t>IDEA FAPE</a:t>
            </a:r>
          </a:p>
          <a:p>
            <a:endParaRPr lang="en-US" altLang="en-US" dirty="0"/>
          </a:p>
          <a:p>
            <a:endParaRPr lang="en-US" altLang="en-US" dirty="0"/>
          </a:p>
        </p:txBody>
      </p:sp>
      <p:sp>
        <p:nvSpPr>
          <p:cNvPr id="136196"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p:spPr>
        <p:txBody>
          <a:bodyPr/>
          <a:lstStyle/>
          <a:p>
            <a:r>
              <a:rPr lang="en-US" altLang="en-US" dirty="0"/>
              <a:t>Read slide.</a:t>
            </a:r>
          </a:p>
          <a:p>
            <a:endParaRPr lang="en-US" altLang="en-US" dirty="0"/>
          </a:p>
          <a:p>
            <a:r>
              <a:rPr lang="en-US" altLang="en-US" dirty="0"/>
              <a:t>Forms are available.</a:t>
            </a:r>
          </a:p>
          <a:p>
            <a:endParaRPr lang="en-US" altLang="en-US" dirty="0"/>
          </a:p>
        </p:txBody>
      </p:sp>
      <p:sp>
        <p:nvSpPr>
          <p:cNvPr id="202756"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extLst>
      <p:ext uri="{BB962C8B-B14F-4D97-AF65-F5344CB8AC3E}">
        <p14:creationId xmlns:p14="http://schemas.microsoft.com/office/powerpoint/2010/main" val="31858159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p:spPr>
        <p:txBody>
          <a:bodyPr/>
          <a:lstStyle/>
          <a:p>
            <a:r>
              <a:rPr lang="en-US" altLang="en-US" dirty="0"/>
              <a:t>Read slide.</a:t>
            </a:r>
          </a:p>
          <a:p>
            <a:endParaRPr lang="en-US" altLang="en-US" dirty="0"/>
          </a:p>
          <a:p>
            <a:r>
              <a:rPr lang="en-US" altLang="en-US" dirty="0"/>
              <a:t>If more special ed</a:t>
            </a:r>
            <a:r>
              <a:rPr lang="en-US" altLang="en-US" baseline="0" dirty="0"/>
              <a:t> and modifications needed, then likely should be assessed for special ed eligibility.</a:t>
            </a:r>
          </a:p>
          <a:p>
            <a:endParaRPr lang="en-US" altLang="en-US" baseline="0" dirty="0"/>
          </a:p>
          <a:p>
            <a:r>
              <a:rPr lang="en-US" altLang="en-US" baseline="0" dirty="0"/>
              <a:t>If student doesn’t progress on Section 504 plan, then consider special ed assessment.</a:t>
            </a:r>
            <a:endParaRPr lang="en-US" altLang="en-US" dirty="0"/>
          </a:p>
          <a:p>
            <a:endParaRPr lang="en-US" altLang="en-US" dirty="0"/>
          </a:p>
        </p:txBody>
      </p:sp>
      <p:sp>
        <p:nvSpPr>
          <p:cNvPr id="203780"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523ADE54-B1BF-4FAE-83B6-530AEFC6A404}"/>
              </a:ext>
            </a:extLst>
          </p:cNvPr>
          <p:cNvSpPr>
            <a:spLocks noGrp="1" noChangeArrowheads="1"/>
          </p:cNvSpPr>
          <p:nvPr>
            <p:ph type="ftr" sz="quarter" idx="4"/>
          </p:nvPr>
        </p:nvSpPr>
        <p:spPr/>
        <p:txBody>
          <a:bodyPr/>
          <a:lstStyle/>
          <a:p>
            <a:pPr>
              <a:defRPr/>
            </a:pPr>
            <a:r>
              <a:rPr lang="en-US" altLang="en-US" dirty="0"/>
              <a:t>Copyright @ 2020 Fagen Friedman &amp; Fulfrost, LLP 4735858</a:t>
            </a:r>
          </a:p>
        </p:txBody>
      </p:sp>
      <p:sp>
        <p:nvSpPr>
          <p:cNvPr id="102403" name="Rectangle 2">
            <a:extLst>
              <a:ext uri="{FF2B5EF4-FFF2-40B4-BE49-F238E27FC236}">
                <a16:creationId xmlns:a16="http://schemas.microsoft.com/office/drawing/2014/main" id="{D7A6B567-D863-459D-AF72-8C3326505C48}"/>
              </a:ext>
            </a:extLst>
          </p:cNvPr>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3" name="Notes Placeholder 2">
            <a:extLst>
              <a:ext uri="{FF2B5EF4-FFF2-40B4-BE49-F238E27FC236}">
                <a16:creationId xmlns:a16="http://schemas.microsoft.com/office/drawing/2014/main" id="{61CF00A8-8679-494B-8E26-E220DFDA5EB0}"/>
              </a:ext>
            </a:extLst>
          </p:cNvPr>
          <p:cNvSpPr>
            <a:spLocks noGrp="1"/>
          </p:cNvSpPr>
          <p:nvPr>
            <p:ph type="body" sz="quarter" idx="10"/>
          </p:nvPr>
        </p:nvSpPr>
        <p:spPr>
          <a:xfrm>
            <a:off x="962439" y="4911167"/>
            <a:ext cx="6255849" cy="3485345"/>
          </a:xfrm>
        </p:spPr>
        <p:txBody>
          <a:bodyPr/>
          <a:lstStyle/>
          <a:p>
            <a:pPr>
              <a:defRPr/>
            </a:pP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p:spPr>
        <p:txBody>
          <a:bodyPr/>
          <a:lstStyle/>
          <a:p>
            <a:r>
              <a:rPr lang="en-US" altLang="en-US" dirty="0"/>
              <a:t>What does student need to give them as good of an opportunity to access education as an average student without a disability?</a:t>
            </a:r>
          </a:p>
          <a:p>
            <a:endParaRPr lang="en-US" altLang="en-US" dirty="0"/>
          </a:p>
          <a:p>
            <a:r>
              <a:rPr lang="en-US" altLang="en-US" dirty="0"/>
              <a:t>What is appropriate for a student?</a:t>
            </a:r>
          </a:p>
          <a:p>
            <a:r>
              <a:rPr lang="en-US" altLang="en-US" dirty="0"/>
              <a:t>Read slide.</a:t>
            </a:r>
          </a:p>
          <a:p>
            <a:endParaRPr lang="en-US" altLang="en-US" dirty="0"/>
          </a:p>
          <a:p>
            <a:r>
              <a:rPr lang="en-US" altLang="en-US" dirty="0"/>
              <a:t>No smorgasbord!</a:t>
            </a:r>
          </a:p>
        </p:txBody>
      </p:sp>
      <p:sp>
        <p:nvSpPr>
          <p:cNvPr id="204804"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p:spPr>
        <p:txBody>
          <a:bodyPr/>
          <a:lstStyle/>
          <a:p>
            <a:r>
              <a:rPr lang="en-US" altLang="en-US" dirty="0"/>
              <a:t>Colleges use a reasonable accommodation standard.</a:t>
            </a:r>
          </a:p>
          <a:p>
            <a:endParaRPr lang="en-US" altLang="en-US" dirty="0"/>
          </a:p>
          <a:p>
            <a:r>
              <a:rPr lang="en-US" dirty="0"/>
              <a:t>“reasonable accommodations” are modifications that are made to the District’s policies, practices, or procedures unless the District can demonstrate that doing so would be a fundamental alteration to the program or would constitute an undue burden.</a:t>
            </a:r>
            <a:endParaRPr lang="en-US" altLang="en-US" dirty="0"/>
          </a:p>
        </p:txBody>
      </p:sp>
      <p:sp>
        <p:nvSpPr>
          <p:cNvPr id="207876"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p:spPr>
        <p:txBody>
          <a:bodyPr/>
          <a:lstStyle/>
          <a:p>
            <a:r>
              <a:rPr lang="en-US" altLang="en-US" dirty="0"/>
              <a:t>Read above.</a:t>
            </a:r>
          </a:p>
          <a:p>
            <a:endParaRPr lang="en-US" altLang="en-US" dirty="0"/>
          </a:p>
          <a:p>
            <a:r>
              <a:rPr lang="en-US" altLang="en-US" dirty="0"/>
              <a:t>Try to be as specific as possible.</a:t>
            </a:r>
          </a:p>
          <a:p>
            <a:r>
              <a:rPr lang="en-US" altLang="en-US" dirty="0"/>
              <a:t>Consider different accommodations for different subjects.</a:t>
            </a:r>
          </a:p>
        </p:txBody>
      </p:sp>
      <p:sp>
        <p:nvSpPr>
          <p:cNvPr id="207876"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p:spPr>
        <p:txBody>
          <a:bodyPr/>
          <a:lstStyle/>
          <a:p>
            <a:r>
              <a:rPr lang="en-US" altLang="en-US" dirty="0"/>
              <a:t>Post-secondary transition?</a:t>
            </a:r>
          </a:p>
          <a:p>
            <a:endParaRPr lang="en-US" altLang="en-US" dirty="0"/>
          </a:p>
          <a:p>
            <a:r>
              <a:rPr lang="en-US" altLang="en-US" dirty="0"/>
              <a:t>Not required in 504 plan.</a:t>
            </a:r>
          </a:p>
          <a:p>
            <a:endParaRPr lang="en-US" altLang="en-US" dirty="0"/>
          </a:p>
          <a:p>
            <a:r>
              <a:rPr lang="en-US" altLang="en-US" dirty="0"/>
              <a:t>But, may help to provide some accommodations.</a:t>
            </a:r>
          </a:p>
        </p:txBody>
      </p:sp>
      <p:sp>
        <p:nvSpPr>
          <p:cNvPr id="208900"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164397E8-1BD8-4CBE-848F-C3228BCFA604}"/>
              </a:ext>
            </a:extLst>
          </p:cNvPr>
          <p:cNvSpPr>
            <a:spLocks noGrp="1" noRot="1" noChangeAspect="1" noTextEdit="1"/>
          </p:cNvSpPr>
          <p:nvPr>
            <p:ph type="sldImg"/>
          </p:nvPr>
        </p:nvSpPr>
        <p:spPr>
          <a:ln/>
        </p:spPr>
      </p:sp>
      <p:sp>
        <p:nvSpPr>
          <p:cNvPr id="164868" name="Footer Placeholder 3">
            <a:extLst>
              <a:ext uri="{FF2B5EF4-FFF2-40B4-BE49-F238E27FC236}">
                <a16:creationId xmlns:a16="http://schemas.microsoft.com/office/drawing/2014/main" id="{18DF42B1-7698-4DC6-A874-50CCCC575946}"/>
              </a:ext>
            </a:extLst>
          </p:cNvPr>
          <p:cNvSpPr>
            <a:spLocks noGrp="1"/>
          </p:cNvSpPr>
          <p:nvPr>
            <p:ph type="ftr" sz="quarter" idx="4"/>
          </p:nvPr>
        </p:nvSpPr>
        <p:spPr/>
        <p:txBody>
          <a:bodyPr/>
          <a:lstStyle>
            <a:lvl1pPr defTabSz="1008434" eaLnBrk="0" hangingPunct="0">
              <a:defRPr>
                <a:solidFill>
                  <a:schemeClr val="tx1"/>
                </a:solidFill>
                <a:latin typeface="Arial" pitchFamily="34" charset="0"/>
              </a:defRPr>
            </a:lvl1pPr>
            <a:lvl2pPr marL="776230" indent="-298550" defTabSz="1008434" eaLnBrk="0" hangingPunct="0">
              <a:defRPr>
                <a:solidFill>
                  <a:schemeClr val="tx1"/>
                </a:solidFill>
                <a:latin typeface="Arial" pitchFamily="34" charset="0"/>
              </a:defRPr>
            </a:lvl2pPr>
            <a:lvl3pPr marL="1194200" indent="-238841" defTabSz="1008434" eaLnBrk="0" hangingPunct="0">
              <a:defRPr>
                <a:solidFill>
                  <a:schemeClr val="tx1"/>
                </a:solidFill>
                <a:latin typeface="Arial" pitchFamily="34" charset="0"/>
              </a:defRPr>
            </a:lvl3pPr>
            <a:lvl4pPr marL="1671879" indent="-238841" defTabSz="1008434" eaLnBrk="0" hangingPunct="0">
              <a:defRPr>
                <a:solidFill>
                  <a:schemeClr val="tx1"/>
                </a:solidFill>
                <a:latin typeface="Arial" pitchFamily="34" charset="0"/>
              </a:defRPr>
            </a:lvl4pPr>
            <a:lvl5pPr marL="2149560" indent="-238841" defTabSz="1008434" eaLnBrk="0" hangingPunct="0">
              <a:defRPr>
                <a:solidFill>
                  <a:schemeClr val="tx1"/>
                </a:solidFill>
                <a:latin typeface="Arial" pitchFamily="34" charset="0"/>
              </a:defRPr>
            </a:lvl5pPr>
            <a:lvl6pPr marL="2627238" indent="-238841" defTabSz="1008434" eaLnBrk="0" fontAlgn="base" hangingPunct="0">
              <a:spcBef>
                <a:spcPct val="0"/>
              </a:spcBef>
              <a:spcAft>
                <a:spcPct val="0"/>
              </a:spcAft>
              <a:defRPr>
                <a:solidFill>
                  <a:schemeClr val="tx1"/>
                </a:solidFill>
                <a:latin typeface="Arial" pitchFamily="34" charset="0"/>
              </a:defRPr>
            </a:lvl6pPr>
            <a:lvl7pPr marL="3104919" indent="-238841" defTabSz="1008434" eaLnBrk="0" fontAlgn="base" hangingPunct="0">
              <a:spcBef>
                <a:spcPct val="0"/>
              </a:spcBef>
              <a:spcAft>
                <a:spcPct val="0"/>
              </a:spcAft>
              <a:defRPr>
                <a:solidFill>
                  <a:schemeClr val="tx1"/>
                </a:solidFill>
                <a:latin typeface="Arial" pitchFamily="34" charset="0"/>
              </a:defRPr>
            </a:lvl7pPr>
            <a:lvl8pPr marL="3582597" indent="-238841" defTabSz="1008434" eaLnBrk="0" fontAlgn="base" hangingPunct="0">
              <a:spcBef>
                <a:spcPct val="0"/>
              </a:spcBef>
              <a:spcAft>
                <a:spcPct val="0"/>
              </a:spcAft>
              <a:defRPr>
                <a:solidFill>
                  <a:schemeClr val="tx1"/>
                </a:solidFill>
                <a:latin typeface="Arial" pitchFamily="34" charset="0"/>
              </a:defRPr>
            </a:lvl8pPr>
            <a:lvl9pPr marL="4060277" indent="-238841" defTabSz="1008434"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dirty="0"/>
              <a:t>Copyright @ 2020 Fagen Friedman &amp; Fulfrost, LLP 4735858</a:t>
            </a:r>
          </a:p>
        </p:txBody>
      </p:sp>
      <p:sp>
        <p:nvSpPr>
          <p:cNvPr id="164869" name="Slide Number Placeholder 4">
            <a:extLst>
              <a:ext uri="{FF2B5EF4-FFF2-40B4-BE49-F238E27FC236}">
                <a16:creationId xmlns:a16="http://schemas.microsoft.com/office/drawing/2014/main" id="{5BB71031-F2EF-46F1-A89C-1F5ECE961460}"/>
              </a:ext>
            </a:extLst>
          </p:cNvPr>
          <p:cNvSpPr>
            <a:spLocks noGrp="1"/>
          </p:cNvSpPr>
          <p:nvPr>
            <p:ph type="sldNum" sz="quarter" idx="5"/>
          </p:nvPr>
        </p:nvSpPr>
        <p:spPr/>
        <p:txBody>
          <a:bodyPr/>
          <a:lstStyle>
            <a:lvl1pPr defTabSz="1007072">
              <a:spcBef>
                <a:spcPct val="30000"/>
              </a:spcBef>
              <a:defRPr sz="1300">
                <a:solidFill>
                  <a:schemeClr val="tx1"/>
                </a:solidFill>
                <a:latin typeface="Arial" panose="020B0604020202020204" pitchFamily="34" charset="0"/>
                <a:ea typeface="ＭＳ Ｐゴシック" panose="020B0600070205080204" pitchFamily="34" charset="-128"/>
              </a:defRPr>
            </a:lvl1pPr>
            <a:lvl2pPr marL="774798" indent="-296979" defTabSz="1007072">
              <a:spcBef>
                <a:spcPct val="30000"/>
              </a:spcBef>
              <a:defRPr sz="1300">
                <a:solidFill>
                  <a:schemeClr val="tx1"/>
                </a:solidFill>
                <a:latin typeface="Arial" panose="020B0604020202020204" pitchFamily="34" charset="0"/>
                <a:ea typeface="ＭＳ Ｐゴシック" panose="020B0600070205080204" pitchFamily="34" charset="-128"/>
              </a:defRPr>
            </a:lvl2pPr>
            <a:lvl3pPr marL="1192891" indent="-237251" defTabSz="1007072">
              <a:spcBef>
                <a:spcPct val="30000"/>
              </a:spcBef>
              <a:defRPr sz="1300">
                <a:solidFill>
                  <a:schemeClr val="tx1"/>
                </a:solidFill>
                <a:latin typeface="Arial" panose="020B0604020202020204" pitchFamily="34" charset="0"/>
                <a:ea typeface="ＭＳ Ｐゴシック" panose="020B0600070205080204" pitchFamily="34" charset="-128"/>
              </a:defRPr>
            </a:lvl3pPr>
            <a:lvl4pPr marL="1670710" indent="-237251" defTabSz="1007072">
              <a:spcBef>
                <a:spcPct val="30000"/>
              </a:spcBef>
              <a:defRPr sz="1300">
                <a:solidFill>
                  <a:schemeClr val="tx1"/>
                </a:solidFill>
                <a:latin typeface="Arial" panose="020B0604020202020204" pitchFamily="34" charset="0"/>
                <a:ea typeface="ＭＳ Ｐゴシック" panose="020B0600070205080204" pitchFamily="34" charset="-128"/>
              </a:defRPr>
            </a:lvl4pPr>
            <a:lvl5pPr marL="2148530" indent="-237251" defTabSz="1007072">
              <a:spcBef>
                <a:spcPct val="30000"/>
              </a:spcBef>
              <a:defRPr sz="1300">
                <a:solidFill>
                  <a:schemeClr val="tx1"/>
                </a:solidFill>
                <a:latin typeface="Arial" panose="020B0604020202020204" pitchFamily="34" charset="0"/>
                <a:ea typeface="ＭＳ Ｐゴシック" panose="020B0600070205080204" pitchFamily="34" charset="-128"/>
              </a:defRPr>
            </a:lvl5pPr>
            <a:lvl6pPr marL="2626350" indent="-237251" defTabSz="1007072" eaLnBrk="0" fontAlgn="base" hangingPunct="0">
              <a:spcBef>
                <a:spcPct val="30000"/>
              </a:spcBef>
              <a:spcAft>
                <a:spcPct val="0"/>
              </a:spcAft>
              <a:defRPr sz="1300">
                <a:solidFill>
                  <a:schemeClr val="tx1"/>
                </a:solidFill>
                <a:latin typeface="Arial" panose="020B0604020202020204" pitchFamily="34" charset="0"/>
                <a:ea typeface="ＭＳ Ｐゴシック" panose="020B0600070205080204" pitchFamily="34" charset="-128"/>
              </a:defRPr>
            </a:lvl6pPr>
            <a:lvl7pPr marL="3104170" indent="-237251" defTabSz="1007072" eaLnBrk="0" fontAlgn="base" hangingPunct="0">
              <a:spcBef>
                <a:spcPct val="30000"/>
              </a:spcBef>
              <a:spcAft>
                <a:spcPct val="0"/>
              </a:spcAft>
              <a:defRPr sz="1300">
                <a:solidFill>
                  <a:schemeClr val="tx1"/>
                </a:solidFill>
                <a:latin typeface="Arial" panose="020B0604020202020204" pitchFamily="34" charset="0"/>
                <a:ea typeface="ＭＳ Ｐゴシック" panose="020B0600070205080204" pitchFamily="34" charset="-128"/>
              </a:defRPr>
            </a:lvl7pPr>
            <a:lvl8pPr marL="3581989" indent="-237251" defTabSz="1007072" eaLnBrk="0" fontAlgn="base" hangingPunct="0">
              <a:spcBef>
                <a:spcPct val="30000"/>
              </a:spcBef>
              <a:spcAft>
                <a:spcPct val="0"/>
              </a:spcAft>
              <a:defRPr sz="1300">
                <a:solidFill>
                  <a:schemeClr val="tx1"/>
                </a:solidFill>
                <a:latin typeface="Arial" panose="020B0604020202020204" pitchFamily="34" charset="0"/>
                <a:ea typeface="ＭＳ Ｐゴシック" panose="020B0600070205080204" pitchFamily="34" charset="-128"/>
              </a:defRPr>
            </a:lvl8pPr>
            <a:lvl9pPr marL="4059809" indent="-237251" defTabSz="1007072" eaLnBrk="0" fontAlgn="base" hangingPunct="0">
              <a:spcBef>
                <a:spcPct val="30000"/>
              </a:spcBef>
              <a:spcAft>
                <a:spcPct val="0"/>
              </a:spcAft>
              <a:defRPr sz="1300">
                <a:solidFill>
                  <a:schemeClr val="tx1"/>
                </a:solidFill>
                <a:latin typeface="Arial" panose="020B0604020202020204" pitchFamily="34" charset="0"/>
                <a:ea typeface="ＭＳ Ｐゴシック" panose="020B0600070205080204" pitchFamily="34" charset="-128"/>
              </a:defRPr>
            </a:lvl9pPr>
          </a:lstStyle>
          <a:p>
            <a:pPr>
              <a:spcBef>
                <a:spcPct val="0"/>
              </a:spcBef>
            </a:pPr>
            <a:fld id="{A9B5C18B-F56A-4AEB-A428-58D714128B00}" type="slidenum">
              <a:rPr lang="en-US" altLang="en-US"/>
              <a:pPr>
                <a:spcBef>
                  <a:spcPct val="0"/>
                </a:spcBef>
              </a:pPr>
              <a:t>68</a:t>
            </a:fld>
            <a:endParaRPr lang="en-US" altLang="en-US" dirty="0"/>
          </a:p>
        </p:txBody>
      </p:sp>
      <p:sp>
        <p:nvSpPr>
          <p:cNvPr id="2" name="Notes Placeholder 1">
            <a:extLst>
              <a:ext uri="{FF2B5EF4-FFF2-40B4-BE49-F238E27FC236}">
                <a16:creationId xmlns:a16="http://schemas.microsoft.com/office/drawing/2014/main" id="{6DFE2327-A71C-46AE-830A-5E137230C036}"/>
              </a:ext>
            </a:extLst>
          </p:cNvPr>
          <p:cNvSpPr>
            <a:spLocks noGrp="1"/>
          </p:cNvSpPr>
          <p:nvPr>
            <p:ph type="body" sz="quarter" idx="10"/>
          </p:nvPr>
        </p:nvSpPr>
        <p:spPr>
          <a:xfrm>
            <a:off x="1283251" y="4673530"/>
            <a:ext cx="6095443" cy="4515105"/>
          </a:xfrm>
        </p:spPr>
        <p:txBody>
          <a:bodyPr/>
          <a:lstStyle/>
          <a:p>
            <a:pPr>
              <a:defRPr/>
            </a:pPr>
            <a:r>
              <a:rPr lang="en-US" altLang="en-US" sz="1400" dirty="0">
                <a:latin typeface="Arial" pitchFamily="34" charset="0"/>
              </a:rPr>
              <a:t>When a disagreement arises:</a:t>
            </a:r>
          </a:p>
          <a:p>
            <a:pPr marL="179130" indent="-179130">
              <a:buFontTx/>
              <a:buChar char="-"/>
              <a:defRPr/>
            </a:pPr>
            <a:r>
              <a:rPr lang="en-US" altLang="en-US" sz="1400" dirty="0">
                <a:latin typeface="Arial" pitchFamily="34" charset="0"/>
              </a:rPr>
              <a:t>It is ok.</a:t>
            </a:r>
          </a:p>
          <a:p>
            <a:pPr marL="179130" indent="-179130">
              <a:buFontTx/>
              <a:buChar char="-"/>
              <a:defRPr/>
            </a:pPr>
            <a:r>
              <a:rPr lang="en-US" altLang="en-US" sz="1400" dirty="0">
                <a:latin typeface="Arial" pitchFamily="34" charset="0"/>
              </a:rPr>
              <a:t>There is no need to always agree with a parent.</a:t>
            </a:r>
          </a:p>
          <a:p>
            <a:pPr marL="179130" indent="-179130">
              <a:buFontTx/>
              <a:buChar char="-"/>
              <a:defRPr/>
            </a:pPr>
            <a:r>
              <a:rPr lang="en-US" altLang="en-US" sz="1400" dirty="0">
                <a:latin typeface="Arial" pitchFamily="34" charset="0"/>
              </a:rPr>
              <a:t>Listen to the parent’s request</a:t>
            </a:r>
          </a:p>
          <a:p>
            <a:pPr marL="179130" indent="-179130">
              <a:buFontTx/>
              <a:buChar char="-"/>
              <a:defRPr/>
            </a:pPr>
            <a:r>
              <a:rPr lang="en-US" altLang="en-US" sz="1400" dirty="0">
                <a:latin typeface="Arial" pitchFamily="34" charset="0"/>
              </a:rPr>
              <a:t>Ask for clarification to ensure you understand the request</a:t>
            </a:r>
          </a:p>
          <a:p>
            <a:pPr marL="179130" indent="-179130">
              <a:buFontTx/>
              <a:buChar char="-"/>
              <a:defRPr/>
            </a:pPr>
            <a:r>
              <a:rPr lang="en-US" altLang="en-US" sz="1400" dirty="0">
                <a:latin typeface="Arial" pitchFamily="34" charset="0"/>
              </a:rPr>
              <a:t>Try to determine the basis for the concern</a:t>
            </a:r>
          </a:p>
          <a:p>
            <a:pPr marL="179130" indent="-179130">
              <a:buFontTx/>
              <a:buChar char="-"/>
              <a:defRPr/>
            </a:pPr>
            <a:r>
              <a:rPr lang="en-US" altLang="en-US" sz="1400" dirty="0">
                <a:latin typeface="Arial" pitchFamily="34" charset="0"/>
              </a:rPr>
              <a:t>What need is the parent trying to address?</a:t>
            </a:r>
          </a:p>
          <a:p>
            <a:pPr marL="179130" indent="-179130">
              <a:buFontTx/>
              <a:buChar char="-"/>
              <a:defRPr/>
            </a:pPr>
            <a:r>
              <a:rPr lang="en-US" altLang="en-US" sz="1400" dirty="0">
                <a:latin typeface="Arial" pitchFamily="34" charset="0"/>
              </a:rPr>
              <a:t>Is there another way to address the concern.</a:t>
            </a:r>
          </a:p>
          <a:p>
            <a:pPr marL="179130" indent="-179130">
              <a:buFontTx/>
              <a:buChar char="-"/>
              <a:defRPr/>
            </a:pPr>
            <a:r>
              <a:rPr lang="en-US" altLang="en-US" sz="1400" dirty="0">
                <a:latin typeface="Arial" pitchFamily="34" charset="0"/>
              </a:rPr>
              <a:t>Seek assistance from other team members </a:t>
            </a:r>
          </a:p>
          <a:p>
            <a:pPr marL="179130" indent="-179130">
              <a:buFontTx/>
              <a:buChar char="-"/>
              <a:defRPr/>
            </a:pPr>
            <a:endParaRPr lang="en-US" altLang="en-US" sz="1400" dirty="0">
              <a:latin typeface="Arial" pitchFamily="34" charset="0"/>
            </a:endParaRPr>
          </a:p>
          <a:p>
            <a:pPr marL="179130" indent="-179130">
              <a:buFontTx/>
              <a:buChar char="-"/>
              <a:defRPr/>
            </a:pPr>
            <a:r>
              <a:rPr lang="en-US" altLang="en-US" sz="1400" b="1" dirty="0">
                <a:latin typeface="Arial" pitchFamily="34" charset="0"/>
              </a:rPr>
              <a:t>Example</a:t>
            </a:r>
            <a:r>
              <a:rPr lang="en-US" altLang="en-US" sz="1400" dirty="0">
                <a:latin typeface="Arial" pitchFamily="34" charset="0"/>
              </a:rPr>
              <a:t>:  A parent requests to be provided with copies of all tests to be taken by the student in order to help the student prepare prior to the test.  Teachers are concerned that the tests may end up in the wrong hands and cheating.</a:t>
            </a:r>
          </a:p>
          <a:p>
            <a:pPr marL="179130" indent="-179130">
              <a:buFontTx/>
              <a:buChar char="-"/>
              <a:defRPr/>
            </a:pPr>
            <a:r>
              <a:rPr lang="en-US" altLang="en-US" sz="1400" dirty="0">
                <a:latin typeface="Arial" pitchFamily="34" charset="0"/>
              </a:rPr>
              <a:t>Is there another way to address the parent’s concern?  Study guide?  Outlines?</a:t>
            </a:r>
          </a:p>
          <a:p>
            <a:pPr marL="179130" indent="-179130">
              <a:buFontTx/>
              <a:buChar char="-"/>
              <a:defRPr/>
            </a:pPr>
            <a:endParaRPr lang="en-US" altLang="en-US" dirty="0">
              <a:latin typeface="Arial" pitchFamily="34" charset="0"/>
            </a:endParaRPr>
          </a:p>
          <a:p>
            <a:pPr>
              <a:defRPr/>
            </a:pP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p:spPr>
        <p:txBody>
          <a:bodyPr/>
          <a:lstStyle/>
          <a:p>
            <a:endParaRPr lang="en-US" altLang="en-US" dirty="0"/>
          </a:p>
        </p:txBody>
      </p:sp>
      <p:sp>
        <p:nvSpPr>
          <p:cNvPr id="210948"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p:spPr>
        <p:txBody>
          <a:bodyPr/>
          <a:lstStyle/>
          <a:p>
            <a:endParaRPr lang="en-US" altLang="en-US" dirty="0"/>
          </a:p>
        </p:txBody>
      </p:sp>
      <p:sp>
        <p:nvSpPr>
          <p:cNvPr id="211972"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r>
              <a:rPr lang="en-US" altLang="en-US" dirty="0"/>
              <a:t>Section 504 FAPE</a:t>
            </a:r>
          </a:p>
          <a:p>
            <a:endParaRPr lang="en-US" altLang="en-US" dirty="0"/>
          </a:p>
        </p:txBody>
      </p:sp>
      <p:sp>
        <p:nvSpPr>
          <p:cNvPr id="137220"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Money</a:t>
            </a:r>
            <a:r>
              <a:rPr lang="en-US" baseline="0" dirty="0"/>
              <a:t> damages can be awarded against the District, or the teacher/staff person individually.</a:t>
            </a:r>
          </a:p>
          <a:p>
            <a:endParaRPr lang="en-US" baseline="0" dirty="0"/>
          </a:p>
          <a:p>
            <a:r>
              <a:rPr lang="en-US" u="sng" baseline="0" dirty="0"/>
              <a:t>Doe v. Withers</a:t>
            </a:r>
            <a:r>
              <a:rPr lang="en-US" u="none" baseline="0" dirty="0"/>
              <a:t>, 20 IDELR 422 (W. Va. Cir. Ct. 1993):  Trial held under Section 1983 (Discrimination).  Jury verdict found one teacher intentionally discriminated against the student by refusing to implement an IEP.  Teacher ordered to pay $5000 in compensatory damages and $10,000 in punitive damages.</a:t>
            </a:r>
            <a:endParaRPr lang="en-US" u="sng" dirty="0"/>
          </a:p>
        </p:txBody>
      </p:sp>
      <p:sp>
        <p:nvSpPr>
          <p:cNvPr id="4" name="Footer Placeholder 3"/>
          <p:cNvSpPr>
            <a:spLocks noGrp="1"/>
          </p:cNvSpPr>
          <p:nvPr>
            <p:ph type="ftr" sz="quarter" idx="12"/>
          </p:nvPr>
        </p:nvSpPr>
        <p:spPr/>
        <p:txBody>
          <a:bodyPr/>
          <a:lstStyle/>
          <a:p>
            <a:pPr>
              <a:defRPr/>
            </a:pPr>
            <a:r>
              <a:rPr lang="en-US" dirty="0"/>
              <a:t>Copyright @ 2020 Fagen Friedman &amp; Fulfrost, LLP 4735858</a:t>
            </a:r>
          </a:p>
        </p:txBody>
      </p:sp>
    </p:spTree>
    <p:extLst>
      <p:ext uri="{BB962C8B-B14F-4D97-AF65-F5344CB8AC3E}">
        <p14:creationId xmlns:p14="http://schemas.microsoft.com/office/powerpoint/2010/main" val="32378983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Footer Placeholder 3"/>
          <p:cNvSpPr>
            <a:spLocks noGrp="1"/>
          </p:cNvSpPr>
          <p:nvPr>
            <p:ph type="ftr" sz="quarter" idx="12"/>
          </p:nvPr>
        </p:nvSpPr>
        <p:spPr/>
        <p:txBody>
          <a:bodyPr/>
          <a:lstStyle/>
          <a:p>
            <a:pPr>
              <a:defRPr/>
            </a:pPr>
            <a:r>
              <a:rPr lang="en-US" dirty="0"/>
              <a:t>Copyright @ 2020 Fagen Friedman &amp; Fulfrost, LLP 4735858</a:t>
            </a:r>
          </a:p>
        </p:txBody>
      </p:sp>
    </p:spTree>
    <p:extLst>
      <p:ext uri="{BB962C8B-B14F-4D97-AF65-F5344CB8AC3E}">
        <p14:creationId xmlns:p14="http://schemas.microsoft.com/office/powerpoint/2010/main" val="2848565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p:spPr>
        <p:txBody>
          <a:bodyPr/>
          <a:lstStyle/>
          <a:p>
            <a:endParaRPr lang="en-US" altLang="en-US" dirty="0"/>
          </a:p>
        </p:txBody>
      </p:sp>
      <p:sp>
        <p:nvSpPr>
          <p:cNvPr id="214020"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p:spPr>
        <p:txBody>
          <a:bodyPr/>
          <a:lstStyle/>
          <a:p>
            <a:endParaRPr lang="en-US" altLang="en-US" dirty="0"/>
          </a:p>
        </p:txBody>
      </p:sp>
      <p:sp>
        <p:nvSpPr>
          <p:cNvPr id="215044"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p:spPr>
        <p:txBody>
          <a:bodyPr/>
          <a:lstStyle/>
          <a:p>
            <a:r>
              <a:rPr lang="en-US" altLang="en-US" dirty="0"/>
              <a:t>Read above.</a:t>
            </a:r>
          </a:p>
          <a:p>
            <a:endParaRPr lang="en-US" altLang="en-US" dirty="0"/>
          </a:p>
          <a:p>
            <a:r>
              <a:rPr lang="en-US" altLang="en-US" dirty="0"/>
              <a:t>What happens if a disagreement arises?</a:t>
            </a:r>
          </a:p>
        </p:txBody>
      </p:sp>
      <p:sp>
        <p:nvSpPr>
          <p:cNvPr id="216068"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p:spPr>
        <p:txBody>
          <a:bodyPr/>
          <a:lstStyle/>
          <a:p>
            <a:endParaRPr lang="en-US" altLang="en-US" dirty="0"/>
          </a:p>
        </p:txBody>
      </p:sp>
      <p:sp>
        <p:nvSpPr>
          <p:cNvPr id="227332"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600CA-9DF4-4782-9A98-ED135116ED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E44A21-94BA-48F3-972E-C289CA2879F5}"/>
              </a:ext>
            </a:extLst>
          </p:cNvPr>
          <p:cNvSpPr>
            <a:spLocks noGrp="1"/>
          </p:cNvSpPr>
          <p:nvPr>
            <p:ph type="body" idx="1"/>
          </p:nvPr>
        </p:nvSpPr>
        <p:spPr/>
        <p:txBody>
          <a:bodyPr/>
          <a:lstStyle/>
          <a:p>
            <a:pPr>
              <a:defRPr/>
            </a:pPr>
            <a:endParaRPr lang="en-US" dirty="0"/>
          </a:p>
        </p:txBody>
      </p:sp>
      <p:sp>
        <p:nvSpPr>
          <p:cNvPr id="4" name="Footer Placeholder 3">
            <a:extLst>
              <a:ext uri="{FF2B5EF4-FFF2-40B4-BE49-F238E27FC236}">
                <a16:creationId xmlns:a16="http://schemas.microsoft.com/office/drawing/2014/main" id="{17467BEE-7F40-43F9-BFE3-A26DEEEF8049}"/>
              </a:ext>
            </a:extLst>
          </p:cNvPr>
          <p:cNvSpPr>
            <a:spLocks noGrp="1"/>
          </p:cNvSpPr>
          <p:nvPr>
            <p:ph type="ftr" sz="quarter" idx="4"/>
          </p:nvPr>
        </p:nvSpPr>
        <p:spPr/>
        <p:txBody>
          <a:bodyPr/>
          <a:lstStyle/>
          <a:p>
            <a:pPr>
              <a:defRPr/>
            </a:pPr>
            <a:r>
              <a:rPr lang="en-US" altLang="en-US" dirty="0"/>
              <a:t>Copyright @ 2020 Fagen Friedman &amp; Fulfrost, LLP 4735858</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pPr>
              <a:defRPr/>
            </a:pPr>
            <a:r>
              <a:rPr lang="en-US" dirty="0"/>
              <a:t>Copyright @ 2020 Fagen Friedman &amp; Fulfrost, LLP 4735858</a:t>
            </a:r>
          </a:p>
        </p:txBody>
      </p:sp>
    </p:spTree>
    <p:extLst>
      <p:ext uri="{BB962C8B-B14F-4D97-AF65-F5344CB8AC3E}">
        <p14:creationId xmlns:p14="http://schemas.microsoft.com/office/powerpoint/2010/main" val="477095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p:spPr>
        <p:txBody>
          <a:bodyPr/>
          <a:lstStyle/>
          <a:p>
            <a:r>
              <a:rPr lang="en-US" altLang="en-US" dirty="0"/>
              <a:t>This is a </a:t>
            </a:r>
            <a:r>
              <a:rPr lang="en-US" altLang="en-US" b="1" dirty="0"/>
              <a:t>great slide</a:t>
            </a:r>
            <a:r>
              <a:rPr lang="en-US" altLang="en-US" dirty="0"/>
              <a:t> because it visually explains the relationship between IDEA, 504 and general education students.</a:t>
            </a:r>
          </a:p>
          <a:p>
            <a:endParaRPr lang="en-US" altLang="en-US" dirty="0"/>
          </a:p>
          <a:p>
            <a:r>
              <a:rPr lang="en-US" altLang="en-US" b="1" dirty="0"/>
              <a:t>IDEA students</a:t>
            </a:r>
            <a:r>
              <a:rPr lang="en-US" altLang="en-US" dirty="0"/>
              <a:t> are entitled to spec. ed protections, Section 504 protections, and are subject to all of the rights and rules applicable to general education students.</a:t>
            </a:r>
          </a:p>
          <a:p>
            <a:endParaRPr lang="en-US" altLang="en-US" b="1" dirty="0"/>
          </a:p>
          <a:p>
            <a:r>
              <a:rPr lang="en-US" altLang="en-US" b="1" dirty="0"/>
              <a:t>Section 504</a:t>
            </a:r>
            <a:r>
              <a:rPr lang="en-US" altLang="en-US" dirty="0"/>
              <a:t> students are not entitled to IDEA protections, but are entitled to 504 protections and subject to all of the rights and rules applicable to general ed students.</a:t>
            </a:r>
          </a:p>
          <a:p>
            <a:endParaRPr lang="en-US" altLang="en-US" dirty="0"/>
          </a:p>
          <a:p>
            <a:r>
              <a:rPr lang="en-US" altLang="en-US" b="1" dirty="0"/>
              <a:t>LRE</a:t>
            </a:r>
            <a:r>
              <a:rPr lang="en-US" altLang="en-US" b="0" dirty="0"/>
              <a:t> – I hear sometimes, the student is not eligible, or even should not be assessed for special </a:t>
            </a:r>
            <a:r>
              <a:rPr lang="en-US" altLang="en-US" b="0" dirty="0" err="1"/>
              <a:t>edu</a:t>
            </a:r>
            <a:r>
              <a:rPr lang="en-US" altLang="en-US" b="0" dirty="0"/>
              <a:t> (an IEP), because a 504 is the LRE – LRE is appropriate as to the student, and simply qualifying for special education does not necessary pull the student from the general </a:t>
            </a:r>
            <a:r>
              <a:rPr lang="en-US" altLang="en-US" b="0" dirty="0" err="1"/>
              <a:t>edu</a:t>
            </a:r>
            <a:r>
              <a:rPr lang="en-US" altLang="en-US" b="0" dirty="0"/>
              <a:t> environment. </a:t>
            </a:r>
            <a:endParaRPr lang="en-US" altLang="en-US" b="1" dirty="0"/>
          </a:p>
          <a:p>
            <a:endParaRPr lang="en-US" altLang="en-US" dirty="0"/>
          </a:p>
          <a:p>
            <a:r>
              <a:rPr lang="en-US" altLang="en-US" dirty="0"/>
              <a:t>You will note that IDEA students are protected by Section 504.</a:t>
            </a:r>
          </a:p>
        </p:txBody>
      </p:sp>
      <p:sp>
        <p:nvSpPr>
          <p:cNvPr id="138244"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p:spPr>
        <p:txBody>
          <a:bodyPr/>
          <a:lstStyle/>
          <a:p>
            <a:r>
              <a:rPr lang="en-US" altLang="en-US" dirty="0"/>
              <a:t>This is where Section 504 trainings get complicated.</a:t>
            </a:r>
          </a:p>
          <a:p>
            <a:endParaRPr lang="en-US" altLang="en-US" dirty="0"/>
          </a:p>
          <a:p>
            <a:r>
              <a:rPr lang="en-US" altLang="en-US" dirty="0"/>
              <a:t>There are TWO main purposes of Section 504.</a:t>
            </a:r>
          </a:p>
          <a:p>
            <a:endParaRPr lang="en-US" altLang="en-US" dirty="0"/>
          </a:p>
          <a:p>
            <a:r>
              <a:rPr lang="en-US" altLang="en-US" dirty="0"/>
              <a:t>Non-discrimination duty:  School districts must not treat 504 students differently from general ed students when providing access to school district programs and activities. </a:t>
            </a:r>
          </a:p>
          <a:p>
            <a:endParaRPr lang="en-US" altLang="en-US" dirty="0"/>
          </a:p>
          <a:p>
            <a:r>
              <a:rPr lang="en-US" altLang="en-US" dirty="0"/>
              <a:t>Duty to provide FAPE:  Entitlement to FAPE.</a:t>
            </a:r>
          </a:p>
          <a:p>
            <a:endParaRPr lang="en-US" altLang="en-US" dirty="0"/>
          </a:p>
          <a:p>
            <a:r>
              <a:rPr lang="en-US" altLang="en-US" dirty="0"/>
              <a:t>We carefully distinguish between these two purposes because …and as a bit of a teaser…. Some students may be eligible under Section 504, but not entitled to a FAPE.  </a:t>
            </a:r>
          </a:p>
          <a:p>
            <a:endParaRPr lang="en-US" altLang="en-US" dirty="0"/>
          </a:p>
        </p:txBody>
      </p:sp>
      <p:sp>
        <p:nvSpPr>
          <p:cNvPr id="139268" name="Footer Placeholder 3"/>
          <p:cNvSpPr>
            <a:spLocks noGrp="1"/>
          </p:cNvSpPr>
          <p:nvPr>
            <p:ph type="ftr" sz="quarter" idx="4"/>
          </p:nvPr>
        </p:nvSpPr>
        <p:spPr>
          <a:noFill/>
        </p:spPr>
        <p:txBody>
          <a:bodyPr/>
          <a:lstStyle>
            <a:lvl1pPr defTabSz="1011608" eaLnBrk="0" hangingPunct="0">
              <a:spcBef>
                <a:spcPct val="30000"/>
              </a:spcBef>
              <a:defRPr>
                <a:solidFill>
                  <a:schemeClr val="tx1"/>
                </a:solidFill>
                <a:latin typeface="Arial" charset="0"/>
              </a:defRPr>
            </a:lvl1pPr>
            <a:lvl2pPr marL="778288" indent="-298316" defTabSz="1011608" eaLnBrk="0" hangingPunct="0">
              <a:spcBef>
                <a:spcPct val="30000"/>
              </a:spcBef>
              <a:defRPr>
                <a:solidFill>
                  <a:schemeClr val="tx1"/>
                </a:solidFill>
                <a:latin typeface="Arial" charset="0"/>
              </a:defRPr>
            </a:lvl2pPr>
            <a:lvl3pPr marL="1198264" indent="-238320" defTabSz="1011608" eaLnBrk="0" hangingPunct="0">
              <a:spcBef>
                <a:spcPct val="30000"/>
              </a:spcBef>
              <a:defRPr>
                <a:solidFill>
                  <a:schemeClr val="tx1"/>
                </a:solidFill>
                <a:latin typeface="Arial" charset="0"/>
              </a:defRPr>
            </a:lvl3pPr>
            <a:lvl4pPr marL="1678235" indent="-238320" defTabSz="1011608" eaLnBrk="0" hangingPunct="0">
              <a:spcBef>
                <a:spcPct val="30000"/>
              </a:spcBef>
              <a:defRPr>
                <a:solidFill>
                  <a:schemeClr val="tx1"/>
                </a:solidFill>
                <a:latin typeface="Arial" charset="0"/>
              </a:defRPr>
            </a:lvl4pPr>
            <a:lvl5pPr marL="2158208" indent="-238320" defTabSz="1011608" eaLnBrk="0" hangingPunct="0">
              <a:spcBef>
                <a:spcPct val="30000"/>
              </a:spcBef>
              <a:defRPr>
                <a:solidFill>
                  <a:schemeClr val="tx1"/>
                </a:solidFill>
                <a:latin typeface="Arial" charset="0"/>
              </a:defRPr>
            </a:lvl5pPr>
            <a:lvl6pPr marL="2638177" indent="-238320" defTabSz="1011608" eaLnBrk="0" fontAlgn="base" hangingPunct="0">
              <a:spcBef>
                <a:spcPct val="30000"/>
              </a:spcBef>
              <a:spcAft>
                <a:spcPct val="0"/>
              </a:spcAft>
              <a:defRPr>
                <a:solidFill>
                  <a:schemeClr val="tx1"/>
                </a:solidFill>
                <a:latin typeface="Arial" charset="0"/>
              </a:defRPr>
            </a:lvl6pPr>
            <a:lvl7pPr marL="3118150" indent="-238320" defTabSz="1011608" eaLnBrk="0" fontAlgn="base" hangingPunct="0">
              <a:spcBef>
                <a:spcPct val="30000"/>
              </a:spcBef>
              <a:spcAft>
                <a:spcPct val="0"/>
              </a:spcAft>
              <a:defRPr>
                <a:solidFill>
                  <a:schemeClr val="tx1"/>
                </a:solidFill>
                <a:latin typeface="Arial" charset="0"/>
              </a:defRPr>
            </a:lvl7pPr>
            <a:lvl8pPr marL="3598121" indent="-238320" defTabSz="1011608" eaLnBrk="0" fontAlgn="base" hangingPunct="0">
              <a:spcBef>
                <a:spcPct val="30000"/>
              </a:spcBef>
              <a:spcAft>
                <a:spcPct val="0"/>
              </a:spcAft>
              <a:defRPr>
                <a:solidFill>
                  <a:schemeClr val="tx1"/>
                </a:solidFill>
                <a:latin typeface="Arial" charset="0"/>
              </a:defRPr>
            </a:lvl8pPr>
            <a:lvl9pPr marL="4078094" indent="-238320" defTabSz="1011608" eaLnBrk="0" fontAlgn="base" hangingPunct="0">
              <a:spcBef>
                <a:spcPct val="30000"/>
              </a:spcBef>
              <a:spcAft>
                <a:spcPct val="0"/>
              </a:spcAft>
              <a:defRPr>
                <a:solidFill>
                  <a:schemeClr val="tx1"/>
                </a:solidFill>
                <a:latin typeface="Arial" charset="0"/>
              </a:defRPr>
            </a:lvl9pPr>
          </a:lstStyle>
          <a:p>
            <a:pPr eaLnBrk="1" hangingPunct="1">
              <a:spcBef>
                <a:spcPct val="0"/>
              </a:spcBef>
            </a:pPr>
            <a:r>
              <a:rPr lang="en-US" altLang="en-US" dirty="0"/>
              <a:t>Copyright @ 2020 Fagen Friedman &amp; Fulfrost, LLP 4735858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38926" name="Rectangle 14"/>
          <p:cNvSpPr>
            <a:spLocks noGrp="1" noChangeArrowheads="1"/>
          </p:cNvSpPr>
          <p:nvPr>
            <p:ph type="title"/>
          </p:nvPr>
        </p:nvSpPr>
        <p:spPr>
          <a:xfrm>
            <a:off x="685800" y="2130425"/>
            <a:ext cx="7772400" cy="1470025"/>
          </a:xfrm>
          <a:extLst>
            <a:ext uri="{FAA26D3D-D897-4be2-8F04-BA451C77F1D7}"/>
          </a:extLst>
        </p:spPr>
        <p:txBody>
          <a:bodyPr/>
          <a:lstStyle>
            <a:lvl1pPr>
              <a:defRPr dirty="0"/>
            </a:lvl1pPr>
          </a:lstStyle>
          <a:p>
            <a:pPr lvl="0"/>
            <a:r>
              <a:rPr lang="en-US" noProof="0" dirty="0"/>
              <a:t>Click to edit Master title style</a:t>
            </a:r>
          </a:p>
        </p:txBody>
      </p:sp>
      <p:sp>
        <p:nvSpPr>
          <p:cNvPr id="38927" name="Rectangle 15"/>
          <p:cNvSpPr>
            <a:spLocks noGrp="1" noChangeArrowheads="1"/>
          </p:cNvSpPr>
          <p:nvPr>
            <p:ph type="body" idx="1"/>
          </p:nvPr>
        </p:nvSpPr>
        <p:spPr>
          <a:xfrm>
            <a:off x="1371600" y="3886200"/>
            <a:ext cx="6400800" cy="1752600"/>
          </a:xfrm>
          <a:extLst>
            <a:ext uri="{FAA26D3D-D897-4be2-8F04-BA451C77F1D7}"/>
          </a:extLst>
        </p:spPr>
        <p:txBody>
          <a:bodyPr/>
          <a:lstStyle>
            <a:lvl1pPr marL="0" indent="0" algn="ctr">
              <a:buFont typeface="Wingdings" pitchFamily="2" charset="2"/>
              <a:buNone/>
              <a:defRPr smtClean="0">
                <a:latin typeface="Tahoma" pitchFamily="34" charset="0"/>
              </a:defRPr>
            </a:lvl1pPr>
          </a:lstStyle>
          <a:p>
            <a:pPr lvl="0"/>
            <a:r>
              <a:rPr lang="en-US" altLang="en-US" noProof="0"/>
              <a:t>Click to edit Master subtitle style</a:t>
            </a:r>
          </a:p>
        </p:txBody>
      </p:sp>
    </p:spTree>
    <p:extLst>
      <p:ext uri="{BB962C8B-B14F-4D97-AF65-F5344CB8AC3E}">
        <p14:creationId xmlns:p14="http://schemas.microsoft.com/office/powerpoint/2010/main" val="367208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01593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8375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4417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5"/>
          <p:cNvSpPr>
            <a:spLocks noGrp="1" noChangeArrowheads="1"/>
          </p:cNvSpPr>
          <p:nvPr>
            <p:ph type="sldNum" sz="quarter" idx="10"/>
          </p:nvPr>
        </p:nvSpPr>
        <p:spPr>
          <a:xfrm>
            <a:off x="4191000" y="6172200"/>
            <a:ext cx="914400" cy="381000"/>
          </a:xfrm>
          <a:prstGeom prst="rect">
            <a:avLst/>
          </a:prstGeom>
          <a:ln/>
        </p:spPr>
        <p:txBody>
          <a:bodyPr/>
          <a:lstStyle>
            <a:lvl1pPr>
              <a:defRPr/>
            </a:lvl1pPr>
          </a:lstStyle>
          <a:p>
            <a:pPr>
              <a:defRPr/>
            </a:pPr>
            <a:fld id="{FB15ED7D-D2F4-4D89-9097-FB7BEE70B53D}" type="slidenum">
              <a:rPr lang="en-US" altLang="en-US"/>
              <a:pPr>
                <a:defRPr/>
              </a:pPr>
              <a:t>‹#›</a:t>
            </a:fld>
            <a:endParaRPr lang="en-US" altLang="en-US" dirty="0"/>
          </a:p>
        </p:txBody>
      </p:sp>
    </p:spTree>
    <p:extLst>
      <p:ext uri="{BB962C8B-B14F-4D97-AF65-F5344CB8AC3E}">
        <p14:creationId xmlns:p14="http://schemas.microsoft.com/office/powerpoint/2010/main" val="1836674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5"/>
          <p:cNvSpPr>
            <a:spLocks noGrp="1" noChangeArrowheads="1"/>
          </p:cNvSpPr>
          <p:nvPr>
            <p:ph type="sldNum" sz="quarter" idx="10"/>
          </p:nvPr>
        </p:nvSpPr>
        <p:spPr>
          <a:xfrm>
            <a:off x="4191000" y="6172200"/>
            <a:ext cx="914400" cy="381000"/>
          </a:xfrm>
          <a:prstGeom prst="rect">
            <a:avLst/>
          </a:prstGeom>
          <a:ln/>
        </p:spPr>
        <p:txBody>
          <a:bodyPr/>
          <a:lstStyle>
            <a:lvl1pPr>
              <a:defRPr/>
            </a:lvl1pPr>
          </a:lstStyle>
          <a:p>
            <a:pPr>
              <a:defRPr/>
            </a:pPr>
            <a:fld id="{EFE270F1-BDF0-47C1-8810-A1AA05403ACE}" type="slidenum">
              <a:rPr lang="en-US" altLang="en-US"/>
              <a:pPr>
                <a:defRPr/>
              </a:pPr>
              <a:t>‹#›</a:t>
            </a:fld>
            <a:endParaRPr lang="en-US" altLang="en-US" dirty="0"/>
          </a:p>
        </p:txBody>
      </p:sp>
    </p:spTree>
    <p:extLst>
      <p:ext uri="{BB962C8B-B14F-4D97-AF65-F5344CB8AC3E}">
        <p14:creationId xmlns:p14="http://schemas.microsoft.com/office/powerpoint/2010/main" val="862716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5"/>
          <p:cNvSpPr>
            <a:spLocks noGrp="1" noChangeArrowheads="1"/>
          </p:cNvSpPr>
          <p:nvPr>
            <p:ph type="sldNum" sz="quarter" idx="10"/>
          </p:nvPr>
        </p:nvSpPr>
        <p:spPr>
          <a:xfrm>
            <a:off x="4191000" y="6172200"/>
            <a:ext cx="914400" cy="381000"/>
          </a:xfrm>
          <a:prstGeom prst="rect">
            <a:avLst/>
          </a:prstGeom>
          <a:ln/>
        </p:spPr>
        <p:txBody>
          <a:bodyPr/>
          <a:lstStyle>
            <a:lvl1pPr>
              <a:defRPr/>
            </a:lvl1pPr>
          </a:lstStyle>
          <a:p>
            <a:pPr>
              <a:defRPr/>
            </a:pPr>
            <a:fld id="{40CEF864-B257-47B7-9EEC-7FCD4DB4FC4E}" type="slidenum">
              <a:rPr lang="en-US" altLang="en-US"/>
              <a:pPr>
                <a:defRPr/>
              </a:pPr>
              <a:t>‹#›</a:t>
            </a:fld>
            <a:endParaRPr lang="en-US" altLang="en-US" dirty="0"/>
          </a:p>
        </p:txBody>
      </p:sp>
    </p:spTree>
    <p:extLst>
      <p:ext uri="{BB962C8B-B14F-4D97-AF65-F5344CB8AC3E}">
        <p14:creationId xmlns:p14="http://schemas.microsoft.com/office/powerpoint/2010/main" val="4190810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78616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3361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23968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17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9955" name="Rectangle 19"/>
          <p:cNvSpPr>
            <a:spLocks noGrp="1" noChangeArrowheads="1"/>
          </p:cNvSpPr>
          <p:nvPr>
            <p:ph type="ctrTitle"/>
          </p:nvPr>
        </p:nvSpPr>
        <p:spPr>
          <a:xfrm>
            <a:off x="76200" y="533400"/>
            <a:ext cx="8763000" cy="914400"/>
          </a:xfrm>
        </p:spPr>
        <p:txBody>
          <a:bodyPr/>
          <a:lstStyle>
            <a:lvl1pPr algn="r">
              <a:defRPr sz="4400"/>
            </a:lvl1pPr>
          </a:lstStyle>
          <a:p>
            <a:pPr lvl="0"/>
            <a:r>
              <a:rPr lang="en-US" noProof="0" dirty="0"/>
              <a:t>Click to edit Master title style</a:t>
            </a:r>
          </a:p>
        </p:txBody>
      </p:sp>
      <p:sp>
        <p:nvSpPr>
          <p:cNvPr id="39956" name="Rectangle 20"/>
          <p:cNvSpPr>
            <a:spLocks noGrp="1" noChangeArrowheads="1"/>
          </p:cNvSpPr>
          <p:nvPr>
            <p:ph type="subTitle" idx="1"/>
          </p:nvPr>
        </p:nvSpPr>
        <p:spPr>
          <a:xfrm>
            <a:off x="76200" y="1752600"/>
            <a:ext cx="8763000" cy="1524000"/>
          </a:xfrm>
        </p:spPr>
        <p:txBody>
          <a:bodyPr/>
          <a:lstStyle>
            <a:lvl1pPr marL="0" indent="0" algn="r">
              <a:buFont typeface="Wingdings" charset="0"/>
              <a:buNone/>
              <a:defRPr sz="3400"/>
            </a:lvl1pPr>
          </a:lstStyle>
          <a:p>
            <a:pPr lvl="0"/>
            <a:r>
              <a:rPr lang="en-US" noProof="0" dirty="0"/>
              <a:t>Click to edit Master subtitle style</a:t>
            </a:r>
          </a:p>
        </p:txBody>
      </p:sp>
    </p:spTree>
    <p:extLst>
      <p:ext uri="{BB962C8B-B14F-4D97-AF65-F5344CB8AC3E}">
        <p14:creationId xmlns:p14="http://schemas.microsoft.com/office/powerpoint/2010/main" val="1880510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8811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26614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992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9070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75307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488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5192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9719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328987"/>
            <a:ext cx="7772400" cy="1362075"/>
          </a:xfrm>
        </p:spPr>
        <p:txBody>
          <a:bodyPr/>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457200" y="18288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46493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8610600" cy="1371600"/>
          </a:xfrm>
        </p:spPr>
        <p:txBody>
          <a:bodyPr/>
          <a:lstStyle/>
          <a:p>
            <a:r>
              <a:rPr lang="en-US" dirty="0"/>
              <a:t>Click to edit Master title style</a:t>
            </a:r>
          </a:p>
        </p:txBody>
      </p:sp>
      <p:sp>
        <p:nvSpPr>
          <p:cNvPr id="6" name="Content Placeholder 2"/>
          <p:cNvSpPr>
            <a:spLocks noGrp="1"/>
          </p:cNvSpPr>
          <p:nvPr>
            <p:ph idx="1"/>
          </p:nvPr>
        </p:nvSpPr>
        <p:spPr>
          <a:xfrm>
            <a:off x="228600" y="1752600"/>
            <a:ext cx="8610600"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289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92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152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845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3367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38926" name="Rectangle 14"/>
          <p:cNvSpPr>
            <a:spLocks noGrp="1" noChangeArrowheads="1"/>
          </p:cNvSpPr>
          <p:nvPr>
            <p:ph type="title"/>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38927" name="Rectangle 15"/>
          <p:cNvSpPr>
            <a:spLocks noGrp="1" noChangeArrowheads="1"/>
          </p:cNvSpPr>
          <p:nvPr>
            <p:ph type="body" idx="1"/>
          </p:nvPr>
        </p:nvSpPr>
        <p:spPr bwMode="auto">
          <a:xfrm>
            <a:off x="381000" y="1524000"/>
            <a:ext cx="8382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Rectangle 27"/>
          <p:cNvSpPr>
            <a:spLocks noChangeArrowheads="1"/>
          </p:cNvSpPr>
          <p:nvPr userDrawn="1"/>
        </p:nvSpPr>
        <p:spPr bwMode="auto">
          <a:xfrm>
            <a:off x="-17463" y="6096000"/>
            <a:ext cx="7032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216000" rIns="0" bIns="144000"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708CD18-78CB-42AA-B8AA-077B1EEC4527}" type="slidenum">
              <a:rPr lang="de-DE" altLang="en-US" sz="800" b="1" smtClean="0">
                <a:solidFill>
                  <a:srgbClr val="000000"/>
                </a:solidFill>
                <a:latin typeface="Tahoma" pitchFamily="34" charset="0"/>
              </a:rPr>
              <a:pPr>
                <a:defRPr/>
              </a:pPr>
              <a:t>‹#›</a:t>
            </a:fld>
            <a:endParaRPr lang="de-DE" altLang="en-US" sz="800" b="1">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3761"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62" r:id="rId13"/>
    <p:sldLayoutId id="2147483763" r:id="rId14"/>
    <p:sldLayoutId id="2147483764" r:id="rId15"/>
  </p:sldLayoutIdLst>
  <p:hf sldNum="0" hdr="0" ftr="0" dt="0"/>
  <p:txStyles>
    <p:titleStyle>
      <a:lvl1pPr algn="l" rtl="0" eaLnBrk="0" fontAlgn="base" hangingPunct="0">
        <a:spcBef>
          <a:spcPct val="0"/>
        </a:spcBef>
        <a:spcAft>
          <a:spcPct val="0"/>
        </a:spcAft>
        <a:defRPr sz="4400">
          <a:solidFill>
            <a:schemeClr val="tx1"/>
          </a:solidFill>
          <a:latin typeface="Tahoma"/>
          <a:ea typeface="MS PGothic" pitchFamily="34" charset="-128"/>
          <a:cs typeface="Tahoma"/>
        </a:defRPr>
      </a:lvl1pPr>
      <a:lvl2pPr algn="l" rtl="0" eaLnBrk="0" fontAlgn="base" hangingPunct="0">
        <a:spcBef>
          <a:spcPct val="0"/>
        </a:spcBef>
        <a:spcAft>
          <a:spcPct val="0"/>
        </a:spcAft>
        <a:defRPr sz="4400">
          <a:solidFill>
            <a:schemeClr val="tx1"/>
          </a:solidFill>
          <a:latin typeface="Tahoma" charset="0"/>
          <a:ea typeface="MS PGothic" pitchFamily="34" charset="-128"/>
          <a:cs typeface="Tahoma" pitchFamily="34" charset="0"/>
        </a:defRPr>
      </a:lvl2pPr>
      <a:lvl3pPr algn="l" rtl="0" eaLnBrk="0" fontAlgn="base" hangingPunct="0">
        <a:spcBef>
          <a:spcPct val="0"/>
        </a:spcBef>
        <a:spcAft>
          <a:spcPct val="0"/>
        </a:spcAft>
        <a:defRPr sz="4400">
          <a:solidFill>
            <a:schemeClr val="tx1"/>
          </a:solidFill>
          <a:latin typeface="Tahoma" charset="0"/>
          <a:ea typeface="MS PGothic" pitchFamily="34" charset="-128"/>
          <a:cs typeface="Tahoma" pitchFamily="34" charset="0"/>
        </a:defRPr>
      </a:lvl3pPr>
      <a:lvl4pPr algn="l" rtl="0" eaLnBrk="0" fontAlgn="base" hangingPunct="0">
        <a:spcBef>
          <a:spcPct val="0"/>
        </a:spcBef>
        <a:spcAft>
          <a:spcPct val="0"/>
        </a:spcAft>
        <a:defRPr sz="4400">
          <a:solidFill>
            <a:schemeClr val="tx1"/>
          </a:solidFill>
          <a:latin typeface="Tahoma" charset="0"/>
          <a:ea typeface="MS PGothic" pitchFamily="34" charset="-128"/>
          <a:cs typeface="Tahoma" pitchFamily="34" charset="0"/>
        </a:defRPr>
      </a:lvl4pPr>
      <a:lvl5pPr algn="l" rtl="0" eaLnBrk="0" fontAlgn="base" hangingPunct="0">
        <a:spcBef>
          <a:spcPct val="0"/>
        </a:spcBef>
        <a:spcAft>
          <a:spcPct val="0"/>
        </a:spcAft>
        <a:defRPr sz="4400">
          <a:solidFill>
            <a:schemeClr val="tx1"/>
          </a:solidFill>
          <a:latin typeface="Tahoma" charset="0"/>
          <a:ea typeface="MS PGothic" pitchFamily="34" charset="-128"/>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S PGothic" pitchFamily="34" charset="-128"/>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S PGothic" pitchFamily="34" charset="-128"/>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S PGothic" pitchFamily="34" charset="-128"/>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S PGothic" pitchFamily="34" charset="-128"/>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S PGothic" pitchFamily="34" charset="-128"/>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866" name="Rectangle 27"/>
          <p:cNvSpPr>
            <a:spLocks noChangeArrowheads="1"/>
          </p:cNvSpPr>
          <p:nvPr userDrawn="1"/>
        </p:nvSpPr>
        <p:spPr bwMode="auto">
          <a:xfrm>
            <a:off x="-17463" y="6096000"/>
            <a:ext cx="7032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216000" rIns="0" bIns="144000"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8B83C0B-C4F6-4958-B8A4-A689D6787493}" type="slidenum">
              <a:rPr lang="de-DE" altLang="en-US" sz="800" b="1" smtClean="0">
                <a:solidFill>
                  <a:srgbClr val="000000"/>
                </a:solidFill>
                <a:latin typeface="Tahoma" pitchFamily="34" charset="0"/>
              </a:rPr>
              <a:pPr>
                <a:defRPr/>
              </a:pPr>
              <a:t>‹#›</a:t>
            </a:fld>
            <a:endParaRPr lang="de-DE" altLang="en-US" sz="800" b="1">
              <a:solidFill>
                <a:srgbClr val="000000"/>
              </a:solidFill>
              <a:latin typeface="Tahoma" pitchFamily="34" charset="0"/>
            </a:endParaRPr>
          </a:p>
        </p:txBody>
      </p:sp>
      <p:sp>
        <p:nvSpPr>
          <p:cNvPr id="270345" name="Text Box 9"/>
          <p:cNvSpPr txBox="1">
            <a:spLocks noChangeArrowheads="1"/>
          </p:cNvSpPr>
          <p:nvPr userDrawn="1"/>
        </p:nvSpPr>
        <p:spPr bwMode="auto">
          <a:xfrm>
            <a:off x="304800" y="5867400"/>
            <a:ext cx="4800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500"/>
              </a:spcBef>
              <a:spcAft>
                <a:spcPts val="500"/>
              </a:spcAft>
              <a:defRPr/>
            </a:pPr>
            <a:r>
              <a:rPr lang="en-US" altLang="en-US" sz="800" b="1" i="1" dirty="0">
                <a:latin typeface="Arial Unicode MS" pitchFamily="34" charset="-128"/>
              </a:rPr>
              <a:t>Information in this presentation, including but not limited to PowerPoint handouts and the presenters' comments, is summary only and not legal advice.  We advise you to consult with legal counsel to determine how this information may apply to your specific facts and circumstances</a:t>
            </a:r>
            <a:r>
              <a:rPr lang="en-US" altLang="en-US" sz="800" b="1" dirty="0">
                <a:latin typeface="Arial Unicode MS" pitchFamily="34" charset="-128"/>
              </a:rPr>
              <a:t>.</a:t>
            </a:r>
            <a:endParaRPr lang="en-US" altLang="en-US" sz="800" dirty="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sldNum="0" hdr="0" ftr="0" dt="0"/>
  <p:txStyles>
    <p:titleStyle>
      <a:lvl1pPr algn="l" rtl="0" eaLnBrk="0" fontAlgn="base" hangingPunct="0">
        <a:spcBef>
          <a:spcPct val="0"/>
        </a:spcBef>
        <a:spcAft>
          <a:spcPct val="0"/>
        </a:spcAft>
        <a:defRPr sz="4400">
          <a:solidFill>
            <a:schemeClr val="tx1"/>
          </a:solidFill>
          <a:latin typeface="+mj-lt"/>
          <a:ea typeface="MS PGothic" pitchFamily="34" charset="-128"/>
          <a:cs typeface="+mj-cs"/>
        </a:defRPr>
      </a:lvl1pPr>
      <a:lvl2pPr algn="l" rtl="0" eaLnBrk="0" fontAlgn="base" hangingPunct="0">
        <a:spcBef>
          <a:spcPct val="0"/>
        </a:spcBef>
        <a:spcAft>
          <a:spcPct val="0"/>
        </a:spcAft>
        <a:defRPr sz="4400">
          <a:solidFill>
            <a:schemeClr val="tx1"/>
          </a:solidFill>
          <a:latin typeface="Tahoma" pitchFamily="34" charset="0"/>
          <a:ea typeface="MS PGothic" pitchFamily="34" charset="-128"/>
        </a:defRPr>
      </a:lvl2pPr>
      <a:lvl3pPr algn="l" rtl="0" eaLnBrk="0" fontAlgn="base" hangingPunct="0">
        <a:spcBef>
          <a:spcPct val="0"/>
        </a:spcBef>
        <a:spcAft>
          <a:spcPct val="0"/>
        </a:spcAft>
        <a:defRPr sz="4400">
          <a:solidFill>
            <a:schemeClr val="tx1"/>
          </a:solidFill>
          <a:latin typeface="Tahoma" pitchFamily="34" charset="0"/>
          <a:ea typeface="MS PGothic" pitchFamily="34" charset="-128"/>
        </a:defRPr>
      </a:lvl3pPr>
      <a:lvl4pPr algn="l" rtl="0" eaLnBrk="0" fontAlgn="base" hangingPunct="0">
        <a:spcBef>
          <a:spcPct val="0"/>
        </a:spcBef>
        <a:spcAft>
          <a:spcPct val="0"/>
        </a:spcAft>
        <a:defRPr sz="4400">
          <a:solidFill>
            <a:schemeClr val="tx1"/>
          </a:solidFill>
          <a:latin typeface="Tahoma" pitchFamily="34" charset="0"/>
          <a:ea typeface="MS PGothic" pitchFamily="34" charset="-128"/>
        </a:defRPr>
      </a:lvl4pPr>
      <a:lvl5pPr algn="l" rtl="0" eaLnBrk="0" fontAlgn="base" hangingPunct="0">
        <a:spcBef>
          <a:spcPct val="0"/>
        </a:spcBef>
        <a:spcAft>
          <a:spcPct val="0"/>
        </a:spcAft>
        <a:defRPr sz="4400">
          <a:solidFill>
            <a:schemeClr val="tx1"/>
          </a:solidFill>
          <a:latin typeface="Tahoma" pitchFamily="34" charset="0"/>
          <a:ea typeface="MS PGothic" pitchFamily="34" charset="-128"/>
        </a:defRPr>
      </a:lvl5pPr>
      <a:lvl6pPr marL="457200" algn="l" rtl="0" fontAlgn="base">
        <a:spcBef>
          <a:spcPct val="0"/>
        </a:spcBef>
        <a:spcAft>
          <a:spcPct val="0"/>
        </a:spcAft>
        <a:defRPr sz="4400">
          <a:solidFill>
            <a:schemeClr val="tx1"/>
          </a:solidFill>
          <a:latin typeface="Tahoma" pitchFamily="34" charset="0"/>
          <a:ea typeface="ＭＳ Ｐゴシック" pitchFamily="34" charset="-128"/>
        </a:defRPr>
      </a:lvl6pPr>
      <a:lvl7pPr marL="914400" algn="l" rtl="0" fontAlgn="base">
        <a:spcBef>
          <a:spcPct val="0"/>
        </a:spcBef>
        <a:spcAft>
          <a:spcPct val="0"/>
        </a:spcAft>
        <a:defRPr sz="4400">
          <a:solidFill>
            <a:schemeClr val="tx1"/>
          </a:solidFill>
          <a:latin typeface="Tahoma" pitchFamily="34" charset="0"/>
          <a:ea typeface="ＭＳ Ｐゴシック" pitchFamily="34" charset="-128"/>
        </a:defRPr>
      </a:lvl7pPr>
      <a:lvl8pPr marL="1371600" algn="l" rtl="0" fontAlgn="base">
        <a:spcBef>
          <a:spcPct val="0"/>
        </a:spcBef>
        <a:spcAft>
          <a:spcPct val="0"/>
        </a:spcAft>
        <a:defRPr sz="4400">
          <a:solidFill>
            <a:schemeClr val="tx1"/>
          </a:solidFill>
          <a:latin typeface="Tahoma" pitchFamily="34" charset="0"/>
          <a:ea typeface="ＭＳ Ｐゴシック" pitchFamily="34" charset="-128"/>
        </a:defRPr>
      </a:lvl8pPr>
      <a:lvl9pPr marL="1828800" algn="l" rtl="0" fontAlgn="base">
        <a:spcBef>
          <a:spcPct val="0"/>
        </a:spcBef>
        <a:spcAft>
          <a:spcPct val="0"/>
        </a:spcAft>
        <a:defRPr sz="4400">
          <a:solidFill>
            <a:schemeClr val="tx1"/>
          </a:solidFill>
          <a:latin typeface="Tahoma" pitchFamily="34" charset="0"/>
          <a:ea typeface="ＭＳ Ｐゴシック" pitchFamily="34" charset="-128"/>
        </a:defRPr>
      </a:lvl9pPr>
    </p:titleStyle>
    <p:bodyStyle>
      <a:lvl1pPr marL="342900" indent="-342900" algn="l" rtl="0" eaLnBrk="0" fontAlgn="base" hangingPunct="0">
        <a:spcBef>
          <a:spcPct val="20000"/>
        </a:spcBef>
        <a:spcAft>
          <a:spcPct val="0"/>
        </a:spcAft>
        <a:buClr>
          <a:srgbClr val="8CC63E"/>
        </a:buClr>
        <a:buFont typeface="Wingdings" pitchFamily="2" charset="2"/>
        <a:buChar char="n"/>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8CC63E"/>
        </a:buClr>
        <a:buFont typeface="Wingdings" pitchFamily="2" charset="2"/>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8CC63E"/>
        </a:buClr>
        <a:buFont typeface="Wingdings" pitchFamily="2" charset="2"/>
        <a:buChar char="n"/>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8CC63E"/>
        </a:buClr>
        <a:buFont typeface="Wingdings"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8CC63E"/>
        </a:buClr>
        <a:buFont typeface="Wingdings"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8CC63E"/>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bing.com/images/search?q=Section+504&amp;view=detailv2&amp;&amp;id=9562ED56064568725C1A30DDFC9FEA6BCA9380D1&amp;selectedIndex=9&amp;ccid=xwkGOy4u&amp;simid=608039333015388205&amp;thid=OIP.Mc709063b2e2e4f458a3a95ee5dd98a10o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7.xml"/><Relationship Id="rId1" Type="http://schemas.openxmlformats.org/officeDocument/2006/relationships/slideLayout" Target="../slideLayouts/slideLayout2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685800" y="1219200"/>
            <a:ext cx="7772400" cy="2286001"/>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gn="r"/>
            <a:r>
              <a:rPr lang="en-US" altLang="en-US" sz="4800" b="1" dirty="0">
                <a:latin typeface="Tahoma" pitchFamily="34" charset="0"/>
                <a:cs typeface="Tahoma" pitchFamily="34" charset="0"/>
              </a:rPr>
              <a:t>Section 504 Training</a:t>
            </a:r>
            <a:br>
              <a:rPr lang="en-US" altLang="en-US" dirty="0">
                <a:latin typeface="Tahoma" pitchFamily="34" charset="0"/>
                <a:cs typeface="Tahoma" pitchFamily="34" charset="0"/>
              </a:rPr>
            </a:br>
            <a:r>
              <a:rPr lang="en-US" altLang="en-US" dirty="0">
                <a:latin typeface="Tahoma" pitchFamily="34" charset="0"/>
                <a:cs typeface="Tahoma" pitchFamily="34" charset="0"/>
              </a:rPr>
              <a:t>Ontario Montclair School District</a:t>
            </a:r>
            <a:br>
              <a:rPr lang="en-US" altLang="en-US" dirty="0">
                <a:latin typeface="Tahoma" pitchFamily="34" charset="0"/>
                <a:cs typeface="Tahoma" pitchFamily="34" charset="0"/>
              </a:rPr>
            </a:br>
            <a:br>
              <a:rPr lang="en-US" altLang="en-US" sz="6000" b="1" dirty="0">
                <a:latin typeface="Tahoma" pitchFamily="34" charset="0"/>
                <a:cs typeface="Tahoma" pitchFamily="34" charset="0"/>
              </a:rPr>
            </a:br>
            <a:r>
              <a:rPr lang="en-US" altLang="en-US" sz="6000" b="1" dirty="0">
                <a:latin typeface="Tahoma" pitchFamily="34" charset="0"/>
                <a:cs typeface="Tahoma" pitchFamily="34" charset="0"/>
              </a:rPr>
              <a:t>	</a:t>
            </a:r>
            <a:r>
              <a:rPr lang="en-US" altLang="en-US" sz="2000" b="1" dirty="0">
                <a:latin typeface="Tahoma" pitchFamily="34" charset="0"/>
                <a:cs typeface="Tahoma" pitchFamily="34" charset="0"/>
              </a:rPr>
              <a:t>Cynthia D. Vargas, Esq.</a:t>
            </a:r>
            <a:br>
              <a:rPr lang="en-US" altLang="en-US" sz="4000" b="1" dirty="0">
                <a:latin typeface="Tahoma" pitchFamily="34" charset="0"/>
                <a:cs typeface="Tahoma" pitchFamily="34" charset="0"/>
              </a:rPr>
            </a:br>
            <a:br>
              <a:rPr lang="en-US" altLang="en-US" sz="4000" b="1" dirty="0">
                <a:latin typeface="Tahoma" pitchFamily="34" charset="0"/>
                <a:cs typeface="Tahoma" pitchFamily="34" charset="0"/>
              </a:rPr>
            </a:br>
            <a:endParaRPr lang="en-US" altLang="en-US" sz="4000" b="1" dirty="0">
              <a:latin typeface="Tahoma" pitchFamily="34" charset="0"/>
              <a:cs typeface="Tahoma" pitchFamily="34" charset="0"/>
            </a:endParaRPr>
          </a:p>
        </p:txBody>
      </p:sp>
      <p:pic>
        <p:nvPicPr>
          <p:cNvPr id="410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715000"/>
            <a:ext cx="16795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tse1.mm.bing.net/th?&amp;id=OIP.Mc709063b2e2e4f458a3a95ee5dd98a10o0&amp;w=185&amp;h=144&amp;c=0&amp;pid=1.9&amp;rs=0&amp;p=0&amp;r=0">
            <a:hlinkClick r:id="rId4" tooltip="View image details"/>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419354"/>
            <a:ext cx="2618510"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1DD274E-DE6E-4A8D-ABAE-C1B9E635A1B0}"/>
              </a:ext>
            </a:extLst>
          </p:cNvPr>
          <p:cNvSpPr>
            <a:spLocks noGrp="1" noChangeArrowheads="1"/>
          </p:cNvSpPr>
          <p:nvPr>
            <p:ph type="title"/>
          </p:nvPr>
        </p:nvSpPr>
        <p:spPr>
          <a:xfrm>
            <a:off x="228600" y="304800"/>
            <a:ext cx="8610600" cy="9906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b="1" dirty="0">
                <a:latin typeface="Tahoma" panose="020B0604030504040204" pitchFamily="34" charset="0"/>
                <a:cs typeface="Tahoma" panose="020B0604030504040204" pitchFamily="34" charset="0"/>
              </a:rPr>
              <a:t>Non-Discrimination Duty</a:t>
            </a:r>
          </a:p>
        </p:txBody>
      </p:sp>
      <p:sp>
        <p:nvSpPr>
          <p:cNvPr id="11267" name="Rectangle 3">
            <a:extLst>
              <a:ext uri="{FF2B5EF4-FFF2-40B4-BE49-F238E27FC236}">
                <a16:creationId xmlns:a16="http://schemas.microsoft.com/office/drawing/2014/main" id="{1F5C89D7-9CA0-4BB8-83F0-B67FB801A50D}"/>
              </a:ext>
            </a:extLst>
          </p:cNvPr>
          <p:cNvSpPr>
            <a:spLocks noGrp="1" noChangeArrowheads="1"/>
          </p:cNvSpPr>
          <p:nvPr>
            <p:ph type="body" idx="1"/>
          </p:nvPr>
        </p:nvSpPr>
        <p:spPr>
          <a:xfrm>
            <a:off x="228600" y="1219200"/>
            <a:ext cx="8610600" cy="48768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nSpc>
                <a:spcPct val="90000"/>
              </a:lnSpc>
            </a:pPr>
            <a:r>
              <a:rPr lang="en-US" altLang="en-US" sz="2800" dirty="0">
                <a:latin typeface="Tahoma" panose="020B0604030504040204" pitchFamily="34" charset="0"/>
                <a:cs typeface="Tahoma" panose="020B0604030504040204" pitchFamily="34" charset="0"/>
              </a:rPr>
              <a:t>Protects students from discrimination</a:t>
            </a:r>
            <a:r>
              <a:rPr lang="en-US" altLang="en-US" sz="2400" dirty="0">
                <a:latin typeface="Tahoma" panose="020B0604030504040204" pitchFamily="34" charset="0"/>
                <a:cs typeface="Tahoma" panose="020B0604030504040204" pitchFamily="34" charset="0"/>
              </a:rPr>
              <a:t> </a:t>
            </a:r>
          </a:p>
          <a:p>
            <a:pPr>
              <a:lnSpc>
                <a:spcPct val="90000"/>
              </a:lnSpc>
            </a:pPr>
            <a:r>
              <a:rPr lang="en-US" altLang="en-US" sz="2800" dirty="0">
                <a:latin typeface="Tahoma" panose="020B0604030504040204" pitchFamily="34" charset="0"/>
                <a:cs typeface="Tahoma" panose="020B0604030504040204" pitchFamily="34" charset="0"/>
              </a:rPr>
              <a:t>Assures access to educational services and the learning process that is equal to that given to students who do not have disabilities</a:t>
            </a:r>
          </a:p>
          <a:p>
            <a:pPr>
              <a:lnSpc>
                <a:spcPct val="90000"/>
              </a:lnSpc>
            </a:pPr>
            <a:r>
              <a:rPr lang="en-US" altLang="en-US" sz="2800" dirty="0">
                <a:latin typeface="Tahoma" panose="020B0604030504040204" pitchFamily="34" charset="0"/>
                <a:cs typeface="Tahoma" panose="020B0604030504040204" pitchFamily="34" charset="0"/>
              </a:rPr>
              <a:t>Who is covered?  All students are protected from discrimination under Section 504 who:</a:t>
            </a:r>
          </a:p>
          <a:p>
            <a:pPr lvl="1">
              <a:lnSpc>
                <a:spcPct val="90000"/>
              </a:lnSpc>
            </a:pPr>
            <a:r>
              <a:rPr lang="en-US" altLang="en-US" sz="2400" dirty="0">
                <a:latin typeface="Tahoma" panose="020B0604030504040204" pitchFamily="34" charset="0"/>
                <a:cs typeface="Tahoma" panose="020B0604030504040204" pitchFamily="34" charset="0"/>
              </a:rPr>
              <a:t>have a physical or mental impairment which limits substantially one or more major life activities; </a:t>
            </a:r>
          </a:p>
          <a:p>
            <a:pPr lvl="1">
              <a:lnSpc>
                <a:spcPct val="90000"/>
              </a:lnSpc>
            </a:pPr>
            <a:r>
              <a:rPr lang="en-US" altLang="en-US" sz="2400" dirty="0">
                <a:latin typeface="Tahoma" panose="020B0604030504040204" pitchFamily="34" charset="0"/>
                <a:cs typeface="Tahoma" panose="020B0604030504040204" pitchFamily="34" charset="0"/>
              </a:rPr>
              <a:t>have a record of such an impairment; or </a:t>
            </a:r>
          </a:p>
          <a:p>
            <a:pPr lvl="1">
              <a:lnSpc>
                <a:spcPct val="90000"/>
              </a:lnSpc>
            </a:pPr>
            <a:r>
              <a:rPr lang="en-US" altLang="en-US" sz="2400" dirty="0">
                <a:latin typeface="Tahoma" panose="020B0604030504040204" pitchFamily="34" charset="0"/>
                <a:cs typeface="Tahoma" panose="020B0604030504040204" pitchFamily="34" charset="0"/>
              </a:rPr>
              <a:t>are regarded as having such an impairment</a:t>
            </a:r>
          </a:p>
        </p:txBody>
      </p:sp>
      <p:pic>
        <p:nvPicPr>
          <p:cNvPr id="11268" name="Picture 5" descr="th?id=H">
            <a:extLst>
              <a:ext uri="{FF2B5EF4-FFF2-40B4-BE49-F238E27FC236}">
                <a16:creationId xmlns:a16="http://schemas.microsoft.com/office/drawing/2014/main" id="{E23BDB1D-3AE6-4912-8E4D-1BD3CCB8E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75" y="4648200"/>
            <a:ext cx="16002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7612D67-D83E-4CE4-8137-9FDECF0D2144}"/>
              </a:ext>
            </a:extLst>
          </p:cNvPr>
          <p:cNvSpPr>
            <a:spLocks noGrp="1" noChangeArrowheads="1"/>
          </p:cNvSpPr>
          <p:nvPr>
            <p:ph type="title"/>
          </p:nvPr>
        </p:nvSpPr>
        <p:spPr>
          <a:xfrm>
            <a:off x="228600" y="152400"/>
            <a:ext cx="8610600" cy="9906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sz="4000" b="1" dirty="0">
                <a:latin typeface="Tahoma" panose="020B0604030504040204" pitchFamily="34" charset="0"/>
                <a:cs typeface="Tahoma" panose="020B0604030504040204" pitchFamily="34" charset="0"/>
              </a:rPr>
              <a:t>Non-Discrimination Duty</a:t>
            </a:r>
            <a:endParaRPr lang="en-US" altLang="en-US" sz="4000" dirty="0">
              <a:latin typeface="Tahoma" panose="020B0604030504040204" pitchFamily="34" charset="0"/>
              <a:cs typeface="Tahoma" panose="020B0604030504040204" pitchFamily="34" charset="0"/>
            </a:endParaRPr>
          </a:p>
        </p:txBody>
      </p:sp>
      <p:sp>
        <p:nvSpPr>
          <p:cNvPr id="17411" name="Rectangle 3">
            <a:extLst>
              <a:ext uri="{FF2B5EF4-FFF2-40B4-BE49-F238E27FC236}">
                <a16:creationId xmlns:a16="http://schemas.microsoft.com/office/drawing/2014/main" id="{877D4A06-B884-4626-9368-E8841BF2EFC4}"/>
              </a:ext>
            </a:extLst>
          </p:cNvPr>
          <p:cNvSpPr>
            <a:spLocks noGrp="1" noChangeArrowheads="1"/>
          </p:cNvSpPr>
          <p:nvPr>
            <p:ph type="body" idx="1"/>
          </p:nvPr>
        </p:nvSpPr>
        <p:spPr>
          <a:xfrm>
            <a:off x="228600" y="1028700"/>
            <a:ext cx="8610600" cy="4800600"/>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defRPr/>
            </a:pPr>
            <a:r>
              <a:rPr lang="en-US" altLang="en-US" dirty="0">
                <a:latin typeface="Tahoma" pitchFamily="34" charset="0"/>
                <a:cs typeface="Tahoma" pitchFamily="34" charset="0"/>
              </a:rPr>
              <a:t>School Districts are prohibited from:</a:t>
            </a:r>
          </a:p>
          <a:p>
            <a:pPr lvl="1">
              <a:defRPr/>
            </a:pPr>
            <a:r>
              <a:rPr lang="en-US" altLang="en-US" dirty="0">
                <a:latin typeface="Tahoma" pitchFamily="34" charset="0"/>
                <a:cs typeface="Tahoma" pitchFamily="34" charset="0"/>
              </a:rPr>
              <a:t>Excluding a student with a disability from participating in any district program or activity;</a:t>
            </a:r>
          </a:p>
          <a:p>
            <a:pPr lvl="1">
              <a:defRPr/>
            </a:pPr>
            <a:r>
              <a:rPr lang="en-US" altLang="en-US" dirty="0">
                <a:latin typeface="Tahoma" pitchFamily="34" charset="0"/>
                <a:cs typeface="Tahoma" pitchFamily="34" charset="0"/>
              </a:rPr>
              <a:t>Denying a student with a disability the benefits of any district program or activity; and</a:t>
            </a:r>
          </a:p>
          <a:p>
            <a:pPr lvl="1">
              <a:defRPr/>
            </a:pPr>
            <a:r>
              <a:rPr lang="en-US" altLang="en-US" dirty="0">
                <a:latin typeface="Tahoma" pitchFamily="34" charset="0"/>
                <a:cs typeface="Tahoma" pitchFamily="34" charset="0"/>
              </a:rPr>
              <a:t>Subjecting a student with a disability to discrimination solely by reason of her/his disability.</a:t>
            </a:r>
          </a:p>
          <a:p>
            <a:pPr>
              <a:defRPr/>
            </a:pPr>
            <a:r>
              <a:rPr lang="en-US" altLang="en-US" sz="2400" dirty="0">
                <a:latin typeface="Tahoma" pitchFamily="34" charset="0"/>
                <a:cs typeface="Tahoma" pitchFamily="34" charset="0"/>
              </a:rPr>
              <a:t>The issue is meaningful access and equal opportunity, as opposed to FAPE, not a guarantee of participation. </a:t>
            </a:r>
            <a:endParaRPr lang="en-US" altLang="en-US" dirty="0">
              <a:latin typeface="Tahoma" pitchFamily="34" charset="0"/>
              <a:cs typeface="Tahoma" pitchFamily="34" charset="0"/>
            </a:endParaRPr>
          </a:p>
          <a:p>
            <a:pPr marL="457200" lvl="1" indent="0">
              <a:buFont typeface="Wingdings" panose="05000000000000000000" pitchFamily="2" charset="2"/>
              <a:buNone/>
              <a:defRPr/>
            </a:pPr>
            <a:endParaRPr lang="en-US" altLang="en-US" dirty="0">
              <a:latin typeface="Tahoma" pitchFamily="34" charset="0"/>
              <a:cs typeface="Tahom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b="1" dirty="0">
                <a:latin typeface="Tahoma" panose="020B0604030504040204" pitchFamily="34" charset="0"/>
                <a:cs typeface="Tahoma" panose="020B0604030504040204" pitchFamily="34" charset="0"/>
              </a:rPr>
              <a:t>Non-Discrimination Duty</a:t>
            </a:r>
            <a:endParaRPr lang="en-US" altLang="en-US" b="1" dirty="0"/>
          </a:p>
        </p:txBody>
      </p:sp>
      <p:sp>
        <p:nvSpPr>
          <p:cNvPr id="21507" name="Rectangle 3"/>
          <p:cNvSpPr>
            <a:spLocks noGrp="1" noChangeArrowheads="1"/>
          </p:cNvSpPr>
          <p:nvPr>
            <p:ph idx="1"/>
          </p:nvPr>
        </p:nvSpPr>
        <p:spPr>
          <a:xfrm>
            <a:off x="457200" y="1295400"/>
            <a:ext cx="8229600" cy="4602163"/>
          </a:xfrm>
        </p:spPr>
        <p:txBody>
          <a:bodyPr/>
          <a:lstStyle/>
          <a:p>
            <a:pPr algn="ctr" eaLnBrk="1" hangingPunct="1">
              <a:lnSpc>
                <a:spcPct val="80000"/>
              </a:lnSpc>
              <a:buFont typeface="Wingdings" pitchFamily="2" charset="2"/>
              <a:buNone/>
            </a:pPr>
            <a:r>
              <a:rPr lang="en-US" altLang="en-US" sz="2800" b="1" dirty="0"/>
              <a:t>Example: Athletic Teams</a:t>
            </a:r>
          </a:p>
          <a:p>
            <a:pPr eaLnBrk="1" hangingPunct="1">
              <a:lnSpc>
                <a:spcPct val="80000"/>
              </a:lnSpc>
            </a:pPr>
            <a:r>
              <a:rPr lang="en-US" altLang="en-US" sz="2400" dirty="0"/>
              <a:t>A student with Tourette’s syndrome tried out for the school baseball team. The coach ranked all the students on a variety of performance criteria</a:t>
            </a:r>
          </a:p>
          <a:p>
            <a:pPr marL="0" indent="0" eaLnBrk="1" hangingPunct="1">
              <a:lnSpc>
                <a:spcPct val="80000"/>
              </a:lnSpc>
              <a:buNone/>
            </a:pPr>
            <a:endParaRPr lang="en-US" altLang="en-US" sz="2400" dirty="0"/>
          </a:p>
          <a:p>
            <a:pPr eaLnBrk="1" hangingPunct="1">
              <a:lnSpc>
                <a:spcPct val="80000"/>
              </a:lnSpc>
            </a:pPr>
            <a:r>
              <a:rPr lang="en-US" altLang="en-US" sz="2400" dirty="0"/>
              <a:t>Of 14 students vying for 2 openings, the student finished 8th and did not earn a spot on the team</a:t>
            </a:r>
          </a:p>
          <a:p>
            <a:pPr marL="0" indent="0" eaLnBrk="1" hangingPunct="1">
              <a:lnSpc>
                <a:spcPct val="80000"/>
              </a:lnSpc>
              <a:buNone/>
            </a:pPr>
            <a:endParaRPr lang="en-US" altLang="en-US" sz="2400" dirty="0"/>
          </a:p>
          <a:p>
            <a:pPr eaLnBrk="1" hangingPunct="1">
              <a:lnSpc>
                <a:spcPct val="80000"/>
              </a:lnSpc>
            </a:pPr>
            <a:r>
              <a:rPr lang="en-US" altLang="en-US" sz="2400" dirty="0"/>
              <a:t>The Office for Civil Rights (“OCR”) determined that the student was not subjected to discrimination because the student had an equal opportunity to compete for a position</a:t>
            </a:r>
          </a:p>
          <a:p>
            <a:pPr eaLnBrk="1" hangingPunct="1">
              <a:lnSpc>
                <a:spcPct val="80000"/>
              </a:lnSpc>
              <a:buFont typeface="Wingdings" pitchFamily="2" charset="2"/>
              <a:buNone/>
            </a:pPr>
            <a:endParaRPr lang="en-US" altLang="en-US" sz="1800" u="sng" dirty="0"/>
          </a:p>
          <a:p>
            <a:pPr eaLnBrk="1" hangingPunct="1">
              <a:lnSpc>
                <a:spcPct val="80000"/>
              </a:lnSpc>
              <a:buFont typeface="Wingdings" pitchFamily="2" charset="2"/>
              <a:buNone/>
            </a:pPr>
            <a:r>
              <a:rPr lang="en-US" altLang="en-US" sz="1800" dirty="0"/>
              <a:t>	</a:t>
            </a:r>
            <a:r>
              <a:rPr lang="en-US" altLang="en-US" sz="1800" u="sng" dirty="0"/>
              <a:t>Maryville City (TN) School Dist.</a:t>
            </a:r>
            <a:r>
              <a:rPr lang="en-US" altLang="en-US" sz="1800" dirty="0"/>
              <a:t> (1996) Office for Civil Rights, 25 LRP 4087</a:t>
            </a:r>
          </a:p>
        </p:txBody>
      </p:sp>
    </p:spTree>
    <p:extLst>
      <p:ext uri="{BB962C8B-B14F-4D97-AF65-F5344CB8AC3E}">
        <p14:creationId xmlns:p14="http://schemas.microsoft.com/office/powerpoint/2010/main" val="305499557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b="1" dirty="0">
                <a:latin typeface="Tahoma" panose="020B0604030504040204" pitchFamily="34" charset="0"/>
                <a:cs typeface="Tahoma" panose="020B0604030504040204" pitchFamily="34" charset="0"/>
              </a:rPr>
              <a:t>Non-Discrimination Duty</a:t>
            </a:r>
            <a:endParaRPr lang="en-US" altLang="en-US" b="1" dirty="0"/>
          </a:p>
        </p:txBody>
      </p:sp>
      <p:sp>
        <p:nvSpPr>
          <p:cNvPr id="25603" name="Rectangle 3"/>
          <p:cNvSpPr>
            <a:spLocks noGrp="1" noChangeArrowheads="1"/>
          </p:cNvSpPr>
          <p:nvPr>
            <p:ph idx="1"/>
          </p:nvPr>
        </p:nvSpPr>
        <p:spPr>
          <a:xfrm>
            <a:off x="381000" y="1219200"/>
            <a:ext cx="8382000" cy="4572000"/>
          </a:xfrm>
        </p:spPr>
        <p:txBody>
          <a:bodyPr/>
          <a:lstStyle/>
          <a:p>
            <a:pPr algn="ctr" eaLnBrk="1" hangingPunct="1">
              <a:lnSpc>
                <a:spcPct val="80000"/>
              </a:lnSpc>
              <a:buFont typeface="Wingdings" pitchFamily="2" charset="2"/>
              <a:buNone/>
            </a:pPr>
            <a:r>
              <a:rPr lang="en-US" altLang="en-US" sz="2800" b="1" dirty="0"/>
              <a:t>Example: Field Trips</a:t>
            </a:r>
            <a:endParaRPr lang="en-US" altLang="en-US" sz="2000" b="1" dirty="0"/>
          </a:p>
          <a:p>
            <a:pPr eaLnBrk="1" hangingPunct="1">
              <a:lnSpc>
                <a:spcPct val="80000"/>
              </a:lnSpc>
            </a:pPr>
            <a:r>
              <a:rPr lang="en-US" altLang="en-US" sz="2000" dirty="0"/>
              <a:t>School districts </a:t>
            </a:r>
            <a:r>
              <a:rPr lang="en-US" altLang="en-US" sz="2000" b="1" u="sng" dirty="0">
                <a:solidFill>
                  <a:srgbClr val="7030A0"/>
                </a:solidFill>
              </a:rPr>
              <a:t>may not require</a:t>
            </a:r>
            <a:r>
              <a:rPr lang="en-US" altLang="en-US" sz="2000" dirty="0"/>
              <a:t> parents of a student with a disability to attend a field trip at their own expense in order to allow their child to attend</a:t>
            </a:r>
          </a:p>
          <a:p>
            <a:pPr eaLnBrk="1" hangingPunct="1">
              <a:lnSpc>
                <a:spcPct val="80000"/>
              </a:lnSpc>
            </a:pPr>
            <a:r>
              <a:rPr lang="en-US" altLang="en-US" sz="2000" dirty="0"/>
              <a:t>The school district engaged in </a:t>
            </a:r>
            <a:r>
              <a:rPr lang="en-US" altLang="en-US" sz="2000" b="1" u="sng" dirty="0">
                <a:solidFill>
                  <a:srgbClr val="7030A0"/>
                </a:solidFill>
              </a:rPr>
              <a:t>a pattern of providing no licensed medical</a:t>
            </a:r>
            <a:r>
              <a:rPr lang="en-US" altLang="en-US" sz="2000" dirty="0"/>
              <a:t> care to students with disabilities on field trips of this nature</a:t>
            </a:r>
          </a:p>
          <a:p>
            <a:pPr eaLnBrk="1" hangingPunct="1">
              <a:lnSpc>
                <a:spcPct val="80000"/>
              </a:lnSpc>
            </a:pPr>
            <a:r>
              <a:rPr lang="en-US" altLang="en-US" sz="2000" dirty="0"/>
              <a:t>OCR ruled that a school district violated the equal participation of a student in a multiple-day field trip by conditioning the provision of medical services on the participation of at least one of her parents in the trip at their own expense</a:t>
            </a:r>
          </a:p>
          <a:p>
            <a:pPr eaLnBrk="1" hangingPunct="1">
              <a:lnSpc>
                <a:spcPct val="80000"/>
              </a:lnSpc>
            </a:pPr>
            <a:r>
              <a:rPr lang="en-US" altLang="en-US" sz="2000" dirty="0"/>
              <a:t>“The District cannot condition a disabled student’s participation in such activities upon the student’s parent’s willingness to accept an additional obligation or burden that is not likewise imposed on the parent of a non-disabled student”  </a:t>
            </a:r>
          </a:p>
          <a:p>
            <a:pPr eaLnBrk="1" hangingPunct="1">
              <a:lnSpc>
                <a:spcPct val="80000"/>
              </a:lnSpc>
              <a:buFont typeface="Wingdings" pitchFamily="2" charset="2"/>
              <a:buNone/>
            </a:pPr>
            <a:endParaRPr lang="en-US" altLang="en-US" sz="2000" dirty="0"/>
          </a:p>
          <a:p>
            <a:pPr eaLnBrk="1" hangingPunct="1">
              <a:lnSpc>
                <a:spcPct val="80000"/>
              </a:lnSpc>
              <a:buFont typeface="Wingdings" pitchFamily="2" charset="2"/>
              <a:buNone/>
            </a:pPr>
            <a:r>
              <a:rPr lang="en-US" altLang="en-US" sz="2000" dirty="0"/>
              <a:t>	</a:t>
            </a:r>
            <a:r>
              <a:rPr lang="en-US" altLang="en-US" sz="1600" u="sng" dirty="0"/>
              <a:t>Clovis (CA) Unified School Dist.</a:t>
            </a:r>
            <a:r>
              <a:rPr lang="en-US" altLang="en-US" sz="1600" dirty="0"/>
              <a:t> (2009) Office for Civil Rights, 109 LRP 31672</a:t>
            </a:r>
          </a:p>
        </p:txBody>
      </p:sp>
    </p:spTree>
    <p:extLst>
      <p:ext uri="{BB962C8B-B14F-4D97-AF65-F5344CB8AC3E}">
        <p14:creationId xmlns:p14="http://schemas.microsoft.com/office/powerpoint/2010/main" val="3298216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b="1" dirty="0">
                <a:latin typeface="Tahoma" panose="020B0604030504040204" pitchFamily="34" charset="0"/>
                <a:cs typeface="Tahoma" panose="020B0604030504040204" pitchFamily="34" charset="0"/>
              </a:rPr>
              <a:t>Non-Discrimination Duty</a:t>
            </a:r>
            <a:endParaRPr lang="en-US" altLang="en-US" b="1" dirty="0"/>
          </a:p>
        </p:txBody>
      </p:sp>
      <p:sp>
        <p:nvSpPr>
          <p:cNvPr id="26627" name="Rectangle 3"/>
          <p:cNvSpPr>
            <a:spLocks noGrp="1" noChangeArrowheads="1"/>
          </p:cNvSpPr>
          <p:nvPr>
            <p:ph idx="1"/>
          </p:nvPr>
        </p:nvSpPr>
        <p:spPr>
          <a:xfrm>
            <a:off x="457200" y="1219200"/>
            <a:ext cx="8382000" cy="5029200"/>
          </a:xfrm>
        </p:spPr>
        <p:txBody>
          <a:bodyPr/>
          <a:lstStyle/>
          <a:p>
            <a:pPr algn="ctr" eaLnBrk="1" hangingPunct="1">
              <a:lnSpc>
                <a:spcPct val="80000"/>
              </a:lnSpc>
              <a:spcAft>
                <a:spcPct val="25000"/>
              </a:spcAft>
              <a:buNone/>
            </a:pPr>
            <a:r>
              <a:rPr lang="en-US" altLang="en-US" sz="2800" b="1" dirty="0"/>
              <a:t>Non-educational programs</a:t>
            </a:r>
          </a:p>
          <a:p>
            <a:pPr eaLnBrk="1" hangingPunct="1">
              <a:lnSpc>
                <a:spcPct val="80000"/>
              </a:lnSpc>
            </a:pPr>
            <a:r>
              <a:rPr lang="en-US" altLang="en-US" sz="2300" dirty="0"/>
              <a:t>In most cases, students participating in school district-supported non-educational programs (e.g. before and after school day care and summer recreation programs), extracurricular and non-academic activities is an issue of meaningful access and equal opportunity, as opposed to FAPE</a:t>
            </a:r>
          </a:p>
          <a:p>
            <a:pPr eaLnBrk="1" hangingPunct="1">
              <a:lnSpc>
                <a:spcPct val="80000"/>
              </a:lnSpc>
            </a:pPr>
            <a:r>
              <a:rPr lang="en-US" altLang="en-US" sz="2300" dirty="0"/>
              <a:t>Thus, school districts must provide access (e.g. medical services, aide support, modifications to school district policies, practices or procedures) to students in non-educational programs unless it will cause the school district an </a:t>
            </a:r>
            <a:r>
              <a:rPr lang="en-US" altLang="en-US" sz="2300" b="1" dirty="0">
                <a:solidFill>
                  <a:srgbClr val="7030A0"/>
                </a:solidFill>
              </a:rPr>
              <a:t>undue burden </a:t>
            </a:r>
            <a:r>
              <a:rPr lang="en-US" altLang="en-US" sz="2300" dirty="0"/>
              <a:t>or </a:t>
            </a:r>
            <a:r>
              <a:rPr lang="en-US" altLang="en-US" sz="2300" b="1" dirty="0">
                <a:solidFill>
                  <a:srgbClr val="7030A0"/>
                </a:solidFill>
              </a:rPr>
              <a:t>fundamentally alter the nature of the school district’s program</a:t>
            </a:r>
          </a:p>
          <a:p>
            <a:pPr eaLnBrk="1" hangingPunct="1">
              <a:lnSpc>
                <a:spcPct val="80000"/>
              </a:lnSpc>
            </a:pPr>
            <a:r>
              <a:rPr lang="en-US" altLang="en-US" sz="2300" dirty="0"/>
              <a:t>School districts cannot mandate or condition student participation in a program on parents providing services</a:t>
            </a:r>
          </a:p>
        </p:txBody>
      </p:sp>
    </p:spTree>
    <p:extLst>
      <p:ext uri="{BB962C8B-B14F-4D97-AF65-F5344CB8AC3E}">
        <p14:creationId xmlns:p14="http://schemas.microsoft.com/office/powerpoint/2010/main" val="2699614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b="1" dirty="0">
                <a:latin typeface="Tahoma" pitchFamily="34" charset="0"/>
                <a:cs typeface="Tahoma" pitchFamily="34" charset="0"/>
              </a:rPr>
              <a:t>Non-Discrimination Duty</a:t>
            </a:r>
            <a:endParaRPr lang="en-US" altLang="en-US" sz="4000" b="1" dirty="0">
              <a:latin typeface="Tahoma" pitchFamily="34" charset="0"/>
              <a:cs typeface="Tahoma" pitchFamily="34" charset="0"/>
            </a:endParaRPr>
          </a:p>
        </p:txBody>
      </p:sp>
      <p:sp>
        <p:nvSpPr>
          <p:cNvPr id="26627" name="Rectangle 3"/>
          <p:cNvSpPr>
            <a:spLocks noGrp="1" noChangeArrowheads="1"/>
          </p:cNvSpPr>
          <p:nvPr>
            <p:ph idx="1"/>
          </p:nvPr>
        </p:nvSpPr>
        <p:spPr>
          <a:xfrm>
            <a:off x="228600" y="1143000"/>
            <a:ext cx="8839200" cy="5257800"/>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marL="0" indent="0" algn="ctr">
              <a:buFont typeface="Wingdings" pitchFamily="2" charset="2"/>
              <a:buNone/>
              <a:defRPr/>
            </a:pPr>
            <a:r>
              <a:rPr lang="en-US" altLang="en-US" sz="2800" b="1" dirty="0"/>
              <a:t>Example: Swimmer</a:t>
            </a:r>
          </a:p>
          <a:p>
            <a:pPr>
              <a:defRPr/>
            </a:pPr>
            <a:r>
              <a:rPr lang="en-US" altLang="en-US" sz="2600" dirty="0">
                <a:latin typeface="Tahoma" pitchFamily="34" charset="0"/>
                <a:cs typeface="Tahoma" pitchFamily="34" charset="0"/>
              </a:rPr>
              <a:t>Student with a severe anxiety disorder and fear of </a:t>
            </a:r>
            <a:r>
              <a:rPr lang="en-US" altLang="en-US" sz="2500" dirty="0">
                <a:latin typeface="Tahoma" pitchFamily="34" charset="0"/>
                <a:cs typeface="Tahoma" pitchFamily="34" charset="0"/>
              </a:rPr>
              <a:t>drowning wanted to be on the swim team</a:t>
            </a:r>
          </a:p>
          <a:p>
            <a:pPr>
              <a:defRPr/>
            </a:pPr>
            <a:r>
              <a:rPr lang="en-US" altLang="en-US" sz="2500" dirty="0">
                <a:latin typeface="Tahoma" pitchFamily="34" charset="0"/>
                <a:cs typeface="Tahoma" pitchFamily="34" charset="0"/>
              </a:rPr>
              <a:t>Essential eligibility requirement = ability to swim when needed</a:t>
            </a:r>
          </a:p>
          <a:p>
            <a:pPr>
              <a:defRPr/>
            </a:pPr>
            <a:r>
              <a:rPr lang="en-US" altLang="en-US" sz="2500" dirty="0">
                <a:latin typeface="Tahoma" pitchFamily="34" charset="0"/>
                <a:cs typeface="Tahoma" pitchFamily="34" charset="0"/>
              </a:rPr>
              <a:t>OCR found “[t]here is no reasonable accommodation that a swim team coach could make for an athlete who is suddenly and sporadically afraid of the water and thus has to exit the pool during practices and competitions”</a:t>
            </a:r>
          </a:p>
          <a:p>
            <a:pPr marL="0" indent="0">
              <a:buNone/>
              <a:defRPr/>
            </a:pPr>
            <a:endParaRPr lang="en-US" altLang="en-US" sz="2500" dirty="0">
              <a:latin typeface="Tahoma" pitchFamily="34" charset="0"/>
              <a:cs typeface="Tahoma" pitchFamily="34" charset="0"/>
            </a:endParaRPr>
          </a:p>
          <a:p>
            <a:pPr marL="0" indent="0">
              <a:buFont typeface="Wingdings" pitchFamily="2" charset="2"/>
              <a:buNone/>
              <a:defRPr/>
            </a:pPr>
            <a:r>
              <a:rPr lang="en-US" altLang="en-US" sz="1600" u="sng" dirty="0">
                <a:latin typeface="Tahoma" pitchFamily="34" charset="0"/>
                <a:cs typeface="Tahoma" pitchFamily="34" charset="0"/>
              </a:rPr>
              <a:t>S.S. v. Whitesboro Central School Dist.</a:t>
            </a:r>
            <a:r>
              <a:rPr lang="en-US" altLang="en-US" sz="1600" dirty="0">
                <a:latin typeface="Tahoma" pitchFamily="34" charset="0"/>
                <a:cs typeface="Tahoma" pitchFamily="34" charset="0"/>
              </a:rPr>
              <a:t> (N.D.N.Y 2012)</a:t>
            </a:r>
          </a:p>
          <a:p>
            <a:pPr marL="0" indent="0">
              <a:buNone/>
              <a:defRPr/>
            </a:pPr>
            <a:r>
              <a:rPr lang="en-US" altLang="en-US" sz="1600" dirty="0"/>
              <a:t>58 IDELR 99</a:t>
            </a:r>
          </a:p>
          <a:p>
            <a:pPr marL="0" indent="0">
              <a:buFont typeface="Wingdings" pitchFamily="2" charset="2"/>
              <a:buNone/>
              <a:defRPr/>
            </a:pPr>
            <a:endParaRPr lang="en-US" altLang="en-US" sz="1600" dirty="0">
              <a:latin typeface="Tahoma" pitchFamily="34" charset="0"/>
              <a:cs typeface="Tahoma" pitchFamily="34" charset="0"/>
            </a:endParaRPr>
          </a:p>
        </p:txBody>
      </p:sp>
    </p:spTree>
    <p:extLst>
      <p:ext uri="{BB962C8B-B14F-4D97-AF65-F5344CB8AC3E}">
        <p14:creationId xmlns:p14="http://schemas.microsoft.com/office/powerpoint/2010/main" val="146907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b="1" dirty="0"/>
              <a:t>Duty to Provide a 504 FAPE</a:t>
            </a:r>
          </a:p>
        </p:txBody>
      </p:sp>
      <p:sp>
        <p:nvSpPr>
          <p:cNvPr id="28675" name="Rectangle 3"/>
          <p:cNvSpPr>
            <a:spLocks noGrp="1" noChangeArrowheads="1"/>
          </p:cNvSpPr>
          <p:nvPr>
            <p:ph idx="1"/>
          </p:nvPr>
        </p:nvSpPr>
        <p:spPr>
          <a:xfrm>
            <a:off x="457200" y="1447800"/>
            <a:ext cx="8229600" cy="4678363"/>
          </a:xfrm>
        </p:spPr>
        <p:txBody>
          <a:bodyPr/>
          <a:lstStyle/>
          <a:p>
            <a:pPr marL="533400" indent="-533400" eaLnBrk="1" hangingPunct="1">
              <a:spcBef>
                <a:spcPct val="0"/>
              </a:spcBef>
              <a:buFont typeface="Wingdings" pitchFamily="2" charset="2"/>
              <a:buNone/>
            </a:pPr>
            <a:endParaRPr lang="en-US" altLang="en-US" sz="2000" dirty="0"/>
          </a:p>
          <a:p>
            <a:pPr marL="533400" indent="-533400" eaLnBrk="1" hangingPunct="1">
              <a:spcBef>
                <a:spcPct val="0"/>
              </a:spcBef>
            </a:pPr>
            <a:r>
              <a:rPr lang="en-US" altLang="en-US" sz="2800" dirty="0"/>
              <a:t>Provide a FAPE to students who:</a:t>
            </a:r>
          </a:p>
          <a:p>
            <a:pPr marL="533400" indent="-533400" eaLnBrk="1" hangingPunct="1">
              <a:spcBef>
                <a:spcPct val="0"/>
              </a:spcBef>
            </a:pPr>
            <a:endParaRPr lang="en-US" altLang="en-US" sz="2800" dirty="0"/>
          </a:p>
          <a:p>
            <a:pPr marL="914400" lvl="1" indent="-457200" eaLnBrk="1" hangingPunct="1">
              <a:spcBef>
                <a:spcPct val="0"/>
              </a:spcBef>
            </a:pPr>
            <a:r>
              <a:rPr lang="en-US" altLang="en-US" sz="2400" dirty="0"/>
              <a:t>Actually have a physical or mental impairment that substantially limits one or more major life activities; and</a:t>
            </a:r>
          </a:p>
          <a:p>
            <a:pPr marL="914400" lvl="1" indent="-457200" eaLnBrk="1" hangingPunct="1">
              <a:spcBef>
                <a:spcPct val="0"/>
              </a:spcBef>
            </a:pPr>
            <a:r>
              <a:rPr lang="en-US" altLang="en-US" sz="2400" dirty="0"/>
              <a:t>Attend public elementary and secondary education programs, or who are entitled to a FAPE under the IDEA and state law</a:t>
            </a:r>
          </a:p>
          <a:p>
            <a:pPr marL="914400" lvl="1" indent="-457200" eaLnBrk="1" hangingPunct="1">
              <a:spcBef>
                <a:spcPct val="0"/>
              </a:spcBef>
            </a:pPr>
            <a:endParaRPr lang="en-US" altLang="en-US" sz="2400" dirty="0"/>
          </a:p>
          <a:p>
            <a:pPr marL="914400" lvl="1" indent="-457200" eaLnBrk="1" hangingPunct="1">
              <a:spcBef>
                <a:spcPct val="0"/>
              </a:spcBef>
            </a:pPr>
            <a:endParaRPr lang="en-US" altLang="en-US" sz="2400" dirty="0"/>
          </a:p>
        </p:txBody>
      </p:sp>
    </p:spTree>
    <p:extLst>
      <p:ext uri="{BB962C8B-B14F-4D97-AF65-F5344CB8AC3E}">
        <p14:creationId xmlns:p14="http://schemas.microsoft.com/office/powerpoint/2010/main" val="344392940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04800"/>
            <a:ext cx="8229600" cy="1143000"/>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b="1" dirty="0"/>
              <a:t>Duty to Provide a 504 FAPE</a:t>
            </a:r>
            <a:endParaRPr lang="en-US" altLang="en-US" b="1" dirty="0">
              <a:latin typeface="Tahoma" pitchFamily="34" charset="0"/>
              <a:cs typeface="Tahoma" pitchFamily="34" charset="0"/>
            </a:endParaRPr>
          </a:p>
        </p:txBody>
      </p:sp>
      <p:sp>
        <p:nvSpPr>
          <p:cNvPr id="29699" name="Rectangle 3"/>
          <p:cNvSpPr>
            <a:spLocks noGrp="1" noChangeArrowheads="1"/>
          </p:cNvSpPr>
          <p:nvPr>
            <p:ph idx="1"/>
          </p:nvPr>
        </p:nvSpPr>
        <p:spPr>
          <a:xfrm>
            <a:off x="381000" y="1295400"/>
            <a:ext cx="8229600" cy="4648200"/>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buFont typeface="Wingdings" pitchFamily="2" charset="2"/>
              <a:buNone/>
            </a:pPr>
            <a:r>
              <a:rPr lang="en-US" altLang="en-US" sz="2800" dirty="0">
                <a:latin typeface="Tahoma" pitchFamily="34" charset="0"/>
                <a:cs typeface="Tahoma" pitchFamily="34" charset="0"/>
              </a:rPr>
              <a:t>How is FAPE defined under 504?</a:t>
            </a:r>
          </a:p>
          <a:p>
            <a:r>
              <a:rPr lang="en-US" altLang="en-US" sz="2800" dirty="0">
                <a:latin typeface="Tahoma" pitchFamily="34" charset="0"/>
                <a:cs typeface="Tahoma" pitchFamily="34" charset="0"/>
              </a:rPr>
              <a:t>The provision of regular or special education and related aids and services that:</a:t>
            </a:r>
          </a:p>
          <a:p>
            <a:pPr lvl="1">
              <a:buFont typeface="Wingdings" pitchFamily="2" charset="2"/>
              <a:buAutoNum type="arabicParenR"/>
            </a:pPr>
            <a:r>
              <a:rPr lang="en-US" altLang="en-US" sz="2400" dirty="0">
                <a:latin typeface="Tahoma" pitchFamily="34" charset="0"/>
                <a:cs typeface="Tahoma" pitchFamily="34" charset="0"/>
              </a:rPr>
              <a:t>Are designed </a:t>
            </a:r>
            <a:r>
              <a:rPr lang="en-US" altLang="en-US" sz="2400" b="1" dirty="0">
                <a:solidFill>
                  <a:srgbClr val="7030A0"/>
                </a:solidFill>
                <a:latin typeface="Tahoma" pitchFamily="34" charset="0"/>
                <a:cs typeface="Tahoma" pitchFamily="34" charset="0"/>
              </a:rPr>
              <a:t>to meet individual educational needs</a:t>
            </a:r>
            <a:r>
              <a:rPr lang="en-US" altLang="en-US" sz="2400" dirty="0">
                <a:latin typeface="Tahoma" pitchFamily="34" charset="0"/>
                <a:cs typeface="Tahoma" pitchFamily="34" charset="0"/>
              </a:rPr>
              <a:t> of handicapped persons </a:t>
            </a:r>
            <a:r>
              <a:rPr lang="en-US" altLang="en-US" sz="2400" b="1" dirty="0">
                <a:solidFill>
                  <a:srgbClr val="7030A0"/>
                </a:solidFill>
                <a:latin typeface="Tahoma" pitchFamily="34" charset="0"/>
                <a:cs typeface="Tahoma" pitchFamily="34" charset="0"/>
              </a:rPr>
              <a:t>as adequately as the needs of non-handicapped persons </a:t>
            </a:r>
            <a:r>
              <a:rPr lang="en-US" altLang="en-US" sz="2400" dirty="0">
                <a:latin typeface="Tahoma" pitchFamily="34" charset="0"/>
                <a:cs typeface="Tahoma" pitchFamily="34" charset="0"/>
              </a:rPr>
              <a:t>are met; and </a:t>
            </a:r>
          </a:p>
          <a:p>
            <a:pPr lvl="1">
              <a:buFont typeface="Wingdings" pitchFamily="2" charset="2"/>
              <a:buAutoNum type="arabicParenR"/>
            </a:pPr>
            <a:r>
              <a:rPr lang="en-US" altLang="en-US" sz="2400" dirty="0">
                <a:latin typeface="Tahoma" pitchFamily="34" charset="0"/>
                <a:cs typeface="Tahoma" pitchFamily="34" charset="0"/>
              </a:rPr>
              <a:t>Are based upon adherence to procedures that satisfy the requirements of law</a:t>
            </a:r>
          </a:p>
          <a:p>
            <a:pPr marL="457200" lvl="1" indent="0" algn="r">
              <a:buNone/>
            </a:pPr>
            <a:r>
              <a:rPr lang="en-US" altLang="en-US" sz="1600" dirty="0">
                <a:latin typeface="Tahoma" pitchFamily="34" charset="0"/>
                <a:cs typeface="Tahoma" pitchFamily="34" charset="0"/>
              </a:rPr>
              <a:t>34 CFR 104.33(b)(1)</a:t>
            </a:r>
          </a:p>
          <a:p>
            <a:pPr lvl="1">
              <a:buFont typeface="Wingdings" pitchFamily="2" charset="2"/>
              <a:buAutoNum type="arabicParenR"/>
            </a:pPr>
            <a:r>
              <a:rPr lang="en-US" altLang="en-US" sz="2400" dirty="0">
                <a:latin typeface="Tahoma" pitchFamily="34" charset="0"/>
                <a:cs typeface="Tahoma" pitchFamily="34" charset="0"/>
              </a:rPr>
              <a:t>What types of services may be appropriate?</a:t>
            </a:r>
          </a:p>
        </p:txBody>
      </p:sp>
    </p:spTree>
    <p:extLst>
      <p:ext uri="{BB962C8B-B14F-4D97-AF65-F5344CB8AC3E}">
        <p14:creationId xmlns:p14="http://schemas.microsoft.com/office/powerpoint/2010/main" val="214785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228600"/>
            <a:ext cx="8229600" cy="1524000"/>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b="1" dirty="0">
                <a:latin typeface="Tahoma" pitchFamily="34" charset="0"/>
                <a:cs typeface="Tahoma" pitchFamily="34" charset="0"/>
              </a:rPr>
              <a:t>Who qualifies to receive FAPE under Section 504?</a:t>
            </a:r>
          </a:p>
        </p:txBody>
      </p:sp>
      <p:pic>
        <p:nvPicPr>
          <p:cNvPr id="30723" name="Picture 3" descr="question-ma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638" y="2057400"/>
            <a:ext cx="3352800"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052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257175"/>
            <a:ext cx="8305800" cy="1114425"/>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b="1" dirty="0"/>
              <a:t>Duty to Provide a 504 FAPE</a:t>
            </a:r>
            <a:endParaRPr lang="en-US" altLang="en-US" b="1" dirty="0">
              <a:latin typeface="Tahoma" pitchFamily="34" charset="0"/>
              <a:cs typeface="Tahoma" pitchFamily="34" charset="0"/>
            </a:endParaRPr>
          </a:p>
        </p:txBody>
      </p:sp>
      <p:sp>
        <p:nvSpPr>
          <p:cNvPr id="31747" name="Rectangle 3"/>
          <p:cNvSpPr>
            <a:spLocks noGrp="1" noChangeArrowheads="1"/>
          </p:cNvSpPr>
          <p:nvPr>
            <p:ph idx="1"/>
          </p:nvPr>
        </p:nvSpPr>
        <p:spPr>
          <a:xfrm>
            <a:off x="533400" y="1600200"/>
            <a:ext cx="8229600" cy="4419600"/>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sz="2800" dirty="0">
                <a:latin typeface="Tahoma" pitchFamily="34" charset="0"/>
                <a:cs typeface="Tahoma" pitchFamily="34" charset="0"/>
              </a:rPr>
              <a:t>A student who is eligible under Section 504 is one who:</a:t>
            </a:r>
          </a:p>
          <a:p>
            <a:pPr lvl="1">
              <a:buFont typeface="Wingdings" pitchFamily="2" charset="2"/>
              <a:buChar char="n"/>
            </a:pPr>
            <a:r>
              <a:rPr lang="en-US" altLang="en-US" sz="2400" dirty="0">
                <a:latin typeface="Tahoma" pitchFamily="34" charset="0"/>
                <a:cs typeface="Tahoma" pitchFamily="34" charset="0"/>
              </a:rPr>
              <a:t>Has a </a:t>
            </a:r>
            <a:r>
              <a:rPr lang="en-US" altLang="en-US" sz="2400" b="1" u="sng" dirty="0">
                <a:solidFill>
                  <a:srgbClr val="7030A0"/>
                </a:solidFill>
                <a:latin typeface="Tahoma" pitchFamily="34" charset="0"/>
                <a:cs typeface="Tahoma" pitchFamily="34" charset="0"/>
              </a:rPr>
              <a:t>physical or mental impairment</a:t>
            </a:r>
            <a:r>
              <a:rPr lang="en-US" altLang="en-US" sz="2400" dirty="0">
                <a:latin typeface="Tahoma" pitchFamily="34" charset="0"/>
                <a:cs typeface="Tahoma" pitchFamily="34" charset="0"/>
              </a:rPr>
              <a:t> that </a:t>
            </a:r>
            <a:r>
              <a:rPr lang="en-US" altLang="en-US" sz="2400" b="1" u="sng" dirty="0">
                <a:solidFill>
                  <a:srgbClr val="7030A0"/>
                </a:solidFill>
                <a:latin typeface="Tahoma" pitchFamily="34" charset="0"/>
                <a:cs typeface="Tahoma" pitchFamily="34" charset="0"/>
              </a:rPr>
              <a:t>substantially limits</a:t>
            </a:r>
            <a:r>
              <a:rPr lang="en-US" altLang="en-US" sz="2400" b="1" dirty="0">
                <a:solidFill>
                  <a:srgbClr val="7030A0"/>
                </a:solidFill>
                <a:latin typeface="Tahoma" pitchFamily="34" charset="0"/>
                <a:cs typeface="Tahoma" pitchFamily="34" charset="0"/>
              </a:rPr>
              <a:t> </a:t>
            </a:r>
            <a:r>
              <a:rPr lang="en-US" altLang="en-US" sz="2400" dirty="0">
                <a:latin typeface="Tahoma" pitchFamily="34" charset="0"/>
                <a:cs typeface="Tahoma" pitchFamily="34" charset="0"/>
              </a:rPr>
              <a:t>one or more </a:t>
            </a:r>
            <a:r>
              <a:rPr lang="en-US" altLang="en-US" sz="2400" b="1" u="sng" dirty="0">
                <a:solidFill>
                  <a:srgbClr val="7030A0"/>
                </a:solidFill>
                <a:latin typeface="Tahoma" pitchFamily="34" charset="0"/>
                <a:cs typeface="Tahoma" pitchFamily="34" charset="0"/>
              </a:rPr>
              <a:t>major life activities</a:t>
            </a:r>
            <a:r>
              <a:rPr lang="en-US" altLang="en-US" sz="2400" dirty="0">
                <a:latin typeface="Tahoma" pitchFamily="34" charset="0"/>
                <a:cs typeface="Tahoma" pitchFamily="34" charset="0"/>
              </a:rPr>
              <a:t>;</a:t>
            </a:r>
          </a:p>
          <a:p>
            <a:pPr lvl="1">
              <a:buFont typeface="Wingdings" pitchFamily="2" charset="2"/>
              <a:buChar char="n"/>
            </a:pPr>
            <a:r>
              <a:rPr lang="en-US" altLang="en-US" sz="2400" dirty="0">
                <a:latin typeface="Tahoma" pitchFamily="34" charset="0"/>
                <a:cs typeface="Tahoma" pitchFamily="34" charset="0"/>
              </a:rPr>
              <a:t>Has a record of such impairment; or</a:t>
            </a:r>
          </a:p>
          <a:p>
            <a:pPr lvl="1">
              <a:buFont typeface="Wingdings" pitchFamily="2" charset="2"/>
              <a:buChar char="n"/>
            </a:pPr>
            <a:r>
              <a:rPr lang="en-US" altLang="en-US" sz="2400" dirty="0">
                <a:latin typeface="Tahoma" pitchFamily="34" charset="0"/>
                <a:cs typeface="Tahoma" pitchFamily="34" charset="0"/>
              </a:rPr>
              <a:t>Is regarded as having such impairment</a:t>
            </a:r>
          </a:p>
          <a:p>
            <a:pPr>
              <a:buFont typeface="Wingdings" pitchFamily="2" charset="2"/>
              <a:buNone/>
            </a:pPr>
            <a:r>
              <a:rPr lang="en-US" altLang="en-US" sz="2800" dirty="0">
                <a:latin typeface="Tahoma" pitchFamily="34" charset="0"/>
                <a:cs typeface="Tahoma" pitchFamily="34" charset="0"/>
              </a:rPr>
              <a:t>	</a:t>
            </a:r>
          </a:p>
          <a:p>
            <a:pPr>
              <a:buFont typeface="Wingdings" pitchFamily="2" charset="2"/>
              <a:buNone/>
            </a:pPr>
            <a:r>
              <a:rPr lang="en-US" altLang="en-US" sz="2800" dirty="0">
                <a:latin typeface="Tahoma" pitchFamily="34" charset="0"/>
                <a:cs typeface="Tahoma" pitchFamily="34" charset="0"/>
              </a:rPr>
              <a:t>	Are Section 504 plans written for all students meeting this definition?</a:t>
            </a:r>
            <a:endParaRPr lang="en-US" altLang="en-US" sz="2000" dirty="0">
              <a:latin typeface="Tahoma" pitchFamily="34" charset="0"/>
              <a:cs typeface="Tahoma" pitchFamily="34" charset="0"/>
            </a:endParaRPr>
          </a:p>
        </p:txBody>
      </p:sp>
    </p:spTree>
    <p:extLst>
      <p:ext uri="{BB962C8B-B14F-4D97-AF65-F5344CB8AC3E}">
        <p14:creationId xmlns:p14="http://schemas.microsoft.com/office/powerpoint/2010/main" val="1289804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b="1" dirty="0">
                <a:latin typeface="Tahoma" pitchFamily="34" charset="0"/>
                <a:cs typeface="Tahoma" pitchFamily="34" charset="0"/>
              </a:rPr>
              <a:t>Today’s Agenda</a:t>
            </a:r>
          </a:p>
        </p:txBody>
      </p:sp>
      <p:sp>
        <p:nvSpPr>
          <p:cNvPr id="5" name="Content Placeholder 2"/>
          <p:cNvSpPr>
            <a:spLocks noGrp="1"/>
          </p:cNvSpPr>
          <p:nvPr>
            <p:ph type="body" idx="1"/>
          </p:nvPr>
        </p:nvSpPr>
        <p:spPr>
          <a:xfrm>
            <a:off x="3657600" y="1659048"/>
            <a:ext cx="5486400" cy="4267200"/>
          </a:xfrm>
        </p:spPr>
        <p:txBody>
          <a:bodyPr/>
          <a:lstStyle/>
          <a:p>
            <a:pPr marL="533400" indent="-533400">
              <a:buFontTx/>
              <a:buAutoNum type="arabicPeriod"/>
            </a:pPr>
            <a:r>
              <a:rPr lang="en-US" altLang="en-US" sz="2800" dirty="0">
                <a:ea typeface="MS PGothic" pitchFamily="34" charset="-128"/>
              </a:rPr>
              <a:t>Introduction</a:t>
            </a:r>
          </a:p>
          <a:p>
            <a:pPr marL="533400" indent="-533400">
              <a:buFontTx/>
              <a:buAutoNum type="arabicPeriod"/>
            </a:pPr>
            <a:r>
              <a:rPr lang="en-US" altLang="en-US" sz="2800" dirty="0">
                <a:ea typeface="MS PGothic" pitchFamily="34" charset="-128"/>
              </a:rPr>
              <a:t>Overview of Section 504</a:t>
            </a:r>
          </a:p>
          <a:p>
            <a:pPr marL="533400" indent="-533400">
              <a:buFontTx/>
              <a:buAutoNum type="arabicPeriod"/>
            </a:pPr>
            <a:r>
              <a:rPr lang="en-US" altLang="en-US" sz="2800" dirty="0">
                <a:ea typeface="MS PGothic" pitchFamily="34" charset="-128"/>
              </a:rPr>
              <a:t>Nondiscrimination</a:t>
            </a:r>
          </a:p>
          <a:p>
            <a:pPr marL="533400" indent="-533400">
              <a:buFontTx/>
              <a:buAutoNum type="arabicPeriod"/>
            </a:pPr>
            <a:r>
              <a:rPr lang="en-US" altLang="en-US" sz="2800" dirty="0">
                <a:ea typeface="MS PGothic" pitchFamily="34" charset="-128"/>
              </a:rPr>
              <a:t>Section 504 – FAPE Process</a:t>
            </a:r>
          </a:p>
          <a:p>
            <a:pPr marL="533400" indent="-533400">
              <a:buFontTx/>
              <a:buAutoNum type="arabicPeriod"/>
            </a:pPr>
            <a:r>
              <a:rPr lang="en-US" altLang="en-US" sz="2800" dirty="0"/>
              <a:t>Section 504 – Evaluation and Revaluation</a:t>
            </a:r>
          </a:p>
        </p:txBody>
      </p:sp>
      <p:pic>
        <p:nvPicPr>
          <p:cNvPr id="7" name="Picture 8">
            <a:extLst>
              <a:ext uri="{FF2B5EF4-FFF2-40B4-BE49-F238E27FC236}">
                <a16:creationId xmlns:a16="http://schemas.microsoft.com/office/drawing/2014/main" id="{83E7FBFE-2F13-450E-83E7-DE4B3A644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336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228600"/>
            <a:ext cx="8305800" cy="1219200"/>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b="1" dirty="0"/>
              <a:t>Duty to Provide a 504 FAPE</a:t>
            </a:r>
            <a:endParaRPr lang="en-US" altLang="en-US" dirty="0">
              <a:latin typeface="Tahoma" pitchFamily="34" charset="0"/>
              <a:cs typeface="Tahoma" pitchFamily="34" charset="0"/>
            </a:endParaRPr>
          </a:p>
        </p:txBody>
      </p:sp>
      <p:sp>
        <p:nvSpPr>
          <p:cNvPr id="32771" name="Rectangle 3"/>
          <p:cNvSpPr>
            <a:spLocks noGrp="1" noChangeArrowheads="1"/>
          </p:cNvSpPr>
          <p:nvPr>
            <p:ph idx="1"/>
          </p:nvPr>
        </p:nvSpPr>
        <p:spPr>
          <a:xfrm>
            <a:off x="457200" y="1600200"/>
            <a:ext cx="8229600" cy="3979863"/>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nSpc>
                <a:spcPct val="90000"/>
              </a:lnSpc>
            </a:pPr>
            <a:r>
              <a:rPr lang="en-US" altLang="en-US" sz="2800" dirty="0">
                <a:latin typeface="Tahoma" pitchFamily="34" charset="0"/>
                <a:cs typeface="Tahoma" pitchFamily="34" charset="0"/>
              </a:rPr>
              <a:t>Very unlikely  </a:t>
            </a:r>
          </a:p>
          <a:p>
            <a:pPr>
              <a:lnSpc>
                <a:spcPct val="90000"/>
              </a:lnSpc>
            </a:pPr>
            <a:endParaRPr lang="en-US" altLang="en-US" sz="1100" dirty="0">
              <a:latin typeface="Tahoma" pitchFamily="34" charset="0"/>
              <a:cs typeface="Tahoma" pitchFamily="34" charset="0"/>
            </a:endParaRPr>
          </a:p>
          <a:p>
            <a:pPr>
              <a:lnSpc>
                <a:spcPct val="90000"/>
              </a:lnSpc>
            </a:pPr>
            <a:r>
              <a:rPr lang="en-US" altLang="en-US" sz="2800" dirty="0">
                <a:latin typeface="Tahoma" pitchFamily="34" charset="0"/>
                <a:cs typeface="Tahoma" pitchFamily="34" charset="0"/>
              </a:rPr>
              <a:t>Only a student with an actual physical or mental impairment that substantially limits one or more major life activities is entitled to FAPE</a:t>
            </a:r>
          </a:p>
          <a:p>
            <a:pPr>
              <a:lnSpc>
                <a:spcPct val="90000"/>
              </a:lnSpc>
            </a:pPr>
            <a:endParaRPr lang="en-US" altLang="en-US" sz="1100" dirty="0">
              <a:latin typeface="Tahoma" pitchFamily="34" charset="0"/>
              <a:cs typeface="Tahoma" pitchFamily="34" charset="0"/>
            </a:endParaRPr>
          </a:p>
          <a:p>
            <a:pPr>
              <a:lnSpc>
                <a:spcPct val="90000"/>
              </a:lnSpc>
            </a:pPr>
            <a:r>
              <a:rPr lang="en-US" altLang="en-US" sz="2800" dirty="0">
                <a:latin typeface="Tahoma" pitchFamily="34" charset="0"/>
                <a:cs typeface="Tahoma" pitchFamily="34" charset="0"/>
              </a:rPr>
              <a:t>A student with a history of, or who is regarded as having, an impairment, is protected from discrimination, but is not entitled to a FAPE</a:t>
            </a:r>
            <a:endParaRPr lang="en-US" altLang="en-US" sz="1600" dirty="0">
              <a:latin typeface="Tahoma" pitchFamily="34" charset="0"/>
              <a:cs typeface="Tahoma" pitchFamily="34" charset="0"/>
            </a:endParaRPr>
          </a:p>
          <a:p>
            <a:pPr>
              <a:lnSpc>
                <a:spcPct val="90000"/>
              </a:lnSpc>
              <a:buFont typeface="Wingdings" pitchFamily="2" charset="2"/>
              <a:buNone/>
            </a:pPr>
            <a:endParaRPr lang="en-US" altLang="en-US" sz="1800" dirty="0">
              <a:latin typeface="Tahoma" pitchFamily="34" charset="0"/>
              <a:cs typeface="Tahoma" pitchFamily="34" charset="0"/>
            </a:endParaRPr>
          </a:p>
          <a:p>
            <a:pPr>
              <a:lnSpc>
                <a:spcPct val="90000"/>
              </a:lnSpc>
              <a:buFont typeface="Wingdings" pitchFamily="2" charset="2"/>
              <a:buNone/>
            </a:pPr>
            <a:r>
              <a:rPr lang="en-US" altLang="en-US" sz="1800" dirty="0">
                <a:latin typeface="Tahoma" pitchFamily="34" charset="0"/>
                <a:cs typeface="Tahoma" pitchFamily="34" charset="0"/>
              </a:rPr>
              <a:t>	(OCR Memorandum dated August 3, 1992)</a:t>
            </a:r>
          </a:p>
        </p:txBody>
      </p:sp>
    </p:spTree>
    <p:extLst>
      <p:ext uri="{BB962C8B-B14F-4D97-AF65-F5344CB8AC3E}">
        <p14:creationId xmlns:p14="http://schemas.microsoft.com/office/powerpoint/2010/main" val="2372907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a:xfrm>
            <a:off x="381000" y="228600"/>
            <a:ext cx="8382000" cy="1219200"/>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b="1" dirty="0"/>
              <a:t>Duty to Provide a 504 FAPE</a:t>
            </a:r>
            <a:endParaRPr lang="en-US" altLang="en-US" b="1" dirty="0">
              <a:latin typeface="Tahoma" pitchFamily="34" charset="0"/>
              <a:cs typeface="Tahoma" pitchFamily="34" charset="0"/>
            </a:endParaRPr>
          </a:p>
        </p:txBody>
      </p:sp>
      <p:sp>
        <p:nvSpPr>
          <p:cNvPr id="33795" name="Rectangle 2"/>
          <p:cNvSpPr>
            <a:spLocks noGrp="1" noChangeArrowheads="1"/>
          </p:cNvSpPr>
          <p:nvPr>
            <p:ph idx="1"/>
          </p:nvPr>
        </p:nvSpPr>
        <p:spPr>
          <a:xfrm>
            <a:off x="381000" y="1676400"/>
            <a:ext cx="8007350" cy="4038600"/>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nSpc>
                <a:spcPct val="90000"/>
              </a:lnSpc>
            </a:pPr>
            <a:r>
              <a:rPr lang="en-US" altLang="en-US" b="1" dirty="0">
                <a:latin typeface="Tahoma" pitchFamily="34" charset="0"/>
                <a:cs typeface="Tahoma" pitchFamily="34" charset="0"/>
              </a:rPr>
              <a:t>Physical or mental impairment</a:t>
            </a:r>
            <a:r>
              <a:rPr lang="en-US" altLang="en-US" dirty="0">
                <a:latin typeface="Tahoma" pitchFamily="34" charset="0"/>
                <a:cs typeface="Tahoma" pitchFamily="34" charset="0"/>
              </a:rPr>
              <a:t> means any physiological disorder or condition, cosmetic disfigurement, or anatomical loss; or any mental or psychological disorder such as intellectual disability, organic brain syndrome, emotional or mental illness, and specific learning disabilities</a:t>
            </a:r>
          </a:p>
          <a:p>
            <a:pPr>
              <a:lnSpc>
                <a:spcPct val="90000"/>
              </a:lnSpc>
            </a:pPr>
            <a:endParaRPr lang="en-US" altLang="en-US" b="1" dirty="0">
              <a:latin typeface="Tahoma" pitchFamily="34" charset="0"/>
              <a:cs typeface="Tahoma" pitchFamily="34" charset="0"/>
            </a:endParaRPr>
          </a:p>
        </p:txBody>
      </p:sp>
    </p:spTree>
    <p:extLst>
      <p:ext uri="{BB962C8B-B14F-4D97-AF65-F5344CB8AC3E}">
        <p14:creationId xmlns:p14="http://schemas.microsoft.com/office/powerpoint/2010/main" val="2416315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a:xfrm>
            <a:off x="381000" y="304800"/>
            <a:ext cx="8305800" cy="1143000"/>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b="1" dirty="0"/>
              <a:t>Duty to Provide a 504 FAPE</a:t>
            </a:r>
            <a:endParaRPr lang="en-US" altLang="en-US" b="1" dirty="0">
              <a:latin typeface="Tahoma" pitchFamily="34" charset="0"/>
              <a:cs typeface="Tahoma" pitchFamily="34" charset="0"/>
            </a:endParaRPr>
          </a:p>
        </p:txBody>
      </p:sp>
      <p:sp>
        <p:nvSpPr>
          <p:cNvPr id="34819" name="Rectangle 2"/>
          <p:cNvSpPr>
            <a:spLocks noGrp="1" noChangeArrowheads="1"/>
          </p:cNvSpPr>
          <p:nvPr>
            <p:ph idx="1"/>
          </p:nvPr>
        </p:nvSpPr>
        <p:spPr>
          <a:xfrm>
            <a:off x="381000" y="1676400"/>
            <a:ext cx="8007350" cy="4191000"/>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b="1" dirty="0">
                <a:latin typeface="Tahoma" pitchFamily="34" charset="0"/>
                <a:cs typeface="Tahoma" pitchFamily="34" charset="0"/>
              </a:rPr>
              <a:t>Substantial limitation</a:t>
            </a:r>
            <a:r>
              <a:rPr lang="en-US" altLang="en-US" dirty="0">
                <a:latin typeface="Tahoma" pitchFamily="34" charset="0"/>
                <a:cs typeface="Tahoma" pitchFamily="34" charset="0"/>
              </a:rPr>
              <a:t> means a limitation that affects a person’s ability to perform an activity in relation to the average person in the general population</a:t>
            </a:r>
          </a:p>
          <a:p>
            <a:r>
              <a:rPr lang="en-US" altLang="en-US" b="1" dirty="0">
                <a:latin typeface="Tahoma" pitchFamily="34" charset="0"/>
                <a:cs typeface="Tahoma" pitchFamily="34" charset="0"/>
              </a:rPr>
              <a:t>A case-by-case determination</a:t>
            </a:r>
          </a:p>
          <a:p>
            <a:r>
              <a:rPr lang="en-US" altLang="en-US" b="1" dirty="0">
                <a:latin typeface="Tahoma" pitchFamily="34" charset="0"/>
                <a:cs typeface="Tahoma" pitchFamily="34" charset="0"/>
              </a:rPr>
              <a:t>To be broadly construed</a:t>
            </a:r>
          </a:p>
        </p:txBody>
      </p:sp>
    </p:spTree>
    <p:extLst>
      <p:ext uri="{BB962C8B-B14F-4D97-AF65-F5344CB8AC3E}">
        <p14:creationId xmlns:p14="http://schemas.microsoft.com/office/powerpoint/2010/main" val="4114225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a:xfrm>
            <a:off x="381000" y="304800"/>
            <a:ext cx="8305800" cy="1143000"/>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b="1" dirty="0"/>
              <a:t>Duty to Provide a 504 FAPE</a:t>
            </a:r>
            <a:endParaRPr lang="en-US" altLang="en-US" b="1" dirty="0">
              <a:latin typeface="Tahoma" pitchFamily="34" charset="0"/>
              <a:cs typeface="Tahoma" pitchFamily="34" charset="0"/>
            </a:endParaRPr>
          </a:p>
        </p:txBody>
      </p:sp>
      <p:sp>
        <p:nvSpPr>
          <p:cNvPr id="35843" name="Rectangle 2"/>
          <p:cNvSpPr>
            <a:spLocks noGrp="1" noChangeArrowheads="1"/>
          </p:cNvSpPr>
          <p:nvPr>
            <p:ph idx="1"/>
          </p:nvPr>
        </p:nvSpPr>
        <p:spPr>
          <a:xfrm>
            <a:off x="381000" y="1600200"/>
            <a:ext cx="8229600" cy="4830763"/>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nSpc>
                <a:spcPct val="80000"/>
              </a:lnSpc>
            </a:pPr>
            <a:r>
              <a:rPr lang="en-US" altLang="en-US" sz="2800" b="1" dirty="0">
                <a:latin typeface="Tahoma" pitchFamily="34" charset="0"/>
                <a:cs typeface="Tahoma" pitchFamily="34" charset="0"/>
              </a:rPr>
              <a:t>Major life activities</a:t>
            </a:r>
            <a:r>
              <a:rPr lang="en-US" altLang="en-US" sz="2800" dirty="0">
                <a:latin typeface="Tahoma" pitchFamily="34" charset="0"/>
                <a:cs typeface="Tahoma" pitchFamily="34" charset="0"/>
              </a:rPr>
              <a:t> are “those basic activities that the average person in the general population can perform with little or no difficulty” </a:t>
            </a:r>
          </a:p>
          <a:p>
            <a:pPr lvl="1">
              <a:lnSpc>
                <a:spcPct val="80000"/>
              </a:lnSpc>
            </a:pPr>
            <a:r>
              <a:rPr lang="en-US" altLang="en-US" sz="2400" dirty="0">
                <a:latin typeface="Tahoma" pitchFamily="34" charset="0"/>
                <a:cs typeface="Tahoma" pitchFamily="34" charset="0"/>
              </a:rPr>
              <a:t>For example, caring for one’s self, performing manual tasks, walking, seeing, hearing, speaking, breathing, </a:t>
            </a:r>
            <a:r>
              <a:rPr lang="en-US" altLang="en-US" sz="2400" u="sng" dirty="0">
                <a:latin typeface="Tahoma" pitchFamily="34" charset="0"/>
                <a:cs typeface="Tahoma" pitchFamily="34" charset="0"/>
              </a:rPr>
              <a:t>learning</a:t>
            </a:r>
            <a:r>
              <a:rPr lang="en-US" altLang="en-US" sz="2400" dirty="0">
                <a:latin typeface="Tahoma" pitchFamily="34" charset="0"/>
                <a:cs typeface="Tahoma" pitchFamily="34" charset="0"/>
              </a:rPr>
              <a:t>, working, standing, lifting, </a:t>
            </a:r>
            <a:r>
              <a:rPr lang="en-US" altLang="en-US" sz="2400" u="sng" dirty="0">
                <a:latin typeface="Tahoma" pitchFamily="34" charset="0"/>
                <a:cs typeface="Tahoma" pitchFamily="34" charset="0"/>
              </a:rPr>
              <a:t>thinking</a:t>
            </a:r>
            <a:r>
              <a:rPr lang="en-US" altLang="en-US" sz="2400" dirty="0">
                <a:latin typeface="Tahoma" pitchFamily="34" charset="0"/>
                <a:cs typeface="Tahoma" pitchFamily="34" charset="0"/>
              </a:rPr>
              <a:t>, </a:t>
            </a:r>
            <a:r>
              <a:rPr lang="en-US" altLang="en-US" sz="2400" u="sng" dirty="0">
                <a:latin typeface="Tahoma" pitchFamily="34" charset="0"/>
                <a:cs typeface="Tahoma" pitchFamily="34" charset="0"/>
              </a:rPr>
              <a:t>concentrating</a:t>
            </a:r>
            <a:r>
              <a:rPr lang="en-US" altLang="en-US" sz="2400" dirty="0">
                <a:latin typeface="Tahoma" pitchFamily="34" charset="0"/>
                <a:cs typeface="Tahoma" pitchFamily="34" charset="0"/>
              </a:rPr>
              <a:t>, </a:t>
            </a:r>
            <a:r>
              <a:rPr lang="en-US" altLang="en-US" sz="2400" u="sng" dirty="0">
                <a:latin typeface="Tahoma" pitchFamily="34" charset="0"/>
                <a:cs typeface="Tahoma" pitchFamily="34" charset="0"/>
              </a:rPr>
              <a:t>interacting with others</a:t>
            </a:r>
            <a:r>
              <a:rPr lang="en-US" altLang="en-US" sz="2400" dirty="0">
                <a:latin typeface="Tahoma" pitchFamily="34" charset="0"/>
                <a:cs typeface="Tahoma" pitchFamily="34" charset="0"/>
              </a:rPr>
              <a:t>, sleeping, bending, communicating and </a:t>
            </a:r>
            <a:r>
              <a:rPr lang="en-US" altLang="en-US" sz="2400" u="sng" dirty="0">
                <a:latin typeface="Tahoma" pitchFamily="34" charset="0"/>
                <a:cs typeface="Tahoma" pitchFamily="34" charset="0"/>
              </a:rPr>
              <a:t>reading</a:t>
            </a:r>
            <a:r>
              <a:rPr lang="en-US" altLang="en-US" sz="1800" b="1" dirty="0">
                <a:latin typeface="Tahoma" pitchFamily="34" charset="0"/>
                <a:cs typeface="Tahoma" pitchFamily="34" charset="0"/>
              </a:rPr>
              <a:t>	</a:t>
            </a:r>
          </a:p>
          <a:p>
            <a:pPr lvl="1">
              <a:lnSpc>
                <a:spcPct val="80000"/>
              </a:lnSpc>
            </a:pPr>
            <a:r>
              <a:rPr lang="en-US" altLang="en-US" sz="2400" dirty="0"/>
              <a:t>Thinking, concentrating, and reading added in 2008</a:t>
            </a:r>
          </a:p>
          <a:p>
            <a:pPr lvl="1">
              <a:lnSpc>
                <a:spcPct val="80000"/>
              </a:lnSpc>
            </a:pPr>
            <a:r>
              <a:rPr lang="en-US" altLang="en-US" sz="2400" u="sng" dirty="0">
                <a:latin typeface="Tahoma" pitchFamily="34" charset="0"/>
                <a:cs typeface="Arial" charset="0"/>
              </a:rPr>
              <a:t>Writing</a:t>
            </a:r>
            <a:r>
              <a:rPr lang="en-US" altLang="en-US" sz="2400" dirty="0">
                <a:latin typeface="Tahoma" pitchFamily="34" charset="0"/>
                <a:cs typeface="Arial" charset="0"/>
              </a:rPr>
              <a:t> added in 2016</a:t>
            </a:r>
          </a:p>
          <a:p>
            <a:pPr lvl="1">
              <a:lnSpc>
                <a:spcPct val="80000"/>
              </a:lnSpc>
            </a:pPr>
            <a:r>
              <a:rPr lang="en-US" altLang="en-US" sz="2400" dirty="0">
                <a:latin typeface="Tahoma" pitchFamily="34" charset="0"/>
                <a:cs typeface="Tahoma" pitchFamily="34" charset="0"/>
              </a:rPr>
              <a:t>Beyond just “learning” and not an exhaustive list</a:t>
            </a:r>
          </a:p>
          <a:p>
            <a:pPr lvl="1">
              <a:lnSpc>
                <a:spcPct val="80000"/>
              </a:lnSpc>
            </a:pPr>
            <a:endParaRPr lang="en-US" altLang="en-US" sz="2400" dirty="0">
              <a:latin typeface="Tahoma" pitchFamily="34" charset="0"/>
              <a:cs typeface="Arial" charset="0"/>
            </a:endParaRPr>
          </a:p>
        </p:txBody>
      </p:sp>
    </p:spTree>
    <p:extLst>
      <p:ext uri="{BB962C8B-B14F-4D97-AF65-F5344CB8AC3E}">
        <p14:creationId xmlns:p14="http://schemas.microsoft.com/office/powerpoint/2010/main" val="1618627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228600"/>
            <a:ext cx="8839200" cy="1066800"/>
          </a:xfrm>
        </p:spPr>
        <p:txBody>
          <a:bodyPr/>
          <a:lstStyle/>
          <a:p>
            <a:pPr eaLnBrk="1" hangingPunct="1"/>
            <a:r>
              <a:rPr lang="en-US" altLang="en-US" b="1" dirty="0"/>
              <a:t>Duty to Provide a 504 FAPE</a:t>
            </a:r>
          </a:p>
        </p:txBody>
      </p:sp>
      <p:sp>
        <p:nvSpPr>
          <p:cNvPr id="37891" name="Rectangle 3"/>
          <p:cNvSpPr>
            <a:spLocks noGrp="1" noChangeArrowheads="1"/>
          </p:cNvSpPr>
          <p:nvPr>
            <p:ph idx="1"/>
          </p:nvPr>
        </p:nvSpPr>
        <p:spPr>
          <a:xfrm>
            <a:off x="228600" y="1371600"/>
            <a:ext cx="8686800" cy="4754563"/>
          </a:xfrm>
        </p:spPr>
        <p:txBody>
          <a:bodyPr/>
          <a:lstStyle/>
          <a:p>
            <a:pPr eaLnBrk="1" hangingPunct="1"/>
            <a:r>
              <a:rPr lang="en-US" altLang="en-US" sz="2800" dirty="0"/>
              <a:t>The question of whether an individual’s impairment is a disability “should not demand extensive analysis” </a:t>
            </a:r>
          </a:p>
          <a:p>
            <a:pPr eaLnBrk="1" hangingPunct="1"/>
            <a:endParaRPr lang="en-US" altLang="en-US" sz="2800" dirty="0"/>
          </a:p>
          <a:p>
            <a:pPr eaLnBrk="1" hangingPunct="1"/>
            <a:r>
              <a:rPr lang="en-US" altLang="en-US" sz="2800" dirty="0"/>
              <a:t>Impairments include those that are episodic or in remission</a:t>
            </a:r>
          </a:p>
          <a:p>
            <a:pPr eaLnBrk="1" hangingPunct="1"/>
            <a:endParaRPr lang="en-US" altLang="en-US" sz="2800" dirty="0"/>
          </a:p>
          <a:p>
            <a:pPr eaLnBrk="1" hangingPunct="1"/>
            <a:r>
              <a:rPr lang="en-US" altLang="en-US" sz="2800" dirty="0"/>
              <a:t>“Substantially limits” to be broadly construed</a:t>
            </a:r>
          </a:p>
          <a:p>
            <a:pPr eaLnBrk="1" hangingPunct="1"/>
            <a:endParaRPr lang="en-US" altLang="en-US" sz="2800" dirty="0"/>
          </a:p>
        </p:txBody>
      </p:sp>
    </p:spTree>
    <p:extLst>
      <p:ext uri="{BB962C8B-B14F-4D97-AF65-F5344CB8AC3E}">
        <p14:creationId xmlns:p14="http://schemas.microsoft.com/office/powerpoint/2010/main" val="357457204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228600"/>
            <a:ext cx="8763000" cy="1143000"/>
          </a:xfrm>
        </p:spPr>
        <p:txBody>
          <a:bodyPr/>
          <a:lstStyle/>
          <a:p>
            <a:pPr eaLnBrk="1" hangingPunct="1"/>
            <a:r>
              <a:rPr lang="en-US" altLang="en-US" b="1" dirty="0"/>
              <a:t>Duty to Provide a 504 FAPE</a:t>
            </a:r>
          </a:p>
        </p:txBody>
      </p:sp>
      <p:sp>
        <p:nvSpPr>
          <p:cNvPr id="38915" name="Rectangle 4"/>
          <p:cNvSpPr>
            <a:spLocks noGrp="1" noChangeArrowheads="1"/>
          </p:cNvSpPr>
          <p:nvPr>
            <p:ph type="body" sz="half" idx="2"/>
          </p:nvPr>
        </p:nvSpPr>
        <p:spPr>
          <a:xfrm>
            <a:off x="4114800" y="1182688"/>
            <a:ext cx="4572000" cy="4876800"/>
          </a:xfrm>
        </p:spPr>
        <p:txBody>
          <a:bodyPr/>
          <a:lstStyle/>
          <a:p>
            <a:pPr eaLnBrk="1" hangingPunct="1">
              <a:buFont typeface="Wingdings" pitchFamily="2" charset="2"/>
              <a:buNone/>
            </a:pPr>
            <a:endParaRPr lang="en-US" altLang="en-US" sz="2800" dirty="0"/>
          </a:p>
          <a:p>
            <a:pPr eaLnBrk="1" hangingPunct="1">
              <a:buFont typeface="Wingdings" pitchFamily="2" charset="2"/>
              <a:buNone/>
            </a:pPr>
            <a:r>
              <a:rPr lang="en-US" altLang="en-US" sz="2800" dirty="0"/>
              <a:t>	Ameliorative effects of mitigating measures are </a:t>
            </a:r>
            <a:r>
              <a:rPr lang="en-US" altLang="en-US" sz="2800" u="sng" dirty="0"/>
              <a:t>not</a:t>
            </a:r>
            <a:r>
              <a:rPr lang="en-US" altLang="en-US" sz="2800" dirty="0"/>
              <a:t> considered to determine eligibility (e.g. a student who uses insulin to control his symptoms) under Section 504, but, as a result, may not need a 504 Plan</a:t>
            </a:r>
          </a:p>
          <a:p>
            <a:pPr eaLnBrk="1" hangingPunct="1">
              <a:buFont typeface="Wingdings" pitchFamily="2" charset="2"/>
              <a:buNone/>
            </a:pPr>
            <a:r>
              <a:rPr lang="en-US" altLang="en-US" sz="2000" dirty="0"/>
              <a:t> </a:t>
            </a:r>
          </a:p>
        </p:txBody>
      </p:sp>
      <p:pic>
        <p:nvPicPr>
          <p:cNvPr id="38916" name="Picture 5" descr="Amelia%20Bede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3738"/>
            <a:ext cx="35814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54475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4300" y="198437"/>
            <a:ext cx="8915400" cy="1066800"/>
          </a:xfrm>
        </p:spPr>
        <p:txBody>
          <a:bodyPr/>
          <a:lstStyle/>
          <a:p>
            <a:pPr eaLnBrk="1" hangingPunct="1"/>
            <a:r>
              <a:rPr lang="en-US" altLang="en-US" b="1" dirty="0"/>
              <a:t>Duty to Provide a 504 FAPE</a:t>
            </a:r>
          </a:p>
        </p:txBody>
      </p:sp>
      <p:sp>
        <p:nvSpPr>
          <p:cNvPr id="39939" name="Rectangle 3"/>
          <p:cNvSpPr>
            <a:spLocks noGrp="1" noChangeArrowheads="1"/>
          </p:cNvSpPr>
          <p:nvPr>
            <p:ph idx="1"/>
          </p:nvPr>
        </p:nvSpPr>
        <p:spPr>
          <a:xfrm>
            <a:off x="457200" y="1752600"/>
            <a:ext cx="8229600" cy="4373563"/>
          </a:xfrm>
        </p:spPr>
        <p:txBody>
          <a:bodyPr/>
          <a:lstStyle/>
          <a:p>
            <a:pPr eaLnBrk="1" hangingPunct="1"/>
            <a:r>
              <a:rPr lang="en-US" altLang="en-US" b="1" u="sng" dirty="0"/>
              <a:t>Cannot</a:t>
            </a:r>
            <a:r>
              <a:rPr lang="en-US" altLang="en-US" dirty="0"/>
              <a:t> consider ameliorative effects of remedial measures (i.e., medication, cochlear implants, assistive technology, behavioral modifications)</a:t>
            </a:r>
          </a:p>
          <a:p>
            <a:pPr eaLnBrk="1" hangingPunct="1"/>
            <a:r>
              <a:rPr lang="en-US" altLang="en-US" b="1" u="sng" dirty="0"/>
              <a:t>Except</a:t>
            </a:r>
            <a:r>
              <a:rPr lang="en-US" altLang="en-US" dirty="0"/>
              <a:t> can consider eyeglasses or contact lenses</a:t>
            </a:r>
          </a:p>
          <a:p>
            <a:pPr eaLnBrk="1" hangingPunct="1">
              <a:buFont typeface="Wingdings" pitchFamily="2" charset="2"/>
              <a:buNone/>
            </a:pPr>
            <a:endParaRPr lang="en-US" altLang="en-US" dirty="0"/>
          </a:p>
          <a:p>
            <a:pPr eaLnBrk="1" hangingPunct="1">
              <a:buFont typeface="Wingdings" pitchFamily="2" charset="2"/>
              <a:buNone/>
            </a:pPr>
            <a:endParaRPr lang="en-US" altLang="en-US" dirty="0"/>
          </a:p>
        </p:txBody>
      </p:sp>
    </p:spTree>
    <p:extLst>
      <p:ext uri="{BB962C8B-B14F-4D97-AF65-F5344CB8AC3E}">
        <p14:creationId xmlns:p14="http://schemas.microsoft.com/office/powerpoint/2010/main" val="296113181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257175"/>
            <a:ext cx="8305800" cy="1190625"/>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b="1" dirty="0">
                <a:latin typeface="Tahoma" pitchFamily="34" charset="0"/>
                <a:cs typeface="Tahoma" pitchFamily="34" charset="0"/>
              </a:rPr>
              <a:t>Practice Pointers</a:t>
            </a:r>
          </a:p>
        </p:txBody>
      </p:sp>
      <p:sp>
        <p:nvSpPr>
          <p:cNvPr id="41987" name="Rectangle 3"/>
          <p:cNvSpPr>
            <a:spLocks noGrp="1" noChangeArrowheads="1"/>
          </p:cNvSpPr>
          <p:nvPr>
            <p:ph idx="1"/>
          </p:nvPr>
        </p:nvSpPr>
        <p:spPr>
          <a:xfrm>
            <a:off x="457200" y="1447800"/>
            <a:ext cx="8229600" cy="4114800"/>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nSpc>
                <a:spcPct val="80000"/>
              </a:lnSpc>
            </a:pPr>
            <a:r>
              <a:rPr lang="en-US" altLang="en-US" sz="3100" dirty="0">
                <a:latin typeface="Tahoma" pitchFamily="34" charset="0"/>
                <a:cs typeface="Tahoma" pitchFamily="34" charset="0"/>
              </a:rPr>
              <a:t>Look at medical information, if it is available</a:t>
            </a:r>
          </a:p>
          <a:p>
            <a:pPr>
              <a:lnSpc>
                <a:spcPct val="80000"/>
              </a:lnSpc>
            </a:pPr>
            <a:endParaRPr lang="en-US" altLang="en-US" sz="1200" dirty="0">
              <a:latin typeface="Tahoma" pitchFamily="34" charset="0"/>
              <a:cs typeface="Tahoma" pitchFamily="34" charset="0"/>
            </a:endParaRPr>
          </a:p>
          <a:p>
            <a:pPr>
              <a:lnSpc>
                <a:spcPct val="80000"/>
              </a:lnSpc>
            </a:pPr>
            <a:r>
              <a:rPr lang="en-US" altLang="en-US" sz="3100" dirty="0">
                <a:latin typeface="Tahoma" pitchFamily="34" charset="0"/>
                <a:cs typeface="Tahoma" pitchFamily="34" charset="0"/>
              </a:rPr>
              <a:t>Look at the student’s cumulative record</a:t>
            </a:r>
          </a:p>
          <a:p>
            <a:pPr lvl="1">
              <a:lnSpc>
                <a:spcPct val="80000"/>
              </a:lnSpc>
            </a:pPr>
            <a:r>
              <a:rPr lang="en-US" altLang="en-US" sz="2600" dirty="0">
                <a:latin typeface="Tahoma" pitchFamily="34" charset="0"/>
                <a:cs typeface="Tahoma" pitchFamily="34" charset="0"/>
              </a:rPr>
              <a:t>What was the impact of the disability prior to medication, behavior modifications, etc.?</a:t>
            </a:r>
          </a:p>
          <a:p>
            <a:pPr>
              <a:lnSpc>
                <a:spcPct val="80000"/>
              </a:lnSpc>
            </a:pPr>
            <a:endParaRPr lang="en-US" altLang="en-US" sz="1200" dirty="0">
              <a:latin typeface="Tahoma" pitchFamily="34" charset="0"/>
              <a:cs typeface="Tahoma" pitchFamily="34" charset="0"/>
            </a:endParaRPr>
          </a:p>
          <a:p>
            <a:pPr>
              <a:lnSpc>
                <a:spcPct val="80000"/>
              </a:lnSpc>
            </a:pPr>
            <a:r>
              <a:rPr lang="en-US" altLang="en-US" sz="3100" dirty="0">
                <a:latin typeface="Tahoma" pitchFamily="34" charset="0"/>
                <a:cs typeface="Tahoma" pitchFamily="34" charset="0"/>
              </a:rPr>
              <a:t>If the student takes medication inconsistently, are there patterns of behavior with and without medication?</a:t>
            </a:r>
          </a:p>
          <a:p>
            <a:pPr>
              <a:lnSpc>
                <a:spcPct val="80000"/>
              </a:lnSpc>
            </a:pPr>
            <a:endParaRPr lang="en-US" altLang="en-US" sz="1400" dirty="0">
              <a:latin typeface="Tahoma" pitchFamily="34" charset="0"/>
              <a:cs typeface="Tahoma" pitchFamily="34" charset="0"/>
            </a:endParaRPr>
          </a:p>
          <a:p>
            <a:pPr>
              <a:lnSpc>
                <a:spcPct val="80000"/>
              </a:lnSpc>
            </a:pPr>
            <a:r>
              <a:rPr lang="en-US" altLang="en-US" sz="3100" dirty="0">
                <a:latin typeface="Tahoma" pitchFamily="34" charset="0"/>
                <a:cs typeface="Tahoma" pitchFamily="34" charset="0"/>
              </a:rPr>
              <a:t>What is the impact of interventions?</a:t>
            </a:r>
          </a:p>
        </p:txBody>
      </p:sp>
      <p:pic>
        <p:nvPicPr>
          <p:cNvPr id="41988" name="Picture 4" descr="bd0537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407" y="200253"/>
            <a:ext cx="1600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70458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b="1" dirty="0"/>
              <a:t>Medical Diagnosis Required?</a:t>
            </a:r>
          </a:p>
        </p:txBody>
      </p:sp>
      <p:sp>
        <p:nvSpPr>
          <p:cNvPr id="3" name="Content Placeholder 2"/>
          <p:cNvSpPr>
            <a:spLocks noGrp="1"/>
          </p:cNvSpPr>
          <p:nvPr>
            <p:ph idx="1"/>
          </p:nvPr>
        </p:nvSpPr>
        <p:spPr/>
        <p:txBody>
          <a:bodyPr/>
          <a:lstStyle/>
          <a:p>
            <a:pPr marL="0" indent="0">
              <a:buFont typeface="Wingdings" pitchFamily="2" charset="2"/>
              <a:buNone/>
              <a:defRPr/>
            </a:pPr>
            <a:r>
              <a:rPr lang="en-US" altLang="en-US" dirty="0">
                <a:latin typeface="Tahoma" pitchFamily="34" charset="0"/>
                <a:cs typeface="Tahoma" pitchFamily="34" charset="0"/>
              </a:rPr>
              <a:t>“Section 504 does not require that a school district conduct a medical assessment [for ADHD] unless the district” believes it’s necessary”  </a:t>
            </a:r>
          </a:p>
          <a:p>
            <a:pPr marL="0" indent="0">
              <a:buFont typeface="Wingdings" pitchFamily="2" charset="2"/>
              <a:buNone/>
              <a:defRPr/>
            </a:pPr>
            <a:endParaRPr lang="en-US" altLang="en-US" sz="2000" i="1" dirty="0">
              <a:latin typeface="Tahoma" pitchFamily="34" charset="0"/>
              <a:cs typeface="Tahoma" pitchFamily="34" charset="0"/>
            </a:endParaRPr>
          </a:p>
          <a:p>
            <a:pPr marL="0" indent="0">
              <a:buFont typeface="Wingdings" pitchFamily="2" charset="2"/>
              <a:buNone/>
              <a:defRPr/>
            </a:pPr>
            <a:r>
              <a:rPr lang="en-US" altLang="en-US" sz="2000" u="sng" dirty="0">
                <a:latin typeface="Tahoma" pitchFamily="34" charset="0"/>
                <a:cs typeface="Tahoma" pitchFamily="34" charset="0"/>
              </a:rPr>
              <a:t>Williamson County (TN) School Dist.</a:t>
            </a:r>
            <a:r>
              <a:rPr lang="en-US" altLang="en-US" sz="2000" dirty="0">
                <a:latin typeface="Tahoma" pitchFamily="34" charset="0"/>
                <a:cs typeface="Tahoma" pitchFamily="34" charset="0"/>
              </a:rPr>
              <a:t> 32 IDELR 261 (OCR 2000)</a:t>
            </a:r>
            <a:endParaRPr lang="en-US" altLang="en-US" i="1" dirty="0">
              <a:latin typeface="Tahoma" pitchFamily="34" charset="0"/>
              <a:cs typeface="Tahoma" pitchFamily="34" charset="0"/>
            </a:endParaRPr>
          </a:p>
          <a:p>
            <a:pPr>
              <a:defRPr/>
            </a:pPr>
            <a:endParaRPr lang="en-US" dirty="0"/>
          </a:p>
        </p:txBody>
      </p:sp>
    </p:spTree>
    <p:extLst>
      <p:ext uri="{BB962C8B-B14F-4D97-AF65-F5344CB8AC3E}">
        <p14:creationId xmlns:p14="http://schemas.microsoft.com/office/powerpoint/2010/main" val="929903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b="1" dirty="0"/>
              <a:t>Medical Diagnosis Required?</a:t>
            </a:r>
          </a:p>
        </p:txBody>
      </p:sp>
      <p:sp>
        <p:nvSpPr>
          <p:cNvPr id="3" name="Content Placeholder 2"/>
          <p:cNvSpPr>
            <a:spLocks noGrp="1"/>
          </p:cNvSpPr>
          <p:nvPr>
            <p:ph idx="1"/>
          </p:nvPr>
        </p:nvSpPr>
        <p:spPr>
          <a:xfrm>
            <a:off x="457200" y="1143000"/>
            <a:ext cx="8229600" cy="4830763"/>
          </a:xfrm>
        </p:spPr>
        <p:txBody>
          <a:bodyPr/>
          <a:lstStyle/>
          <a:p>
            <a:pPr>
              <a:buClr>
                <a:schemeClr val="tx1"/>
              </a:buClr>
              <a:buFontTx/>
              <a:buChar char="•"/>
              <a:defRPr/>
            </a:pPr>
            <a:r>
              <a:rPr lang="en-US" altLang="en-US" dirty="0">
                <a:latin typeface="Tahoma" pitchFamily="34" charset="0"/>
                <a:cs typeface="Tahoma" pitchFamily="34" charset="0"/>
              </a:rPr>
              <a:t>A doctor’s note stating that a student had a history of ADD, anxiety, and “some” depression provided an insufficient basis for development of a Section 504 Plan, because . . .</a:t>
            </a:r>
            <a:endParaRPr lang="en-US" altLang="en-US" sz="1800" dirty="0">
              <a:latin typeface="Tahoma" pitchFamily="34" charset="0"/>
              <a:cs typeface="Tahoma" pitchFamily="34" charset="0"/>
            </a:endParaRPr>
          </a:p>
          <a:p>
            <a:pPr>
              <a:buClr>
                <a:schemeClr val="tx1"/>
              </a:buClr>
              <a:buFontTx/>
              <a:buChar char="•"/>
              <a:defRPr/>
            </a:pPr>
            <a:r>
              <a:rPr lang="en-US" altLang="en-US" dirty="0">
                <a:latin typeface="Tahoma" pitchFamily="34" charset="0"/>
                <a:cs typeface="Tahoma" pitchFamily="34" charset="0"/>
              </a:rPr>
              <a:t>OCR rejected the parent's claim that District denied student a FAPE, </a:t>
            </a:r>
            <a:r>
              <a:rPr lang="en-US" altLang="en-US" b="1" dirty="0">
                <a:solidFill>
                  <a:srgbClr val="7030A0"/>
                </a:solidFill>
                <a:latin typeface="Tahoma" pitchFamily="34" charset="0"/>
                <a:cs typeface="Tahoma" pitchFamily="34" charset="0"/>
              </a:rPr>
              <a:t>where the parent would not agree to a full evaluation</a:t>
            </a:r>
          </a:p>
          <a:p>
            <a:pPr>
              <a:buFont typeface="Wingdings" pitchFamily="2" charset="2"/>
              <a:buNone/>
              <a:defRPr/>
            </a:pPr>
            <a:r>
              <a:rPr lang="en-US" altLang="en-US" sz="1800" u="sng" dirty="0">
                <a:latin typeface="Tahoma" pitchFamily="34" charset="0"/>
                <a:cs typeface="Tahoma" pitchFamily="34" charset="0"/>
              </a:rPr>
              <a:t>Rock Hill (SC) School Dist.</a:t>
            </a:r>
            <a:r>
              <a:rPr lang="en-US" altLang="en-US" sz="1800" dirty="0">
                <a:latin typeface="Tahoma" pitchFamily="34" charset="0"/>
                <a:cs typeface="Tahoma" pitchFamily="34" charset="0"/>
              </a:rPr>
              <a:t> 40 IDELR 72 (OCR 2003)</a:t>
            </a:r>
            <a:endParaRPr lang="en-US" altLang="en-US" sz="1800" u="sng" dirty="0">
              <a:latin typeface="Tahoma" pitchFamily="34" charset="0"/>
              <a:cs typeface="Tahoma" pitchFamily="34" charset="0"/>
            </a:endParaRPr>
          </a:p>
          <a:p>
            <a:pPr>
              <a:defRPr/>
            </a:pPr>
            <a:endParaRPr lang="en-US" dirty="0"/>
          </a:p>
        </p:txBody>
      </p:sp>
    </p:spTree>
    <p:extLst>
      <p:ext uri="{BB962C8B-B14F-4D97-AF65-F5344CB8AC3E}">
        <p14:creationId xmlns:p14="http://schemas.microsoft.com/office/powerpoint/2010/main" val="277619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b="1" dirty="0"/>
              <a:t>Overview of Section 504</a:t>
            </a:r>
          </a:p>
        </p:txBody>
      </p:sp>
      <p:sp>
        <p:nvSpPr>
          <p:cNvPr id="11267" name="Rectangle 3"/>
          <p:cNvSpPr>
            <a:spLocks noGrp="1" noChangeArrowheads="1"/>
          </p:cNvSpPr>
          <p:nvPr>
            <p:ph idx="1"/>
          </p:nvPr>
        </p:nvSpPr>
        <p:spPr>
          <a:xfrm>
            <a:off x="381000" y="1752600"/>
            <a:ext cx="8229600" cy="4221163"/>
          </a:xfrm>
        </p:spPr>
        <p:txBody>
          <a:bodyPr/>
          <a:lstStyle/>
          <a:p>
            <a:pPr marL="0" indent="0" eaLnBrk="1" hangingPunct="1">
              <a:buFont typeface="Wingdings" pitchFamily="2" charset="2"/>
              <a:buNone/>
            </a:pPr>
            <a:r>
              <a:rPr lang="en-US" altLang="en-US" sz="2800" dirty="0"/>
              <a:t>Section 504 of the Rehabilitation Act of 1973 states: </a:t>
            </a:r>
          </a:p>
          <a:p>
            <a:pPr marL="0" indent="0" eaLnBrk="1" hangingPunct="1">
              <a:buFont typeface="Wingdings" pitchFamily="2" charset="2"/>
              <a:buNone/>
            </a:pPr>
            <a:r>
              <a:rPr lang="en-US" altLang="en-US" sz="2800" dirty="0"/>
              <a:t>“No otherwise </a:t>
            </a:r>
            <a:r>
              <a:rPr lang="en-US" altLang="en-US" sz="2800" b="1" dirty="0">
                <a:solidFill>
                  <a:srgbClr val="7030A0"/>
                </a:solidFill>
              </a:rPr>
              <a:t>qualified</a:t>
            </a:r>
            <a:r>
              <a:rPr lang="en-US" altLang="en-US" sz="2800" dirty="0"/>
              <a:t> </a:t>
            </a:r>
            <a:r>
              <a:rPr lang="en-US" altLang="en-US" sz="2800" b="1" dirty="0">
                <a:solidFill>
                  <a:srgbClr val="7030A0"/>
                </a:solidFill>
              </a:rPr>
              <a:t>individual with a disability</a:t>
            </a:r>
            <a:r>
              <a:rPr lang="en-US" altLang="en-US" sz="2800" dirty="0"/>
              <a:t>…, shall, </a:t>
            </a:r>
            <a:r>
              <a:rPr lang="en-US" altLang="en-US" sz="2800" b="1" dirty="0">
                <a:solidFill>
                  <a:srgbClr val="7030A0"/>
                </a:solidFill>
              </a:rPr>
              <a:t>solely</a:t>
            </a:r>
            <a:r>
              <a:rPr lang="en-US" altLang="en-US" sz="2800" dirty="0"/>
              <a:t> by reason of her or his disability, be </a:t>
            </a:r>
            <a:r>
              <a:rPr lang="en-US" altLang="en-US" sz="2800" b="1" dirty="0">
                <a:solidFill>
                  <a:srgbClr val="7030A0"/>
                </a:solidFill>
              </a:rPr>
              <a:t>excluded</a:t>
            </a:r>
            <a:r>
              <a:rPr lang="en-US" altLang="en-US" sz="2800" dirty="0"/>
              <a:t> from the participation in, be denied the </a:t>
            </a:r>
            <a:r>
              <a:rPr lang="en-US" altLang="en-US" sz="2800" b="1" dirty="0">
                <a:solidFill>
                  <a:srgbClr val="7030A0"/>
                </a:solidFill>
              </a:rPr>
              <a:t>benefits of</a:t>
            </a:r>
            <a:r>
              <a:rPr lang="en-US" altLang="en-US" sz="2800" dirty="0"/>
              <a:t>, or be subjected to </a:t>
            </a:r>
            <a:r>
              <a:rPr lang="en-US" altLang="en-US" sz="2800" b="1" dirty="0">
                <a:solidFill>
                  <a:srgbClr val="7030A0"/>
                </a:solidFill>
              </a:rPr>
              <a:t>discrimination</a:t>
            </a:r>
            <a:r>
              <a:rPr lang="en-US" altLang="en-US" sz="2800" dirty="0"/>
              <a:t> under any program or activity </a:t>
            </a:r>
            <a:r>
              <a:rPr lang="en-US" altLang="en-US" sz="2800" b="1" dirty="0">
                <a:solidFill>
                  <a:srgbClr val="7030A0"/>
                </a:solidFill>
              </a:rPr>
              <a:t>receiving Federal financial assistance</a:t>
            </a:r>
            <a:r>
              <a:rPr lang="en-US" altLang="en-US" sz="2800" dirty="0"/>
              <a:t>….”</a:t>
            </a:r>
          </a:p>
        </p:txBody>
      </p:sp>
    </p:spTree>
    <p:extLst>
      <p:ext uri="{BB962C8B-B14F-4D97-AF65-F5344CB8AC3E}">
        <p14:creationId xmlns:p14="http://schemas.microsoft.com/office/powerpoint/2010/main" val="93240191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en-US" b="1" dirty="0"/>
              <a:t>ADHD Diagnosis = Eligible?</a:t>
            </a:r>
          </a:p>
        </p:txBody>
      </p:sp>
      <p:sp>
        <p:nvSpPr>
          <p:cNvPr id="111619" name="Content Placeholder 2"/>
          <p:cNvSpPr>
            <a:spLocks noGrp="1"/>
          </p:cNvSpPr>
          <p:nvPr>
            <p:ph idx="1"/>
          </p:nvPr>
        </p:nvSpPr>
        <p:spPr/>
        <p:txBody>
          <a:bodyPr/>
          <a:lstStyle/>
          <a:p>
            <a:pPr eaLnBrk="1" hangingPunct="1"/>
            <a:r>
              <a:rPr lang="en-US" altLang="en-US" dirty="0"/>
              <a:t>Guidance issued by the U.S. Department of Education on 7/26/16:</a:t>
            </a:r>
          </a:p>
          <a:p>
            <a:pPr marL="0" indent="0" eaLnBrk="1" hangingPunct="1">
              <a:buNone/>
            </a:pPr>
            <a:endParaRPr lang="en-US" altLang="en-US" sz="1600" dirty="0"/>
          </a:p>
          <a:p>
            <a:pPr marL="800100" lvl="2" indent="0" eaLnBrk="1" hangingPunct="1">
              <a:buFontTx/>
              <a:buNone/>
            </a:pPr>
            <a:r>
              <a:rPr lang="en-US" altLang="en-US" sz="2800" dirty="0"/>
              <a:t>“[A] diagnosis of ADHD is evidence that a student may have a disability. OCR will </a:t>
            </a:r>
            <a:r>
              <a:rPr lang="en-US" altLang="en-US" sz="2800" u="sng" dirty="0"/>
              <a:t>presume</a:t>
            </a:r>
            <a:r>
              <a:rPr lang="en-US" altLang="en-US" sz="2800" dirty="0"/>
              <a:t>, unless there is evidence to the contrary, that a student with a diagnosis of ADHD is substantially limited in one or more major life activities“</a:t>
            </a:r>
          </a:p>
          <a:p>
            <a:pPr marL="800100" lvl="2" indent="0" eaLnBrk="1" hangingPunct="1">
              <a:buFontTx/>
              <a:buNone/>
            </a:pPr>
            <a:endParaRPr lang="en-US" altLang="en-US" sz="2000" dirty="0"/>
          </a:p>
        </p:txBody>
      </p:sp>
    </p:spTree>
    <p:extLst>
      <p:ext uri="{BB962C8B-B14F-4D97-AF65-F5344CB8AC3E}">
        <p14:creationId xmlns:p14="http://schemas.microsoft.com/office/powerpoint/2010/main" val="1579360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381000"/>
            <a:ext cx="8229600" cy="1177924"/>
          </a:xfrm>
        </p:spPr>
        <p:txBody>
          <a:bodyPr/>
          <a:lstStyle/>
          <a:p>
            <a:pPr eaLnBrk="1" hangingPunct="1"/>
            <a:r>
              <a:rPr lang="en-US" altLang="en-US" b="1" dirty="0"/>
              <a:t>Section 504 FAPE Process</a:t>
            </a:r>
          </a:p>
        </p:txBody>
      </p:sp>
      <p:pic>
        <p:nvPicPr>
          <p:cNvPr id="46083" name="Picture 4" descr="s-1_12404274648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16113"/>
            <a:ext cx="495300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06046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b="1" dirty="0"/>
              <a:t>Section 504 FAPE Process</a:t>
            </a:r>
            <a:r>
              <a:rPr lang="en-US" altLang="en-US" sz="4000" b="1" dirty="0"/>
              <a:t> </a:t>
            </a:r>
          </a:p>
        </p:txBody>
      </p:sp>
      <p:sp>
        <p:nvSpPr>
          <p:cNvPr id="38915" name="Rectangle 3"/>
          <p:cNvSpPr>
            <a:spLocks noGrp="1" noChangeArrowheads="1"/>
          </p:cNvSpPr>
          <p:nvPr>
            <p:ph type="body" sz="half" idx="1"/>
          </p:nvPr>
        </p:nvSpPr>
        <p:spPr>
          <a:xfrm>
            <a:off x="533400" y="1676400"/>
            <a:ext cx="4267200" cy="4602163"/>
          </a:xfrm>
        </p:spPr>
        <p:txBody>
          <a:bodyPr/>
          <a:lstStyle/>
          <a:p>
            <a:pPr marL="0" indent="0" eaLnBrk="1" hangingPunct="1">
              <a:lnSpc>
                <a:spcPct val="90000"/>
              </a:lnSpc>
              <a:buFont typeface="Wingdings" pitchFamily="2" charset="2"/>
              <a:buNone/>
              <a:defRPr/>
            </a:pPr>
            <a:r>
              <a:rPr lang="en-US" altLang="en-US" sz="2800" dirty="0"/>
              <a:t>Typically, the responsibility for ensuring Section 504 compliance rests with each school district’s Section 504 </a:t>
            </a:r>
            <a:r>
              <a:rPr lang="en-US" altLang="en-US" sz="2800" b="1" dirty="0">
                <a:solidFill>
                  <a:srgbClr val="7030A0"/>
                </a:solidFill>
              </a:rPr>
              <a:t>Site Chairperson</a:t>
            </a:r>
            <a:r>
              <a:rPr lang="en-US" altLang="en-US" sz="2800" dirty="0"/>
              <a:t>, and the principal or assistant principal, as well as the school </a:t>
            </a:r>
            <a:r>
              <a:rPr lang="en-US" altLang="en-US" sz="2800" b="1" dirty="0">
                <a:solidFill>
                  <a:srgbClr val="7030A0"/>
                </a:solidFill>
              </a:rPr>
              <a:t>district’s Section 504 Coordinator</a:t>
            </a:r>
          </a:p>
          <a:p>
            <a:pPr eaLnBrk="1" hangingPunct="1">
              <a:lnSpc>
                <a:spcPct val="90000"/>
              </a:lnSpc>
              <a:defRPr/>
            </a:pPr>
            <a:endParaRPr lang="en-US" altLang="en-US" sz="2400" dirty="0"/>
          </a:p>
        </p:txBody>
      </p:sp>
      <p:pic>
        <p:nvPicPr>
          <p:cNvPr id="47108" name="Picture 5" descr="high%20school%20principal%20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213" y="1828800"/>
            <a:ext cx="4014787"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61591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52400"/>
            <a:ext cx="8229600" cy="1143000"/>
          </a:xfrm>
        </p:spPr>
        <p:txBody>
          <a:bodyPr/>
          <a:lstStyle/>
          <a:p>
            <a:pPr eaLnBrk="1" hangingPunct="1"/>
            <a:r>
              <a:rPr lang="en-US" altLang="en-US" b="1" dirty="0"/>
              <a:t>Section 504 FAPE Process</a:t>
            </a:r>
          </a:p>
        </p:txBody>
      </p:sp>
      <p:sp>
        <p:nvSpPr>
          <p:cNvPr id="48131" name="Rectangle 3"/>
          <p:cNvSpPr>
            <a:spLocks noGrp="1" noChangeArrowheads="1"/>
          </p:cNvSpPr>
          <p:nvPr>
            <p:ph idx="1"/>
          </p:nvPr>
        </p:nvSpPr>
        <p:spPr>
          <a:xfrm>
            <a:off x="457200" y="1295400"/>
            <a:ext cx="8534400" cy="4830763"/>
          </a:xfrm>
        </p:spPr>
        <p:txBody>
          <a:bodyPr/>
          <a:lstStyle/>
          <a:p>
            <a:pPr eaLnBrk="1" hangingPunct="1"/>
            <a:r>
              <a:rPr lang="en-US" altLang="en-US" sz="2800" dirty="0"/>
              <a:t>Most districts have a manual, policies and/or procedures describing both the substantive and procedural requirements that must be adhered to in order to comply with Section 504</a:t>
            </a:r>
          </a:p>
          <a:p>
            <a:pPr eaLnBrk="1" hangingPunct="1"/>
            <a:r>
              <a:rPr lang="en-US" altLang="en-US" sz="2800" dirty="0"/>
              <a:t>Carefully review and consistently comply with the school district’s Section 504 policies and procedures</a:t>
            </a:r>
          </a:p>
          <a:p>
            <a:pPr eaLnBrk="1" hangingPunct="1"/>
            <a:r>
              <a:rPr lang="en-US" altLang="en-US" sz="2800" dirty="0"/>
              <a:t>Implementing an IEP under the IDEA substantive FAPE requirements may ensure compliance with Section 504 FAPE requirements</a:t>
            </a:r>
          </a:p>
        </p:txBody>
      </p:sp>
    </p:spTree>
    <p:extLst>
      <p:ext uri="{BB962C8B-B14F-4D97-AF65-F5344CB8AC3E}">
        <p14:creationId xmlns:p14="http://schemas.microsoft.com/office/powerpoint/2010/main" val="177694954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28600"/>
            <a:ext cx="8229600" cy="1219200"/>
          </a:xfrm>
        </p:spPr>
        <p:txBody>
          <a:bodyPr/>
          <a:lstStyle/>
          <a:p>
            <a:pPr eaLnBrk="1" hangingPunct="1"/>
            <a:r>
              <a:rPr lang="en-US" altLang="en-US" b="1" dirty="0"/>
              <a:t>Section 504 FAPE Process</a:t>
            </a:r>
          </a:p>
        </p:txBody>
      </p:sp>
      <p:sp>
        <p:nvSpPr>
          <p:cNvPr id="50179" name="Rectangle 3"/>
          <p:cNvSpPr>
            <a:spLocks noGrp="1" noChangeArrowheads="1"/>
          </p:cNvSpPr>
          <p:nvPr>
            <p:ph idx="1"/>
          </p:nvPr>
        </p:nvSpPr>
        <p:spPr>
          <a:xfrm>
            <a:off x="457200" y="1396721"/>
            <a:ext cx="4953000" cy="4623079"/>
          </a:xfrm>
        </p:spPr>
        <p:txBody>
          <a:bodyPr/>
          <a:lstStyle/>
          <a:p>
            <a:pPr marL="506413" indent="-506413" eaLnBrk="1" hangingPunct="1">
              <a:lnSpc>
                <a:spcPct val="80000"/>
              </a:lnSpc>
              <a:buFont typeface="Wingdings" pitchFamily="2" charset="2"/>
              <a:buNone/>
            </a:pPr>
            <a:r>
              <a:rPr lang="en-US" altLang="en-US" sz="2300" dirty="0"/>
              <a:t>Section 504 Compliance:</a:t>
            </a:r>
          </a:p>
          <a:p>
            <a:pPr marL="506413" indent="-506413" eaLnBrk="1" hangingPunct="1">
              <a:lnSpc>
                <a:spcPct val="80000"/>
              </a:lnSpc>
            </a:pPr>
            <a:r>
              <a:rPr lang="en-US" altLang="en-US" sz="2300" dirty="0"/>
              <a:t>Identify and refer – SST (</a:t>
            </a:r>
            <a:r>
              <a:rPr lang="en-US" altLang="en-US" sz="2300" b="1" dirty="0">
                <a:solidFill>
                  <a:srgbClr val="7030A0"/>
                </a:solidFill>
              </a:rPr>
              <a:t>??</a:t>
            </a:r>
            <a:r>
              <a:rPr lang="en-US" altLang="en-US" sz="2300" dirty="0"/>
              <a:t>)</a:t>
            </a:r>
          </a:p>
          <a:p>
            <a:pPr marL="506413" indent="-506413" eaLnBrk="1" hangingPunct="1">
              <a:lnSpc>
                <a:spcPct val="80000"/>
              </a:lnSpc>
            </a:pPr>
            <a:r>
              <a:rPr lang="en-US" altLang="en-US" sz="2300" dirty="0"/>
              <a:t>Section 504 evaluation</a:t>
            </a:r>
          </a:p>
          <a:p>
            <a:pPr marL="506413" indent="-506413" eaLnBrk="1" hangingPunct="1">
              <a:lnSpc>
                <a:spcPct val="80000"/>
              </a:lnSpc>
            </a:pPr>
            <a:r>
              <a:rPr lang="en-US" altLang="en-US" sz="2300" dirty="0"/>
              <a:t>Section 504 meeting</a:t>
            </a:r>
          </a:p>
          <a:p>
            <a:pPr marL="1211263" lvl="1" indent="-590550" eaLnBrk="1" hangingPunct="1">
              <a:lnSpc>
                <a:spcPct val="80000"/>
              </a:lnSpc>
            </a:pPr>
            <a:r>
              <a:rPr lang="en-US" altLang="en-US" sz="2300" dirty="0"/>
              <a:t>Determine eligibility</a:t>
            </a:r>
          </a:p>
          <a:p>
            <a:pPr marL="1211263" lvl="1" indent="-590550" eaLnBrk="1" hangingPunct="1">
              <a:lnSpc>
                <a:spcPct val="80000"/>
              </a:lnSpc>
            </a:pPr>
            <a:r>
              <a:rPr lang="en-US" altLang="en-US" sz="2300" dirty="0"/>
              <a:t>Develop a Section 504 Plan</a:t>
            </a:r>
          </a:p>
          <a:p>
            <a:pPr marL="506413" indent="-506413" eaLnBrk="1" hangingPunct="1">
              <a:lnSpc>
                <a:spcPct val="80000"/>
              </a:lnSpc>
            </a:pPr>
            <a:r>
              <a:rPr lang="en-US" altLang="en-US" sz="2300" dirty="0"/>
              <a:t>Implementation </a:t>
            </a:r>
          </a:p>
          <a:p>
            <a:pPr marL="506413" indent="-506413" eaLnBrk="1" hangingPunct="1">
              <a:lnSpc>
                <a:spcPct val="80000"/>
              </a:lnSpc>
            </a:pPr>
            <a:r>
              <a:rPr lang="en-US" altLang="en-US" sz="2300" dirty="0"/>
              <a:t>Review progress</a:t>
            </a:r>
          </a:p>
          <a:p>
            <a:pPr marL="506413" indent="-506413" eaLnBrk="1" hangingPunct="1">
              <a:lnSpc>
                <a:spcPct val="80000"/>
              </a:lnSpc>
            </a:pPr>
            <a:r>
              <a:rPr lang="en-US" altLang="en-US" sz="2300" dirty="0"/>
              <a:t>Re-evaluate</a:t>
            </a:r>
          </a:p>
          <a:p>
            <a:pPr marL="506413" indent="-506413" eaLnBrk="1" hangingPunct="1">
              <a:lnSpc>
                <a:spcPct val="80000"/>
              </a:lnSpc>
            </a:pPr>
            <a:r>
              <a:rPr lang="en-US" altLang="en-US" sz="2300" dirty="0"/>
              <a:t>Procedural safeguards</a:t>
            </a:r>
          </a:p>
          <a:p>
            <a:pPr marL="506413" indent="-506413" eaLnBrk="1" hangingPunct="1">
              <a:lnSpc>
                <a:spcPct val="80000"/>
              </a:lnSpc>
            </a:pPr>
            <a:r>
              <a:rPr lang="en-US" altLang="en-US" sz="2300" dirty="0"/>
              <a:t>Parental consent</a:t>
            </a:r>
          </a:p>
          <a:p>
            <a:pPr marL="506413" indent="-506413" eaLnBrk="1" hangingPunct="1">
              <a:lnSpc>
                <a:spcPct val="80000"/>
              </a:lnSpc>
            </a:pPr>
            <a:r>
              <a:rPr lang="en-US" altLang="en-US" sz="2300" dirty="0"/>
              <a:t>Discipline</a:t>
            </a:r>
          </a:p>
        </p:txBody>
      </p:sp>
      <p:pic>
        <p:nvPicPr>
          <p:cNvPr id="50180" name="Picture 4" descr="j04414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526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64049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b="1" dirty="0"/>
              <a:t>Section 504 FAPE Process</a:t>
            </a:r>
          </a:p>
        </p:txBody>
      </p:sp>
      <p:sp>
        <p:nvSpPr>
          <p:cNvPr id="41987" name="Rectangle 3"/>
          <p:cNvSpPr>
            <a:spLocks noGrp="1" noChangeArrowheads="1"/>
          </p:cNvSpPr>
          <p:nvPr>
            <p:ph idx="1"/>
          </p:nvPr>
        </p:nvSpPr>
        <p:spPr/>
        <p:txBody>
          <a:bodyPr/>
          <a:lstStyle/>
          <a:p>
            <a:pPr marL="609600" indent="-609600" algn="ctr" eaLnBrk="1" hangingPunct="1">
              <a:buFont typeface="Wingdings" pitchFamily="2" charset="2"/>
              <a:buNone/>
              <a:defRPr/>
            </a:pPr>
            <a:r>
              <a:rPr lang="en-US" altLang="en-US" sz="2800" b="1" dirty="0"/>
              <a:t>Identify and Refer</a:t>
            </a:r>
            <a:endParaRPr lang="en-US" altLang="en-US" sz="2800" b="1" u="sng" dirty="0"/>
          </a:p>
          <a:p>
            <a:pPr marL="0" indent="0" eaLnBrk="1" hangingPunct="1">
              <a:buFont typeface="Wingdings" pitchFamily="2" charset="2"/>
              <a:buNone/>
              <a:defRPr/>
            </a:pPr>
            <a:r>
              <a:rPr lang="en-US" altLang="en-US" sz="2800" dirty="0"/>
              <a:t>School districts are required to identify and serve every qualified handicapped person residing within the school district’s jurisdictional boundaries and to take appropriate steps to annually notify such person and his/her parents or guardians of the school district’s duties under Section 504</a:t>
            </a:r>
          </a:p>
          <a:p>
            <a:pPr marL="609600" indent="-609600" eaLnBrk="1" hangingPunct="1">
              <a:defRPr/>
            </a:pPr>
            <a:endParaRPr lang="en-US" altLang="en-US" sz="2800" dirty="0"/>
          </a:p>
        </p:txBody>
      </p:sp>
    </p:spTree>
    <p:extLst>
      <p:ext uri="{BB962C8B-B14F-4D97-AF65-F5344CB8AC3E}">
        <p14:creationId xmlns:p14="http://schemas.microsoft.com/office/powerpoint/2010/main" val="215935294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b="1" dirty="0"/>
              <a:t>Section 504 FAPE Process</a:t>
            </a:r>
          </a:p>
        </p:txBody>
      </p:sp>
      <p:sp>
        <p:nvSpPr>
          <p:cNvPr id="52227" name="Rectangle 3"/>
          <p:cNvSpPr>
            <a:spLocks noGrp="1" noChangeArrowheads="1"/>
          </p:cNvSpPr>
          <p:nvPr>
            <p:ph idx="1"/>
          </p:nvPr>
        </p:nvSpPr>
        <p:spPr>
          <a:xfrm>
            <a:off x="381000" y="1066800"/>
            <a:ext cx="8458200" cy="4876800"/>
          </a:xfrm>
        </p:spPr>
        <p:txBody>
          <a:bodyPr/>
          <a:lstStyle/>
          <a:p>
            <a:pPr marL="609600" indent="-609600" algn="ctr" eaLnBrk="1" hangingPunct="1">
              <a:lnSpc>
                <a:spcPct val="80000"/>
              </a:lnSpc>
              <a:buFont typeface="Wingdings" pitchFamily="2" charset="2"/>
              <a:buNone/>
            </a:pPr>
            <a:r>
              <a:rPr lang="en-US" altLang="en-US" sz="2800" b="1" dirty="0"/>
              <a:t>Identify and Refer</a:t>
            </a:r>
          </a:p>
          <a:p>
            <a:pPr marL="609600" indent="-609600" algn="ctr" eaLnBrk="1" hangingPunct="1">
              <a:lnSpc>
                <a:spcPct val="80000"/>
              </a:lnSpc>
              <a:buFont typeface="Wingdings" pitchFamily="2" charset="2"/>
              <a:buNone/>
            </a:pPr>
            <a:endParaRPr lang="en-US" altLang="en-US" sz="2800" b="1" u="sng" dirty="0"/>
          </a:p>
          <a:p>
            <a:pPr marL="609600" indent="-609600" eaLnBrk="1" hangingPunct="1">
              <a:lnSpc>
                <a:spcPct val="80000"/>
              </a:lnSpc>
            </a:pPr>
            <a:r>
              <a:rPr lang="en-US" altLang="en-US" sz="2400" dirty="0"/>
              <a:t>Any student may be referred, in writing, by a parent/guardian, school staff, or community agency to the school district’s Section 504 Site Chairperson</a:t>
            </a:r>
          </a:p>
          <a:p>
            <a:pPr marL="0" indent="0" eaLnBrk="1" hangingPunct="1">
              <a:lnSpc>
                <a:spcPct val="80000"/>
              </a:lnSpc>
              <a:buNone/>
            </a:pPr>
            <a:endParaRPr lang="en-US" altLang="en-US" sz="2400" dirty="0"/>
          </a:p>
          <a:p>
            <a:pPr marL="609600" indent="-609600" eaLnBrk="1" hangingPunct="1">
              <a:lnSpc>
                <a:spcPct val="80000"/>
              </a:lnSpc>
            </a:pPr>
            <a:r>
              <a:rPr lang="en-US" altLang="en-US" sz="2400" dirty="0"/>
              <a:t>Based upon a review of relevant and available information regarding the student referred or based upon a meeting of the school site’s Student Success Team ("SST") or Section 504 Plan team, the school district shall determine whether an evaluation under Section 504 is appropriate</a:t>
            </a:r>
          </a:p>
          <a:p>
            <a:pPr marL="0" indent="0" eaLnBrk="1" hangingPunct="1">
              <a:lnSpc>
                <a:spcPct val="80000"/>
              </a:lnSpc>
              <a:buNone/>
            </a:pPr>
            <a:endParaRPr lang="en-US" altLang="en-US" sz="2400" dirty="0"/>
          </a:p>
          <a:p>
            <a:pPr marL="609600" indent="-609600" eaLnBrk="1" hangingPunct="1">
              <a:lnSpc>
                <a:spcPct val="80000"/>
              </a:lnSpc>
            </a:pPr>
            <a:r>
              <a:rPr lang="en-US" altLang="en-US" sz="2400" dirty="0"/>
              <a:t>May not delay evaluation in lieu of RTI</a:t>
            </a:r>
          </a:p>
        </p:txBody>
      </p:sp>
    </p:spTree>
    <p:extLst>
      <p:ext uri="{BB962C8B-B14F-4D97-AF65-F5344CB8AC3E}">
        <p14:creationId xmlns:p14="http://schemas.microsoft.com/office/powerpoint/2010/main" val="406922607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b="1" dirty="0"/>
              <a:t>Section 504 FAPE Process</a:t>
            </a:r>
          </a:p>
        </p:txBody>
      </p:sp>
      <p:sp>
        <p:nvSpPr>
          <p:cNvPr id="53251" name="Rectangle 3"/>
          <p:cNvSpPr>
            <a:spLocks noGrp="1" noChangeArrowheads="1"/>
          </p:cNvSpPr>
          <p:nvPr>
            <p:ph idx="1"/>
          </p:nvPr>
        </p:nvSpPr>
        <p:spPr>
          <a:xfrm>
            <a:off x="457200" y="1295400"/>
            <a:ext cx="8229600" cy="4876800"/>
          </a:xfrm>
        </p:spPr>
        <p:txBody>
          <a:bodyPr/>
          <a:lstStyle/>
          <a:p>
            <a:pPr marL="609600" indent="-609600" algn="ctr" eaLnBrk="1" hangingPunct="1">
              <a:lnSpc>
                <a:spcPct val="90000"/>
              </a:lnSpc>
              <a:buFont typeface="Wingdings" pitchFamily="2" charset="2"/>
              <a:buNone/>
            </a:pPr>
            <a:r>
              <a:rPr lang="en-US" altLang="en-US" sz="2800" b="1" dirty="0"/>
              <a:t>Identify and Refer</a:t>
            </a:r>
            <a:endParaRPr lang="en-US" altLang="en-US" sz="2800" dirty="0"/>
          </a:p>
          <a:p>
            <a:pPr marL="0" indent="0" eaLnBrk="1" hangingPunct="1">
              <a:lnSpc>
                <a:spcPct val="90000"/>
              </a:lnSpc>
              <a:buNone/>
            </a:pPr>
            <a:endParaRPr lang="en-US" altLang="en-US" sz="2400" dirty="0"/>
          </a:p>
          <a:p>
            <a:pPr marL="609600" indent="-609600" eaLnBrk="1" hangingPunct="1">
              <a:lnSpc>
                <a:spcPct val="90000"/>
              </a:lnSpc>
            </a:pPr>
            <a:r>
              <a:rPr lang="en-US" altLang="en-US" sz="2400" dirty="0"/>
              <a:t>A school district is obligated to evaluate if it suspects that the student has a disability that would result in Section 504 eligibility</a:t>
            </a:r>
          </a:p>
          <a:p>
            <a:pPr marL="609600" indent="-609600" eaLnBrk="1" hangingPunct="1">
              <a:lnSpc>
                <a:spcPct val="90000"/>
              </a:lnSpc>
            </a:pPr>
            <a:endParaRPr lang="en-US" altLang="en-US" sz="2400" dirty="0"/>
          </a:p>
          <a:p>
            <a:pPr marL="609600" indent="-609600" eaLnBrk="1" hangingPunct="1">
              <a:lnSpc>
                <a:spcPct val="90000"/>
              </a:lnSpc>
            </a:pPr>
            <a:r>
              <a:rPr lang="en-US" altLang="en-US" sz="2400" dirty="0"/>
              <a:t>School districts are also required to evaluate Section 504 students before any subsequent significant change in placement </a:t>
            </a:r>
          </a:p>
        </p:txBody>
      </p:sp>
    </p:spTree>
    <p:extLst>
      <p:ext uri="{BB962C8B-B14F-4D97-AF65-F5344CB8AC3E}">
        <p14:creationId xmlns:p14="http://schemas.microsoft.com/office/powerpoint/2010/main" val="175496052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b="1" dirty="0"/>
              <a:t>Section 504 FAPE Process</a:t>
            </a:r>
          </a:p>
        </p:txBody>
      </p:sp>
      <p:sp>
        <p:nvSpPr>
          <p:cNvPr id="45059" name="Rectangle 3"/>
          <p:cNvSpPr>
            <a:spLocks noGrp="1" noChangeArrowheads="1"/>
          </p:cNvSpPr>
          <p:nvPr>
            <p:ph idx="1"/>
          </p:nvPr>
        </p:nvSpPr>
        <p:spPr>
          <a:xfrm>
            <a:off x="457200" y="1524000"/>
            <a:ext cx="8229600" cy="4419600"/>
          </a:xfrm>
        </p:spPr>
        <p:txBody>
          <a:bodyPr/>
          <a:lstStyle/>
          <a:p>
            <a:pPr algn="ctr" eaLnBrk="1" hangingPunct="1">
              <a:buFont typeface="Wingdings" pitchFamily="2" charset="2"/>
              <a:buNone/>
              <a:defRPr/>
            </a:pPr>
            <a:r>
              <a:rPr lang="en-US" altLang="en-US" b="1" dirty="0"/>
              <a:t>Identify and Refer</a:t>
            </a:r>
            <a:endParaRPr lang="en-US" altLang="en-US" dirty="0"/>
          </a:p>
          <a:p>
            <a:pPr marL="0" indent="0" eaLnBrk="1" hangingPunct="1">
              <a:buFont typeface="Wingdings" pitchFamily="2" charset="2"/>
              <a:buNone/>
              <a:defRPr/>
            </a:pPr>
            <a:r>
              <a:rPr lang="en-US" altLang="en-US" sz="2800" dirty="0"/>
              <a:t>If the school district determines an evaluation under Section 504 is appropriate, </a:t>
            </a:r>
          </a:p>
          <a:p>
            <a:pPr eaLnBrk="1" hangingPunct="1">
              <a:defRPr/>
            </a:pPr>
            <a:r>
              <a:rPr lang="en-US" altLang="en-US" sz="2800" dirty="0"/>
              <a:t>Send the parent a Section 504 evaluation plan requesting consent for the evaluation of the student, as well as </a:t>
            </a:r>
          </a:p>
          <a:p>
            <a:pPr eaLnBrk="1" hangingPunct="1">
              <a:defRPr/>
            </a:pPr>
            <a:r>
              <a:rPr lang="en-US" altLang="en-US" sz="2800" dirty="0"/>
              <a:t>A copy of the school district’s notice of parent/guardian rights and procedural safeguards under Section 504</a:t>
            </a:r>
          </a:p>
          <a:p>
            <a:pPr eaLnBrk="1" hangingPunct="1">
              <a:defRPr/>
            </a:pPr>
            <a:endParaRPr lang="en-US" altLang="en-US" sz="2800" dirty="0"/>
          </a:p>
        </p:txBody>
      </p:sp>
    </p:spTree>
    <p:extLst>
      <p:ext uri="{BB962C8B-B14F-4D97-AF65-F5344CB8AC3E}">
        <p14:creationId xmlns:p14="http://schemas.microsoft.com/office/powerpoint/2010/main" val="26825905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b="1" dirty="0"/>
              <a:t>Section 504 FAPE Process</a:t>
            </a:r>
            <a:endParaRPr lang="en-US" altLang="en-US" dirty="0"/>
          </a:p>
        </p:txBody>
      </p:sp>
      <p:sp>
        <p:nvSpPr>
          <p:cNvPr id="55299" name="Content Placeholder 2"/>
          <p:cNvSpPr>
            <a:spLocks noGrp="1"/>
          </p:cNvSpPr>
          <p:nvPr>
            <p:ph idx="1"/>
          </p:nvPr>
        </p:nvSpPr>
        <p:spPr>
          <a:xfrm>
            <a:off x="381000" y="1295400"/>
            <a:ext cx="8382000" cy="4648200"/>
          </a:xfrm>
        </p:spPr>
        <p:txBody>
          <a:bodyPr/>
          <a:lstStyle/>
          <a:p>
            <a:pPr algn="ctr" eaLnBrk="1" hangingPunct="1">
              <a:buFont typeface="Wingdings" pitchFamily="2" charset="2"/>
              <a:buNone/>
            </a:pPr>
            <a:r>
              <a:rPr lang="en-US" altLang="en-US" sz="2800" b="1" dirty="0"/>
              <a:t>Identify and Refer</a:t>
            </a:r>
          </a:p>
          <a:p>
            <a:pPr algn="ctr" eaLnBrk="1" hangingPunct="1">
              <a:buFont typeface="Wingdings" pitchFamily="2" charset="2"/>
              <a:buNone/>
            </a:pPr>
            <a:endParaRPr lang="en-US" altLang="en-US" sz="2800" b="1" dirty="0"/>
          </a:p>
          <a:p>
            <a:pPr eaLnBrk="1" hangingPunct="1"/>
            <a:r>
              <a:rPr lang="en-US" altLang="en-US" sz="2800" dirty="0"/>
              <a:t>Students do not have an automatic entitlement to a Section 504 evaluation </a:t>
            </a:r>
          </a:p>
          <a:p>
            <a:pPr eaLnBrk="1" hangingPunct="1"/>
            <a:r>
              <a:rPr lang="en-US" altLang="en-US" sz="2800" dirty="0"/>
              <a:t>If the request for a Section 504 evaluation is denied, the school district must notify the parent/guardian of its decision </a:t>
            </a:r>
            <a:r>
              <a:rPr lang="en-US" altLang="en-US" sz="2800" b="1" dirty="0">
                <a:solidFill>
                  <a:srgbClr val="7030A0"/>
                </a:solidFill>
              </a:rPr>
              <a:t>in writing </a:t>
            </a:r>
            <a:r>
              <a:rPr lang="en-US" altLang="en-US" sz="2800" dirty="0"/>
              <a:t>and provide him/her with a copy of the procedural safeguards under Section 504</a:t>
            </a:r>
          </a:p>
          <a:p>
            <a:endParaRPr lang="en-US" altLang="en-US" dirty="0"/>
          </a:p>
        </p:txBody>
      </p:sp>
    </p:spTree>
    <p:extLst>
      <p:ext uri="{BB962C8B-B14F-4D97-AF65-F5344CB8AC3E}">
        <p14:creationId xmlns:p14="http://schemas.microsoft.com/office/powerpoint/2010/main" val="1416955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b="1" dirty="0"/>
              <a:t>Overview of Section 504</a:t>
            </a:r>
          </a:p>
        </p:txBody>
      </p:sp>
      <p:sp>
        <p:nvSpPr>
          <p:cNvPr id="12291" name="Rectangle 3"/>
          <p:cNvSpPr>
            <a:spLocks noGrp="1" noChangeAspect="1" noChangeArrowheads="1"/>
          </p:cNvSpPr>
          <p:nvPr>
            <p:ph idx="1"/>
          </p:nvPr>
        </p:nvSpPr>
        <p:spPr>
          <a:xfrm>
            <a:off x="533400" y="1143000"/>
            <a:ext cx="8229600" cy="4724400"/>
          </a:xfrm>
        </p:spPr>
        <p:txBody>
          <a:bodyPr/>
          <a:lstStyle/>
          <a:p>
            <a:pPr eaLnBrk="1" hangingPunct="1"/>
            <a:r>
              <a:rPr lang="en-US" altLang="en-US" sz="2800" dirty="0"/>
              <a:t>Section 504 is Congress’ directive to schools receiving any federal funding to eliminate disability-based discrimination from </a:t>
            </a:r>
            <a:r>
              <a:rPr lang="en-US" altLang="en-US" sz="2800" u="sng" dirty="0"/>
              <a:t>all</a:t>
            </a:r>
            <a:r>
              <a:rPr lang="en-US" altLang="en-US" sz="2800" dirty="0"/>
              <a:t> aspects of school operations </a:t>
            </a:r>
          </a:p>
          <a:p>
            <a:pPr eaLnBrk="1" hangingPunct="1"/>
            <a:r>
              <a:rPr lang="en-US" altLang="en-US" sz="2800" dirty="0"/>
              <a:t>Because a public school district is a recipient of federal funds, it is required to provide eligible disabled students with equal access (both physical and academic) to services, programs, and activities </a:t>
            </a:r>
          </a:p>
          <a:p>
            <a:pPr lvl="1" eaLnBrk="1" hangingPunct="1"/>
            <a:r>
              <a:rPr lang="en-US" altLang="en-US" sz="2400" dirty="0"/>
              <a:t>What about preschools????</a:t>
            </a:r>
          </a:p>
        </p:txBody>
      </p:sp>
    </p:spTree>
    <p:extLst>
      <p:ext uri="{BB962C8B-B14F-4D97-AF65-F5344CB8AC3E}">
        <p14:creationId xmlns:p14="http://schemas.microsoft.com/office/powerpoint/2010/main" val="320351976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b="1" dirty="0"/>
              <a:t>Section 504 FAPE Process</a:t>
            </a:r>
            <a:endParaRPr lang="en-US" altLang="en-US" dirty="0"/>
          </a:p>
        </p:txBody>
      </p:sp>
      <p:sp>
        <p:nvSpPr>
          <p:cNvPr id="56323" name="Content Placeholder 2"/>
          <p:cNvSpPr>
            <a:spLocks noGrp="1"/>
          </p:cNvSpPr>
          <p:nvPr>
            <p:ph idx="1"/>
          </p:nvPr>
        </p:nvSpPr>
        <p:spPr/>
        <p:txBody>
          <a:bodyPr/>
          <a:lstStyle/>
          <a:p>
            <a:pPr algn="ctr" eaLnBrk="1" hangingPunct="1">
              <a:buFont typeface="Wingdings" pitchFamily="2" charset="2"/>
              <a:buNone/>
            </a:pPr>
            <a:r>
              <a:rPr lang="en-US" altLang="en-US" sz="2800" b="1" dirty="0"/>
              <a:t>Identify and Refer</a:t>
            </a:r>
          </a:p>
          <a:p>
            <a:pPr eaLnBrk="1" hangingPunct="1"/>
            <a:r>
              <a:rPr lang="en-US" altLang="en-US" sz="2800" dirty="0"/>
              <a:t>If the parent/guardian consents to the Section 504 evaluation, then the school district should conduct the evaluation</a:t>
            </a:r>
          </a:p>
          <a:p>
            <a:pPr eaLnBrk="1" hangingPunct="1"/>
            <a:r>
              <a:rPr lang="en-US" altLang="en-US" sz="2800" dirty="0"/>
              <a:t>Timelines to conduct a Section 504 evaluation?  </a:t>
            </a:r>
          </a:p>
          <a:p>
            <a:pPr lvl="1" eaLnBrk="1" hangingPunct="1"/>
            <a:r>
              <a:rPr lang="en-US" altLang="en-US" sz="2400" dirty="0"/>
              <a:t>None are specified in Section 504</a:t>
            </a:r>
          </a:p>
          <a:p>
            <a:pPr lvl="1" eaLnBrk="1" hangingPunct="1"/>
            <a:r>
              <a:rPr lang="en-US" altLang="en-US" sz="2400" dirty="0"/>
              <a:t>Recommend it be completed within 60 days, which is based upon IDEA requirements</a:t>
            </a:r>
          </a:p>
          <a:p>
            <a:endParaRPr lang="en-US" altLang="en-US" dirty="0"/>
          </a:p>
        </p:txBody>
      </p:sp>
    </p:spTree>
    <p:extLst>
      <p:ext uri="{BB962C8B-B14F-4D97-AF65-F5344CB8AC3E}">
        <p14:creationId xmlns:p14="http://schemas.microsoft.com/office/powerpoint/2010/main" val="3936208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b="1" dirty="0"/>
              <a:t>Section 504 FAPE Process</a:t>
            </a:r>
          </a:p>
        </p:txBody>
      </p:sp>
      <p:sp>
        <p:nvSpPr>
          <p:cNvPr id="57347" name="Rectangle 3"/>
          <p:cNvSpPr>
            <a:spLocks noGrp="1" noChangeArrowheads="1"/>
          </p:cNvSpPr>
          <p:nvPr>
            <p:ph idx="1"/>
          </p:nvPr>
        </p:nvSpPr>
        <p:spPr>
          <a:xfrm>
            <a:off x="457200" y="1295400"/>
            <a:ext cx="8229600" cy="4953000"/>
          </a:xfrm>
        </p:spPr>
        <p:txBody>
          <a:bodyPr/>
          <a:lstStyle/>
          <a:p>
            <a:pPr marL="609600" indent="-609600" algn="ctr" eaLnBrk="1" hangingPunct="1">
              <a:lnSpc>
                <a:spcPct val="80000"/>
              </a:lnSpc>
              <a:buFont typeface="Wingdings" pitchFamily="2" charset="2"/>
              <a:buNone/>
            </a:pPr>
            <a:r>
              <a:rPr lang="en-US" altLang="en-US" sz="2800" b="1" dirty="0"/>
              <a:t>Evaluate</a:t>
            </a:r>
          </a:p>
          <a:p>
            <a:pPr marL="609600" indent="-609600" eaLnBrk="1" hangingPunct="1">
              <a:lnSpc>
                <a:spcPct val="80000"/>
              </a:lnSpc>
            </a:pPr>
            <a:r>
              <a:rPr lang="en-US" altLang="en-US" sz="2400" dirty="0"/>
              <a:t>An evaluation of a student suspected of having a disability under Section 504 must be carried out by </a:t>
            </a:r>
            <a:r>
              <a:rPr lang="en-US" altLang="en-US" sz="2400" b="1" dirty="0">
                <a:solidFill>
                  <a:srgbClr val="7030A0"/>
                </a:solidFill>
              </a:rPr>
              <a:t>qualified evaluators </a:t>
            </a:r>
            <a:r>
              <a:rPr lang="en-US" altLang="en-US" sz="2400" dirty="0"/>
              <a:t>selected by the school district</a:t>
            </a:r>
          </a:p>
          <a:p>
            <a:pPr marL="609600" indent="-609600" eaLnBrk="1" hangingPunct="1">
              <a:lnSpc>
                <a:spcPct val="80000"/>
              </a:lnSpc>
            </a:pPr>
            <a:r>
              <a:rPr lang="en-US" altLang="en-US" sz="2400" dirty="0"/>
              <a:t>Section 504 evaluation components:</a:t>
            </a:r>
          </a:p>
          <a:p>
            <a:pPr marL="990600" lvl="1" indent="-266700" eaLnBrk="1" hangingPunct="1">
              <a:lnSpc>
                <a:spcPct val="80000"/>
              </a:lnSpc>
            </a:pPr>
            <a:r>
              <a:rPr lang="en-US" altLang="en-US" sz="2400" dirty="0"/>
              <a:t>Information </a:t>
            </a:r>
            <a:r>
              <a:rPr lang="en-US" altLang="en-US" sz="2400" b="1" dirty="0">
                <a:solidFill>
                  <a:srgbClr val="7030A0"/>
                </a:solidFill>
              </a:rPr>
              <a:t>drawn from a variety of sources</a:t>
            </a:r>
          </a:p>
          <a:p>
            <a:pPr marL="990600" lvl="1" indent="-266700" eaLnBrk="1" hangingPunct="1">
              <a:lnSpc>
                <a:spcPct val="80000"/>
              </a:lnSpc>
            </a:pPr>
            <a:r>
              <a:rPr lang="en-US" altLang="en-US" sz="2400" dirty="0"/>
              <a:t>May include aptitude and achievement tests, teacher recommendations, physical status, adaptive behavior</a:t>
            </a:r>
          </a:p>
          <a:p>
            <a:pPr marL="990600" lvl="1" indent="-266700" eaLnBrk="1" hangingPunct="1">
              <a:lnSpc>
                <a:spcPct val="80000"/>
              </a:lnSpc>
            </a:pPr>
            <a:r>
              <a:rPr lang="en-US" altLang="en-US" sz="2400" dirty="0"/>
              <a:t>An independent evaluation is one source of information</a:t>
            </a:r>
          </a:p>
          <a:p>
            <a:pPr marL="990600" lvl="1" indent="-266700" eaLnBrk="1" hangingPunct="1">
              <a:lnSpc>
                <a:spcPct val="80000"/>
              </a:lnSpc>
            </a:pPr>
            <a:r>
              <a:rPr lang="en-US" altLang="en-US" sz="2400" dirty="0"/>
              <a:t>Compliance with IDEA evaluation ensures compliance with Section 504 – but not absolutely required</a:t>
            </a:r>
          </a:p>
        </p:txBody>
      </p:sp>
    </p:spTree>
    <p:extLst>
      <p:ext uri="{BB962C8B-B14F-4D97-AF65-F5344CB8AC3E}">
        <p14:creationId xmlns:p14="http://schemas.microsoft.com/office/powerpoint/2010/main" val="246732570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304800"/>
            <a:ext cx="8610600" cy="990600"/>
          </a:xfrm>
        </p:spPr>
        <p:txBody>
          <a:bodyPr/>
          <a:lstStyle/>
          <a:p>
            <a:pPr eaLnBrk="1" hangingPunct="1"/>
            <a:r>
              <a:rPr lang="en-US" altLang="en-US" b="1" dirty="0"/>
              <a:t>Section 504 FAPE Process</a:t>
            </a:r>
          </a:p>
        </p:txBody>
      </p:sp>
      <p:sp>
        <p:nvSpPr>
          <p:cNvPr id="59395" name="Rectangle 3"/>
          <p:cNvSpPr>
            <a:spLocks noGrp="1" noChangeArrowheads="1"/>
          </p:cNvSpPr>
          <p:nvPr>
            <p:ph idx="1"/>
          </p:nvPr>
        </p:nvSpPr>
        <p:spPr>
          <a:xfrm>
            <a:off x="304800" y="1295400"/>
            <a:ext cx="8534400" cy="4754563"/>
          </a:xfrm>
        </p:spPr>
        <p:txBody>
          <a:bodyPr/>
          <a:lstStyle/>
          <a:p>
            <a:pPr algn="ctr" eaLnBrk="1" hangingPunct="1">
              <a:buFont typeface="Wingdings" pitchFamily="2" charset="2"/>
              <a:buNone/>
            </a:pPr>
            <a:r>
              <a:rPr lang="en-US" altLang="en-US" sz="2800" b="1" dirty="0"/>
              <a:t>Evaluate</a:t>
            </a:r>
            <a:endParaRPr lang="en-US" altLang="en-US" sz="2800" b="1" u="sng" dirty="0"/>
          </a:p>
          <a:p>
            <a:pPr eaLnBrk="1" hangingPunct="1"/>
            <a:r>
              <a:rPr lang="en-US" altLang="en-US" sz="2800" dirty="0"/>
              <a:t>The school district may administer and use formal and informal measures as deemed necessary</a:t>
            </a:r>
          </a:p>
          <a:p>
            <a:pPr eaLnBrk="1" hangingPunct="1"/>
            <a:r>
              <a:rPr lang="en-US" altLang="en-US" sz="2800" dirty="0"/>
              <a:t>The scope of the Section 504 evaluation is determined on a case-by-case analysis</a:t>
            </a:r>
          </a:p>
          <a:p>
            <a:pPr eaLnBrk="1" hangingPunct="1"/>
            <a:r>
              <a:rPr lang="en-US" altLang="en-US" sz="2800" dirty="0"/>
              <a:t>A comprehensive psychoeducational evaluation is not necessarily required</a:t>
            </a:r>
          </a:p>
          <a:p>
            <a:pPr eaLnBrk="1" hangingPunct="1"/>
            <a:r>
              <a:rPr lang="en-US" altLang="en-US" sz="2800" dirty="0"/>
              <a:t>Once the Section 504 evaluation is completed, the school district shall schedule a Section 504 meeting</a:t>
            </a:r>
          </a:p>
          <a:p>
            <a:pPr eaLnBrk="1" hangingPunct="1"/>
            <a:endParaRPr lang="en-US" altLang="en-US" sz="2800" dirty="0"/>
          </a:p>
        </p:txBody>
      </p:sp>
    </p:spTree>
    <p:extLst>
      <p:ext uri="{BB962C8B-B14F-4D97-AF65-F5344CB8AC3E}">
        <p14:creationId xmlns:p14="http://schemas.microsoft.com/office/powerpoint/2010/main" val="238480004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8600" y="304800"/>
            <a:ext cx="8610600" cy="990600"/>
          </a:xfrm>
        </p:spPr>
        <p:txBody>
          <a:bodyPr/>
          <a:lstStyle/>
          <a:p>
            <a:pPr eaLnBrk="1" hangingPunct="1"/>
            <a:r>
              <a:rPr lang="en-US" altLang="en-US" b="1" dirty="0"/>
              <a:t>Section 504 FAPE Process</a:t>
            </a:r>
          </a:p>
        </p:txBody>
      </p:sp>
      <p:sp>
        <p:nvSpPr>
          <p:cNvPr id="60419" name="Rectangle 3"/>
          <p:cNvSpPr>
            <a:spLocks noGrp="1" noChangeArrowheads="1"/>
          </p:cNvSpPr>
          <p:nvPr>
            <p:ph idx="1"/>
          </p:nvPr>
        </p:nvSpPr>
        <p:spPr>
          <a:xfrm>
            <a:off x="457200" y="1371600"/>
            <a:ext cx="8229600" cy="4525963"/>
          </a:xfrm>
        </p:spPr>
        <p:txBody>
          <a:bodyPr/>
          <a:lstStyle/>
          <a:p>
            <a:pPr algn="ctr" eaLnBrk="1" hangingPunct="1">
              <a:lnSpc>
                <a:spcPct val="90000"/>
              </a:lnSpc>
              <a:buFont typeface="Wingdings" pitchFamily="2" charset="2"/>
              <a:buNone/>
            </a:pPr>
            <a:r>
              <a:rPr lang="en-US" altLang="en-US" sz="2800" b="1" dirty="0"/>
              <a:t>Evaluate</a:t>
            </a:r>
            <a:endParaRPr lang="en-US" altLang="en-US" sz="2800" b="1" u="sng" dirty="0"/>
          </a:p>
          <a:p>
            <a:pPr eaLnBrk="1" hangingPunct="1">
              <a:lnSpc>
                <a:spcPct val="90000"/>
              </a:lnSpc>
            </a:pPr>
            <a:r>
              <a:rPr lang="en-US" altLang="en-US" sz="2800" dirty="0"/>
              <a:t>A medical diagnosis is one source of information to consider, but is never a sufficient evaluation under Section 504</a:t>
            </a:r>
          </a:p>
          <a:p>
            <a:pPr lvl="1" eaLnBrk="1" hangingPunct="1">
              <a:lnSpc>
                <a:spcPct val="90000"/>
              </a:lnSpc>
            </a:pPr>
            <a:r>
              <a:rPr lang="en-US" altLang="en-US" sz="2400" dirty="0"/>
              <a:t>However, Section 504 teams should not solely rely on private assessment reports</a:t>
            </a:r>
          </a:p>
          <a:p>
            <a:pPr eaLnBrk="1" hangingPunct="1">
              <a:lnSpc>
                <a:spcPct val="90000"/>
              </a:lnSpc>
            </a:pPr>
            <a:r>
              <a:rPr lang="en-US" altLang="en-US" sz="2800" dirty="0"/>
              <a:t>Best practice is for a school district to do its own Section 504 evaluation</a:t>
            </a:r>
          </a:p>
        </p:txBody>
      </p:sp>
    </p:spTree>
    <p:extLst>
      <p:ext uri="{BB962C8B-B14F-4D97-AF65-F5344CB8AC3E}">
        <p14:creationId xmlns:p14="http://schemas.microsoft.com/office/powerpoint/2010/main" val="46734280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8600" y="304800"/>
            <a:ext cx="8610600" cy="990600"/>
          </a:xfrm>
        </p:spPr>
        <p:txBody>
          <a:bodyPr/>
          <a:lstStyle/>
          <a:p>
            <a:pPr eaLnBrk="1" hangingPunct="1"/>
            <a:r>
              <a:rPr lang="en-US" altLang="en-US" b="1" dirty="0"/>
              <a:t>Section 504 FAPE Process</a:t>
            </a:r>
          </a:p>
        </p:txBody>
      </p:sp>
      <p:sp>
        <p:nvSpPr>
          <p:cNvPr id="62467" name="Rectangle 3"/>
          <p:cNvSpPr>
            <a:spLocks noGrp="1" noChangeArrowheads="1"/>
          </p:cNvSpPr>
          <p:nvPr>
            <p:ph idx="1"/>
          </p:nvPr>
        </p:nvSpPr>
        <p:spPr>
          <a:xfrm>
            <a:off x="457200" y="1371600"/>
            <a:ext cx="8229600" cy="5181600"/>
          </a:xfrm>
        </p:spPr>
        <p:txBody>
          <a:bodyPr/>
          <a:lstStyle/>
          <a:p>
            <a:pPr algn="ctr" eaLnBrk="1" hangingPunct="1">
              <a:lnSpc>
                <a:spcPct val="90000"/>
              </a:lnSpc>
              <a:buFont typeface="Wingdings" pitchFamily="2" charset="2"/>
              <a:buNone/>
            </a:pPr>
            <a:r>
              <a:rPr lang="en-US" altLang="en-US" sz="2800" b="1" dirty="0"/>
              <a:t>Example:  Evaluation #1</a:t>
            </a:r>
            <a:endParaRPr lang="en-US" altLang="en-US" sz="2800" b="1" u="sng" dirty="0"/>
          </a:p>
          <a:p>
            <a:pPr eaLnBrk="1" hangingPunct="1">
              <a:lnSpc>
                <a:spcPct val="90000"/>
              </a:lnSpc>
            </a:pPr>
            <a:r>
              <a:rPr lang="en-US" altLang="en-US" sz="2800" dirty="0"/>
              <a:t>What might a Section 504 evaluation include for a student with </a:t>
            </a:r>
            <a:r>
              <a:rPr lang="en-US" altLang="en-US" sz="2800" u="sng" dirty="0"/>
              <a:t>ADHD</a:t>
            </a:r>
            <a:r>
              <a:rPr lang="en-US" altLang="en-US" sz="2800" dirty="0"/>
              <a:t>?</a:t>
            </a:r>
          </a:p>
          <a:p>
            <a:pPr marL="990600" lvl="1" indent="-266700" eaLnBrk="1" hangingPunct="1">
              <a:lnSpc>
                <a:spcPct val="80000"/>
              </a:lnSpc>
            </a:pPr>
            <a:r>
              <a:rPr lang="en-US" altLang="en-US" sz="2400" dirty="0"/>
              <a:t>Review of student’s records</a:t>
            </a:r>
          </a:p>
          <a:p>
            <a:pPr marL="990600" lvl="1" indent="-266700" eaLnBrk="1" hangingPunct="1">
              <a:lnSpc>
                <a:spcPct val="80000"/>
              </a:lnSpc>
            </a:pPr>
            <a:r>
              <a:rPr lang="en-US" altLang="en-US" sz="2400" dirty="0"/>
              <a:t>Attendance, behavior and school performance</a:t>
            </a:r>
          </a:p>
          <a:p>
            <a:pPr marL="990600" lvl="1" indent="-266700" eaLnBrk="1" hangingPunct="1">
              <a:lnSpc>
                <a:spcPct val="80000"/>
              </a:lnSpc>
            </a:pPr>
            <a:r>
              <a:rPr lang="en-US" altLang="en-US" sz="2400" dirty="0"/>
              <a:t>Observations of student to determine whether ADHD substantially limits one or more major life activity – classroom, recess, lunch</a:t>
            </a:r>
          </a:p>
          <a:p>
            <a:pPr marL="990600" lvl="1" indent="-266700" eaLnBrk="1" hangingPunct="1">
              <a:lnSpc>
                <a:spcPct val="80000"/>
              </a:lnSpc>
            </a:pPr>
            <a:r>
              <a:rPr lang="en-US" altLang="en-US" sz="2400" dirty="0"/>
              <a:t>Health information </a:t>
            </a:r>
          </a:p>
          <a:p>
            <a:pPr marL="990600" lvl="1" indent="-266700" eaLnBrk="1" hangingPunct="1">
              <a:lnSpc>
                <a:spcPct val="80000"/>
              </a:lnSpc>
            </a:pPr>
            <a:r>
              <a:rPr lang="en-US" altLang="en-US" sz="2400" dirty="0"/>
              <a:t>Rating scales by parents, teacher and student</a:t>
            </a:r>
          </a:p>
          <a:p>
            <a:pPr marL="990600" lvl="1" indent="-266700" eaLnBrk="1" hangingPunct="1">
              <a:lnSpc>
                <a:spcPct val="80000"/>
              </a:lnSpc>
            </a:pPr>
            <a:r>
              <a:rPr lang="en-US" altLang="en-US" sz="2400" dirty="0"/>
              <a:t>Psychoeducational testing re processing disorder</a:t>
            </a:r>
          </a:p>
          <a:p>
            <a:pPr marL="990600" lvl="1" indent="-266700" eaLnBrk="1" hangingPunct="1">
              <a:lnSpc>
                <a:spcPct val="80000"/>
              </a:lnSpc>
            </a:pPr>
            <a:r>
              <a:rPr lang="en-US" altLang="en-US" sz="2400" dirty="0"/>
              <a:t>Other?</a:t>
            </a:r>
          </a:p>
          <a:p>
            <a:pPr marL="590550" indent="-266700" eaLnBrk="1" hangingPunct="1">
              <a:lnSpc>
                <a:spcPct val="80000"/>
              </a:lnSpc>
            </a:pPr>
            <a:r>
              <a:rPr lang="en-US" altLang="en-US" sz="2800" dirty="0"/>
              <a:t>Assessment Plans???</a:t>
            </a:r>
          </a:p>
          <a:p>
            <a:pPr eaLnBrk="1" hangingPunct="1">
              <a:lnSpc>
                <a:spcPct val="90000"/>
              </a:lnSpc>
            </a:pPr>
            <a:endParaRPr lang="en-US" altLang="en-US" sz="2800" dirty="0"/>
          </a:p>
          <a:p>
            <a:pPr eaLnBrk="1" hangingPunct="1">
              <a:lnSpc>
                <a:spcPct val="90000"/>
              </a:lnSpc>
            </a:pPr>
            <a:endParaRPr lang="en-US" altLang="en-US" sz="2800" dirty="0"/>
          </a:p>
        </p:txBody>
      </p:sp>
    </p:spTree>
    <p:extLst>
      <p:ext uri="{BB962C8B-B14F-4D97-AF65-F5344CB8AC3E}">
        <p14:creationId xmlns:p14="http://schemas.microsoft.com/office/powerpoint/2010/main" val="288002694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 y="304800"/>
            <a:ext cx="8610600" cy="990600"/>
          </a:xfrm>
        </p:spPr>
        <p:txBody>
          <a:bodyPr/>
          <a:lstStyle/>
          <a:p>
            <a:pPr eaLnBrk="1" hangingPunct="1"/>
            <a:r>
              <a:rPr lang="en-US" altLang="en-US" b="1" dirty="0"/>
              <a:t>Section 504 FAPE Process</a:t>
            </a:r>
          </a:p>
        </p:txBody>
      </p:sp>
      <p:sp>
        <p:nvSpPr>
          <p:cNvPr id="63491" name="Rectangle 3"/>
          <p:cNvSpPr>
            <a:spLocks noGrp="1" noChangeArrowheads="1"/>
          </p:cNvSpPr>
          <p:nvPr>
            <p:ph idx="1"/>
          </p:nvPr>
        </p:nvSpPr>
        <p:spPr>
          <a:xfrm>
            <a:off x="457200" y="1447800"/>
            <a:ext cx="8229600" cy="4449763"/>
          </a:xfrm>
        </p:spPr>
        <p:txBody>
          <a:bodyPr/>
          <a:lstStyle/>
          <a:p>
            <a:pPr algn="ctr" eaLnBrk="1" hangingPunct="1">
              <a:lnSpc>
                <a:spcPct val="90000"/>
              </a:lnSpc>
              <a:buFont typeface="Wingdings" pitchFamily="2" charset="2"/>
              <a:buNone/>
            </a:pPr>
            <a:r>
              <a:rPr lang="en-US" altLang="en-US" sz="2800" b="1" dirty="0"/>
              <a:t>Example:  Evaluation #2</a:t>
            </a:r>
            <a:endParaRPr lang="en-US" altLang="en-US" sz="2800" b="1" u="sng" dirty="0"/>
          </a:p>
          <a:p>
            <a:pPr eaLnBrk="1" hangingPunct="1">
              <a:lnSpc>
                <a:spcPct val="90000"/>
              </a:lnSpc>
            </a:pPr>
            <a:endParaRPr lang="en-US" altLang="en-US" sz="2800" dirty="0"/>
          </a:p>
          <a:p>
            <a:pPr eaLnBrk="1" hangingPunct="1">
              <a:lnSpc>
                <a:spcPct val="90000"/>
              </a:lnSpc>
            </a:pPr>
            <a:r>
              <a:rPr lang="en-US" altLang="en-US" sz="2800" dirty="0"/>
              <a:t>What might a Section 504 evaluation include for a student with a </a:t>
            </a:r>
            <a:r>
              <a:rPr lang="en-US" altLang="en-US" sz="2800" u="sng" dirty="0"/>
              <a:t>physical disability/wheelchair</a:t>
            </a:r>
            <a:r>
              <a:rPr lang="en-US" altLang="en-US" sz="2800" dirty="0"/>
              <a:t>?</a:t>
            </a:r>
          </a:p>
          <a:p>
            <a:pPr marL="990600" lvl="1" indent="-266700" eaLnBrk="1" hangingPunct="1">
              <a:lnSpc>
                <a:spcPct val="80000"/>
              </a:lnSpc>
            </a:pPr>
            <a:r>
              <a:rPr lang="en-US" altLang="en-US" sz="2400" dirty="0"/>
              <a:t>Review of student’s records</a:t>
            </a:r>
          </a:p>
          <a:p>
            <a:pPr marL="990600" lvl="1" indent="-266700" eaLnBrk="1" hangingPunct="1">
              <a:lnSpc>
                <a:spcPct val="80000"/>
              </a:lnSpc>
            </a:pPr>
            <a:r>
              <a:rPr lang="en-US" altLang="en-US" sz="2400" dirty="0"/>
              <a:t>Attendance and school performance</a:t>
            </a:r>
          </a:p>
          <a:p>
            <a:pPr marL="990600" lvl="1" indent="-266700" eaLnBrk="1" hangingPunct="1">
              <a:lnSpc>
                <a:spcPct val="80000"/>
              </a:lnSpc>
            </a:pPr>
            <a:r>
              <a:rPr lang="en-US" altLang="en-US" sz="2400" dirty="0"/>
              <a:t>Observations of student’s access – classroom, recess, lunch, PE</a:t>
            </a:r>
          </a:p>
          <a:p>
            <a:pPr marL="990600" lvl="1" indent="-266700" eaLnBrk="1" hangingPunct="1">
              <a:lnSpc>
                <a:spcPct val="80000"/>
              </a:lnSpc>
            </a:pPr>
            <a:r>
              <a:rPr lang="en-US" altLang="en-US" sz="2400" dirty="0"/>
              <a:t>Health information </a:t>
            </a:r>
          </a:p>
          <a:p>
            <a:pPr marL="990600" lvl="1" indent="-266700" eaLnBrk="1" hangingPunct="1">
              <a:lnSpc>
                <a:spcPct val="80000"/>
              </a:lnSpc>
            </a:pPr>
            <a:r>
              <a:rPr lang="en-US" altLang="en-US" sz="2400" dirty="0"/>
              <a:t>Other?</a:t>
            </a:r>
          </a:p>
          <a:p>
            <a:pPr eaLnBrk="1" hangingPunct="1">
              <a:lnSpc>
                <a:spcPct val="90000"/>
              </a:lnSpc>
            </a:pPr>
            <a:endParaRPr lang="en-US" altLang="en-US" sz="2800" dirty="0"/>
          </a:p>
          <a:p>
            <a:pPr eaLnBrk="1" hangingPunct="1">
              <a:lnSpc>
                <a:spcPct val="90000"/>
              </a:lnSpc>
            </a:pPr>
            <a:endParaRPr lang="en-US" altLang="en-US" sz="2800" dirty="0"/>
          </a:p>
        </p:txBody>
      </p:sp>
    </p:spTree>
    <p:extLst>
      <p:ext uri="{BB962C8B-B14F-4D97-AF65-F5344CB8AC3E}">
        <p14:creationId xmlns:p14="http://schemas.microsoft.com/office/powerpoint/2010/main" val="150802808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b="1" dirty="0"/>
              <a:t>Section 504 FAPE Process</a:t>
            </a:r>
          </a:p>
        </p:txBody>
      </p:sp>
      <p:sp>
        <p:nvSpPr>
          <p:cNvPr id="63491" name="Rectangle 3"/>
          <p:cNvSpPr>
            <a:spLocks noGrp="1" noChangeArrowheads="1"/>
          </p:cNvSpPr>
          <p:nvPr>
            <p:ph idx="1"/>
          </p:nvPr>
        </p:nvSpPr>
        <p:spPr>
          <a:xfrm>
            <a:off x="457200" y="1447800"/>
            <a:ext cx="8229600" cy="4449763"/>
          </a:xfrm>
        </p:spPr>
        <p:txBody>
          <a:bodyPr/>
          <a:lstStyle/>
          <a:p>
            <a:pPr algn="ctr" eaLnBrk="1" hangingPunct="1">
              <a:lnSpc>
                <a:spcPct val="90000"/>
              </a:lnSpc>
              <a:buFont typeface="Wingdings" pitchFamily="2" charset="2"/>
              <a:buNone/>
            </a:pPr>
            <a:r>
              <a:rPr lang="en-US" altLang="en-US" sz="2800" b="1" dirty="0"/>
              <a:t>Example:  Evaluation #3</a:t>
            </a:r>
            <a:endParaRPr lang="en-US" altLang="en-US" sz="2800" b="1" u="sng" dirty="0"/>
          </a:p>
          <a:p>
            <a:pPr eaLnBrk="1" hangingPunct="1">
              <a:lnSpc>
                <a:spcPct val="90000"/>
              </a:lnSpc>
            </a:pPr>
            <a:endParaRPr lang="en-US" altLang="en-US" sz="2800" dirty="0"/>
          </a:p>
          <a:p>
            <a:pPr eaLnBrk="1" hangingPunct="1">
              <a:lnSpc>
                <a:spcPct val="90000"/>
              </a:lnSpc>
            </a:pPr>
            <a:r>
              <a:rPr lang="en-US" altLang="en-US" sz="2800" dirty="0"/>
              <a:t>What might a Section 504 evaluation include for a student with a </a:t>
            </a:r>
            <a:r>
              <a:rPr lang="en-US" altLang="en-US" sz="2800" u="sng" dirty="0"/>
              <a:t>life-threatening food allergy</a:t>
            </a:r>
            <a:r>
              <a:rPr lang="en-US" altLang="en-US" sz="2800" dirty="0"/>
              <a:t>?</a:t>
            </a:r>
          </a:p>
          <a:p>
            <a:pPr marL="990600" lvl="1" indent="-266700" eaLnBrk="1" hangingPunct="1">
              <a:lnSpc>
                <a:spcPct val="80000"/>
              </a:lnSpc>
            </a:pPr>
            <a:r>
              <a:rPr lang="en-US" altLang="en-US" sz="2400" dirty="0"/>
              <a:t>Review of student’s records</a:t>
            </a:r>
          </a:p>
          <a:p>
            <a:pPr marL="990600" lvl="1" indent="-266700" eaLnBrk="1" hangingPunct="1">
              <a:lnSpc>
                <a:spcPct val="80000"/>
              </a:lnSpc>
            </a:pPr>
            <a:r>
              <a:rPr lang="en-US" altLang="en-US" sz="2400" dirty="0"/>
              <a:t>Health information </a:t>
            </a:r>
          </a:p>
          <a:p>
            <a:pPr marL="990600" lvl="1" indent="-266700" eaLnBrk="1" hangingPunct="1">
              <a:lnSpc>
                <a:spcPct val="80000"/>
              </a:lnSpc>
            </a:pPr>
            <a:r>
              <a:rPr lang="en-US" altLang="en-US" sz="2400" dirty="0"/>
              <a:t>Observe student at lunch and snack time</a:t>
            </a:r>
          </a:p>
          <a:p>
            <a:pPr marL="990600" lvl="1" indent="-266700" eaLnBrk="1" hangingPunct="1">
              <a:lnSpc>
                <a:spcPct val="80000"/>
              </a:lnSpc>
            </a:pPr>
            <a:r>
              <a:rPr lang="en-US" altLang="en-US" sz="2400" dirty="0"/>
              <a:t>Information from student’s doctor</a:t>
            </a:r>
          </a:p>
          <a:p>
            <a:pPr marL="990600" lvl="1" indent="-266700" eaLnBrk="1" hangingPunct="1">
              <a:lnSpc>
                <a:spcPct val="80000"/>
              </a:lnSpc>
            </a:pPr>
            <a:r>
              <a:rPr lang="en-US" altLang="en-US" sz="2400" dirty="0"/>
              <a:t>Review of existing Health Care Plan</a:t>
            </a:r>
          </a:p>
          <a:p>
            <a:pPr marL="990600" lvl="1" indent="-266700" eaLnBrk="1" hangingPunct="1">
              <a:lnSpc>
                <a:spcPct val="80000"/>
              </a:lnSpc>
            </a:pPr>
            <a:r>
              <a:rPr lang="en-US" altLang="en-US" sz="2400" dirty="0"/>
              <a:t>Attendance and school performance</a:t>
            </a:r>
          </a:p>
          <a:p>
            <a:pPr marL="990600" lvl="1" indent="-266700" eaLnBrk="1" hangingPunct="1">
              <a:lnSpc>
                <a:spcPct val="80000"/>
              </a:lnSpc>
            </a:pPr>
            <a:r>
              <a:rPr lang="en-US" altLang="en-US" sz="2400" dirty="0"/>
              <a:t>Other?</a:t>
            </a:r>
          </a:p>
          <a:p>
            <a:pPr eaLnBrk="1" hangingPunct="1">
              <a:lnSpc>
                <a:spcPct val="90000"/>
              </a:lnSpc>
            </a:pPr>
            <a:endParaRPr lang="en-US" altLang="en-US" sz="2800" dirty="0"/>
          </a:p>
          <a:p>
            <a:pPr eaLnBrk="1" hangingPunct="1">
              <a:lnSpc>
                <a:spcPct val="90000"/>
              </a:lnSpc>
            </a:pPr>
            <a:endParaRPr lang="en-US" altLang="en-US" sz="2800" dirty="0"/>
          </a:p>
        </p:txBody>
      </p:sp>
    </p:spTree>
    <p:extLst>
      <p:ext uri="{BB962C8B-B14F-4D97-AF65-F5344CB8AC3E}">
        <p14:creationId xmlns:p14="http://schemas.microsoft.com/office/powerpoint/2010/main" val="304086461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304800"/>
            <a:ext cx="8610600" cy="990600"/>
          </a:xfrm>
        </p:spPr>
        <p:txBody>
          <a:bodyPr/>
          <a:lstStyle/>
          <a:p>
            <a:pPr eaLnBrk="1" hangingPunct="1"/>
            <a:r>
              <a:rPr lang="en-US" altLang="en-US" b="1" dirty="0"/>
              <a:t>Section 504 FAPE</a:t>
            </a:r>
          </a:p>
        </p:txBody>
      </p:sp>
      <p:sp>
        <p:nvSpPr>
          <p:cNvPr id="93187" name="Rectangle 3"/>
          <p:cNvSpPr>
            <a:spLocks noGrp="1" noChangeArrowheads="1"/>
          </p:cNvSpPr>
          <p:nvPr>
            <p:ph idx="1"/>
          </p:nvPr>
        </p:nvSpPr>
        <p:spPr/>
        <p:txBody>
          <a:bodyPr/>
          <a:lstStyle/>
          <a:p>
            <a:pPr algn="ctr" eaLnBrk="1" hangingPunct="1">
              <a:buFont typeface="Wingdings" pitchFamily="2" charset="2"/>
              <a:buNone/>
            </a:pPr>
            <a:r>
              <a:rPr lang="en-US" altLang="en-US" sz="2800" b="1" dirty="0"/>
              <a:t>Re-evaluate</a:t>
            </a:r>
          </a:p>
          <a:p>
            <a:pPr algn="ctr" eaLnBrk="1" hangingPunct="1">
              <a:buFont typeface="Wingdings" pitchFamily="2" charset="2"/>
              <a:buNone/>
            </a:pPr>
            <a:endParaRPr lang="en-US" altLang="en-US" sz="1400" b="1" dirty="0"/>
          </a:p>
          <a:p>
            <a:pPr eaLnBrk="1" hangingPunct="1"/>
            <a:r>
              <a:rPr lang="en-US" altLang="en-US" sz="2800" dirty="0"/>
              <a:t>Review a student’s 504 Plan on an annual basis </a:t>
            </a:r>
          </a:p>
          <a:p>
            <a:pPr eaLnBrk="1" hangingPunct="1"/>
            <a:r>
              <a:rPr lang="en-US" altLang="en-US" sz="2800" dirty="0"/>
              <a:t>Re-evaluation of the student should occur at least every three years and before any significant change in placement, including exiting a student from a 504 Plan </a:t>
            </a:r>
          </a:p>
        </p:txBody>
      </p:sp>
    </p:spTree>
    <p:extLst>
      <p:ext uri="{BB962C8B-B14F-4D97-AF65-F5344CB8AC3E}">
        <p14:creationId xmlns:p14="http://schemas.microsoft.com/office/powerpoint/2010/main" val="56439778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D169-4DAD-4132-8AE6-707C8439D6DC}"/>
              </a:ext>
            </a:extLst>
          </p:cNvPr>
          <p:cNvSpPr>
            <a:spLocks noGrp="1"/>
          </p:cNvSpPr>
          <p:nvPr>
            <p:ph type="title"/>
          </p:nvPr>
        </p:nvSpPr>
        <p:spPr>
          <a:xfrm>
            <a:off x="228600" y="381000"/>
            <a:ext cx="8610600" cy="914400"/>
          </a:xfrm>
        </p:spPr>
        <p:txBody>
          <a:bodyPr/>
          <a:lstStyle/>
          <a:p>
            <a:r>
              <a:rPr lang="en-US" altLang="en-US" b="1" dirty="0"/>
              <a:t>Section 504 FAPE Process</a:t>
            </a:r>
            <a:endParaRPr lang="en-US" dirty="0"/>
          </a:p>
        </p:txBody>
      </p:sp>
      <p:sp>
        <p:nvSpPr>
          <p:cNvPr id="3" name="Content Placeholder 2">
            <a:extLst>
              <a:ext uri="{FF2B5EF4-FFF2-40B4-BE49-F238E27FC236}">
                <a16:creationId xmlns:a16="http://schemas.microsoft.com/office/drawing/2014/main" id="{2D53F70C-1FF6-4D23-A725-05311D807B75}"/>
              </a:ext>
            </a:extLst>
          </p:cNvPr>
          <p:cNvSpPr>
            <a:spLocks noGrp="1"/>
          </p:cNvSpPr>
          <p:nvPr>
            <p:ph idx="1"/>
          </p:nvPr>
        </p:nvSpPr>
        <p:spPr>
          <a:xfrm>
            <a:off x="228600" y="1447800"/>
            <a:ext cx="8496300" cy="4419600"/>
          </a:xfrm>
        </p:spPr>
        <p:txBody>
          <a:bodyPr/>
          <a:lstStyle/>
          <a:p>
            <a:pPr marL="0" indent="0" algn="ctr">
              <a:buNone/>
            </a:pPr>
            <a:r>
              <a:rPr lang="en-US" altLang="en-US" sz="2800" b="1" dirty="0"/>
              <a:t>Re-evaluation</a:t>
            </a:r>
          </a:p>
          <a:p>
            <a:r>
              <a:rPr lang="en-US" altLang="en-US" sz="2800" dirty="0"/>
              <a:t>Duty to re-evaluate when there is information suggesting that the student’s educational program is not meeting the student’s individual needs</a:t>
            </a:r>
          </a:p>
          <a:p>
            <a:pPr marL="0" indent="0">
              <a:buNone/>
            </a:pPr>
            <a:endParaRPr lang="en-US" altLang="en-US" sz="2800" dirty="0"/>
          </a:p>
          <a:p>
            <a:r>
              <a:rPr lang="en-US" altLang="en-US" sz="2800" dirty="0"/>
              <a:t>Duty to determine whether further evaluation or revision to the student’s Section 504 Plan is necessary in accordance with </a:t>
            </a:r>
          </a:p>
          <a:p>
            <a:pPr marL="0" indent="0" algn="r">
              <a:buNone/>
            </a:pPr>
            <a:r>
              <a:rPr lang="en-US" altLang="en-US" sz="1600" dirty="0"/>
              <a:t>34 C.F.R. §104.35(d)</a:t>
            </a:r>
          </a:p>
          <a:p>
            <a:pPr marL="0" indent="0" algn="ctr">
              <a:buNone/>
            </a:pPr>
            <a:endParaRPr lang="en-US" dirty="0"/>
          </a:p>
        </p:txBody>
      </p:sp>
    </p:spTree>
    <p:extLst>
      <p:ext uri="{BB962C8B-B14F-4D97-AF65-F5344CB8AC3E}">
        <p14:creationId xmlns:p14="http://schemas.microsoft.com/office/powerpoint/2010/main" val="459241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04800" y="381000"/>
            <a:ext cx="8382000" cy="1036638"/>
          </a:xfrm>
        </p:spPr>
        <p:txBody>
          <a:bodyPr/>
          <a:lstStyle/>
          <a:p>
            <a:pPr eaLnBrk="1" hangingPunct="1"/>
            <a:r>
              <a:rPr lang="en-US" altLang="en-US" b="1" dirty="0"/>
              <a:t>Section 504 FAPE Process</a:t>
            </a:r>
          </a:p>
        </p:txBody>
      </p:sp>
      <p:pic>
        <p:nvPicPr>
          <p:cNvPr id="64515" name="Picture 4" descr="groupat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0" y="1219200"/>
            <a:ext cx="2668588" cy="1719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6" name="Rectangle 3"/>
          <p:cNvSpPr>
            <a:spLocks noGrp="1" noChangeArrowheads="1"/>
          </p:cNvSpPr>
          <p:nvPr>
            <p:ph type="body" sz="half" idx="2"/>
          </p:nvPr>
        </p:nvSpPr>
        <p:spPr>
          <a:xfrm>
            <a:off x="381000" y="2819400"/>
            <a:ext cx="8305800" cy="3124200"/>
          </a:xfrm>
        </p:spPr>
        <p:txBody>
          <a:bodyPr/>
          <a:lstStyle/>
          <a:p>
            <a:pPr algn="ctr" eaLnBrk="1" hangingPunct="1">
              <a:buFont typeface="Wingdings" pitchFamily="2" charset="2"/>
              <a:buNone/>
            </a:pPr>
            <a:r>
              <a:rPr lang="en-US" altLang="en-US" sz="2800" b="1" dirty="0"/>
              <a:t>Section 504 Meeting</a:t>
            </a:r>
            <a:endParaRPr lang="en-US" altLang="en-US" sz="2800" dirty="0"/>
          </a:p>
          <a:p>
            <a:pPr eaLnBrk="1" hangingPunct="1"/>
            <a:r>
              <a:rPr lang="en-US" altLang="en-US" sz="2300" dirty="0"/>
              <a:t>At the Section 504 initial team meeting, the team will decide whether the student is eligible for a FAPE under Section 504 by deciding whether the student has a physical or mental impairment that substantially limits one or more major life activities</a:t>
            </a:r>
          </a:p>
          <a:p>
            <a:pPr eaLnBrk="1" hangingPunct="1"/>
            <a:r>
              <a:rPr lang="en-US" altLang="en-US" sz="2300" dirty="0"/>
              <a:t>If the team determines that the student is eligible to receive a FAPE under Section 504, the team will typically develop a Section 504 Plan</a:t>
            </a:r>
            <a:endParaRPr lang="en-US" altLang="en-US" sz="2400" dirty="0"/>
          </a:p>
        </p:txBody>
      </p:sp>
    </p:spTree>
    <p:extLst>
      <p:ext uri="{BB962C8B-B14F-4D97-AF65-F5344CB8AC3E}">
        <p14:creationId xmlns:p14="http://schemas.microsoft.com/office/powerpoint/2010/main" val="33793326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b="1" dirty="0"/>
              <a:t>Overview of Section 504</a:t>
            </a:r>
          </a:p>
        </p:txBody>
      </p:sp>
      <p:sp>
        <p:nvSpPr>
          <p:cNvPr id="14339" name="Rectangle 3"/>
          <p:cNvSpPr>
            <a:spLocks noGrp="1" noChangeArrowheads="1"/>
          </p:cNvSpPr>
          <p:nvPr>
            <p:ph idx="1"/>
          </p:nvPr>
        </p:nvSpPr>
        <p:spPr>
          <a:xfrm>
            <a:off x="381000" y="1143000"/>
            <a:ext cx="8382000" cy="4267200"/>
          </a:xfrm>
        </p:spPr>
        <p:txBody>
          <a:bodyPr/>
          <a:lstStyle/>
          <a:p>
            <a:pPr marL="0" indent="0" algn="ctr" eaLnBrk="1" hangingPunct="1">
              <a:buNone/>
            </a:pPr>
            <a:r>
              <a:rPr lang="en-US" altLang="en-US" sz="2800" b="1" dirty="0"/>
              <a:t>IDEA versus Section 504 FAPE</a:t>
            </a:r>
          </a:p>
          <a:p>
            <a:pPr eaLnBrk="1" hangingPunct="1"/>
            <a:endParaRPr lang="en-US" altLang="en-US" sz="2800" dirty="0"/>
          </a:p>
          <a:p>
            <a:pPr eaLnBrk="1" hangingPunct="1"/>
            <a:r>
              <a:rPr lang="en-US" altLang="en-US" sz="2800" dirty="0"/>
              <a:t>The Individuals with Disabilities Education Improvement Act of 2004 (IDEA) is a special education law </a:t>
            </a:r>
          </a:p>
          <a:p>
            <a:pPr eaLnBrk="1" hangingPunct="1"/>
            <a:endParaRPr lang="en-US" altLang="en-US" sz="2800" dirty="0"/>
          </a:p>
          <a:p>
            <a:pPr eaLnBrk="1" hangingPunct="1"/>
            <a:r>
              <a:rPr lang="en-US" altLang="en-US" sz="2800" dirty="0"/>
              <a:t>Both the IDEA and Section 504 require school districts to provide eligible students with disabilities a free appropriate public education (FAPE)</a:t>
            </a:r>
          </a:p>
          <a:p>
            <a:pPr eaLnBrk="1" hangingPunct="1"/>
            <a:endParaRPr lang="en-US" altLang="en-US" dirty="0"/>
          </a:p>
        </p:txBody>
      </p:sp>
    </p:spTree>
    <p:extLst>
      <p:ext uri="{BB962C8B-B14F-4D97-AF65-F5344CB8AC3E}">
        <p14:creationId xmlns:p14="http://schemas.microsoft.com/office/powerpoint/2010/main" val="366074922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81000" y="304800"/>
            <a:ext cx="8305800" cy="990600"/>
          </a:xfrm>
        </p:spPr>
        <p:txBody>
          <a:bodyPr/>
          <a:lstStyle/>
          <a:p>
            <a:pPr eaLnBrk="1" hangingPunct="1"/>
            <a:r>
              <a:rPr lang="en-US" altLang="en-US" b="1" dirty="0"/>
              <a:t>Section 504 FAPE Process</a:t>
            </a:r>
          </a:p>
        </p:txBody>
      </p:sp>
      <p:sp>
        <p:nvSpPr>
          <p:cNvPr id="66563" name="Rectangle 3"/>
          <p:cNvSpPr>
            <a:spLocks noGrp="1" noChangeArrowheads="1"/>
          </p:cNvSpPr>
          <p:nvPr>
            <p:ph idx="1"/>
          </p:nvPr>
        </p:nvSpPr>
        <p:spPr>
          <a:xfrm>
            <a:off x="457200" y="1219200"/>
            <a:ext cx="8229600" cy="4953000"/>
          </a:xfrm>
        </p:spPr>
        <p:txBody>
          <a:bodyPr/>
          <a:lstStyle/>
          <a:p>
            <a:pPr marL="609600" indent="-609600" algn="ctr" eaLnBrk="1" hangingPunct="1">
              <a:lnSpc>
                <a:spcPct val="80000"/>
              </a:lnSpc>
              <a:buFont typeface="Wingdings" pitchFamily="2" charset="2"/>
              <a:buNone/>
            </a:pPr>
            <a:r>
              <a:rPr lang="en-US" altLang="en-US" sz="2800" b="1" dirty="0"/>
              <a:t>Section 504 Meeting</a:t>
            </a:r>
          </a:p>
          <a:p>
            <a:pPr marL="609600" indent="-609600" eaLnBrk="1" hangingPunct="1">
              <a:lnSpc>
                <a:spcPct val="80000"/>
              </a:lnSpc>
              <a:buFont typeface="Wingdings" pitchFamily="2" charset="2"/>
              <a:buNone/>
            </a:pPr>
            <a:r>
              <a:rPr lang="en-US" altLang="en-US" sz="2300" dirty="0"/>
              <a:t>Team participants:</a:t>
            </a:r>
          </a:p>
          <a:p>
            <a:pPr marL="609600" indent="-609600" eaLnBrk="1" hangingPunct="1">
              <a:lnSpc>
                <a:spcPct val="80000"/>
              </a:lnSpc>
              <a:buFontTx/>
              <a:buAutoNum type="arabicPeriod"/>
            </a:pPr>
            <a:r>
              <a:rPr lang="en-US" altLang="en-US" sz="2000" dirty="0"/>
              <a:t>Parent/guardian;</a:t>
            </a:r>
          </a:p>
          <a:p>
            <a:pPr marL="609600" indent="-609600" eaLnBrk="1" hangingPunct="1">
              <a:lnSpc>
                <a:spcPct val="80000"/>
              </a:lnSpc>
              <a:buFontTx/>
              <a:buAutoNum type="arabicPeriod"/>
            </a:pPr>
            <a:r>
              <a:rPr lang="en-US" altLang="en-US" sz="2000" dirty="0"/>
              <a:t>Section 504 school site chairperson or Principal;</a:t>
            </a:r>
          </a:p>
          <a:p>
            <a:pPr marL="609600" indent="-609600" eaLnBrk="1" hangingPunct="1">
              <a:lnSpc>
                <a:spcPct val="80000"/>
              </a:lnSpc>
              <a:buFontTx/>
              <a:buAutoNum type="arabicPeriod"/>
            </a:pPr>
            <a:r>
              <a:rPr lang="en-US" altLang="en-US" sz="2000" dirty="0"/>
              <a:t>At least one of the student’s general education teachers;</a:t>
            </a:r>
          </a:p>
          <a:p>
            <a:pPr marL="609600" indent="-609600" eaLnBrk="1" hangingPunct="1">
              <a:lnSpc>
                <a:spcPct val="80000"/>
              </a:lnSpc>
              <a:buFontTx/>
              <a:buAutoNum type="arabicPeriod"/>
            </a:pPr>
            <a:r>
              <a:rPr lang="en-US" altLang="en-US" sz="2000" dirty="0"/>
              <a:t>Individuals who can interpret the instructional implications of the evaluation results;  </a:t>
            </a:r>
          </a:p>
          <a:p>
            <a:pPr marL="0" indent="0" eaLnBrk="1" hangingPunct="1">
              <a:lnSpc>
                <a:spcPct val="80000"/>
              </a:lnSpc>
              <a:buNone/>
            </a:pPr>
            <a:r>
              <a:rPr lang="en-US" altLang="en-US" sz="2300" dirty="0"/>
              <a:t>Other individuals that may be appropriate</a:t>
            </a:r>
          </a:p>
          <a:p>
            <a:pPr marL="609600" indent="-609600" eaLnBrk="1" hangingPunct="1">
              <a:lnSpc>
                <a:spcPct val="80000"/>
              </a:lnSpc>
              <a:buFontTx/>
              <a:buAutoNum type="arabicPeriod"/>
            </a:pPr>
            <a:r>
              <a:rPr lang="en-US" altLang="en-US" sz="2000" dirty="0"/>
              <a:t>SST members; </a:t>
            </a:r>
          </a:p>
          <a:p>
            <a:pPr marL="609600" indent="-609600" eaLnBrk="1" hangingPunct="1">
              <a:lnSpc>
                <a:spcPct val="80000"/>
              </a:lnSpc>
              <a:buFontTx/>
              <a:buAutoNum type="arabicPeriod"/>
            </a:pPr>
            <a:r>
              <a:rPr lang="en-US" altLang="en-US" sz="2000" dirty="0"/>
              <a:t>Counselors;</a:t>
            </a:r>
          </a:p>
          <a:p>
            <a:pPr marL="609600" indent="-609600" eaLnBrk="1" hangingPunct="1">
              <a:lnSpc>
                <a:spcPct val="80000"/>
              </a:lnSpc>
              <a:buFontTx/>
              <a:buAutoNum type="arabicPeriod"/>
            </a:pPr>
            <a:r>
              <a:rPr lang="en-US" altLang="en-US" sz="2000" dirty="0"/>
              <a:t>Related service providers;</a:t>
            </a:r>
          </a:p>
          <a:p>
            <a:pPr marL="609600" indent="-609600" eaLnBrk="1" hangingPunct="1">
              <a:lnSpc>
                <a:spcPct val="80000"/>
              </a:lnSpc>
              <a:buFontTx/>
              <a:buAutoNum type="arabicPeriod"/>
            </a:pPr>
            <a:r>
              <a:rPr lang="en-US" altLang="en-US" sz="2000" dirty="0"/>
              <a:t>Student;</a:t>
            </a:r>
          </a:p>
          <a:p>
            <a:pPr marL="609600" indent="-609600" eaLnBrk="1" hangingPunct="1">
              <a:lnSpc>
                <a:spcPct val="80000"/>
              </a:lnSpc>
              <a:buFontTx/>
              <a:buAutoNum type="arabicPeriod"/>
            </a:pPr>
            <a:r>
              <a:rPr lang="en-US" altLang="en-US" sz="2000" dirty="0"/>
              <a:t>Other school district staff and administrators; and </a:t>
            </a:r>
          </a:p>
          <a:p>
            <a:pPr marL="609600" indent="-609600" eaLnBrk="1" hangingPunct="1">
              <a:lnSpc>
                <a:spcPct val="80000"/>
              </a:lnSpc>
              <a:buFontTx/>
              <a:buAutoNum type="arabicPeriod"/>
            </a:pPr>
            <a:r>
              <a:rPr lang="en-US" altLang="en-US" sz="2000" dirty="0"/>
              <a:t>Individuals who have knowledge or special expertise regarding the student </a:t>
            </a:r>
          </a:p>
        </p:txBody>
      </p:sp>
    </p:spTree>
    <p:extLst>
      <p:ext uri="{BB962C8B-B14F-4D97-AF65-F5344CB8AC3E}">
        <p14:creationId xmlns:p14="http://schemas.microsoft.com/office/powerpoint/2010/main" val="352447348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b="1" dirty="0"/>
              <a:t>Section 504 FAPE Process</a:t>
            </a:r>
          </a:p>
        </p:txBody>
      </p:sp>
      <p:sp>
        <p:nvSpPr>
          <p:cNvPr id="67587" name="Rectangle 3"/>
          <p:cNvSpPr>
            <a:spLocks noGrp="1" noChangeArrowheads="1"/>
          </p:cNvSpPr>
          <p:nvPr>
            <p:ph idx="1"/>
          </p:nvPr>
        </p:nvSpPr>
        <p:spPr>
          <a:xfrm>
            <a:off x="381000" y="1447800"/>
            <a:ext cx="8382000" cy="4343400"/>
          </a:xfrm>
        </p:spPr>
        <p:txBody>
          <a:bodyPr/>
          <a:lstStyle/>
          <a:p>
            <a:pPr algn="ctr" eaLnBrk="1" hangingPunct="1">
              <a:spcBef>
                <a:spcPct val="0"/>
              </a:spcBef>
              <a:buFont typeface="Wingdings" pitchFamily="2" charset="2"/>
              <a:buNone/>
            </a:pPr>
            <a:r>
              <a:rPr lang="en-US" altLang="en-US" sz="2800" b="1" dirty="0"/>
              <a:t>Determine Eligibility</a:t>
            </a:r>
          </a:p>
          <a:p>
            <a:pPr eaLnBrk="1" hangingPunct="1"/>
            <a:r>
              <a:rPr lang="en-US" altLang="en-US" sz="2800" dirty="0"/>
              <a:t>A student is eligible when he/she has a disability which is defined as:</a:t>
            </a:r>
          </a:p>
          <a:p>
            <a:pPr lvl="1" eaLnBrk="1" hangingPunct="1"/>
            <a:r>
              <a:rPr lang="en-US" altLang="en-US" dirty="0"/>
              <a:t>Physical or mental impairment;</a:t>
            </a:r>
          </a:p>
          <a:p>
            <a:pPr lvl="1" eaLnBrk="1" hangingPunct="1"/>
            <a:r>
              <a:rPr lang="en-US" altLang="en-US" dirty="0"/>
              <a:t>That substantially limits;</a:t>
            </a:r>
          </a:p>
          <a:p>
            <a:pPr lvl="1" eaLnBrk="1" hangingPunct="1"/>
            <a:r>
              <a:rPr lang="en-US" altLang="en-US" dirty="0"/>
              <a:t>One or more major life activities</a:t>
            </a:r>
          </a:p>
          <a:p>
            <a:pPr algn="ctr" eaLnBrk="1" hangingPunct="1">
              <a:spcBef>
                <a:spcPct val="0"/>
              </a:spcBef>
              <a:buFont typeface="Wingdings" pitchFamily="2" charset="2"/>
              <a:buNone/>
            </a:pPr>
            <a:endParaRPr lang="en-US" altLang="en-US" sz="1200" b="1" u="sng" dirty="0"/>
          </a:p>
          <a:p>
            <a:pPr eaLnBrk="1" hangingPunct="1"/>
            <a:r>
              <a:rPr lang="en-US" altLang="en-US" sz="2800" dirty="0"/>
              <a:t>A medical diagnosis of an illness does not automatically qualify a student for a 504 plan</a:t>
            </a:r>
          </a:p>
          <a:p>
            <a:pPr lvl="1" eaLnBrk="1" hangingPunct="1"/>
            <a:endParaRPr lang="en-US" altLang="en-US" dirty="0"/>
          </a:p>
        </p:txBody>
      </p:sp>
    </p:spTree>
    <p:extLst>
      <p:ext uri="{BB962C8B-B14F-4D97-AF65-F5344CB8AC3E}">
        <p14:creationId xmlns:p14="http://schemas.microsoft.com/office/powerpoint/2010/main" val="345419442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167328B-B0D4-4C73-A9AF-8305C25D6841}"/>
              </a:ext>
            </a:extLst>
          </p:cNvPr>
          <p:cNvSpPr>
            <a:spLocks noGrp="1" noChangeArrowheads="1"/>
          </p:cNvSpPr>
          <p:nvPr>
            <p:ph type="title"/>
          </p:nvPr>
        </p:nvSpPr>
        <p:spPr>
          <a:xfrm>
            <a:off x="228600" y="304800"/>
            <a:ext cx="8610600" cy="9906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b="1" dirty="0"/>
              <a:t>Section 504 FAPE Process</a:t>
            </a:r>
            <a:endParaRPr lang="en-US" altLang="en-US" dirty="0">
              <a:latin typeface="Tahoma" panose="020B0604030504040204" pitchFamily="34" charset="0"/>
              <a:cs typeface="Tahoma" panose="020B0604030504040204" pitchFamily="34" charset="0"/>
            </a:endParaRPr>
          </a:p>
        </p:txBody>
      </p:sp>
      <p:sp>
        <p:nvSpPr>
          <p:cNvPr id="30723" name="Rectangle 3">
            <a:extLst>
              <a:ext uri="{FF2B5EF4-FFF2-40B4-BE49-F238E27FC236}">
                <a16:creationId xmlns:a16="http://schemas.microsoft.com/office/drawing/2014/main" id="{E9DC4565-B862-428E-8DE2-78BF21CB6F5D}"/>
              </a:ext>
            </a:extLst>
          </p:cNvPr>
          <p:cNvSpPr>
            <a:spLocks noGrp="1" noChangeArrowheads="1"/>
          </p:cNvSpPr>
          <p:nvPr>
            <p:ph type="body" idx="1"/>
          </p:nvPr>
        </p:nvSpPr>
        <p:spPr>
          <a:xfrm>
            <a:off x="381000" y="1295400"/>
            <a:ext cx="8382000" cy="44958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marL="0" indent="0" algn="ctr">
              <a:buNone/>
            </a:pPr>
            <a:r>
              <a:rPr lang="en-US" altLang="en-US" sz="2800" b="1" dirty="0"/>
              <a:t>Determine Eligibility</a:t>
            </a:r>
            <a:endParaRPr lang="en-US" altLang="en-US" sz="2800" b="1" u="sng" dirty="0"/>
          </a:p>
          <a:p>
            <a:r>
              <a:rPr lang="en-US" altLang="en-US" dirty="0">
                <a:latin typeface="Tahoma" panose="020B0604030504040204" pitchFamily="34" charset="0"/>
                <a:cs typeface="Tahoma" panose="020B0604030504040204" pitchFamily="34" charset="0"/>
              </a:rPr>
              <a:t>Team Reviews</a:t>
            </a:r>
          </a:p>
          <a:p>
            <a:pPr lvl="1"/>
            <a:r>
              <a:rPr lang="en-US" altLang="en-US" dirty="0">
                <a:latin typeface="Tahoma" panose="020B0604030504040204" pitchFamily="34" charset="0"/>
                <a:cs typeface="Tahoma" panose="020B0604030504040204" pitchFamily="34" charset="0"/>
              </a:rPr>
              <a:t>All existing data</a:t>
            </a:r>
          </a:p>
          <a:p>
            <a:pPr lvl="2"/>
            <a:r>
              <a:rPr lang="en-US" altLang="en-US" dirty="0">
                <a:latin typeface="Tahoma" panose="020B0604030504040204" pitchFamily="34" charset="0"/>
                <a:cs typeface="Tahoma" panose="020B0604030504040204" pitchFamily="34" charset="0"/>
              </a:rPr>
              <a:t>LEA generated </a:t>
            </a:r>
          </a:p>
          <a:p>
            <a:pPr lvl="2"/>
            <a:r>
              <a:rPr lang="en-US" altLang="en-US" dirty="0">
                <a:latin typeface="Tahoma" panose="020B0604030504040204" pitchFamily="34" charset="0"/>
                <a:cs typeface="Tahoma" panose="020B0604030504040204" pitchFamily="34" charset="0"/>
              </a:rPr>
              <a:t>Parent generated</a:t>
            </a:r>
          </a:p>
          <a:p>
            <a:pPr lvl="1"/>
            <a:r>
              <a:rPr lang="en-US" altLang="en-US" dirty="0">
                <a:latin typeface="Tahoma" panose="020B0604030504040204" pitchFamily="34" charset="0"/>
                <a:cs typeface="Tahoma" panose="020B0604030504040204" pitchFamily="34" charset="0"/>
              </a:rPr>
              <a:t>Take and consider parent input.</a:t>
            </a:r>
          </a:p>
          <a:p>
            <a:pPr lvl="1"/>
            <a:r>
              <a:rPr lang="en-US" altLang="en-US" dirty="0">
                <a:latin typeface="Tahoma" panose="020B0604030504040204" pitchFamily="34" charset="0"/>
                <a:cs typeface="Tahoma" panose="020B0604030504040204" pitchFamily="34" charset="0"/>
              </a:rPr>
              <a:t>Get releases of information to speak with persons having important information</a:t>
            </a:r>
            <a:br>
              <a:rPr lang="en-US" altLang="en-US" dirty="0">
                <a:latin typeface="Tahoma" panose="020B0604030504040204" pitchFamily="34" charset="0"/>
                <a:cs typeface="Tahoma" panose="020B0604030504040204" pitchFamily="34" charset="0"/>
              </a:rPr>
            </a:br>
            <a:r>
              <a:rPr lang="en-US" altLang="en-US" dirty="0">
                <a:latin typeface="Tahoma" panose="020B0604030504040204" pitchFamily="34" charset="0"/>
                <a:cs typeface="Tahoma" panose="020B0604030504040204" pitchFamily="34" charset="0"/>
              </a:rPr>
              <a:t>(i.e., the doctor who wrote a note).</a:t>
            </a:r>
          </a:p>
        </p:txBody>
      </p:sp>
      <p:pic>
        <p:nvPicPr>
          <p:cNvPr id="30724" name="Picture 5" descr="th?id=H">
            <a:extLst>
              <a:ext uri="{FF2B5EF4-FFF2-40B4-BE49-F238E27FC236}">
                <a16:creationId xmlns:a16="http://schemas.microsoft.com/office/drawing/2014/main" id="{9877F504-D9EE-4197-9EDA-D596919B2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097" y="2057400"/>
            <a:ext cx="21050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title"/>
          </p:nvPr>
        </p:nvSpPr>
        <p:spPr>
          <a:xfrm>
            <a:off x="228600" y="304800"/>
            <a:ext cx="8610600" cy="990600"/>
          </a:xfrm>
          <a:noFill/>
          <a:extLst>
            <a:ext uri="{909E8E84-426E-40DD-AFC4-6F175D3DCCD1}">
              <a14:hiddenFill xmlns:a14="http://schemas.microsoft.com/office/drawing/2010/main">
                <a:gradFill rotWithShape="1">
                  <a:gsLst>
                    <a:gs pos="0">
                      <a:schemeClr val="accent1"/>
                    </a:gs>
                    <a:gs pos="50000">
                      <a:schemeClr val="bg1"/>
                    </a:gs>
                    <a:gs pos="100000">
                      <a:schemeClr val="accent1"/>
                    </a:gs>
                  </a:gsLst>
                  <a:lin ang="0" scaled="1"/>
                </a:gradFill>
              </a14:hiddenFill>
            </a:ext>
          </a:extLst>
        </p:spPr>
        <p:txBody>
          <a:bodyPr/>
          <a:lstStyle/>
          <a:p>
            <a:pPr eaLnBrk="1" hangingPunct="1">
              <a:defRPr/>
            </a:pPr>
            <a:r>
              <a:rPr lang="en-US" altLang="en-US" b="1" dirty="0"/>
              <a:t>Section 504 FAPE Process</a:t>
            </a:r>
          </a:p>
        </p:txBody>
      </p:sp>
      <p:sp>
        <p:nvSpPr>
          <p:cNvPr id="59394" name="Rectangle 2"/>
          <p:cNvSpPr>
            <a:spLocks noGrp="1" noChangeArrowheads="1"/>
          </p:cNvSpPr>
          <p:nvPr>
            <p:ph idx="1"/>
          </p:nvPr>
        </p:nvSpPr>
        <p:spPr>
          <a:xfrm>
            <a:off x="457200" y="1447800"/>
            <a:ext cx="8388350" cy="4724400"/>
          </a:xfrm>
        </p:spPr>
        <p:txBody>
          <a:bodyPr/>
          <a:lstStyle/>
          <a:p>
            <a:pPr algn="ctr" eaLnBrk="1" hangingPunct="1">
              <a:spcBef>
                <a:spcPct val="0"/>
              </a:spcBef>
              <a:buFont typeface="Wingdings" pitchFamily="2" charset="2"/>
              <a:buNone/>
              <a:defRPr/>
            </a:pPr>
            <a:r>
              <a:rPr lang="en-US" altLang="en-US" sz="2800" b="1" dirty="0"/>
              <a:t>Determine Eligibility</a:t>
            </a:r>
            <a:endParaRPr lang="en-US" altLang="en-US" sz="2800" b="1" u="sng" dirty="0"/>
          </a:p>
          <a:p>
            <a:pPr marL="0" indent="0" eaLnBrk="1" hangingPunct="1">
              <a:buFont typeface="Wingdings" pitchFamily="2" charset="2"/>
              <a:buNone/>
              <a:defRPr/>
            </a:pPr>
            <a:r>
              <a:rPr lang="en-US" altLang="en-US" sz="2800" b="1" dirty="0"/>
              <a:t>Remember: </a:t>
            </a:r>
          </a:p>
          <a:p>
            <a:pPr lvl="1" eaLnBrk="1" hangingPunct="1">
              <a:buFontTx/>
              <a:buChar char="•"/>
              <a:defRPr/>
            </a:pPr>
            <a:r>
              <a:rPr lang="en-US" altLang="en-US" b="1" dirty="0"/>
              <a:t>Substantial limitation</a:t>
            </a:r>
            <a:r>
              <a:rPr lang="en-US" altLang="en-US" dirty="0"/>
              <a:t> means a limitation that affects a person’s ability to perform an activity in relation to the average person in the general population</a:t>
            </a:r>
          </a:p>
          <a:p>
            <a:pPr lvl="1" eaLnBrk="1" hangingPunct="1">
              <a:buFontTx/>
              <a:buChar char="•"/>
              <a:defRPr/>
            </a:pPr>
            <a:r>
              <a:rPr lang="en-US" altLang="en-US" b="1" dirty="0"/>
              <a:t>Determined </a:t>
            </a:r>
            <a:r>
              <a:rPr lang="en-US" altLang="en-US" dirty="0"/>
              <a:t>on a case-by-case basis</a:t>
            </a:r>
          </a:p>
          <a:p>
            <a:pPr lvl="1" eaLnBrk="1" hangingPunct="1">
              <a:buFontTx/>
              <a:buChar char="•"/>
              <a:defRPr/>
            </a:pPr>
            <a:r>
              <a:rPr lang="en-US" altLang="en-US" dirty="0"/>
              <a:t>Should be </a:t>
            </a:r>
            <a:r>
              <a:rPr lang="en-US" altLang="en-US" b="1" dirty="0"/>
              <a:t>broadly</a:t>
            </a:r>
            <a:r>
              <a:rPr lang="en-US" altLang="en-US" dirty="0"/>
              <a:t> </a:t>
            </a:r>
            <a:r>
              <a:rPr lang="en-US" altLang="en-US" b="1" dirty="0"/>
              <a:t>construed</a:t>
            </a:r>
            <a:endParaRPr lang="en-US" altLang="en-US" dirty="0"/>
          </a:p>
        </p:txBody>
      </p:sp>
    </p:spTree>
    <p:extLst>
      <p:ext uri="{BB962C8B-B14F-4D97-AF65-F5344CB8AC3E}">
        <p14:creationId xmlns:p14="http://schemas.microsoft.com/office/powerpoint/2010/main" val="47004839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title"/>
          </p:nvPr>
        </p:nvSpPr>
        <p:spPr>
          <a:xfrm>
            <a:off x="228600" y="381000"/>
            <a:ext cx="8610600" cy="914400"/>
          </a:xfrm>
          <a:noFill/>
          <a:extLst>
            <a:ext uri="{909E8E84-426E-40DD-AFC4-6F175D3DCCD1}">
              <a14:hiddenFill xmlns:a14="http://schemas.microsoft.com/office/drawing/2010/main">
                <a:gradFill rotWithShape="1">
                  <a:gsLst>
                    <a:gs pos="0">
                      <a:schemeClr val="accent1"/>
                    </a:gs>
                    <a:gs pos="50000">
                      <a:schemeClr val="bg1"/>
                    </a:gs>
                    <a:gs pos="100000">
                      <a:schemeClr val="accent1"/>
                    </a:gs>
                  </a:gsLst>
                  <a:lin ang="0" scaled="1"/>
                </a:gradFill>
              </a14:hiddenFill>
            </a:ext>
          </a:extLst>
        </p:spPr>
        <p:txBody>
          <a:bodyPr/>
          <a:lstStyle/>
          <a:p>
            <a:pPr eaLnBrk="1" hangingPunct="1">
              <a:defRPr/>
            </a:pPr>
            <a:r>
              <a:rPr lang="en-US" altLang="en-US" b="1" dirty="0"/>
              <a:t>Section 504 FAPE</a:t>
            </a:r>
            <a:r>
              <a:rPr lang="en-US" altLang="en-US" sz="4000" b="1" dirty="0"/>
              <a:t> Process</a:t>
            </a:r>
            <a:r>
              <a:rPr lang="en-US" altLang="en-US" sz="4000" dirty="0"/>
              <a:t> 	</a:t>
            </a:r>
          </a:p>
        </p:txBody>
      </p:sp>
      <p:sp>
        <p:nvSpPr>
          <p:cNvPr id="60418" name="Rectangle 2"/>
          <p:cNvSpPr>
            <a:spLocks noGrp="1" noChangeArrowheads="1"/>
          </p:cNvSpPr>
          <p:nvPr>
            <p:ph idx="1"/>
          </p:nvPr>
        </p:nvSpPr>
        <p:spPr>
          <a:xfrm>
            <a:off x="457200" y="1524000"/>
            <a:ext cx="8229600" cy="4602163"/>
          </a:xfrm>
        </p:spPr>
        <p:txBody>
          <a:bodyPr/>
          <a:lstStyle/>
          <a:p>
            <a:pPr algn="ctr" eaLnBrk="1" hangingPunct="1">
              <a:spcBef>
                <a:spcPct val="0"/>
              </a:spcBef>
              <a:buFont typeface="Wingdings" pitchFamily="2" charset="2"/>
              <a:buNone/>
              <a:defRPr/>
            </a:pPr>
            <a:r>
              <a:rPr lang="en-US" altLang="en-US" sz="2800" b="1" dirty="0"/>
              <a:t>Determine Eligibility</a:t>
            </a:r>
          </a:p>
          <a:p>
            <a:pPr algn="ctr" eaLnBrk="1" hangingPunct="1">
              <a:spcBef>
                <a:spcPct val="0"/>
              </a:spcBef>
              <a:buFont typeface="Wingdings" pitchFamily="2" charset="2"/>
              <a:buNone/>
              <a:defRPr/>
            </a:pPr>
            <a:endParaRPr lang="en-US" altLang="en-US" sz="2800" b="1" u="sng" dirty="0"/>
          </a:p>
          <a:p>
            <a:pPr marL="0" indent="0" eaLnBrk="1" hangingPunct="1">
              <a:spcBef>
                <a:spcPts val="0"/>
              </a:spcBef>
              <a:buFont typeface="Wingdings" pitchFamily="2" charset="2"/>
              <a:buNone/>
              <a:defRPr/>
            </a:pPr>
            <a:r>
              <a:rPr lang="en-US" altLang="en-US" sz="2800" dirty="0"/>
              <a:t>In determining whether a student’s impairment substantially limits a major life activity entitling the student to FAPE, the school district will typically focus on both:</a:t>
            </a:r>
          </a:p>
          <a:p>
            <a:pPr lvl="1" eaLnBrk="1" hangingPunct="1">
              <a:buFontTx/>
              <a:buChar char="•"/>
              <a:defRPr/>
            </a:pPr>
            <a:r>
              <a:rPr lang="en-US" altLang="en-US" dirty="0"/>
              <a:t>Learning; and</a:t>
            </a:r>
          </a:p>
          <a:p>
            <a:pPr lvl="1" eaLnBrk="1" hangingPunct="1">
              <a:buFontTx/>
              <a:buChar char="•"/>
              <a:defRPr/>
            </a:pPr>
            <a:r>
              <a:rPr lang="en-US" altLang="en-US" dirty="0"/>
              <a:t>Behavior</a:t>
            </a:r>
          </a:p>
        </p:txBody>
      </p:sp>
    </p:spTree>
    <p:extLst>
      <p:ext uri="{BB962C8B-B14F-4D97-AF65-F5344CB8AC3E}">
        <p14:creationId xmlns:p14="http://schemas.microsoft.com/office/powerpoint/2010/main" val="327277707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title"/>
          </p:nvPr>
        </p:nvSpPr>
        <p:spPr>
          <a:xfrm>
            <a:off x="304800" y="304800"/>
            <a:ext cx="8229600" cy="990600"/>
          </a:xfrm>
          <a:noFill/>
          <a:extLst>
            <a:ext uri="{909E8E84-426E-40DD-AFC4-6F175D3DCCD1}">
              <a14:hiddenFill xmlns:a14="http://schemas.microsoft.com/office/drawing/2010/main">
                <a:gradFill rotWithShape="1">
                  <a:gsLst>
                    <a:gs pos="0">
                      <a:schemeClr val="accent1"/>
                    </a:gs>
                    <a:gs pos="50000">
                      <a:schemeClr val="bg1"/>
                    </a:gs>
                    <a:gs pos="100000">
                      <a:schemeClr val="accent1"/>
                    </a:gs>
                  </a:gsLst>
                  <a:lin ang="0" scaled="1"/>
                </a:gradFill>
              </a14:hiddenFill>
            </a:ext>
          </a:extLst>
        </p:spPr>
        <p:txBody>
          <a:bodyPr/>
          <a:lstStyle/>
          <a:p>
            <a:pPr eaLnBrk="1" hangingPunct="1">
              <a:lnSpc>
                <a:spcPct val="80000"/>
              </a:lnSpc>
              <a:defRPr/>
            </a:pPr>
            <a:r>
              <a:rPr lang="en-US" altLang="en-US" b="1" dirty="0"/>
              <a:t>Section 504 FAPE Process</a:t>
            </a:r>
          </a:p>
        </p:txBody>
      </p:sp>
      <p:sp>
        <p:nvSpPr>
          <p:cNvPr id="63490" name="Rectangle 2"/>
          <p:cNvSpPr>
            <a:spLocks noGrp="1" noChangeArrowheads="1"/>
          </p:cNvSpPr>
          <p:nvPr>
            <p:ph idx="1"/>
          </p:nvPr>
        </p:nvSpPr>
        <p:spPr>
          <a:xfrm>
            <a:off x="381000" y="1524000"/>
            <a:ext cx="8610600" cy="4724400"/>
          </a:xfrm>
        </p:spPr>
        <p:txBody>
          <a:bodyPr/>
          <a:lstStyle/>
          <a:p>
            <a:pPr algn="ctr" eaLnBrk="1" hangingPunct="1">
              <a:spcBef>
                <a:spcPct val="0"/>
              </a:spcBef>
              <a:buFont typeface="Wingdings" pitchFamily="2" charset="2"/>
              <a:buNone/>
              <a:defRPr/>
            </a:pPr>
            <a:r>
              <a:rPr lang="en-US" altLang="en-US" sz="2800" b="1" dirty="0"/>
              <a:t>Determine Eligibility</a:t>
            </a:r>
          </a:p>
          <a:p>
            <a:pPr algn="ctr" eaLnBrk="1" hangingPunct="1">
              <a:spcBef>
                <a:spcPct val="0"/>
              </a:spcBef>
              <a:buFont typeface="Wingdings" pitchFamily="2" charset="2"/>
              <a:buNone/>
              <a:defRPr/>
            </a:pPr>
            <a:endParaRPr lang="en-US" altLang="en-US" sz="1400" b="1" u="sng" dirty="0"/>
          </a:p>
          <a:p>
            <a:pPr eaLnBrk="1" hangingPunct="1">
              <a:lnSpc>
                <a:spcPct val="80000"/>
              </a:lnSpc>
              <a:buFontTx/>
              <a:buChar char="•"/>
              <a:defRPr/>
            </a:pPr>
            <a:r>
              <a:rPr lang="en-US" altLang="en-US" sz="2800" dirty="0"/>
              <a:t>In determining whether a student’s mental or physical impairment substantially limits the major life activity of </a:t>
            </a:r>
            <a:r>
              <a:rPr lang="en-US" altLang="en-US" sz="2800" b="1" dirty="0"/>
              <a:t>learning</a:t>
            </a:r>
            <a:r>
              <a:rPr lang="en-US" altLang="en-US" sz="2800" dirty="0"/>
              <a:t>, the school district should compare the student’s academic progress to that of the “average child,” not a child of similar intellectual potential</a:t>
            </a:r>
          </a:p>
          <a:p>
            <a:pPr eaLnBrk="1" hangingPunct="1">
              <a:lnSpc>
                <a:spcPct val="80000"/>
              </a:lnSpc>
              <a:buFontTx/>
              <a:buChar char="•"/>
              <a:defRPr/>
            </a:pPr>
            <a:r>
              <a:rPr lang="en-US" altLang="en-US" sz="2800" dirty="0"/>
              <a:t>A student is not “substantially limited” simply because the student is not reaching his or her potential</a:t>
            </a:r>
            <a:endParaRPr lang="en-US" altLang="en-US" sz="2400" dirty="0"/>
          </a:p>
          <a:p>
            <a:pPr marL="0" indent="0" eaLnBrk="1" hangingPunct="1">
              <a:lnSpc>
                <a:spcPct val="80000"/>
              </a:lnSpc>
              <a:buFont typeface="Wingdings" pitchFamily="2" charset="2"/>
              <a:buNone/>
              <a:defRPr/>
            </a:pPr>
            <a:r>
              <a:rPr lang="en-US" altLang="en-US" sz="1800" u="sng" dirty="0">
                <a:latin typeface="Tahoma" pitchFamily="34" charset="0"/>
                <a:cs typeface="Tahoma" pitchFamily="34" charset="0"/>
              </a:rPr>
              <a:t>T.J.W. By Butler v. Dothan City Bd. of Ed.</a:t>
            </a:r>
            <a:r>
              <a:rPr lang="en-US" altLang="en-US" sz="1800" dirty="0">
                <a:latin typeface="Tahoma" pitchFamily="34" charset="0"/>
                <a:cs typeface="Tahoma" pitchFamily="34" charset="0"/>
              </a:rPr>
              <a:t> (D.C. Alabama 1997) 26 IDELR 999</a:t>
            </a:r>
            <a:endParaRPr lang="en-US" altLang="en-US" sz="1800" dirty="0"/>
          </a:p>
          <a:p>
            <a:pPr eaLnBrk="1" hangingPunct="1">
              <a:lnSpc>
                <a:spcPct val="80000"/>
              </a:lnSpc>
              <a:buFont typeface="Wingdings" pitchFamily="2" charset="2"/>
              <a:buNone/>
              <a:defRPr/>
            </a:pPr>
            <a:r>
              <a:rPr lang="en-US" altLang="en-US" sz="2400" dirty="0"/>
              <a:t>	</a:t>
            </a:r>
            <a:endParaRPr lang="en-US" altLang="en-US" sz="1800" dirty="0"/>
          </a:p>
        </p:txBody>
      </p:sp>
    </p:spTree>
    <p:extLst>
      <p:ext uri="{BB962C8B-B14F-4D97-AF65-F5344CB8AC3E}">
        <p14:creationId xmlns:p14="http://schemas.microsoft.com/office/powerpoint/2010/main" val="99550518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title"/>
          </p:nvPr>
        </p:nvSpPr>
        <p:spPr>
          <a:xfrm>
            <a:off x="228600" y="304800"/>
            <a:ext cx="8458200" cy="990600"/>
          </a:xfrm>
          <a:noFill/>
          <a:extLst>
            <a:ext uri="{909E8E84-426E-40DD-AFC4-6F175D3DCCD1}">
              <a14:hiddenFill xmlns:a14="http://schemas.microsoft.com/office/drawing/2010/main">
                <a:gradFill rotWithShape="1">
                  <a:gsLst>
                    <a:gs pos="0">
                      <a:schemeClr val="accent1"/>
                    </a:gs>
                    <a:gs pos="50000">
                      <a:schemeClr val="bg1"/>
                    </a:gs>
                    <a:gs pos="100000">
                      <a:schemeClr val="accent1"/>
                    </a:gs>
                  </a:gsLst>
                  <a:lin ang="0" scaled="1"/>
                </a:gradFill>
              </a14:hiddenFill>
            </a:ext>
          </a:extLst>
        </p:spPr>
        <p:txBody>
          <a:bodyPr/>
          <a:lstStyle/>
          <a:p>
            <a:pPr eaLnBrk="1" hangingPunct="1">
              <a:lnSpc>
                <a:spcPct val="80000"/>
              </a:lnSpc>
              <a:defRPr/>
            </a:pPr>
            <a:r>
              <a:rPr lang="en-US" altLang="en-US" b="1" dirty="0"/>
              <a:t>Section 504 FAPE Process</a:t>
            </a:r>
          </a:p>
        </p:txBody>
      </p:sp>
      <p:sp>
        <p:nvSpPr>
          <p:cNvPr id="74755" name="Rectangle 2"/>
          <p:cNvSpPr>
            <a:spLocks noGrp="1" noChangeArrowheads="1"/>
          </p:cNvSpPr>
          <p:nvPr>
            <p:ph idx="1"/>
          </p:nvPr>
        </p:nvSpPr>
        <p:spPr>
          <a:xfrm>
            <a:off x="381000" y="1524000"/>
            <a:ext cx="8229600" cy="4724400"/>
          </a:xfrm>
        </p:spPr>
        <p:txBody>
          <a:bodyPr/>
          <a:lstStyle/>
          <a:p>
            <a:pPr algn="ctr" eaLnBrk="1" hangingPunct="1">
              <a:spcBef>
                <a:spcPct val="0"/>
              </a:spcBef>
              <a:buFont typeface="Wingdings" pitchFamily="2" charset="2"/>
              <a:buNone/>
            </a:pPr>
            <a:r>
              <a:rPr lang="en-US" altLang="en-US" sz="2800" b="1" dirty="0"/>
              <a:t>Determine Eligibility</a:t>
            </a:r>
          </a:p>
          <a:p>
            <a:pPr algn="ctr" eaLnBrk="1" hangingPunct="1">
              <a:spcBef>
                <a:spcPct val="0"/>
              </a:spcBef>
              <a:buFont typeface="Wingdings" pitchFamily="2" charset="2"/>
              <a:buNone/>
            </a:pPr>
            <a:endParaRPr lang="en-US" altLang="en-US" sz="1400" b="1" u="sng" dirty="0"/>
          </a:p>
          <a:p>
            <a:r>
              <a:rPr lang="en-US" altLang="en-US" sz="2400" dirty="0">
                <a:latin typeface="Tahoma" pitchFamily="34" charset="0"/>
                <a:cs typeface="Tahoma" pitchFamily="34" charset="0"/>
              </a:rPr>
              <a:t>To determine whether a student’s mental or physical impairment substantially limits a major life activity, the district must consider whether the student’s </a:t>
            </a:r>
            <a:r>
              <a:rPr lang="en-US" altLang="en-US" sz="2400" b="1" dirty="0">
                <a:latin typeface="Tahoma" pitchFamily="34" charset="0"/>
                <a:cs typeface="Tahoma" pitchFamily="34" charset="0"/>
              </a:rPr>
              <a:t>ability to control his/her behavior</a:t>
            </a:r>
            <a:r>
              <a:rPr lang="en-US" altLang="en-US" sz="2400" dirty="0">
                <a:latin typeface="Tahoma" pitchFamily="34" charset="0"/>
                <a:cs typeface="Tahoma" pitchFamily="34" charset="0"/>
              </a:rPr>
              <a:t> substantially limits the student’s ability to participate in school (e.g., attend school without suspensions or expulsions; participate in non-academic activities)</a:t>
            </a:r>
          </a:p>
          <a:p>
            <a:pPr>
              <a:lnSpc>
                <a:spcPct val="80000"/>
              </a:lnSpc>
              <a:buFont typeface="Wingdings" pitchFamily="2" charset="2"/>
              <a:buNone/>
            </a:pPr>
            <a:endParaRPr lang="en-US" altLang="en-US" sz="1800" u="sng" dirty="0">
              <a:latin typeface="Tahoma" pitchFamily="34" charset="0"/>
              <a:cs typeface="Tahoma" pitchFamily="34" charset="0"/>
            </a:endParaRPr>
          </a:p>
          <a:p>
            <a:pPr>
              <a:lnSpc>
                <a:spcPct val="80000"/>
              </a:lnSpc>
              <a:buFont typeface="Wingdings" pitchFamily="2" charset="2"/>
              <a:buNone/>
            </a:pPr>
            <a:r>
              <a:rPr lang="en-US" altLang="en-US" sz="1800" u="sng" dirty="0">
                <a:latin typeface="Tahoma" pitchFamily="34" charset="0"/>
                <a:cs typeface="Tahoma" pitchFamily="34" charset="0"/>
              </a:rPr>
              <a:t>T.J.W. By Butler v. Dothan City Bd. of Ed.</a:t>
            </a:r>
            <a:r>
              <a:rPr lang="en-US" altLang="en-US" sz="1800" dirty="0">
                <a:latin typeface="Tahoma" pitchFamily="34" charset="0"/>
                <a:cs typeface="Tahoma" pitchFamily="34" charset="0"/>
              </a:rPr>
              <a:t> (D.C. Alabama 1997) 26 IDELR 999</a:t>
            </a:r>
            <a:endParaRPr lang="en-US" altLang="en-US" sz="1800" dirty="0"/>
          </a:p>
          <a:p>
            <a:pPr eaLnBrk="1" hangingPunct="1">
              <a:lnSpc>
                <a:spcPct val="80000"/>
              </a:lnSpc>
              <a:buFont typeface="Wingdings" pitchFamily="2" charset="2"/>
              <a:buNone/>
            </a:pPr>
            <a:r>
              <a:rPr lang="en-US" altLang="en-US" sz="2400" dirty="0"/>
              <a:t>	</a:t>
            </a:r>
            <a:endParaRPr lang="en-US" altLang="en-US" sz="1800" dirty="0"/>
          </a:p>
        </p:txBody>
      </p:sp>
    </p:spTree>
    <p:extLst>
      <p:ext uri="{BB962C8B-B14F-4D97-AF65-F5344CB8AC3E}">
        <p14:creationId xmlns:p14="http://schemas.microsoft.com/office/powerpoint/2010/main" val="191850353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04800" y="304800"/>
            <a:ext cx="8382000" cy="1066800"/>
          </a:xfrm>
        </p:spPr>
        <p:txBody>
          <a:bodyPr/>
          <a:lstStyle/>
          <a:p>
            <a:pPr eaLnBrk="1" hangingPunct="1"/>
            <a:r>
              <a:rPr lang="en-US" altLang="en-US" b="1" dirty="0"/>
              <a:t>Section 504 FAPE Process</a:t>
            </a:r>
          </a:p>
        </p:txBody>
      </p:sp>
      <p:sp>
        <p:nvSpPr>
          <p:cNvPr id="76803" name="Rectangle 3"/>
          <p:cNvSpPr>
            <a:spLocks noGrp="1" noChangeArrowheads="1"/>
          </p:cNvSpPr>
          <p:nvPr>
            <p:ph idx="1"/>
          </p:nvPr>
        </p:nvSpPr>
        <p:spPr>
          <a:xfrm>
            <a:off x="381000" y="1066800"/>
            <a:ext cx="8458200" cy="5486400"/>
          </a:xfrm>
        </p:spPr>
        <p:txBody>
          <a:bodyPr/>
          <a:lstStyle/>
          <a:p>
            <a:pPr marL="233363" indent="-233363" algn="ctr" eaLnBrk="1" hangingPunct="1">
              <a:spcBef>
                <a:spcPct val="0"/>
              </a:spcBef>
              <a:buFont typeface="Wingdings" pitchFamily="2" charset="2"/>
              <a:buNone/>
            </a:pPr>
            <a:r>
              <a:rPr lang="en-US" altLang="en-US" sz="2800" b="1" dirty="0"/>
              <a:t>Determine Eligibility</a:t>
            </a:r>
          </a:p>
          <a:p>
            <a:pPr marL="233363" indent="-233363" algn="ctr" eaLnBrk="1" hangingPunct="1">
              <a:spcBef>
                <a:spcPct val="0"/>
              </a:spcBef>
              <a:buFont typeface="Wingdings" pitchFamily="2" charset="2"/>
              <a:buNone/>
            </a:pPr>
            <a:endParaRPr lang="en-US" altLang="en-US" sz="2800" b="1" dirty="0"/>
          </a:p>
          <a:p>
            <a:pPr marL="233363" indent="-233363" eaLnBrk="1" hangingPunct="1">
              <a:spcBef>
                <a:spcPts val="0"/>
              </a:spcBef>
              <a:buFont typeface="Wingdings" pitchFamily="2" charset="2"/>
              <a:buNone/>
            </a:pPr>
            <a:r>
              <a:rPr lang="en-US" altLang="en-US" sz="2000" dirty="0"/>
              <a:t>A word or two about </a:t>
            </a:r>
            <a:r>
              <a:rPr lang="en-US" altLang="en-US" sz="2000" u="sng" dirty="0"/>
              <a:t>honor students</a:t>
            </a:r>
            <a:r>
              <a:rPr lang="en-US" altLang="en-US" sz="2000" dirty="0"/>
              <a:t>:</a:t>
            </a:r>
          </a:p>
          <a:p>
            <a:pPr marL="233363" indent="-233363" eaLnBrk="1" hangingPunct="1">
              <a:lnSpc>
                <a:spcPct val="80000"/>
              </a:lnSpc>
            </a:pPr>
            <a:r>
              <a:rPr lang="en-US" altLang="en-US" sz="2000" dirty="0"/>
              <a:t>Section 504 was intended to remove discriminatory barriers for the typical student in the average classroom setting, not to assist a student in reaching his/her potential, such as in a competitive classroom setting</a:t>
            </a:r>
          </a:p>
          <a:p>
            <a:pPr marL="233363" indent="-233363" eaLnBrk="1" hangingPunct="1">
              <a:lnSpc>
                <a:spcPct val="80000"/>
              </a:lnSpc>
            </a:pPr>
            <a:r>
              <a:rPr lang="en-US" altLang="en-US" sz="2000" dirty="0"/>
              <a:t>Thus, students who achieve average to above average grades and exhibit age-appropriate behaviors may not qualify for a Section 504 plan</a:t>
            </a:r>
          </a:p>
          <a:p>
            <a:pPr marL="233363" indent="-233363" eaLnBrk="1" hangingPunct="1">
              <a:lnSpc>
                <a:spcPct val="80000"/>
              </a:lnSpc>
            </a:pPr>
            <a:r>
              <a:rPr lang="en-US" altLang="en-US" sz="2000" dirty="0"/>
              <a:t>A student with ADHD taking AP or honor classes can be eligible and entitled to accommodations.  However, the focus for eligible students in AP or honors classes should be to address their disabilities, not to give them an advantage in the classroom</a:t>
            </a:r>
          </a:p>
          <a:p>
            <a:pPr marL="233363" indent="-233363" eaLnBrk="1" hangingPunct="1">
              <a:lnSpc>
                <a:spcPct val="80000"/>
              </a:lnSpc>
            </a:pPr>
            <a:r>
              <a:rPr lang="en-US" altLang="en-US" sz="2000" dirty="0"/>
              <a:t>Remember not to discriminate against an honor student by making decisions based on the student’s disability as opposed to an objective, uniform criteria, closely related to the purpose of the program</a:t>
            </a:r>
          </a:p>
        </p:txBody>
      </p:sp>
    </p:spTree>
    <p:extLst>
      <p:ext uri="{BB962C8B-B14F-4D97-AF65-F5344CB8AC3E}">
        <p14:creationId xmlns:p14="http://schemas.microsoft.com/office/powerpoint/2010/main" val="375400053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28600" y="304800"/>
            <a:ext cx="8610600" cy="990600"/>
          </a:xfrm>
        </p:spPr>
        <p:txBody>
          <a:bodyPr/>
          <a:lstStyle/>
          <a:p>
            <a:pPr eaLnBrk="1" hangingPunct="1"/>
            <a:r>
              <a:rPr lang="en-US" altLang="en-US" b="1" dirty="0"/>
              <a:t>Section 504 FAPE Process</a:t>
            </a:r>
          </a:p>
        </p:txBody>
      </p:sp>
      <p:sp>
        <p:nvSpPr>
          <p:cNvPr id="36867" name="Rectangle 3"/>
          <p:cNvSpPr>
            <a:spLocks noGrp="1" noChangeArrowheads="1"/>
          </p:cNvSpPr>
          <p:nvPr>
            <p:ph idx="1"/>
          </p:nvPr>
        </p:nvSpPr>
        <p:spPr>
          <a:xfrm>
            <a:off x="457200" y="1295400"/>
            <a:ext cx="8229600" cy="4373563"/>
          </a:xfrm>
        </p:spPr>
        <p:txBody>
          <a:bodyPr/>
          <a:lstStyle/>
          <a:p>
            <a:pPr marL="0" indent="0" algn="ctr" eaLnBrk="1" hangingPunct="1">
              <a:buFont typeface="Wingdings" pitchFamily="2" charset="2"/>
              <a:buNone/>
              <a:defRPr/>
            </a:pPr>
            <a:r>
              <a:rPr lang="en-US" altLang="en-US" sz="2800" b="1" dirty="0"/>
              <a:t>Determine Eligibility</a:t>
            </a:r>
          </a:p>
          <a:p>
            <a:pPr marL="0" indent="0" eaLnBrk="1" hangingPunct="1">
              <a:buFont typeface="Wingdings" pitchFamily="2" charset="2"/>
              <a:buNone/>
              <a:defRPr/>
            </a:pPr>
            <a:r>
              <a:rPr lang="en-US" altLang="en-US" sz="2800" b="1" dirty="0"/>
              <a:t>Query:  </a:t>
            </a:r>
          </a:p>
          <a:p>
            <a:pPr marL="0" indent="0" eaLnBrk="1" hangingPunct="1">
              <a:buFont typeface="Wingdings" pitchFamily="2" charset="2"/>
              <a:buNone/>
              <a:defRPr/>
            </a:pPr>
            <a:r>
              <a:rPr lang="en-US" altLang="en-US" sz="2800" dirty="0"/>
              <a:t>Should a Section 504 plan be developed for a student who exits special education?</a:t>
            </a:r>
          </a:p>
          <a:p>
            <a:pPr eaLnBrk="1" hangingPunct="1">
              <a:buFontTx/>
              <a:buChar char="•"/>
              <a:defRPr/>
            </a:pPr>
            <a:r>
              <a:rPr lang="en-US" altLang="en-US" sz="2800" dirty="0"/>
              <a:t>Maybe, especially if the student may be eligible under Section 504 but not IDEA</a:t>
            </a:r>
          </a:p>
          <a:p>
            <a:pPr marL="0" indent="0" eaLnBrk="1" hangingPunct="1">
              <a:buNone/>
              <a:defRPr/>
            </a:pPr>
            <a:r>
              <a:rPr lang="en-US" altLang="en-US" sz="2800" dirty="0"/>
              <a:t>What if the parents refuse to consent to an IEP?</a:t>
            </a:r>
          </a:p>
          <a:p>
            <a:pPr eaLnBrk="1" hangingPunct="1">
              <a:buFontTx/>
              <a:buChar char="•"/>
              <a:defRPr/>
            </a:pPr>
            <a:r>
              <a:rPr lang="en-US" altLang="en-US" sz="2800" dirty="0"/>
              <a:t>Not if an IEP is offered and refused, Section 504 obligations may have been met</a:t>
            </a:r>
          </a:p>
          <a:p>
            <a:pPr eaLnBrk="1" hangingPunct="1">
              <a:buFont typeface="Wingdings" pitchFamily="2" charset="2"/>
              <a:buChar char="v"/>
              <a:defRPr/>
            </a:pPr>
            <a:endParaRPr lang="en-US" altLang="en-US" dirty="0"/>
          </a:p>
        </p:txBody>
      </p:sp>
    </p:spTree>
    <p:extLst>
      <p:ext uri="{BB962C8B-B14F-4D97-AF65-F5344CB8AC3E}">
        <p14:creationId xmlns:p14="http://schemas.microsoft.com/office/powerpoint/2010/main" val="10586050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4582567-90DD-48C3-9249-4302689F6FCF}"/>
              </a:ext>
            </a:extLst>
          </p:cNvPr>
          <p:cNvSpPr>
            <a:spLocks noGrp="1" noChangeArrowheads="1"/>
          </p:cNvSpPr>
          <p:nvPr>
            <p:ph type="title"/>
          </p:nvPr>
        </p:nvSpPr>
        <p:spPr>
          <a:xfrm>
            <a:off x="228600" y="152400"/>
            <a:ext cx="8610600" cy="11430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sz="4000" b="1" dirty="0"/>
              <a:t>Section 504 FAPE Process</a:t>
            </a:r>
            <a:endParaRPr lang="en-US" altLang="en-US" sz="4000" dirty="0">
              <a:latin typeface="Tahoma" panose="020B0604030504040204" pitchFamily="34" charset="0"/>
              <a:cs typeface="Tahoma" panose="020B0604030504040204" pitchFamily="34" charset="0"/>
            </a:endParaRPr>
          </a:p>
        </p:txBody>
      </p:sp>
      <p:sp>
        <p:nvSpPr>
          <p:cNvPr id="35843" name="Rectangle 3">
            <a:extLst>
              <a:ext uri="{FF2B5EF4-FFF2-40B4-BE49-F238E27FC236}">
                <a16:creationId xmlns:a16="http://schemas.microsoft.com/office/drawing/2014/main" id="{C8F04030-3CD3-4E08-B5DA-A3611444106F}"/>
              </a:ext>
            </a:extLst>
          </p:cNvPr>
          <p:cNvSpPr>
            <a:spLocks noGrp="1" noChangeArrowheads="1"/>
          </p:cNvSpPr>
          <p:nvPr>
            <p:ph type="body" idx="1"/>
          </p:nvPr>
        </p:nvSpPr>
        <p:spPr>
          <a:xfrm>
            <a:off x="228600" y="1447800"/>
            <a:ext cx="8610600" cy="44958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nSpc>
                <a:spcPct val="90000"/>
              </a:lnSpc>
            </a:pPr>
            <a:r>
              <a:rPr lang="en-US" altLang="en-US" dirty="0">
                <a:latin typeface="Tahoma" panose="020B0604030504040204" pitchFamily="34" charset="0"/>
                <a:cs typeface="Tahoma" panose="020B0604030504040204" pitchFamily="34" charset="0"/>
              </a:rPr>
              <a:t>If student is </a:t>
            </a:r>
            <a:r>
              <a:rPr lang="en-US" altLang="en-US" u="sng" dirty="0">
                <a:latin typeface="Tahoma" panose="020B0604030504040204" pitchFamily="34" charset="0"/>
                <a:cs typeface="Tahoma" panose="020B0604030504040204" pitchFamily="34" charset="0"/>
              </a:rPr>
              <a:t>ineligible</a:t>
            </a:r>
            <a:r>
              <a:rPr lang="en-US" altLang="en-US" dirty="0">
                <a:latin typeface="Tahoma" panose="020B0604030504040204" pitchFamily="34" charset="0"/>
                <a:cs typeface="Tahoma" panose="020B0604030504040204" pitchFamily="34" charset="0"/>
              </a:rPr>
              <a:t>:</a:t>
            </a:r>
          </a:p>
          <a:p>
            <a:pPr lvl="1">
              <a:lnSpc>
                <a:spcPct val="90000"/>
              </a:lnSpc>
            </a:pPr>
            <a:r>
              <a:rPr lang="en-US" altLang="en-US" dirty="0">
                <a:latin typeface="Tahoma" panose="020B0604030504040204" pitchFamily="34" charset="0"/>
                <a:cs typeface="Tahoma" panose="020B0604030504040204" pitchFamily="34" charset="0"/>
              </a:rPr>
              <a:t>Complete Section 504 Service Plan </a:t>
            </a:r>
          </a:p>
          <a:p>
            <a:pPr lvl="2">
              <a:lnSpc>
                <a:spcPct val="90000"/>
              </a:lnSpc>
            </a:pPr>
            <a:r>
              <a:rPr lang="en-US" altLang="en-US" dirty="0">
                <a:latin typeface="Tahoma" panose="020B0604030504040204" pitchFamily="34" charset="0"/>
                <a:cs typeface="Tahoma" panose="020B0604030504040204" pitchFamily="34" charset="0"/>
              </a:rPr>
              <a:t>Document that the student is not eligible</a:t>
            </a:r>
          </a:p>
          <a:p>
            <a:pPr lvl="1">
              <a:lnSpc>
                <a:spcPct val="90000"/>
              </a:lnSpc>
            </a:pPr>
            <a:r>
              <a:rPr lang="en-US" altLang="en-US" dirty="0">
                <a:latin typeface="Tahoma" panose="020B0604030504040204" pitchFamily="34" charset="0"/>
                <a:cs typeface="Tahoma" panose="020B0604030504040204" pitchFamily="34" charset="0"/>
              </a:rPr>
              <a:t>Provide parent with written documentation regarding eligibility determination</a:t>
            </a:r>
          </a:p>
          <a:p>
            <a:pPr lvl="2">
              <a:lnSpc>
                <a:spcPct val="90000"/>
              </a:lnSpc>
            </a:pPr>
            <a:r>
              <a:rPr lang="en-US" altLang="en-US" dirty="0">
                <a:latin typeface="Tahoma" panose="020B0604030504040204" pitchFamily="34" charset="0"/>
                <a:cs typeface="Tahoma" panose="020B0604030504040204" pitchFamily="34" charset="0"/>
              </a:rPr>
              <a:t>Section 504 Service Plan w/</a:t>
            </a:r>
            <a:r>
              <a:rPr lang="en-US" altLang="en-US" dirty="0" err="1">
                <a:latin typeface="Tahoma" panose="020B0604030504040204" pitchFamily="34" charset="0"/>
                <a:cs typeface="Tahoma" panose="020B0604030504040204" pitchFamily="34" charset="0"/>
              </a:rPr>
              <a:t>DNQ</a:t>
            </a:r>
            <a:endParaRPr lang="en-US" altLang="en-US" dirty="0">
              <a:latin typeface="Tahoma" panose="020B0604030504040204" pitchFamily="34" charset="0"/>
              <a:cs typeface="Tahoma" panose="020B0604030504040204" pitchFamily="34" charset="0"/>
            </a:endParaRPr>
          </a:p>
          <a:p>
            <a:pPr lvl="2">
              <a:lnSpc>
                <a:spcPct val="90000"/>
              </a:lnSpc>
            </a:pPr>
            <a:r>
              <a:rPr lang="en-US" altLang="en-US" dirty="0">
                <a:latin typeface="Tahoma" panose="020B0604030504040204" pitchFamily="34" charset="0"/>
                <a:cs typeface="Tahoma" panose="020B0604030504040204" pitchFamily="34" charset="0"/>
              </a:rPr>
              <a:t>Can, but are not required to provide a Section 504 Prior Written Notice-type document</a:t>
            </a:r>
          </a:p>
          <a:p>
            <a:pPr lvl="1">
              <a:lnSpc>
                <a:spcPct val="90000"/>
              </a:lnSpc>
            </a:pPr>
            <a:r>
              <a:rPr lang="en-US" altLang="en-US" dirty="0">
                <a:latin typeface="Tahoma" panose="020B0604030504040204" pitchFamily="34" charset="0"/>
                <a:cs typeface="Tahoma" panose="020B0604030504040204" pitchFamily="34" charset="0"/>
              </a:rPr>
              <a:t>Notice of parent rights under Section 504 – Procedural Safeguards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b="1" dirty="0"/>
              <a:t>Overview of Section 504</a:t>
            </a:r>
          </a:p>
        </p:txBody>
      </p:sp>
      <p:sp>
        <p:nvSpPr>
          <p:cNvPr id="15363" name="Rectangle 3"/>
          <p:cNvSpPr>
            <a:spLocks noGrp="1" noChangeArrowheads="1"/>
          </p:cNvSpPr>
          <p:nvPr>
            <p:ph idx="1"/>
          </p:nvPr>
        </p:nvSpPr>
        <p:spPr>
          <a:xfrm>
            <a:off x="457200" y="1066800"/>
            <a:ext cx="8229600" cy="5105400"/>
          </a:xfrm>
        </p:spPr>
        <p:txBody>
          <a:bodyPr/>
          <a:lstStyle/>
          <a:p>
            <a:pPr algn="ctr" eaLnBrk="1" hangingPunct="1">
              <a:lnSpc>
                <a:spcPct val="90000"/>
              </a:lnSpc>
              <a:buFont typeface="Wingdings" pitchFamily="2" charset="2"/>
              <a:buNone/>
            </a:pPr>
            <a:r>
              <a:rPr lang="en-US" altLang="en-US" b="1" dirty="0"/>
              <a:t>	</a:t>
            </a:r>
            <a:r>
              <a:rPr lang="en-US" altLang="en-US" sz="2800" b="1" dirty="0"/>
              <a:t>IDEA versus Section 504 FAPE</a:t>
            </a:r>
          </a:p>
          <a:p>
            <a:pPr eaLnBrk="1" hangingPunct="1">
              <a:lnSpc>
                <a:spcPct val="90000"/>
              </a:lnSpc>
            </a:pPr>
            <a:r>
              <a:rPr lang="en-US" altLang="en-US" sz="2800" b="1" dirty="0"/>
              <a:t>IDEA FAPE</a:t>
            </a:r>
            <a:r>
              <a:rPr lang="en-US" altLang="en-US" dirty="0"/>
              <a:t>:</a:t>
            </a:r>
          </a:p>
          <a:p>
            <a:pPr lvl="1" eaLnBrk="1" hangingPunct="1">
              <a:lnSpc>
                <a:spcPct val="90000"/>
              </a:lnSpc>
              <a:buFontTx/>
              <a:buChar char="•"/>
            </a:pPr>
            <a:r>
              <a:rPr lang="en-US" altLang="en-US" dirty="0"/>
              <a:t>Special education and related services, as implemented by an IEP </a:t>
            </a:r>
          </a:p>
          <a:p>
            <a:pPr lvl="1" eaLnBrk="1" hangingPunct="1">
              <a:lnSpc>
                <a:spcPct val="90000"/>
              </a:lnSpc>
              <a:buFontTx/>
              <a:buChar char="•"/>
            </a:pPr>
            <a:r>
              <a:rPr lang="en-US" altLang="en-US" dirty="0"/>
              <a:t>The IDEA defines "special education" as specially designed instruction to meet the </a:t>
            </a:r>
            <a:r>
              <a:rPr lang="en-US" altLang="en-US" i="1" dirty="0"/>
              <a:t>unique needs</a:t>
            </a:r>
            <a:r>
              <a:rPr lang="en-US" altLang="en-US" dirty="0"/>
              <a:t> of a child with a disability</a:t>
            </a:r>
          </a:p>
          <a:p>
            <a:pPr marL="457200" lvl="1" indent="0" eaLnBrk="1" hangingPunct="1">
              <a:lnSpc>
                <a:spcPct val="90000"/>
              </a:lnSpc>
              <a:buNone/>
            </a:pPr>
            <a:r>
              <a:rPr lang="en-US" altLang="en-US" dirty="0"/>
              <a:t> </a:t>
            </a:r>
          </a:p>
          <a:p>
            <a:pPr lvl="1" eaLnBrk="1" hangingPunct="1">
              <a:lnSpc>
                <a:spcPct val="90000"/>
              </a:lnSpc>
              <a:buFontTx/>
              <a:buChar char="•"/>
            </a:pPr>
            <a:r>
              <a:rPr lang="en-US" altLang="en-US" dirty="0"/>
              <a:t>The IEP must be reasonably calculated to provide a student with some educational benefit given his/her unique needs</a:t>
            </a:r>
          </a:p>
          <a:p>
            <a:pPr eaLnBrk="1" hangingPunct="1">
              <a:lnSpc>
                <a:spcPct val="90000"/>
              </a:lnSpc>
            </a:pPr>
            <a:endParaRPr lang="en-US" altLang="en-US" dirty="0"/>
          </a:p>
        </p:txBody>
      </p:sp>
    </p:spTree>
    <p:extLst>
      <p:ext uri="{BB962C8B-B14F-4D97-AF65-F5344CB8AC3E}">
        <p14:creationId xmlns:p14="http://schemas.microsoft.com/office/powerpoint/2010/main" val="171275157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B017CB7-7215-4397-9516-D2B7F661A3BB}"/>
              </a:ext>
            </a:extLst>
          </p:cNvPr>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b="1" dirty="0"/>
              <a:t>Section 504 FAPE Process</a:t>
            </a:r>
            <a:endParaRPr lang="en-US" altLang="en-US" dirty="0">
              <a:latin typeface="Tahoma" panose="020B0604030504040204" pitchFamily="34" charset="0"/>
              <a:cs typeface="Tahoma" panose="020B0604030504040204" pitchFamily="34" charset="0"/>
            </a:endParaRPr>
          </a:p>
        </p:txBody>
      </p:sp>
      <p:sp>
        <p:nvSpPr>
          <p:cNvPr id="36867" name="Rectangle 3">
            <a:extLst>
              <a:ext uri="{FF2B5EF4-FFF2-40B4-BE49-F238E27FC236}">
                <a16:creationId xmlns:a16="http://schemas.microsoft.com/office/drawing/2014/main" id="{8E6AC3E2-B85E-4DD6-A879-D0D8EDD2BBE7}"/>
              </a:ext>
            </a:extLst>
          </p:cNvPr>
          <p:cNvSpPr>
            <a:spLocks noGrp="1" noChangeArrowheads="1"/>
          </p:cNvSpPr>
          <p:nvPr>
            <p:ph type="body" idx="1"/>
          </p:nvPr>
        </p:nvSpPr>
        <p:spPr>
          <a:xfrm>
            <a:off x="228600" y="1295400"/>
            <a:ext cx="8610600" cy="49530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dirty="0">
                <a:latin typeface="Tahoma" panose="020B0604030504040204" pitchFamily="34" charset="0"/>
                <a:cs typeface="Tahoma" panose="020B0604030504040204" pitchFamily="34" charset="0"/>
              </a:rPr>
              <a:t>If student is </a:t>
            </a:r>
            <a:r>
              <a:rPr lang="en-US" altLang="en-US" u="sng" dirty="0">
                <a:latin typeface="Tahoma" panose="020B0604030504040204" pitchFamily="34" charset="0"/>
                <a:cs typeface="Tahoma" panose="020B0604030504040204" pitchFamily="34" charset="0"/>
              </a:rPr>
              <a:t>eligible</a:t>
            </a:r>
            <a:r>
              <a:rPr lang="en-US" altLang="en-US" dirty="0">
                <a:latin typeface="Tahoma" panose="020B0604030504040204" pitchFamily="34" charset="0"/>
                <a:cs typeface="Tahoma" panose="020B0604030504040204" pitchFamily="34" charset="0"/>
              </a:rPr>
              <a:t> - </a:t>
            </a:r>
          </a:p>
          <a:p>
            <a:pPr lvl="1"/>
            <a:r>
              <a:rPr lang="en-US" altLang="en-US" dirty="0">
                <a:latin typeface="Tahoma" panose="020B0604030504040204" pitchFamily="34" charset="0"/>
                <a:cs typeface="Tahoma" panose="020B0604030504040204" pitchFamily="34" charset="0"/>
              </a:rPr>
              <a:t>Develop Section 504 Service Plan </a:t>
            </a:r>
          </a:p>
          <a:p>
            <a:pPr lvl="2"/>
            <a:r>
              <a:rPr lang="en-US" altLang="en-US" dirty="0">
                <a:latin typeface="Tahoma" panose="020B0604030504040204" pitchFamily="34" charset="0"/>
                <a:cs typeface="Tahoma" panose="020B0604030504040204" pitchFamily="34" charset="0"/>
              </a:rPr>
              <a:t>Document the student is eligible</a:t>
            </a:r>
          </a:p>
          <a:p>
            <a:pPr lvl="2"/>
            <a:r>
              <a:rPr lang="en-US" altLang="en-US" dirty="0">
                <a:latin typeface="Tahoma" panose="020B0604030504040204" pitchFamily="34" charset="0"/>
                <a:cs typeface="Tahoma" panose="020B0604030504040204" pitchFamily="34" charset="0"/>
              </a:rPr>
              <a:t>Include in the Section 504 Service Plan the student’s placement in LRE, including</a:t>
            </a:r>
          </a:p>
          <a:p>
            <a:pPr lvl="3"/>
            <a:r>
              <a:rPr lang="en-US" altLang="en-US" sz="2400" dirty="0">
                <a:latin typeface="Tahoma" panose="020B0604030504040204" pitchFamily="34" charset="0"/>
                <a:cs typeface="Tahoma" panose="020B0604030504040204" pitchFamily="34" charset="0"/>
              </a:rPr>
              <a:t>Specific accommodations or services</a:t>
            </a:r>
          </a:p>
          <a:p>
            <a:pPr lvl="3"/>
            <a:r>
              <a:rPr lang="en-US" altLang="en-US" sz="2400" dirty="0">
                <a:latin typeface="Tahoma" panose="020B0604030504040204" pitchFamily="34" charset="0"/>
                <a:cs typeface="Tahoma" panose="020B0604030504040204" pitchFamily="34" charset="0"/>
              </a:rPr>
              <a:t>Schedule for review</a:t>
            </a:r>
          </a:p>
          <a:p>
            <a:pPr lvl="3"/>
            <a:r>
              <a:rPr lang="en-US" altLang="en-US" sz="2400" dirty="0">
                <a:latin typeface="Tahoma" panose="020B0604030504040204" pitchFamily="34" charset="0"/>
                <a:cs typeface="Tahoma" panose="020B0604030504040204" pitchFamily="34" charset="0"/>
              </a:rPr>
              <a:t>Notice that review may occur sooner upon request by parent/staff</a:t>
            </a:r>
          </a:p>
          <a:p>
            <a:pPr lvl="1"/>
            <a:r>
              <a:rPr lang="en-US" altLang="en-US" dirty="0">
                <a:latin typeface="Tahoma" panose="020B0604030504040204" pitchFamily="34" charset="0"/>
                <a:cs typeface="Tahoma" panose="020B0604030504040204" pitchFamily="34" charset="0"/>
              </a:rPr>
              <a:t>Notice of parent rights under Section 504 – Procedural Safeguards</a:t>
            </a:r>
          </a:p>
          <a:p>
            <a:pPr marL="1371600" lvl="3" indent="0">
              <a:buNone/>
            </a:pPr>
            <a:endParaRPr lang="en-US" altLang="en-US" sz="2400" dirty="0">
              <a:latin typeface="Tahoma" panose="020B0604030504040204" pitchFamily="34" charset="0"/>
              <a:cs typeface="Tahoma" panose="020B0604030504040204" pitchFamily="34" charset="0"/>
            </a:endParaRPr>
          </a:p>
        </p:txBody>
      </p:sp>
      <p:pic>
        <p:nvPicPr>
          <p:cNvPr id="36868" name="Picture 5" descr="th?id=H">
            <a:extLst>
              <a:ext uri="{FF2B5EF4-FFF2-40B4-BE49-F238E27FC236}">
                <a16:creationId xmlns:a16="http://schemas.microsoft.com/office/drawing/2014/main" id="{A936EACA-D426-43FD-8E83-5ADE959F1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143000"/>
            <a:ext cx="1647825"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 y="304800"/>
            <a:ext cx="8610600" cy="990600"/>
          </a:xfrm>
        </p:spPr>
        <p:txBody>
          <a:bodyPr/>
          <a:lstStyle/>
          <a:p>
            <a:pPr eaLnBrk="1" hangingPunct="1"/>
            <a:r>
              <a:rPr lang="en-US" altLang="en-US" b="1" dirty="0"/>
              <a:t>Section 504 FAPE Process</a:t>
            </a:r>
          </a:p>
        </p:txBody>
      </p:sp>
      <p:sp>
        <p:nvSpPr>
          <p:cNvPr id="81923" name="Rectangle 3"/>
          <p:cNvSpPr>
            <a:spLocks noGrp="1" noChangeArrowheads="1"/>
          </p:cNvSpPr>
          <p:nvPr>
            <p:ph idx="1"/>
          </p:nvPr>
        </p:nvSpPr>
        <p:spPr>
          <a:xfrm>
            <a:off x="381000" y="1295400"/>
            <a:ext cx="8382000" cy="4495800"/>
          </a:xfrm>
        </p:spPr>
        <p:txBody>
          <a:bodyPr/>
          <a:lstStyle/>
          <a:p>
            <a:pPr algn="ctr" eaLnBrk="1" hangingPunct="1">
              <a:spcBef>
                <a:spcPct val="0"/>
              </a:spcBef>
              <a:buFont typeface="Wingdings" pitchFamily="2" charset="2"/>
              <a:buNone/>
            </a:pPr>
            <a:r>
              <a:rPr lang="en-US" altLang="en-US" sz="2800" b="1" dirty="0">
                <a:cs typeface="Arial" charset="0"/>
              </a:rPr>
              <a:t>Develop a Section 504 Plan</a:t>
            </a:r>
          </a:p>
          <a:p>
            <a:pPr algn="ctr" eaLnBrk="1" hangingPunct="1">
              <a:spcBef>
                <a:spcPct val="0"/>
              </a:spcBef>
              <a:buFont typeface="Wingdings" pitchFamily="2" charset="2"/>
              <a:buNone/>
            </a:pPr>
            <a:endParaRPr lang="en-US" altLang="en-US" sz="1200" b="1" dirty="0">
              <a:cs typeface="Arial" charset="0"/>
            </a:endParaRPr>
          </a:p>
          <a:p>
            <a:pPr eaLnBrk="1" hangingPunct="1">
              <a:lnSpc>
                <a:spcPct val="80000"/>
              </a:lnSpc>
              <a:buFont typeface="Wingdings" pitchFamily="2" charset="2"/>
              <a:buNone/>
            </a:pPr>
            <a:r>
              <a:rPr lang="en-US" altLang="en-US" sz="2800" dirty="0">
                <a:cs typeface="Arial" charset="0"/>
              </a:rPr>
              <a:t>The Section 504 Plan shall:</a:t>
            </a:r>
          </a:p>
          <a:p>
            <a:pPr eaLnBrk="1" hangingPunct="1">
              <a:lnSpc>
                <a:spcPct val="80000"/>
              </a:lnSpc>
            </a:pPr>
            <a:r>
              <a:rPr lang="en-US" altLang="en-US" sz="2800" dirty="0">
                <a:cs typeface="Arial" charset="0"/>
              </a:rPr>
              <a:t>Identify the nature of impairment and major life activity substantially limited;</a:t>
            </a:r>
          </a:p>
          <a:p>
            <a:pPr eaLnBrk="1" hangingPunct="1">
              <a:lnSpc>
                <a:spcPct val="80000"/>
              </a:lnSpc>
            </a:pPr>
            <a:r>
              <a:rPr lang="en-US" altLang="en-US" sz="2800" dirty="0">
                <a:cs typeface="Arial" charset="0"/>
              </a:rPr>
              <a:t>Indicate the evaluation procedures used and the basis for determining whether the student is disabled under Section 504;</a:t>
            </a:r>
          </a:p>
          <a:p>
            <a:pPr eaLnBrk="1" hangingPunct="1">
              <a:lnSpc>
                <a:spcPct val="80000"/>
              </a:lnSpc>
            </a:pPr>
            <a:r>
              <a:rPr lang="en-US" altLang="en-US" sz="2800" dirty="0">
                <a:cs typeface="Arial" charset="0"/>
              </a:rPr>
              <a:t>Whether the student is eligible for a Section 504 plan, and why or why not; and</a:t>
            </a:r>
          </a:p>
          <a:p>
            <a:pPr eaLnBrk="1" hangingPunct="1">
              <a:lnSpc>
                <a:spcPct val="80000"/>
              </a:lnSpc>
            </a:pPr>
            <a:r>
              <a:rPr lang="en-US" altLang="en-US" sz="2800" dirty="0">
                <a:cs typeface="Arial" charset="0"/>
              </a:rPr>
              <a:t>Educational impact of disability</a:t>
            </a:r>
          </a:p>
        </p:txBody>
      </p:sp>
    </p:spTree>
    <p:extLst>
      <p:ext uri="{BB962C8B-B14F-4D97-AF65-F5344CB8AC3E}">
        <p14:creationId xmlns:p14="http://schemas.microsoft.com/office/powerpoint/2010/main" val="58814519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28600" y="381000"/>
            <a:ext cx="8610600" cy="914400"/>
          </a:xfrm>
        </p:spPr>
        <p:txBody>
          <a:bodyPr/>
          <a:lstStyle/>
          <a:p>
            <a:pPr eaLnBrk="1" hangingPunct="1"/>
            <a:r>
              <a:rPr lang="en-US" altLang="en-US" b="1" dirty="0"/>
              <a:t>Section 504 FAPE Process</a:t>
            </a:r>
          </a:p>
        </p:txBody>
      </p:sp>
      <p:sp>
        <p:nvSpPr>
          <p:cNvPr id="82947" name="Rectangle 3"/>
          <p:cNvSpPr>
            <a:spLocks noGrp="1" noChangeArrowheads="1"/>
          </p:cNvSpPr>
          <p:nvPr>
            <p:ph idx="1"/>
          </p:nvPr>
        </p:nvSpPr>
        <p:spPr>
          <a:xfrm>
            <a:off x="457200" y="1295400"/>
            <a:ext cx="8229600" cy="4830763"/>
          </a:xfrm>
        </p:spPr>
        <p:txBody>
          <a:bodyPr/>
          <a:lstStyle/>
          <a:p>
            <a:pPr algn="ctr" eaLnBrk="1" hangingPunct="1">
              <a:spcBef>
                <a:spcPts val="0"/>
              </a:spcBef>
              <a:buFont typeface="Wingdings" pitchFamily="2" charset="2"/>
              <a:buNone/>
            </a:pPr>
            <a:r>
              <a:rPr lang="en-US" altLang="en-US" sz="2800" b="1" dirty="0">
                <a:cs typeface="Arial" charset="0"/>
              </a:rPr>
              <a:t>Develop a Section 504 Plan</a:t>
            </a:r>
          </a:p>
          <a:p>
            <a:pPr algn="ctr" eaLnBrk="1" hangingPunct="1">
              <a:spcBef>
                <a:spcPts val="0"/>
              </a:spcBef>
              <a:buFont typeface="Wingdings" pitchFamily="2" charset="2"/>
              <a:buNone/>
            </a:pPr>
            <a:endParaRPr lang="en-US" altLang="en-US" sz="2800" b="1" dirty="0">
              <a:cs typeface="Arial" charset="0"/>
            </a:endParaRPr>
          </a:p>
          <a:p>
            <a:pPr eaLnBrk="1" hangingPunct="1">
              <a:spcBef>
                <a:spcPts val="0"/>
              </a:spcBef>
              <a:buFont typeface="Wingdings" pitchFamily="2" charset="2"/>
              <a:buNone/>
            </a:pPr>
            <a:r>
              <a:rPr lang="en-US" altLang="en-US" sz="2800" dirty="0">
                <a:cs typeface="Arial" charset="0"/>
              </a:rPr>
              <a:t>The Section 504 Plan shall: (cont.) </a:t>
            </a:r>
          </a:p>
          <a:p>
            <a:pPr eaLnBrk="1" hangingPunct="1"/>
            <a:r>
              <a:rPr lang="en-US" altLang="en-US" sz="2800" dirty="0">
                <a:cs typeface="Arial" charset="0"/>
              </a:rPr>
              <a:t>Offer FAPE which is r</a:t>
            </a:r>
            <a:r>
              <a:rPr lang="en-US" altLang="en-US" sz="2800" dirty="0"/>
              <a:t>egular or special education and related aids and services;</a:t>
            </a:r>
            <a:r>
              <a:rPr lang="en-US" altLang="en-US" sz="2800" dirty="0">
                <a:cs typeface="Arial" charset="0"/>
              </a:rPr>
              <a:t> and</a:t>
            </a:r>
          </a:p>
          <a:p>
            <a:pPr eaLnBrk="1" hangingPunct="1"/>
            <a:r>
              <a:rPr lang="en-US" altLang="en-US" sz="2800" dirty="0">
                <a:cs typeface="Arial" charset="0"/>
              </a:rPr>
              <a:t>In the least restrictive environment (LRE) which is with </a:t>
            </a:r>
            <a:r>
              <a:rPr lang="en-US" altLang="en-US" sz="2800" dirty="0"/>
              <a:t>students who are not handicapped to the maximum extent appropriate to meet the needs of the person with a disability</a:t>
            </a:r>
            <a:endParaRPr lang="en-US" altLang="en-US" sz="2800" dirty="0">
              <a:cs typeface="Arial" charset="0"/>
            </a:endParaRPr>
          </a:p>
          <a:p>
            <a:pPr eaLnBrk="1" hangingPunct="1"/>
            <a:endParaRPr lang="en-US" altLang="en-US" sz="2800" dirty="0"/>
          </a:p>
        </p:txBody>
      </p:sp>
    </p:spTree>
    <p:extLst>
      <p:ext uri="{BB962C8B-B14F-4D97-AF65-F5344CB8AC3E}">
        <p14:creationId xmlns:p14="http://schemas.microsoft.com/office/powerpoint/2010/main" val="30792535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9BD909B-4CE8-444C-A874-7CEC3FFA4C5D}"/>
              </a:ext>
            </a:extLst>
          </p:cNvPr>
          <p:cNvSpPr>
            <a:spLocks noGrp="1" noChangeArrowheads="1"/>
          </p:cNvSpPr>
          <p:nvPr>
            <p:ph type="title"/>
          </p:nvPr>
        </p:nvSpPr>
        <p:spPr>
          <a:xfrm>
            <a:off x="228600" y="381000"/>
            <a:ext cx="8610600" cy="8382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sz="4000" b="1" dirty="0"/>
              <a:t>Section 504 FAPE Process</a:t>
            </a:r>
            <a:endParaRPr lang="en-US" altLang="en-US" sz="4000" dirty="0">
              <a:latin typeface="Tahoma" panose="020B0604030504040204" pitchFamily="34" charset="0"/>
              <a:cs typeface="Tahoma" panose="020B0604030504040204" pitchFamily="34" charset="0"/>
            </a:endParaRPr>
          </a:p>
        </p:txBody>
      </p:sp>
      <p:sp>
        <p:nvSpPr>
          <p:cNvPr id="41987" name="Rectangle 3">
            <a:extLst>
              <a:ext uri="{FF2B5EF4-FFF2-40B4-BE49-F238E27FC236}">
                <a16:creationId xmlns:a16="http://schemas.microsoft.com/office/drawing/2014/main" id="{EA74C6CD-C2D5-47AF-9C92-FE5473F1B710}"/>
              </a:ext>
            </a:extLst>
          </p:cNvPr>
          <p:cNvSpPr>
            <a:spLocks noGrp="1" noChangeArrowheads="1"/>
          </p:cNvSpPr>
          <p:nvPr>
            <p:ph type="body" idx="1"/>
          </p:nvPr>
        </p:nvSpPr>
        <p:spPr>
          <a:xfrm>
            <a:off x="424070" y="1295400"/>
            <a:ext cx="8415130" cy="53340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marL="0" indent="0" algn="ctr">
              <a:lnSpc>
                <a:spcPct val="90000"/>
              </a:lnSpc>
              <a:buNone/>
            </a:pPr>
            <a:r>
              <a:rPr lang="en-US" altLang="en-US" sz="2800" b="1" dirty="0">
                <a:cs typeface="Arial" charset="0"/>
              </a:rPr>
              <a:t>Develop a Section 504 Plan</a:t>
            </a:r>
          </a:p>
          <a:p>
            <a:pPr marL="0" indent="0">
              <a:lnSpc>
                <a:spcPct val="90000"/>
              </a:lnSpc>
              <a:spcBef>
                <a:spcPts val="0"/>
              </a:spcBef>
              <a:buNone/>
            </a:pPr>
            <a:endParaRPr lang="en-US" altLang="en-US" dirty="0">
              <a:latin typeface="Tahoma" panose="020B0604030504040204" pitchFamily="34" charset="0"/>
              <a:cs typeface="Tahoma" panose="020B0604030504040204" pitchFamily="34" charset="0"/>
            </a:endParaRPr>
          </a:p>
          <a:p>
            <a:pPr>
              <a:lnSpc>
                <a:spcPct val="90000"/>
              </a:lnSpc>
            </a:pPr>
            <a:r>
              <a:rPr lang="en-US" altLang="en-US" dirty="0">
                <a:latin typeface="Tahoma" panose="020B0604030504040204" pitchFamily="34" charset="0"/>
                <a:cs typeface="Tahoma" panose="020B0604030504040204" pitchFamily="34" charset="0"/>
              </a:rPr>
              <a:t>The focus of 504 FAPE </a:t>
            </a:r>
            <a:r>
              <a:rPr lang="en-US" altLang="en-US" u="sng" dirty="0">
                <a:latin typeface="Tahoma" panose="020B0604030504040204" pitchFamily="34" charset="0"/>
                <a:cs typeface="Tahoma" panose="020B0604030504040204" pitchFamily="34" charset="0"/>
              </a:rPr>
              <a:t>is not</a:t>
            </a:r>
            <a:r>
              <a:rPr lang="en-US" altLang="en-US" dirty="0">
                <a:latin typeface="Tahoma" panose="020B0604030504040204" pitchFamily="34" charset="0"/>
                <a:cs typeface="Tahoma" panose="020B0604030504040204" pitchFamily="34" charset="0"/>
              </a:rPr>
              <a:t> whether the program meets a student’s individualized needs.  </a:t>
            </a:r>
            <a:r>
              <a:rPr lang="en-US" altLang="en-US" b="1" i="1" dirty="0">
                <a:solidFill>
                  <a:srgbClr val="7030A0"/>
                </a:solidFill>
                <a:latin typeface="Tahoma" panose="020B0604030504040204" pitchFamily="34" charset="0"/>
                <a:cs typeface="Tahoma" panose="020B0604030504040204" pitchFamily="34" charset="0"/>
              </a:rPr>
              <a:t>This is the IDEA standard</a:t>
            </a:r>
            <a:r>
              <a:rPr lang="en-US" altLang="en-US" dirty="0">
                <a:latin typeface="Tahoma" panose="020B0604030504040204" pitchFamily="34" charset="0"/>
                <a:cs typeface="Tahoma" panose="020B0604030504040204" pitchFamily="34" charset="0"/>
              </a:rPr>
              <a:t>.</a:t>
            </a:r>
          </a:p>
          <a:p>
            <a:pPr marL="0" indent="0">
              <a:spcBef>
                <a:spcPts val="0"/>
              </a:spcBef>
              <a:buNone/>
            </a:pPr>
            <a:endParaRPr lang="en-US" altLang="en-US" dirty="0">
              <a:latin typeface="Tahoma" panose="020B0604030504040204" pitchFamily="34" charset="0"/>
              <a:cs typeface="Tahoma" panose="020B0604030504040204" pitchFamily="34" charset="0"/>
            </a:endParaRPr>
          </a:p>
          <a:p>
            <a:pPr>
              <a:lnSpc>
                <a:spcPct val="90000"/>
              </a:lnSpc>
            </a:pPr>
            <a:r>
              <a:rPr lang="en-US" altLang="en-US" dirty="0">
                <a:latin typeface="Tahoma" panose="020B0604030504040204" pitchFamily="34" charset="0"/>
                <a:cs typeface="Tahoma" panose="020B0604030504040204" pitchFamily="34" charset="0"/>
              </a:rPr>
              <a:t>Rather, the focus is whether the District can meet the student’s needs as adequately as the needs of students without disabilities.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28600" y="304800"/>
            <a:ext cx="8458200" cy="990600"/>
          </a:xfrm>
        </p:spPr>
        <p:txBody>
          <a:bodyPr/>
          <a:lstStyle/>
          <a:p>
            <a:pPr eaLnBrk="1" hangingPunct="1"/>
            <a:r>
              <a:rPr lang="en-US" altLang="en-US" b="1" dirty="0"/>
              <a:t>Section 504 FAPE Process</a:t>
            </a:r>
          </a:p>
        </p:txBody>
      </p:sp>
      <p:sp>
        <p:nvSpPr>
          <p:cNvPr id="83971" name="Rectangle 3"/>
          <p:cNvSpPr>
            <a:spLocks noGrp="1" noChangeArrowheads="1"/>
          </p:cNvSpPr>
          <p:nvPr>
            <p:ph idx="1"/>
          </p:nvPr>
        </p:nvSpPr>
        <p:spPr>
          <a:xfrm>
            <a:off x="228600" y="1447800"/>
            <a:ext cx="8686800" cy="4572000"/>
          </a:xfrm>
        </p:spPr>
        <p:txBody>
          <a:bodyPr/>
          <a:lstStyle/>
          <a:p>
            <a:pPr marL="228600" indent="-228600" algn="ctr" eaLnBrk="1" hangingPunct="1">
              <a:lnSpc>
                <a:spcPct val="80000"/>
              </a:lnSpc>
              <a:buFont typeface="Wingdings" pitchFamily="2" charset="2"/>
              <a:buNone/>
            </a:pPr>
            <a:r>
              <a:rPr lang="en-US" altLang="en-US" sz="2800" b="1" dirty="0"/>
              <a:t>Example: Develop a Section 504 Plan</a:t>
            </a:r>
          </a:p>
          <a:p>
            <a:pPr marL="228600" indent="-228600" algn="ctr" eaLnBrk="1" hangingPunct="1">
              <a:spcBef>
                <a:spcPct val="0"/>
              </a:spcBef>
              <a:buFont typeface="Wingdings" pitchFamily="2" charset="2"/>
              <a:buNone/>
            </a:pPr>
            <a:endParaRPr lang="en-US" altLang="en-US" sz="1000" dirty="0"/>
          </a:p>
          <a:p>
            <a:pPr marL="228600" indent="-228600" eaLnBrk="1" hangingPunct="1">
              <a:lnSpc>
                <a:spcPct val="80000"/>
              </a:lnSpc>
            </a:pPr>
            <a:r>
              <a:rPr lang="en-US" altLang="en-US" sz="2200" dirty="0"/>
              <a:t>Accommodations and modifications, such as: extra time to complete assignments or tests, shortened assignments or tests, preferential seating, books on tape and modified assignments, grades or tests</a:t>
            </a:r>
          </a:p>
          <a:p>
            <a:pPr marL="228600" indent="-228600" eaLnBrk="1" hangingPunct="1">
              <a:lnSpc>
                <a:spcPct val="80000"/>
              </a:lnSpc>
            </a:pPr>
            <a:r>
              <a:rPr lang="en-US" altLang="en-US" sz="2200" dirty="0"/>
              <a:t>Weekly progress reports sent home</a:t>
            </a:r>
          </a:p>
          <a:p>
            <a:pPr marL="228600" indent="-228600" eaLnBrk="1" hangingPunct="1">
              <a:lnSpc>
                <a:spcPct val="80000"/>
              </a:lnSpc>
            </a:pPr>
            <a:r>
              <a:rPr lang="en-US" altLang="en-US" sz="2200" dirty="0"/>
              <a:t>Behavior supports, such as, cueing student to stay on task and token economy system, or possibly a behavior plan</a:t>
            </a:r>
          </a:p>
          <a:p>
            <a:pPr marL="228600" indent="-228600" eaLnBrk="1" hangingPunct="1">
              <a:lnSpc>
                <a:spcPct val="80000"/>
              </a:lnSpc>
            </a:pPr>
            <a:r>
              <a:rPr lang="en-US" altLang="en-US" sz="2200" dirty="0"/>
              <a:t>Rest periods</a:t>
            </a:r>
          </a:p>
          <a:p>
            <a:pPr marL="228600" indent="-228600" eaLnBrk="1" hangingPunct="1">
              <a:lnSpc>
                <a:spcPct val="80000"/>
              </a:lnSpc>
            </a:pPr>
            <a:r>
              <a:rPr lang="en-US" altLang="en-US" sz="2200" dirty="0"/>
              <a:t>An aide to monitor or assist a student with a medical condition</a:t>
            </a:r>
          </a:p>
          <a:p>
            <a:pPr marL="228600" indent="-228600" eaLnBrk="1" hangingPunct="1">
              <a:lnSpc>
                <a:spcPct val="80000"/>
              </a:lnSpc>
            </a:pPr>
            <a:r>
              <a:rPr lang="en-US" altLang="en-US" sz="2200" dirty="0"/>
              <a:t>Special education services and/or placement, such as school counseling, resource specialist services, placement in a special day class or non-public school</a:t>
            </a:r>
          </a:p>
        </p:txBody>
      </p:sp>
    </p:spTree>
    <p:extLst>
      <p:ext uri="{BB962C8B-B14F-4D97-AF65-F5344CB8AC3E}">
        <p14:creationId xmlns:p14="http://schemas.microsoft.com/office/powerpoint/2010/main" val="429057214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04800" y="304800"/>
            <a:ext cx="8229600" cy="1143000"/>
          </a:xfrm>
        </p:spPr>
        <p:txBody>
          <a:bodyPr/>
          <a:lstStyle/>
          <a:p>
            <a:pPr eaLnBrk="1" hangingPunct="1"/>
            <a:r>
              <a:rPr lang="en-US" altLang="en-US" b="1" dirty="0"/>
              <a:t>Section 504 FAPE Process</a:t>
            </a:r>
          </a:p>
        </p:txBody>
      </p:sp>
      <p:sp>
        <p:nvSpPr>
          <p:cNvPr id="87043" name="Rectangle 3"/>
          <p:cNvSpPr>
            <a:spLocks noGrp="1" noChangeArrowheads="1"/>
          </p:cNvSpPr>
          <p:nvPr>
            <p:ph idx="1"/>
          </p:nvPr>
        </p:nvSpPr>
        <p:spPr>
          <a:xfrm>
            <a:off x="457200" y="1371600"/>
            <a:ext cx="8305800" cy="4876800"/>
          </a:xfrm>
        </p:spPr>
        <p:txBody>
          <a:bodyPr/>
          <a:lstStyle/>
          <a:p>
            <a:pPr marL="288925" indent="-288925" algn="ctr" eaLnBrk="1" hangingPunct="1">
              <a:lnSpc>
                <a:spcPct val="80000"/>
              </a:lnSpc>
              <a:buFont typeface="Wingdings" pitchFamily="2" charset="2"/>
              <a:buNone/>
            </a:pPr>
            <a:r>
              <a:rPr lang="en-US" altLang="en-US" sz="2800" b="1" dirty="0"/>
              <a:t>Develop a Section 504 Plan</a:t>
            </a:r>
          </a:p>
          <a:p>
            <a:pPr marL="288925" indent="-288925" algn="ctr" eaLnBrk="1" hangingPunct="1">
              <a:lnSpc>
                <a:spcPct val="80000"/>
              </a:lnSpc>
              <a:buFont typeface="Wingdings" pitchFamily="2" charset="2"/>
              <a:buNone/>
            </a:pPr>
            <a:endParaRPr lang="en-US" altLang="en-US" sz="1400" b="1" dirty="0"/>
          </a:p>
          <a:p>
            <a:pPr marL="288925" indent="-288925" eaLnBrk="1" hangingPunct="1">
              <a:lnSpc>
                <a:spcPct val="80000"/>
              </a:lnSpc>
              <a:buFont typeface="Wingdings" pitchFamily="2" charset="2"/>
              <a:buNone/>
            </a:pPr>
            <a:r>
              <a:rPr lang="en-US" altLang="en-US" sz="2400" dirty="0"/>
              <a:t>More About Accommodations and Modifications:</a:t>
            </a:r>
          </a:p>
          <a:p>
            <a:pPr marL="288925" indent="-288925" eaLnBrk="1" hangingPunct="1">
              <a:lnSpc>
                <a:spcPct val="80000"/>
              </a:lnSpc>
              <a:buFont typeface="Wingdings" pitchFamily="2" charset="2"/>
              <a:buNone/>
            </a:pPr>
            <a:endParaRPr lang="en-US" altLang="en-US" sz="2400" dirty="0"/>
          </a:p>
          <a:p>
            <a:pPr marL="288925" indent="-288925" eaLnBrk="1" hangingPunct="1">
              <a:lnSpc>
                <a:spcPct val="80000"/>
              </a:lnSpc>
            </a:pPr>
            <a:r>
              <a:rPr lang="en-US" altLang="en-US" sz="2400" dirty="0"/>
              <a:t>Individualize accommodations and modifications based on the input of the team members instead of adopting “canned” services from the internet or advocates</a:t>
            </a:r>
          </a:p>
          <a:p>
            <a:pPr marL="0" indent="0" eaLnBrk="1" hangingPunct="1">
              <a:lnSpc>
                <a:spcPct val="80000"/>
              </a:lnSpc>
              <a:buNone/>
            </a:pPr>
            <a:endParaRPr lang="en-US" altLang="en-US" sz="2400" dirty="0"/>
          </a:p>
          <a:p>
            <a:pPr marL="288925" indent="-288925" eaLnBrk="1" hangingPunct="1">
              <a:lnSpc>
                <a:spcPct val="80000"/>
              </a:lnSpc>
            </a:pPr>
            <a:r>
              <a:rPr lang="en-US" altLang="en-US" sz="2400" dirty="0"/>
              <a:t>Avoid vague descriptions like “modified test.” Instead, say the student will only answer the even-numbered questions or 20 multiple-choice questions</a:t>
            </a:r>
          </a:p>
        </p:txBody>
      </p:sp>
    </p:spTree>
    <p:extLst>
      <p:ext uri="{BB962C8B-B14F-4D97-AF65-F5344CB8AC3E}">
        <p14:creationId xmlns:p14="http://schemas.microsoft.com/office/powerpoint/2010/main" val="62473816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04800" y="304800"/>
            <a:ext cx="8229600" cy="1066800"/>
          </a:xfrm>
        </p:spPr>
        <p:txBody>
          <a:bodyPr/>
          <a:lstStyle/>
          <a:p>
            <a:pPr eaLnBrk="1" hangingPunct="1"/>
            <a:r>
              <a:rPr lang="en-US" altLang="en-US" b="1" dirty="0"/>
              <a:t>Section 504 FAPE Process</a:t>
            </a:r>
          </a:p>
        </p:txBody>
      </p:sp>
      <p:sp>
        <p:nvSpPr>
          <p:cNvPr id="87043" name="Rectangle 3"/>
          <p:cNvSpPr>
            <a:spLocks noGrp="1" noChangeArrowheads="1"/>
          </p:cNvSpPr>
          <p:nvPr>
            <p:ph idx="1"/>
          </p:nvPr>
        </p:nvSpPr>
        <p:spPr>
          <a:xfrm>
            <a:off x="457200" y="1219200"/>
            <a:ext cx="8305800" cy="5029200"/>
          </a:xfrm>
        </p:spPr>
        <p:txBody>
          <a:bodyPr/>
          <a:lstStyle/>
          <a:p>
            <a:pPr marL="288925" indent="-288925" algn="ctr" eaLnBrk="1" hangingPunct="1">
              <a:lnSpc>
                <a:spcPct val="80000"/>
              </a:lnSpc>
              <a:buFont typeface="Wingdings" pitchFamily="2" charset="2"/>
              <a:buNone/>
            </a:pPr>
            <a:r>
              <a:rPr lang="en-US" altLang="en-US" sz="2800" b="1" dirty="0"/>
              <a:t>Develop a Section 504 Plan</a:t>
            </a:r>
          </a:p>
          <a:p>
            <a:pPr marL="288925" indent="-288925" algn="ctr" eaLnBrk="1" hangingPunct="1">
              <a:lnSpc>
                <a:spcPct val="80000"/>
              </a:lnSpc>
              <a:buFont typeface="Wingdings" pitchFamily="2" charset="2"/>
              <a:buNone/>
            </a:pPr>
            <a:endParaRPr lang="en-US" altLang="en-US" sz="1400" b="1" dirty="0"/>
          </a:p>
          <a:p>
            <a:pPr marL="288925" indent="-288925" eaLnBrk="1" hangingPunct="1">
              <a:lnSpc>
                <a:spcPct val="80000"/>
              </a:lnSpc>
              <a:buFont typeface="Wingdings" pitchFamily="2" charset="2"/>
              <a:buNone/>
            </a:pPr>
            <a:r>
              <a:rPr lang="en-US" altLang="en-US" sz="2400" dirty="0"/>
              <a:t>More About Accommodations and Modifications:</a:t>
            </a:r>
          </a:p>
          <a:p>
            <a:pPr marL="288925" indent="-288925" eaLnBrk="1" hangingPunct="1">
              <a:lnSpc>
                <a:spcPct val="80000"/>
              </a:lnSpc>
            </a:pPr>
            <a:endParaRPr lang="en-US" altLang="en-US" sz="2400" dirty="0"/>
          </a:p>
          <a:p>
            <a:pPr marL="288925" indent="-288925" eaLnBrk="1" hangingPunct="1">
              <a:lnSpc>
                <a:spcPct val="80000"/>
              </a:lnSpc>
            </a:pPr>
            <a:r>
              <a:rPr lang="en-US" altLang="en-US" sz="2400" dirty="0"/>
              <a:t>Should you write “upon student request” to clarify when an accommodation will be used?</a:t>
            </a:r>
          </a:p>
          <a:p>
            <a:pPr marL="688975" lvl="1" indent="-288925" eaLnBrk="1" hangingPunct="1">
              <a:lnSpc>
                <a:spcPct val="80000"/>
              </a:lnSpc>
            </a:pPr>
            <a:r>
              <a:rPr lang="en-US" altLang="en-US" sz="2400" dirty="0"/>
              <a:t>No</a:t>
            </a:r>
          </a:p>
          <a:p>
            <a:pPr marL="688975" lvl="1" indent="-288925" eaLnBrk="1" hangingPunct="1">
              <a:lnSpc>
                <a:spcPct val="80000"/>
              </a:lnSpc>
            </a:pPr>
            <a:r>
              <a:rPr lang="en-US" altLang="en-US" sz="2400" dirty="0"/>
              <a:t>It is up to the Section 504 team, not the student, to make this decision</a:t>
            </a:r>
          </a:p>
          <a:p>
            <a:pPr marL="688975" lvl="1" indent="-288925" eaLnBrk="1" hangingPunct="1">
              <a:lnSpc>
                <a:spcPct val="80000"/>
              </a:lnSpc>
            </a:pPr>
            <a:r>
              <a:rPr lang="en-US" altLang="en-US" sz="2400" dirty="0"/>
              <a:t>Even if your goal is to promote the student’s self-advocacy, it should not be tied to access to an accommodation</a:t>
            </a:r>
          </a:p>
          <a:p>
            <a:pPr marL="688975" lvl="1" indent="-288925" eaLnBrk="1" hangingPunct="1">
              <a:lnSpc>
                <a:spcPct val="80000"/>
              </a:lnSpc>
            </a:pPr>
            <a:r>
              <a:rPr lang="en-US" altLang="en-US" sz="2400" dirty="0"/>
              <a:t>If the student needs an accommodation, it should be provided as determined by the Section 504 team</a:t>
            </a:r>
          </a:p>
          <a:p>
            <a:pPr marL="288925" indent="-288925" eaLnBrk="1" hangingPunct="1">
              <a:lnSpc>
                <a:spcPct val="80000"/>
              </a:lnSpc>
            </a:pPr>
            <a:endParaRPr lang="en-US" altLang="en-US" sz="2400" dirty="0"/>
          </a:p>
        </p:txBody>
      </p:sp>
    </p:spTree>
    <p:extLst>
      <p:ext uri="{BB962C8B-B14F-4D97-AF65-F5344CB8AC3E}">
        <p14:creationId xmlns:p14="http://schemas.microsoft.com/office/powerpoint/2010/main" val="5501983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8600" y="304800"/>
            <a:ext cx="8610600" cy="990600"/>
          </a:xfrm>
        </p:spPr>
        <p:txBody>
          <a:bodyPr/>
          <a:lstStyle/>
          <a:p>
            <a:pPr eaLnBrk="1" hangingPunct="1"/>
            <a:r>
              <a:rPr lang="en-US" altLang="en-US" b="1" dirty="0"/>
              <a:t>Section 504 FAPE Process</a:t>
            </a:r>
          </a:p>
        </p:txBody>
      </p:sp>
      <p:sp>
        <p:nvSpPr>
          <p:cNvPr id="88067" name="Rectangle 3"/>
          <p:cNvSpPr>
            <a:spLocks noGrp="1" noChangeArrowheads="1"/>
          </p:cNvSpPr>
          <p:nvPr>
            <p:ph idx="1"/>
          </p:nvPr>
        </p:nvSpPr>
        <p:spPr>
          <a:xfrm>
            <a:off x="304800" y="1371600"/>
            <a:ext cx="8610600" cy="4495800"/>
          </a:xfrm>
        </p:spPr>
        <p:txBody>
          <a:bodyPr/>
          <a:lstStyle/>
          <a:p>
            <a:pPr marL="233363" indent="-233363" algn="ctr" eaLnBrk="1" hangingPunct="1">
              <a:lnSpc>
                <a:spcPct val="90000"/>
              </a:lnSpc>
              <a:buFont typeface="Wingdings" pitchFamily="2" charset="2"/>
              <a:buNone/>
            </a:pPr>
            <a:r>
              <a:rPr lang="en-US" altLang="en-US" sz="2800" b="1" dirty="0"/>
              <a:t>Develop a Section 504 Plan</a:t>
            </a:r>
          </a:p>
          <a:p>
            <a:pPr marL="233363" indent="-233363" algn="ctr" eaLnBrk="1" hangingPunct="1">
              <a:lnSpc>
                <a:spcPct val="90000"/>
              </a:lnSpc>
              <a:buFont typeface="Wingdings" pitchFamily="2" charset="2"/>
              <a:buNone/>
            </a:pPr>
            <a:endParaRPr lang="en-US" altLang="en-US" sz="1400" b="1" dirty="0"/>
          </a:p>
          <a:p>
            <a:pPr marL="233363" indent="-233363" eaLnBrk="1" hangingPunct="1">
              <a:lnSpc>
                <a:spcPct val="90000"/>
              </a:lnSpc>
            </a:pPr>
            <a:r>
              <a:rPr lang="en-US" altLang="en-US" sz="2800" dirty="0"/>
              <a:t>Section 504 does not have a formal transition process like the IDEA</a:t>
            </a:r>
          </a:p>
          <a:p>
            <a:pPr marL="233363" indent="-233363" eaLnBrk="1" hangingPunct="1">
              <a:lnSpc>
                <a:spcPct val="90000"/>
              </a:lnSpc>
            </a:pPr>
            <a:r>
              <a:rPr lang="en-US" altLang="en-US" sz="2800" dirty="0"/>
              <a:t>However, the 504 plan may facilitate a post- secondary transition by describing the process for requesting accommodations, fostering self-advocacy and providing students with equal access to career and college services</a:t>
            </a:r>
          </a:p>
        </p:txBody>
      </p:sp>
    </p:spTree>
    <p:extLst>
      <p:ext uri="{BB962C8B-B14F-4D97-AF65-F5344CB8AC3E}">
        <p14:creationId xmlns:p14="http://schemas.microsoft.com/office/powerpoint/2010/main" val="334958306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a:extLst>
              <a:ext uri="{FF2B5EF4-FFF2-40B4-BE49-F238E27FC236}">
                <a16:creationId xmlns:a16="http://schemas.microsoft.com/office/drawing/2014/main" id="{302FF438-42AF-41FA-93ED-0E7B381E26F9}"/>
              </a:ext>
            </a:extLst>
          </p:cNvPr>
          <p:cNvSpPr>
            <a:spLocks noGrp="1" noChangeArrowheads="1"/>
          </p:cNvSpPr>
          <p:nvPr>
            <p:ph type="title"/>
          </p:nvPr>
        </p:nvSpPr>
        <p:spPr>
          <a:xfrm>
            <a:off x="228600" y="381000"/>
            <a:ext cx="8610600" cy="914400"/>
          </a:xfrm>
        </p:spPr>
        <p:txBody>
          <a:bodyPr/>
          <a:lstStyle/>
          <a:p>
            <a:pPr eaLnBrk="1" hangingPunct="1">
              <a:defRPr/>
            </a:pPr>
            <a:r>
              <a:rPr lang="en-US" altLang="en-US" b="1" dirty="0"/>
              <a:t>Section 504 FAPE Process</a:t>
            </a:r>
          </a:p>
        </p:txBody>
      </p:sp>
      <p:sp>
        <p:nvSpPr>
          <p:cNvPr id="76804" name="Rectangle 3">
            <a:extLst>
              <a:ext uri="{FF2B5EF4-FFF2-40B4-BE49-F238E27FC236}">
                <a16:creationId xmlns:a16="http://schemas.microsoft.com/office/drawing/2014/main" id="{47FB744B-6C66-4DFD-BB0F-01528A527C5A}"/>
              </a:ext>
            </a:extLst>
          </p:cNvPr>
          <p:cNvSpPr>
            <a:spLocks noGrp="1" noChangeArrowheads="1"/>
          </p:cNvSpPr>
          <p:nvPr>
            <p:ph type="body" idx="1"/>
          </p:nvPr>
        </p:nvSpPr>
        <p:spPr>
          <a:xfrm>
            <a:off x="228600" y="1219200"/>
            <a:ext cx="8610600" cy="4953000"/>
          </a:xfrm>
        </p:spPr>
        <p:txBody>
          <a:bodyPr/>
          <a:lstStyle/>
          <a:p>
            <a:pPr marL="0" indent="0" algn="ctr" eaLnBrk="1" hangingPunct="1">
              <a:buFont typeface="Wingdings" panose="05000000000000000000" pitchFamily="2" charset="2"/>
              <a:buNone/>
              <a:defRPr/>
            </a:pPr>
            <a:r>
              <a:rPr lang="en-US" altLang="en-US" sz="2800" b="1" dirty="0"/>
              <a:t>What if the Parents do not agree?</a:t>
            </a:r>
          </a:p>
          <a:p>
            <a:pPr eaLnBrk="1" hangingPunct="1">
              <a:defRPr/>
            </a:pPr>
            <a:r>
              <a:rPr lang="en-US" altLang="en-US" sz="2400" dirty="0"/>
              <a:t>Parent consent is required to implement an initial 504 Plan.</a:t>
            </a:r>
          </a:p>
          <a:p>
            <a:pPr eaLnBrk="1" hangingPunct="1">
              <a:defRPr/>
            </a:pPr>
            <a:r>
              <a:rPr lang="en-US" altLang="en-US" sz="2400" dirty="0"/>
              <a:t>Try to resolve disagreements at the 504 meeting.</a:t>
            </a:r>
          </a:p>
          <a:p>
            <a:pPr eaLnBrk="1" hangingPunct="1">
              <a:defRPr/>
            </a:pPr>
            <a:r>
              <a:rPr lang="en-US" altLang="en-US" sz="2400" dirty="0"/>
              <a:t>If it cannot be resolved, ensure that Parents receive their procedural safeguards when:</a:t>
            </a:r>
          </a:p>
          <a:p>
            <a:pPr lvl="1" eaLnBrk="1" hangingPunct="1">
              <a:defRPr/>
            </a:pPr>
            <a:r>
              <a:rPr lang="en-US" altLang="en-US" sz="2400" dirty="0"/>
              <a:t>The district offers or refuses to evaluate; </a:t>
            </a:r>
          </a:p>
          <a:p>
            <a:pPr lvl="1" eaLnBrk="1" hangingPunct="1">
              <a:defRPr/>
            </a:pPr>
            <a:r>
              <a:rPr lang="en-US" altLang="en-US" sz="2400" dirty="0"/>
              <a:t>The Section 504 team finds the student eligible or not eligible for a Section 504 Plan; and</a:t>
            </a:r>
          </a:p>
          <a:p>
            <a:pPr lvl="1" eaLnBrk="1" hangingPunct="1">
              <a:defRPr/>
            </a:pPr>
            <a:r>
              <a:rPr lang="en-US" altLang="en-US" sz="2400" dirty="0"/>
              <a:t>At annual Section 504 Plan meetings.</a:t>
            </a:r>
          </a:p>
          <a:p>
            <a:pPr eaLnBrk="1" hangingPunct="1">
              <a:defRPr/>
            </a:pPr>
            <a:r>
              <a:rPr lang="en-US" altLang="en-US" sz="2400" dirty="0"/>
              <a:t>Parents can pursue due process rights</a:t>
            </a:r>
            <a:r>
              <a:rPr lang="en-US" altLang="en-US" sz="2800" dirty="0"/>
              <a:t>.</a:t>
            </a:r>
          </a:p>
          <a:p>
            <a:pPr marL="0" indent="0" eaLnBrk="1" hangingPunct="1">
              <a:buNone/>
              <a:defRPr/>
            </a:pPr>
            <a:endParaRPr lang="en-US" altLang="en-US" sz="2800" dirty="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28600" y="381000"/>
            <a:ext cx="8610600" cy="914400"/>
          </a:xfrm>
        </p:spPr>
        <p:txBody>
          <a:bodyPr/>
          <a:lstStyle/>
          <a:p>
            <a:pPr eaLnBrk="1" hangingPunct="1"/>
            <a:r>
              <a:rPr lang="en-US" altLang="en-US" b="1" dirty="0"/>
              <a:t>Section 504 FAPE Process</a:t>
            </a:r>
          </a:p>
        </p:txBody>
      </p:sp>
      <p:sp>
        <p:nvSpPr>
          <p:cNvPr id="90115" name="Rectangle 3"/>
          <p:cNvSpPr>
            <a:spLocks noGrp="1" noChangeArrowheads="1"/>
          </p:cNvSpPr>
          <p:nvPr>
            <p:ph idx="1"/>
          </p:nvPr>
        </p:nvSpPr>
        <p:spPr>
          <a:xfrm>
            <a:off x="381000" y="1371600"/>
            <a:ext cx="8382000" cy="4419600"/>
          </a:xfrm>
        </p:spPr>
        <p:txBody>
          <a:bodyPr/>
          <a:lstStyle/>
          <a:p>
            <a:pPr algn="ctr" eaLnBrk="1" hangingPunct="1">
              <a:buFont typeface="Wingdings" pitchFamily="2" charset="2"/>
              <a:buNone/>
            </a:pPr>
            <a:r>
              <a:rPr lang="en-US" altLang="en-US" sz="2800" b="1" dirty="0"/>
              <a:t>Implementation</a:t>
            </a:r>
          </a:p>
          <a:p>
            <a:pPr eaLnBrk="1" hangingPunct="1"/>
            <a:r>
              <a:rPr lang="en-US" altLang="en-US" sz="2800" dirty="0"/>
              <a:t>Disseminate the Section 504 plan to the individuals responsible for implementation</a:t>
            </a:r>
          </a:p>
          <a:p>
            <a:pPr lvl="1" eaLnBrk="1" hangingPunct="1"/>
            <a:r>
              <a:rPr lang="en-US" altLang="en-US" sz="2400" dirty="0"/>
              <a:t>New student</a:t>
            </a:r>
          </a:p>
          <a:p>
            <a:pPr lvl="1" eaLnBrk="1" hangingPunct="1"/>
            <a:r>
              <a:rPr lang="en-US" altLang="en-US" sz="2400" dirty="0"/>
              <a:t>Students moving from one school to another</a:t>
            </a:r>
          </a:p>
          <a:p>
            <a:pPr eaLnBrk="1" hangingPunct="1"/>
            <a:r>
              <a:rPr lang="en-US" altLang="en-US" sz="2800" dirty="0"/>
              <a:t>School district staff is responsible for implementing the plan as written  </a:t>
            </a:r>
          </a:p>
          <a:p>
            <a:pPr eaLnBrk="1" hangingPunct="1"/>
            <a:r>
              <a:rPr lang="en-US" altLang="en-US" sz="2800" dirty="0"/>
              <a:t>Monitor the implementation of the Section 504 plan</a:t>
            </a:r>
          </a:p>
        </p:txBody>
      </p:sp>
    </p:spTree>
    <p:extLst>
      <p:ext uri="{BB962C8B-B14F-4D97-AF65-F5344CB8AC3E}">
        <p14:creationId xmlns:p14="http://schemas.microsoft.com/office/powerpoint/2010/main" val="18336114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8600"/>
            <a:ext cx="8229600" cy="1143000"/>
          </a:xfrm>
        </p:spPr>
        <p:txBody>
          <a:bodyPr/>
          <a:lstStyle/>
          <a:p>
            <a:pPr eaLnBrk="1" hangingPunct="1"/>
            <a:r>
              <a:rPr lang="en-US" altLang="en-US" b="1" dirty="0"/>
              <a:t>Overview of Section 504</a:t>
            </a:r>
          </a:p>
        </p:txBody>
      </p:sp>
      <p:sp>
        <p:nvSpPr>
          <p:cNvPr id="16387" name="Rectangle 3"/>
          <p:cNvSpPr>
            <a:spLocks noGrp="1" noChangeArrowheads="1"/>
          </p:cNvSpPr>
          <p:nvPr>
            <p:ph idx="1"/>
          </p:nvPr>
        </p:nvSpPr>
        <p:spPr>
          <a:xfrm>
            <a:off x="152400" y="1066800"/>
            <a:ext cx="8839200" cy="4648200"/>
          </a:xfrm>
        </p:spPr>
        <p:txBody>
          <a:bodyPr/>
          <a:lstStyle/>
          <a:p>
            <a:pPr algn="ctr" eaLnBrk="1" hangingPunct="1">
              <a:lnSpc>
                <a:spcPct val="90000"/>
              </a:lnSpc>
              <a:buFont typeface="Wingdings" pitchFamily="2" charset="2"/>
              <a:buNone/>
            </a:pPr>
            <a:r>
              <a:rPr lang="en-US" altLang="en-US" sz="2200" b="1" dirty="0"/>
              <a:t>	IDEA versus Section 504 FAPE</a:t>
            </a:r>
          </a:p>
          <a:p>
            <a:pPr eaLnBrk="1" hangingPunct="1">
              <a:lnSpc>
                <a:spcPct val="90000"/>
              </a:lnSpc>
            </a:pPr>
            <a:r>
              <a:rPr lang="en-US" altLang="en-US" sz="2200" b="1" dirty="0"/>
              <a:t>Section 504 FAPE</a:t>
            </a:r>
            <a:r>
              <a:rPr lang="en-US" altLang="en-US" sz="2200" dirty="0"/>
              <a:t>: </a:t>
            </a:r>
          </a:p>
          <a:p>
            <a:pPr lvl="1" eaLnBrk="1" hangingPunct="1">
              <a:lnSpc>
                <a:spcPct val="90000"/>
              </a:lnSpc>
              <a:buFontTx/>
              <a:buChar char="•"/>
            </a:pPr>
            <a:r>
              <a:rPr lang="en-US" altLang="en-US" sz="2200" dirty="0"/>
              <a:t>Regular or special education and related aids and services, as generally implemented by a Section 504 plan   </a:t>
            </a:r>
          </a:p>
          <a:p>
            <a:pPr lvl="1" eaLnBrk="1" hangingPunct="1">
              <a:lnSpc>
                <a:spcPct val="90000"/>
              </a:lnSpc>
              <a:buFontTx/>
              <a:buChar char="•"/>
            </a:pPr>
            <a:r>
              <a:rPr lang="en-US" altLang="en-US" sz="2200" dirty="0"/>
              <a:t>Under Section 504, FAPE is defined as that are </a:t>
            </a:r>
            <a:r>
              <a:rPr lang="en-US" altLang="en-US" sz="2200" b="1" dirty="0">
                <a:solidFill>
                  <a:srgbClr val="7030A0"/>
                </a:solidFill>
              </a:rPr>
              <a:t>the provision of regular or special education and related aids and services </a:t>
            </a:r>
            <a:r>
              <a:rPr lang="en-US" altLang="en-US" sz="2200" dirty="0"/>
              <a:t>designed to </a:t>
            </a:r>
            <a:r>
              <a:rPr lang="en-US" altLang="en-US" sz="2200" b="1" dirty="0">
                <a:solidFill>
                  <a:srgbClr val="7030A0"/>
                </a:solidFill>
              </a:rPr>
              <a:t>meet the needs of individuals with disabilities </a:t>
            </a:r>
            <a:r>
              <a:rPr lang="en-US" altLang="en-US" sz="2200" b="1" i="1" dirty="0">
                <a:solidFill>
                  <a:srgbClr val="7030A0"/>
                </a:solidFill>
              </a:rPr>
              <a:t>as adequately as the needs of individuals without disabilities</a:t>
            </a:r>
            <a:r>
              <a:rPr lang="en-US" altLang="en-US" sz="2200" dirty="0"/>
              <a:t> are met </a:t>
            </a:r>
          </a:p>
          <a:p>
            <a:pPr lvl="1" eaLnBrk="1" hangingPunct="1">
              <a:lnSpc>
                <a:spcPct val="90000"/>
              </a:lnSpc>
              <a:buFontTx/>
              <a:buChar char="•"/>
            </a:pPr>
            <a:r>
              <a:rPr lang="en-US" altLang="en-US" sz="2200" dirty="0"/>
              <a:t>The focus is not whether the program meets a student’s individualized needs, but whether the district can meet the student’s needs as adequately as the needs of students without disabilities</a:t>
            </a:r>
          </a:p>
          <a:p>
            <a:pPr lvl="1" eaLnBrk="1" hangingPunct="1">
              <a:lnSpc>
                <a:spcPct val="90000"/>
              </a:lnSpc>
              <a:buFontTx/>
              <a:buChar char="•"/>
            </a:pPr>
            <a:r>
              <a:rPr lang="en-US" altLang="en-US" sz="2200" dirty="0"/>
              <a:t>Thus, FAPE under Section 504 is a comparative standard </a:t>
            </a:r>
          </a:p>
        </p:txBody>
      </p:sp>
    </p:spTree>
    <p:extLst>
      <p:ext uri="{BB962C8B-B14F-4D97-AF65-F5344CB8AC3E}">
        <p14:creationId xmlns:p14="http://schemas.microsoft.com/office/powerpoint/2010/main" val="61182227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28600" y="304800"/>
            <a:ext cx="8610600" cy="990600"/>
          </a:xfrm>
        </p:spPr>
        <p:txBody>
          <a:bodyPr/>
          <a:lstStyle/>
          <a:p>
            <a:pPr eaLnBrk="1" hangingPunct="1"/>
            <a:r>
              <a:rPr lang="en-US" altLang="en-US" b="1" dirty="0"/>
              <a:t>Section 504 FAPE Process</a:t>
            </a:r>
          </a:p>
        </p:txBody>
      </p:sp>
      <p:sp>
        <p:nvSpPr>
          <p:cNvPr id="91139" name="Rectangle 3"/>
          <p:cNvSpPr>
            <a:spLocks noGrp="1" noChangeArrowheads="1"/>
          </p:cNvSpPr>
          <p:nvPr>
            <p:ph idx="1"/>
          </p:nvPr>
        </p:nvSpPr>
        <p:spPr>
          <a:xfrm>
            <a:off x="457200" y="1371600"/>
            <a:ext cx="8229600" cy="4572000"/>
          </a:xfrm>
        </p:spPr>
        <p:txBody>
          <a:bodyPr/>
          <a:lstStyle/>
          <a:p>
            <a:pPr algn="ctr" eaLnBrk="1" hangingPunct="1">
              <a:lnSpc>
                <a:spcPct val="90000"/>
              </a:lnSpc>
              <a:buFont typeface="Wingdings" pitchFamily="2" charset="2"/>
              <a:buNone/>
            </a:pPr>
            <a:r>
              <a:rPr lang="en-US" altLang="en-US" sz="2800" b="1" dirty="0"/>
              <a:t>Implementation</a:t>
            </a:r>
          </a:p>
          <a:p>
            <a:pPr eaLnBrk="1" hangingPunct="1">
              <a:lnSpc>
                <a:spcPct val="90000"/>
              </a:lnSpc>
            </a:pPr>
            <a:r>
              <a:rPr lang="en-US" altLang="en-US" sz="2800" dirty="0"/>
              <a:t>Support and train staff to ensure proper implementation</a:t>
            </a:r>
          </a:p>
          <a:p>
            <a:pPr eaLnBrk="1" hangingPunct="1">
              <a:lnSpc>
                <a:spcPct val="90000"/>
              </a:lnSpc>
            </a:pPr>
            <a:r>
              <a:rPr lang="en-US" altLang="en-US" sz="2800" dirty="0"/>
              <a:t>If a student is not making progress, convene a Section 504 meeting </a:t>
            </a:r>
          </a:p>
          <a:p>
            <a:pPr lvl="1" eaLnBrk="1" hangingPunct="1">
              <a:lnSpc>
                <a:spcPct val="90000"/>
              </a:lnSpc>
            </a:pPr>
            <a:r>
              <a:rPr lang="en-US" altLang="en-US" sz="2400" dirty="0"/>
              <a:t>May be appropriate to refer for an IDEA special education evaluation</a:t>
            </a:r>
          </a:p>
          <a:p>
            <a:pPr eaLnBrk="1" hangingPunct="1">
              <a:lnSpc>
                <a:spcPct val="90000"/>
              </a:lnSpc>
            </a:pPr>
            <a:r>
              <a:rPr lang="en-US" altLang="en-US" sz="2800" dirty="0"/>
              <a:t>If the Section 504 plan is not implemented as written, the school district could be found liable for not complying with Section 504 and staff may be subjected to discipline</a:t>
            </a:r>
          </a:p>
        </p:txBody>
      </p:sp>
    </p:spTree>
    <p:extLst>
      <p:ext uri="{BB962C8B-B14F-4D97-AF65-F5344CB8AC3E}">
        <p14:creationId xmlns:p14="http://schemas.microsoft.com/office/powerpoint/2010/main" val="201724217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noFill/>
          <a:extLst>
            <a:ext uri="{909E8E84-426E-40DD-AFC4-6F175D3DCCD1}">
              <a14:hiddenFill xmlns:a14="http://schemas.microsoft.com/office/drawing/2010/main">
                <a:gradFill rotWithShape="1">
                  <a:gsLst>
                    <a:gs pos="0">
                      <a:srgbClr val="8EC641"/>
                    </a:gs>
                    <a:gs pos="50000">
                      <a:srgbClr val="FFFFFF"/>
                    </a:gs>
                    <a:gs pos="100000">
                      <a:srgbClr val="8EC641"/>
                    </a:gs>
                  </a:gsLst>
                  <a:lin ang="0" scaled="1"/>
                </a:gra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b="1" dirty="0"/>
              <a:t>Section 504 FAPE</a:t>
            </a:r>
            <a:endParaRPr lang="en-US" altLang="en-US" dirty="0">
              <a:latin typeface="Tahoma" pitchFamily="34" charset="0"/>
            </a:endParaRPr>
          </a:p>
        </p:txBody>
      </p:sp>
      <p:sp>
        <p:nvSpPr>
          <p:cNvPr id="224259" name="Rectangle 3"/>
          <p:cNvSpPr>
            <a:spLocks noGrp="1" noChangeArrowheads="1"/>
          </p:cNvSpPr>
          <p:nvPr>
            <p:ph idx="1"/>
          </p:nvPr>
        </p:nvSpPr>
        <p:spPr>
          <a:xfrm>
            <a:off x="457200" y="1066800"/>
            <a:ext cx="8229600" cy="4906963"/>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marL="0" indent="0" algn="ctr">
              <a:lnSpc>
                <a:spcPct val="90000"/>
              </a:lnSpc>
              <a:buFont typeface="Wingdings" pitchFamily="2" charset="2"/>
              <a:buNone/>
              <a:defRPr/>
            </a:pPr>
            <a:r>
              <a:rPr lang="en-US" altLang="en-US" sz="2800" b="1" dirty="0"/>
              <a:t>Implementation</a:t>
            </a:r>
          </a:p>
          <a:p>
            <a:pPr>
              <a:lnSpc>
                <a:spcPct val="90000"/>
              </a:lnSpc>
              <a:defRPr/>
            </a:pPr>
            <a:r>
              <a:rPr lang="en-US" altLang="en-US" sz="2800" dirty="0">
                <a:latin typeface="Tahoma" pitchFamily="34" charset="0"/>
              </a:rPr>
              <a:t>Section 504 Service Plan must be implemented with fidelity</a:t>
            </a:r>
          </a:p>
          <a:p>
            <a:pPr>
              <a:lnSpc>
                <a:spcPct val="90000"/>
              </a:lnSpc>
              <a:defRPr/>
            </a:pPr>
            <a:r>
              <a:rPr lang="en-US" altLang="en-US" sz="2800" dirty="0">
                <a:latin typeface="Tahoma" pitchFamily="34" charset="0"/>
              </a:rPr>
              <a:t>Failure to implement the plan can land the District in hot water with OCR</a:t>
            </a:r>
          </a:p>
          <a:p>
            <a:pPr>
              <a:lnSpc>
                <a:spcPct val="90000"/>
              </a:lnSpc>
              <a:defRPr/>
            </a:pPr>
            <a:r>
              <a:rPr lang="en-US" altLang="en-US" sz="2800" dirty="0">
                <a:latin typeface="Tahoma" pitchFamily="34" charset="0"/>
              </a:rPr>
              <a:t>If a teacher intentionally does not implement a Section 504 Service Plan or IEP, then money damages could be awarded under Section 504</a:t>
            </a:r>
          </a:p>
          <a:p>
            <a:pPr lvl="1">
              <a:lnSpc>
                <a:spcPct val="90000"/>
              </a:lnSpc>
              <a:defRPr/>
            </a:pPr>
            <a:r>
              <a:rPr lang="en-US" altLang="en-US" sz="2400" dirty="0">
                <a:latin typeface="Tahoma" pitchFamily="34" charset="0"/>
              </a:rPr>
              <a:t>The standard parents must prove is the LEA intentionally or with deliberate indifference failed to provide meaningful access or reasonable accommodation to the student</a:t>
            </a:r>
          </a:p>
        </p:txBody>
      </p:sp>
    </p:spTree>
    <p:extLst>
      <p:ext uri="{BB962C8B-B14F-4D97-AF65-F5344CB8AC3E}">
        <p14:creationId xmlns:p14="http://schemas.microsoft.com/office/powerpoint/2010/main" val="5346487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noFill/>
          <a:extLst>
            <a:ext uri="{909E8E84-426E-40DD-AFC4-6F175D3DCCD1}">
              <a14:hiddenFill xmlns:a14="http://schemas.microsoft.com/office/drawing/2010/main">
                <a:gradFill rotWithShape="1">
                  <a:gsLst>
                    <a:gs pos="0">
                      <a:srgbClr val="8EC641"/>
                    </a:gs>
                    <a:gs pos="50000">
                      <a:srgbClr val="FFFFFF"/>
                    </a:gs>
                    <a:gs pos="100000">
                      <a:srgbClr val="8EC641"/>
                    </a:gs>
                  </a:gsLst>
                  <a:lin ang="0" scaled="1"/>
                </a:gra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b="1" dirty="0"/>
              <a:t>Section 504 FAPE</a:t>
            </a:r>
            <a:endParaRPr lang="en-US" altLang="en-US" dirty="0">
              <a:latin typeface="Tahoma" pitchFamily="34" charset="0"/>
            </a:endParaRPr>
          </a:p>
        </p:txBody>
      </p:sp>
      <p:sp>
        <p:nvSpPr>
          <p:cNvPr id="224259" name="Rectangle 3"/>
          <p:cNvSpPr>
            <a:spLocks noGrp="1" noChangeArrowheads="1"/>
          </p:cNvSpPr>
          <p:nvPr>
            <p:ph idx="1"/>
          </p:nvPr>
        </p:nvSpPr>
        <p:spPr>
          <a:xfrm>
            <a:off x="457200" y="1066800"/>
            <a:ext cx="8229600" cy="4906963"/>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marL="0" indent="0" algn="ctr">
              <a:lnSpc>
                <a:spcPct val="90000"/>
              </a:lnSpc>
              <a:buFont typeface="Wingdings" pitchFamily="2" charset="2"/>
              <a:buNone/>
              <a:defRPr/>
            </a:pPr>
            <a:r>
              <a:rPr lang="en-US" altLang="en-US" sz="2800" b="1" dirty="0"/>
              <a:t>Implementation</a:t>
            </a:r>
          </a:p>
          <a:p>
            <a:pPr>
              <a:lnSpc>
                <a:spcPct val="90000"/>
              </a:lnSpc>
              <a:defRPr/>
            </a:pPr>
            <a:r>
              <a:rPr lang="en-US" altLang="en-US" sz="2800" dirty="0">
                <a:latin typeface="Tahoma" pitchFamily="34" charset="0"/>
              </a:rPr>
              <a:t>A collective bargaining agreement (“CBA”) does NOT supersede Section 504 requirements.  (</a:t>
            </a:r>
            <a:r>
              <a:rPr lang="en-US" altLang="en-US" sz="2800" i="1" dirty="0">
                <a:latin typeface="Tahoma" pitchFamily="34" charset="0"/>
              </a:rPr>
              <a:t>See</a:t>
            </a:r>
            <a:r>
              <a:rPr lang="en-US" altLang="en-US" sz="2800" dirty="0">
                <a:latin typeface="Tahoma" pitchFamily="34" charset="0"/>
              </a:rPr>
              <a:t> </a:t>
            </a:r>
            <a:r>
              <a:rPr lang="en-US" altLang="en-US" sz="2800" i="1" dirty="0">
                <a:latin typeface="Tahoma" pitchFamily="34" charset="0"/>
              </a:rPr>
              <a:t>Letter to Williams</a:t>
            </a:r>
            <a:r>
              <a:rPr lang="en-US" altLang="en-US" sz="2800" dirty="0">
                <a:latin typeface="Tahoma" pitchFamily="34" charset="0"/>
              </a:rPr>
              <a:t>, 21 </a:t>
            </a:r>
            <a:r>
              <a:rPr lang="en-US" altLang="en-US" sz="2800" dirty="0" err="1">
                <a:latin typeface="Tahoma" pitchFamily="34" charset="0"/>
              </a:rPr>
              <a:t>IDELR</a:t>
            </a:r>
            <a:r>
              <a:rPr lang="en-US" altLang="en-US" sz="2800" dirty="0">
                <a:latin typeface="Tahoma" pitchFamily="34" charset="0"/>
              </a:rPr>
              <a:t> 73.) </a:t>
            </a:r>
          </a:p>
          <a:p>
            <a:pPr lvl="1">
              <a:lnSpc>
                <a:spcPct val="90000"/>
              </a:lnSpc>
              <a:defRPr/>
            </a:pPr>
            <a:r>
              <a:rPr lang="en-US" altLang="en-US" sz="2000" dirty="0">
                <a:latin typeface="Tahoma" pitchFamily="34" charset="0"/>
              </a:rPr>
              <a:t>“The provisions of a collective bargaining agreement cannot authorize a school district’s failure to provide the rights and protections guaranteed under Part B [of IDEA] to all eligible children with disabilities and their parents and guaranteed under Section 504 to all qualified individuals with disabilities and their parents.” </a:t>
            </a:r>
          </a:p>
          <a:p>
            <a:pPr>
              <a:lnSpc>
                <a:spcPct val="90000"/>
              </a:lnSpc>
              <a:defRPr/>
            </a:pPr>
            <a:r>
              <a:rPr lang="en-US" altLang="en-US" sz="2400" dirty="0">
                <a:latin typeface="Tahoma" pitchFamily="34" charset="0"/>
              </a:rPr>
              <a:t>Regardless of what is required by the CBA, you must comply with the requirements of Section 504.</a:t>
            </a:r>
          </a:p>
        </p:txBody>
      </p:sp>
    </p:spTree>
    <p:extLst>
      <p:ext uri="{BB962C8B-B14F-4D97-AF65-F5344CB8AC3E}">
        <p14:creationId xmlns:p14="http://schemas.microsoft.com/office/powerpoint/2010/main" val="14947333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8600" y="304800"/>
            <a:ext cx="8610600" cy="990600"/>
          </a:xfrm>
        </p:spPr>
        <p:txBody>
          <a:bodyPr/>
          <a:lstStyle/>
          <a:p>
            <a:pPr eaLnBrk="1" hangingPunct="1"/>
            <a:r>
              <a:rPr lang="en-US" altLang="en-US" b="1" dirty="0"/>
              <a:t>Section 504 FAPE</a:t>
            </a:r>
          </a:p>
        </p:txBody>
      </p:sp>
      <p:sp>
        <p:nvSpPr>
          <p:cNvPr id="94211" name="Rectangle 3"/>
          <p:cNvSpPr>
            <a:spLocks noGrp="1" noChangeArrowheads="1"/>
          </p:cNvSpPr>
          <p:nvPr>
            <p:ph idx="1"/>
          </p:nvPr>
        </p:nvSpPr>
        <p:spPr/>
        <p:txBody>
          <a:bodyPr/>
          <a:lstStyle/>
          <a:p>
            <a:pPr marL="0" indent="0" algn="ctr" eaLnBrk="1" hangingPunct="1">
              <a:buFont typeface="Wingdings" pitchFamily="2" charset="2"/>
              <a:buNone/>
            </a:pPr>
            <a:r>
              <a:rPr lang="en-US" altLang="en-US" sz="2800" b="1" dirty="0"/>
              <a:t>Procedural Safeguards</a:t>
            </a:r>
          </a:p>
          <a:p>
            <a:pPr marL="0" indent="0" eaLnBrk="1" hangingPunct="1">
              <a:buFont typeface="Wingdings" pitchFamily="2" charset="2"/>
              <a:buNone/>
            </a:pPr>
            <a:endParaRPr lang="en-US" altLang="en-US" sz="1200" dirty="0"/>
          </a:p>
          <a:p>
            <a:pPr marL="0" indent="0" eaLnBrk="1" hangingPunct="1">
              <a:buFont typeface="Wingdings" pitchFamily="2" charset="2"/>
              <a:buNone/>
            </a:pPr>
            <a:r>
              <a:rPr lang="en-US" altLang="en-US" sz="2800" dirty="0"/>
              <a:t>Parents must receive their procedural safeguards when:</a:t>
            </a:r>
          </a:p>
          <a:p>
            <a:pPr eaLnBrk="1" hangingPunct="1"/>
            <a:r>
              <a:rPr lang="en-US" altLang="en-US" sz="2800" dirty="0"/>
              <a:t>The school district offers or refuses to assess; </a:t>
            </a:r>
          </a:p>
          <a:p>
            <a:pPr eaLnBrk="1" hangingPunct="1"/>
            <a:r>
              <a:rPr lang="en-US" altLang="en-US" sz="2800" dirty="0"/>
              <a:t>The Section 504 team finds the student eligible or not eligible for a Section 504 Plan; and</a:t>
            </a:r>
          </a:p>
          <a:p>
            <a:pPr eaLnBrk="1" hangingPunct="1"/>
            <a:r>
              <a:rPr lang="en-US" altLang="en-US" sz="2800" dirty="0"/>
              <a:t>At annual Section 504 Plan meetings</a:t>
            </a:r>
          </a:p>
          <a:p>
            <a:pPr eaLnBrk="1" hangingPunct="1"/>
            <a:r>
              <a:rPr lang="en-US" altLang="en-US" sz="2800" dirty="0"/>
              <a:t>Included in the Annual enrollment packet?  </a:t>
            </a:r>
          </a:p>
        </p:txBody>
      </p:sp>
    </p:spTree>
    <p:extLst>
      <p:ext uri="{BB962C8B-B14F-4D97-AF65-F5344CB8AC3E}">
        <p14:creationId xmlns:p14="http://schemas.microsoft.com/office/powerpoint/2010/main" val="62357214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28600" y="304800"/>
            <a:ext cx="8610600" cy="990600"/>
          </a:xfrm>
        </p:spPr>
        <p:txBody>
          <a:bodyPr/>
          <a:lstStyle/>
          <a:p>
            <a:pPr eaLnBrk="1" hangingPunct="1"/>
            <a:r>
              <a:rPr lang="en-US" altLang="en-US" b="1" dirty="0"/>
              <a:t>Section 504 FAPE Process</a:t>
            </a:r>
          </a:p>
        </p:txBody>
      </p:sp>
      <p:sp>
        <p:nvSpPr>
          <p:cNvPr id="95235" name="Rectangle 3"/>
          <p:cNvSpPr>
            <a:spLocks noGrp="1" noChangeArrowheads="1"/>
          </p:cNvSpPr>
          <p:nvPr>
            <p:ph idx="1"/>
          </p:nvPr>
        </p:nvSpPr>
        <p:spPr/>
        <p:txBody>
          <a:bodyPr/>
          <a:lstStyle/>
          <a:p>
            <a:pPr algn="ctr" eaLnBrk="1" hangingPunct="1">
              <a:buFont typeface="Wingdings" pitchFamily="2" charset="2"/>
              <a:buNone/>
            </a:pPr>
            <a:r>
              <a:rPr lang="en-US" altLang="en-US" sz="2800" b="1" dirty="0"/>
              <a:t>Procedural Safeguards</a:t>
            </a:r>
            <a:endParaRPr lang="en-US" altLang="en-US" sz="2800" dirty="0"/>
          </a:p>
          <a:p>
            <a:pPr eaLnBrk="1" hangingPunct="1">
              <a:buFont typeface="Wingdings" pitchFamily="2" charset="2"/>
              <a:buNone/>
            </a:pPr>
            <a:r>
              <a:rPr lang="en-US" altLang="en-US" sz="2800" dirty="0"/>
              <a:t>Parents may:</a:t>
            </a:r>
          </a:p>
          <a:p>
            <a:pPr eaLnBrk="1" hangingPunct="1"/>
            <a:r>
              <a:rPr lang="en-US" altLang="en-US" sz="2800" dirty="0"/>
              <a:t>Request a hearing before an impartial hearing officer</a:t>
            </a:r>
          </a:p>
          <a:p>
            <a:pPr eaLnBrk="1" hangingPunct="1"/>
            <a:r>
              <a:rPr lang="en-US" altLang="en-US" sz="2800" dirty="0"/>
              <a:t>File a complaint with OCR</a:t>
            </a:r>
          </a:p>
          <a:p>
            <a:pPr eaLnBrk="1" hangingPunct="1"/>
            <a:r>
              <a:rPr lang="en-US" altLang="en-US" sz="2800" dirty="0"/>
              <a:t>File a lawsuit in state or federal court (note, there is no requirement to first file an OCR complaint or request an impartial hearing)</a:t>
            </a:r>
            <a:endParaRPr lang="en-US" altLang="en-US" dirty="0"/>
          </a:p>
          <a:p>
            <a:pPr eaLnBrk="1" hangingPunct="1"/>
            <a:endParaRPr lang="en-US" altLang="en-US" dirty="0"/>
          </a:p>
        </p:txBody>
      </p:sp>
    </p:spTree>
    <p:extLst>
      <p:ext uri="{BB962C8B-B14F-4D97-AF65-F5344CB8AC3E}">
        <p14:creationId xmlns:p14="http://schemas.microsoft.com/office/powerpoint/2010/main" val="288433945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28600" y="304800"/>
            <a:ext cx="8610600" cy="990600"/>
          </a:xfrm>
        </p:spPr>
        <p:txBody>
          <a:bodyPr/>
          <a:lstStyle/>
          <a:p>
            <a:pPr eaLnBrk="1" hangingPunct="1"/>
            <a:r>
              <a:rPr lang="en-US" altLang="en-US" b="1" dirty="0"/>
              <a:t>Section 504 FAPE</a:t>
            </a:r>
          </a:p>
        </p:txBody>
      </p:sp>
      <p:sp>
        <p:nvSpPr>
          <p:cNvPr id="81923" name="Rectangle 3"/>
          <p:cNvSpPr>
            <a:spLocks noGrp="1" noChangeArrowheads="1"/>
          </p:cNvSpPr>
          <p:nvPr>
            <p:ph idx="1"/>
          </p:nvPr>
        </p:nvSpPr>
        <p:spPr>
          <a:xfrm>
            <a:off x="457200" y="1447800"/>
            <a:ext cx="8229600" cy="4678363"/>
          </a:xfrm>
        </p:spPr>
        <p:txBody>
          <a:bodyPr/>
          <a:lstStyle/>
          <a:p>
            <a:pPr marL="609600" indent="-609600" algn="ctr" eaLnBrk="1" hangingPunct="1">
              <a:buFont typeface="Wingdings" pitchFamily="2" charset="2"/>
              <a:buNone/>
              <a:defRPr/>
            </a:pPr>
            <a:r>
              <a:rPr lang="en-US" altLang="en-US" sz="2800" b="1" dirty="0"/>
              <a:t>Parental Consent</a:t>
            </a:r>
            <a:endParaRPr lang="en-US" altLang="en-US" sz="2800" dirty="0"/>
          </a:p>
          <a:p>
            <a:pPr marL="609600" indent="-609600" eaLnBrk="1" hangingPunct="1">
              <a:buFont typeface="Wingdings" pitchFamily="2" charset="2"/>
              <a:buNone/>
              <a:defRPr/>
            </a:pPr>
            <a:r>
              <a:rPr lang="en-US" altLang="en-US" sz="2800" dirty="0"/>
              <a:t>Is required prior to:</a:t>
            </a:r>
          </a:p>
          <a:p>
            <a:pPr marL="609600" indent="-609600" eaLnBrk="1" hangingPunct="1">
              <a:defRPr/>
            </a:pPr>
            <a:r>
              <a:rPr lang="en-US" altLang="en-US" sz="2800" dirty="0"/>
              <a:t>An initial Section 504 evaluation;</a:t>
            </a:r>
          </a:p>
          <a:p>
            <a:pPr marL="609600" indent="-609600" eaLnBrk="1" hangingPunct="1">
              <a:defRPr/>
            </a:pPr>
            <a:r>
              <a:rPr lang="en-US" altLang="en-US" sz="2800" dirty="0"/>
              <a:t>Implementation of the initial Section 504 Plan</a:t>
            </a:r>
          </a:p>
          <a:p>
            <a:pPr marL="0" indent="0" eaLnBrk="1" hangingPunct="1">
              <a:buFont typeface="Wingdings" pitchFamily="2" charset="2"/>
              <a:buNone/>
              <a:defRPr/>
            </a:pPr>
            <a:endParaRPr lang="en-US" altLang="en-US" sz="2800" dirty="0"/>
          </a:p>
          <a:p>
            <a:pPr marL="609600" indent="-609600" eaLnBrk="1" hangingPunct="1">
              <a:buFont typeface="Wingdings" pitchFamily="2" charset="2"/>
              <a:buNone/>
              <a:defRPr/>
            </a:pPr>
            <a:r>
              <a:rPr lang="en-US" altLang="en-US" sz="2800" dirty="0"/>
              <a:t>May not be required prior to:</a:t>
            </a:r>
          </a:p>
          <a:p>
            <a:pPr marL="609600" indent="-609600" eaLnBrk="1" hangingPunct="1">
              <a:defRPr/>
            </a:pPr>
            <a:r>
              <a:rPr lang="en-US" altLang="en-US" sz="2800" dirty="0"/>
              <a:t>Implementation of a subsequent Section 504 Plan </a:t>
            </a:r>
          </a:p>
          <a:p>
            <a:pPr marL="609600" indent="-609600" eaLnBrk="1" hangingPunct="1">
              <a:defRPr/>
            </a:pPr>
            <a:r>
              <a:rPr lang="en-US" altLang="en-US" sz="2800" dirty="0"/>
              <a:t>Re-evaluations</a:t>
            </a:r>
          </a:p>
        </p:txBody>
      </p:sp>
    </p:spTree>
    <p:extLst>
      <p:ext uri="{BB962C8B-B14F-4D97-AF65-F5344CB8AC3E}">
        <p14:creationId xmlns:p14="http://schemas.microsoft.com/office/powerpoint/2010/main" val="386523260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altLang="en-US" b="1" dirty="0"/>
              <a:t>Concluding Thoughts</a:t>
            </a:r>
          </a:p>
        </p:txBody>
      </p:sp>
      <p:sp>
        <p:nvSpPr>
          <p:cNvPr id="107523" name="Rectangle 3"/>
          <p:cNvSpPr>
            <a:spLocks noGrp="1" noChangeArrowheads="1"/>
          </p:cNvSpPr>
          <p:nvPr>
            <p:ph idx="1"/>
          </p:nvPr>
        </p:nvSpPr>
        <p:spPr>
          <a:xfrm>
            <a:off x="457200" y="1676400"/>
            <a:ext cx="8229600" cy="4449763"/>
          </a:xfrm>
        </p:spPr>
        <p:txBody>
          <a:bodyPr/>
          <a:lstStyle/>
          <a:p>
            <a:pPr eaLnBrk="1" hangingPunct="1"/>
            <a:r>
              <a:rPr lang="en-US" altLang="en-US" sz="2800" dirty="0"/>
              <a:t>Follow your school district’s Section 504 policies and procedures</a:t>
            </a:r>
          </a:p>
          <a:p>
            <a:pPr eaLnBrk="1" hangingPunct="1"/>
            <a:r>
              <a:rPr lang="en-US" altLang="en-US" sz="2800" dirty="0"/>
              <a:t>When in doubt, consult with the school district’s 504 Coordinator and/or special education staff</a:t>
            </a:r>
          </a:p>
          <a:p>
            <a:pPr eaLnBrk="1" hangingPunct="1"/>
            <a:r>
              <a:rPr lang="en-US" altLang="en-US" sz="2800" dirty="0"/>
              <a:t>Section 504 decisions are based on a comparative analysis, unlike the IDEA</a:t>
            </a:r>
          </a:p>
          <a:p>
            <a:pPr eaLnBrk="1" hangingPunct="1"/>
            <a:r>
              <a:rPr lang="en-US" altLang="en-US" sz="2800" dirty="0"/>
              <a:t>Section 504 plans are not consolation prizes</a:t>
            </a:r>
          </a:p>
          <a:p>
            <a:pPr eaLnBrk="1" hangingPunct="1">
              <a:buFont typeface="Wingdings" pitchFamily="2" charset="2"/>
              <a:buNone/>
            </a:pPr>
            <a:r>
              <a:rPr lang="en-US" altLang="en-US" sz="2800" dirty="0"/>
              <a:t> </a:t>
            </a:r>
          </a:p>
        </p:txBody>
      </p:sp>
    </p:spTree>
    <p:extLst>
      <p:ext uri="{BB962C8B-B14F-4D97-AF65-F5344CB8AC3E}">
        <p14:creationId xmlns:p14="http://schemas.microsoft.com/office/powerpoint/2010/main" val="4257301672"/>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CC50-C1D9-8AC6-022F-992021E1D1D4}"/>
              </a:ext>
            </a:extLst>
          </p:cNvPr>
          <p:cNvSpPr>
            <a:spLocks noGrp="1"/>
          </p:cNvSpPr>
          <p:nvPr>
            <p:ph type="title"/>
          </p:nvPr>
        </p:nvSpPr>
        <p:spPr/>
        <p:txBody>
          <a:bodyPr/>
          <a:lstStyle/>
          <a:p>
            <a:r>
              <a:rPr lang="en-US" dirty="0"/>
              <a:t>Follow Up Questions to You</a:t>
            </a:r>
          </a:p>
        </p:txBody>
      </p:sp>
      <p:sp>
        <p:nvSpPr>
          <p:cNvPr id="3" name="Content Placeholder 2">
            <a:extLst>
              <a:ext uri="{FF2B5EF4-FFF2-40B4-BE49-F238E27FC236}">
                <a16:creationId xmlns:a16="http://schemas.microsoft.com/office/drawing/2014/main" id="{BC2F5A5A-6A12-E3F3-B917-05B724B0143E}"/>
              </a:ext>
            </a:extLst>
          </p:cNvPr>
          <p:cNvSpPr>
            <a:spLocks noGrp="1"/>
          </p:cNvSpPr>
          <p:nvPr>
            <p:ph idx="1"/>
          </p:nvPr>
        </p:nvSpPr>
        <p:spPr/>
        <p:txBody>
          <a:bodyPr/>
          <a:lstStyle/>
          <a:p>
            <a:r>
              <a:rPr lang="en-US" sz="2800" dirty="0"/>
              <a:t>Should we deny assessment solely because the Student missed too much school? </a:t>
            </a:r>
          </a:p>
          <a:p>
            <a:r>
              <a:rPr lang="en-US" sz="2800" dirty="0"/>
              <a:t>Are students “too young” for Section 504? </a:t>
            </a:r>
          </a:p>
          <a:p>
            <a:r>
              <a:rPr lang="en-US" sz="2800" dirty="0"/>
              <a:t>Do we have to see an impact on Learning to conduct a Section 504 evaluation? </a:t>
            </a:r>
          </a:p>
          <a:p>
            <a:r>
              <a:rPr lang="en-US" sz="2800" dirty="0"/>
              <a:t>Is Section 504 a consolation prize to not qualifying for special education? </a:t>
            </a:r>
          </a:p>
          <a:p>
            <a:r>
              <a:rPr lang="en-US" sz="2800" dirty="0"/>
              <a:t>Should we offer a Section 504 Plan to a student whose parent unilaterally exited him or her? </a:t>
            </a:r>
          </a:p>
        </p:txBody>
      </p:sp>
    </p:spTree>
    <p:extLst>
      <p:ext uri="{BB962C8B-B14F-4D97-AF65-F5344CB8AC3E}">
        <p14:creationId xmlns:p14="http://schemas.microsoft.com/office/powerpoint/2010/main" val="37790491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a:extLst>
              <a:ext uri="{FF2B5EF4-FFF2-40B4-BE49-F238E27FC236}">
                <a16:creationId xmlns:a16="http://schemas.microsoft.com/office/drawing/2014/main" id="{9C79A933-7043-4988-A98A-C47F5AB69153}"/>
              </a:ext>
            </a:extLst>
          </p:cNvPr>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buFont typeface="Wingdings" panose="05000000000000000000" pitchFamily="2" charset="2"/>
              <a:buNone/>
            </a:pPr>
            <a:endParaRPr lang="en-US" altLang="en-US" sz="6000" dirty="0">
              <a:latin typeface="Tahoma" panose="020B0604030504040204" pitchFamily="34" charset="0"/>
              <a:cs typeface="Tahoma" panose="020B0604030504040204" pitchFamily="34" charset="0"/>
            </a:endParaRPr>
          </a:p>
          <a:p>
            <a:pPr>
              <a:buFont typeface="Wingdings" panose="05000000000000000000" pitchFamily="2" charset="2"/>
              <a:buNone/>
            </a:pPr>
            <a:endParaRPr lang="en-US" altLang="en-US" sz="6000" dirty="0">
              <a:latin typeface="Tahoma" panose="020B0604030504040204" pitchFamily="34" charset="0"/>
              <a:cs typeface="Tahoma" panose="020B0604030504040204" pitchFamily="34" charset="0"/>
            </a:endParaRPr>
          </a:p>
          <a:p>
            <a:pPr algn="ctr">
              <a:buFont typeface="Wingdings" panose="05000000000000000000" pitchFamily="2" charset="2"/>
              <a:buNone/>
            </a:pPr>
            <a:r>
              <a:rPr lang="en-US" altLang="en-US" sz="6000" dirty="0">
                <a:latin typeface="Tahoma" panose="020B0604030504040204" pitchFamily="34" charset="0"/>
                <a:cs typeface="Tahoma" panose="020B0604030504040204" pitchFamily="34" charset="0"/>
              </a:rPr>
              <a:t>Questions and Answers</a:t>
            </a:r>
          </a:p>
        </p:txBody>
      </p:sp>
      <p:pic>
        <p:nvPicPr>
          <p:cNvPr id="64515" name="Picture 9" descr="th?id=H">
            <a:extLst>
              <a:ext uri="{FF2B5EF4-FFF2-40B4-BE49-F238E27FC236}">
                <a16:creationId xmlns:a16="http://schemas.microsoft.com/office/drawing/2014/main" id="{B2EC34A9-934D-44BF-8F38-3F7F46054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04800"/>
            <a:ext cx="43434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FFF PPT 2012 R5 v_1_CP-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82296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0213" y="919163"/>
            <a:ext cx="8304212" cy="46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noFill/>
          <a:extLst>
            <a:ext uri="{909E8E84-426E-40DD-AFC4-6F175D3DCCD1}">
              <a14:hiddenFill xmlns:a14="http://schemas.microsoft.com/office/drawing/2010/main">
                <a:gradFill rotWithShape="1">
                  <a:gsLst>
                    <a:gs pos="0">
                      <a:schemeClr val="accent1"/>
                    </a:gs>
                    <a:gs pos="50000">
                      <a:schemeClr val="bg1"/>
                    </a:gs>
                    <a:gs pos="100000">
                      <a:schemeClr val="accent1"/>
                    </a:gs>
                  </a:gsLst>
                  <a:lin ang="0" scaled="1"/>
                </a:gradFill>
              </a14:hiddenFill>
            </a:ext>
          </a:extLst>
        </p:spPr>
        <p:txBody>
          <a:bodyPr/>
          <a:lstStyle/>
          <a:p>
            <a:pPr eaLnBrk="1" hangingPunct="1">
              <a:defRPr/>
            </a:pPr>
            <a:r>
              <a:rPr lang="en-US" altLang="en-US" b="1" dirty="0"/>
              <a:t>  Overview of Section 504</a:t>
            </a:r>
            <a:r>
              <a:rPr lang="en-US" altLang="en-US" dirty="0"/>
              <a:t> 	</a:t>
            </a:r>
          </a:p>
        </p:txBody>
      </p:sp>
      <p:sp>
        <p:nvSpPr>
          <p:cNvPr id="17411" name="Oval 3"/>
          <p:cNvSpPr>
            <a:spLocks noChangeArrowheads="1"/>
          </p:cNvSpPr>
          <p:nvPr/>
        </p:nvSpPr>
        <p:spPr bwMode="auto">
          <a:xfrm>
            <a:off x="1371600" y="1524000"/>
            <a:ext cx="6553200" cy="42672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65000"/>
              <a:buFont typeface="Wingdings" pitchFamily="2" charset="2"/>
              <a:buChar char="q"/>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7412" name="Oval 4"/>
          <p:cNvSpPr>
            <a:spLocks noChangeArrowheads="1"/>
          </p:cNvSpPr>
          <p:nvPr/>
        </p:nvSpPr>
        <p:spPr bwMode="auto">
          <a:xfrm>
            <a:off x="2133600" y="3086100"/>
            <a:ext cx="4876800" cy="25146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65000"/>
              <a:buFont typeface="Wingdings" pitchFamily="2" charset="2"/>
              <a:buChar char="q"/>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7413" name="Oval 5"/>
          <p:cNvSpPr>
            <a:spLocks noChangeArrowheads="1"/>
          </p:cNvSpPr>
          <p:nvPr/>
        </p:nvSpPr>
        <p:spPr bwMode="auto">
          <a:xfrm>
            <a:off x="2933700" y="4267200"/>
            <a:ext cx="3276600" cy="12192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65000"/>
              <a:buFont typeface="Wingdings" pitchFamily="2" charset="2"/>
              <a:buChar char="q"/>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7414" name="Text Box 6"/>
          <p:cNvSpPr txBox="1">
            <a:spLocks noChangeArrowheads="1"/>
          </p:cNvSpPr>
          <p:nvPr/>
        </p:nvSpPr>
        <p:spPr bwMode="auto">
          <a:xfrm>
            <a:off x="2971800" y="1981200"/>
            <a:ext cx="3352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65000"/>
              <a:buFont typeface="Wingdings" pitchFamily="2" charset="2"/>
              <a:buChar char="q"/>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US" altLang="en-US" sz="2200" dirty="0">
                <a:ea typeface="MS PGothic" pitchFamily="34" charset="-128"/>
              </a:rPr>
              <a:t>General Education Students</a:t>
            </a:r>
          </a:p>
        </p:txBody>
      </p:sp>
      <p:sp>
        <p:nvSpPr>
          <p:cNvPr id="17415" name="Text Box 7"/>
          <p:cNvSpPr txBox="1">
            <a:spLocks noChangeArrowheads="1"/>
          </p:cNvSpPr>
          <p:nvPr/>
        </p:nvSpPr>
        <p:spPr bwMode="auto">
          <a:xfrm>
            <a:off x="2857500" y="3540125"/>
            <a:ext cx="33528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65000"/>
              <a:buFont typeface="Wingdings" pitchFamily="2" charset="2"/>
              <a:buChar char="q"/>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200" dirty="0">
                <a:ea typeface="MS PGothic" pitchFamily="34" charset="-128"/>
              </a:rPr>
              <a:t>Section 504 Students</a:t>
            </a:r>
          </a:p>
        </p:txBody>
      </p:sp>
      <p:sp>
        <p:nvSpPr>
          <p:cNvPr id="17416" name="Text Box 8"/>
          <p:cNvSpPr txBox="1">
            <a:spLocks noChangeArrowheads="1"/>
          </p:cNvSpPr>
          <p:nvPr/>
        </p:nvSpPr>
        <p:spPr bwMode="auto">
          <a:xfrm>
            <a:off x="2895600" y="4572000"/>
            <a:ext cx="3352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65000"/>
              <a:buFont typeface="Wingdings" pitchFamily="2" charset="2"/>
              <a:buChar char="q"/>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200" dirty="0">
                <a:ea typeface="MS PGothic" pitchFamily="34" charset="-128"/>
              </a:rPr>
              <a:t>IDEA </a:t>
            </a:r>
          </a:p>
          <a:p>
            <a:pPr algn="ctr">
              <a:spcBef>
                <a:spcPct val="0"/>
              </a:spcBef>
              <a:buFontTx/>
              <a:buNone/>
            </a:pPr>
            <a:r>
              <a:rPr lang="en-US" altLang="en-US" sz="2200" dirty="0">
                <a:ea typeface="MS PGothic" pitchFamily="34" charset="-128"/>
              </a:rPr>
              <a:t>Students</a:t>
            </a:r>
          </a:p>
        </p:txBody>
      </p:sp>
      <p:sp>
        <p:nvSpPr>
          <p:cNvPr id="17417" name="Rectangle 9"/>
          <p:cNvSpPr>
            <a:spLocks noChangeArrowheads="1"/>
          </p:cNvSpPr>
          <p:nvPr/>
        </p:nvSpPr>
        <p:spPr bwMode="auto">
          <a:xfrm>
            <a:off x="457200" y="228600"/>
            <a:ext cx="8229600" cy="1143000"/>
          </a:xfrm>
          <a:prstGeom prst="rect">
            <a:avLst/>
          </a:prstGeom>
          <a:gradFill rotWithShape="1">
            <a:gsLst>
              <a:gs pos="0">
                <a:srgbClr val="8EC641"/>
              </a:gs>
              <a:gs pos="50000">
                <a:srgbClr val="FFFFFF"/>
              </a:gs>
              <a:gs pos="100000">
                <a:srgbClr val="8EC64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SzPct val="65000"/>
              <a:buFont typeface="Wingdings" pitchFamily="2" charset="2"/>
              <a:buChar char="q"/>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400" b="1" dirty="0"/>
              <a:t>Overview of Section 504</a:t>
            </a:r>
          </a:p>
        </p:txBody>
      </p:sp>
    </p:spTree>
    <p:extLst>
      <p:ext uri="{BB962C8B-B14F-4D97-AF65-F5344CB8AC3E}">
        <p14:creationId xmlns:p14="http://schemas.microsoft.com/office/powerpoint/2010/main" val="42661105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b="1" dirty="0"/>
              <a:t>Overview of Section 504</a:t>
            </a:r>
          </a:p>
        </p:txBody>
      </p:sp>
      <p:sp>
        <p:nvSpPr>
          <p:cNvPr id="18435" name="Rectangle 3"/>
          <p:cNvSpPr>
            <a:spLocks noGrp="1" noChangeArrowheads="1"/>
          </p:cNvSpPr>
          <p:nvPr>
            <p:ph idx="1"/>
          </p:nvPr>
        </p:nvSpPr>
        <p:spPr>
          <a:xfrm>
            <a:off x="369478" y="1524000"/>
            <a:ext cx="8382000" cy="4419600"/>
          </a:xfrm>
        </p:spPr>
        <p:txBody>
          <a:bodyPr/>
          <a:lstStyle/>
          <a:p>
            <a:pPr marL="609600" indent="-609600" algn="ctr" eaLnBrk="1" hangingPunct="1">
              <a:buFont typeface="Wingdings" pitchFamily="2" charset="2"/>
              <a:buNone/>
            </a:pPr>
            <a:r>
              <a:rPr lang="en-US" altLang="en-US" b="1" dirty="0"/>
              <a:t>Two Main Purposes of Section 504:</a:t>
            </a:r>
          </a:p>
          <a:p>
            <a:pPr marL="609600" indent="-609600" eaLnBrk="1" hangingPunct="1">
              <a:buFont typeface="Wingdings" pitchFamily="2" charset="2"/>
              <a:buNone/>
            </a:pPr>
            <a:endParaRPr lang="en-US" altLang="en-US" b="1" dirty="0"/>
          </a:p>
          <a:p>
            <a:pPr marL="609600" indent="-609600" eaLnBrk="1" hangingPunct="1">
              <a:buFontTx/>
              <a:buAutoNum type="arabicParenBoth"/>
            </a:pPr>
            <a:r>
              <a:rPr lang="en-US" altLang="en-US" sz="2800" dirty="0"/>
              <a:t>Non-Discrimination Duty</a:t>
            </a:r>
          </a:p>
          <a:p>
            <a:pPr marL="609600" indent="-609600" eaLnBrk="1" hangingPunct="1">
              <a:buFontTx/>
              <a:buAutoNum type="arabicParenBoth"/>
            </a:pPr>
            <a:endParaRPr lang="en-US" altLang="en-US" sz="2800" dirty="0"/>
          </a:p>
          <a:p>
            <a:pPr marL="609600" indent="-609600" eaLnBrk="1" hangingPunct="1">
              <a:buFontTx/>
              <a:buAutoNum type="arabicParenBoth"/>
            </a:pPr>
            <a:r>
              <a:rPr lang="en-US" altLang="en-US" sz="2800" dirty="0"/>
              <a:t>Duty to Provide a FAPE</a:t>
            </a:r>
          </a:p>
          <a:p>
            <a:pPr marL="609600" indent="-609600" eaLnBrk="1" hangingPunct="1">
              <a:buFont typeface="Wingdings" pitchFamily="2" charset="2"/>
              <a:buNone/>
            </a:pPr>
            <a:endParaRPr lang="en-US" altLang="en-US" sz="3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590800"/>
            <a:ext cx="3188878"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5018753"/>
      </p:ext>
    </p:extLst>
  </p:cSld>
  <p:clrMapOvr>
    <a:masterClrMapping/>
  </p:clrMapOvr>
  <p:transition/>
</p:sld>
</file>

<file path=ppt/theme/theme1.xml><?xml version="1.0" encoding="utf-8"?>
<a:theme xmlns:a="http://schemas.openxmlformats.org/drawingml/2006/main" name="F3 Gradient Title Slide">
  <a:themeElements>
    <a:clrScheme name="F3 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3 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F3 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3 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3 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3 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3 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3 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3 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3 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3 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3 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3 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3 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3 Gradient Disclaimer Closing Slide">
  <a:themeElements>
    <a:clrScheme name="F3 Gradient Disclaimer Closing Slid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3 Gradient Disclaimer Closing Slid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3 Gradient Disclaimer Closing Slide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3 Gradient Disclaimer Closing Slide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3 Gradient Disclaimer Closing Slide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3 Gradient Disclaimer Closing Slide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3 Gradient Disclaimer Closing Slide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3 Gradient Disclaimer Closing Slide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3 Gradient Disclaimer Closing Slide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3 Gradient Disclaimer Closing Slide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3 Gradient Disclaimer Closing Slide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3 Gradient Disclaimer Closing Slide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3 Gradient Disclaimer Closing Slide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3 Gradient Disclaimer Closing Slid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 I M A N A G E ! 6 4 0 7 2 6 7 . 1 < / d o c u m e n t i d >  
     < s e n d e r i d > C V A R G A S < / s e n d e r i d >  
     < s e n d e r e m a i l > C V A R G A S @ F 3 L A W . C O M < / s e n d e r e m a i l >  
     < l a s t m o d i f i e d > 2 0 2 2 - 0 8 - 0 1 T 0 8 : 0 5 : 5 1 . 0 0 0 0 0 0 0 - 0 7 : 0 0 < / l a s t m o d i f i e d >  
     < d a t a b a s e > I M A N A G E < / d a t a b a s e >  
 < / p r o p e r t i e s > 
</file>

<file path=customXml/itemProps1.xml><?xml version="1.0" encoding="utf-8"?>
<ds:datastoreItem xmlns:ds="http://schemas.openxmlformats.org/officeDocument/2006/customXml" ds:itemID="{42E0166B-049F-4004-82E0-4492E65FEB89}">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Pixel</Template>
  <TotalTime>3819</TotalTime>
  <Words>9696</Words>
  <Application>Microsoft Office PowerPoint</Application>
  <PresentationFormat>On-screen Show (4:3)</PresentationFormat>
  <Paragraphs>1018</Paragraphs>
  <Slides>79</Slides>
  <Notes>77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79</vt:i4>
      </vt:variant>
    </vt:vector>
  </HeadingPairs>
  <TitlesOfParts>
    <vt:vector size="85" baseType="lpstr">
      <vt:lpstr>Arial</vt:lpstr>
      <vt:lpstr>Arial Unicode MS</vt:lpstr>
      <vt:lpstr>Tahoma</vt:lpstr>
      <vt:lpstr>Wingdings</vt:lpstr>
      <vt:lpstr>F3 Gradient Title Slide</vt:lpstr>
      <vt:lpstr>F3 Gradient Disclaimer Closing Slide</vt:lpstr>
      <vt:lpstr>Section 504 Training Ontario Montclair School District   Cynthia D. Vargas, Esq.  </vt:lpstr>
      <vt:lpstr>Today’s Agenda</vt:lpstr>
      <vt:lpstr>Overview of Section 504</vt:lpstr>
      <vt:lpstr>Overview of Section 504</vt:lpstr>
      <vt:lpstr>Overview of Section 504</vt:lpstr>
      <vt:lpstr>Overview of Section 504</vt:lpstr>
      <vt:lpstr>Overview of Section 504</vt:lpstr>
      <vt:lpstr>  Overview of Section 504  </vt:lpstr>
      <vt:lpstr>Overview of Section 504</vt:lpstr>
      <vt:lpstr>Non-Discrimination Duty</vt:lpstr>
      <vt:lpstr>Non-Discrimination Duty</vt:lpstr>
      <vt:lpstr>Non-Discrimination Duty</vt:lpstr>
      <vt:lpstr>Non-Discrimination Duty</vt:lpstr>
      <vt:lpstr>Non-Discrimination Duty</vt:lpstr>
      <vt:lpstr>Non-Discrimination Duty</vt:lpstr>
      <vt:lpstr>Duty to Provide a 504 FAPE</vt:lpstr>
      <vt:lpstr>Duty to Provide a 504 FAPE</vt:lpstr>
      <vt:lpstr>Who qualifies to receive FAPE under Section 504?</vt:lpstr>
      <vt:lpstr>Duty to Provide a 504 FAPE</vt:lpstr>
      <vt:lpstr>Duty to Provide a 504 FAPE</vt:lpstr>
      <vt:lpstr>Duty to Provide a 504 FAPE</vt:lpstr>
      <vt:lpstr>Duty to Provide a 504 FAPE</vt:lpstr>
      <vt:lpstr>Duty to Provide a 504 FAPE</vt:lpstr>
      <vt:lpstr>Duty to Provide a 504 FAPE</vt:lpstr>
      <vt:lpstr>Duty to Provide a 504 FAPE</vt:lpstr>
      <vt:lpstr>Duty to Provide a 504 FAPE</vt:lpstr>
      <vt:lpstr>Practice Pointers</vt:lpstr>
      <vt:lpstr>Medical Diagnosis Required?</vt:lpstr>
      <vt:lpstr>Medical Diagnosis Required?</vt:lpstr>
      <vt:lpstr>ADHD Diagnosis = Eligible?</vt:lpstr>
      <vt:lpstr>Section 504 FAPE Process</vt:lpstr>
      <vt:lpstr>Section 504 FAPE Process </vt:lpstr>
      <vt:lpstr>Section 504 FAPE Process</vt:lpstr>
      <vt:lpstr>Section 504 FAPE Process</vt:lpstr>
      <vt:lpstr>Section 504 FAPE Process</vt:lpstr>
      <vt:lpstr>Section 504 FAPE Process</vt:lpstr>
      <vt:lpstr>Section 504 FAPE Process</vt:lpstr>
      <vt:lpstr>Section 504 FAPE Process</vt:lpstr>
      <vt:lpstr>Section 504 FAPE Process</vt:lpstr>
      <vt:lpstr>Section 504 FAPE Process</vt:lpstr>
      <vt:lpstr>Section 504 FAPE Process</vt:lpstr>
      <vt:lpstr>Section 504 FAPE Process</vt:lpstr>
      <vt:lpstr>Section 504 FAPE Process</vt:lpstr>
      <vt:lpstr>Section 504 FAPE Process</vt:lpstr>
      <vt:lpstr>Section 504 FAPE Process</vt:lpstr>
      <vt:lpstr>Section 504 FAPE Process</vt:lpstr>
      <vt:lpstr>Section 504 FAPE</vt:lpstr>
      <vt:lpstr>Section 504 FAPE Process</vt:lpstr>
      <vt:lpstr>Section 504 FAPE Process</vt:lpstr>
      <vt:lpstr>Section 504 FAPE Process</vt:lpstr>
      <vt:lpstr>Section 504 FAPE Process</vt:lpstr>
      <vt:lpstr>Section 504 FAPE Process</vt:lpstr>
      <vt:lpstr>Section 504 FAPE Process</vt:lpstr>
      <vt:lpstr>Section 504 FAPE Process  </vt:lpstr>
      <vt:lpstr>Section 504 FAPE Process</vt:lpstr>
      <vt:lpstr>Section 504 FAPE Process</vt:lpstr>
      <vt:lpstr>Section 504 FAPE Process</vt:lpstr>
      <vt:lpstr>Section 504 FAPE Process</vt:lpstr>
      <vt:lpstr>Section 504 FAPE Process</vt:lpstr>
      <vt:lpstr>Section 504 FAPE Process</vt:lpstr>
      <vt:lpstr>Section 504 FAPE Process</vt:lpstr>
      <vt:lpstr>Section 504 FAPE Process</vt:lpstr>
      <vt:lpstr>Section 504 FAPE Process</vt:lpstr>
      <vt:lpstr>Section 504 FAPE Process</vt:lpstr>
      <vt:lpstr>Section 504 FAPE Process</vt:lpstr>
      <vt:lpstr>Section 504 FAPE Process</vt:lpstr>
      <vt:lpstr>Section 504 FAPE Process</vt:lpstr>
      <vt:lpstr>Section 504 FAPE Process</vt:lpstr>
      <vt:lpstr>Section 504 FAPE Process</vt:lpstr>
      <vt:lpstr>Section 504 FAPE Process</vt:lpstr>
      <vt:lpstr>Section 504 FAPE</vt:lpstr>
      <vt:lpstr>Section 504 FAPE</vt:lpstr>
      <vt:lpstr>Section 504 FAPE</vt:lpstr>
      <vt:lpstr>Section 504 FAPE Process</vt:lpstr>
      <vt:lpstr>Section 504 FAPE</vt:lpstr>
      <vt:lpstr>Concluding Thoughts</vt:lpstr>
      <vt:lpstr>Follow Up Questions to You</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profile</dc:creator>
  <cp:lastModifiedBy>Candice Hernandez</cp:lastModifiedBy>
  <cp:revision>200</cp:revision>
  <cp:lastPrinted>2020-10-29T17:17:43Z</cp:lastPrinted>
  <dcterms:created xsi:type="dcterms:W3CDTF">2011-01-28T19:28:18Z</dcterms:created>
  <dcterms:modified xsi:type="dcterms:W3CDTF">2023-09-14T15:08:40Z</dcterms:modified>
</cp:coreProperties>
</file>