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notesMasterIdLst>
    <p:notesMasterId r:id="rId19"/>
  </p:notesMasterIdLst>
  <p:handoutMasterIdLst>
    <p:handoutMasterId r:id="rId20"/>
  </p:handoutMasterIdLst>
  <p:sldIdLst>
    <p:sldId id="267" r:id="rId3"/>
    <p:sldId id="257" r:id="rId4"/>
    <p:sldId id="279" r:id="rId5"/>
    <p:sldId id="272" r:id="rId6"/>
    <p:sldId id="280" r:id="rId7"/>
    <p:sldId id="277" r:id="rId8"/>
    <p:sldId id="270" r:id="rId9"/>
    <p:sldId id="273" r:id="rId10"/>
    <p:sldId id="268" r:id="rId11"/>
    <p:sldId id="278" r:id="rId12"/>
    <p:sldId id="258" r:id="rId13"/>
    <p:sldId id="276" r:id="rId14"/>
    <p:sldId id="263" r:id="rId15"/>
    <p:sldId id="283" r:id="rId16"/>
    <p:sldId id="282" r:id="rId17"/>
    <p:sldId id="269" r:id="rId18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D2F"/>
    <a:srgbClr val="DEA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DE07FE-2788-4953-8131-A58948E1F091}" v="8" dt="2025-11-11T19:16:21.366"/>
  </p1510:revLst>
</p1510:revInfo>
</file>

<file path=ppt/tableStyles.xml><?xml version="1.0" encoding="utf-8"?>
<a:tblStyleLst xmlns:a="http://schemas.openxmlformats.org/drawingml/2006/main" def="{21E4AEA4-8DFA-4A89-87EB-49C32662AFE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77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5/10/relationships/revisionInfo" Target="revisionInfo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microsoft.com/office/2016/11/relationships/changesInfo" Target="changesInfos/changesInfo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mith Karyn" userId="5aa26f4a-094e-41ab-bb75-0ef2cd206118" providerId="ADAL" clId="{EEC7418A-B13C-4F13-9B66-3F6CBBC3233B}"/>
    <pc:docChg chg="custSel addSld delSld modSld sldOrd">
      <pc:chgData name="Smith Karyn" userId="5aa26f4a-094e-41ab-bb75-0ef2cd206118" providerId="ADAL" clId="{EEC7418A-B13C-4F13-9B66-3F6CBBC3233B}" dt="2025-11-11T19:17:33.155" v="382" actId="2696"/>
      <pc:docMkLst>
        <pc:docMk/>
      </pc:docMkLst>
      <pc:sldChg chg="modSp mod">
        <pc:chgData name="Smith Karyn" userId="5aa26f4a-094e-41ab-bb75-0ef2cd206118" providerId="ADAL" clId="{EEC7418A-B13C-4F13-9B66-3F6CBBC3233B}" dt="2025-10-28T18:47:31.802" v="247" actId="27636"/>
        <pc:sldMkLst>
          <pc:docMk/>
          <pc:sldMk cId="1772969468" sldId="257"/>
        </pc:sldMkLst>
        <pc:spChg chg="mod">
          <ac:chgData name="Smith Karyn" userId="5aa26f4a-094e-41ab-bb75-0ef2cd206118" providerId="ADAL" clId="{EEC7418A-B13C-4F13-9B66-3F6CBBC3233B}" dt="2025-10-28T18:47:31.802" v="247" actId="27636"/>
          <ac:spMkLst>
            <pc:docMk/>
            <pc:sldMk cId="1772969468" sldId="257"/>
            <ac:spMk id="3" creationId="{00000000-0000-0000-0000-000000000000}"/>
          </ac:spMkLst>
        </pc:spChg>
      </pc:sldChg>
      <pc:sldChg chg="modSp mod">
        <pc:chgData name="Smith Karyn" userId="5aa26f4a-094e-41ab-bb75-0ef2cd206118" providerId="ADAL" clId="{EEC7418A-B13C-4F13-9B66-3F6CBBC3233B}" dt="2025-11-11T19:17:03.007" v="381" actId="1076"/>
        <pc:sldMkLst>
          <pc:docMk/>
          <pc:sldMk cId="1928620899" sldId="258"/>
        </pc:sldMkLst>
        <pc:spChg chg="mod">
          <ac:chgData name="Smith Karyn" userId="5aa26f4a-094e-41ab-bb75-0ef2cd206118" providerId="ADAL" clId="{EEC7418A-B13C-4F13-9B66-3F6CBBC3233B}" dt="2025-11-11T19:17:03.007" v="381" actId="1076"/>
          <ac:spMkLst>
            <pc:docMk/>
            <pc:sldMk cId="1928620899" sldId="258"/>
            <ac:spMk id="4" creationId="{00000000-0000-0000-0000-000000000000}"/>
          </ac:spMkLst>
        </pc:spChg>
      </pc:sldChg>
      <pc:sldChg chg="modSp del mod">
        <pc:chgData name="Smith Karyn" userId="5aa26f4a-094e-41ab-bb75-0ef2cd206118" providerId="ADAL" clId="{EEC7418A-B13C-4F13-9B66-3F6CBBC3233B}" dt="2025-11-11T19:17:33.155" v="382" actId="2696"/>
        <pc:sldMkLst>
          <pc:docMk/>
          <pc:sldMk cId="2738627701" sldId="260"/>
        </pc:sldMkLst>
        <pc:spChg chg="mod">
          <ac:chgData name="Smith Karyn" userId="5aa26f4a-094e-41ab-bb75-0ef2cd206118" providerId="ADAL" clId="{EEC7418A-B13C-4F13-9B66-3F6CBBC3233B}" dt="2025-11-11T19:16:06.318" v="367" actId="255"/>
          <ac:spMkLst>
            <pc:docMk/>
            <pc:sldMk cId="2738627701" sldId="260"/>
            <ac:spMk id="3" creationId="{00000000-0000-0000-0000-000000000000}"/>
          </ac:spMkLst>
        </pc:spChg>
      </pc:sldChg>
      <pc:sldChg chg="ord">
        <pc:chgData name="Smith Karyn" userId="5aa26f4a-094e-41ab-bb75-0ef2cd206118" providerId="ADAL" clId="{EEC7418A-B13C-4F13-9B66-3F6CBBC3233B}" dt="2025-11-11T19:13:55.839" v="360"/>
        <pc:sldMkLst>
          <pc:docMk/>
          <pc:sldMk cId="1620075258" sldId="268"/>
        </pc:sldMkLst>
      </pc:sldChg>
      <pc:sldChg chg="modSp mod">
        <pc:chgData name="Smith Karyn" userId="5aa26f4a-094e-41ab-bb75-0ef2cd206118" providerId="ADAL" clId="{EEC7418A-B13C-4F13-9B66-3F6CBBC3233B}" dt="2025-10-28T18:51:32.880" v="305" actId="20577"/>
        <pc:sldMkLst>
          <pc:docMk/>
          <pc:sldMk cId="690190116" sldId="276"/>
        </pc:sldMkLst>
        <pc:spChg chg="mod">
          <ac:chgData name="Smith Karyn" userId="5aa26f4a-094e-41ab-bb75-0ef2cd206118" providerId="ADAL" clId="{EEC7418A-B13C-4F13-9B66-3F6CBBC3233B}" dt="2025-10-28T18:51:32.880" v="305" actId="20577"/>
          <ac:spMkLst>
            <pc:docMk/>
            <pc:sldMk cId="690190116" sldId="276"/>
            <ac:spMk id="6" creationId="{00000000-0000-0000-0000-000000000000}"/>
          </ac:spMkLst>
        </pc:spChg>
      </pc:sldChg>
      <pc:sldChg chg="modSp mod">
        <pc:chgData name="Smith Karyn" userId="5aa26f4a-094e-41ab-bb75-0ef2cd206118" providerId="ADAL" clId="{EEC7418A-B13C-4F13-9B66-3F6CBBC3233B}" dt="2025-11-11T19:14:33.424" v="362" actId="20577"/>
        <pc:sldMkLst>
          <pc:docMk/>
          <pc:sldMk cId="3923754327" sldId="278"/>
        </pc:sldMkLst>
        <pc:spChg chg="mod">
          <ac:chgData name="Smith Karyn" userId="5aa26f4a-094e-41ab-bb75-0ef2cd206118" providerId="ADAL" clId="{EEC7418A-B13C-4F13-9B66-3F6CBBC3233B}" dt="2025-11-11T19:14:33.424" v="362" actId="20577"/>
          <ac:spMkLst>
            <pc:docMk/>
            <pc:sldMk cId="3923754327" sldId="278"/>
            <ac:spMk id="7" creationId="{00000000-0000-0000-0000-000000000000}"/>
          </ac:spMkLst>
        </pc:spChg>
      </pc:sldChg>
      <pc:sldChg chg="addSp delSp modSp mod ord">
        <pc:chgData name="Smith Karyn" userId="5aa26f4a-094e-41ab-bb75-0ef2cd206118" providerId="ADAL" clId="{EEC7418A-B13C-4F13-9B66-3F6CBBC3233B}" dt="2025-11-11T19:12:27.848" v="358"/>
        <pc:sldMkLst>
          <pc:docMk/>
          <pc:sldMk cId="685943483" sldId="280"/>
        </pc:sldMkLst>
        <pc:spChg chg="mod">
          <ac:chgData name="Smith Karyn" userId="5aa26f4a-094e-41ab-bb75-0ef2cd206118" providerId="ADAL" clId="{EEC7418A-B13C-4F13-9B66-3F6CBBC3233B}" dt="2025-11-11T16:37:51.788" v="326" actId="1076"/>
          <ac:spMkLst>
            <pc:docMk/>
            <pc:sldMk cId="685943483" sldId="280"/>
            <ac:spMk id="3" creationId="{00000000-0000-0000-0000-000000000000}"/>
          </ac:spMkLst>
        </pc:spChg>
        <pc:spChg chg="add mod">
          <ac:chgData name="Smith Karyn" userId="5aa26f4a-094e-41ab-bb75-0ef2cd206118" providerId="ADAL" clId="{EEC7418A-B13C-4F13-9B66-3F6CBBC3233B}" dt="2025-11-11T19:10:24.733" v="330" actId="1076"/>
          <ac:spMkLst>
            <pc:docMk/>
            <pc:sldMk cId="685943483" sldId="280"/>
            <ac:spMk id="6" creationId="{42EB5000-5C8E-E6A0-2CE7-BB270273D115}"/>
          </ac:spMkLst>
        </pc:spChg>
        <pc:spChg chg="add del mod">
          <ac:chgData name="Smith Karyn" userId="5aa26f4a-094e-41ab-bb75-0ef2cd206118" providerId="ADAL" clId="{EEC7418A-B13C-4F13-9B66-3F6CBBC3233B}" dt="2025-11-11T19:12:01.416" v="356" actId="478"/>
          <ac:spMkLst>
            <pc:docMk/>
            <pc:sldMk cId="685943483" sldId="280"/>
            <ac:spMk id="9" creationId="{8E60CCFD-472E-2915-FC92-ADB854D6A59B}"/>
          </ac:spMkLst>
        </pc:spChg>
        <pc:spChg chg="add del mod">
          <ac:chgData name="Smith Karyn" userId="5aa26f4a-094e-41ab-bb75-0ef2cd206118" providerId="ADAL" clId="{EEC7418A-B13C-4F13-9B66-3F6CBBC3233B}" dt="2025-11-11T19:11:56.867" v="355" actId="478"/>
          <ac:spMkLst>
            <pc:docMk/>
            <pc:sldMk cId="685943483" sldId="280"/>
            <ac:spMk id="10" creationId="{305D9940-0FF9-3A5F-5384-EFFDD0F192E3}"/>
          </ac:spMkLst>
        </pc:spChg>
        <pc:picChg chg="add mod">
          <ac:chgData name="Smith Karyn" userId="5aa26f4a-094e-41ab-bb75-0ef2cd206118" providerId="ADAL" clId="{EEC7418A-B13C-4F13-9B66-3F6CBBC3233B}" dt="2025-11-11T19:10:16.671" v="328" actId="1076"/>
          <ac:picMkLst>
            <pc:docMk/>
            <pc:sldMk cId="685943483" sldId="280"/>
            <ac:picMk id="5" creationId="{302AB594-6051-8081-4507-6F022C4E4081}"/>
          </ac:picMkLst>
        </pc:picChg>
        <pc:picChg chg="add mod">
          <ac:chgData name="Smith Karyn" userId="5aa26f4a-094e-41ab-bb75-0ef2cd206118" providerId="ADAL" clId="{EEC7418A-B13C-4F13-9B66-3F6CBBC3233B}" dt="2025-11-11T19:10:52.855" v="337" actId="1076"/>
          <ac:picMkLst>
            <pc:docMk/>
            <pc:sldMk cId="685943483" sldId="280"/>
            <ac:picMk id="8" creationId="{42B7A98E-05A4-DA85-583A-A70F36792304}"/>
          </ac:picMkLst>
        </pc:picChg>
      </pc:sldChg>
      <pc:sldChg chg="delSp modSp mod">
        <pc:chgData name="Smith Karyn" userId="5aa26f4a-094e-41ab-bb75-0ef2cd206118" providerId="ADAL" clId="{EEC7418A-B13C-4F13-9B66-3F6CBBC3233B}" dt="2025-10-28T18:46:55.075" v="233" actId="20577"/>
        <pc:sldMkLst>
          <pc:docMk/>
          <pc:sldMk cId="3309317542" sldId="282"/>
        </pc:sldMkLst>
        <pc:spChg chg="mod">
          <ac:chgData name="Smith Karyn" userId="5aa26f4a-094e-41ab-bb75-0ef2cd206118" providerId="ADAL" clId="{EEC7418A-B13C-4F13-9B66-3F6CBBC3233B}" dt="2025-10-28T18:46:55.075" v="233" actId="20577"/>
          <ac:spMkLst>
            <pc:docMk/>
            <pc:sldMk cId="3309317542" sldId="282"/>
            <ac:spMk id="4" creationId="{878DCC74-A6BF-3FA6-D450-30BCCEB95083}"/>
          </ac:spMkLst>
        </pc:spChg>
      </pc:sldChg>
      <pc:sldChg chg="addSp delSp modSp add mod ord">
        <pc:chgData name="Smith Karyn" userId="5aa26f4a-094e-41ab-bb75-0ef2cd206118" providerId="ADAL" clId="{EEC7418A-B13C-4F13-9B66-3F6CBBC3233B}" dt="2025-10-28T18:46:25.076" v="228" actId="20577"/>
        <pc:sldMkLst>
          <pc:docMk/>
          <pc:sldMk cId="337660167" sldId="283"/>
        </pc:sldMkLst>
        <pc:spChg chg="mod">
          <ac:chgData name="Smith Karyn" userId="5aa26f4a-094e-41ab-bb75-0ef2cd206118" providerId="ADAL" clId="{EEC7418A-B13C-4F13-9B66-3F6CBBC3233B}" dt="2025-10-28T18:46:25.076" v="228" actId="20577"/>
          <ac:spMkLst>
            <pc:docMk/>
            <pc:sldMk cId="337660167" sldId="283"/>
            <ac:spMk id="3" creationId="{2A524C7E-C016-253A-F77B-7C1820F4B4F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043B725B-653D-4166-A8E9-72A38A1847CF}" type="datetimeFigureOut">
              <a:rPr lang="en-US"/>
              <a:t>11/11/2025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80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80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E861E8E-D392-497B-BB21-122DD7C27CF3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835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53" tIns="48327" rIns="96653" bIns="48327" rtlCol="0"/>
          <a:lstStyle>
            <a:lvl1pPr algn="r">
              <a:defRPr sz="1200"/>
            </a:lvl1pPr>
          </a:lstStyle>
          <a:p>
            <a:fld id="{783F64CD-0576-4A9A-BD06-7889D6E60BDC}" type="datetimeFigureOut">
              <a:rPr lang="en-US"/>
              <a:t>11/11/2025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3" tIns="48327" rIns="96653" bIns="48327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8"/>
            <a:ext cx="5852160" cy="3780473"/>
          </a:xfrm>
          <a:prstGeom prst="rect">
            <a:avLst/>
          </a:prstGeom>
        </p:spPr>
        <p:txBody>
          <a:bodyPr vert="horz" lIns="96653" tIns="48327" rIns="96653" bIns="48327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80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80"/>
            <a:ext cx="3169920" cy="481726"/>
          </a:xfrm>
          <a:prstGeom prst="rect">
            <a:avLst/>
          </a:prstGeom>
        </p:spPr>
        <p:txBody>
          <a:bodyPr vert="horz" lIns="96653" tIns="48327" rIns="96653" bIns="48327" rtlCol="0" anchor="b"/>
          <a:lstStyle>
            <a:lvl1pPr algn="r">
              <a:defRPr sz="1200"/>
            </a:lvl1pPr>
          </a:lstStyle>
          <a:p>
            <a:fld id="{9555D449-B875-4B8D-8E66-224D27E54C9A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9799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EKG line" title="Slide Design Picture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88688" y="-1"/>
            <a:ext cx="7000137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6225" y="1828800"/>
            <a:ext cx="4098175" cy="317738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6225" y="5181600"/>
            <a:ext cx="4098175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11/11/2025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982200" y="0"/>
            <a:ext cx="22098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58399" y="457201"/>
            <a:ext cx="2057401" cy="5943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9067800" cy="5943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11/11/2025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11/11/2025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5112" y="228600"/>
            <a:ext cx="116586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/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828800"/>
            <a:ext cx="7772400" cy="317738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5181600"/>
            <a:ext cx="7772400" cy="685800"/>
          </a:xfrm>
        </p:spPr>
        <p:txBody>
          <a:bodyPr>
            <a:normAutofit/>
          </a:bodyPr>
          <a:lstStyle>
            <a:lvl1pPr marL="0" indent="0">
              <a:buNone/>
              <a:defRPr sz="2000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24600" y="1825624"/>
            <a:ext cx="4800600" cy="4575175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11/11/2025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68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4600" y="1828799"/>
            <a:ext cx="4800600" cy="762000"/>
          </a:xfrm>
        </p:spPr>
        <p:txBody>
          <a:bodyPr anchor="ctr">
            <a:noAutofit/>
          </a:bodyPr>
          <a:lstStyle>
            <a:lvl1pPr marL="0" indent="0">
              <a:buNone/>
              <a:defRPr sz="2400" b="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24600" y="2590799"/>
            <a:ext cx="4800600" cy="381003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11/11/2025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11/11/2025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CC0096-1860-4642-9CD2-0079EA5E7CD1}" type="datetimeFigureOut">
              <a:rPr lang="en-US"/>
              <a:t>11/11/2025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270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457201"/>
            <a:ext cx="5943600" cy="5943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2699" y="5029200"/>
            <a:ext cx="3932237" cy="1371600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7008812" y="0"/>
            <a:ext cx="5180013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7255668" y="228600"/>
            <a:ext cx="4686300" cy="6400800"/>
          </a:xfrm>
          <a:prstGeom prst="rect">
            <a:avLst/>
          </a:prstGeom>
          <a:noFill/>
          <a:ln w="15875">
            <a:gradFill flip="none" rotWithShape="1">
              <a:gsLst>
                <a:gs pos="0">
                  <a:schemeClr val="bg1">
                    <a:lumMod val="75000"/>
                  </a:schemeClr>
                </a:gs>
                <a:gs pos="100000">
                  <a:schemeClr val="bg1">
                    <a:lumMod val="95000"/>
                  </a:schemeClr>
                </a:gs>
              </a:gsLst>
              <a:lin ang="2700000" scaled="1"/>
              <a:tileRect/>
            </a:gra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240" y="3200400"/>
            <a:ext cx="3932237" cy="1752600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" y="0"/>
            <a:ext cx="7008810" cy="6857999"/>
          </a:xfrm>
        </p:spPr>
        <p:txBody>
          <a:bodyPr tIns="45720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5240" y="5029200"/>
            <a:ext cx="3932237" cy="1374648"/>
          </a:xfrm>
        </p:spPr>
        <p:txBody>
          <a:bodyPr/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d bar"/>
          <p:cNvSpPr/>
          <p:nvPr/>
        </p:nvSpPr>
        <p:spPr>
          <a:xfrm>
            <a:off x="1" y="1"/>
            <a:ext cx="12188824" cy="1524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99220"/>
            <a:ext cx="10058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828799"/>
            <a:ext cx="9144000" cy="4572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067800" y="6481760"/>
            <a:ext cx="10668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37CC0096-1860-4642-9CD2-0079EA5E7CD1}" type="datetimeFigureOut">
              <a:rPr lang="en-US"/>
              <a:pPr/>
              <a:t>11/11/2025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481760"/>
            <a:ext cx="78486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481760"/>
            <a:ext cx="838200" cy="23971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868680" indent="-182563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051560" indent="-18288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23444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41732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60020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83080" indent="-182880" algn="l" defTabSz="914400" rtl="0" eaLnBrk="1" latinLnBrk="0" hangingPunct="1">
        <a:lnSpc>
          <a:spcPct val="90000"/>
        </a:lnSpc>
        <a:spcBef>
          <a:spcPts val="4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C00000"/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1" t="5043" r="4137" b="3927"/>
          <a:stretch/>
        </p:blipFill>
        <p:spPr>
          <a:xfrm>
            <a:off x="2133599" y="457200"/>
            <a:ext cx="7924800" cy="48768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26159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zoom dir="in"/>
      </p:transition>
    </mc:Choice>
    <mc:Fallback xmlns="">
      <p:transition spd="slow">
        <p:zoom dir="in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51604" y="99220"/>
            <a:ext cx="11711796" cy="1325563"/>
          </a:xfrm>
        </p:spPr>
        <p:txBody>
          <a:bodyPr>
            <a:noAutofit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A Middle School Center for Gifted Studies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304800" y="2057400"/>
            <a:ext cx="5181600" cy="762000"/>
          </a:xfrm>
        </p:spPr>
        <p:txBody>
          <a:bodyPr/>
          <a:lstStyle/>
          <a:p>
            <a:r>
              <a:rPr lang="en-US" sz="3600">
                <a:latin typeface="Copperplate Gothic Bold" panose="020E0705020206020404" pitchFamily="34" charset="0"/>
              </a:rPr>
              <a:t>IS NOT…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286871" y="2824424"/>
            <a:ext cx="4191000" cy="221340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>
                <a:latin typeface="Calibri" panose="020F0502020204030204" pitchFamily="34" charset="0"/>
              </a:rPr>
              <a:t>A prep school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>
                <a:latin typeface="Calibri" panose="020F0502020204030204" pitchFamily="34" charset="0"/>
              </a:rPr>
              <a:t>Just for high achievers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>
                <a:latin typeface="Calibri" panose="020F0502020204030204" pitchFamily="34" charset="0"/>
              </a:rPr>
              <a:t>Mediation for general education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>
                <a:latin typeface="Calibri" panose="020F0502020204030204" pitchFamily="34" charset="0"/>
              </a:rPr>
              <a:t>General education with gifted kids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>
                <a:latin typeface="Calibri" panose="020F0502020204030204" pitchFamily="34" charset="0"/>
              </a:rPr>
              <a:t>A piece of cake for teachers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>
                <a:latin typeface="Calibri" panose="020F0502020204030204" pitchFamily="34" charset="0"/>
              </a:rPr>
              <a:t>A ticket to IB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>
                <a:latin typeface="Calibri" panose="020F0502020204030204" pitchFamily="34" charset="0"/>
              </a:rPr>
              <a:t>A junior IB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886200" y="2062425"/>
            <a:ext cx="5867400" cy="762000"/>
          </a:xfrm>
        </p:spPr>
        <p:txBody>
          <a:bodyPr/>
          <a:lstStyle/>
          <a:p>
            <a:r>
              <a:rPr lang="en-US" sz="3600">
                <a:latin typeface="Copperplate Gothic Bold" panose="020E0705020206020404" pitchFamily="34" charset="0"/>
              </a:rPr>
              <a:t>IS…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4125995" y="2679738"/>
            <a:ext cx="5699323" cy="3957035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 dirty="0">
                <a:latin typeface="Calibri" panose="020F0502020204030204" pitchFamily="34" charset="0"/>
              </a:rPr>
              <a:t>A place where gifted kids and the social emotional needs of gifted are understood.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 dirty="0">
                <a:latin typeface="Calibri" panose="020F0502020204030204" pitchFamily="34" charset="0"/>
              </a:rPr>
              <a:t>A place where there is flexibility in curriculum and</a:t>
            </a:r>
            <a:r>
              <a:rPr lang="en-US" altLang="en-US" sz="1800" b="1" dirty="0">
                <a:latin typeface="Calibri" panose="020F0502020204030204" pitchFamily="34" charset="0"/>
              </a:rPr>
              <a:t> </a:t>
            </a:r>
            <a:r>
              <a:rPr lang="en-US" altLang="en-US" sz="1800" dirty="0">
                <a:latin typeface="Calibri" panose="020F0502020204030204" pitchFamily="34" charset="0"/>
              </a:rPr>
              <a:t>scheduling                                                      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 dirty="0">
                <a:latin typeface="Calibri" panose="020F0502020204030204" pitchFamily="34" charset="0"/>
              </a:rPr>
              <a:t>A place with extra/enrichment curricular activities and integrated/interdisciplinary curriculum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 dirty="0">
                <a:latin typeface="Calibri" panose="020F0502020204030204" pitchFamily="34" charset="0"/>
              </a:rPr>
              <a:t>A place for pure teaming and collaboration across networks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 dirty="0">
                <a:latin typeface="Calibri" panose="020F0502020204030204" pitchFamily="34" charset="0"/>
              </a:rPr>
              <a:t>A place for global thinking, intellectual agility and adaptability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en-US" sz="1800" dirty="0">
                <a:latin typeface="Calibri" panose="020F0502020204030204" pitchFamily="34" charset="0"/>
              </a:rPr>
              <a:t>A place to develop creative thinking, inquiry, intellectual curiosity and imagination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4BE0A49-46C6-B6D5-5847-1615BB85E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9254" y="2197503"/>
            <a:ext cx="1966234" cy="125839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D2E9A6D-ADB7-83A8-CC3A-80DEB34A32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5" t="7090" r="-985" b="17387"/>
          <a:stretch/>
        </p:blipFill>
        <p:spPr>
          <a:xfrm>
            <a:off x="10316248" y="3758596"/>
            <a:ext cx="1679240" cy="12682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E6DCB31-D8A1-E128-60DA-429C0030A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29254" y="5333994"/>
            <a:ext cx="1934146" cy="1101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75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78031" y="152399"/>
            <a:ext cx="9753600" cy="1329519"/>
          </a:xfrm>
        </p:spPr>
        <p:txBody>
          <a:bodyPr>
            <a:noAutofit/>
          </a:bodyPr>
          <a:lstStyle/>
          <a:p>
            <a:r>
              <a:rPr lang="en-US" sz="5400" b="1" cap="small">
                <a:latin typeface="Footlight MT Light" panose="0204060206030A020304" pitchFamily="18" charset="0"/>
              </a:rPr>
              <a:t>Great Reasons to Choose </a:t>
            </a:r>
            <a:br>
              <a:rPr lang="en-US" sz="5400" b="1" cap="small">
                <a:latin typeface="Footlight MT Light" panose="0204060206030A020304" pitchFamily="18" charset="0"/>
              </a:rPr>
            </a:br>
            <a:r>
              <a:rPr lang="en-US" sz="5400" cap="small">
                <a:latin typeface="Footlight MT Light" panose="0204060206030A020304" pitchFamily="18" charset="0"/>
              </a:rPr>
              <a:t>the</a:t>
            </a:r>
            <a:r>
              <a:rPr lang="en-US" sz="5400" b="1" cap="small">
                <a:latin typeface="Footlight MT Light" panose="0204060206030A020304" pitchFamily="18" charset="0"/>
              </a:rPr>
              <a:t> Center for Gifted Studies</a:t>
            </a:r>
          </a:p>
        </p:txBody>
      </p:sp>
      <p:sp>
        <p:nvSpPr>
          <p:cNvPr id="4" name="Rectangle 3"/>
          <p:cNvSpPr/>
          <p:nvPr/>
        </p:nvSpPr>
        <p:spPr>
          <a:xfrm>
            <a:off x="13312" y="1990164"/>
            <a:ext cx="12178688" cy="50721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txBody>
          <a:bodyPr wrap="square" lIns="91440" tIns="45720" rIns="91440" bIns="45720" anchor="t">
            <a:spAutoFit/>
          </a:bodyPr>
          <a:lstStyle/>
          <a:p>
            <a:pPr marL="342900">
              <a:spcAft>
                <a:spcPts val="1200"/>
              </a:spcAft>
            </a:pPr>
            <a:r>
              <a:rPr lang="en-US" dirty="0">
                <a:latin typeface="Calibri"/>
                <a:cs typeface="Calibri"/>
              </a:rPr>
              <a:t>We are a </a:t>
            </a:r>
            <a:r>
              <a:rPr lang="en-US" b="1" dirty="0">
                <a:latin typeface="Calibri"/>
                <a:cs typeface="Calibri"/>
              </a:rPr>
              <a:t>Magnet School of Distinction</a:t>
            </a:r>
            <a:r>
              <a:rPr lang="en-US" dirty="0">
                <a:latin typeface="Calibri"/>
                <a:cs typeface="Calibri"/>
              </a:rPr>
              <a:t> with a fifteen-year track record of proven excellence. </a:t>
            </a:r>
            <a:endParaRPr lang="en-US" dirty="0">
              <a:latin typeface="+mn-ea"/>
              <a:cs typeface="Calibri"/>
            </a:endParaRPr>
          </a:p>
          <a:p>
            <a:pPr marL="342900">
              <a:spcAft>
                <a:spcPts val="1200"/>
              </a:spcAft>
            </a:pPr>
            <a:r>
              <a:rPr lang="en-US" b="1" dirty="0">
                <a:latin typeface="Calibri"/>
                <a:cs typeface="Calibri"/>
              </a:rPr>
              <a:t>All core classes are 100% comprised of gifted students</a:t>
            </a:r>
            <a:r>
              <a:rPr lang="en-US" dirty="0">
                <a:latin typeface="Calibri"/>
                <a:cs typeface="Calibri"/>
              </a:rPr>
              <a:t>, elevating academic conversations and expectations. All gifted classes are in one wing of our campus for a true school-within-a-school feel!</a:t>
            </a:r>
            <a:endParaRPr lang="en-US" dirty="0">
              <a:latin typeface="+mn-ea"/>
              <a:cs typeface="Calibri"/>
            </a:endParaRPr>
          </a:p>
          <a:p>
            <a:pPr marL="342900">
              <a:spcAft>
                <a:spcPts val="1200"/>
              </a:spcAft>
            </a:pPr>
            <a:r>
              <a:rPr lang="en-US" b="1" dirty="0">
                <a:latin typeface="Calibri"/>
                <a:cs typeface="Calibri"/>
              </a:rPr>
              <a:t>All CGS teachers are gifted endorsed, </a:t>
            </a:r>
            <a:r>
              <a:rPr lang="en-US" dirty="0">
                <a:latin typeface="Calibri"/>
                <a:cs typeface="Calibri"/>
              </a:rPr>
              <a:t>and instruction is designed to meet the unique socio-emotional and intellectual needs of gifted learners.</a:t>
            </a:r>
            <a:endParaRPr lang="en-US" dirty="0">
              <a:latin typeface="+mn-ea"/>
              <a:cs typeface="Calibri" panose="020F0502020204030204" pitchFamily="34" charset="0"/>
            </a:endParaRPr>
          </a:p>
          <a:p>
            <a:pPr marL="342900">
              <a:spcAft>
                <a:spcPts val="1200"/>
              </a:spcAft>
            </a:pPr>
            <a:r>
              <a:rPr lang="en-US" b="1" dirty="0">
                <a:latin typeface="Calibri"/>
                <a:cs typeface="Calibri"/>
              </a:rPr>
              <a:t>CGS Highlanders continue to SHINE! </a:t>
            </a:r>
            <a:r>
              <a:rPr lang="en-US" dirty="0">
                <a:latin typeface="Calibri"/>
                <a:cs typeface="Calibri"/>
              </a:rPr>
              <a:t>Multiple State of </a:t>
            </a:r>
            <a:r>
              <a:rPr lang="en-US" b="1" dirty="0">
                <a:latin typeface="Calibri"/>
                <a:cs typeface="Calibri"/>
              </a:rPr>
              <a:t>Florida High Impact Teachers, Teacher of the Year </a:t>
            </a:r>
            <a:r>
              <a:rPr lang="en-US" dirty="0">
                <a:latin typeface="Calibri"/>
                <a:cs typeface="Calibri"/>
              </a:rPr>
              <a:t>Nominees, and PCS Top 10 Finalist and People's Choice Teacher of the Year. Our alumni become PCS National Merit Semi-Finalists and PCS Valedictorians and Salutatorians. Many graduates pursue post-secondary degrees at prestigious institutions of higher learning.</a:t>
            </a:r>
          </a:p>
          <a:p>
            <a:pPr marL="342900">
              <a:spcAft>
                <a:spcPts val="1200"/>
              </a:spcAft>
            </a:pPr>
            <a:r>
              <a:rPr lang="en-US" b="1" dirty="0">
                <a:latin typeface="Calibri"/>
                <a:cs typeface="Calibri"/>
              </a:rPr>
              <a:t>Great Scores and Accomplishments:</a:t>
            </a:r>
            <a:r>
              <a:rPr lang="en-US" dirty="0">
                <a:latin typeface="Calibri"/>
                <a:cs typeface="Calibri"/>
              </a:rPr>
              <a:t> We maintain top placement in the district for all EOC and Exam scores!</a:t>
            </a:r>
          </a:p>
          <a:p>
            <a:pPr>
              <a:lnSpc>
                <a:spcPct val="120000"/>
              </a:lnSpc>
            </a:pPr>
            <a:r>
              <a:rPr lang="en-US" b="1" dirty="0">
                <a:latin typeface="Calibri"/>
                <a:ea typeface="Calibri"/>
                <a:cs typeface="Calibri"/>
              </a:rPr>
              <a:t>       The socio-emotional aspect of our program is invaluable: </a:t>
            </a:r>
            <a:endParaRPr lang="en-US" b="1" dirty="0">
              <a:latin typeface="Calibri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/>
                <a:ea typeface="Calibri"/>
                <a:cs typeface="Calibri"/>
              </a:rPr>
              <a:t>All gifted classes are in one wing of our campus for a true school-within-a-school feel!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All students in the classes are gifted further elevating academic conversations and expectations.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latin typeface="Calibri" panose="020F0502020204030204" pitchFamily="34" charset="0"/>
              </a:rPr>
              <a:t>CGS teacher teams work succinctly to provide grade-specific and vertically-aligned support for all scholars in the Center.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>
              <a:spcAft>
                <a:spcPts val="1200"/>
              </a:spcAft>
            </a:pPr>
            <a:endParaRPr lang="en-US" dirty="0">
              <a:latin typeface="Calibri"/>
              <a:cs typeface="Calibri"/>
            </a:endParaRPr>
          </a:p>
        </p:txBody>
      </p:sp>
      <p:sp>
        <p:nvSpPr>
          <p:cNvPr id="7" name="12-Point Star 6"/>
          <p:cNvSpPr/>
          <p:nvPr/>
        </p:nvSpPr>
        <p:spPr>
          <a:xfrm>
            <a:off x="304800" y="34118"/>
            <a:ext cx="1752600" cy="1447800"/>
          </a:xfrm>
          <a:prstGeom prst="star12">
            <a:avLst/>
          </a:prstGeom>
          <a:solidFill>
            <a:srgbClr val="DEA9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cap="sm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10</a:t>
            </a:r>
            <a:endParaRPr lang="en-US" sz="4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8620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114561"/>
            <a:ext cx="9753600" cy="1329519"/>
          </a:xfrm>
        </p:spPr>
        <p:txBody>
          <a:bodyPr>
            <a:noAutofit/>
          </a:bodyPr>
          <a:lstStyle/>
          <a:p>
            <a:r>
              <a:rPr lang="en-US" sz="5400" b="1" cap="small">
                <a:latin typeface="Footlight MT Light" panose="0204060206030A020304" pitchFamily="18" charset="0"/>
              </a:rPr>
              <a:t>Great Reasons to Choose </a:t>
            </a:r>
            <a:br>
              <a:rPr lang="en-US" sz="5400" b="1" cap="small">
                <a:latin typeface="Footlight MT Light" panose="0204060206030A020304" pitchFamily="18" charset="0"/>
              </a:rPr>
            </a:br>
            <a:r>
              <a:rPr lang="en-US" sz="5400" cap="small">
                <a:latin typeface="Footlight MT Light" panose="0204060206030A020304" pitchFamily="18" charset="0"/>
              </a:rPr>
              <a:t>the</a:t>
            </a:r>
            <a:r>
              <a:rPr lang="en-US" sz="5400" b="1" cap="small">
                <a:latin typeface="Footlight MT Light" panose="0204060206030A020304" pitchFamily="18" charset="0"/>
              </a:rPr>
              <a:t> Center for Gifted Studies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" y="2035366"/>
            <a:ext cx="11887200" cy="476027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Calibri"/>
              </a:rPr>
              <a:t>Capstone Events and Curriculum</a:t>
            </a:r>
            <a:r>
              <a:rPr lang="en-US" dirty="0">
                <a:latin typeface="Calibri"/>
                <a:ea typeface="Calibri"/>
                <a:cs typeface="Calibri"/>
              </a:rPr>
              <a:t>: Caen Laida Awards Ceremony, Dunedin Highland History Day, Word Stem 500, Vanderbilt, Interact, and College of William and Mary Curriculum Units</a:t>
            </a:r>
            <a:endParaRPr lang="en-US" dirty="0"/>
          </a:p>
          <a:p>
            <a:pPr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Calibri"/>
              </a:rPr>
              <a:t>Microsoft Office Specialization - </a:t>
            </a:r>
            <a:r>
              <a:rPr lang="en-US" dirty="0">
                <a:latin typeface="Calibri"/>
                <a:ea typeface="Calibri"/>
                <a:cs typeface="Calibri"/>
              </a:rPr>
              <a:t>100% of the students enrolled in the computer elective classes earned a Microsoft Office Specialist certification in at least one area of specialization. Many students have earned all specializations!</a:t>
            </a:r>
            <a:endParaRPr lang="en-US" dirty="0">
              <a:latin typeface="+mn-ea"/>
            </a:endParaRPr>
          </a:p>
          <a:p>
            <a:pPr lvl="0"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Calibri"/>
              </a:rPr>
              <a:t>Smart Classrooms</a:t>
            </a:r>
            <a:r>
              <a:rPr lang="en-US" dirty="0">
                <a:latin typeface="Calibri"/>
                <a:ea typeface="Calibri"/>
                <a:cs typeface="Calibri"/>
              </a:rPr>
              <a:t>: 1-to-1 laptops and access to technology: Smart Boards, Video Recording Technology, Computer Labs, iPad Carts for classroom use. </a:t>
            </a:r>
            <a:endParaRPr lang="en-US" dirty="0">
              <a:latin typeface="+mn-ea"/>
            </a:endParaRPr>
          </a:p>
          <a:p>
            <a:pPr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Calibri"/>
              </a:rPr>
              <a:t>Field Trips</a:t>
            </a:r>
            <a:r>
              <a:rPr lang="en-US" dirty="0">
                <a:latin typeface="Calibri"/>
                <a:ea typeface="Calibri"/>
                <a:cs typeface="Calibri"/>
              </a:rPr>
              <a:t>: Dali Museum, MOSI, Finance Park, St. Petersburg International Folk Festival, Museum of Fine Arts, James Museum of Western and Wildlife Art, Florida Orchestra, Gradventure (Universal Studios/Islands of Adventure) and more.</a:t>
            </a:r>
          </a:p>
          <a:p>
            <a:pPr>
              <a:spcAft>
                <a:spcPts val="800"/>
              </a:spcAft>
            </a:pPr>
            <a:r>
              <a:rPr lang="en-US" b="1" dirty="0">
                <a:latin typeface="Calibri"/>
                <a:ea typeface="Calibri"/>
                <a:cs typeface="Calibri"/>
              </a:rPr>
              <a:t>Academic Competitions: 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dirty="0">
                <a:latin typeface="Calibri"/>
                <a:ea typeface="Calibri"/>
                <a:cs typeface="Calibri"/>
              </a:rPr>
              <a:t>Odyssey of the Mind World Champions (2016) </a:t>
            </a:r>
            <a:r>
              <a:rPr lang="en-US">
                <a:latin typeface="Calibri"/>
                <a:ea typeface="Calibri"/>
                <a:cs typeface="Calibri"/>
              </a:rPr>
              <a:t>and State </a:t>
            </a:r>
            <a:r>
              <a:rPr lang="en-US" dirty="0">
                <a:latin typeface="Calibri"/>
                <a:ea typeface="Calibri"/>
                <a:cs typeface="Calibri"/>
              </a:rPr>
              <a:t>Finalists (2024)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dirty="0">
                <a:latin typeface="Calibri"/>
                <a:ea typeface="Calibri"/>
                <a:cs typeface="Calibri"/>
              </a:rPr>
              <a:t>National History Day District, State and National Finalists and Champions (2011-2025)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dirty="0">
                <a:latin typeface="Calibri"/>
                <a:ea typeface="Calibri"/>
                <a:cs typeface="Calibri"/>
              </a:rPr>
              <a:t>Mighty Mu Champions for both Team and Individuals for 6th and 7th Math, Algebra, and Geometry (2022-2025)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dirty="0">
                <a:latin typeface="Calibri"/>
                <a:ea typeface="Calibri"/>
                <a:cs typeface="Calibri"/>
              </a:rPr>
              <a:t>Community and State Essay Contest Winners 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dirty="0">
                <a:latin typeface="Calibri"/>
                <a:ea typeface="Calibri"/>
                <a:cs typeface="Calibri"/>
              </a:rPr>
              <a:t>State Geography Bee and National Scripps Spelling Bee participants</a:t>
            </a:r>
            <a:endParaRPr lang="en-US" sz="1900" dirty="0">
              <a:latin typeface="Calibri"/>
              <a:ea typeface="Calibri"/>
              <a:cs typeface="Calibri"/>
            </a:endParaRPr>
          </a:p>
          <a:p>
            <a:pPr marL="800100" lvl="1" indent="-342900">
              <a:buFont typeface="Wingdings"/>
              <a:buChar char="ü"/>
            </a:pPr>
            <a:r>
              <a:rPr lang="en-US" dirty="0">
                <a:latin typeface="Calibri"/>
                <a:ea typeface="Calibri"/>
                <a:cs typeface="Calibri"/>
              </a:rPr>
              <a:t>Model UN’s Secretary General’s Award for Outstanding Delegation (2019)</a:t>
            </a:r>
          </a:p>
        </p:txBody>
      </p:sp>
      <p:sp>
        <p:nvSpPr>
          <p:cNvPr id="7" name="12-Point Star 6"/>
          <p:cNvSpPr/>
          <p:nvPr/>
        </p:nvSpPr>
        <p:spPr>
          <a:xfrm>
            <a:off x="355121" y="43429"/>
            <a:ext cx="1752600" cy="1447800"/>
          </a:xfrm>
          <a:prstGeom prst="star12">
            <a:avLst/>
          </a:prstGeom>
          <a:solidFill>
            <a:srgbClr val="DEA900"/>
          </a:solidFill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cap="small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ootlight MT Light" panose="0204060206030A020304" pitchFamily="18" charset="0"/>
              </a:rPr>
              <a:t>10</a:t>
            </a:r>
            <a:endParaRPr lang="en-US" sz="4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190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500" y="152400"/>
            <a:ext cx="11753682" cy="127238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CGS Course Progression</a:t>
            </a:r>
            <a:br>
              <a:rPr lang="en-US" sz="5400">
                <a:latin typeface="Copperplate Gothic Bold" panose="020E0705020206020404" pitchFamily="34" charset="0"/>
              </a:rPr>
            </a:br>
            <a:r>
              <a:rPr lang="en-US" sz="1600">
                <a:latin typeface="Copperplate Gothic Bold" panose="020E0705020206020404" pitchFamily="34" charset="0"/>
              </a:rPr>
              <a:t>with Additional Curricular/Instructional Differentiation designed for Gifted Learners</a:t>
            </a:r>
            <a:endParaRPr lang="en-US" sz="5400">
              <a:latin typeface="Copperplate Gothic Bold" panose="020E0705020206020404" pitchFamily="34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2706800"/>
              </p:ext>
            </p:extLst>
          </p:nvPr>
        </p:nvGraphicFramePr>
        <p:xfrm>
          <a:off x="171282" y="1981200"/>
          <a:ext cx="11772900" cy="4800600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2472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85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576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5949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562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Content Areas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6</a:t>
                      </a:r>
                      <a:r>
                        <a:rPr lang="en-US" sz="1300" baseline="30000">
                          <a:effectLst/>
                        </a:rPr>
                        <a:t>th</a:t>
                      </a:r>
                      <a:r>
                        <a:rPr lang="en-US" sz="1300">
                          <a:effectLst/>
                        </a:rPr>
                        <a:t> Grade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</a:t>
                      </a:r>
                      <a:r>
                        <a:rPr lang="en-US" sz="1300" baseline="30000">
                          <a:effectLst/>
                        </a:rPr>
                        <a:t>th</a:t>
                      </a:r>
                      <a:r>
                        <a:rPr lang="en-US" sz="1300">
                          <a:effectLst/>
                        </a:rPr>
                        <a:t> Grade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8</a:t>
                      </a:r>
                      <a:r>
                        <a:rPr lang="en-US" sz="1300" baseline="30000">
                          <a:effectLst/>
                        </a:rPr>
                        <a:t>th</a:t>
                      </a:r>
                      <a:r>
                        <a:rPr lang="en-US" sz="1300">
                          <a:effectLst/>
                        </a:rPr>
                        <a:t> Grade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3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Language Arts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Language Arts I, Advanced (6</a:t>
                      </a:r>
                      <a:r>
                        <a:rPr lang="en-US" sz="1300" baseline="30000" dirty="0">
                          <a:effectLst/>
                        </a:rPr>
                        <a:t>th</a:t>
                      </a:r>
                      <a:r>
                        <a:rPr lang="en-US" sz="1300" dirty="0">
                          <a:effectLst/>
                        </a:rPr>
                        <a:t> grade Advanced Language Arts)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Language Arts II, Advanced (7</a:t>
                      </a:r>
                      <a:r>
                        <a:rPr lang="en-US" sz="1300" baseline="30000" dirty="0">
                          <a:effectLst/>
                        </a:rPr>
                        <a:t>th</a:t>
                      </a:r>
                      <a:r>
                        <a:rPr lang="en-US" sz="1300" dirty="0">
                          <a:effectLst/>
                        </a:rPr>
                        <a:t> grade Advanced Language Arts)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English I Honors (HS Credit)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6929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Mathematics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</a:t>
                      </a:r>
                      <a:r>
                        <a:rPr lang="en-US" sz="1300" baseline="30000">
                          <a:effectLst/>
                        </a:rPr>
                        <a:t>th</a:t>
                      </a:r>
                      <a:r>
                        <a:rPr lang="en-US" sz="1300">
                          <a:effectLst/>
                        </a:rPr>
                        <a:t> Grade Advanced Math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or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  <a:r>
                        <a:rPr lang="en-US" sz="1300" b="1" baseline="30000">
                          <a:effectLst/>
                          <a:latin typeface="Calibri"/>
                          <a:ea typeface="Calibri"/>
                          <a:cs typeface="Times New Roman"/>
                        </a:rPr>
                        <a:t>th</a:t>
                      </a:r>
                      <a:r>
                        <a:rPr lang="en-US" sz="1300" b="1">
                          <a:effectLst/>
                          <a:latin typeface="Calibri"/>
                          <a:ea typeface="Calibri"/>
                          <a:cs typeface="Times New Roman"/>
                        </a:rPr>
                        <a:t> Grade Advanced Math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Algebra I Honors (HS Credit)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or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7th Grade Accelerated Math (Pre-Algebra)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Geometry I Honors (HS Credit)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or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Algebra I Honors (HS Credit)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24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Science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Comprehensive Science I, Accelerated Honors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Comprehensive Science II, Accelerated Honors 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Earth Space Science Honors (HS Credit) 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245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Social Studies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U.S. History Advanced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Civics Advanced 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Pre-AP World History and Geography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(HS Credit)</a:t>
                      </a:r>
                      <a:endParaRPr lang="en-US" sz="13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93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Advanced Academics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Advanced Academics 6</a:t>
                      </a:r>
                      <a:r>
                        <a:rPr lang="en-US" sz="1300" baseline="30000">
                          <a:effectLst/>
                        </a:rPr>
                        <a:t>th</a:t>
                      </a:r>
                      <a:r>
                        <a:rPr lang="en-US" sz="1300">
                          <a:effectLst/>
                        </a:rPr>
                        <a:t> Grade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Advanced Academics 7</a:t>
                      </a:r>
                      <a:r>
                        <a:rPr lang="en-US" sz="1300" baseline="30000">
                          <a:effectLst/>
                        </a:rPr>
                        <a:t>th</a:t>
                      </a:r>
                      <a:r>
                        <a:rPr lang="en-US" sz="1300">
                          <a:effectLst/>
                        </a:rPr>
                        <a:t> Grade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Advanced Academics 8</a:t>
                      </a:r>
                      <a:r>
                        <a:rPr lang="en-US" sz="1300" baseline="30000">
                          <a:effectLst/>
                        </a:rPr>
                        <a:t>th</a:t>
                      </a:r>
                      <a:r>
                        <a:rPr lang="en-US" sz="1300">
                          <a:effectLst/>
                        </a:rPr>
                        <a:t> Grade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80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bg1"/>
                          </a:solidFill>
                          <a:effectLst/>
                        </a:rPr>
                        <a:t>World Languages (optional)</a:t>
                      </a:r>
                      <a:endParaRPr lang="en-US" sz="13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3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</a:rPr>
                        <a:t>World Language I: Spanish (HS Credit pending EOC Assessment)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</a:rPr>
                        <a:t>World Language II: Spanish (HS Credit pending EOC Assessment)</a:t>
                      </a:r>
                      <a:endParaRPr lang="en-US" sz="13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9368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Electives 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(All Grades)</a:t>
                      </a:r>
                      <a:endParaRPr lang="en-US" sz="13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2D and 3D Art</a:t>
                      </a:r>
                      <a:endParaRPr lang="en-US" dirty="0"/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Pre-AP Visual Arts (8</a:t>
                      </a:r>
                      <a:r>
                        <a:rPr lang="en-US" sz="1300" baseline="30000" dirty="0">
                          <a:solidFill>
                            <a:schemeClr val="tx1"/>
                          </a:solidFill>
                          <a:effectLst/>
                        </a:rPr>
                        <a:t>th</a:t>
                      </a: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 Grade)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AVID</a:t>
                      </a:r>
                    </a:p>
                    <a:p>
                      <a:pPr marL="0" marR="0" lvl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Health/PE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</a:rPr>
                        <a:t>Digital Information Technology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</a:rPr>
                        <a:t>Information &amp; Communication Tech. I/II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solidFill>
                            <a:schemeClr val="tx1"/>
                          </a:solidFill>
                          <a:effectLst/>
                        </a:rPr>
                        <a:t>Theater I/II/III/Musical Theater</a:t>
                      </a: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Band I/II/III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Chorus I/II/III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Orchestra I/II</a:t>
                      </a: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solidFill>
                            <a:schemeClr val="tx1"/>
                          </a:solidFill>
                          <a:effectLst/>
                        </a:rPr>
                        <a:t>Highland Dancing/Color Guard</a:t>
                      </a:r>
                      <a:endParaRPr lang="en-US" sz="13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2A90E189-2AF5-B0B8-42B8-12A0012EFCEC}"/>
              </a:ext>
            </a:extLst>
          </p:cNvPr>
          <p:cNvGraphicFramePr>
            <a:graphicFrameLocks noGrp="1"/>
          </p:cNvGraphicFramePr>
          <p:nvPr/>
        </p:nvGraphicFramePr>
        <p:xfrm>
          <a:off x="11818189" y="5555411"/>
          <a:ext cx="208280" cy="365760"/>
        </p:xfrm>
        <a:graphic>
          <a:graphicData uri="http://schemas.openxmlformats.org/drawingml/2006/table">
            <a:tbl>
              <a:tblPr/>
              <a:tblGrid>
                <a:gridCol w="208280">
                  <a:extLst>
                    <a:ext uri="{9D8B030D-6E8A-4147-A177-3AD203B41FA5}">
                      <a16:colId xmlns:a16="http://schemas.microsoft.com/office/drawing/2014/main" val="127927123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3197386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710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CCD630-DD23-84DB-0349-1ACC11E332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0A37E-F6B1-380B-6739-9C7BEE659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99220"/>
            <a:ext cx="118872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latin typeface="Copperplate Gothic Bold" panose="020E0705020206020404" pitchFamily="34" charset="0"/>
              </a:rPr>
              <a:t>Next Steps for Future Highlanders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524C7E-C016-253A-F77B-7C1820F4B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2183605"/>
            <a:ext cx="10729451" cy="4575175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100" b="1" dirty="0">
                <a:latin typeface="Calibri"/>
                <a:ea typeface="Calibri"/>
                <a:cs typeface="Calibri"/>
              </a:rPr>
              <a:t>What are your next steps?</a:t>
            </a:r>
          </a:p>
          <a:p>
            <a:pPr marL="0" indent="0">
              <a:lnSpc>
                <a:spcPct val="120000"/>
              </a:lnSpc>
              <a:buNone/>
            </a:pPr>
            <a:endParaRPr lang="en-US" sz="5100" b="1" dirty="0">
              <a:latin typeface="Calibri"/>
              <a:ea typeface="Calibri"/>
              <a:cs typeface="Calibri"/>
            </a:endParaRP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AutoNum type="arabicPeriod"/>
            </a:pPr>
            <a:r>
              <a:rPr lang="en-US" sz="5100" b="1" dirty="0">
                <a:latin typeface="Calibri"/>
                <a:ea typeface="Calibri"/>
                <a:cs typeface="Calibri"/>
              </a:rPr>
              <a:t>Apply</a:t>
            </a:r>
            <a:r>
              <a:rPr lang="en-US" sz="5100" dirty="0">
                <a:latin typeface="Calibri"/>
                <a:ea typeface="Calibri"/>
                <a:cs typeface="Calibri"/>
              </a:rPr>
              <a:t> for and select DHMS Center for Gifted Studies as your #1 choice through FOCUS  </a:t>
            </a:r>
            <a:r>
              <a:rPr lang="en-US" sz="5100" b="1" dirty="0">
                <a:latin typeface="Calibri"/>
                <a:ea typeface="Calibri"/>
                <a:cs typeface="Calibri"/>
              </a:rPr>
              <a:t>between January 6th – 16th </a:t>
            </a:r>
            <a:r>
              <a:rPr lang="en-US" sz="5100" dirty="0">
                <a:latin typeface="Calibri"/>
                <a:ea typeface="Calibri"/>
                <a:cs typeface="Calibri"/>
              </a:rPr>
              <a:t>(by 5pm).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5100" b="1" dirty="0">
                <a:latin typeface="Calibri"/>
                <a:ea typeface="Calibri"/>
                <a:cs typeface="Calibri"/>
              </a:rPr>
              <a:t>Accept</a:t>
            </a:r>
            <a:r>
              <a:rPr lang="en-US" sz="5100" dirty="0">
                <a:latin typeface="Calibri"/>
                <a:ea typeface="Calibri"/>
                <a:cs typeface="Calibri"/>
              </a:rPr>
              <a:t> your DHMS offer between </a:t>
            </a:r>
            <a:r>
              <a:rPr lang="en-US" sz="5100" b="1" dirty="0">
                <a:latin typeface="Calibri"/>
                <a:ea typeface="Calibri"/>
                <a:cs typeface="Calibri"/>
              </a:rPr>
              <a:t>February 10th – 20th</a:t>
            </a:r>
            <a:r>
              <a:rPr lang="en-US" sz="5100" dirty="0">
                <a:latin typeface="Calibri"/>
                <a:ea typeface="Calibri"/>
                <a:cs typeface="Calibri"/>
              </a:rPr>
              <a:t> (by 5pm).</a:t>
            </a:r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51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All Gifted Educational Plans are verified before seat offers are made. </a:t>
            </a:r>
            <a:endParaRPr lang="en-US" dirty="0"/>
          </a:p>
          <a:p>
            <a:pPr marL="457200" indent="-457200">
              <a:lnSpc>
                <a:spcPct val="12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5100" dirty="0">
                <a:latin typeface="Calibri"/>
                <a:ea typeface="Calibri"/>
                <a:cs typeface="Calibri"/>
              </a:rPr>
              <a:t>Elective Selection and Elective Expo is after the acceptance period. </a:t>
            </a:r>
          </a:p>
        </p:txBody>
      </p:sp>
    </p:spTree>
    <p:extLst>
      <p:ext uri="{BB962C8B-B14F-4D97-AF65-F5344CB8AC3E}">
        <p14:creationId xmlns:p14="http://schemas.microsoft.com/office/powerpoint/2010/main" val="337660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220"/>
            <a:ext cx="11887200" cy="1325563"/>
          </a:xfrm>
        </p:spPr>
        <p:txBody>
          <a:bodyPr>
            <a:normAutofit/>
          </a:bodyPr>
          <a:lstStyle/>
          <a:p>
            <a:pPr algn="ctr"/>
            <a:r>
              <a:rPr lang="en-US" sz="4400">
                <a:latin typeface="Copperplate Gothic Bold" panose="020E0705020206020404" pitchFamily="34" charset="0"/>
              </a:rPr>
              <a:t>Next Steps for Future Highlanders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8DCC74-A6BF-3FA6-D450-30BCCEB950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782" y="2090151"/>
            <a:ext cx="11398044" cy="4575175"/>
          </a:xfrm>
        </p:spPr>
        <p:txBody>
          <a:bodyPr>
            <a:normAutofit fontScale="47500" lnSpcReduction="20000"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en-US" sz="5000" b="1" dirty="0">
                <a:latin typeface="Calibri" panose="020F0502020204030204" pitchFamily="34" charset="0"/>
              </a:rPr>
              <a:t>Register for CGS Boot Camp!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en-US" sz="5000" dirty="0">
                <a:latin typeface="Calibri" panose="020F0502020204030204" pitchFamily="34" charset="0"/>
              </a:rPr>
              <a:t>We hold a one-day middle school prep camp in late July for all our new CGS Highlanders! We will cover some amazing topics taught by our very own CGS teachers.</a:t>
            </a:r>
          </a:p>
          <a:p>
            <a:pPr lvl="1">
              <a:lnSpc>
                <a:spcPct val="120000"/>
              </a:lnSpc>
            </a:pPr>
            <a:r>
              <a:rPr lang="en-US" sz="5000" dirty="0">
                <a:latin typeface="Calibri" panose="020F0502020204030204" pitchFamily="34" charset="0"/>
              </a:rPr>
              <a:t>What Does a CGS Class Period Feel Like?</a:t>
            </a:r>
          </a:p>
          <a:p>
            <a:pPr lvl="1">
              <a:lnSpc>
                <a:spcPct val="120000"/>
              </a:lnSpc>
            </a:pPr>
            <a:r>
              <a:rPr lang="en-US" sz="5000" dirty="0">
                <a:latin typeface="Calibri" panose="020F0502020204030204" pitchFamily="34" charset="0"/>
              </a:rPr>
              <a:t>How to Be a Highlander</a:t>
            </a:r>
          </a:p>
          <a:p>
            <a:pPr lvl="1">
              <a:lnSpc>
                <a:spcPct val="120000"/>
              </a:lnSpc>
            </a:pPr>
            <a:r>
              <a:rPr lang="en-US" sz="5000" dirty="0">
                <a:latin typeface="Calibri" panose="020F0502020204030204" pitchFamily="34" charset="0"/>
              </a:rPr>
              <a:t>How to Open a Locker</a:t>
            </a:r>
          </a:p>
          <a:p>
            <a:pPr lvl="1">
              <a:lnSpc>
                <a:spcPct val="120000"/>
              </a:lnSpc>
            </a:pPr>
            <a:r>
              <a:rPr lang="en-US" sz="5000" dirty="0">
                <a:latin typeface="Calibri" panose="020F0502020204030204" pitchFamily="34" charset="0"/>
              </a:rPr>
              <a:t>How to be Middle School Ready</a:t>
            </a:r>
          </a:p>
          <a:p>
            <a:pPr lvl="1">
              <a:lnSpc>
                <a:spcPct val="120000"/>
              </a:lnSpc>
            </a:pPr>
            <a:r>
              <a:rPr lang="en-US" sz="5000" dirty="0">
                <a:latin typeface="Calibri" panose="020F0502020204030204" pitchFamily="34" charset="0"/>
              </a:rPr>
              <a:t>DHMS Campus Tour</a:t>
            </a:r>
          </a:p>
          <a:p>
            <a:pPr lvl="1">
              <a:lnSpc>
                <a:spcPct val="120000"/>
              </a:lnSpc>
            </a:pPr>
            <a:r>
              <a:rPr lang="en-US" sz="5000" dirty="0">
                <a:latin typeface="Calibri" panose="020F0502020204030204" pitchFamily="34" charset="0"/>
              </a:rPr>
              <a:t>Question/Answer CGS Parent Session</a:t>
            </a:r>
            <a:endParaRPr lang="en-US" sz="5000" dirty="0"/>
          </a:p>
        </p:txBody>
      </p:sp>
    </p:spTree>
    <p:extLst>
      <p:ext uri="{BB962C8B-B14F-4D97-AF65-F5344CB8AC3E}">
        <p14:creationId xmlns:p14="http://schemas.microsoft.com/office/powerpoint/2010/main" val="330931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99220"/>
            <a:ext cx="11433845" cy="132556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Star Student-Led Tours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8645" y="2446746"/>
            <a:ext cx="11582400" cy="762000"/>
          </a:xfrm>
        </p:spPr>
        <p:txBody>
          <a:bodyPr/>
          <a:lstStyle/>
          <a:p>
            <a:pPr algn="ctr"/>
            <a:r>
              <a:rPr lang="en-US"/>
              <a:t>Student Ambassadors will now guide you on a tour of our Center! </a:t>
            </a:r>
          </a:p>
          <a:p>
            <a:pPr algn="ctr"/>
            <a:r>
              <a:rPr lang="en-US"/>
              <a:t>Please wait to be dismissed until your area is called. </a:t>
            </a:r>
            <a:br>
              <a:rPr lang="en-US"/>
            </a:br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135255" y="2491569"/>
            <a:ext cx="2407240" cy="2293962"/>
          </a:xfrm>
          <a:prstGeom prst="star5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Red</a:t>
            </a:r>
          </a:p>
        </p:txBody>
      </p:sp>
      <p:sp>
        <p:nvSpPr>
          <p:cNvPr id="12" name="5-Point Star 11"/>
          <p:cNvSpPr/>
          <p:nvPr/>
        </p:nvSpPr>
        <p:spPr>
          <a:xfrm>
            <a:off x="1708665" y="4114800"/>
            <a:ext cx="2286000" cy="2446362"/>
          </a:xfrm>
          <a:prstGeom prst="star5">
            <a:avLst/>
          </a:prstGeom>
          <a:solidFill>
            <a:srgbClr val="FFCD2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 Gold 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      </a:t>
            </a:r>
          </a:p>
        </p:txBody>
      </p:sp>
      <p:sp>
        <p:nvSpPr>
          <p:cNvPr id="13" name="5-Point Star 12"/>
          <p:cNvSpPr/>
          <p:nvPr/>
        </p:nvSpPr>
        <p:spPr>
          <a:xfrm>
            <a:off x="3681447" y="3362208"/>
            <a:ext cx="2285999" cy="2293962"/>
          </a:xfrm>
          <a:prstGeom prst="star5">
            <a:avLst/>
          </a:prstGeom>
          <a:solidFill>
            <a:srgbClr val="0070C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Blue</a:t>
            </a:r>
          </a:p>
        </p:txBody>
      </p:sp>
      <p:sp>
        <p:nvSpPr>
          <p:cNvPr id="14" name="5-Point Star 13"/>
          <p:cNvSpPr/>
          <p:nvPr/>
        </p:nvSpPr>
        <p:spPr>
          <a:xfrm>
            <a:off x="6324600" y="3362208"/>
            <a:ext cx="2129689" cy="2293962"/>
          </a:xfrm>
          <a:prstGeom prst="star5">
            <a:avLst/>
          </a:prstGeom>
          <a:solidFill>
            <a:srgbClr val="00B050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Green</a:t>
            </a:r>
          </a:p>
        </p:txBody>
      </p:sp>
      <p:sp>
        <p:nvSpPr>
          <p:cNvPr id="15" name="5-Point Star 14"/>
          <p:cNvSpPr/>
          <p:nvPr/>
        </p:nvSpPr>
        <p:spPr>
          <a:xfrm>
            <a:off x="8607292" y="4450808"/>
            <a:ext cx="2129688" cy="2122746"/>
          </a:xfrm>
          <a:prstGeom prst="star5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Silver</a:t>
            </a:r>
          </a:p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5-Point Star 15"/>
          <p:cNvSpPr/>
          <p:nvPr/>
        </p:nvSpPr>
        <p:spPr>
          <a:xfrm>
            <a:off x="9858661" y="2575923"/>
            <a:ext cx="2218909" cy="2171700"/>
          </a:xfrm>
          <a:prstGeom prst="star5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Black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4545F0-B298-2DB0-24E4-1730119C77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580" y="5656170"/>
            <a:ext cx="1726840" cy="106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1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389" y="136536"/>
            <a:ext cx="11652946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Your Center for Gifted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8949" y="2273030"/>
            <a:ext cx="3515493" cy="4294597"/>
          </a:xfrm>
          <a:ln w="762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t">
            <a:normAutofit fontScale="70000" lnSpcReduction="20000"/>
          </a:bodyPr>
          <a:lstStyle/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en-US" sz="2200" dirty="0">
              <a:solidFill>
                <a:srgbClr val="C00000"/>
              </a:solidFill>
            </a:endParaRP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r>
              <a:rPr lang="en-US" sz="2200" dirty="0">
                <a:solidFill>
                  <a:srgbClr val="C00000"/>
                </a:solidFill>
              </a:rPr>
              <a:t>Principal</a:t>
            </a:r>
            <a:br>
              <a:rPr lang="en-US" sz="2200" dirty="0"/>
            </a:br>
            <a:r>
              <a:rPr lang="en-US" sz="2200" dirty="0"/>
              <a:t>Garyn Boyd</a:t>
            </a:r>
          </a:p>
          <a:p>
            <a:pPr marL="0" indent="0" algn="ctr">
              <a:lnSpc>
                <a:spcPct val="120000"/>
              </a:lnSpc>
              <a:spcBef>
                <a:spcPts val="600"/>
              </a:spcBef>
              <a:buNone/>
            </a:pPr>
            <a:endParaRPr lang="en-US" sz="22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C00000"/>
                </a:solidFill>
              </a:rPr>
              <a:t>Assistant Principals</a:t>
            </a:r>
            <a:br>
              <a:rPr lang="en-US" sz="2200" dirty="0"/>
            </a:br>
            <a:r>
              <a:rPr lang="en-US" sz="2200" dirty="0"/>
              <a:t>William </a:t>
            </a:r>
            <a:r>
              <a:rPr lang="en-US" sz="2200" dirty="0" err="1"/>
              <a:t>Muhlstadt</a:t>
            </a:r>
            <a:r>
              <a:rPr lang="en-US" sz="2200" dirty="0"/>
              <a:t> (6</a:t>
            </a:r>
            <a:r>
              <a:rPr lang="en-US" sz="2200" baseline="30000" dirty="0"/>
              <a:t>th</a:t>
            </a:r>
            <a:r>
              <a:rPr lang="en-US" sz="2200" dirty="0"/>
              <a:t>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Erika Sun (7</a:t>
            </a:r>
            <a:r>
              <a:rPr lang="en-US" sz="2200" baseline="30000" dirty="0"/>
              <a:t>th</a:t>
            </a:r>
            <a:r>
              <a:rPr lang="en-US" sz="2200" dirty="0"/>
              <a:t>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Joanna Bernal (CGS/8</a:t>
            </a:r>
            <a:r>
              <a:rPr lang="en-US" sz="2200" baseline="30000" dirty="0"/>
              <a:t>th</a:t>
            </a:r>
            <a:r>
              <a:rPr lang="en-US" sz="2200" dirty="0"/>
              <a:t>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br>
              <a:rPr lang="en-US" sz="2200" dirty="0"/>
            </a:br>
            <a:r>
              <a:rPr lang="en-US" sz="2200" dirty="0">
                <a:solidFill>
                  <a:srgbClr val="C00000"/>
                </a:solidFill>
              </a:rPr>
              <a:t>School Guidance Counselors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000000"/>
                </a:solidFill>
              </a:rPr>
              <a:t>Heather Askew</a:t>
            </a:r>
            <a:r>
              <a:rPr lang="en-US" sz="2200" dirty="0"/>
              <a:t> (6</a:t>
            </a:r>
            <a:r>
              <a:rPr lang="en-US" sz="2200" baseline="30000" dirty="0"/>
              <a:t>th</a:t>
            </a:r>
            <a:r>
              <a:rPr lang="en-US" sz="2200" dirty="0"/>
              <a:t>)</a:t>
            </a:r>
            <a:endParaRPr lang="en-US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Jennifer Coughlin (7</a:t>
            </a:r>
            <a:r>
              <a:rPr lang="en-US" sz="2200" baseline="30000" dirty="0"/>
              <a:t>th</a:t>
            </a:r>
            <a:r>
              <a:rPr lang="en-US" sz="2200" dirty="0"/>
              <a:t>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/>
              <a:t>Shante Norton (8</a:t>
            </a:r>
            <a:r>
              <a:rPr lang="en-US" sz="2200" baseline="30000" dirty="0"/>
              <a:t>th</a:t>
            </a:r>
            <a:r>
              <a:rPr lang="en-US" sz="2200" dirty="0"/>
              <a:t>)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rgbClr val="C00000"/>
                </a:solidFill>
              </a:rPr>
              <a:t>CGS Magnet Coordinator</a:t>
            </a:r>
            <a:br>
              <a:rPr lang="en-US" sz="2200" dirty="0"/>
            </a:br>
            <a:r>
              <a:rPr lang="en-US" sz="2200" dirty="0">
                <a:solidFill>
                  <a:schemeClr val="tx1"/>
                </a:solidFill>
              </a:rPr>
              <a:t>Karyn Smith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95600" y="4165856"/>
            <a:ext cx="9296400" cy="23354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868680" indent="-182563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051560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2344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4173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600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8308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2000"/>
          </a:p>
        </p:txBody>
      </p:sp>
      <p:sp>
        <p:nvSpPr>
          <p:cNvPr id="5" name="Rectangle 4"/>
          <p:cNvSpPr/>
          <p:nvPr/>
        </p:nvSpPr>
        <p:spPr>
          <a:xfrm>
            <a:off x="3844961" y="2206720"/>
            <a:ext cx="44958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200" dirty="0">
                <a:solidFill>
                  <a:srgbClr val="000000"/>
                </a:solidFill>
                <a:latin typeface="Calibri" panose="020F0502020204030204" pitchFamily="34" charset="0"/>
              </a:rPr>
              <a:t>The Dunedin Highland Middle School Center for Gifted Studies offers more than just gifted classes. We provide qualified scholars with a nurturing community of peers and caring, gifted-endorsed teachers who strive to challenge and develop gifted adolescents to their fullest potential!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81" y="4941068"/>
            <a:ext cx="1219919" cy="16265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81" y="2278781"/>
            <a:ext cx="3451969" cy="2588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413" y="4953000"/>
            <a:ext cx="2152837" cy="1614628"/>
          </a:xfrm>
          <a:prstGeom prst="rect">
            <a:avLst/>
          </a:prstGeom>
        </p:spPr>
      </p:pic>
      <p:pic>
        <p:nvPicPr>
          <p:cNvPr id="1026" name="Picture 2" descr="University Avenue named Magnet Schools of America School of Distinction">
            <a:extLst>
              <a:ext uri="{FF2B5EF4-FFF2-40B4-BE49-F238E27FC236}">
                <a16:creationId xmlns:a16="http://schemas.microsoft.com/office/drawing/2014/main" id="{DB246511-144B-482D-6024-C088E2F90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911" y="5436581"/>
            <a:ext cx="1298538" cy="11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Bugg is named a 2022 Magnet School of Distinction!">
            <a:extLst>
              <a:ext uri="{FF2B5EF4-FFF2-40B4-BE49-F238E27FC236}">
                <a16:creationId xmlns:a16="http://schemas.microsoft.com/office/drawing/2014/main" id="{C44F2D78-4860-BA2F-C0B4-50ECC40E3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274" y="5436582"/>
            <a:ext cx="1299132" cy="116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ational Magnet School of Distinction">
            <a:extLst>
              <a:ext uri="{FF2B5EF4-FFF2-40B4-BE49-F238E27FC236}">
                <a16:creationId xmlns:a16="http://schemas.microsoft.com/office/drawing/2014/main" id="{AA9AE2AB-E2AF-2AD5-6467-26B3E5B0D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602" y="5436580"/>
            <a:ext cx="1300796" cy="116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2969468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00" y="152400"/>
            <a:ext cx="11658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Your Center for Gifted Studies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239713"/>
            <a:ext cx="11049000" cy="43434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We are a community of gifted-endorsed educators with over 250 years of combined teaching experience and 12 graduate degrees.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  <a:latin typeface="Calibri"/>
                <a:ea typeface="Calibri"/>
                <a:cs typeface="Calibri"/>
              </a:rPr>
              <a:t>We provide  academic experiences to students’ daily lessons in each of our curriculum areas and specialized courses. 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en-US" sz="3600" dirty="0">
              <a:latin typeface="Footlight MT Light" panose="0204060206030A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0" y="4157653"/>
            <a:ext cx="1828800" cy="24323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3886" y="4157653"/>
            <a:ext cx="3239697" cy="24297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7EF9B0-2D87-E1E1-7D9C-DCF019176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93" y="4123866"/>
            <a:ext cx="1842231" cy="24614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6E039C-28E2-3B66-22CE-C0B4BCC1044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-543"/>
          <a:stretch/>
        </p:blipFill>
        <p:spPr>
          <a:xfrm>
            <a:off x="2642923" y="4137525"/>
            <a:ext cx="3529277" cy="2445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7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15" y="152794"/>
            <a:ext cx="11592915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Your Center for Gifted Studies</a:t>
            </a:r>
            <a:endParaRPr lang="en-US" sz="540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542" y="2112473"/>
            <a:ext cx="11592915" cy="2633053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alibri"/>
                <a:cs typeface="Calibri"/>
              </a:rPr>
              <a:t>6</a:t>
            </a:r>
            <a:r>
              <a:rPr lang="en-US" b="1" baseline="30000" dirty="0">
                <a:solidFill>
                  <a:srgbClr val="C00000"/>
                </a:solidFill>
                <a:latin typeface="Calibri"/>
                <a:cs typeface="Calibri"/>
              </a:rPr>
              <a:t>th</a:t>
            </a:r>
            <a:r>
              <a:rPr lang="en-US" b="1" dirty="0">
                <a:solidFill>
                  <a:srgbClr val="C00000"/>
                </a:solidFill>
                <a:latin typeface="Calibri"/>
                <a:cs typeface="Calibri"/>
              </a:rPr>
              <a:t> Grade Team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/>
                <a:cs typeface="Calibri"/>
              </a:rPr>
              <a:t>Heather Marley, Teresa Nocella, Laura Playford, Cesar </a:t>
            </a:r>
            <a:r>
              <a:rPr lang="en-US" dirty="0" err="1">
                <a:latin typeface="Calibri"/>
                <a:cs typeface="Calibri"/>
              </a:rPr>
              <a:t>Riquetti</a:t>
            </a:r>
            <a:r>
              <a:rPr lang="en-US" dirty="0">
                <a:latin typeface="Calibri"/>
                <a:cs typeface="Calibri"/>
              </a:rPr>
              <a:t>, Katrina Walters</a:t>
            </a:r>
            <a:endParaRPr lang="en-US" dirty="0">
              <a:latin typeface="Calibri" panose="020F050202020403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Calibri"/>
                <a:cs typeface="Calibri"/>
              </a:rPr>
              <a:t>7</a:t>
            </a:r>
            <a:r>
              <a:rPr lang="en-US" b="1" baseline="30000" dirty="0">
                <a:solidFill>
                  <a:srgbClr val="C00000"/>
                </a:solidFill>
                <a:latin typeface="Calibri"/>
                <a:cs typeface="Calibri"/>
              </a:rPr>
              <a:t>th</a:t>
            </a:r>
            <a:r>
              <a:rPr lang="en-US" b="1" dirty="0">
                <a:solidFill>
                  <a:srgbClr val="C00000"/>
                </a:solidFill>
                <a:latin typeface="Calibri"/>
                <a:cs typeface="Calibri"/>
              </a:rPr>
              <a:t> Grade Team</a:t>
            </a:r>
            <a:br>
              <a:rPr lang="en-US" b="1" dirty="0">
                <a:latin typeface="Calibri" panose="020F0502020204030204" pitchFamily="34" charset="0"/>
              </a:rPr>
            </a:br>
            <a:r>
              <a:rPr lang="en-US" dirty="0">
                <a:latin typeface="Calibri"/>
                <a:cs typeface="Calibri"/>
              </a:rPr>
              <a:t>Tamara </a:t>
            </a:r>
            <a:r>
              <a:rPr lang="en-US" dirty="0" err="1">
                <a:latin typeface="Calibri"/>
                <a:cs typeface="Calibri"/>
              </a:rPr>
              <a:t>Bendely</a:t>
            </a:r>
            <a:r>
              <a:rPr lang="en-US" dirty="0">
                <a:latin typeface="Calibri"/>
                <a:cs typeface="Calibri"/>
              </a:rPr>
              <a:t>, Caitlin Lackett, Laura Vaughan, Tessa Heitmeyer, Maria </a:t>
            </a:r>
            <a:r>
              <a:rPr lang="en-US" dirty="0" err="1">
                <a:latin typeface="Calibri"/>
                <a:cs typeface="Calibri"/>
              </a:rPr>
              <a:t>deKoter</a:t>
            </a:r>
            <a:endParaRPr lang="en-US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US" dirty="0">
                <a:latin typeface="Calibri"/>
                <a:cs typeface="Calibri"/>
              </a:rPr>
              <a:t> </a:t>
            </a:r>
            <a:r>
              <a:rPr lang="en-US" b="1" dirty="0">
                <a:solidFill>
                  <a:srgbClr val="C00000"/>
                </a:solidFill>
                <a:latin typeface="Calibri"/>
                <a:cs typeface="Calibri"/>
              </a:rPr>
              <a:t>8</a:t>
            </a:r>
            <a:r>
              <a:rPr lang="en-US" b="1" baseline="30000" dirty="0">
                <a:solidFill>
                  <a:srgbClr val="C00000"/>
                </a:solidFill>
                <a:latin typeface="Calibri"/>
                <a:cs typeface="Calibri"/>
              </a:rPr>
              <a:t>th</a:t>
            </a:r>
            <a:r>
              <a:rPr lang="en-US" b="1" dirty="0">
                <a:solidFill>
                  <a:srgbClr val="C00000"/>
                </a:solidFill>
                <a:latin typeface="Calibri"/>
                <a:cs typeface="Calibri"/>
              </a:rPr>
              <a:t> Grade Team</a:t>
            </a:r>
            <a:br>
              <a:rPr lang="en-US" dirty="0">
                <a:latin typeface="Calibri" panose="020F0502020204030204" pitchFamily="34" charset="0"/>
              </a:rPr>
            </a:br>
            <a:r>
              <a:rPr lang="en-US" dirty="0">
                <a:latin typeface="Calibri"/>
                <a:cs typeface="Calibri"/>
              </a:rPr>
              <a:t>Teresa Bergstrom, Kathleen Earle, Michelle Emry, Jacqueline Finch</a:t>
            </a:r>
            <a:endParaRPr lang="en-US" dirty="0">
              <a:latin typeface="Calibri"/>
              <a:ea typeface="Calibri"/>
              <a:cs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36" b="9774"/>
          <a:stretch/>
        </p:blipFill>
        <p:spPr>
          <a:xfrm>
            <a:off x="205314" y="4725581"/>
            <a:ext cx="2344370" cy="19636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3912" y="4719098"/>
            <a:ext cx="1471427" cy="19701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896" y="4733801"/>
            <a:ext cx="1471428" cy="1967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793" y="4732312"/>
            <a:ext cx="1540875" cy="19701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E4F36D8-C0E0-3F93-9001-5A4E41A0F3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1351" y="4743814"/>
            <a:ext cx="3195333" cy="1960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27C30D1-1BAA-DC82-38F2-D75515D160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567" y="4719098"/>
            <a:ext cx="1260998" cy="196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15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415" y="152794"/>
            <a:ext cx="11592915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Copperplate Gothic Bold" panose="020E0705020206020404" pitchFamily="34" charset="0"/>
              </a:rPr>
              <a:t>CGS Alumni Keynote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5096" y="6085932"/>
            <a:ext cx="5559552" cy="566227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br>
              <a:rPr lang="en-US" dirty="0">
                <a:latin typeface="Calibri" panose="020F0502020204030204" pitchFamily="34" charset="0"/>
              </a:rPr>
            </a:b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2AB594-6051-8081-4507-6F022C4E40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058" y="2131383"/>
            <a:ext cx="2986876" cy="37335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EB5000-5C8E-E6A0-2CE7-BB270273D115}"/>
              </a:ext>
            </a:extLst>
          </p:cNvPr>
          <p:cNvSpPr txBox="1"/>
          <p:nvPr/>
        </p:nvSpPr>
        <p:spPr>
          <a:xfrm>
            <a:off x="4805517" y="3324743"/>
            <a:ext cx="3424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Copperplate Gothic Bold" panose="020E0705020206020404" pitchFamily="34" charset="0"/>
              </a:rPr>
              <a:t>Will Kent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B7A98E-05A4-DA85-583A-A70F36792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5910" y="2131383"/>
            <a:ext cx="3268059" cy="373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4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99220"/>
            <a:ext cx="11906716" cy="132556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How is the CGS Different?</a:t>
            </a:r>
          </a:p>
        </p:txBody>
      </p:sp>
      <p:sp>
        <p:nvSpPr>
          <p:cNvPr id="3" name="Rectangle 2"/>
          <p:cNvSpPr/>
          <p:nvPr/>
        </p:nvSpPr>
        <p:spPr>
          <a:xfrm>
            <a:off x="5011946" y="2258453"/>
            <a:ext cx="6970970" cy="420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</a:rPr>
              <a:t>Pinellas County Middle School Centers for Gifted Studies provide a full-time gifted program experience for students.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</a:rPr>
              <a:t>The curriculum philosophy is grounded in the belief that gifted students require comprehensive and on-going differentiated curriculum and instruction.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</a:rPr>
              <a:t>Our curriculum is integrated across the broad thematic concepts of change, systems, conflict and justice, using an interdisciplinary approach.  </a:t>
            </a:r>
          </a:p>
          <a:p>
            <a:pPr marL="342900" indent="-342900">
              <a:lnSpc>
                <a:spcPct val="107000"/>
              </a:lnSpc>
              <a:buFont typeface="Arial" panose="020B0604020202020204" pitchFamily="34" charset="0"/>
              <a:buChar char="•"/>
            </a:pPr>
            <a:r>
              <a:rPr lang="en-US" sz="2200">
                <a:latin typeface="Calibri" panose="020F0502020204030204" pitchFamily="34" charset="0"/>
              </a:rPr>
              <a:t>The unique curriculum design promotes in-depth learning and creative, critical and complex thinking.</a:t>
            </a:r>
            <a:b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</a:br>
            <a:endParaRPr lang="en-US" sz="800" b="1">
              <a:solidFill>
                <a:srgbClr val="000000"/>
              </a:solidFill>
              <a:latin typeface="Calibri" panose="020F0502020204030204" pitchFamily="34" charset="0"/>
              <a:ea typeface="Gulim" panose="020B0600000101010101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097" y="2094760"/>
            <a:ext cx="2708951" cy="21661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26" t="4598" r="42077" b="11605"/>
          <a:stretch/>
        </p:blipFill>
        <p:spPr>
          <a:xfrm>
            <a:off x="122450" y="4380246"/>
            <a:ext cx="2270502" cy="21272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395"/>
          <a:stretch/>
        </p:blipFill>
        <p:spPr>
          <a:xfrm>
            <a:off x="2553850" y="4380246"/>
            <a:ext cx="2274475" cy="21272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A916D05-5E9C-5CF0-2AB5-2708BB98EE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578" y="2091884"/>
            <a:ext cx="1806622" cy="2169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890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99220"/>
            <a:ext cx="11795061" cy="132556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How is the CGS Different?</a:t>
            </a:r>
          </a:p>
        </p:txBody>
      </p:sp>
      <p:sp>
        <p:nvSpPr>
          <p:cNvPr id="3" name="Rectangle 2"/>
          <p:cNvSpPr/>
          <p:nvPr/>
        </p:nvSpPr>
        <p:spPr>
          <a:xfrm>
            <a:off x="152401" y="2133600"/>
            <a:ext cx="6324599" cy="47302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Our Curriculum:</a:t>
            </a:r>
          </a:p>
          <a:p>
            <a:pPr marL="342900" marR="0" lvl="0" indent="-36576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Aligned with the National Association for Gifted Children Curriculum Standards and the Florida Frameworks for K-12 Gifted Learners 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6576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Advanced and Enriched content based on gifted education best practices and innovative pedagogy from leading experts</a:t>
            </a:r>
          </a:p>
          <a:p>
            <a:pPr marL="342900" marR="0" lvl="0" indent="-36576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College of William &amp; Mary and Vanderbilt University Language Arts, Science, and Advanced Academics Units</a:t>
            </a:r>
          </a:p>
          <a:p>
            <a:pPr marL="342900" indent="-365760">
              <a:buFont typeface="Arial" panose="020B0604020202020204" pitchFamily="34" charset="0"/>
              <a:buChar char="•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Accelerated courses, earning up to 7 high school credits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0" t="20000" r="25517" b="25555"/>
          <a:stretch/>
        </p:blipFill>
        <p:spPr>
          <a:xfrm>
            <a:off x="6910963" y="2442657"/>
            <a:ext cx="2909099" cy="1994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80" y="2442657"/>
            <a:ext cx="2004781" cy="20047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0963" y="4556244"/>
            <a:ext cx="1665743" cy="2127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56902" y="4556245"/>
            <a:ext cx="1690560" cy="21154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949"/>
          <a:stretch/>
        </p:blipFill>
        <p:spPr>
          <a:xfrm>
            <a:off x="8686800" y="4556244"/>
            <a:ext cx="1454257" cy="211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16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99220"/>
            <a:ext cx="118110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How is the CGS Different?</a:t>
            </a:r>
            <a:endParaRPr lang="en-US" sz="5400"/>
          </a:p>
        </p:txBody>
      </p:sp>
      <p:sp>
        <p:nvSpPr>
          <p:cNvPr id="3" name="Rectangle 2"/>
          <p:cNvSpPr/>
          <p:nvPr/>
        </p:nvSpPr>
        <p:spPr>
          <a:xfrm>
            <a:off x="228600" y="2286000"/>
            <a:ext cx="5378891" cy="428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b="1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Our Students Develop: </a:t>
            </a:r>
            <a:endParaRPr lang="en-US" sz="24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Critical and creative thinking skills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Self-understanding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Independent learning skills and attitudes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Aesthetic appreciation and artistic/creative expression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The social skills and dynamics of leadership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US" sz="2400">
                <a:solidFill>
                  <a:srgbClr val="000000"/>
                </a:solidFill>
                <a:latin typeface="Calibri" panose="020F0502020204030204" pitchFamily="34" charset="0"/>
                <a:ea typeface="Gulim" panose="020B0600000101010101" pitchFamily="34" charset="-127"/>
                <a:cs typeface="Times New Roman" panose="02020603050405020304" pitchFamily="18" charset="0"/>
              </a:rPr>
              <a:t>Higher level oral, written, and technological communication skills</a:t>
            </a:r>
            <a:endParaRPr lang="en-US" sz="24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491" y="2179658"/>
            <a:ext cx="3136314" cy="2019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91" y="4356786"/>
            <a:ext cx="2338875" cy="2338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79"/>
          <a:stretch/>
        </p:blipFill>
        <p:spPr>
          <a:xfrm>
            <a:off x="8873831" y="2192437"/>
            <a:ext cx="3066565" cy="20062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335" y="4343400"/>
            <a:ext cx="3840997" cy="2352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99220"/>
            <a:ext cx="11887198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5400">
                <a:latin typeface="Copperplate Gothic Bold" panose="020E0705020206020404" pitchFamily="34" charset="0"/>
              </a:rPr>
              <a:t>Clubs &amp; Academic Competitions </a:t>
            </a:r>
          </a:p>
        </p:txBody>
      </p:sp>
      <p:sp>
        <p:nvSpPr>
          <p:cNvPr id="3" name="Rectangle 2"/>
          <p:cNvSpPr/>
          <p:nvPr/>
        </p:nvSpPr>
        <p:spPr>
          <a:xfrm>
            <a:off x="247548" y="2274446"/>
            <a:ext cx="2990952" cy="4401205"/>
          </a:xfrm>
          <a:prstGeom prst="rect">
            <a:avLst/>
          </a:prstGeom>
        </p:spPr>
        <p:txBody>
          <a:bodyPr wrap="square" lIns="91440" tIns="45720" rIns="91440" bIns="45720" numCol="1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Battle of the Books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Boys Read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Builder’s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Chess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Debated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Future Cities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Jazz 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Junior Rho Kappa Honor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Mighty Mu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 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Morning News Crew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Musical Theater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238500" y="2274446"/>
            <a:ext cx="2990952" cy="437042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History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National Junior Honor Society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Odyssey of the Mind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Pipe 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Principal’s Multicultural Advisory Committee (PMAC)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Rock Band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SAVE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Scripps Spelling Bee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STEM Club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30000"/>
          <a:stretch/>
        </p:blipFill>
        <p:spPr>
          <a:xfrm>
            <a:off x="6345268" y="5027477"/>
            <a:ext cx="5694331" cy="16619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13793" r="15207" b="6896"/>
          <a:stretch/>
        </p:blipFill>
        <p:spPr>
          <a:xfrm>
            <a:off x="9296400" y="2151727"/>
            <a:ext cx="2743200" cy="27952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64" t="7319" r="24107" b="4824"/>
          <a:stretch/>
        </p:blipFill>
        <p:spPr>
          <a:xfrm>
            <a:off x="6345268" y="2135281"/>
            <a:ext cx="2819399" cy="2811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0752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curtains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edical Health 16x9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MedicalHealth">
      <a:dk1>
        <a:sysClr val="windowText" lastClr="000000"/>
      </a:dk1>
      <a:lt1>
        <a:sysClr val="window" lastClr="FFFFFF"/>
      </a:lt1>
      <a:dk2>
        <a:srgbClr val="656367"/>
      </a:dk2>
      <a:lt2>
        <a:srgbClr val="F2F2F2"/>
      </a:lt2>
      <a:accent1>
        <a:srgbClr val="B82D2F"/>
      </a:accent1>
      <a:accent2>
        <a:srgbClr val="333333"/>
      </a:accent2>
      <a:accent3>
        <a:srgbClr val="2B4A63"/>
      </a:accent3>
      <a:accent4>
        <a:srgbClr val="445E45"/>
      </a:accent4>
      <a:accent5>
        <a:srgbClr val="5A3A64"/>
      </a:accent5>
      <a:accent6>
        <a:srgbClr val="DB8526"/>
      </a:accent6>
      <a:hlink>
        <a:srgbClr val="164E6E"/>
      </a:hlink>
      <a:folHlink>
        <a:srgbClr val="667F6D"/>
      </a:folHlink>
    </a:clrScheme>
    <a:fontScheme name="Franklin Gothic Medium">
      <a:maj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Medium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45CEF502-15EE-45C7-AFE8-30E87AC73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Medical design presentation (widescreen)</Template>
  <TotalTime>254</TotalTime>
  <Words>1449</Words>
  <Application>Microsoft Office PowerPoint</Application>
  <PresentationFormat>Widescreen</PresentationFormat>
  <Paragraphs>181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Arial</vt:lpstr>
      <vt:lpstr>Calibri</vt:lpstr>
      <vt:lpstr>Copperplate Gothic Bold</vt:lpstr>
      <vt:lpstr>Footlight MT Light</vt:lpstr>
      <vt:lpstr>Franklin Gothic Medium</vt:lpstr>
      <vt:lpstr>Symbol</vt:lpstr>
      <vt:lpstr>Wingdings</vt:lpstr>
      <vt:lpstr>Medical Health 16x9</vt:lpstr>
      <vt:lpstr>PowerPoint Presentation</vt:lpstr>
      <vt:lpstr>Your Center for Gifted Studies</vt:lpstr>
      <vt:lpstr>Your Center for Gifted Studies</vt:lpstr>
      <vt:lpstr>Your Center for Gifted Studies</vt:lpstr>
      <vt:lpstr>CGS Alumni Keynote</vt:lpstr>
      <vt:lpstr>How is the CGS Different?</vt:lpstr>
      <vt:lpstr>How is the CGS Different?</vt:lpstr>
      <vt:lpstr>How is the CGS Different?</vt:lpstr>
      <vt:lpstr>Clubs &amp; Academic Competitions </vt:lpstr>
      <vt:lpstr>A Middle School Center for Gifted Studies</vt:lpstr>
      <vt:lpstr>Great Reasons to Choose  the Center for Gifted Studies</vt:lpstr>
      <vt:lpstr>Great Reasons to Choose  the Center for Gifted Studies</vt:lpstr>
      <vt:lpstr>CGS Course Progression with Additional Curricular/Instructional Differentiation designed for Gifted Learners</vt:lpstr>
      <vt:lpstr>Next Steps for Future Highlanders</vt:lpstr>
      <vt:lpstr>Next Steps for Future Highlanders</vt:lpstr>
      <vt:lpstr>Star Student-Led Tours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Nocella Teresa</dc:creator>
  <cp:keywords/>
  <cp:lastModifiedBy>Smith Karyn</cp:lastModifiedBy>
  <cp:revision>10</cp:revision>
  <dcterms:created xsi:type="dcterms:W3CDTF">2014-10-16T01:32:26Z</dcterms:created>
  <dcterms:modified xsi:type="dcterms:W3CDTF">2025-11-11T19:17:41Z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TC029010249991</vt:lpwstr>
  </property>
</Properties>
</file>