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6"/>
  </p:sldMasterIdLst>
  <p:notesMasterIdLst>
    <p:notesMasterId r:id="rId8"/>
  </p:notesMasterIdLst>
  <p:sldIdLst>
    <p:sldId id="256" r:id="rId7"/>
  </p:sldIdLst>
  <p:sldSz cx="6858000" cy="9144000" type="letter"/>
  <p:notesSz cx="7102475" cy="93884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S PGothic" panose="020B0600070205080204" pitchFamily="34" charset="-128"/>
      <p:regular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Orange County" panose="020B0604020202020204" charset="0"/>
      <p:regular r:id="rId18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/>
    <p:restoredTop sz="90539" autoAdjust="0"/>
  </p:normalViewPr>
  <p:slideViewPr>
    <p:cSldViewPr snapToGrid="0">
      <p:cViewPr varScale="1">
        <p:scale>
          <a:sx n="86" d="100"/>
          <a:sy n="86" d="100"/>
        </p:scale>
        <p:origin x="318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FECD2C-EF7B-E33D-90CC-12857D47B6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4226" tIns="47113" rIns="94226" bIns="47113" rtlCol="0"/>
          <a:lstStyle>
            <a:lvl1pPr algn="l" defTabSz="92461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093C4-BC72-2793-53C1-540FCE3AEF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4226" tIns="47113" rIns="94226" bIns="47113" rtlCol="0"/>
          <a:lstStyle>
            <a:lvl1pPr algn="r" defTabSz="92461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C8BC5-8B80-6042-A66D-DA7F51285253}" type="datetimeFigureOut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63C61B8-DBD2-D681-5A15-4A9EF08E04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30438" y="703263"/>
            <a:ext cx="26416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6" tIns="47113" rIns="94226" bIns="471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85E853-32AC-B23E-7D4B-BA2E3D598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892" y="4460168"/>
            <a:ext cx="5680693" cy="4224494"/>
          </a:xfrm>
          <a:prstGeom prst="rect">
            <a:avLst/>
          </a:prstGeom>
        </p:spPr>
        <p:txBody>
          <a:bodyPr vert="horz" lIns="94226" tIns="47113" rIns="94226" bIns="471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F6EBE-37E2-E9E0-7D8D-53295D564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4226" tIns="47113" rIns="94226" bIns="47113" rtlCol="0" anchor="b"/>
          <a:lstStyle>
            <a:lvl1pPr algn="l" defTabSz="92461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8DB99-DEC6-9627-A9D5-A061B4560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wrap="square" lIns="94226" tIns="47113" rIns="94226" bIns="47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23ADB1-C278-5F47-BDD2-B4FBCFB3E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897DF222-2962-31A7-4C06-5138022E6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E3086-D0FC-BD0D-BB87-BC0C66390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Instructions:</a:t>
            </a:r>
          </a:p>
          <a:p>
            <a:pPr marL="235566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Type your school name &amp; location at the top left</a:t>
            </a:r>
          </a:p>
          <a:p>
            <a:pPr marL="235566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Enter your menu items in the 4-week menu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4 week chart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 that you would like to input your menu items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</a:t>
            </a:r>
            <a:r>
              <a:rPr lang="en-US" dirty="0" err="1"/>
              <a:t>Alt+Enter</a:t>
            </a:r>
            <a:r>
              <a:rPr lang="en-US" dirty="0"/>
              <a:t> to go to the next line of text (you cannot simply press enter)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Notice that your text will appear in the </a:t>
            </a:r>
            <a:r>
              <a:rPr lang="en-US" dirty="0" err="1"/>
              <a:t>fx</a:t>
            </a:r>
            <a:r>
              <a:rPr lang="en-US" dirty="0"/>
              <a:t> bar above</a:t>
            </a:r>
          </a:p>
          <a:p>
            <a:pPr marL="235566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Highlight the appropriate days in the 7 month calendar below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7-month calendar chart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days that you would like to highlight (hold the Ctrl key to select more than one day or week at a time to highlight)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the Fill Color button on the Home Tab to fill in with the appropriate color coding</a:t>
            </a:r>
          </a:p>
          <a:p>
            <a:pPr marL="706700" lvl="1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235566" indent="-235566" defTabSz="92461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F09AFD6B-F23A-D384-EEFA-6785C0838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778839-2A96-1A4E-9377-8D9DC16C0EF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9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5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tarburst-yellow.png">
            <a:extLst>
              <a:ext uri="{FF2B5EF4-FFF2-40B4-BE49-F238E27FC236}">
                <a16:creationId xmlns:a16="http://schemas.microsoft.com/office/drawing/2014/main" id="{8DA01BB0-D463-11F5-E05D-05362EE412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AAEB98E-7F71-05CE-D564-90170D682992}"/>
              </a:ext>
            </a:extLst>
          </p:cNvPr>
          <p:cNvSpPr/>
          <p:nvPr userDrawn="1"/>
        </p:nvSpPr>
        <p:spPr>
          <a:xfrm>
            <a:off x="185738" y="7221538"/>
            <a:ext cx="6503987" cy="1922462"/>
          </a:xfrm>
          <a:prstGeom prst="round2SameRect">
            <a:avLst>
              <a:gd name="adj1" fmla="val 8478"/>
              <a:gd name="adj2" fmla="val 0"/>
            </a:avLst>
          </a:prstGeom>
          <a:solidFill>
            <a:srgbClr val="FFFFF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DC29D9A0-DE63-8FE5-A3B9-7D6FC2DEC763}"/>
              </a:ext>
            </a:extLst>
          </p:cNvPr>
          <p:cNvSpPr/>
          <p:nvPr/>
        </p:nvSpPr>
        <p:spPr>
          <a:xfrm>
            <a:off x="5475431" y="437275"/>
            <a:ext cx="1307598" cy="6687994"/>
          </a:xfrm>
          <a:prstGeom prst="round2SameRect">
            <a:avLst>
              <a:gd name="adj1" fmla="val 9327"/>
              <a:gd name="adj2" fmla="val 0"/>
            </a:avLst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OTHER DAILY</a:t>
            </a:r>
            <a:b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</a:br>
            <a: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SELECTIONS: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ENTRÉE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1.  </a:t>
            </a: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PB&amp;J Fun Lunch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(cheese stick , </a:t>
            </a:r>
            <a:r>
              <a:rPr lang="en-US" sz="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 </a:t>
            </a: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graham crackers  and sandwich )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2.  Yogurt Fun Lunch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(Yogurt, Cheese Stick , graham crackers</a:t>
            </a:r>
            <a:r>
              <a:rPr lang="en-US" sz="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 </a:t>
            </a: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3. Salad </a:t>
            </a:r>
            <a:endParaRPr lang="en-US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(Lettuce , tomatoes, cucumber, turkey/ ham /chicken)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Fresh Fruit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Fruit Cup </a:t>
            </a:r>
            <a:endParaRPr lang="en-US" sz="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Vegetables </a:t>
            </a:r>
            <a:endParaRPr lang="en-US" sz="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Carrots/ Broccoli/ celery/cucumbers/ Side Salad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SNACKS &amp; DRINKS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Refer to school’s price list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PRICES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2nd Meal $4.50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Adult Meal $4.50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Entrée $3.00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Milk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1% White / Fat Free Chocolate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E3BFEB-9034-199F-806F-933DA123DC8F}"/>
              </a:ext>
            </a:extLst>
          </p:cNvPr>
          <p:cNvSpPr/>
          <p:nvPr/>
        </p:nvSpPr>
        <p:spPr>
          <a:xfrm>
            <a:off x="3098224" y="437275"/>
            <a:ext cx="2377207" cy="92513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One Free Lunch and Breakfast Available to ALL Students.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Menus are subject to change    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000" b="1" dirty="0">
                <a:solidFill>
                  <a:srgbClr val="9E28B6"/>
                </a:solidFill>
                <a:cs typeface="Arial"/>
              </a:rPr>
              <a:t>  “This institution is an equal opportunity provider”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         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9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US" sz="900" dirty="0">
              <a:solidFill>
                <a:sysClr val="windowText" lastClr="000000"/>
              </a:solidFill>
              <a:latin typeface="Myriad Pro" panose="020B0503030403020204" pitchFamily="34" charset="0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A5222-6924-D9CC-B6D1-DD8065BA0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13320"/>
              </p:ext>
            </p:extLst>
          </p:nvPr>
        </p:nvGraphicFramePr>
        <p:xfrm>
          <a:off x="193962" y="1459277"/>
          <a:ext cx="5183334" cy="547221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6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76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WEEK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MONDAY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TUESDAY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WEDNESDAY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THURSDAY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FRIDAY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1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and Waffles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Tat tots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Scoops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Refried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Salsa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Sandwich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Dog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Fresh Broccoli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Pizza 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Peas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3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2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Hotdog on Bun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French Fries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Fajita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Tortilla Wrap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Spanish Rice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Glazed Carrots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Cheeseburger on Bun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Grilled Cheese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Vegetable Soup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Pizza 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5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3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and Waffles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Tat tots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Tacos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Refried Beans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Salsa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Sandwich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Dog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Fresh Broccoli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Pizza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Peas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8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4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Hotdog on Bun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French Fries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Fajita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Spanish Rice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Glazed Carrots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Cheeseburger on Bun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Grilled Cheese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White Bean Soup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Pizza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C69EF6A-1F13-F83B-5EDF-95DED731A037}"/>
              </a:ext>
            </a:extLst>
          </p:cNvPr>
          <p:cNvSpPr/>
          <p:nvPr/>
        </p:nvSpPr>
        <p:spPr>
          <a:xfrm>
            <a:off x="161926" y="8554178"/>
            <a:ext cx="6427787" cy="867723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tabLst>
                <a:tab pos="2746375" algn="r"/>
              </a:tabLst>
              <a:defRPr/>
            </a:pPr>
            <a:endParaRPr lang="en-US" sz="800" baseline="30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DFE0C062-4564-DB9A-DCA7-DDF171EB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38100"/>
            <a:ext cx="687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1" hangingPunct="1">
              <a:defRPr/>
            </a:pPr>
            <a:r>
              <a:rPr lang="en-US" sz="2400" b="1" spc="-280" dirty="0">
                <a:solidFill>
                  <a:srgbClr val="FFFFFF"/>
                </a:solidFill>
                <a:effectLst>
                  <a:outerShdw blurRad="152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range County" pitchFamily="2" charset="0"/>
                <a:cs typeface="Arial"/>
              </a:rPr>
              <a:t>Southampton County Public schools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1DFF5F6-EE9B-F174-5C0B-41799A20B71F}"/>
              </a:ext>
            </a:extLst>
          </p:cNvPr>
          <p:cNvSpPr/>
          <p:nvPr/>
        </p:nvSpPr>
        <p:spPr>
          <a:xfrm>
            <a:off x="358775" y="554135"/>
            <a:ext cx="2616192" cy="793544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 Elementary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LUNCH MENU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900" b="1" i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January – March 2026</a:t>
            </a:r>
          </a:p>
        </p:txBody>
      </p:sp>
      <p:grpSp>
        <p:nvGrpSpPr>
          <p:cNvPr id="3793" name="Group 1">
            <a:extLst>
              <a:ext uri="{FF2B5EF4-FFF2-40B4-BE49-F238E27FC236}">
                <a16:creationId xmlns:a16="http://schemas.microsoft.com/office/drawing/2014/main" id="{7E108AA8-5FBD-960F-13F4-94C288ACFED7}"/>
              </a:ext>
            </a:extLst>
          </p:cNvPr>
          <p:cNvGrpSpPr>
            <a:grpSpLocks/>
          </p:cNvGrpSpPr>
          <p:nvPr/>
        </p:nvGrpSpPr>
        <p:grpSpPr bwMode="auto">
          <a:xfrm>
            <a:off x="402160" y="8623741"/>
            <a:ext cx="3760788" cy="211137"/>
            <a:chOff x="2934384" y="8069471"/>
            <a:chExt cx="3760104" cy="211511"/>
          </a:xfrm>
        </p:grpSpPr>
        <p:sp>
          <p:nvSpPr>
            <p:cNvPr id="3795" name="TextBox 18">
              <a:extLst>
                <a:ext uri="{FF2B5EF4-FFF2-40B4-BE49-F238E27FC236}">
                  <a16:creationId xmlns:a16="http://schemas.microsoft.com/office/drawing/2014/main" id="{B24EC6B3-9919-1E9D-5836-15DCF4B18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283" y="8069471"/>
              <a:ext cx="3718205" cy="21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38"/>
                </a:lnSpc>
                <a:spcAft>
                  <a:spcPts val="600"/>
                </a:spcAft>
              </a:pPr>
              <a:r>
                <a:rPr lang="en-US" altLang="en-US" sz="600" dirty="0">
                  <a:solidFill>
                    <a:srgbClr val="000000"/>
                  </a:solidFill>
                  <a:latin typeface="Myriad Pro" panose="020B0403030403020204" pitchFamily="34" charset="0"/>
                  <a:ea typeface="MS PGothic" panose="020B0600070205080204" pitchFamily="34" charset="-128"/>
                </a:rPr>
                <a:t>Week 1 Meal Plan	Week 2 Meal Plan	Week 3 Meal Plan	Week 4 Meal Plan</a:t>
              </a:r>
              <a:endParaRPr lang="en-US" altLang="en-US" sz="600" dirty="0">
                <a:latin typeface="Myriad Pro" panose="020B0403030403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3F3ADE-3E48-18DA-E04E-9A0BCFBB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384" y="8118764"/>
              <a:ext cx="98407" cy="109732"/>
            </a:xfrm>
            <a:prstGeom prst="rect">
              <a:avLst/>
            </a:prstGeom>
            <a:solidFill>
              <a:srgbClr val="C7D9F0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8CD5B6-5A1C-7EE5-49A5-8D9112E96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084" y="8128306"/>
              <a:ext cx="96820" cy="109732"/>
            </a:xfrm>
            <a:prstGeom prst="rect">
              <a:avLst/>
            </a:prstGeom>
            <a:solidFill>
              <a:srgbClr val="FDF3AD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90248-6BC2-2F38-CDB5-CC27BAE6D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950" y="8128303"/>
              <a:ext cx="98407" cy="109732"/>
            </a:xfrm>
            <a:prstGeom prst="rect">
              <a:avLst/>
            </a:prstGeom>
            <a:solidFill>
              <a:srgbClr val="D8E5BE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9A99E-636E-8984-0B80-6995B4202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254" y="8128306"/>
              <a:ext cx="98407" cy="109732"/>
            </a:xfrm>
            <a:prstGeom prst="rect">
              <a:avLst/>
            </a:prstGeom>
            <a:solidFill>
              <a:srgbClr val="FDD4B5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BD55D3-4957-4C17-B0AB-33625639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653088"/>
            <a:ext cx="612839" cy="61283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6069A15-7984-46EB-BB76-771E27DE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61863"/>
              </p:ext>
            </p:extLst>
          </p:nvPr>
        </p:nvGraphicFramePr>
        <p:xfrm>
          <a:off x="284241" y="7331622"/>
          <a:ext cx="6305472" cy="1267516"/>
        </p:xfrm>
        <a:graphic>
          <a:graphicData uri="http://schemas.openxmlformats.org/drawingml/2006/table">
            <a:tbl>
              <a:tblPr/>
              <a:tblGrid>
                <a:gridCol w="16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81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030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09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</a:tblGrid>
              <a:tr h="1798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January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February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March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April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0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0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00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231b68-6103-4728-94b1-a7c169780aee" xsi:nil="true"/>
    <lcf76f155ced4ddcb4097134ff3c332f xmlns="67097326-7d85-455d-8285-e86b7589eba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CC11690F80143A88B30BB3865C003" ma:contentTypeVersion="22" ma:contentTypeDescription="Create a new document." ma:contentTypeScope="" ma:versionID="0f7d9f0899d3f52a32edc0cc5c0b2689">
  <xsd:schema xmlns:xsd="http://www.w3.org/2001/XMLSchema" xmlns:xs="http://www.w3.org/2001/XMLSchema" xmlns:p="http://schemas.microsoft.com/office/2006/metadata/properties" xmlns:ns2="67097326-7d85-455d-8285-e86b7589eba1" xmlns:ns3="ed231b68-6103-4728-94b1-a7c169780aee" targetNamespace="http://schemas.microsoft.com/office/2006/metadata/properties" ma:root="true" ma:fieldsID="47130a21b33e4069e826569d58365f19" ns2:_="" ns3:_="">
    <xsd:import namespace="67097326-7d85-455d-8285-e86b7589eba1"/>
    <xsd:import namespace="ed231b68-6103-4728-94b1-a7c169780aee"/>
    <xsd:element name="properties">
      <xsd:complexType>
        <xsd:sequence>
          <xsd:element name="documentManagement">
            <xsd:complexType>
              <xsd:all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97326-7d85-455d-8285-e86b7589eba1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43ba04b7-a742-4691-b569-1022787fd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31b68-6103-4728-94b1-a7c169780aee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f3773fd-ab82-4e23-9860-05b497c9582e}" ma:internalName="TaxCatchAll" ma:showField="CatchAllData" ma:web="7274a22f-511a-4269-bd2d-ffcb02371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3ba04b7-a742-4691-b569-1022787fdd07" ContentTypeId="0x01" PreviousValue="false"/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D04DD-E3F2-47A9-9F77-AF4E31D9A679}">
  <ds:schemaRefs>
    <ds:schemaRef ds:uri="http://schemas.microsoft.com/office/2006/documentManagement/types"/>
    <ds:schemaRef ds:uri="67097326-7d85-455d-8285-e86b7589eba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d231b68-6103-4728-94b1-a7c169780ae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3C39BF-9EAB-40A9-A916-8483D841A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097326-7d85-455d-8285-e86b7589eba1"/>
    <ds:schemaRef ds:uri="ed231b68-6103-4728-94b1-a7c169780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F29D3-AEFE-41F7-A6FC-D440ABE4A5B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FEF180A-8419-464B-B539-BB72F0C176CC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94084AF4-E1BC-44B3-88E1-790FE14F2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642</Words>
  <Application>Microsoft Office PowerPoint</Application>
  <PresentationFormat>Letter Paper (8.5x11 in)</PresentationFormat>
  <Paragraphs>351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Myriad Pro</vt:lpstr>
      <vt:lpstr>Orange County</vt:lpstr>
      <vt:lpstr>MS PGothic</vt:lpstr>
      <vt:lpstr>Arial</vt:lpstr>
      <vt:lpstr>Calibri</vt:lpstr>
      <vt:lpstr>Office Theme</vt:lpstr>
      <vt:lpstr>PowerPoint Presentation</vt:lpstr>
    </vt:vector>
  </TitlesOfParts>
  <Company>General Mills,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Nelsen</dc:creator>
  <cp:lastModifiedBy>Asst. Food Manager</cp:lastModifiedBy>
  <cp:revision>140</cp:revision>
  <cp:lastPrinted>2025-11-12T13:34:14Z</cp:lastPrinted>
  <dcterms:created xsi:type="dcterms:W3CDTF">2013-07-22T19:45:20Z</dcterms:created>
  <dcterms:modified xsi:type="dcterms:W3CDTF">2025-12-17T17:16:06Z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KQQDJM7DVXJ2-31-578</vt:lpwstr>
  </property>
  <property fmtid="{D5CDD505-2E9C-101B-9397-08002B2CF9AE}" pid="3" name="_dlc_DocIdItemGuid">
    <vt:lpwstr>9f7552a4-470d-4b6e-9134-95beef932f9b</vt:lpwstr>
  </property>
  <property fmtid="{D5CDD505-2E9C-101B-9397-08002B2CF9AE}" pid="4" name="_dlc_DocIdUrl">
    <vt:lpwstr>http://spitq.generalmills.com/sites/BIHN/_layouts/DocIdRedir.aspx?ID=KQQDJM7DVXJ2-31-578, KQQDJM7DVXJ2-31-578</vt:lpwstr>
  </property>
  <property fmtid="{D5CDD505-2E9C-101B-9397-08002B2CF9AE}" pid="5" name="RecordType">
    <vt:lpwstr>Reference Record</vt:lpwstr>
  </property>
  <property fmtid="{D5CDD505-2E9C-101B-9397-08002B2CF9AE}" pid="6" name="GMIDescription">
    <vt:lpwstr/>
  </property>
  <property fmtid="{D5CDD505-2E9C-101B-9397-08002B2CF9AE}" pid="7" name="VaultId">
    <vt:lpwstr/>
  </property>
  <property fmtid="{D5CDD505-2E9C-101B-9397-08002B2CF9AE}" pid="8" name="2007GMISPDocID">
    <vt:lpwstr/>
  </property>
  <property fmtid="{D5CDD505-2E9C-101B-9397-08002B2CF9AE}" pid="9" name="SPDocId">
    <vt:lpwstr/>
  </property>
  <property fmtid="{D5CDD505-2E9C-101B-9397-08002B2CF9AE}" pid="10" name="ContentTypeId">
    <vt:lpwstr>0x0101007DCCC11690F80143A88B30BB3865C003</vt:lpwstr>
  </property>
</Properties>
</file>