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7"/>
  </p:sldMasterIdLst>
  <p:notesMasterIdLst>
    <p:notesMasterId r:id="rId9"/>
  </p:notesMasterIdLst>
  <p:sldIdLst>
    <p:sldId id="256" r:id="rId8"/>
  </p:sldIdLst>
  <p:sldSz cx="6858000" cy="9144000" type="letter"/>
  <p:notesSz cx="6950075" cy="923607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yriad Pro" panose="020B0503030403020204" charset="0"/>
      <p:regular r:id="rId14"/>
      <p:bold r:id="rId15"/>
      <p:italic r:id="rId16"/>
      <p:boldItalic r:id="rId17"/>
    </p:embeddedFont>
    <p:embeddedFont>
      <p:font typeface="Orange County" panose="020B0604020202020204" charset="0"/>
      <p:regular r:id="rId18"/>
    </p:embeddedFont>
  </p:embeddedFontLst>
  <p:defaultTextStyle>
    <a:defPPr>
      <a:defRPr lang="en-US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4"/>
    <p:restoredTop sz="96374" autoAdjust="0"/>
  </p:normalViewPr>
  <p:slideViewPr>
    <p:cSldViewPr snapToGrid="0">
      <p:cViewPr varScale="1">
        <p:scale>
          <a:sx n="86" d="100"/>
          <a:sy n="86" d="100"/>
        </p:scale>
        <p:origin x="3204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1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font" Target="fonts/font2.fntdata"/><Relationship Id="rId5" Type="http://schemas.openxmlformats.org/officeDocument/2006/relationships/customXml" Target="../customXml/item5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9D2801-55B8-E50E-D0A0-6058F26456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29" cy="462120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 defTabSz="90755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199B18-BC75-66BC-D24B-969987B4CA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36173" y="0"/>
            <a:ext cx="3012329" cy="462120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 defTabSz="90755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AF8532-F005-7E4F-B45E-8EB6DEF095E5}" type="datetimeFigureOut">
              <a:rPr lang="en-US"/>
              <a:pPr>
                <a:defRPr/>
              </a:pPr>
              <a:t>12/17/2025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F751B15-8E7F-B16E-50F8-60BF137EC6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6463" y="692150"/>
            <a:ext cx="25971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A71D4B8-5EF6-B488-15D6-807FF501C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637" y="4387767"/>
            <a:ext cx="5558801" cy="4155919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5950F-5ADC-1AED-AA89-F2277AB36A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72378"/>
            <a:ext cx="3012329" cy="462120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 defTabSz="90755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E7143-EE31-9F63-65C8-38D1BC2C02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36173" y="8772378"/>
            <a:ext cx="3012329" cy="462120"/>
          </a:xfrm>
          <a:prstGeom prst="rect">
            <a:avLst/>
          </a:prstGeom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C288D23-19C4-CF4B-8ADF-2C9A8CA93D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6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5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4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>
            <a:extLst>
              <a:ext uri="{FF2B5EF4-FFF2-40B4-BE49-F238E27FC236}">
                <a16:creationId xmlns:a16="http://schemas.microsoft.com/office/drawing/2014/main" id="{A0876121-5B0A-511F-9336-05AACB49D1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B1D6C0-A467-C5B0-0844-5F4B78C84A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Instructions:</a:t>
            </a:r>
          </a:p>
          <a:p>
            <a:pPr marL="231219" indent="-231219" defTabSz="907552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Type your school name &amp; location at the top left</a:t>
            </a:r>
          </a:p>
          <a:p>
            <a:pPr marL="231219" indent="-231219" defTabSz="907552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Enter your menu items in the 4-week menu</a:t>
            </a:r>
          </a:p>
          <a:p>
            <a:pPr marL="693659" lvl="1" indent="-231219" defTabSz="907552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Double click on the 4 week chart</a:t>
            </a:r>
          </a:p>
          <a:p>
            <a:pPr marL="693659" lvl="1" indent="-231219" defTabSz="907552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Select the day that you would like to input your menu items</a:t>
            </a:r>
          </a:p>
          <a:p>
            <a:pPr marL="693659" lvl="1" indent="-231219" defTabSz="907552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Use </a:t>
            </a:r>
            <a:r>
              <a:rPr lang="en-US" dirty="0" err="1"/>
              <a:t>Alt+Enter</a:t>
            </a:r>
            <a:r>
              <a:rPr lang="en-US" dirty="0"/>
              <a:t> to go to the next line of text (you cannot simply press enter)</a:t>
            </a:r>
          </a:p>
          <a:p>
            <a:pPr marL="693659" lvl="1" indent="-231219" defTabSz="907552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Notice that your text will appear in the </a:t>
            </a:r>
            <a:r>
              <a:rPr lang="en-US" dirty="0" err="1"/>
              <a:t>fx</a:t>
            </a:r>
            <a:r>
              <a:rPr lang="en-US" dirty="0"/>
              <a:t> bar above</a:t>
            </a:r>
          </a:p>
          <a:p>
            <a:pPr marL="231219" indent="-231219" defTabSz="907552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Highlight the appropriate days in the 5 month calendar below</a:t>
            </a:r>
          </a:p>
          <a:p>
            <a:pPr marL="693659" lvl="1" indent="-231219" defTabSz="907552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Double click on the 5-month calendar chart</a:t>
            </a:r>
          </a:p>
          <a:p>
            <a:pPr marL="693659" lvl="1" indent="-231219" defTabSz="907552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Select the days that you would like to highlight (hold the Ctrl key to select more than one day or week at a time to highlight)</a:t>
            </a:r>
          </a:p>
          <a:p>
            <a:pPr marL="693659" lvl="1" indent="-231219" defTabSz="907552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Use the Fill Color button on the Home Tab to fill in with the appropriate color coding</a:t>
            </a:r>
          </a:p>
          <a:p>
            <a:pPr marL="693659" lvl="1" indent="-231219" defTabSz="907552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dirty="0"/>
          </a:p>
          <a:p>
            <a:pPr marL="231219" indent="-231219" defTabSz="907552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099" name="Slide Number Placeholder 3">
            <a:extLst>
              <a:ext uri="{FF2B5EF4-FFF2-40B4-BE49-F238E27FC236}">
                <a16:creationId xmlns:a16="http://schemas.microsoft.com/office/drawing/2014/main" id="{1C912F62-F3F5-12A4-6DDB-18ECE4637C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71E1B7-0E94-AD4F-B142-6CCDA041CCD7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61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41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>
            <a:extLst>
              <a:ext uri="{FF2B5EF4-FFF2-40B4-BE49-F238E27FC236}">
                <a16:creationId xmlns:a16="http://schemas.microsoft.com/office/drawing/2014/main" id="{7F45B593-4F7B-4F06-714D-7FF304DD39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52E9B327-691D-FBDB-B7BA-DCA1354D73FB}"/>
              </a:ext>
            </a:extLst>
          </p:cNvPr>
          <p:cNvSpPr/>
          <p:nvPr userDrawn="1"/>
        </p:nvSpPr>
        <p:spPr>
          <a:xfrm>
            <a:off x="185738" y="7156450"/>
            <a:ext cx="6503987" cy="1987550"/>
          </a:xfrm>
          <a:prstGeom prst="round2SameRect">
            <a:avLst>
              <a:gd name="adj1" fmla="val 8478"/>
              <a:gd name="adj2" fmla="val 0"/>
            </a:avLst>
          </a:prstGeom>
          <a:solidFill>
            <a:srgbClr val="FFFFFF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6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4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DADB2C00-9616-5645-BB03-48B7236E2003}"/>
              </a:ext>
            </a:extLst>
          </p:cNvPr>
          <p:cNvSpPr/>
          <p:nvPr/>
        </p:nvSpPr>
        <p:spPr>
          <a:xfrm>
            <a:off x="5529139" y="1382953"/>
            <a:ext cx="1167110" cy="5128470"/>
          </a:xfrm>
          <a:prstGeom prst="round2SameRect">
            <a:avLst>
              <a:gd name="adj1" fmla="val 9327"/>
              <a:gd name="adj2" fmla="val 0"/>
            </a:avLst>
          </a:prstGeom>
          <a:solidFill>
            <a:schemeClr val="bg1">
              <a:alpha val="60000"/>
            </a:schemeClr>
          </a:solidFill>
          <a:ln w="127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  <a:t>OTHER DAILY</a:t>
            </a:r>
            <a:br>
              <a:rPr lang="en-US" sz="1000" b="1" dirty="0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</a:br>
            <a:r>
              <a:rPr lang="en-US" sz="1000" b="1" dirty="0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  <a:t>SELECTIONS: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chemeClr val="tx1"/>
              </a:solidFill>
              <a:latin typeface="Myriad Pro" panose="020B0503030403020204" pitchFamily="34" charset="0"/>
              <a:cs typeface="Arial"/>
            </a:endParaRP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  <a:t>Milk Options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i="1" dirty="0">
                <a:solidFill>
                  <a:schemeClr val="tx1"/>
                </a:solidFill>
                <a:cs typeface="Arial"/>
              </a:rPr>
              <a:t>1% White Milk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i="1" dirty="0">
                <a:solidFill>
                  <a:schemeClr val="tx1"/>
                </a:solidFill>
                <a:cs typeface="Arial"/>
              </a:rPr>
              <a:t>FF Chocolate Milk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i="1" dirty="0">
                <a:solidFill>
                  <a:schemeClr val="tx1"/>
                </a:solidFill>
                <a:cs typeface="Arial"/>
              </a:rPr>
              <a:t>FF Strawberry Milk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chemeClr val="tx1"/>
              </a:solidFill>
              <a:latin typeface="Myriad Pro" panose="020B0503030403020204" pitchFamily="34" charset="0"/>
              <a:cs typeface="Arial"/>
            </a:endParaRP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  <a:t>Entrees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  <a:t>Biscuit w./ Meat (chicken/ Sausage)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/>
              </a:solidFill>
              <a:latin typeface="Myriad Pro" panose="020B0503030403020204" pitchFamily="34" charset="0"/>
              <a:cs typeface="Arial"/>
            </a:endParaRP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i="1" dirty="0">
                <a:solidFill>
                  <a:schemeClr val="tx1"/>
                </a:solidFill>
                <a:cs typeface="Arial"/>
              </a:rPr>
              <a:t>Assorted Pop tarts: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i="1" dirty="0">
                <a:solidFill>
                  <a:schemeClr val="tx1"/>
                </a:solidFill>
                <a:cs typeface="Arial"/>
              </a:rPr>
              <a:t>Blueberry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i="1" dirty="0">
                <a:solidFill>
                  <a:schemeClr val="tx1"/>
                </a:solidFill>
                <a:cs typeface="Arial"/>
              </a:rPr>
              <a:t>Strawberry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i="1" dirty="0">
                <a:solidFill>
                  <a:schemeClr val="tx1"/>
                </a:solidFill>
                <a:cs typeface="Arial"/>
              </a:rPr>
              <a:t>Cinnamon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b="1" i="1" dirty="0">
              <a:solidFill>
                <a:schemeClr val="tx1"/>
              </a:solidFill>
              <a:cs typeface="Arial"/>
            </a:endParaRP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i="1" dirty="0">
                <a:solidFill>
                  <a:schemeClr val="tx1"/>
                </a:solidFill>
                <a:cs typeface="Arial"/>
              </a:rPr>
              <a:t>Assorted Cereals: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i="1" dirty="0">
                <a:solidFill>
                  <a:schemeClr val="tx1"/>
                </a:solidFill>
                <a:cs typeface="Arial"/>
              </a:rPr>
              <a:t>Lucky Charms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i="1" dirty="0">
                <a:solidFill>
                  <a:schemeClr val="tx1"/>
                </a:solidFill>
                <a:cs typeface="Arial"/>
              </a:rPr>
              <a:t>Cinnamon Toast Crunch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i="1" dirty="0">
                <a:solidFill>
                  <a:schemeClr val="tx1"/>
                </a:solidFill>
                <a:cs typeface="Arial"/>
              </a:rPr>
              <a:t>Coco Puffs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i="1" dirty="0">
                <a:solidFill>
                  <a:schemeClr val="tx1"/>
                </a:solidFill>
                <a:cs typeface="Arial"/>
              </a:rPr>
              <a:t>Frosted Flakes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i="1" dirty="0" err="1">
                <a:solidFill>
                  <a:schemeClr val="tx1"/>
                </a:solidFill>
                <a:cs typeface="Arial"/>
              </a:rPr>
              <a:t>Trix</a:t>
            </a:r>
            <a:endParaRPr lang="en-US" sz="900" b="1" i="1" dirty="0">
              <a:solidFill>
                <a:schemeClr val="tx1"/>
              </a:solidFill>
              <a:cs typeface="Arial"/>
            </a:endParaRP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b="1" dirty="0">
              <a:solidFill>
                <a:schemeClr val="tx1"/>
              </a:solidFill>
              <a:cs typeface="Arial"/>
            </a:endParaRP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  <a:t> Fruit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  <a:t>Apple slices, </a:t>
            </a:r>
            <a:r>
              <a:rPr lang="en-US" sz="1000" dirty="0" err="1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  <a:t>Crasins</a:t>
            </a:r>
            <a:endParaRPr lang="en-US" sz="900" b="1" i="1" dirty="0">
              <a:solidFill>
                <a:schemeClr val="tx1"/>
              </a:solidFill>
              <a:cs typeface="Arial"/>
            </a:endParaRP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chemeClr val="tx1"/>
              </a:solidFill>
              <a:latin typeface="Myriad Pro" panose="020B0503030403020204" pitchFamily="34" charset="0"/>
              <a:cs typeface="Arial"/>
            </a:endParaRP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  <a:t>Prices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i="1" dirty="0">
                <a:solidFill>
                  <a:schemeClr val="tx1"/>
                </a:solidFill>
                <a:cs typeface="Arial"/>
              </a:rPr>
              <a:t>2nd Breakfast </a:t>
            </a:r>
            <a:r>
              <a:rPr lang="en-US" sz="900" b="1" dirty="0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  <a:t>$3.00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i="1" dirty="0">
                <a:solidFill>
                  <a:schemeClr val="tx1"/>
                </a:solidFill>
                <a:cs typeface="Arial"/>
              </a:rPr>
              <a:t>Adult Breakfast </a:t>
            </a:r>
            <a:r>
              <a:rPr lang="en-US" sz="900" b="1" dirty="0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  <a:t>$3.00</a:t>
            </a:r>
          </a:p>
        </p:txBody>
      </p:sp>
      <p:sp>
        <p:nvSpPr>
          <p:cNvPr id="10" name="Round Same Side Corner Rectangle 9">
            <a:extLst>
              <a:ext uri="{FF2B5EF4-FFF2-40B4-BE49-F238E27FC236}">
                <a16:creationId xmlns:a16="http://schemas.microsoft.com/office/drawing/2014/main" id="{38AC7A86-C461-4EFF-ED3C-11132EACD583}"/>
              </a:ext>
            </a:extLst>
          </p:cNvPr>
          <p:cNvSpPr/>
          <p:nvPr/>
        </p:nvSpPr>
        <p:spPr>
          <a:xfrm>
            <a:off x="249238" y="1603375"/>
            <a:ext cx="5102225" cy="473075"/>
          </a:xfrm>
          <a:prstGeom prst="round2SameRect">
            <a:avLst/>
          </a:prstGeom>
          <a:solidFill>
            <a:srgbClr val="F89748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5DA762F-CDF0-4B16-5DC4-E6C1AC6EFCA3}"/>
              </a:ext>
            </a:extLst>
          </p:cNvPr>
          <p:cNvSpPr/>
          <p:nvPr/>
        </p:nvSpPr>
        <p:spPr>
          <a:xfrm>
            <a:off x="3180377" y="421885"/>
            <a:ext cx="3124200" cy="961068"/>
          </a:xfrm>
          <a:prstGeom prst="roundRect">
            <a:avLst/>
          </a:prstGeom>
          <a:solidFill>
            <a:schemeClr val="bg1">
              <a:alpha val="60000"/>
            </a:schemeClr>
          </a:solidFill>
          <a:ln w="12700">
            <a:solidFill>
              <a:srgbClr val="FF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/>
          <a:lstStyle/>
          <a:p>
            <a:pPr defTabSz="914318" eaLnBrk="1" fontAlgn="auto" hangingPunct="1">
              <a:spcBef>
                <a:spcPts val="0"/>
              </a:spcBef>
              <a:spcAft>
                <a:spcPts val="0"/>
              </a:spcAft>
              <a:tabLst>
                <a:tab pos="2746375" algn="r"/>
              </a:tabLst>
              <a:defRPr/>
            </a:pPr>
            <a:r>
              <a:rPr lang="en-US" sz="1200" dirty="0">
                <a:solidFill>
                  <a:sysClr val="windowText" lastClr="000000"/>
                </a:solidFill>
                <a:latin typeface="Myriad Pro" panose="020B0503030403020204" pitchFamily="34" charset="0"/>
                <a:cs typeface="Arial"/>
              </a:rPr>
              <a:t>One Free Lunch and Breakfast Available to ALL Students.</a:t>
            </a:r>
          </a:p>
          <a:p>
            <a:pPr defTabSz="914318" eaLnBrk="1" fontAlgn="auto" hangingPunct="1">
              <a:spcBef>
                <a:spcPts val="0"/>
              </a:spcBef>
              <a:spcAft>
                <a:spcPts val="0"/>
              </a:spcAft>
              <a:tabLst>
                <a:tab pos="2746375" algn="r"/>
              </a:tabLst>
              <a:defRPr/>
            </a:pPr>
            <a:r>
              <a:rPr lang="en-US" sz="1200" dirty="0">
                <a:solidFill>
                  <a:sysClr val="windowText" lastClr="000000"/>
                </a:solidFill>
                <a:latin typeface="Myriad Pro" panose="020B0503030403020204" pitchFamily="34" charset="0"/>
                <a:cs typeface="Arial"/>
              </a:rPr>
              <a:t>Menus are subject to change                  </a:t>
            </a:r>
          </a:p>
          <a:p>
            <a:pPr defTabSz="914318" eaLnBrk="1" fontAlgn="auto" hangingPunct="1">
              <a:spcBef>
                <a:spcPts val="0"/>
              </a:spcBef>
              <a:spcAft>
                <a:spcPts val="0"/>
              </a:spcAft>
              <a:tabLst>
                <a:tab pos="2746375" algn="r"/>
              </a:tabLst>
              <a:defRPr/>
            </a:pPr>
            <a:r>
              <a:rPr lang="en-US" sz="1200" dirty="0">
                <a:solidFill>
                  <a:sysClr val="windowText" lastClr="000000"/>
                </a:solidFill>
                <a:latin typeface="Myriad Pro" panose="020B0503030403020204" pitchFamily="34" charset="0"/>
                <a:cs typeface="Arial"/>
              </a:rPr>
              <a:t>“This institution is an equal opportunity provider”</a:t>
            </a:r>
          </a:p>
        </p:txBody>
      </p:sp>
      <p:sp>
        <p:nvSpPr>
          <p:cNvPr id="3076" name="TextBox 2">
            <a:extLst>
              <a:ext uri="{FF2B5EF4-FFF2-40B4-BE49-F238E27FC236}">
                <a16:creationId xmlns:a16="http://schemas.microsoft.com/office/drawing/2014/main" id="{684A997E-6CC0-FDF8-4C05-0AF248A99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52588"/>
            <a:ext cx="21050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Myriad Pro" panose="020B0403030403020204" pitchFamily="34" charset="0"/>
              </a:rPr>
              <a:t>BREAKFAST Menu</a:t>
            </a:r>
            <a:endParaRPr lang="en-US" altLang="en-US" sz="1600">
              <a:solidFill>
                <a:schemeClr val="bg1"/>
              </a:solidFill>
              <a:latin typeface="Myriad Pro" panose="020B0403030403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4D996BC-6806-59C1-A40D-5E9FF2231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266828"/>
              </p:ext>
            </p:extLst>
          </p:nvPr>
        </p:nvGraphicFramePr>
        <p:xfrm>
          <a:off x="249238" y="2066925"/>
          <a:ext cx="5102226" cy="429666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850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0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03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03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7146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cs typeface="Arial"/>
                        </a:rPr>
                        <a:t>WEEK</a:t>
                      </a:r>
                    </a:p>
                  </a:txBody>
                  <a:tcPr marL="91442" marR="91442" marT="45728" marB="45728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cs typeface="Arial"/>
                        </a:rPr>
                        <a:t>MONDAY</a:t>
                      </a:r>
                    </a:p>
                  </a:txBody>
                  <a:tcPr marL="91442" marR="91442" marT="45728" marB="45728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cs typeface="Arial"/>
                        </a:rPr>
                        <a:t>TUESDAY</a:t>
                      </a:r>
                    </a:p>
                  </a:txBody>
                  <a:tcPr marL="91442" marR="91442" marT="45728" marB="45728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cs typeface="Arial"/>
                        </a:rPr>
                        <a:t>WEDNESDAY</a:t>
                      </a:r>
                    </a:p>
                  </a:txBody>
                  <a:tcPr marL="91442" marR="91442" marT="45728" marB="45728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cs typeface="Arial"/>
                        </a:rPr>
                        <a:t>THURSDAY</a:t>
                      </a:r>
                    </a:p>
                  </a:txBody>
                  <a:tcPr marL="91442" marR="91442" marT="45728" marB="45728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cs typeface="Arial"/>
                        </a:rPr>
                        <a:t>FRIDAY</a:t>
                      </a:r>
                    </a:p>
                  </a:txBody>
                  <a:tcPr marL="91442" marR="91442" marT="45728" marB="45728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94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cs typeface="Arial"/>
                        </a:rPr>
                        <a:t>1</a:t>
                      </a:r>
                    </a:p>
                  </a:txBody>
                  <a:tcPr marL="91442" marR="91442" marT="45728" marB="45728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Banana Bread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Cereal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Fruit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100% Juice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Assorted Milk</a:t>
                      </a:r>
                    </a:p>
                  </a:txBody>
                  <a:tcPr marL="91442" marR="91442" marT="45728" marB="45728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Apple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Frudel</a:t>
                      </a:r>
                      <a:endParaRPr lang="en-US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  <a:cs typeface="Arial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Cereal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Fruit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100% Juice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Assorted Milk</a:t>
                      </a:r>
                    </a:p>
                  </a:txBody>
                  <a:tcPr marL="91442" marR="91442" marT="45728" marB="45728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Confetti Pancakes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Cereal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100% Juice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Assorted Milk</a:t>
                      </a:r>
                    </a:p>
                  </a:txBody>
                  <a:tcPr marL="91442" marR="91442" marT="45728" marB="45728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Soft Filled Cinnamon Toast Crunch Bar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Cereal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Fruit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100% Juice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Assorted Milk</a:t>
                      </a:r>
                    </a:p>
                  </a:txBody>
                  <a:tcPr marL="91442" marR="91442" marT="45728" marB="45728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Blueberry Waffle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Cereal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Fruit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100% Juice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Assorted Milk</a:t>
                      </a:r>
                    </a:p>
                  </a:txBody>
                  <a:tcPr marL="91442" marR="91442" marT="45728" marB="45728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794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cs typeface="Arial"/>
                        </a:rPr>
                        <a:t>2</a:t>
                      </a:r>
                    </a:p>
                  </a:txBody>
                  <a:tcPr marL="91442" marR="91442" marT="45728" marB="45728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Cinnamon Roll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Cereal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100% Juice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Assorted Milk</a:t>
                      </a:r>
                    </a:p>
                  </a:txBody>
                  <a:tcPr marL="91442" marR="91442" marT="45728" marB="45728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Lemon Bread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Cereal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100% Juice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Assorted Milk</a:t>
                      </a:r>
                    </a:p>
                  </a:txBody>
                  <a:tcPr marL="91442" marR="91442" marT="45728" marB="45728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French Toast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Eggo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 Bites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Cereal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Fruit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100% Juice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Assorted Milk</a:t>
                      </a:r>
                    </a:p>
                  </a:txBody>
                  <a:tcPr marL="91442" marR="91442" marT="45728" marB="45728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Maple Pancake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Cereal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Fruit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100% Juice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Assorted Milk</a:t>
                      </a:r>
                    </a:p>
                  </a:txBody>
                  <a:tcPr marL="91442" marR="91442" marT="45728" marB="45728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Pull  apart Donut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Cereal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100% Juice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Assorted Milk</a:t>
                      </a:r>
                    </a:p>
                  </a:txBody>
                  <a:tcPr marL="91442" marR="91442" marT="45728" marB="45728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73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cs typeface="Arial"/>
                        </a:rPr>
                        <a:t>3</a:t>
                      </a:r>
                    </a:p>
                  </a:txBody>
                  <a:tcPr marL="91442" marR="91442" marT="45728" marB="45728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Banana Bread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Cereal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Fruit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100% Juice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Assorted Milk</a:t>
                      </a:r>
                    </a:p>
                  </a:txBody>
                  <a:tcPr marL="91442" marR="91442" marT="45728" marB="45728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Apple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Frudel</a:t>
                      </a:r>
                      <a:endParaRPr lang="en-US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  <a:cs typeface="Arial"/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Cereal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100% Juice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Assorted Milk</a:t>
                      </a:r>
                    </a:p>
                  </a:txBody>
                  <a:tcPr marL="91442" marR="91442" marT="45728" marB="45728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Confetti Pancakes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Cereal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100% Juice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Assorted Milk</a:t>
                      </a:r>
                    </a:p>
                  </a:txBody>
                  <a:tcPr marL="91442" marR="91442" marT="45728" marB="45728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Soft Filled Cinnamon Toast Crunch Bar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Cereal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Fruit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100% Juice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Assorted Milk</a:t>
                      </a:r>
                    </a:p>
                  </a:txBody>
                  <a:tcPr marL="91442" marR="91442" marT="45728" marB="45728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Blueberry Waffle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Cereal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Fruit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100% Juice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Assorted Milk</a:t>
                      </a:r>
                    </a:p>
                  </a:txBody>
                  <a:tcPr marL="91442" marR="91442" marT="45728" marB="45728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794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cs typeface="Arial"/>
                        </a:rPr>
                        <a:t>4</a:t>
                      </a:r>
                    </a:p>
                  </a:txBody>
                  <a:tcPr marL="91442" marR="91442" marT="45728" marB="45728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Cinnamon Roll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Cereal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100% Juice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Assorted Milk</a:t>
                      </a:r>
                    </a:p>
                  </a:txBody>
                  <a:tcPr marL="91442" marR="91442" marT="45728" marB="45728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Lemon Bread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Cereal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Fruit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100% Juice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Assorted Milk</a:t>
                      </a:r>
                    </a:p>
                  </a:txBody>
                  <a:tcPr marL="91442" marR="91442" marT="45728" marB="45728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French Toast Eggo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 Bites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Cereal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Fruit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100% Juice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Assorted Milk</a:t>
                      </a:r>
                    </a:p>
                  </a:txBody>
                  <a:tcPr marL="91442" marR="91442" marT="45728" marB="45728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Maple Pancake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Cereal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Fruit 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100% Juice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Assorted Milk</a:t>
                      </a:r>
                    </a:p>
                  </a:txBody>
                  <a:tcPr marL="91442" marR="91442" marT="45728" marB="45728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Pull apart Donut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Cereal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Fruit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100% Juice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cs typeface="Arial"/>
                        </a:rPr>
                        <a:t>Assorted Milk</a:t>
                      </a:r>
                    </a:p>
                  </a:txBody>
                  <a:tcPr marL="91442" marR="91442" marT="45728" marB="45728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21" name="TextBox 34">
            <a:extLst>
              <a:ext uri="{FF2B5EF4-FFF2-40B4-BE49-F238E27FC236}">
                <a16:creationId xmlns:a16="http://schemas.microsoft.com/office/drawing/2014/main" id="{B8B5C8A5-2300-CE2A-B7F2-D1A6BDFC9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363" y="1652588"/>
            <a:ext cx="32035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600" b="1" dirty="0">
                <a:solidFill>
                  <a:schemeClr val="bg1"/>
                </a:solidFill>
                <a:latin typeface="Myriad Pro" panose="020B0403030403020204" pitchFamily="34" charset="0"/>
              </a:rPr>
              <a:t>September-December 2025</a:t>
            </a:r>
            <a:endParaRPr lang="en-US" altLang="en-US" sz="1600" dirty="0">
              <a:solidFill>
                <a:schemeClr val="bg1"/>
              </a:solidFill>
              <a:latin typeface="Myriad Pro" panose="020B0403030403020204" pitchFamily="34" charset="0"/>
            </a:endParaRP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0B28EEF9-E55F-C83F-A53A-D4D0C11D6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0"/>
            <a:ext cx="687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eaLnBrk="1" hangingPunct="1">
              <a:defRPr/>
            </a:pPr>
            <a:r>
              <a:rPr lang="en-US" sz="2400" b="1" spc="-280" dirty="0">
                <a:solidFill>
                  <a:srgbClr val="FFFFFF"/>
                </a:solidFill>
                <a:effectLst>
                  <a:outerShdw blurRad="1524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Orange County" pitchFamily="2" charset="0"/>
                <a:cs typeface="Arial"/>
              </a:rPr>
              <a:t>Southampton County Public schools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234AD9A-33B4-00AB-7A2A-14345A0BFBF3}"/>
              </a:ext>
            </a:extLst>
          </p:cNvPr>
          <p:cNvSpPr/>
          <p:nvPr/>
        </p:nvSpPr>
        <p:spPr>
          <a:xfrm>
            <a:off x="347376" y="628464"/>
            <a:ext cx="2616192" cy="793544"/>
          </a:xfrm>
          <a:prstGeom prst="roundRect">
            <a:avLst>
              <a:gd name="adj" fmla="val 0"/>
            </a:avLst>
          </a:prstGeom>
          <a:ln>
            <a:noFill/>
          </a:ln>
          <a:effectLst>
            <a:glow rad="101600">
              <a:schemeClr val="bg1">
                <a:alpha val="75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2" tIns="45716" rIns="91432" bIns="45716" anchor="ctr"/>
          <a:lstStyle/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tabLst>
                <a:tab pos="2746375" algn="r"/>
              </a:tabLst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Myriad Pro" panose="020B0503030403020204" pitchFamily="34" charset="0"/>
                <a:cs typeface="Arial"/>
              </a:rPr>
              <a:t>BREAKFAST MENU</a:t>
            </a:r>
          </a:p>
          <a:p>
            <a:pPr algn="ctr" defTabSz="914318" eaLnBrk="1" fontAlgn="auto" hangingPunct="1">
              <a:spcBef>
                <a:spcPts val="0"/>
              </a:spcBef>
              <a:spcAft>
                <a:spcPts val="0"/>
              </a:spcAft>
              <a:tabLst>
                <a:tab pos="2746375" algn="r"/>
              </a:tabLst>
              <a:defRPr/>
            </a:pPr>
            <a:r>
              <a:rPr lang="en-US" sz="1100" dirty="0">
                <a:solidFill>
                  <a:sysClr val="windowText" lastClr="000000"/>
                </a:solidFill>
                <a:latin typeface="Myriad Pro" panose="020B0503030403020204" pitchFamily="34" charset="0"/>
                <a:cs typeface="Arial"/>
              </a:rPr>
              <a:t>January</a:t>
            </a:r>
            <a:r>
              <a:rPr lang="en-US" sz="1100" b="1" dirty="0">
                <a:solidFill>
                  <a:sysClr val="windowText" lastClr="000000"/>
                </a:solidFill>
                <a:latin typeface="Myriad Pro" panose="020B0503030403020204" pitchFamily="34" charset="0"/>
                <a:cs typeface="Arial"/>
              </a:rPr>
              <a:t> – </a:t>
            </a:r>
            <a:r>
              <a:rPr lang="en-US" sz="1100" dirty="0">
                <a:solidFill>
                  <a:sysClr val="windowText" lastClr="000000"/>
                </a:solidFill>
                <a:latin typeface="Myriad Pro" panose="020B0503030403020204" pitchFamily="34" charset="0"/>
                <a:cs typeface="Arial"/>
              </a:rPr>
              <a:t>March 2026</a:t>
            </a:r>
          </a:p>
        </p:txBody>
      </p:sp>
      <p:grpSp>
        <p:nvGrpSpPr>
          <p:cNvPr id="3127" name="Group 1">
            <a:extLst>
              <a:ext uri="{FF2B5EF4-FFF2-40B4-BE49-F238E27FC236}">
                <a16:creationId xmlns:a16="http://schemas.microsoft.com/office/drawing/2014/main" id="{C7BA7091-7C42-1DB3-FA08-96470DA6B4EC}"/>
              </a:ext>
            </a:extLst>
          </p:cNvPr>
          <p:cNvGrpSpPr>
            <a:grpSpLocks/>
          </p:cNvGrpSpPr>
          <p:nvPr/>
        </p:nvGrpSpPr>
        <p:grpSpPr bwMode="auto">
          <a:xfrm>
            <a:off x="389562" y="8636467"/>
            <a:ext cx="4952376" cy="359842"/>
            <a:chOff x="315826" y="8993662"/>
            <a:chExt cx="4953000" cy="359288"/>
          </a:xfrm>
        </p:grpSpPr>
        <p:sp>
          <p:nvSpPr>
            <p:cNvPr id="3453" name="TextBox 18">
              <a:extLst>
                <a:ext uri="{FF2B5EF4-FFF2-40B4-BE49-F238E27FC236}">
                  <a16:creationId xmlns:a16="http://schemas.microsoft.com/office/drawing/2014/main" id="{203C1BC0-FCAD-D91B-454B-9A404575F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826" y="9142137"/>
              <a:ext cx="4953000" cy="21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971550" algn="l"/>
                  <a:tab pos="1943100" algn="l"/>
                  <a:tab pos="285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971550" algn="l"/>
                  <a:tab pos="1943100" algn="l"/>
                  <a:tab pos="285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971550" algn="l"/>
                  <a:tab pos="1943100" algn="l"/>
                  <a:tab pos="285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971550" algn="l"/>
                  <a:tab pos="1943100" algn="l"/>
                  <a:tab pos="285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971550" algn="l"/>
                  <a:tab pos="1943100" algn="l"/>
                  <a:tab pos="285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71550" algn="l"/>
                  <a:tab pos="1943100" algn="l"/>
                  <a:tab pos="285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71550" algn="l"/>
                  <a:tab pos="1943100" algn="l"/>
                  <a:tab pos="285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71550" algn="l"/>
                  <a:tab pos="1943100" algn="l"/>
                  <a:tab pos="285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71550" algn="l"/>
                  <a:tab pos="1943100" algn="l"/>
                  <a:tab pos="2857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038"/>
                </a:lnSpc>
                <a:spcAft>
                  <a:spcPts val="600"/>
                </a:spcAft>
              </a:pPr>
              <a:r>
                <a:rPr lang="en-US" altLang="en-US" sz="600" dirty="0">
                  <a:solidFill>
                    <a:srgbClr val="000000"/>
                  </a:solidFill>
                  <a:latin typeface="Myriad Pro" panose="020B0403030403020204" pitchFamily="34" charset="0"/>
                </a:rPr>
                <a:t>Week 1 Meal Plan	Week 2 Meal Plan	Week 3 Meal Plan	Week 4 Meal Plan</a:t>
              </a:r>
              <a:endParaRPr lang="en-US" altLang="en-US" sz="600" dirty="0">
                <a:latin typeface="Myriad Pro" panose="020B0403030403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829CC4-8D69-1DD0-E605-CB62EC245CE7}"/>
                </a:ext>
              </a:extLst>
            </p:cNvPr>
            <p:cNvSpPr/>
            <p:nvPr/>
          </p:nvSpPr>
          <p:spPr>
            <a:xfrm>
              <a:off x="370849" y="8993662"/>
              <a:ext cx="98437" cy="1093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Myriad Pro" panose="020B0503030403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4B608B7-AE84-66D5-19A1-CA652DEF33BF}"/>
                </a:ext>
              </a:extLst>
            </p:cNvPr>
            <p:cNvSpPr/>
            <p:nvPr/>
          </p:nvSpPr>
          <p:spPr>
            <a:xfrm>
              <a:off x="2295141" y="9003173"/>
              <a:ext cx="96850" cy="109368"/>
            </a:xfrm>
            <a:prstGeom prst="rect">
              <a:avLst/>
            </a:prstGeom>
            <a:solidFill>
              <a:srgbClr val="FFDD00"/>
            </a:solidFill>
            <a:ln>
              <a:solidFill>
                <a:srgbClr val="FBF3A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Myriad Pro" panose="020B0503030403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AD5CF34-A0E8-9FC9-365C-2FB5F709FA08}"/>
                </a:ext>
              </a:extLst>
            </p:cNvPr>
            <p:cNvSpPr/>
            <p:nvPr/>
          </p:nvSpPr>
          <p:spPr>
            <a:xfrm>
              <a:off x="1318706" y="9003173"/>
              <a:ext cx="98437" cy="10936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Myriad Pro" panose="020B0503030403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607C12E-6087-624C-F85C-6E0C75C319B5}"/>
                </a:ext>
              </a:extLst>
            </p:cNvPr>
            <p:cNvSpPr/>
            <p:nvPr/>
          </p:nvSpPr>
          <p:spPr>
            <a:xfrm>
              <a:off x="3217595" y="9003173"/>
              <a:ext cx="98437" cy="10936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Myriad Pro" panose="020B0503030403020204" pitchFamily="34" charset="0"/>
              </a:endParaRPr>
            </a:p>
          </p:txBody>
        </p:sp>
      </p:grp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842D480-AD7D-9F39-58D2-72D5CBD1DF87}"/>
              </a:ext>
            </a:extLst>
          </p:cNvPr>
          <p:cNvSpPr/>
          <p:nvPr/>
        </p:nvSpPr>
        <p:spPr>
          <a:xfrm>
            <a:off x="-33517" y="6280765"/>
            <a:ext cx="6427787" cy="720537"/>
          </a:xfrm>
          <a:prstGeom prst="round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/>
          <a:lstStyle/>
          <a:p>
            <a:pPr defTabSz="914318" eaLnBrk="1" fontAlgn="auto" hangingPunct="1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tabLst>
                <a:tab pos="2746375" algn="r"/>
              </a:tabLst>
              <a:defRPr/>
            </a:pPr>
            <a:r>
              <a:rPr lang="en-US" sz="1000" b="1" dirty="0">
                <a:solidFill>
                  <a:schemeClr val="tx2"/>
                </a:solidFill>
                <a:latin typeface="Myriad Pro" panose="020B0503030403020204" pitchFamily="34" charset="0"/>
                <a:cs typeface="Arial"/>
              </a:rPr>
              <a:t>NUTRITION BITES</a:t>
            </a:r>
          </a:p>
          <a:p>
            <a:pPr marL="57150" indent="-57150" defTabSz="914318" eaLnBrk="1" fontAlgn="auto" hangingPunct="1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Font typeface="Arial"/>
              <a:buChar char="•"/>
              <a:defRPr/>
            </a:pPr>
            <a:r>
              <a:rPr lang="en-US" sz="900" dirty="0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  <a:t>Breakfast is an important source of vitamin D and calcium, providing 40% of vitamin D and 25% of calcium to children </a:t>
            </a:r>
            <a:br>
              <a:rPr lang="en-US" sz="900" dirty="0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</a:br>
            <a:r>
              <a:rPr lang="en-US" sz="900" dirty="0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  <a:t>age 2 to 18</a:t>
            </a:r>
            <a:endParaRPr lang="en-US" sz="900" baseline="30000" dirty="0">
              <a:solidFill>
                <a:schemeClr val="tx1"/>
              </a:solidFill>
              <a:latin typeface="Myriad Pro" panose="020B0503030403020204" pitchFamily="34" charset="0"/>
              <a:cs typeface="Arial"/>
            </a:endParaRPr>
          </a:p>
          <a:p>
            <a:pPr marL="57150" indent="-57150" defTabSz="914318" eaLnBrk="1" fontAlgn="auto" hangingPunct="1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Font typeface="Arial"/>
              <a:buChar char="•"/>
              <a:defRPr/>
            </a:pPr>
            <a:r>
              <a:rPr lang="en-US" sz="900" dirty="0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  <a:t>Cereal contributes less than 10% of calories, but over 25% of daily intake of essential nutrients and whole grain in the diets </a:t>
            </a:r>
            <a:br>
              <a:rPr lang="en-US" sz="900" dirty="0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</a:br>
            <a:r>
              <a:rPr lang="en-US" sz="900" dirty="0">
                <a:solidFill>
                  <a:schemeClr val="tx1"/>
                </a:solidFill>
                <a:latin typeface="Myriad Pro" panose="020B0503030403020204" pitchFamily="34" charset="0"/>
                <a:cs typeface="Arial"/>
              </a:rPr>
              <a:t>of children who eat cereal</a:t>
            </a:r>
            <a:endParaRPr lang="en-US" sz="900" baseline="30000" dirty="0">
              <a:solidFill>
                <a:schemeClr val="tx1"/>
              </a:solidFill>
              <a:latin typeface="Myriad Pro" panose="020B0503030403020204" pitchFamily="34" charset="0"/>
              <a:cs typeface="Arial"/>
            </a:endParaRPr>
          </a:p>
          <a:p>
            <a:pPr defTabSz="914318" eaLnBrk="1" fontAlgn="auto" hangingPunct="1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900" dirty="0">
                <a:solidFill>
                  <a:sysClr val="windowText" lastClr="000000"/>
                </a:solidFill>
                <a:latin typeface="Myriad Pro" panose="020B0503030403020204" pitchFamily="34" charset="0"/>
                <a:cs typeface="Arial"/>
              </a:rPr>
              <a:t>	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E69CF16-632B-4D91-8F9A-6C07A5D43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726250"/>
            <a:ext cx="612839" cy="612839"/>
          </a:xfrm>
          <a:prstGeom prst="rect">
            <a:avLst/>
          </a:prstGeom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EC7CCB1-7438-4D0D-98AA-5C70AE3CE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916392"/>
              </p:ext>
            </p:extLst>
          </p:nvPr>
        </p:nvGraphicFramePr>
        <p:xfrm>
          <a:off x="304800" y="7259478"/>
          <a:ext cx="6305472" cy="1267516"/>
        </p:xfrm>
        <a:graphic>
          <a:graphicData uri="http://schemas.openxmlformats.org/drawingml/2006/table">
            <a:tbl>
              <a:tblPr/>
              <a:tblGrid>
                <a:gridCol w="16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6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0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0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73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1812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9030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509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170602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</a:tblGrid>
              <a:tr h="179859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effectLst/>
                          <a:latin typeface="Myriad Pro" panose="020B0503030403020204" pitchFamily="34" charset="0"/>
                        </a:rPr>
                        <a:t>January 2026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effectLst/>
                          <a:latin typeface="Myriad Pro" panose="020B0503030403020204" pitchFamily="34" charset="0"/>
                        </a:rPr>
                        <a:t>February 2026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effectLst/>
                          <a:latin typeface="Myriad Pro" panose="020B0503030403020204" pitchFamily="34" charset="0"/>
                        </a:rPr>
                        <a:t>March 2026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effectLst/>
                          <a:latin typeface="Myriad Pro" panose="020B0503030403020204" pitchFamily="34" charset="0"/>
                        </a:rPr>
                        <a:t>April 2026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effectLst/>
                          <a:latin typeface="Myriad Pro" panose="020B0503030403020204" pitchFamily="34" charset="0"/>
                        </a:rPr>
                        <a:t>May 2026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8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W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F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W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F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W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F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W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F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W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F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</a:t>
                      </a: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300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18" rtl="0" eaLnBrk="1" fontAlgn="b" latinLnBrk="0" hangingPunct="1"/>
                      <a:r>
                        <a:rPr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18" rtl="0" eaLnBrk="1" fontAlgn="b" latinLnBrk="0" hangingPunct="1"/>
                      <a:r>
                        <a:rPr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18" rtl="0" eaLnBrk="1" fontAlgn="b" latinLnBrk="0" hangingPunct="1"/>
                      <a:r>
                        <a:rPr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18" rtl="0" eaLnBrk="1" fontAlgn="b" latinLnBrk="0" hangingPunct="1"/>
                      <a:r>
                        <a:rPr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18" rtl="0" eaLnBrk="1" fontAlgn="b" latinLnBrk="0" hangingPunct="1"/>
                      <a:r>
                        <a:rPr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8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22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23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24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25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26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27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28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29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30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2302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baseline="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baseline="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baseline="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31</a:t>
                      </a: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7194" marR="7194" marT="71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00018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?mso-contentType ?>
<SharedContentType xmlns="Microsoft.SharePoint.Taxonomy.ContentTypeSync" SourceId="43ba04b7-a742-4691-b569-1022787fdd07" ContentTypeId="0x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50234242A5B94AA0B7C190C40380CA" ma:contentTypeVersion="21" ma:contentTypeDescription="Create a new document." ma:contentTypeScope="" ma:versionID="01f0a5bdba1e7ee084a5da888c491658">
  <xsd:schema xmlns:xsd="http://www.w3.org/2001/XMLSchema" xmlns:xs="http://www.w3.org/2001/XMLSchema" xmlns:p="http://schemas.microsoft.com/office/2006/metadata/properties" xmlns:ns3="b651eb62-d299-4796-86fd-5d3275915ce6" xmlns:ns4="b5e40212-45de-4ab1-9013-e377c0948068" xmlns:ns5="5f84e7ff-f74e-4f26-b03d-2c0e43464573" targetNamespace="http://schemas.microsoft.com/office/2006/metadata/properties" ma:root="true" ma:fieldsID="05864a039664dffbbb0262cf3cb35092" ns3:_="" ns4:_="" ns5:_="">
    <xsd:import namespace="b651eb62-d299-4796-86fd-5d3275915ce6"/>
    <xsd:import namespace="b5e40212-45de-4ab1-9013-e377c0948068"/>
    <xsd:import namespace="5f84e7ff-f74e-4f26-b03d-2c0e43464573"/>
    <xsd:element name="properties">
      <xsd:complexType>
        <xsd:sequence>
          <xsd:element name="documentManagement">
            <xsd:complexType>
              <xsd:all>
                <xsd:element ref="ns3:GMIDescription" minOccurs="0"/>
                <xsd:element ref="ns3:SPDocId" minOccurs="0"/>
                <xsd:element ref="ns3:VaultId" minOccurs="0"/>
                <xsd:element ref="ns3:vtiIsPermanentRecord" minOccurs="0"/>
                <xsd:element ref="ns4:_dlc_DocId" minOccurs="0"/>
                <xsd:element ref="ns4:_dlc_DocIdUrl" minOccurs="0"/>
                <xsd:element ref="ns4:_dlc_DocIdPersistId" minOccurs="0"/>
                <xsd:element ref="ns5:MediaServiceMetadata" minOccurs="0"/>
                <xsd:element ref="ns5:MediaServiceFastMetadata" minOccurs="0"/>
                <xsd:element ref="ns4:SharedWithUsers" minOccurs="0"/>
                <xsd:element ref="ns4:SharedWithDetails" minOccurs="0"/>
                <xsd:element ref="ns5:MediaServiceEventHashCode" minOccurs="0"/>
                <xsd:element ref="ns5:MediaServiceGenerationTime" minOccurs="0"/>
                <xsd:element ref="ns5:MediaServiceAutoKeyPoints" minOccurs="0"/>
                <xsd:element ref="ns5:MediaServiceKeyPoints" minOccurs="0"/>
                <xsd:element ref="ns5:MediaServiceAutoTags" minOccurs="0"/>
                <xsd:element ref="ns5:MediaServiceDateTaken" minOccurs="0"/>
                <xsd:element ref="ns5:MediaServiceOCR" minOccurs="0"/>
                <xsd:element ref="ns5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51eb62-d299-4796-86fd-5d3275915ce6" elementFormDefault="qualified">
    <xsd:import namespace="http://schemas.microsoft.com/office/2006/documentManagement/types"/>
    <xsd:import namespace="http://schemas.microsoft.com/office/infopath/2007/PartnerControls"/>
    <xsd:element name="GMIDescription" ma:index="6" nillable="true" ma:displayName="Description" ma:description="The document description" ma:internalName="GMIDescription">
      <xsd:simpleType>
        <xsd:restriction base="dms:Text"/>
      </xsd:simpleType>
    </xsd:element>
    <xsd:element name="SPDocId" ma:index="10" nillable="true" ma:displayName="SPDocId" ma:decimals="0" ma:description="General Mills unique document ID" ma:hidden="true" ma:internalName="SPDocId" ma:readOnly="true">
      <xsd:simpleType>
        <xsd:restriction base="dms:Text"/>
      </xsd:simpleType>
    </xsd:element>
    <xsd:element name="VaultId" ma:index="11" nillable="true" ma:displayName="VaultId" ma:decimals="0" ma:description="General Mills unique SPDoc document ID of document in the eVault." ma:hidden="true" ma:internalName="VaultId" ma:readOnly="true">
      <xsd:simpleType>
        <xsd:restriction base="dms:Text"/>
      </xsd:simpleType>
    </xsd:element>
    <xsd:element name="vtiIsPermanentRecord" ma:index="12" nillable="true" ma:displayName="vtiIsPermanentRecord" ma:default="0" ma:description="" ma:hidden="true" ma:internalName="vtiIsPermanentRecord" ma:readOnly="true">
      <xsd:simpleType>
        <xsd:restriction base="dms:Choice">
          <xsd:enumeration value="0"/>
          <xsd:enumeration value="1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e40212-45de-4ab1-9013-e377c0948068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84e7ff-f74e-4f26-b03d-2c0e434645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4" nillable="true" ma:displayName="Tags" ma:internalName="MediaServiceAutoTags" ma:readOnly="true">
      <xsd:simpleType>
        <xsd:restriction base="dms:Text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e40212-45de-4ab1-9013-e377c0948068">MY5ZCWMZM23R-2041340279-1964</_dlc_DocId>
    <VaultId xmlns="b651eb62-d299-4796-86fd-5d3275915ce6" xsi:nil="true"/>
    <_dlc_DocIdUrl xmlns="b5e40212-45de-4ab1-9013-e377c0948068">
      <Url>https://genmills.sharepoint.com/sites/ITQ-BIHN/_layouts/15/DocIdRedir.aspx?ID=MY5ZCWMZM23R-2041340279-1964</Url>
      <Description>MY5ZCWMZM23R-2041340279-1964</Description>
    </_dlc_DocIdUrl>
    <GMIDescription xmlns="b651eb62-d299-4796-86fd-5d3275915ce6" xsi:nil="true"/>
    <SPDocId xmlns="b651eb62-d299-4796-86fd-5d3275915ce6" xsi:nil="true"/>
    <vtiIsPermanentRecord xmlns="b651eb62-d299-4796-86fd-5d3275915ce6">0</vtiIsPermanentRecord>
  </documentManagement>
</p:properties>
</file>

<file path=customXml/itemProps1.xml><?xml version="1.0" encoding="utf-8"?>
<ds:datastoreItem xmlns:ds="http://schemas.openxmlformats.org/officeDocument/2006/customXml" ds:itemID="{A1DC0B28-69F8-4D3E-8BDA-9BF962710D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523C8F-2AF8-4636-97E4-CBF58B192C34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69D22B97-640F-4E40-90DB-780F9961F273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A2A3AD7F-1FE7-4E4B-ACB3-CD2FAB2BA6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51eb62-d299-4796-86fd-5d3275915ce6"/>
    <ds:schemaRef ds:uri="b5e40212-45de-4ab1-9013-e377c0948068"/>
    <ds:schemaRef ds:uri="5f84e7ff-f74e-4f26-b03d-2c0e434645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E9B23DBF-CA3B-4858-86C9-3853AF91C811}">
  <ds:schemaRefs>
    <ds:schemaRef ds:uri="http://schemas.microsoft.com/sharepoint/events"/>
  </ds:schemaRefs>
</ds:datastoreItem>
</file>

<file path=customXml/itemProps6.xml><?xml version="1.0" encoding="utf-8"?>
<ds:datastoreItem xmlns:ds="http://schemas.openxmlformats.org/officeDocument/2006/customXml" ds:itemID="{10E35858-ABEE-4E46-9BB6-AB006F7B8FCB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5f84e7ff-f74e-4f26-b03d-2c0e43464573"/>
    <ds:schemaRef ds:uri="http://schemas.openxmlformats.org/package/2006/metadata/core-properties"/>
    <ds:schemaRef ds:uri="b5e40212-45de-4ab1-9013-e377c0948068"/>
    <ds:schemaRef ds:uri="http://schemas.microsoft.com/office/infopath/2007/PartnerControls"/>
    <ds:schemaRef ds:uri="b651eb62-d299-4796-86fd-5d3275915ce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7900</TotalTime>
  <Words>716</Words>
  <Application>Microsoft Office PowerPoint</Application>
  <PresentationFormat>Letter Paper (8.5x11 in)</PresentationFormat>
  <Paragraphs>356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Myriad Pro</vt:lpstr>
      <vt:lpstr>Orange County</vt:lpstr>
      <vt:lpstr>Arial</vt:lpstr>
      <vt:lpstr>Calibri</vt:lpstr>
      <vt:lpstr>Office Theme</vt:lpstr>
      <vt:lpstr>PowerPoint Presentation</vt:lpstr>
    </vt:vector>
  </TitlesOfParts>
  <Company>General Mills,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Nelsen</dc:creator>
  <cp:lastModifiedBy>Asst. Food Manager</cp:lastModifiedBy>
  <cp:revision>152</cp:revision>
  <cp:lastPrinted>2024-10-16T12:30:33Z</cp:lastPrinted>
  <dcterms:created xsi:type="dcterms:W3CDTF">2013-07-22T19:45:20Z</dcterms:created>
  <dcterms:modified xsi:type="dcterms:W3CDTF">2025-12-17T17:18:39Z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KQQDJM7DVXJ2-31-575</vt:lpwstr>
  </property>
  <property fmtid="{D5CDD505-2E9C-101B-9397-08002B2CF9AE}" pid="3" name="_dlc_DocIdItemGuid">
    <vt:lpwstr>143bf3e9-b9f3-446a-9731-8b49624cd25b</vt:lpwstr>
  </property>
  <property fmtid="{D5CDD505-2E9C-101B-9397-08002B2CF9AE}" pid="4" name="_dlc_DocIdUrl">
    <vt:lpwstr>http://spitq.generalmills.com/sites/BIHN/_layouts/DocIdRedir.aspx?ID=KQQDJM7DVXJ2-31-575, KQQDJM7DVXJ2-31-575</vt:lpwstr>
  </property>
  <property fmtid="{D5CDD505-2E9C-101B-9397-08002B2CF9AE}" pid="5" name="RecordType">
    <vt:lpwstr>Reference Record</vt:lpwstr>
  </property>
  <property fmtid="{D5CDD505-2E9C-101B-9397-08002B2CF9AE}" pid="6" name="GMIDescription">
    <vt:lpwstr/>
  </property>
  <property fmtid="{D5CDD505-2E9C-101B-9397-08002B2CF9AE}" pid="7" name="VaultId">
    <vt:lpwstr/>
  </property>
  <property fmtid="{D5CDD505-2E9C-101B-9397-08002B2CF9AE}" pid="8" name="2007GMISPDocID">
    <vt:lpwstr/>
  </property>
  <property fmtid="{D5CDD505-2E9C-101B-9397-08002B2CF9AE}" pid="9" name="SPDocId">
    <vt:lpwstr/>
  </property>
  <property fmtid="{D5CDD505-2E9C-101B-9397-08002B2CF9AE}" pid="10" name="ContentTypeId">
    <vt:lpwstr>0x0101009550234242A5B94AA0B7C190C40380CA</vt:lpwstr>
  </property>
</Properties>
</file>