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Biski" panose="020B0604020202020204" charset="-34"/>
      <p:regular r:id="rId12"/>
    </p:embeddedFont>
    <p:embeddedFont>
      <p:font typeface="Biski Bold" panose="020B0604020202020204" charset="-34"/>
      <p:regular r:id="rId13"/>
    </p:embeddedFont>
    <p:embeddedFont>
      <p:font typeface="Glacial Indifference Bold" panose="020B0604020202020204" charset="0"/>
      <p:regular r:id="rId14"/>
    </p:embeddedFont>
    <p:embeddedFont>
      <p:font typeface="Intro Rust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10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19.12.2025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https://www.pcsb.org/backtoschoolforms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https://www.pcsb.org/backtoschoolforms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https://www.pcsb.org/backtoschoolforms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https://www.pcsb.org/backtoschoolforms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https://www.pcsb.org/backtoschoolforms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https://www.pcsb.org/backtoschoolforms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https://www.pcsb.org/backtoschoolforms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14.svg"/><Relationship Id="rId5" Type="http://schemas.openxmlformats.org/officeDocument/2006/relationships/image" Target="../media/image1.png"/><Relationship Id="rId10" Type="http://schemas.openxmlformats.org/officeDocument/2006/relationships/image" Target="../media/image13.pn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14.svg"/><Relationship Id="rId5" Type="http://schemas.openxmlformats.org/officeDocument/2006/relationships/image" Target="../media/image1.png"/><Relationship Id="rId10" Type="http://schemas.openxmlformats.org/officeDocument/2006/relationships/image" Target="../media/image13.pn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14.svg"/><Relationship Id="rId5" Type="http://schemas.openxmlformats.org/officeDocument/2006/relationships/image" Target="../media/image1.png"/><Relationship Id="rId10" Type="http://schemas.openxmlformats.org/officeDocument/2006/relationships/image" Target="../media/image13.pn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14.svg"/><Relationship Id="rId5" Type="http://schemas.openxmlformats.org/officeDocument/2006/relationships/image" Target="../media/image1.png"/><Relationship Id="rId10" Type="http://schemas.openxmlformats.org/officeDocument/2006/relationships/image" Target="../media/image13.pn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8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16.png"/><Relationship Id="rId5" Type="http://schemas.openxmlformats.org/officeDocument/2006/relationships/image" Target="../media/image1.png"/><Relationship Id="rId10" Type="http://schemas.openxmlformats.org/officeDocument/2006/relationships/image" Target="../media/image14.svg"/><Relationship Id="rId4" Type="http://schemas.openxmlformats.org/officeDocument/2006/relationships/image" Target="../media/image10.sv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17.png"/><Relationship Id="rId5" Type="http://schemas.openxmlformats.org/officeDocument/2006/relationships/image" Target="../media/image1.png"/><Relationship Id="rId10" Type="http://schemas.openxmlformats.org/officeDocument/2006/relationships/image" Target="../media/image14.svg"/><Relationship Id="rId4" Type="http://schemas.openxmlformats.org/officeDocument/2006/relationships/image" Target="../media/image10.sv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17.png"/><Relationship Id="rId5" Type="http://schemas.openxmlformats.org/officeDocument/2006/relationships/image" Target="../media/image1.png"/><Relationship Id="rId10" Type="http://schemas.openxmlformats.org/officeDocument/2006/relationships/image" Target="../media/image14.svg"/><Relationship Id="rId4" Type="http://schemas.openxmlformats.org/officeDocument/2006/relationships/image" Target="../media/image10.sv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7610642">
            <a:off x="5448330" y="3452143"/>
            <a:ext cx="19683941" cy="10287000"/>
            <a:chOff x="0" y="0"/>
            <a:chExt cx="518424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84248" cy="2709333"/>
            </a:xfrm>
            <a:custGeom>
              <a:avLst/>
              <a:gdLst/>
              <a:ahLst/>
              <a:cxnLst/>
              <a:rect l="l" t="t" r="r" b="b"/>
              <a:pathLst>
                <a:path w="5184248" h="2709333">
                  <a:moveTo>
                    <a:pt x="0" y="0"/>
                  </a:moveTo>
                  <a:lnTo>
                    <a:pt x="5184248" y="0"/>
                  </a:lnTo>
                  <a:lnTo>
                    <a:pt x="518424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832A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18424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917093" y="7241945"/>
            <a:ext cx="1097642" cy="1097642"/>
          </a:xfrm>
          <a:custGeom>
            <a:avLst/>
            <a:gdLst/>
            <a:ahLst/>
            <a:cxnLst/>
            <a:rect l="l" t="t" r="r" b="b"/>
            <a:pathLst>
              <a:path w="1097642" h="1097642">
                <a:moveTo>
                  <a:pt x="0" y="0"/>
                </a:moveTo>
                <a:lnTo>
                  <a:pt x="1097642" y="0"/>
                </a:lnTo>
                <a:lnTo>
                  <a:pt x="1097642" y="1097642"/>
                </a:lnTo>
                <a:lnTo>
                  <a:pt x="0" y="10976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835806" y="479879"/>
            <a:ext cx="1097642" cy="1097642"/>
          </a:xfrm>
          <a:custGeom>
            <a:avLst/>
            <a:gdLst/>
            <a:ahLst/>
            <a:cxnLst/>
            <a:rect l="l" t="t" r="r" b="b"/>
            <a:pathLst>
              <a:path w="1097642" h="1097642">
                <a:moveTo>
                  <a:pt x="0" y="0"/>
                </a:moveTo>
                <a:lnTo>
                  <a:pt x="1097642" y="0"/>
                </a:lnTo>
                <a:lnTo>
                  <a:pt x="1097642" y="1097642"/>
                </a:lnTo>
                <a:lnTo>
                  <a:pt x="0" y="10976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39233" y="288916"/>
            <a:ext cx="1097642" cy="1097642"/>
          </a:xfrm>
          <a:custGeom>
            <a:avLst/>
            <a:gdLst/>
            <a:ahLst/>
            <a:cxnLst/>
            <a:rect l="l" t="t" r="r" b="b"/>
            <a:pathLst>
              <a:path w="1097642" h="1097642">
                <a:moveTo>
                  <a:pt x="0" y="0"/>
                </a:moveTo>
                <a:lnTo>
                  <a:pt x="1097642" y="0"/>
                </a:lnTo>
                <a:lnTo>
                  <a:pt x="1097642" y="1097641"/>
                </a:lnTo>
                <a:lnTo>
                  <a:pt x="0" y="10976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774108" y="288916"/>
            <a:ext cx="739784" cy="739784"/>
          </a:xfrm>
          <a:custGeom>
            <a:avLst/>
            <a:gdLst/>
            <a:ahLst/>
            <a:cxnLst/>
            <a:rect l="l" t="t" r="r" b="b"/>
            <a:pathLst>
              <a:path w="739784" h="739784">
                <a:moveTo>
                  <a:pt x="0" y="0"/>
                </a:moveTo>
                <a:lnTo>
                  <a:pt x="739784" y="0"/>
                </a:lnTo>
                <a:lnTo>
                  <a:pt x="739784" y="739784"/>
                </a:lnTo>
                <a:lnTo>
                  <a:pt x="0" y="7397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2014735" y="8926971"/>
            <a:ext cx="739784" cy="739784"/>
          </a:xfrm>
          <a:custGeom>
            <a:avLst/>
            <a:gdLst/>
            <a:ahLst/>
            <a:cxnLst/>
            <a:rect l="l" t="t" r="r" b="b"/>
            <a:pathLst>
              <a:path w="739784" h="739784">
                <a:moveTo>
                  <a:pt x="0" y="0"/>
                </a:moveTo>
                <a:lnTo>
                  <a:pt x="739784" y="0"/>
                </a:lnTo>
                <a:lnTo>
                  <a:pt x="739784" y="739785"/>
                </a:lnTo>
                <a:lnTo>
                  <a:pt x="0" y="7397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2384627" y="5393351"/>
            <a:ext cx="739784" cy="739784"/>
          </a:xfrm>
          <a:custGeom>
            <a:avLst/>
            <a:gdLst/>
            <a:ahLst/>
            <a:cxnLst/>
            <a:rect l="l" t="t" r="r" b="b"/>
            <a:pathLst>
              <a:path w="739784" h="739784">
                <a:moveTo>
                  <a:pt x="0" y="0"/>
                </a:moveTo>
                <a:lnTo>
                  <a:pt x="739785" y="0"/>
                </a:lnTo>
                <a:lnTo>
                  <a:pt x="739785" y="739784"/>
                </a:lnTo>
                <a:lnTo>
                  <a:pt x="0" y="739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838710" y="658808"/>
            <a:ext cx="739784" cy="739784"/>
          </a:xfrm>
          <a:custGeom>
            <a:avLst/>
            <a:gdLst/>
            <a:ahLst/>
            <a:cxnLst/>
            <a:rect l="l" t="t" r="r" b="b"/>
            <a:pathLst>
              <a:path w="739784" h="739784">
                <a:moveTo>
                  <a:pt x="0" y="0"/>
                </a:moveTo>
                <a:lnTo>
                  <a:pt x="739785" y="0"/>
                </a:lnTo>
                <a:lnTo>
                  <a:pt x="739785" y="739784"/>
                </a:lnTo>
                <a:lnTo>
                  <a:pt x="0" y="739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7428858" y="7790766"/>
            <a:ext cx="739784" cy="739784"/>
          </a:xfrm>
          <a:custGeom>
            <a:avLst/>
            <a:gdLst/>
            <a:ahLst/>
            <a:cxnLst/>
            <a:rect l="l" t="t" r="r" b="b"/>
            <a:pathLst>
              <a:path w="739784" h="739784">
                <a:moveTo>
                  <a:pt x="0" y="0"/>
                </a:moveTo>
                <a:lnTo>
                  <a:pt x="739784" y="0"/>
                </a:lnTo>
                <a:lnTo>
                  <a:pt x="739784" y="739784"/>
                </a:lnTo>
                <a:lnTo>
                  <a:pt x="0" y="7397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837737" y="9032866"/>
            <a:ext cx="739784" cy="739784"/>
          </a:xfrm>
          <a:custGeom>
            <a:avLst/>
            <a:gdLst/>
            <a:ahLst/>
            <a:cxnLst/>
            <a:rect l="l" t="t" r="r" b="b"/>
            <a:pathLst>
              <a:path w="739784" h="739784">
                <a:moveTo>
                  <a:pt x="0" y="0"/>
                </a:moveTo>
                <a:lnTo>
                  <a:pt x="739784" y="0"/>
                </a:lnTo>
                <a:lnTo>
                  <a:pt x="739784" y="739784"/>
                </a:lnTo>
                <a:lnTo>
                  <a:pt x="0" y="739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3124412" y="4677293"/>
            <a:ext cx="4802575" cy="5173331"/>
          </a:xfrm>
          <a:custGeom>
            <a:avLst/>
            <a:gdLst/>
            <a:ahLst/>
            <a:cxnLst/>
            <a:rect l="l" t="t" r="r" b="b"/>
            <a:pathLst>
              <a:path w="4802575" h="5173331">
                <a:moveTo>
                  <a:pt x="0" y="0"/>
                </a:moveTo>
                <a:lnTo>
                  <a:pt x="4802575" y="0"/>
                </a:lnTo>
                <a:lnTo>
                  <a:pt x="4802575" y="5173331"/>
                </a:lnTo>
                <a:lnTo>
                  <a:pt x="0" y="51733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028700" y="1615621"/>
            <a:ext cx="10174788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0"/>
              </a:lnSpc>
            </a:pPr>
            <a:r>
              <a:rPr lang="en-US" sz="5000" b="1">
                <a:solidFill>
                  <a:srgbClr val="832A5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Garrison-Jones Elementary School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3050734"/>
            <a:ext cx="10174788" cy="421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999"/>
              </a:lnSpc>
            </a:pPr>
            <a:r>
              <a:rPr lang="en-US" sz="9999">
                <a:solidFill>
                  <a:srgbClr val="242C42"/>
                </a:solidFill>
                <a:latin typeface="Intro Rust"/>
                <a:ea typeface="Intro Rust"/>
                <a:cs typeface="Intro Rust"/>
                <a:sym typeface="Intro Rust"/>
              </a:rPr>
              <a:t>Open house &amp; Title 1 ANNUAL MEETING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579731" y="7754152"/>
            <a:ext cx="10174788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0"/>
              </a:lnSpc>
            </a:pPr>
            <a:r>
              <a:rPr lang="en-US" sz="5000" b="1">
                <a:solidFill>
                  <a:srgbClr val="832A5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2025-2026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r="-223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21032" y="722303"/>
            <a:ext cx="739784" cy="739784"/>
          </a:xfrm>
          <a:custGeom>
            <a:avLst/>
            <a:gdLst/>
            <a:ahLst/>
            <a:cxnLst/>
            <a:rect l="l" t="t" r="r" b="b"/>
            <a:pathLst>
              <a:path w="739784" h="739784">
                <a:moveTo>
                  <a:pt x="0" y="0"/>
                </a:moveTo>
                <a:lnTo>
                  <a:pt x="739784" y="0"/>
                </a:lnTo>
                <a:lnTo>
                  <a:pt x="739784" y="739784"/>
                </a:lnTo>
                <a:lnTo>
                  <a:pt x="0" y="7397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93628" y="47625"/>
            <a:ext cx="15227403" cy="236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40"/>
              </a:lnSpc>
            </a:pPr>
            <a:r>
              <a:rPr lang="en-US" sz="5700" b="1">
                <a:solidFill>
                  <a:srgbClr val="242C42"/>
                </a:solidFill>
                <a:latin typeface="Biski Bold"/>
                <a:ea typeface="Biski Bold"/>
                <a:cs typeface="Biski Bold"/>
                <a:sym typeface="Biski Bold"/>
              </a:rPr>
              <a:t>What is Title 1?</a:t>
            </a:r>
            <a:r>
              <a:rPr lang="en-US" sz="5700">
                <a:solidFill>
                  <a:srgbClr val="242C42"/>
                </a:solidFill>
                <a:latin typeface="Biski"/>
                <a:ea typeface="Biski"/>
                <a:cs typeface="Biski"/>
                <a:sym typeface="Biski"/>
              </a:rPr>
              <a:t> ¿Qué es el Título 1?</a:t>
            </a:r>
          </a:p>
          <a:p>
            <a:pPr algn="l">
              <a:lnSpc>
                <a:spcPts val="8160"/>
              </a:lnSpc>
            </a:pPr>
            <a:endParaRPr lang="en-US" sz="5700">
              <a:solidFill>
                <a:srgbClr val="242C42"/>
              </a:solidFill>
              <a:latin typeface="Biski"/>
              <a:ea typeface="Biski"/>
              <a:cs typeface="Biski"/>
              <a:sym typeface="Bisk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0" y="1200150"/>
            <a:ext cx="14036377" cy="9584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1" lvl="1" indent="-377820" algn="l">
              <a:lnSpc>
                <a:spcPts val="4899"/>
              </a:lnSpc>
              <a:buFont typeface="Arial"/>
              <a:buChar char="•"/>
            </a:pPr>
            <a:r>
              <a:rPr lang="en-US" sz="3499" b="1">
                <a:solidFill>
                  <a:srgbClr val="242C42"/>
                </a:solidFill>
                <a:latin typeface="Biski Bold"/>
                <a:ea typeface="Biski Bold"/>
                <a:cs typeface="Biski Bold"/>
                <a:sym typeface="Biski Bold"/>
              </a:rPr>
              <a:t>Title I is a federally-funded program available to select schools, based on the percentage of students eligible for free and reduced lunch. </a:t>
            </a:r>
          </a:p>
          <a:p>
            <a:pPr marL="755641" lvl="1" indent="-377820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242C42"/>
                </a:solidFill>
                <a:latin typeface="Biski"/>
                <a:ea typeface="Biski"/>
                <a:cs typeface="Biski"/>
                <a:sym typeface="Biski"/>
              </a:rPr>
              <a:t>El Título I es un programa financiado por el gobierno federal disponible para escuelas seleccionadas, según el porcentaje de estudiantes que son elegibles para recibir almuerzo gratuito o reducido.</a:t>
            </a:r>
          </a:p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242C42"/>
                </a:solidFill>
                <a:latin typeface="Biski"/>
                <a:ea typeface="Biski"/>
                <a:cs typeface="Biski"/>
                <a:sym typeface="Biski"/>
              </a:rPr>
              <a:t>​</a:t>
            </a:r>
          </a:p>
          <a:p>
            <a:pPr marL="755641" lvl="1" indent="-377820" algn="l">
              <a:lnSpc>
                <a:spcPts val="4899"/>
              </a:lnSpc>
              <a:buFont typeface="Arial"/>
              <a:buChar char="•"/>
            </a:pPr>
            <a:r>
              <a:rPr lang="en-US" sz="3499" b="1">
                <a:solidFill>
                  <a:srgbClr val="242C42"/>
                </a:solidFill>
                <a:latin typeface="Biski Bold"/>
                <a:ea typeface="Biski Bold"/>
                <a:cs typeface="Biski Bold"/>
                <a:sym typeface="Biski Bold"/>
              </a:rPr>
              <a:t>Title I funds are supplemental to district funds given to schools and are to be used to increase student achievement.</a:t>
            </a:r>
          </a:p>
          <a:p>
            <a:pPr marL="755641" lvl="1" indent="-377820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242C42"/>
                </a:solidFill>
                <a:latin typeface="Biski"/>
                <a:ea typeface="Biski"/>
                <a:cs typeface="Biski"/>
                <a:sym typeface="Biski"/>
              </a:rPr>
              <a:t>Los fondos del Título I son complementarios a los fondos del distrito otorgados a las escuelas y deben utilizarse para aumentar el rendimiento estudiantil.</a:t>
            </a:r>
          </a:p>
          <a:p>
            <a:pPr algn="l">
              <a:lnSpc>
                <a:spcPts val="5319"/>
              </a:lnSpc>
            </a:pPr>
            <a:endParaRPr lang="en-US" sz="3499">
              <a:solidFill>
                <a:srgbClr val="242C42"/>
              </a:solidFill>
              <a:latin typeface="Biski"/>
              <a:ea typeface="Biski"/>
              <a:cs typeface="Biski"/>
              <a:sym typeface="Bisk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4785921" y="-3486393"/>
            <a:ext cx="6018832" cy="15183157"/>
            <a:chOff x="0" y="0"/>
            <a:chExt cx="8025109" cy="2024421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025109" cy="20244210"/>
              <a:chOff x="0" y="0"/>
              <a:chExt cx="1585207" cy="399885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585207" cy="3998856"/>
              </a:xfrm>
              <a:custGeom>
                <a:avLst/>
                <a:gdLst/>
                <a:ahLst/>
                <a:cxnLst/>
                <a:rect l="l" t="t" r="r" b="b"/>
                <a:pathLst>
                  <a:path w="1585207" h="3998856">
                    <a:moveTo>
                      <a:pt x="0" y="0"/>
                    </a:moveTo>
                    <a:lnTo>
                      <a:pt x="1585207" y="0"/>
                    </a:lnTo>
                    <a:lnTo>
                      <a:pt x="1585207" y="3998856"/>
                    </a:lnTo>
                    <a:lnTo>
                      <a:pt x="0" y="3998856"/>
                    </a:lnTo>
                    <a:close/>
                  </a:path>
                </a:pathLst>
              </a:custGeom>
              <a:solidFill>
                <a:srgbClr val="832A5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1585207" cy="40369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3026175" y="8301992"/>
              <a:ext cx="986379" cy="986379"/>
            </a:xfrm>
            <a:custGeom>
              <a:avLst/>
              <a:gdLst/>
              <a:ahLst/>
              <a:cxnLst/>
              <a:rect l="l" t="t" r="r" b="b"/>
              <a:pathLst>
                <a:path w="986379" h="986379">
                  <a:moveTo>
                    <a:pt x="0" y="0"/>
                  </a:moveTo>
                  <a:lnTo>
                    <a:pt x="986380" y="0"/>
                  </a:lnTo>
                  <a:lnTo>
                    <a:pt x="986380" y="986379"/>
                  </a:lnTo>
                  <a:lnTo>
                    <a:pt x="0" y="9863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15053" y="8795182"/>
              <a:ext cx="1463522" cy="1463522"/>
            </a:xfrm>
            <a:custGeom>
              <a:avLst/>
              <a:gdLst/>
              <a:ahLst/>
              <a:cxnLst/>
              <a:rect l="l" t="t" r="r" b="b"/>
              <a:pathLst>
                <a:path w="1463522" h="1463522">
                  <a:moveTo>
                    <a:pt x="0" y="0"/>
                  </a:moveTo>
                  <a:lnTo>
                    <a:pt x="1463522" y="0"/>
                  </a:lnTo>
                  <a:lnTo>
                    <a:pt x="1463522" y="1463522"/>
                  </a:lnTo>
                  <a:lnTo>
                    <a:pt x="0" y="1463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40004" y="11335608"/>
              <a:ext cx="986379" cy="986379"/>
            </a:xfrm>
            <a:custGeom>
              <a:avLst/>
              <a:gdLst/>
              <a:ahLst/>
              <a:cxnLst/>
              <a:rect l="l" t="t" r="r" b="b"/>
              <a:pathLst>
                <a:path w="986379" h="986379">
                  <a:moveTo>
                    <a:pt x="0" y="0"/>
                  </a:moveTo>
                  <a:lnTo>
                    <a:pt x="986379" y="0"/>
                  </a:lnTo>
                  <a:lnTo>
                    <a:pt x="986379" y="986379"/>
                  </a:lnTo>
                  <a:lnTo>
                    <a:pt x="0" y="9863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515053" y="13700590"/>
              <a:ext cx="3908549" cy="4210286"/>
            </a:xfrm>
            <a:custGeom>
              <a:avLst/>
              <a:gdLst/>
              <a:ahLst/>
              <a:cxnLst/>
              <a:rect l="l" t="t" r="r" b="b"/>
              <a:pathLst>
                <a:path w="3908549" h="4210286">
                  <a:moveTo>
                    <a:pt x="0" y="0"/>
                  </a:moveTo>
                  <a:lnTo>
                    <a:pt x="3908548" y="0"/>
                  </a:lnTo>
                  <a:lnTo>
                    <a:pt x="3908548" y="4210286"/>
                  </a:lnTo>
                  <a:lnTo>
                    <a:pt x="0" y="4210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6090924" y="274590"/>
            <a:ext cx="1199614" cy="2135235"/>
          </a:xfrm>
          <a:custGeom>
            <a:avLst/>
            <a:gdLst/>
            <a:ahLst/>
            <a:cxnLst/>
            <a:rect l="l" t="t" r="r" b="b"/>
            <a:pathLst>
              <a:path w="1199614" h="2135235">
                <a:moveTo>
                  <a:pt x="0" y="0"/>
                </a:moveTo>
                <a:lnTo>
                  <a:pt x="1199614" y="0"/>
                </a:lnTo>
                <a:lnTo>
                  <a:pt x="1199614" y="2135235"/>
                </a:lnTo>
                <a:lnTo>
                  <a:pt x="0" y="21352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21032" y="722303"/>
            <a:ext cx="739784" cy="739784"/>
          </a:xfrm>
          <a:custGeom>
            <a:avLst/>
            <a:gdLst/>
            <a:ahLst/>
            <a:cxnLst/>
            <a:rect l="l" t="t" r="r" b="b"/>
            <a:pathLst>
              <a:path w="739784" h="739784">
                <a:moveTo>
                  <a:pt x="0" y="0"/>
                </a:moveTo>
                <a:lnTo>
                  <a:pt x="739784" y="0"/>
                </a:lnTo>
                <a:lnTo>
                  <a:pt x="739784" y="739784"/>
                </a:lnTo>
                <a:lnTo>
                  <a:pt x="0" y="7397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753875" y="-3693163"/>
            <a:ext cx="6018832" cy="15183157"/>
            <a:chOff x="0" y="0"/>
            <a:chExt cx="8025109" cy="2024421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8025109" cy="20244210"/>
              <a:chOff x="0" y="0"/>
              <a:chExt cx="1585207" cy="399885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85207" cy="3998856"/>
              </a:xfrm>
              <a:custGeom>
                <a:avLst/>
                <a:gdLst/>
                <a:ahLst/>
                <a:cxnLst/>
                <a:rect l="l" t="t" r="r" b="b"/>
                <a:pathLst>
                  <a:path w="1585207" h="3998856">
                    <a:moveTo>
                      <a:pt x="0" y="0"/>
                    </a:moveTo>
                    <a:lnTo>
                      <a:pt x="1585207" y="0"/>
                    </a:lnTo>
                    <a:lnTo>
                      <a:pt x="1585207" y="3998856"/>
                    </a:lnTo>
                    <a:lnTo>
                      <a:pt x="0" y="3998856"/>
                    </a:lnTo>
                    <a:close/>
                  </a:path>
                </a:pathLst>
              </a:custGeom>
              <a:solidFill>
                <a:srgbClr val="832A5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1585207" cy="40369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3026175" y="8301992"/>
              <a:ext cx="986379" cy="986379"/>
            </a:xfrm>
            <a:custGeom>
              <a:avLst/>
              <a:gdLst/>
              <a:ahLst/>
              <a:cxnLst/>
              <a:rect l="l" t="t" r="r" b="b"/>
              <a:pathLst>
                <a:path w="986379" h="986379">
                  <a:moveTo>
                    <a:pt x="0" y="0"/>
                  </a:moveTo>
                  <a:lnTo>
                    <a:pt x="986380" y="0"/>
                  </a:lnTo>
                  <a:lnTo>
                    <a:pt x="986380" y="986379"/>
                  </a:lnTo>
                  <a:lnTo>
                    <a:pt x="0" y="9863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515053" y="8795182"/>
              <a:ext cx="1463522" cy="1463522"/>
            </a:xfrm>
            <a:custGeom>
              <a:avLst/>
              <a:gdLst/>
              <a:ahLst/>
              <a:cxnLst/>
              <a:rect l="l" t="t" r="r" b="b"/>
              <a:pathLst>
                <a:path w="1463522" h="1463522">
                  <a:moveTo>
                    <a:pt x="0" y="0"/>
                  </a:moveTo>
                  <a:lnTo>
                    <a:pt x="1463522" y="0"/>
                  </a:lnTo>
                  <a:lnTo>
                    <a:pt x="1463522" y="1463522"/>
                  </a:lnTo>
                  <a:lnTo>
                    <a:pt x="0" y="1463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740004" y="11335608"/>
              <a:ext cx="986379" cy="986379"/>
            </a:xfrm>
            <a:custGeom>
              <a:avLst/>
              <a:gdLst/>
              <a:ahLst/>
              <a:cxnLst/>
              <a:rect l="l" t="t" r="r" b="b"/>
              <a:pathLst>
                <a:path w="986379" h="986379">
                  <a:moveTo>
                    <a:pt x="0" y="0"/>
                  </a:moveTo>
                  <a:lnTo>
                    <a:pt x="986379" y="0"/>
                  </a:lnTo>
                  <a:lnTo>
                    <a:pt x="986379" y="986379"/>
                  </a:lnTo>
                  <a:lnTo>
                    <a:pt x="0" y="9863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15053" y="13700590"/>
              <a:ext cx="3908549" cy="4210286"/>
            </a:xfrm>
            <a:custGeom>
              <a:avLst/>
              <a:gdLst/>
              <a:ahLst/>
              <a:cxnLst/>
              <a:rect l="l" t="t" r="r" b="b"/>
              <a:pathLst>
                <a:path w="3908549" h="4210286">
                  <a:moveTo>
                    <a:pt x="0" y="0"/>
                  </a:moveTo>
                  <a:lnTo>
                    <a:pt x="3908548" y="0"/>
                  </a:lnTo>
                  <a:lnTo>
                    <a:pt x="3908548" y="4210286"/>
                  </a:lnTo>
                  <a:lnTo>
                    <a:pt x="0" y="4210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090924" y="274590"/>
            <a:ext cx="1199614" cy="2135235"/>
          </a:xfrm>
          <a:custGeom>
            <a:avLst/>
            <a:gdLst/>
            <a:ahLst/>
            <a:cxnLst/>
            <a:rect l="l" t="t" r="r" b="b"/>
            <a:pathLst>
              <a:path w="1199614" h="2135235">
                <a:moveTo>
                  <a:pt x="0" y="0"/>
                </a:moveTo>
                <a:lnTo>
                  <a:pt x="1199614" y="0"/>
                </a:lnTo>
                <a:lnTo>
                  <a:pt x="1199614" y="2135235"/>
                </a:lnTo>
                <a:lnTo>
                  <a:pt x="0" y="21352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4305678" y="3898416"/>
            <a:ext cx="5259024" cy="6656426"/>
            <a:chOff x="0" y="0"/>
            <a:chExt cx="10836562" cy="13716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836562" cy="13716000"/>
            </a:xfrm>
            <a:custGeom>
              <a:avLst/>
              <a:gdLst/>
              <a:ahLst/>
              <a:cxnLst/>
              <a:rect l="l" t="t" r="r" b="b"/>
              <a:pathLst>
                <a:path w="10836562" h="13716000">
                  <a:moveTo>
                    <a:pt x="5418281" y="0"/>
                  </a:moveTo>
                  <a:cubicBezTo>
                    <a:pt x="2425847" y="0"/>
                    <a:pt x="0" y="3070431"/>
                    <a:pt x="0" y="6858000"/>
                  </a:cubicBezTo>
                  <a:cubicBezTo>
                    <a:pt x="0" y="10645569"/>
                    <a:pt x="2425847" y="13716000"/>
                    <a:pt x="5418281" y="13716000"/>
                  </a:cubicBezTo>
                  <a:cubicBezTo>
                    <a:pt x="8410715" y="13716000"/>
                    <a:pt x="10836562" y="10645569"/>
                    <a:pt x="10836562" y="6858000"/>
                  </a:cubicBezTo>
                  <a:cubicBezTo>
                    <a:pt x="10836562" y="3070431"/>
                    <a:pt x="8410715" y="0"/>
                    <a:pt x="5418281" y="0"/>
                  </a:cubicBezTo>
                  <a:close/>
                </a:path>
              </a:pathLst>
            </a:custGeom>
            <a:blipFill>
              <a:blip r:embed="rId12"/>
              <a:stretch>
                <a:fillRect l="-15454" b="-2162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93171" y="-154035"/>
            <a:ext cx="14260704" cy="449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60"/>
              </a:lnSpc>
            </a:pPr>
            <a:r>
              <a:rPr lang="en-US" sz="5300" b="1">
                <a:solidFill>
                  <a:srgbClr val="242C42"/>
                </a:solidFill>
                <a:latin typeface="Biski Bold"/>
                <a:ea typeface="Biski Bold"/>
                <a:cs typeface="Biski Bold"/>
                <a:sym typeface="Biski Bold"/>
              </a:rPr>
              <a:t>How will Title 1 funds benefit our students? </a:t>
            </a:r>
          </a:p>
          <a:p>
            <a:pPr algn="l">
              <a:lnSpc>
                <a:spcPts val="6360"/>
              </a:lnSpc>
            </a:pPr>
            <a:r>
              <a:rPr lang="en-US" sz="5300">
                <a:solidFill>
                  <a:srgbClr val="242C42"/>
                </a:solidFill>
                <a:latin typeface="Biski"/>
                <a:ea typeface="Biski"/>
                <a:cs typeface="Biski"/>
                <a:sym typeface="Biski"/>
              </a:rPr>
              <a:t>¿Cómo beneficiarán los fondos del Título 1 a nuestros estudiantes?</a:t>
            </a:r>
          </a:p>
          <a:p>
            <a:pPr algn="l">
              <a:lnSpc>
                <a:spcPts val="6840"/>
              </a:lnSpc>
            </a:pPr>
            <a:endParaRPr lang="en-US" sz="5300">
              <a:solidFill>
                <a:srgbClr val="242C42"/>
              </a:solidFill>
              <a:latin typeface="Biski"/>
              <a:ea typeface="Biski"/>
              <a:cs typeface="Biski"/>
              <a:sym typeface="Biski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69301" y="3631716"/>
            <a:ext cx="14036377" cy="6911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1" lvl="1" indent="-377820" algn="l">
              <a:lnSpc>
                <a:spcPts val="4094"/>
              </a:lnSpc>
              <a:buFont typeface="Arial"/>
              <a:buChar char="•"/>
            </a:pPr>
            <a:r>
              <a:rPr lang="en-US" sz="3499" b="1">
                <a:solidFill>
                  <a:srgbClr val="242C42"/>
                </a:solidFill>
                <a:latin typeface="Biski Bold"/>
                <a:ea typeface="Biski Bold"/>
                <a:cs typeface="Biski Bold"/>
                <a:sym typeface="Biski Bold"/>
              </a:rPr>
              <a:t>Additional classroom and instructional resources for students</a:t>
            </a:r>
          </a:p>
          <a:p>
            <a:pPr marL="755641" lvl="1" indent="-377820" algn="l">
              <a:lnSpc>
                <a:spcPts val="4094"/>
              </a:lnSpc>
              <a:buFont typeface="Arial"/>
              <a:buChar char="•"/>
            </a:pPr>
            <a:r>
              <a:rPr lang="en-US" sz="3499">
                <a:solidFill>
                  <a:srgbClr val="242C42"/>
                </a:solidFill>
                <a:latin typeface="Biski"/>
                <a:ea typeface="Biski"/>
                <a:cs typeface="Biski"/>
                <a:sym typeface="Biski"/>
              </a:rPr>
              <a:t>Recursos adicionales de aula y de instrucción para estudiantes</a:t>
            </a:r>
          </a:p>
          <a:p>
            <a:pPr algn="l">
              <a:lnSpc>
                <a:spcPts val="4094"/>
              </a:lnSpc>
            </a:pPr>
            <a:r>
              <a:rPr lang="en-US" sz="3499">
                <a:solidFill>
                  <a:srgbClr val="242C42"/>
                </a:solidFill>
                <a:latin typeface="Biski"/>
                <a:ea typeface="Biski"/>
                <a:cs typeface="Biski"/>
                <a:sym typeface="Biski"/>
              </a:rPr>
              <a:t>​</a:t>
            </a:r>
          </a:p>
          <a:p>
            <a:pPr marL="755641" lvl="1" indent="-377820" algn="l">
              <a:lnSpc>
                <a:spcPts val="4094"/>
              </a:lnSpc>
              <a:buFont typeface="Arial"/>
              <a:buChar char="•"/>
            </a:pPr>
            <a:r>
              <a:rPr lang="en-US" sz="3499" b="1">
                <a:solidFill>
                  <a:srgbClr val="242C42"/>
                </a:solidFill>
                <a:latin typeface="Biski Bold"/>
                <a:ea typeface="Biski Bold"/>
                <a:cs typeface="Biski Bold"/>
                <a:sym typeface="Biski Bold"/>
              </a:rPr>
              <a:t>Additional staff to work in small groups with students</a:t>
            </a:r>
          </a:p>
          <a:p>
            <a:pPr marL="755641" lvl="1" indent="-377820" algn="l">
              <a:lnSpc>
                <a:spcPts val="4094"/>
              </a:lnSpc>
              <a:buFont typeface="Arial"/>
              <a:buChar char="•"/>
            </a:pPr>
            <a:r>
              <a:rPr lang="en-US" sz="3499">
                <a:solidFill>
                  <a:srgbClr val="242C42"/>
                </a:solidFill>
                <a:latin typeface="Biski"/>
                <a:ea typeface="Biski"/>
                <a:cs typeface="Biski"/>
                <a:sym typeface="Biski"/>
              </a:rPr>
              <a:t>Personal adicional para trabajar en grupos pequeños con estudiantes</a:t>
            </a:r>
          </a:p>
          <a:p>
            <a:pPr algn="l">
              <a:lnSpc>
                <a:spcPts val="4094"/>
              </a:lnSpc>
            </a:pPr>
            <a:endParaRPr lang="en-US" sz="3499">
              <a:solidFill>
                <a:srgbClr val="242C42"/>
              </a:solidFill>
              <a:latin typeface="Biski"/>
              <a:ea typeface="Biski"/>
              <a:cs typeface="Biski"/>
              <a:sym typeface="Biski"/>
            </a:endParaRPr>
          </a:p>
          <a:p>
            <a:pPr marL="755641" lvl="1" indent="-377820" algn="l">
              <a:lnSpc>
                <a:spcPts val="4094"/>
              </a:lnSpc>
              <a:buFont typeface="Arial"/>
              <a:buChar char="•"/>
            </a:pPr>
            <a:r>
              <a:rPr lang="en-US" sz="3499" b="1">
                <a:solidFill>
                  <a:srgbClr val="242C42"/>
                </a:solidFill>
                <a:latin typeface="Biski Bold"/>
                <a:ea typeface="Biski Bold"/>
                <a:cs typeface="Biski Bold"/>
                <a:sym typeface="Biski Bold"/>
              </a:rPr>
              <a:t>Increased parent and community involvement</a:t>
            </a:r>
          </a:p>
          <a:p>
            <a:pPr marL="755641" lvl="1" indent="-377820" algn="l">
              <a:lnSpc>
                <a:spcPts val="4094"/>
              </a:lnSpc>
              <a:buFont typeface="Arial"/>
              <a:buChar char="•"/>
            </a:pPr>
            <a:r>
              <a:rPr lang="en-US" sz="3499">
                <a:solidFill>
                  <a:srgbClr val="242C42"/>
                </a:solidFill>
                <a:latin typeface="Biski"/>
                <a:ea typeface="Biski"/>
                <a:cs typeface="Biski"/>
                <a:sym typeface="Biski"/>
              </a:rPr>
              <a:t>Mayor participación de los padres y la comunidad</a:t>
            </a:r>
          </a:p>
          <a:p>
            <a:pPr algn="l">
              <a:lnSpc>
                <a:spcPts val="2869"/>
              </a:lnSpc>
            </a:pPr>
            <a:endParaRPr lang="en-US" sz="3499">
              <a:solidFill>
                <a:srgbClr val="242C42"/>
              </a:solidFill>
              <a:latin typeface="Biski"/>
              <a:ea typeface="Biski"/>
              <a:cs typeface="Biski"/>
              <a:sym typeface="Biski"/>
            </a:endParaRPr>
          </a:p>
          <a:p>
            <a:pPr algn="l">
              <a:lnSpc>
                <a:spcPts val="5319"/>
              </a:lnSpc>
            </a:pPr>
            <a:endParaRPr lang="en-US" sz="3499">
              <a:solidFill>
                <a:srgbClr val="242C42"/>
              </a:solidFill>
              <a:latin typeface="Biski"/>
              <a:ea typeface="Biski"/>
              <a:cs typeface="Biski"/>
              <a:sym typeface="Bisk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21032" y="722303"/>
            <a:ext cx="739784" cy="739784"/>
          </a:xfrm>
          <a:custGeom>
            <a:avLst/>
            <a:gdLst/>
            <a:ahLst/>
            <a:cxnLst/>
            <a:rect l="l" t="t" r="r" b="b"/>
            <a:pathLst>
              <a:path w="739784" h="739784">
                <a:moveTo>
                  <a:pt x="0" y="0"/>
                </a:moveTo>
                <a:lnTo>
                  <a:pt x="739784" y="0"/>
                </a:lnTo>
                <a:lnTo>
                  <a:pt x="739784" y="739784"/>
                </a:lnTo>
                <a:lnTo>
                  <a:pt x="0" y="7397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93628" y="85725"/>
            <a:ext cx="15227403" cy="2028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60"/>
              </a:lnSpc>
            </a:pPr>
            <a:r>
              <a:rPr lang="en-US" sz="5300" b="1">
                <a:solidFill>
                  <a:srgbClr val="242C42"/>
                </a:solidFill>
                <a:latin typeface="Biski Bold"/>
                <a:ea typeface="Biski Bold"/>
                <a:cs typeface="Biski Bold"/>
                <a:sym typeface="Biski Bold"/>
              </a:rPr>
              <a:t>Parents Right to Know</a:t>
            </a:r>
          </a:p>
          <a:p>
            <a:pPr algn="l">
              <a:lnSpc>
                <a:spcPts val="6360"/>
              </a:lnSpc>
            </a:pPr>
            <a:r>
              <a:rPr lang="en-US" sz="5300">
                <a:solidFill>
                  <a:srgbClr val="242C42"/>
                </a:solidFill>
                <a:latin typeface="Biski"/>
                <a:ea typeface="Biski"/>
                <a:cs typeface="Biski"/>
                <a:sym typeface="Biski"/>
              </a:rPr>
              <a:t>El derecho de los padres a saber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2066925"/>
            <a:ext cx="14420937" cy="933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1" lvl="1" indent="-367026" algn="l">
              <a:lnSpc>
                <a:spcPts val="4759"/>
              </a:lnSpc>
              <a:buFont typeface="Arial"/>
              <a:buChar char="•"/>
            </a:pPr>
            <a:r>
              <a:rPr lang="en-US" sz="3399" b="1">
                <a:solidFill>
                  <a:srgbClr val="242C42"/>
                </a:solidFill>
                <a:latin typeface="Biski Bold"/>
                <a:ea typeface="Biski Bold"/>
                <a:cs typeface="Biski Bold"/>
                <a:sym typeface="Biski Bold"/>
              </a:rPr>
              <a:t>Parents have the right to request and receive timely information on the professional qualification of their child’s teacher. </a:t>
            </a:r>
          </a:p>
          <a:p>
            <a:pPr marL="734051" lvl="1" indent="-367026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42C42"/>
                </a:solidFill>
                <a:latin typeface="Biski"/>
                <a:ea typeface="Biski"/>
                <a:cs typeface="Biski"/>
                <a:sym typeface="Biski"/>
              </a:rPr>
              <a:t>Los padres tienen derecho a solicitar y recibir información oportuna sobre la cualificación profesional del docente de su hijo.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242C42"/>
                </a:solidFill>
                <a:latin typeface="Biski"/>
                <a:ea typeface="Biski"/>
                <a:cs typeface="Biski"/>
                <a:sym typeface="Biski"/>
              </a:rPr>
              <a:t>​</a:t>
            </a:r>
          </a:p>
          <a:p>
            <a:pPr marL="734051" lvl="1" indent="-367026" algn="l">
              <a:lnSpc>
                <a:spcPts val="4759"/>
              </a:lnSpc>
              <a:buFont typeface="Arial"/>
              <a:buChar char="•"/>
            </a:pPr>
            <a:r>
              <a:rPr lang="en-US" sz="3399" b="1">
                <a:solidFill>
                  <a:srgbClr val="242C42"/>
                </a:solidFill>
                <a:latin typeface="Biski Bold"/>
                <a:ea typeface="Biski Bold"/>
                <a:cs typeface="Biski Bold"/>
                <a:sym typeface="Biski Bold"/>
              </a:rPr>
              <a:t>Parents must be notified if their child is assigned or taught for four or more weeks by a teacher who is not highly qualified for that position.  </a:t>
            </a:r>
          </a:p>
          <a:p>
            <a:pPr marL="734051" lvl="1" indent="-367026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242C42"/>
                </a:solidFill>
                <a:latin typeface="Biski"/>
                <a:ea typeface="Biski"/>
                <a:cs typeface="Biski"/>
                <a:sym typeface="Biski"/>
              </a:rPr>
              <a:t>Se debe notificar a los padres si su hijo es asignado o enseñado durante cuatro semanas o más por un maestro que no está altamente calificado para ese puesto.</a:t>
            </a:r>
          </a:p>
          <a:p>
            <a:pPr algn="l">
              <a:lnSpc>
                <a:spcPts val="4899"/>
              </a:lnSpc>
            </a:pPr>
            <a:endParaRPr lang="en-US" sz="3399">
              <a:solidFill>
                <a:srgbClr val="242C42"/>
              </a:solidFill>
              <a:latin typeface="Biski"/>
              <a:ea typeface="Biski"/>
              <a:cs typeface="Biski"/>
              <a:sym typeface="Biski"/>
            </a:endParaRPr>
          </a:p>
          <a:p>
            <a:pPr algn="l">
              <a:lnSpc>
                <a:spcPts val="5319"/>
              </a:lnSpc>
            </a:pPr>
            <a:endParaRPr lang="en-US" sz="3399">
              <a:solidFill>
                <a:srgbClr val="242C42"/>
              </a:solidFill>
              <a:latin typeface="Biski"/>
              <a:ea typeface="Biski"/>
              <a:cs typeface="Biski"/>
              <a:sym typeface="Bisk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4785921" y="-3486393"/>
            <a:ext cx="6018832" cy="15183157"/>
            <a:chOff x="0" y="0"/>
            <a:chExt cx="8025109" cy="2024421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025109" cy="20244210"/>
              <a:chOff x="0" y="0"/>
              <a:chExt cx="1585207" cy="399885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585207" cy="3998856"/>
              </a:xfrm>
              <a:custGeom>
                <a:avLst/>
                <a:gdLst/>
                <a:ahLst/>
                <a:cxnLst/>
                <a:rect l="l" t="t" r="r" b="b"/>
                <a:pathLst>
                  <a:path w="1585207" h="3998856">
                    <a:moveTo>
                      <a:pt x="0" y="0"/>
                    </a:moveTo>
                    <a:lnTo>
                      <a:pt x="1585207" y="0"/>
                    </a:lnTo>
                    <a:lnTo>
                      <a:pt x="1585207" y="3998856"/>
                    </a:lnTo>
                    <a:lnTo>
                      <a:pt x="0" y="3998856"/>
                    </a:lnTo>
                    <a:close/>
                  </a:path>
                </a:pathLst>
              </a:custGeom>
              <a:solidFill>
                <a:srgbClr val="832A5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1585207" cy="40369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3026175" y="8301992"/>
              <a:ext cx="986379" cy="986379"/>
            </a:xfrm>
            <a:custGeom>
              <a:avLst/>
              <a:gdLst/>
              <a:ahLst/>
              <a:cxnLst/>
              <a:rect l="l" t="t" r="r" b="b"/>
              <a:pathLst>
                <a:path w="986379" h="986379">
                  <a:moveTo>
                    <a:pt x="0" y="0"/>
                  </a:moveTo>
                  <a:lnTo>
                    <a:pt x="986380" y="0"/>
                  </a:lnTo>
                  <a:lnTo>
                    <a:pt x="986380" y="986379"/>
                  </a:lnTo>
                  <a:lnTo>
                    <a:pt x="0" y="9863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15053" y="8795182"/>
              <a:ext cx="1463522" cy="1463522"/>
            </a:xfrm>
            <a:custGeom>
              <a:avLst/>
              <a:gdLst/>
              <a:ahLst/>
              <a:cxnLst/>
              <a:rect l="l" t="t" r="r" b="b"/>
              <a:pathLst>
                <a:path w="1463522" h="1463522">
                  <a:moveTo>
                    <a:pt x="0" y="0"/>
                  </a:moveTo>
                  <a:lnTo>
                    <a:pt x="1463522" y="0"/>
                  </a:lnTo>
                  <a:lnTo>
                    <a:pt x="1463522" y="1463522"/>
                  </a:lnTo>
                  <a:lnTo>
                    <a:pt x="0" y="1463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40004" y="11335608"/>
              <a:ext cx="986379" cy="986379"/>
            </a:xfrm>
            <a:custGeom>
              <a:avLst/>
              <a:gdLst/>
              <a:ahLst/>
              <a:cxnLst/>
              <a:rect l="l" t="t" r="r" b="b"/>
              <a:pathLst>
                <a:path w="986379" h="986379">
                  <a:moveTo>
                    <a:pt x="0" y="0"/>
                  </a:moveTo>
                  <a:lnTo>
                    <a:pt x="986379" y="0"/>
                  </a:lnTo>
                  <a:lnTo>
                    <a:pt x="986379" y="986379"/>
                  </a:lnTo>
                  <a:lnTo>
                    <a:pt x="0" y="9863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515053" y="13700590"/>
              <a:ext cx="3908549" cy="4210286"/>
            </a:xfrm>
            <a:custGeom>
              <a:avLst/>
              <a:gdLst/>
              <a:ahLst/>
              <a:cxnLst/>
              <a:rect l="l" t="t" r="r" b="b"/>
              <a:pathLst>
                <a:path w="3908549" h="4210286">
                  <a:moveTo>
                    <a:pt x="0" y="0"/>
                  </a:moveTo>
                  <a:lnTo>
                    <a:pt x="3908548" y="0"/>
                  </a:lnTo>
                  <a:lnTo>
                    <a:pt x="3908548" y="4210286"/>
                  </a:lnTo>
                  <a:lnTo>
                    <a:pt x="0" y="4210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6090924" y="274590"/>
            <a:ext cx="1199614" cy="2135235"/>
          </a:xfrm>
          <a:custGeom>
            <a:avLst/>
            <a:gdLst/>
            <a:ahLst/>
            <a:cxnLst/>
            <a:rect l="l" t="t" r="r" b="b"/>
            <a:pathLst>
              <a:path w="1199614" h="2135235">
                <a:moveTo>
                  <a:pt x="0" y="0"/>
                </a:moveTo>
                <a:lnTo>
                  <a:pt x="1199614" y="0"/>
                </a:lnTo>
                <a:lnTo>
                  <a:pt x="1199614" y="2135235"/>
                </a:lnTo>
                <a:lnTo>
                  <a:pt x="0" y="21352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21032" y="722303"/>
            <a:ext cx="739784" cy="739784"/>
          </a:xfrm>
          <a:custGeom>
            <a:avLst/>
            <a:gdLst/>
            <a:ahLst/>
            <a:cxnLst/>
            <a:rect l="l" t="t" r="r" b="b"/>
            <a:pathLst>
              <a:path w="739784" h="739784">
                <a:moveTo>
                  <a:pt x="0" y="0"/>
                </a:moveTo>
                <a:lnTo>
                  <a:pt x="739784" y="0"/>
                </a:lnTo>
                <a:lnTo>
                  <a:pt x="739784" y="739784"/>
                </a:lnTo>
                <a:lnTo>
                  <a:pt x="0" y="7397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93628" y="-203205"/>
            <a:ext cx="15227403" cy="2028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60"/>
              </a:lnSpc>
            </a:pPr>
            <a:r>
              <a:rPr lang="en-US" sz="5300" b="1">
                <a:solidFill>
                  <a:srgbClr val="242C42"/>
                </a:solidFill>
                <a:latin typeface="Biski Bold"/>
                <a:ea typeface="Biski Bold"/>
                <a:cs typeface="Biski Bold"/>
                <a:sym typeface="Biski Bold"/>
              </a:rPr>
              <a:t>Parents Right to Know</a:t>
            </a:r>
          </a:p>
          <a:p>
            <a:pPr algn="l">
              <a:lnSpc>
                <a:spcPts val="6360"/>
              </a:lnSpc>
            </a:pPr>
            <a:r>
              <a:rPr lang="en-US" sz="5300">
                <a:solidFill>
                  <a:srgbClr val="242C42"/>
                </a:solidFill>
                <a:latin typeface="Biski"/>
                <a:ea typeface="Biski"/>
                <a:cs typeface="Biski"/>
                <a:sym typeface="Biski"/>
              </a:rPr>
              <a:t>El derecho de los padres a saber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1482720"/>
            <a:ext cx="14625688" cy="8442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2" lvl="1" indent="-345436" algn="l">
              <a:lnSpc>
                <a:spcPts val="4639"/>
              </a:lnSpc>
              <a:buFont typeface="Arial"/>
              <a:buChar char="•"/>
            </a:pPr>
            <a:r>
              <a:rPr lang="en-US" sz="3199" b="1">
                <a:solidFill>
                  <a:srgbClr val="242C42"/>
                </a:solidFill>
                <a:latin typeface="Biski Bold"/>
                <a:ea typeface="Biski Bold"/>
                <a:cs typeface="Biski Bold"/>
                <a:sym typeface="Biski Bold"/>
              </a:rPr>
              <a:t>Parents will be provided information on the level of achievement of their child on the state academic assessment required by law. </a:t>
            </a:r>
          </a:p>
          <a:p>
            <a:pPr marL="690872" lvl="1" indent="-345436" algn="l">
              <a:lnSpc>
                <a:spcPts val="3967"/>
              </a:lnSpc>
              <a:buFont typeface="Arial"/>
              <a:buChar char="•"/>
            </a:pPr>
            <a:r>
              <a:rPr lang="en-US" sz="3199">
                <a:solidFill>
                  <a:srgbClr val="242C42"/>
                </a:solidFill>
                <a:latin typeface="Biski"/>
                <a:ea typeface="Biski"/>
                <a:cs typeface="Biski"/>
                <a:sym typeface="Biski"/>
              </a:rPr>
              <a:t>A los padres se les proporcionará información sobre el nivel de logro de su hijo en la evaluación académica estatal requerida por ley.</a:t>
            </a:r>
          </a:p>
          <a:p>
            <a:pPr algn="l">
              <a:lnSpc>
                <a:spcPts val="3967"/>
              </a:lnSpc>
            </a:pPr>
            <a:r>
              <a:rPr lang="en-US" sz="3199">
                <a:solidFill>
                  <a:srgbClr val="242C42"/>
                </a:solidFill>
                <a:latin typeface="Biski"/>
                <a:ea typeface="Biski"/>
                <a:cs typeface="Biski"/>
                <a:sym typeface="Biski"/>
              </a:rPr>
              <a:t>​</a:t>
            </a:r>
          </a:p>
          <a:p>
            <a:pPr marL="690872" lvl="1" indent="-345436" algn="l">
              <a:lnSpc>
                <a:spcPts val="3967"/>
              </a:lnSpc>
              <a:buFont typeface="Arial"/>
              <a:buChar char="•"/>
            </a:pPr>
            <a:r>
              <a:rPr lang="en-US" sz="3199" b="1">
                <a:solidFill>
                  <a:srgbClr val="242C42"/>
                </a:solidFill>
                <a:latin typeface="Biski Bold"/>
                <a:ea typeface="Biski Bold"/>
                <a:cs typeface="Biski Bold"/>
                <a:sym typeface="Biski Bold"/>
              </a:rPr>
              <a:t>Every effort is made to provide communication in a language that the parents can understand.</a:t>
            </a:r>
          </a:p>
          <a:p>
            <a:pPr marL="690872" lvl="1" indent="-345436" algn="l">
              <a:lnSpc>
                <a:spcPts val="4639"/>
              </a:lnSpc>
              <a:buFont typeface="Arial"/>
              <a:buChar char="•"/>
            </a:pPr>
            <a:r>
              <a:rPr lang="en-US" sz="3199">
                <a:solidFill>
                  <a:srgbClr val="242C42"/>
                </a:solidFill>
                <a:latin typeface="Biski"/>
                <a:ea typeface="Biski"/>
                <a:cs typeface="Biski"/>
                <a:sym typeface="Biski"/>
              </a:rPr>
              <a:t>Se hace todo lo posible para proporcionar comunicación en un idioma que los padres puedan entender.</a:t>
            </a:r>
          </a:p>
          <a:p>
            <a:pPr algn="l">
              <a:lnSpc>
                <a:spcPts val="4639"/>
              </a:lnSpc>
            </a:pPr>
            <a:endParaRPr lang="en-US" sz="3199">
              <a:solidFill>
                <a:srgbClr val="242C42"/>
              </a:solidFill>
              <a:latin typeface="Biski"/>
              <a:ea typeface="Biski"/>
              <a:cs typeface="Biski"/>
              <a:sym typeface="Biski"/>
            </a:endParaRPr>
          </a:p>
          <a:p>
            <a:pPr marL="690872" lvl="1" indent="-345436" algn="l">
              <a:lnSpc>
                <a:spcPts val="4639"/>
              </a:lnSpc>
              <a:buFont typeface="Arial"/>
              <a:buChar char="•"/>
            </a:pPr>
            <a:r>
              <a:rPr lang="en-US" sz="3199" b="1">
                <a:solidFill>
                  <a:srgbClr val="242C42"/>
                </a:solidFill>
                <a:latin typeface="Biski Bold"/>
                <a:ea typeface="Biski Bold"/>
                <a:cs typeface="Biski Bold"/>
                <a:sym typeface="Biski Bold"/>
              </a:rPr>
              <a:t>The school has a school-parent compact that each student, parent and teacher must sign.</a:t>
            </a:r>
          </a:p>
          <a:p>
            <a:pPr marL="690872" lvl="1" indent="-345436" algn="l">
              <a:lnSpc>
                <a:spcPts val="4639"/>
              </a:lnSpc>
              <a:buFont typeface="Arial"/>
              <a:buChar char="•"/>
            </a:pPr>
            <a:r>
              <a:rPr lang="en-US" sz="3199">
                <a:solidFill>
                  <a:srgbClr val="242C42"/>
                </a:solidFill>
                <a:latin typeface="Biski"/>
                <a:ea typeface="Biski"/>
                <a:cs typeface="Biski"/>
                <a:sym typeface="Biski"/>
              </a:rPr>
              <a:t>La escuela tiene un pacto entre la escuela y los padres que cada estudiante, padre y maestro debe firmar.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4625688" y="-3486393"/>
            <a:ext cx="6018832" cy="15183157"/>
            <a:chOff x="0" y="0"/>
            <a:chExt cx="8025109" cy="2024421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025109" cy="20244210"/>
              <a:chOff x="0" y="0"/>
              <a:chExt cx="1585207" cy="399885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585207" cy="3998856"/>
              </a:xfrm>
              <a:custGeom>
                <a:avLst/>
                <a:gdLst/>
                <a:ahLst/>
                <a:cxnLst/>
                <a:rect l="l" t="t" r="r" b="b"/>
                <a:pathLst>
                  <a:path w="1585207" h="3998856">
                    <a:moveTo>
                      <a:pt x="0" y="0"/>
                    </a:moveTo>
                    <a:lnTo>
                      <a:pt x="1585207" y="0"/>
                    </a:lnTo>
                    <a:lnTo>
                      <a:pt x="1585207" y="3998856"/>
                    </a:lnTo>
                    <a:lnTo>
                      <a:pt x="0" y="3998856"/>
                    </a:lnTo>
                    <a:close/>
                  </a:path>
                </a:pathLst>
              </a:custGeom>
              <a:solidFill>
                <a:srgbClr val="832A5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1585207" cy="40369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3026175" y="8301992"/>
              <a:ext cx="986379" cy="986379"/>
            </a:xfrm>
            <a:custGeom>
              <a:avLst/>
              <a:gdLst/>
              <a:ahLst/>
              <a:cxnLst/>
              <a:rect l="l" t="t" r="r" b="b"/>
              <a:pathLst>
                <a:path w="986379" h="986379">
                  <a:moveTo>
                    <a:pt x="0" y="0"/>
                  </a:moveTo>
                  <a:lnTo>
                    <a:pt x="986380" y="0"/>
                  </a:lnTo>
                  <a:lnTo>
                    <a:pt x="986380" y="986379"/>
                  </a:lnTo>
                  <a:lnTo>
                    <a:pt x="0" y="9863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15053" y="8795182"/>
              <a:ext cx="1463522" cy="1463522"/>
            </a:xfrm>
            <a:custGeom>
              <a:avLst/>
              <a:gdLst/>
              <a:ahLst/>
              <a:cxnLst/>
              <a:rect l="l" t="t" r="r" b="b"/>
              <a:pathLst>
                <a:path w="1463522" h="1463522">
                  <a:moveTo>
                    <a:pt x="0" y="0"/>
                  </a:moveTo>
                  <a:lnTo>
                    <a:pt x="1463522" y="0"/>
                  </a:lnTo>
                  <a:lnTo>
                    <a:pt x="1463522" y="1463522"/>
                  </a:lnTo>
                  <a:lnTo>
                    <a:pt x="0" y="1463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740004" y="11335608"/>
              <a:ext cx="986379" cy="986379"/>
            </a:xfrm>
            <a:custGeom>
              <a:avLst/>
              <a:gdLst/>
              <a:ahLst/>
              <a:cxnLst/>
              <a:rect l="l" t="t" r="r" b="b"/>
              <a:pathLst>
                <a:path w="986379" h="986379">
                  <a:moveTo>
                    <a:pt x="0" y="0"/>
                  </a:moveTo>
                  <a:lnTo>
                    <a:pt x="986379" y="0"/>
                  </a:lnTo>
                  <a:lnTo>
                    <a:pt x="986379" y="986379"/>
                  </a:lnTo>
                  <a:lnTo>
                    <a:pt x="0" y="9863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515053" y="13700590"/>
              <a:ext cx="3908549" cy="4210286"/>
            </a:xfrm>
            <a:custGeom>
              <a:avLst/>
              <a:gdLst/>
              <a:ahLst/>
              <a:cxnLst/>
              <a:rect l="l" t="t" r="r" b="b"/>
              <a:pathLst>
                <a:path w="3908549" h="4210286">
                  <a:moveTo>
                    <a:pt x="0" y="0"/>
                  </a:moveTo>
                  <a:lnTo>
                    <a:pt x="3908548" y="0"/>
                  </a:lnTo>
                  <a:lnTo>
                    <a:pt x="3908548" y="4210286"/>
                  </a:lnTo>
                  <a:lnTo>
                    <a:pt x="0" y="4210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6090924" y="274590"/>
            <a:ext cx="1199614" cy="2135235"/>
          </a:xfrm>
          <a:custGeom>
            <a:avLst/>
            <a:gdLst/>
            <a:ahLst/>
            <a:cxnLst/>
            <a:rect l="l" t="t" r="r" b="b"/>
            <a:pathLst>
              <a:path w="1199614" h="2135235">
                <a:moveTo>
                  <a:pt x="0" y="0"/>
                </a:moveTo>
                <a:lnTo>
                  <a:pt x="1199614" y="0"/>
                </a:lnTo>
                <a:lnTo>
                  <a:pt x="1199614" y="2135235"/>
                </a:lnTo>
                <a:lnTo>
                  <a:pt x="0" y="21352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21032" y="722303"/>
            <a:ext cx="739784" cy="739784"/>
          </a:xfrm>
          <a:custGeom>
            <a:avLst/>
            <a:gdLst/>
            <a:ahLst/>
            <a:cxnLst/>
            <a:rect l="l" t="t" r="r" b="b"/>
            <a:pathLst>
              <a:path w="739784" h="739784">
                <a:moveTo>
                  <a:pt x="0" y="0"/>
                </a:moveTo>
                <a:lnTo>
                  <a:pt x="739784" y="0"/>
                </a:lnTo>
                <a:lnTo>
                  <a:pt x="739784" y="739784"/>
                </a:lnTo>
                <a:lnTo>
                  <a:pt x="0" y="7397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69301" y="-212730"/>
            <a:ext cx="14022572" cy="451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 b="1">
                <a:solidFill>
                  <a:srgbClr val="242C42"/>
                </a:solidFill>
                <a:latin typeface="Biski Bold"/>
                <a:ea typeface="Biski Bold"/>
                <a:cs typeface="Biski Bold"/>
                <a:sym typeface="Biski Bold"/>
              </a:rPr>
              <a:t>Title 1 resources available on the Garrison-Jones website</a:t>
            </a:r>
          </a:p>
          <a:p>
            <a:pPr algn="l">
              <a:lnSpc>
                <a:spcPts val="6480"/>
              </a:lnSpc>
            </a:pPr>
            <a:r>
              <a:rPr lang="en-US" sz="5400">
                <a:solidFill>
                  <a:srgbClr val="242C42"/>
                </a:solidFill>
                <a:latin typeface="Biski"/>
                <a:ea typeface="Biski"/>
                <a:cs typeface="Biski"/>
                <a:sym typeface="Biski"/>
              </a:rPr>
              <a:t>Recursos del Título 1 disponibles en el sitio web de Garrison-Jones</a:t>
            </a:r>
          </a:p>
          <a:p>
            <a:pPr algn="l">
              <a:lnSpc>
                <a:spcPts val="6360"/>
              </a:lnSpc>
            </a:pPr>
            <a:endParaRPr lang="en-US" sz="5400">
              <a:solidFill>
                <a:srgbClr val="242C42"/>
              </a:solidFill>
              <a:latin typeface="Biski"/>
              <a:ea typeface="Biski"/>
              <a:cs typeface="Biski"/>
              <a:sym typeface="Bisk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4625688" y="-3486393"/>
            <a:ext cx="6018832" cy="15183157"/>
            <a:chOff x="0" y="0"/>
            <a:chExt cx="8025109" cy="2024421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8025109" cy="20244210"/>
              <a:chOff x="0" y="0"/>
              <a:chExt cx="1585207" cy="399885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585207" cy="3998856"/>
              </a:xfrm>
              <a:custGeom>
                <a:avLst/>
                <a:gdLst/>
                <a:ahLst/>
                <a:cxnLst/>
                <a:rect l="l" t="t" r="r" b="b"/>
                <a:pathLst>
                  <a:path w="1585207" h="3998856">
                    <a:moveTo>
                      <a:pt x="0" y="0"/>
                    </a:moveTo>
                    <a:lnTo>
                      <a:pt x="1585207" y="0"/>
                    </a:lnTo>
                    <a:lnTo>
                      <a:pt x="1585207" y="3998856"/>
                    </a:lnTo>
                    <a:lnTo>
                      <a:pt x="0" y="3998856"/>
                    </a:lnTo>
                    <a:close/>
                  </a:path>
                </a:pathLst>
              </a:custGeom>
              <a:solidFill>
                <a:srgbClr val="832A5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1585207" cy="40369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026175" y="8301992"/>
              <a:ext cx="986379" cy="986379"/>
            </a:xfrm>
            <a:custGeom>
              <a:avLst/>
              <a:gdLst/>
              <a:ahLst/>
              <a:cxnLst/>
              <a:rect l="l" t="t" r="r" b="b"/>
              <a:pathLst>
                <a:path w="986379" h="986379">
                  <a:moveTo>
                    <a:pt x="0" y="0"/>
                  </a:moveTo>
                  <a:lnTo>
                    <a:pt x="986380" y="0"/>
                  </a:lnTo>
                  <a:lnTo>
                    <a:pt x="986380" y="986379"/>
                  </a:lnTo>
                  <a:lnTo>
                    <a:pt x="0" y="9863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515053" y="8795182"/>
              <a:ext cx="1463522" cy="1463522"/>
            </a:xfrm>
            <a:custGeom>
              <a:avLst/>
              <a:gdLst/>
              <a:ahLst/>
              <a:cxnLst/>
              <a:rect l="l" t="t" r="r" b="b"/>
              <a:pathLst>
                <a:path w="1463522" h="1463522">
                  <a:moveTo>
                    <a:pt x="0" y="0"/>
                  </a:moveTo>
                  <a:lnTo>
                    <a:pt x="1463522" y="0"/>
                  </a:lnTo>
                  <a:lnTo>
                    <a:pt x="1463522" y="1463522"/>
                  </a:lnTo>
                  <a:lnTo>
                    <a:pt x="0" y="1463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740004" y="11335608"/>
              <a:ext cx="986379" cy="986379"/>
            </a:xfrm>
            <a:custGeom>
              <a:avLst/>
              <a:gdLst/>
              <a:ahLst/>
              <a:cxnLst/>
              <a:rect l="l" t="t" r="r" b="b"/>
              <a:pathLst>
                <a:path w="986379" h="986379">
                  <a:moveTo>
                    <a:pt x="0" y="0"/>
                  </a:moveTo>
                  <a:lnTo>
                    <a:pt x="986379" y="0"/>
                  </a:lnTo>
                  <a:lnTo>
                    <a:pt x="986379" y="986379"/>
                  </a:lnTo>
                  <a:lnTo>
                    <a:pt x="0" y="9863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090924" y="274590"/>
            <a:ext cx="1199614" cy="2135235"/>
          </a:xfrm>
          <a:custGeom>
            <a:avLst/>
            <a:gdLst/>
            <a:ahLst/>
            <a:cxnLst/>
            <a:rect l="l" t="t" r="r" b="b"/>
            <a:pathLst>
              <a:path w="1199614" h="2135235">
                <a:moveTo>
                  <a:pt x="0" y="0"/>
                </a:moveTo>
                <a:lnTo>
                  <a:pt x="1199614" y="0"/>
                </a:lnTo>
                <a:lnTo>
                  <a:pt x="1199614" y="2135235"/>
                </a:lnTo>
                <a:lnTo>
                  <a:pt x="0" y="21352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4291873" y="5040630"/>
            <a:ext cx="4220875" cy="5246370"/>
            <a:chOff x="0" y="0"/>
            <a:chExt cx="11034967" cy="13716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034967" cy="13716000"/>
            </a:xfrm>
            <a:custGeom>
              <a:avLst/>
              <a:gdLst/>
              <a:ahLst/>
              <a:cxnLst/>
              <a:rect l="l" t="t" r="r" b="b"/>
              <a:pathLst>
                <a:path w="11034967" h="13716000">
                  <a:moveTo>
                    <a:pt x="5517478" y="0"/>
                  </a:moveTo>
                  <a:lnTo>
                    <a:pt x="5517490" y="0"/>
                  </a:lnTo>
                  <a:cubicBezTo>
                    <a:pt x="8564708" y="1"/>
                    <a:pt x="11034967" y="3070429"/>
                    <a:pt x="11034967" y="6857994"/>
                  </a:cubicBezTo>
                  <a:lnTo>
                    <a:pt x="11034967" y="13716000"/>
                  </a:lnTo>
                  <a:lnTo>
                    <a:pt x="0" y="13716000"/>
                  </a:lnTo>
                  <a:lnTo>
                    <a:pt x="0" y="6857994"/>
                  </a:lnTo>
                  <a:cubicBezTo>
                    <a:pt x="0" y="3070428"/>
                    <a:pt x="2470259" y="0"/>
                    <a:pt x="5517478" y="0"/>
                  </a:cubicBezTo>
                  <a:close/>
                </a:path>
              </a:pathLst>
            </a:custGeom>
            <a:blipFill>
              <a:blip r:embed="rId11"/>
              <a:stretch>
                <a:fillRect l="-12147" r="-12147" b="-3305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69301" y="3450453"/>
            <a:ext cx="14022572" cy="4222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2" lvl="1" indent="-345436" algn="l">
              <a:lnSpc>
                <a:spcPts val="3519"/>
              </a:lnSpc>
              <a:buFont typeface="Arial"/>
              <a:buChar char="•"/>
            </a:pPr>
            <a:r>
              <a:rPr lang="en-US" sz="3199" b="1">
                <a:solidFill>
                  <a:srgbClr val="242C42"/>
                </a:solidFill>
                <a:latin typeface="Biski Bold"/>
                <a:ea typeface="Biski Bold"/>
                <a:cs typeface="Biski Bold"/>
                <a:sym typeface="Biski Bold"/>
              </a:rPr>
              <a:t>Copy of the Title 1 meeting presentation</a:t>
            </a:r>
          </a:p>
          <a:p>
            <a:pPr marL="690872" lvl="1" indent="-345436" algn="l">
              <a:lnSpc>
                <a:spcPts val="3519"/>
              </a:lnSpc>
              <a:buFont typeface="Arial"/>
              <a:buChar char="•"/>
            </a:pPr>
            <a:r>
              <a:rPr lang="en-US" sz="3199">
                <a:solidFill>
                  <a:srgbClr val="242C42"/>
                </a:solidFill>
                <a:latin typeface="Biski"/>
                <a:ea typeface="Biski"/>
                <a:cs typeface="Biski"/>
                <a:sym typeface="Biski"/>
              </a:rPr>
              <a:t>Copia de la presentación de la reunión del Título 1</a:t>
            </a:r>
          </a:p>
          <a:p>
            <a:pPr algn="l">
              <a:lnSpc>
                <a:spcPts val="3519"/>
              </a:lnSpc>
            </a:pPr>
            <a:endParaRPr lang="en-US" sz="3199">
              <a:solidFill>
                <a:srgbClr val="242C42"/>
              </a:solidFill>
              <a:latin typeface="Biski"/>
              <a:ea typeface="Biski"/>
              <a:cs typeface="Biski"/>
              <a:sym typeface="Biski"/>
            </a:endParaRPr>
          </a:p>
          <a:p>
            <a:pPr marL="690872" lvl="1" indent="-345436" algn="l">
              <a:lnSpc>
                <a:spcPts val="3519"/>
              </a:lnSpc>
              <a:buFont typeface="Arial"/>
              <a:buChar char="•"/>
            </a:pPr>
            <a:r>
              <a:rPr lang="en-US" sz="3199" b="1">
                <a:solidFill>
                  <a:srgbClr val="242C42"/>
                </a:solidFill>
                <a:latin typeface="Biski Bold"/>
                <a:ea typeface="Biski Bold"/>
                <a:cs typeface="Biski Bold"/>
                <a:sym typeface="Biski Bold"/>
              </a:rPr>
              <a:t>Parent’s Right to Know in English and Spanish</a:t>
            </a:r>
          </a:p>
          <a:p>
            <a:pPr marL="690872" lvl="1" indent="-345436" algn="l">
              <a:lnSpc>
                <a:spcPts val="3519"/>
              </a:lnSpc>
              <a:buFont typeface="Arial"/>
              <a:buChar char="•"/>
            </a:pPr>
            <a:r>
              <a:rPr lang="en-US" sz="3199">
                <a:solidFill>
                  <a:srgbClr val="242C42"/>
                </a:solidFill>
                <a:latin typeface="Biski"/>
                <a:ea typeface="Biski"/>
                <a:cs typeface="Biski"/>
                <a:sym typeface="Biski"/>
              </a:rPr>
              <a:t>El derecho de los padres a saber en inglés y español</a:t>
            </a:r>
          </a:p>
          <a:p>
            <a:pPr algn="l">
              <a:lnSpc>
                <a:spcPts val="3519"/>
              </a:lnSpc>
            </a:pPr>
            <a:endParaRPr lang="en-US" sz="3199">
              <a:solidFill>
                <a:srgbClr val="242C42"/>
              </a:solidFill>
              <a:latin typeface="Biski"/>
              <a:ea typeface="Biski"/>
              <a:cs typeface="Biski"/>
              <a:sym typeface="Biski"/>
            </a:endParaRPr>
          </a:p>
          <a:p>
            <a:pPr marL="690872" lvl="1" indent="-345436" algn="l">
              <a:lnSpc>
                <a:spcPts val="3519"/>
              </a:lnSpc>
              <a:buFont typeface="Arial"/>
              <a:buChar char="•"/>
            </a:pPr>
            <a:r>
              <a:rPr lang="en-US" sz="3199" b="1">
                <a:solidFill>
                  <a:srgbClr val="242C42"/>
                </a:solidFill>
                <a:latin typeface="Biski Bold"/>
                <a:ea typeface="Biski Bold"/>
                <a:cs typeface="Biski Bold"/>
                <a:sym typeface="Biski Bold"/>
              </a:rPr>
              <a:t>Parent Advisory Council information in English and Spanish</a:t>
            </a:r>
          </a:p>
          <a:p>
            <a:pPr marL="690872" lvl="1" indent="-345436" algn="l">
              <a:lnSpc>
                <a:spcPts val="3519"/>
              </a:lnSpc>
              <a:buFont typeface="Arial"/>
              <a:buChar char="•"/>
            </a:pPr>
            <a:r>
              <a:rPr lang="en-US" sz="3199">
                <a:solidFill>
                  <a:srgbClr val="242C42"/>
                </a:solidFill>
                <a:latin typeface="Biski"/>
                <a:ea typeface="Biski"/>
                <a:cs typeface="Biski"/>
                <a:sym typeface="Biski"/>
              </a:rPr>
              <a:t>Información del Consejo Asesor de Padres en inglés y español</a:t>
            </a:r>
          </a:p>
          <a:p>
            <a:pPr algn="l">
              <a:lnSpc>
                <a:spcPts val="3519"/>
              </a:lnSpc>
            </a:pPr>
            <a:endParaRPr lang="en-US" sz="3199">
              <a:solidFill>
                <a:srgbClr val="242C42"/>
              </a:solidFill>
              <a:latin typeface="Biski"/>
              <a:ea typeface="Biski"/>
              <a:cs typeface="Biski"/>
              <a:sym typeface="Bisk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6460816" y="3973012"/>
            <a:ext cx="829722" cy="1476851"/>
          </a:xfrm>
          <a:custGeom>
            <a:avLst/>
            <a:gdLst/>
            <a:ahLst/>
            <a:cxnLst/>
            <a:rect l="l" t="t" r="r" b="b"/>
            <a:pathLst>
              <a:path w="829722" h="1476851">
                <a:moveTo>
                  <a:pt x="0" y="0"/>
                </a:moveTo>
                <a:lnTo>
                  <a:pt x="829722" y="0"/>
                </a:lnTo>
                <a:lnTo>
                  <a:pt x="829722" y="1476851"/>
                </a:lnTo>
                <a:lnTo>
                  <a:pt x="0" y="14768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269301" y="7524572"/>
            <a:ext cx="13943217" cy="3708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3"/>
              </a:lnSpc>
            </a:pPr>
            <a:r>
              <a:rPr lang="en-US" sz="3181" b="1">
                <a:solidFill>
                  <a:srgbClr val="242C42"/>
                </a:solidFill>
                <a:latin typeface="Biski Bold"/>
                <a:ea typeface="Biski Bold"/>
                <a:cs typeface="Biski Bold"/>
                <a:sym typeface="Biski Bold"/>
              </a:rPr>
              <a:t>Please contact Mrs. Tapia at 727-469-5716 with any questions about Title 1.</a:t>
            </a:r>
          </a:p>
          <a:p>
            <a:pPr algn="l">
              <a:lnSpc>
                <a:spcPts val="4613"/>
              </a:lnSpc>
            </a:pPr>
            <a:r>
              <a:rPr lang="en-US" sz="3181">
                <a:solidFill>
                  <a:srgbClr val="242C42"/>
                </a:solidFill>
                <a:latin typeface="Biski"/>
                <a:ea typeface="Biski"/>
                <a:cs typeface="Biski"/>
                <a:sym typeface="Biski"/>
              </a:rPr>
              <a:t>Comuníquese con la Sra. Tapia al 727-469-5716 si tiene alguna pregunta sobre el Título 1.</a:t>
            </a:r>
          </a:p>
          <a:p>
            <a:pPr algn="l">
              <a:lnSpc>
                <a:spcPts val="4613"/>
              </a:lnSpc>
            </a:pPr>
            <a:endParaRPr lang="en-US" sz="3181">
              <a:solidFill>
                <a:srgbClr val="242C42"/>
              </a:solidFill>
              <a:latin typeface="Biski"/>
              <a:ea typeface="Biski"/>
              <a:cs typeface="Biski"/>
              <a:sym typeface="Biski"/>
            </a:endParaRPr>
          </a:p>
          <a:p>
            <a:pPr algn="l">
              <a:lnSpc>
                <a:spcPts val="4613"/>
              </a:lnSpc>
            </a:pPr>
            <a:endParaRPr lang="en-US" sz="3181">
              <a:solidFill>
                <a:srgbClr val="242C42"/>
              </a:solidFill>
              <a:latin typeface="Biski"/>
              <a:ea typeface="Biski"/>
              <a:cs typeface="Biski"/>
              <a:sym typeface="Bisk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21032" y="722303"/>
            <a:ext cx="739784" cy="739784"/>
          </a:xfrm>
          <a:custGeom>
            <a:avLst/>
            <a:gdLst/>
            <a:ahLst/>
            <a:cxnLst/>
            <a:rect l="l" t="t" r="r" b="b"/>
            <a:pathLst>
              <a:path w="739784" h="739784">
                <a:moveTo>
                  <a:pt x="0" y="0"/>
                </a:moveTo>
                <a:lnTo>
                  <a:pt x="739784" y="0"/>
                </a:lnTo>
                <a:lnTo>
                  <a:pt x="739784" y="739784"/>
                </a:lnTo>
                <a:lnTo>
                  <a:pt x="0" y="7397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625688" y="-3486393"/>
            <a:ext cx="6018832" cy="15183157"/>
            <a:chOff x="0" y="0"/>
            <a:chExt cx="8025109" cy="2024421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8025109" cy="20244210"/>
              <a:chOff x="0" y="0"/>
              <a:chExt cx="1585207" cy="399885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85207" cy="3998856"/>
              </a:xfrm>
              <a:custGeom>
                <a:avLst/>
                <a:gdLst/>
                <a:ahLst/>
                <a:cxnLst/>
                <a:rect l="l" t="t" r="r" b="b"/>
                <a:pathLst>
                  <a:path w="1585207" h="3998856">
                    <a:moveTo>
                      <a:pt x="0" y="0"/>
                    </a:moveTo>
                    <a:lnTo>
                      <a:pt x="1585207" y="0"/>
                    </a:lnTo>
                    <a:lnTo>
                      <a:pt x="1585207" y="3998856"/>
                    </a:lnTo>
                    <a:lnTo>
                      <a:pt x="0" y="3998856"/>
                    </a:lnTo>
                    <a:close/>
                  </a:path>
                </a:pathLst>
              </a:custGeom>
              <a:solidFill>
                <a:srgbClr val="832A5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1585207" cy="40369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3026175" y="8301992"/>
              <a:ext cx="986379" cy="986379"/>
            </a:xfrm>
            <a:custGeom>
              <a:avLst/>
              <a:gdLst/>
              <a:ahLst/>
              <a:cxnLst/>
              <a:rect l="l" t="t" r="r" b="b"/>
              <a:pathLst>
                <a:path w="986379" h="986379">
                  <a:moveTo>
                    <a:pt x="0" y="0"/>
                  </a:moveTo>
                  <a:lnTo>
                    <a:pt x="986380" y="0"/>
                  </a:lnTo>
                  <a:lnTo>
                    <a:pt x="986380" y="986379"/>
                  </a:lnTo>
                  <a:lnTo>
                    <a:pt x="0" y="9863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515053" y="8795182"/>
              <a:ext cx="1463522" cy="1463522"/>
            </a:xfrm>
            <a:custGeom>
              <a:avLst/>
              <a:gdLst/>
              <a:ahLst/>
              <a:cxnLst/>
              <a:rect l="l" t="t" r="r" b="b"/>
              <a:pathLst>
                <a:path w="1463522" h="1463522">
                  <a:moveTo>
                    <a:pt x="0" y="0"/>
                  </a:moveTo>
                  <a:lnTo>
                    <a:pt x="1463522" y="0"/>
                  </a:lnTo>
                  <a:lnTo>
                    <a:pt x="1463522" y="1463522"/>
                  </a:lnTo>
                  <a:lnTo>
                    <a:pt x="0" y="1463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740004" y="11335608"/>
              <a:ext cx="986379" cy="986379"/>
            </a:xfrm>
            <a:custGeom>
              <a:avLst/>
              <a:gdLst/>
              <a:ahLst/>
              <a:cxnLst/>
              <a:rect l="l" t="t" r="r" b="b"/>
              <a:pathLst>
                <a:path w="986379" h="986379">
                  <a:moveTo>
                    <a:pt x="0" y="0"/>
                  </a:moveTo>
                  <a:lnTo>
                    <a:pt x="986379" y="0"/>
                  </a:lnTo>
                  <a:lnTo>
                    <a:pt x="986379" y="986379"/>
                  </a:lnTo>
                  <a:lnTo>
                    <a:pt x="0" y="9863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6090924" y="274590"/>
            <a:ext cx="1199614" cy="2135235"/>
          </a:xfrm>
          <a:custGeom>
            <a:avLst/>
            <a:gdLst/>
            <a:ahLst/>
            <a:cxnLst/>
            <a:rect l="l" t="t" r="r" b="b"/>
            <a:pathLst>
              <a:path w="1199614" h="2135235">
                <a:moveTo>
                  <a:pt x="0" y="0"/>
                </a:moveTo>
                <a:lnTo>
                  <a:pt x="1199614" y="0"/>
                </a:lnTo>
                <a:lnTo>
                  <a:pt x="1199614" y="2135235"/>
                </a:lnTo>
                <a:lnTo>
                  <a:pt x="0" y="21352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460816" y="3973012"/>
            <a:ext cx="829722" cy="1476851"/>
          </a:xfrm>
          <a:custGeom>
            <a:avLst/>
            <a:gdLst/>
            <a:ahLst/>
            <a:cxnLst/>
            <a:rect l="l" t="t" r="r" b="b"/>
            <a:pathLst>
              <a:path w="829722" h="1476851">
                <a:moveTo>
                  <a:pt x="0" y="0"/>
                </a:moveTo>
                <a:lnTo>
                  <a:pt x="829722" y="0"/>
                </a:lnTo>
                <a:lnTo>
                  <a:pt x="829722" y="1476851"/>
                </a:lnTo>
                <a:lnTo>
                  <a:pt x="0" y="147685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2738411" y="361525"/>
            <a:ext cx="9563950" cy="9563950"/>
          </a:xfrm>
          <a:custGeom>
            <a:avLst/>
            <a:gdLst/>
            <a:ahLst/>
            <a:cxnLst/>
            <a:rect l="l" t="t" r="r" b="b"/>
            <a:pathLst>
              <a:path w="9563950" h="9563950">
                <a:moveTo>
                  <a:pt x="0" y="0"/>
                </a:moveTo>
                <a:lnTo>
                  <a:pt x="9563950" y="0"/>
                </a:lnTo>
                <a:lnTo>
                  <a:pt x="9563950" y="9563950"/>
                </a:lnTo>
                <a:lnTo>
                  <a:pt x="0" y="956395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21032" y="722303"/>
            <a:ext cx="739784" cy="739784"/>
          </a:xfrm>
          <a:custGeom>
            <a:avLst/>
            <a:gdLst/>
            <a:ahLst/>
            <a:cxnLst/>
            <a:rect l="l" t="t" r="r" b="b"/>
            <a:pathLst>
              <a:path w="739784" h="739784">
                <a:moveTo>
                  <a:pt x="0" y="0"/>
                </a:moveTo>
                <a:lnTo>
                  <a:pt x="739784" y="0"/>
                </a:lnTo>
                <a:lnTo>
                  <a:pt x="739784" y="739784"/>
                </a:lnTo>
                <a:lnTo>
                  <a:pt x="0" y="7397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625688" y="-3486393"/>
            <a:ext cx="6018832" cy="15183157"/>
            <a:chOff x="0" y="0"/>
            <a:chExt cx="8025109" cy="2024421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8025109" cy="20244210"/>
              <a:chOff x="0" y="0"/>
              <a:chExt cx="1585207" cy="399885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85207" cy="3998856"/>
              </a:xfrm>
              <a:custGeom>
                <a:avLst/>
                <a:gdLst/>
                <a:ahLst/>
                <a:cxnLst/>
                <a:rect l="l" t="t" r="r" b="b"/>
                <a:pathLst>
                  <a:path w="1585207" h="3998856">
                    <a:moveTo>
                      <a:pt x="0" y="0"/>
                    </a:moveTo>
                    <a:lnTo>
                      <a:pt x="1585207" y="0"/>
                    </a:lnTo>
                    <a:lnTo>
                      <a:pt x="1585207" y="3998856"/>
                    </a:lnTo>
                    <a:lnTo>
                      <a:pt x="0" y="3998856"/>
                    </a:lnTo>
                    <a:close/>
                  </a:path>
                </a:pathLst>
              </a:custGeom>
              <a:solidFill>
                <a:srgbClr val="832A5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1585207" cy="40369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3026175" y="8301992"/>
              <a:ext cx="986379" cy="986379"/>
            </a:xfrm>
            <a:custGeom>
              <a:avLst/>
              <a:gdLst/>
              <a:ahLst/>
              <a:cxnLst/>
              <a:rect l="l" t="t" r="r" b="b"/>
              <a:pathLst>
                <a:path w="986379" h="986379">
                  <a:moveTo>
                    <a:pt x="0" y="0"/>
                  </a:moveTo>
                  <a:lnTo>
                    <a:pt x="986380" y="0"/>
                  </a:lnTo>
                  <a:lnTo>
                    <a:pt x="986380" y="986379"/>
                  </a:lnTo>
                  <a:lnTo>
                    <a:pt x="0" y="9863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515053" y="8795182"/>
              <a:ext cx="1463522" cy="1463522"/>
            </a:xfrm>
            <a:custGeom>
              <a:avLst/>
              <a:gdLst/>
              <a:ahLst/>
              <a:cxnLst/>
              <a:rect l="l" t="t" r="r" b="b"/>
              <a:pathLst>
                <a:path w="1463522" h="1463522">
                  <a:moveTo>
                    <a:pt x="0" y="0"/>
                  </a:moveTo>
                  <a:lnTo>
                    <a:pt x="1463522" y="0"/>
                  </a:lnTo>
                  <a:lnTo>
                    <a:pt x="1463522" y="1463522"/>
                  </a:lnTo>
                  <a:lnTo>
                    <a:pt x="0" y="1463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740004" y="11335608"/>
              <a:ext cx="986379" cy="986379"/>
            </a:xfrm>
            <a:custGeom>
              <a:avLst/>
              <a:gdLst/>
              <a:ahLst/>
              <a:cxnLst/>
              <a:rect l="l" t="t" r="r" b="b"/>
              <a:pathLst>
                <a:path w="986379" h="986379">
                  <a:moveTo>
                    <a:pt x="0" y="0"/>
                  </a:moveTo>
                  <a:lnTo>
                    <a:pt x="986379" y="0"/>
                  </a:lnTo>
                  <a:lnTo>
                    <a:pt x="986379" y="986379"/>
                  </a:lnTo>
                  <a:lnTo>
                    <a:pt x="0" y="9863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6090924" y="274590"/>
            <a:ext cx="1199614" cy="2135235"/>
          </a:xfrm>
          <a:custGeom>
            <a:avLst/>
            <a:gdLst/>
            <a:ahLst/>
            <a:cxnLst/>
            <a:rect l="l" t="t" r="r" b="b"/>
            <a:pathLst>
              <a:path w="1199614" h="2135235">
                <a:moveTo>
                  <a:pt x="0" y="0"/>
                </a:moveTo>
                <a:lnTo>
                  <a:pt x="1199614" y="0"/>
                </a:lnTo>
                <a:lnTo>
                  <a:pt x="1199614" y="2135235"/>
                </a:lnTo>
                <a:lnTo>
                  <a:pt x="0" y="21352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460816" y="3973012"/>
            <a:ext cx="829722" cy="1476851"/>
          </a:xfrm>
          <a:custGeom>
            <a:avLst/>
            <a:gdLst/>
            <a:ahLst/>
            <a:cxnLst/>
            <a:rect l="l" t="t" r="r" b="b"/>
            <a:pathLst>
              <a:path w="829722" h="1476851">
                <a:moveTo>
                  <a:pt x="0" y="0"/>
                </a:moveTo>
                <a:lnTo>
                  <a:pt x="829722" y="0"/>
                </a:lnTo>
                <a:lnTo>
                  <a:pt x="829722" y="1476851"/>
                </a:lnTo>
                <a:lnTo>
                  <a:pt x="0" y="147685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2768671" y="274590"/>
            <a:ext cx="9769482" cy="9742863"/>
          </a:xfrm>
          <a:custGeom>
            <a:avLst/>
            <a:gdLst/>
            <a:ahLst/>
            <a:cxnLst/>
            <a:rect l="l" t="t" r="r" b="b"/>
            <a:pathLst>
              <a:path w="9769482" h="9742863">
                <a:moveTo>
                  <a:pt x="0" y="0"/>
                </a:moveTo>
                <a:lnTo>
                  <a:pt x="9769482" y="0"/>
                </a:lnTo>
                <a:lnTo>
                  <a:pt x="9769482" y="9742862"/>
                </a:lnTo>
                <a:lnTo>
                  <a:pt x="0" y="974286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612</Words>
  <Application>Microsoft Office PowerPoint</Application>
  <PresentationFormat>Custom</PresentationFormat>
  <Paragraphs>69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Glacial Indifference Bold</vt:lpstr>
      <vt:lpstr>Calibri</vt:lpstr>
      <vt:lpstr>Biski</vt:lpstr>
      <vt:lpstr>Biski Bold</vt:lpstr>
      <vt:lpstr>Arial</vt:lpstr>
      <vt:lpstr>Intro Rust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House &amp; Title 1 Annual Meeting</dc:title>
  <dc:creator>Donham Laura</dc:creator>
  <cp:lastModifiedBy>Donham Laura</cp:lastModifiedBy>
  <cp:revision>1</cp:revision>
  <dcterms:created xsi:type="dcterms:W3CDTF">2006-08-16T00:00:00Z</dcterms:created>
  <dcterms:modified xsi:type="dcterms:W3CDTF">2025-12-19T14:38:27Z</dcterms:modified>
  <dc:identifier>DAGkpQgb7BM</dc:identifier>
</cp:coreProperties>
</file>