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70" r:id="rId7"/>
    <p:sldId id="258" r:id="rId8"/>
    <p:sldId id="268" r:id="rId9"/>
    <p:sldId id="260" r:id="rId10"/>
    <p:sldId id="263" r:id="rId11"/>
    <p:sldId id="259" r:id="rId12"/>
    <p:sldId id="262" r:id="rId13"/>
    <p:sldId id="269" r:id="rId14"/>
    <p:sldId id="264" r:id="rId15"/>
    <p:sldId id="261" r:id="rId16"/>
    <p:sldId id="266" r:id="rId17"/>
  </p:sldIdLst>
  <p:sldSz cx="18288000" cy="10287000"/>
  <p:notesSz cx="6858000" cy="9144000"/>
  <p:embeddedFontLst>
    <p:embeddedFont>
      <p:font typeface="Amasis MT Pro" panose="02040504050005020304" pitchFamily="18" charset="0"/>
      <p:regular r:id="rId19"/>
      <p:bold r:id="rId20"/>
      <p:italic r:id="rId21"/>
      <p:boldItalic r:id="rId22"/>
    </p:embeddedFont>
    <p:embeddedFont>
      <p:font typeface="Oswald" panose="00000500000000000000" pitchFamily="2" charset="0"/>
      <p:regular r:id="rId23"/>
      <p:bold r:id="rId24"/>
    </p:embeddedFont>
    <p:embeddedFont>
      <p:font typeface="Prompt Bold" panose="020B0604020202020204" charset="-3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7CDFF-7539-F212-6208-892AA1732C71}" v="28" dt="2025-11-14T15:37:20.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4" autoAdjust="0"/>
    <p:restoredTop sz="83767" autoAdjust="0"/>
  </p:normalViewPr>
  <p:slideViewPr>
    <p:cSldViewPr>
      <p:cViewPr varScale="1">
        <p:scale>
          <a:sx n="35" d="100"/>
          <a:sy n="35" d="100"/>
        </p:scale>
        <p:origin x="10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A688F-E00C-914A-9C3C-0AD28048AE8C}"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8C95E-2642-5B46-BE54-C7CF02817D9F}" type="slidenum">
              <a:rPr lang="en-US" smtClean="0"/>
              <a:t>‹#›</a:t>
            </a:fld>
            <a:endParaRPr lang="en-US"/>
          </a:p>
        </p:txBody>
      </p:sp>
    </p:spTree>
    <p:extLst>
      <p:ext uri="{BB962C8B-B14F-4D97-AF65-F5344CB8AC3E}">
        <p14:creationId xmlns:p14="http://schemas.microsoft.com/office/powerpoint/2010/main" val="407814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masis MT Pro" panose="02040504050005020304" pitchFamily="18" charset="77"/>
              </a:rPr>
              <a:t>PCS TIP is intended to increase student awareness and enrollment in higher level courses beginning in the 8th grade, while fostering college readiness through early exposure to measurable, tested SAT skills.</a:t>
            </a:r>
            <a:endParaRPr lang="en-US" dirty="0"/>
          </a:p>
        </p:txBody>
      </p:sp>
      <p:sp>
        <p:nvSpPr>
          <p:cNvPr id="4" name="Slide Number Placeholder 3"/>
          <p:cNvSpPr>
            <a:spLocks noGrp="1"/>
          </p:cNvSpPr>
          <p:nvPr>
            <p:ph type="sldNum" sz="quarter" idx="5"/>
          </p:nvPr>
        </p:nvSpPr>
        <p:spPr/>
        <p:txBody>
          <a:bodyPr/>
          <a:lstStyle/>
          <a:p>
            <a:fld id="{9E38C95E-2642-5B46-BE54-C7CF02817D9F}" type="slidenum">
              <a:rPr lang="en-US" smtClean="0"/>
              <a:t>2</a:t>
            </a:fld>
            <a:endParaRPr lang="en-US"/>
          </a:p>
        </p:txBody>
      </p:sp>
    </p:spTree>
    <p:extLst>
      <p:ext uri="{BB962C8B-B14F-4D97-AF65-F5344CB8AC3E}">
        <p14:creationId xmlns:p14="http://schemas.microsoft.com/office/powerpoint/2010/main" val="129680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1E6B-95B8-91B9-3F2D-71CF36904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E73BA-FA4F-D1AE-FED6-5C252B5A5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C4EBF-2308-81E6-A8FD-A6F08E46EDF5}"/>
              </a:ext>
            </a:extLst>
          </p:cNvPr>
          <p:cNvSpPr>
            <a:spLocks noGrp="1"/>
          </p:cNvSpPr>
          <p:nvPr>
            <p:ph type="body" idx="1"/>
          </p:nvPr>
        </p:nvSpPr>
        <p:spPr/>
        <p:txBody>
          <a:bodyPr/>
          <a:lstStyle/>
          <a:p>
            <a:r>
              <a:rPr lang="en-US" b="0" i="0" u="none" strike="noStrike" dirty="0">
                <a:solidFill>
                  <a:srgbClr val="000000"/>
                </a:solidFill>
                <a:effectLst/>
                <a:latin typeface="Amasis MT Pro" panose="02040504050005020304" pitchFamily="18" charset="77"/>
              </a:rPr>
              <a:t>PCS TIP is intended to increase student awareness and enrollment in higher level courses beginning in the 8th grade, while fostering college readiness through early exposure to measurable, tested SAT skills.</a:t>
            </a:r>
            <a:endParaRPr lang="en-US" dirty="0"/>
          </a:p>
        </p:txBody>
      </p:sp>
      <p:sp>
        <p:nvSpPr>
          <p:cNvPr id="4" name="Slide Number Placeholder 3">
            <a:extLst>
              <a:ext uri="{FF2B5EF4-FFF2-40B4-BE49-F238E27FC236}">
                <a16:creationId xmlns:a16="http://schemas.microsoft.com/office/drawing/2014/main" id="{87779961-02BC-D6F9-83A1-2E7BE21ECAE7}"/>
              </a:ext>
            </a:extLst>
          </p:cNvPr>
          <p:cNvSpPr>
            <a:spLocks noGrp="1"/>
          </p:cNvSpPr>
          <p:nvPr>
            <p:ph type="sldNum" sz="quarter" idx="5"/>
          </p:nvPr>
        </p:nvSpPr>
        <p:spPr/>
        <p:txBody>
          <a:bodyPr/>
          <a:lstStyle/>
          <a:p>
            <a:fld id="{9E38C95E-2642-5B46-BE54-C7CF02817D9F}" type="slidenum">
              <a:rPr lang="en-US" smtClean="0"/>
              <a:t>3</a:t>
            </a:fld>
            <a:endParaRPr lang="en-US"/>
          </a:p>
        </p:txBody>
      </p:sp>
    </p:spTree>
    <p:extLst>
      <p:ext uri="{BB962C8B-B14F-4D97-AF65-F5344CB8AC3E}">
        <p14:creationId xmlns:p14="http://schemas.microsoft.com/office/powerpoint/2010/main" val="44302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Students should look at colleges they are already planning on attending and start reviewing their SAT requirements</a:t>
            </a:r>
          </a:p>
        </p:txBody>
      </p:sp>
      <p:sp>
        <p:nvSpPr>
          <p:cNvPr id="4" name="Slide Number Placeholder 3"/>
          <p:cNvSpPr>
            <a:spLocks noGrp="1"/>
          </p:cNvSpPr>
          <p:nvPr>
            <p:ph type="sldNum" sz="quarter" idx="5"/>
          </p:nvPr>
        </p:nvSpPr>
        <p:spPr/>
        <p:txBody>
          <a:bodyPr/>
          <a:lstStyle/>
          <a:p>
            <a:fld id="{9E38C95E-2642-5B46-BE54-C7CF02817D9F}" type="slidenum">
              <a:rPr lang="en-US" smtClean="0"/>
              <a:t>4</a:t>
            </a:fld>
            <a:endParaRPr lang="en-US"/>
          </a:p>
        </p:txBody>
      </p:sp>
    </p:spTree>
    <p:extLst>
      <p:ext uri="{BB962C8B-B14F-4D97-AF65-F5344CB8AC3E}">
        <p14:creationId xmlns:p14="http://schemas.microsoft.com/office/powerpoint/2010/main" val="215154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869A-0EB3-CB5E-5636-219BBCAFE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F1435-3A26-D042-99AD-33A2E03C6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E059D-7F3D-EAF5-B3CE-F4539194DA0A}"/>
              </a:ext>
            </a:extLst>
          </p:cNvPr>
          <p:cNvSpPr>
            <a:spLocks noGrp="1"/>
          </p:cNvSpPr>
          <p:nvPr>
            <p:ph type="body" idx="1"/>
          </p:nvPr>
        </p:nvSpPr>
        <p:spPr/>
        <p:txBody>
          <a:bodyPr/>
          <a:lstStyle/>
          <a:p>
            <a:r>
              <a:rPr lang="en-US" dirty="0"/>
              <a:t>- Students should look at colleges they are already planning on attending and start reviewing their SAT requirements</a:t>
            </a:r>
          </a:p>
        </p:txBody>
      </p:sp>
      <p:sp>
        <p:nvSpPr>
          <p:cNvPr id="4" name="Slide Number Placeholder 3">
            <a:extLst>
              <a:ext uri="{FF2B5EF4-FFF2-40B4-BE49-F238E27FC236}">
                <a16:creationId xmlns:a16="http://schemas.microsoft.com/office/drawing/2014/main" id="{4933686E-6D59-6143-AB16-1AAB48AC077C}"/>
              </a:ext>
            </a:extLst>
          </p:cNvPr>
          <p:cNvSpPr>
            <a:spLocks noGrp="1"/>
          </p:cNvSpPr>
          <p:nvPr>
            <p:ph type="sldNum" sz="quarter" idx="5"/>
          </p:nvPr>
        </p:nvSpPr>
        <p:spPr/>
        <p:txBody>
          <a:bodyPr/>
          <a:lstStyle/>
          <a:p>
            <a:fld id="{9E38C95E-2642-5B46-BE54-C7CF02817D9F}" type="slidenum">
              <a:rPr lang="en-US" smtClean="0"/>
              <a:t>5</a:t>
            </a:fld>
            <a:endParaRPr lang="en-US"/>
          </a:p>
        </p:txBody>
      </p:sp>
    </p:spTree>
    <p:extLst>
      <p:ext uri="{BB962C8B-B14F-4D97-AF65-F5344CB8AC3E}">
        <p14:creationId xmlns:p14="http://schemas.microsoft.com/office/powerpoint/2010/main" val="41874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8C95E-2642-5B46-BE54-C7CF02817D9F}" type="slidenum">
              <a:rPr lang="en-US" smtClean="0"/>
              <a:t>7</a:t>
            </a:fld>
            <a:endParaRPr lang="en-US"/>
          </a:p>
        </p:txBody>
      </p:sp>
    </p:spTree>
    <p:extLst>
      <p:ext uri="{BB962C8B-B14F-4D97-AF65-F5344CB8AC3E}">
        <p14:creationId xmlns:p14="http://schemas.microsoft.com/office/powerpoint/2010/main" val="362117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Although high school grades are a very useful indicator of how students will perform in college, there is great variation in grading standards and course rigor within and across high schools. SAT is one way for colleges to compare students across schools, districts, states and countries. A combination of SAT scores and grades is the best predictor of success in college</a:t>
            </a:r>
            <a:r>
              <a:rPr lang="en-US" b="0" i="0" u="none" strike="noStrike" dirty="0">
                <a:solidFill>
                  <a:srgbClr val="000000"/>
                </a:solidFill>
                <a:effectLst/>
                <a:latin typeface="Amasis MT Pro" panose="02040504050005020304" pitchFamily="18" charset="77"/>
              </a:rPr>
              <a:t>.</a:t>
            </a:r>
            <a:endParaRPr lang="en-US" dirty="0"/>
          </a:p>
        </p:txBody>
      </p:sp>
      <p:sp>
        <p:nvSpPr>
          <p:cNvPr id="4" name="Slide Number Placeholder 3"/>
          <p:cNvSpPr>
            <a:spLocks noGrp="1"/>
          </p:cNvSpPr>
          <p:nvPr>
            <p:ph type="sldNum" sz="quarter" idx="5"/>
          </p:nvPr>
        </p:nvSpPr>
        <p:spPr/>
        <p:txBody>
          <a:bodyPr/>
          <a:lstStyle/>
          <a:p>
            <a:fld id="{9E38C95E-2642-5B46-BE54-C7CF02817D9F}" type="slidenum">
              <a:rPr lang="en-US" smtClean="0"/>
              <a:t>9</a:t>
            </a:fld>
            <a:endParaRPr lang="en-US"/>
          </a:p>
        </p:txBody>
      </p:sp>
    </p:spTree>
    <p:extLst>
      <p:ext uri="{BB962C8B-B14F-4D97-AF65-F5344CB8AC3E}">
        <p14:creationId xmlns:p14="http://schemas.microsoft.com/office/powerpoint/2010/main" val="104257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72B3-19DB-AF5A-65B4-359D63E4E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0C157-132B-CC54-6B50-670498A33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E3DBB-F76B-A9A3-1DA4-A6FAC5B4D20A}"/>
              </a:ext>
            </a:extLst>
          </p:cNvPr>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Although high school grades are a very useful indicator of how students will perform in college, there is great variation in grading standards and course rigor within and across high schools. SAT is one way for colleges to compare students across schools, districts, states and countries. A combination of SAT scores and grades is the best predictor of success in college</a:t>
            </a:r>
            <a:r>
              <a:rPr lang="en-US" b="0" i="0" u="none" strike="noStrike" dirty="0">
                <a:solidFill>
                  <a:srgbClr val="000000"/>
                </a:solidFill>
                <a:effectLst/>
                <a:latin typeface="Amasis MT Pro" panose="02040504050005020304" pitchFamily="18" charset="77"/>
              </a:rPr>
              <a:t>.</a:t>
            </a:r>
            <a:endParaRPr lang="en-US" dirty="0"/>
          </a:p>
        </p:txBody>
      </p:sp>
      <p:sp>
        <p:nvSpPr>
          <p:cNvPr id="4" name="Slide Number Placeholder 3">
            <a:extLst>
              <a:ext uri="{FF2B5EF4-FFF2-40B4-BE49-F238E27FC236}">
                <a16:creationId xmlns:a16="http://schemas.microsoft.com/office/drawing/2014/main" id="{E8031FCC-9896-4C2B-24CC-9E380A3AB956}"/>
              </a:ext>
            </a:extLst>
          </p:cNvPr>
          <p:cNvSpPr>
            <a:spLocks noGrp="1"/>
          </p:cNvSpPr>
          <p:nvPr>
            <p:ph type="sldNum" sz="quarter" idx="5"/>
          </p:nvPr>
        </p:nvSpPr>
        <p:spPr/>
        <p:txBody>
          <a:bodyPr/>
          <a:lstStyle/>
          <a:p>
            <a:fld id="{9E38C95E-2642-5B46-BE54-C7CF02817D9F}" type="slidenum">
              <a:rPr lang="en-US" smtClean="0"/>
              <a:t>10</a:t>
            </a:fld>
            <a:endParaRPr lang="en-US"/>
          </a:p>
        </p:txBody>
      </p:sp>
    </p:spTree>
    <p:extLst>
      <p:ext uri="{BB962C8B-B14F-4D97-AF65-F5344CB8AC3E}">
        <p14:creationId xmlns:p14="http://schemas.microsoft.com/office/powerpoint/2010/main" val="20052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8C95E-2642-5B46-BE54-C7CF02817D9F}" type="slidenum">
              <a:rPr lang="en-US" smtClean="0"/>
              <a:t>11</a:t>
            </a:fld>
            <a:endParaRPr lang="en-US"/>
          </a:p>
        </p:txBody>
      </p:sp>
    </p:spTree>
    <p:extLst>
      <p:ext uri="{BB962C8B-B14F-4D97-AF65-F5344CB8AC3E}">
        <p14:creationId xmlns:p14="http://schemas.microsoft.com/office/powerpoint/2010/main" val="130727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8C95E-2642-5B46-BE54-C7CF02817D9F}" type="slidenum">
              <a:rPr lang="en-US" smtClean="0"/>
              <a:t>13</a:t>
            </a:fld>
            <a:endParaRPr lang="en-US"/>
          </a:p>
        </p:txBody>
      </p:sp>
    </p:spTree>
    <p:extLst>
      <p:ext uri="{BB962C8B-B14F-4D97-AF65-F5344CB8AC3E}">
        <p14:creationId xmlns:p14="http://schemas.microsoft.com/office/powerpoint/2010/main" val="100542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bogatzc@pcsb.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csb.revtrak.net/advanced-studies/tip-sat-exams/#/list"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1660" b="3166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4" name="TextBox 4"/>
          <p:cNvSpPr txBox="1"/>
          <p:nvPr/>
        </p:nvSpPr>
        <p:spPr>
          <a:xfrm>
            <a:off x="2895600" y="3668370"/>
            <a:ext cx="12755169" cy="1846659"/>
          </a:xfrm>
          <a:prstGeom prst="rect">
            <a:avLst/>
          </a:prstGeom>
        </p:spPr>
        <p:txBody>
          <a:bodyPr wrap="square" lIns="0" tIns="0" rIns="0" bIns="0" rtlCol="0" anchor="t">
            <a:spAutoFit/>
          </a:bodyPr>
          <a:lstStyle/>
          <a:p>
            <a:pPr algn="ctr"/>
            <a:r>
              <a:rPr lang="en-US" sz="6000" b="1" dirty="0">
                <a:solidFill>
                  <a:srgbClr val="FFFFFF"/>
                </a:solidFill>
                <a:latin typeface="Prompt Bold" panose="00000800000000000000" pitchFamily="2" charset="-34"/>
                <a:cs typeface="Prompt Bold" panose="00000800000000000000" pitchFamily="2" charset="-34"/>
              </a:rPr>
              <a:t>Talent Identification Program (TIP) </a:t>
            </a:r>
          </a:p>
        </p:txBody>
      </p:sp>
      <p:sp>
        <p:nvSpPr>
          <p:cNvPr id="6" name="TextBox 6"/>
          <p:cNvSpPr txBox="1"/>
          <p:nvPr/>
        </p:nvSpPr>
        <p:spPr>
          <a:xfrm>
            <a:off x="1015009" y="6848475"/>
            <a:ext cx="16516350" cy="1357808"/>
          </a:xfrm>
          <a:prstGeom prst="rect">
            <a:avLst/>
          </a:prstGeom>
        </p:spPr>
        <p:txBody>
          <a:bodyPr wrap="square" lIns="0" tIns="0" rIns="0" bIns="0" rtlCol="0" anchor="t">
            <a:spAutoFit/>
          </a:bodyPr>
          <a:lstStyle/>
          <a:p>
            <a:pPr algn="ctr">
              <a:lnSpc>
                <a:spcPts val="5366"/>
              </a:lnSpc>
            </a:pPr>
            <a:r>
              <a:rPr lang="en-US" sz="3800" dirty="0">
                <a:solidFill>
                  <a:srgbClr val="FFFFFF"/>
                </a:solidFill>
                <a:latin typeface="Oswald"/>
              </a:rPr>
              <a:t>Dr. Andrea Flocken • Specialist, Advanced Studies and Academic Excellence</a:t>
            </a:r>
          </a:p>
          <a:p>
            <a:pPr algn="ctr">
              <a:lnSpc>
                <a:spcPts val="5366"/>
              </a:lnSpc>
            </a:pPr>
            <a:r>
              <a:rPr lang="en-US" sz="4400" dirty="0">
                <a:solidFill>
                  <a:srgbClr val="FFFFFF"/>
                </a:solidFill>
                <a:latin typeface="Amasis MT Pro"/>
                <a:hlinkClick r:id="rId4"/>
              </a:rPr>
              <a:t>flockena@pcsb.org</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9C67-F40B-B08B-F4DD-8327F5ECB65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B805C0F-328D-083F-E2B7-8E15BFEBD53A}"/>
              </a:ext>
            </a:extLst>
          </p:cNvPr>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a:extLst>
              <a:ext uri="{FF2B5EF4-FFF2-40B4-BE49-F238E27FC236}">
                <a16:creationId xmlns:a16="http://schemas.microsoft.com/office/drawing/2014/main" id="{435478C8-ADCC-B1AF-9A9C-F08C0D97569F}"/>
              </a:ext>
            </a:extLst>
          </p:cNvPr>
          <p:cNvGrpSpPr/>
          <p:nvPr/>
        </p:nvGrpSpPr>
        <p:grpSpPr>
          <a:xfrm>
            <a:off x="16035721" y="8372666"/>
            <a:ext cx="1771268" cy="1771268"/>
            <a:chOff x="0" y="0"/>
            <a:chExt cx="812800" cy="812800"/>
          </a:xfrm>
        </p:grpSpPr>
        <p:sp>
          <p:nvSpPr>
            <p:cNvPr id="4" name="Freeform 4">
              <a:extLst>
                <a:ext uri="{FF2B5EF4-FFF2-40B4-BE49-F238E27FC236}">
                  <a16:creationId xmlns:a16="http://schemas.microsoft.com/office/drawing/2014/main" id="{7C7C642D-0626-B6C0-7673-6111117D198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a:extLst>
                <a:ext uri="{FF2B5EF4-FFF2-40B4-BE49-F238E27FC236}">
                  <a16:creationId xmlns:a16="http://schemas.microsoft.com/office/drawing/2014/main" id="{55EFDD86-310D-A17C-03C3-BF39F468758C}"/>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a:extLst>
              <a:ext uri="{FF2B5EF4-FFF2-40B4-BE49-F238E27FC236}">
                <a16:creationId xmlns:a16="http://schemas.microsoft.com/office/drawing/2014/main" id="{24834CA1-396F-0DBA-955D-4B164BB0B102}"/>
              </a:ext>
            </a:extLst>
          </p:cNvPr>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a:extLst>
              <a:ext uri="{FF2B5EF4-FFF2-40B4-BE49-F238E27FC236}">
                <a16:creationId xmlns:a16="http://schemas.microsoft.com/office/drawing/2014/main" id="{1BE0AD32-E019-3BCB-EC3A-A7784211942D}"/>
              </a:ext>
            </a:extLst>
          </p:cNvPr>
          <p:cNvSpPr txBox="1"/>
          <p:nvPr/>
        </p:nvSpPr>
        <p:spPr>
          <a:xfrm>
            <a:off x="7714467" y="885825"/>
            <a:ext cx="8887217" cy="1240736"/>
          </a:xfrm>
          <a:prstGeom prst="rect">
            <a:avLst/>
          </a:prstGeom>
        </p:spPr>
        <p:txBody>
          <a:bodyPr wrap="square"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SAT Test Day</a:t>
            </a:r>
          </a:p>
        </p:txBody>
      </p:sp>
      <p:sp>
        <p:nvSpPr>
          <p:cNvPr id="9" name="TextBox 9">
            <a:extLst>
              <a:ext uri="{FF2B5EF4-FFF2-40B4-BE49-F238E27FC236}">
                <a16:creationId xmlns:a16="http://schemas.microsoft.com/office/drawing/2014/main" id="{3ACF3DBF-5361-74D5-9F27-80D8309B6220}"/>
              </a:ext>
            </a:extLst>
          </p:cNvPr>
          <p:cNvSpPr txBox="1"/>
          <p:nvPr/>
        </p:nvSpPr>
        <p:spPr>
          <a:xfrm>
            <a:off x="7688429" y="2117326"/>
            <a:ext cx="10111440" cy="5724644"/>
          </a:xfrm>
          <a:prstGeom prst="rect">
            <a:avLst/>
          </a:prstGeom>
        </p:spPr>
        <p:txBody>
          <a:bodyPr wrap="square" lIns="0" tIns="0" rIns="0" bIns="0" rtlCol="0" anchor="t">
            <a:spAutoFit/>
          </a:bodyPr>
          <a:lstStyle/>
          <a:p>
            <a:pPr marL="571500" indent="-571500" fontAlgn="base">
              <a:buFont typeface="Arial" panose="020B0604020202020204" pitchFamily="34" charset="0"/>
              <a:buChar char="•"/>
            </a:pPr>
            <a:r>
              <a:rPr lang="en-US" sz="3600" dirty="0">
                <a:latin typeface="Amasis MT Pro"/>
              </a:rPr>
              <a:t>Students should NOT bring cell phones or other electronic devices, including, but not limited to smart watches, headphones/ear buds, or any device capable of recording audio or video content</a:t>
            </a:r>
            <a:endParaRPr lang="en-US" sz="3600">
              <a:latin typeface="Calibri"/>
              <a:ea typeface="Calibri"/>
              <a:cs typeface="Calibri"/>
            </a:endParaRPr>
          </a:p>
          <a:p>
            <a:pPr marL="571500" indent="-571500">
              <a:buFont typeface="Arial" panose="020B0604020202020204" pitchFamily="34" charset="0"/>
              <a:buChar char="•"/>
            </a:pPr>
            <a:r>
              <a:rPr lang="en-US" sz="3600" dirty="0">
                <a:latin typeface="Amasis MT Pro"/>
              </a:rPr>
              <a:t>Total testing time is about 2 hours and 15 minutes:</a:t>
            </a:r>
            <a:endParaRPr lang="en-US" sz="3600">
              <a:ea typeface="Calibri"/>
              <a:cs typeface="Calibri"/>
            </a:endParaRPr>
          </a:p>
          <a:p>
            <a:pPr marL="571500" indent="-571500" algn="l" rtl="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b="0" i="0" u="none" strike="noStrike" dirty="0">
              <a:effectLst/>
              <a:latin typeface="Amasis MT Pro" panose="02040504050005020304" pitchFamily="18" charset="77"/>
            </a:endParaRPr>
          </a:p>
          <a:p>
            <a:pPr marL="571500" indent="-571500" algn="l" rtl="0" fontAlgn="base">
              <a:buFont typeface="Arial" panose="020B0604020202020204" pitchFamily="34" charset="0"/>
              <a:buChar char="•"/>
            </a:pPr>
            <a:endParaRPr lang="en-US" sz="4000" b="0" i="0" dirty="0">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51660ADF-955E-8F47-A113-14088100C8B1}"/>
              </a:ext>
            </a:extLst>
          </p:cNvPr>
          <p:cNvGraphicFramePr>
            <a:graphicFrameLocks noGrp="1"/>
          </p:cNvGraphicFramePr>
          <p:nvPr>
            <p:extLst>
              <p:ext uri="{D42A27DB-BD31-4B8C-83A1-F6EECF244321}">
                <p14:modId xmlns:p14="http://schemas.microsoft.com/office/powerpoint/2010/main" val="3003755178"/>
              </p:ext>
            </p:extLst>
          </p:nvPr>
        </p:nvGraphicFramePr>
        <p:xfrm>
          <a:off x="8332757" y="6091630"/>
          <a:ext cx="7802624" cy="3436620"/>
        </p:xfrm>
        <a:graphic>
          <a:graphicData uri="http://schemas.openxmlformats.org/drawingml/2006/table">
            <a:tbl>
              <a:tblPr/>
              <a:tblGrid>
                <a:gridCol w="2600875">
                  <a:extLst>
                    <a:ext uri="{9D8B030D-6E8A-4147-A177-3AD203B41FA5}">
                      <a16:colId xmlns:a16="http://schemas.microsoft.com/office/drawing/2014/main" val="3757725215"/>
                    </a:ext>
                  </a:extLst>
                </a:gridCol>
                <a:gridCol w="2787041">
                  <a:extLst>
                    <a:ext uri="{9D8B030D-6E8A-4147-A177-3AD203B41FA5}">
                      <a16:colId xmlns:a16="http://schemas.microsoft.com/office/drawing/2014/main" val="3479804603"/>
                    </a:ext>
                  </a:extLst>
                </a:gridCol>
                <a:gridCol w="2414708">
                  <a:extLst>
                    <a:ext uri="{9D8B030D-6E8A-4147-A177-3AD203B41FA5}">
                      <a16:colId xmlns:a16="http://schemas.microsoft.com/office/drawing/2014/main" val="2561572848"/>
                    </a:ext>
                  </a:extLst>
                </a:gridCol>
              </a:tblGrid>
              <a:tr h="831189">
                <a:tc>
                  <a:txBody>
                    <a:bodyPr/>
                    <a:lstStyle/>
                    <a:p>
                      <a:pPr algn="l" fontAlgn="t"/>
                      <a:r>
                        <a:rPr lang="en-US" sz="2400" b="1" dirty="0">
                          <a:effectLst/>
                        </a:rPr>
                        <a:t>Component</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sz="2400" b="1" dirty="0">
                          <a:effectLst/>
                        </a:rPr>
                        <a:t>Time Allotted (minutes)</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sz="2400" b="1" dirty="0">
                          <a:effectLst/>
                        </a:rPr>
                        <a:t>Number of Questions/Tasks</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670620736"/>
                  </a:ext>
                </a:extLst>
              </a:tr>
              <a:tr h="831189">
                <a:tc>
                  <a:txBody>
                    <a:bodyPr/>
                    <a:lstStyle/>
                    <a:p>
                      <a:pPr fontAlgn="t"/>
                      <a:r>
                        <a:rPr lang="en-US" sz="2400" b="1" dirty="0">
                          <a:effectLst/>
                        </a:rPr>
                        <a:t>Reading and Writing</a:t>
                      </a:r>
                      <a:endParaRPr lang="en-US" sz="2400" dirty="0">
                        <a:effectLst/>
                      </a:endParaRP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0F0F0"/>
                    </a:solidFill>
                  </a:tcPr>
                </a:tc>
                <a:tc>
                  <a:txBody>
                    <a:bodyPr/>
                    <a:lstStyle/>
                    <a:p>
                      <a:pPr fontAlgn="t"/>
                      <a:r>
                        <a:rPr lang="en-US" sz="2400" dirty="0">
                          <a:effectLst/>
                        </a:rPr>
                        <a:t>64 (two 32-minute modules)</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2400" dirty="0">
                          <a:effectLst/>
                        </a:rPr>
                        <a:t>54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586048337"/>
                  </a:ext>
                </a:extLst>
              </a:tr>
              <a:tr h="831189">
                <a:tc>
                  <a:txBody>
                    <a:bodyPr/>
                    <a:lstStyle/>
                    <a:p>
                      <a:pPr fontAlgn="t"/>
                      <a:r>
                        <a:rPr lang="en-US" sz="2400" b="1" dirty="0">
                          <a:effectLst/>
                        </a:rPr>
                        <a:t>Math</a:t>
                      </a:r>
                      <a:endParaRPr lang="en-US" sz="2400" dirty="0">
                        <a:effectLst/>
                      </a:endParaRP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0F0F0"/>
                    </a:solidFill>
                  </a:tcPr>
                </a:tc>
                <a:tc>
                  <a:txBody>
                    <a:bodyPr/>
                    <a:lstStyle/>
                    <a:p>
                      <a:pPr fontAlgn="t"/>
                      <a:r>
                        <a:rPr lang="en-US" sz="2400" dirty="0">
                          <a:effectLst/>
                        </a:rPr>
                        <a:t>70 (two 35-minute modules)</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2400" dirty="0">
                          <a:effectLst/>
                        </a:rPr>
                        <a:t>44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242021013"/>
                  </a:ext>
                </a:extLst>
              </a:tr>
              <a:tr h="512566">
                <a:tc>
                  <a:txBody>
                    <a:bodyPr/>
                    <a:lstStyle/>
                    <a:p>
                      <a:pPr fontAlgn="t"/>
                      <a:r>
                        <a:rPr lang="en-US" sz="2400" b="1" dirty="0">
                          <a:effectLst/>
                        </a:rPr>
                        <a:t>Total</a:t>
                      </a:r>
                      <a:endParaRPr lang="en-US" sz="2400" dirty="0">
                        <a:effectLst/>
                      </a:endParaRP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0F0F0"/>
                    </a:solidFill>
                  </a:tcPr>
                </a:tc>
                <a:tc>
                  <a:txBody>
                    <a:bodyPr/>
                    <a:lstStyle/>
                    <a:p>
                      <a:pPr fontAlgn="t"/>
                      <a:r>
                        <a:rPr lang="en-US" sz="2400" dirty="0">
                          <a:effectLst/>
                        </a:rPr>
                        <a:t>134</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2400" dirty="0">
                          <a:effectLst/>
                        </a:rPr>
                        <a:t>98</a:t>
                      </a:r>
                    </a:p>
                  </a:txBody>
                  <a:tcPr marL="76200" marR="76200" marT="104775" marB="114300">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976742616"/>
                  </a:ext>
                </a:extLst>
              </a:tr>
            </a:tbl>
          </a:graphicData>
        </a:graphic>
      </p:graphicFrame>
      <p:pic>
        <p:nvPicPr>
          <p:cNvPr id="10" name="Picture 9" descr="A person writing on a white board&#10;&#10;AI-generated content may be incorrect.">
            <a:extLst>
              <a:ext uri="{FF2B5EF4-FFF2-40B4-BE49-F238E27FC236}">
                <a16:creationId xmlns:a16="http://schemas.microsoft.com/office/drawing/2014/main" id="{92B282D1-3424-F167-8AE6-57D0675E2407}"/>
              </a:ext>
            </a:extLst>
          </p:cNvPr>
          <p:cNvPicPr>
            <a:picLocks noChangeAspect="1"/>
          </p:cNvPicPr>
          <p:nvPr/>
        </p:nvPicPr>
        <p:blipFill>
          <a:blip r:embed="rId5"/>
          <a:stretch>
            <a:fillRect/>
          </a:stretch>
        </p:blipFill>
        <p:spPr>
          <a:xfrm>
            <a:off x="5745" y="0"/>
            <a:ext cx="7472811" cy="10287000"/>
          </a:xfrm>
          <a:prstGeom prst="rect">
            <a:avLst/>
          </a:prstGeom>
        </p:spPr>
      </p:pic>
    </p:spTree>
    <p:extLst>
      <p:ext uri="{BB962C8B-B14F-4D97-AF65-F5344CB8AC3E}">
        <p14:creationId xmlns:p14="http://schemas.microsoft.com/office/powerpoint/2010/main" val="83042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p:cNvSpPr txBox="1"/>
          <p:nvPr/>
        </p:nvSpPr>
        <p:spPr>
          <a:xfrm>
            <a:off x="1028700" y="885825"/>
            <a:ext cx="16230600" cy="1225079"/>
          </a:xfrm>
          <a:prstGeom prst="rect">
            <a:avLst/>
          </a:prstGeom>
        </p:spPr>
        <p:txBody>
          <a:bodyPr wrap="square"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SAT Results</a:t>
            </a:r>
          </a:p>
        </p:txBody>
      </p:sp>
      <p:sp>
        <p:nvSpPr>
          <p:cNvPr id="9" name="TextBox 9"/>
          <p:cNvSpPr txBox="1"/>
          <p:nvPr/>
        </p:nvSpPr>
        <p:spPr>
          <a:xfrm>
            <a:off x="462154" y="2109665"/>
            <a:ext cx="16230600" cy="6771084"/>
          </a:xfrm>
          <a:prstGeom prst="rect">
            <a:avLst/>
          </a:prstGeom>
        </p:spPr>
        <p:txBody>
          <a:bodyPr lIns="0" tIns="0" rIns="0" bIns="0" rtlCol="0" anchor="t">
            <a:spAutoFit/>
          </a:bodyPr>
          <a:lstStyle/>
          <a:p>
            <a:pPr marL="571500" indent="-571500" fontAlgn="base">
              <a:buFont typeface="Arial" panose="020B0604020202020204" pitchFamily="34" charset="0"/>
              <a:buChar char="•"/>
            </a:pPr>
            <a:r>
              <a:rPr lang="en-US" sz="4000" dirty="0">
                <a:latin typeface="Amasis MT Pro"/>
              </a:rPr>
              <a:t>This testing experience is key - gaining testing experience now helps students build the confidence and skills they’ll need to reach their future goals.</a:t>
            </a:r>
          </a:p>
          <a:p>
            <a:endParaRPr lang="en-US" sz="4000" dirty="0">
              <a:latin typeface="Amasis MT Pro"/>
            </a:endParaRPr>
          </a:p>
          <a:p>
            <a:pPr marL="571500" indent="-571500">
              <a:buFont typeface="Arial" panose="020B0604020202020204" pitchFamily="34" charset="0"/>
              <a:buChar char="•"/>
            </a:pPr>
            <a:endParaRPr lang="en-US" sz="4000" dirty="0">
              <a:latin typeface="Amasis MT Pro"/>
            </a:endParaRPr>
          </a:p>
          <a:p>
            <a:pPr marL="571500" indent="-571500" algn="l">
              <a:buFont typeface="Arial" panose="020B0604020202020204" pitchFamily="34" charset="0"/>
              <a:buChar char="•"/>
            </a:pPr>
            <a:r>
              <a:rPr lang="en-US" sz="4000" b="0" i="0" u="none" strike="noStrike" dirty="0">
                <a:effectLst/>
                <a:latin typeface="Amasis MT Pro"/>
              </a:rPr>
              <a:t>PCS will receive your SAT Results in early April.</a:t>
            </a:r>
            <a:endParaRPr lang="en-US" dirty="0">
              <a:latin typeface="Amasis MT Pro"/>
            </a:endParaRPr>
          </a:p>
          <a:p>
            <a:pPr marL="571500" indent="-571500">
              <a:buFont typeface="Arial" panose="020B0604020202020204" pitchFamily="34" charset="0"/>
              <a:buChar char="•"/>
            </a:pPr>
            <a:endParaRPr lang="en-US" sz="4000" dirty="0">
              <a:latin typeface="Amasis MT Pro"/>
            </a:endParaRPr>
          </a:p>
          <a:p>
            <a:pPr marL="571500" indent="-57150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b="0" i="0" u="none" strike="noStrike" dirty="0">
              <a:effectLst/>
              <a:latin typeface="Amasis MT Pro" panose="02040504050005020304" pitchFamily="18" charset="77"/>
            </a:endParaRPr>
          </a:p>
          <a:p>
            <a:pPr marL="571500" indent="-571500" algn="l" rtl="0" fontAlgn="base">
              <a:buFont typeface="Arial" panose="020B0604020202020204" pitchFamily="34" charset="0"/>
              <a:buChar char="•"/>
            </a:pPr>
            <a:endParaRPr lang="en-US" sz="4000" b="0" i="0" dirty="0">
              <a:effectLst/>
              <a:latin typeface="Arial" panose="020B0604020202020204" pitchFamily="34" charset="0"/>
            </a:endParaRPr>
          </a:p>
        </p:txBody>
      </p:sp>
    </p:spTree>
    <p:extLst>
      <p:ext uri="{BB962C8B-B14F-4D97-AF65-F5344CB8AC3E}">
        <p14:creationId xmlns:p14="http://schemas.microsoft.com/office/powerpoint/2010/main" val="76867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45" b="12545"/>
          <a:stretch>
            <a:fillRect/>
          </a:stretch>
        </p:blipFill>
        <p:spPr>
          <a:xfrm>
            <a:off x="0" y="0"/>
            <a:ext cx="18288000" cy="10287000"/>
          </a:xfrm>
          <a:prstGeom prst="rect">
            <a:avLst/>
          </a:prstGeom>
        </p:spPr>
      </p:pic>
      <p:sp>
        <p:nvSpPr>
          <p:cNvPr id="3" name="TextBox 3">
            <a:extLst>
              <a:ext uri="{FF2B5EF4-FFF2-40B4-BE49-F238E27FC236}">
                <a16:creationId xmlns:a16="http://schemas.microsoft.com/office/drawing/2014/main" id="{160769B0-97E6-E73B-0685-56EFFA0F7286}"/>
              </a:ext>
            </a:extLst>
          </p:cNvPr>
          <p:cNvSpPr txBox="1"/>
          <p:nvPr/>
        </p:nvSpPr>
        <p:spPr>
          <a:xfrm>
            <a:off x="2819400" y="3188397"/>
            <a:ext cx="12649200" cy="3908762"/>
          </a:xfrm>
          <a:prstGeom prst="rect">
            <a:avLst/>
          </a:prstGeom>
        </p:spPr>
        <p:txBody>
          <a:bodyPr wrap="square" lIns="0" tIns="0" rIns="0" bIns="0" rtlCol="0" anchor="t">
            <a:spAutoFit/>
          </a:bodyPr>
          <a:lstStyle/>
          <a:p>
            <a:pPr algn="ctr"/>
            <a:r>
              <a:rPr lang="en-US" sz="12700" dirty="0">
                <a:solidFill>
                  <a:srgbClr val="FFFFFF"/>
                </a:solidFill>
                <a:latin typeface="Prompt Bold" panose="00000800000000000000" pitchFamily="2" charset="-34"/>
                <a:cs typeface="Prompt Bold" panose="00000800000000000000" pitchFamily="2" charset="-34"/>
              </a:rPr>
              <a:t>Road to Recognition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p:cNvSpPr txBox="1"/>
          <p:nvPr/>
        </p:nvSpPr>
        <p:spPr>
          <a:xfrm>
            <a:off x="1028700" y="885825"/>
            <a:ext cx="16230600" cy="1225079"/>
          </a:xfrm>
          <a:prstGeom prst="rect">
            <a:avLst/>
          </a:prstGeom>
        </p:spPr>
        <p:txBody>
          <a:bodyPr wrap="square"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PCS TIP Road to Recognition</a:t>
            </a:r>
          </a:p>
        </p:txBody>
      </p:sp>
      <p:sp>
        <p:nvSpPr>
          <p:cNvPr id="9" name="TextBox 9"/>
          <p:cNvSpPr txBox="1"/>
          <p:nvPr/>
        </p:nvSpPr>
        <p:spPr>
          <a:xfrm>
            <a:off x="660937" y="2476500"/>
            <a:ext cx="16230600" cy="8617744"/>
          </a:xfrm>
          <a:prstGeom prst="rect">
            <a:avLst/>
          </a:prstGeom>
        </p:spPr>
        <p:txBody>
          <a:bodyPr lIns="0" tIns="0" rIns="0" bIns="0" rtlCol="0" anchor="t">
            <a:spAutoFit/>
          </a:bodyPr>
          <a:lstStyle/>
          <a:p>
            <a:pPr fontAlgn="base"/>
            <a:r>
              <a:rPr lang="en-US" sz="4000" b="1" dirty="0">
                <a:latin typeface="Amasis MT Pro"/>
              </a:rPr>
              <a:t>Saturday, April 11</a:t>
            </a:r>
            <a:r>
              <a:rPr lang="en-US" sz="2700" b="1" baseline="30000" dirty="0">
                <a:latin typeface="Amasis MT Pro"/>
              </a:rPr>
              <a:t>th </a:t>
            </a:r>
            <a:r>
              <a:rPr lang="en-US" sz="4000" b="1" dirty="0">
                <a:latin typeface="Amasis MT Pro"/>
              </a:rPr>
              <a:t>, 2026 at USF St. Petersburg</a:t>
            </a:r>
          </a:p>
          <a:p>
            <a:endParaRPr lang="en-US" sz="4000" b="1" dirty="0">
              <a:latin typeface="Amasis MT Pro"/>
            </a:endParaRPr>
          </a:p>
          <a:p>
            <a:pPr marL="1028700" lvl="1" indent="-571500">
              <a:buFont typeface="Arial,Sans-Serif" panose="020B0604020202020204" pitchFamily="34" charset="0"/>
              <a:buChar char="•"/>
            </a:pPr>
            <a:r>
              <a:rPr lang="en-US" sz="4000" dirty="0">
                <a:latin typeface="Amasis MT Pro"/>
              </a:rPr>
              <a:t>Flyers will be shared on test day. Register quickly! Spots are limited. </a:t>
            </a:r>
            <a:endParaRPr lang="en-US">
              <a:ea typeface="Calibri"/>
              <a:cs typeface="Calibri"/>
            </a:endParaRPr>
          </a:p>
          <a:p>
            <a:pPr marL="1028700" lvl="1" indent="-571500">
              <a:buFont typeface="Arial,Sans-Serif" panose="020B0604020202020204" pitchFamily="34" charset="0"/>
              <a:buChar char="•"/>
            </a:pPr>
            <a:endParaRPr lang="en-US" sz="4000" dirty="0">
              <a:latin typeface="Amasis MT Pro"/>
            </a:endParaRPr>
          </a:p>
          <a:p>
            <a:pPr marL="1028700" lvl="1" indent="-571500">
              <a:buFont typeface="Arial,Sans-Serif" panose="020B0604020202020204" pitchFamily="34" charset="0"/>
              <a:buChar char="•"/>
            </a:pPr>
            <a:r>
              <a:rPr lang="en-US" sz="4000" dirty="0">
                <a:latin typeface="Amasis MT Pro"/>
              </a:rPr>
              <a:t>Results will be sent home with your student after the event for those  who do not attend.</a:t>
            </a:r>
          </a:p>
          <a:p>
            <a:pPr marL="571500" indent="-571500">
              <a:buFont typeface="Arial" panose="020B0604020202020204" pitchFamily="34" charset="0"/>
              <a:buChar char="•"/>
            </a:pPr>
            <a:endParaRPr lang="en-US" sz="4000" dirty="0">
              <a:latin typeface="Amasis MT Pro"/>
            </a:endParaRPr>
          </a:p>
          <a:p>
            <a:pPr marL="1028700" lvl="1" indent="-571500" algn="l" fontAlgn="base">
              <a:buFont typeface="Arial" panose="020B0604020202020204" pitchFamily="34" charset="0"/>
              <a:buChar char="•"/>
            </a:pPr>
            <a:r>
              <a:rPr lang="en-US" sz="4000" dirty="0">
                <a:latin typeface="Amasis MT Pro"/>
              </a:rPr>
              <a:t>Due to space constraints, students who register will only be able to bring 1 parent/guardian.</a:t>
            </a:r>
          </a:p>
          <a:p>
            <a:pPr marL="571500" indent="-571500" fontAlgn="base">
              <a:buFont typeface="Arial" panose="020B0604020202020204" pitchFamily="34" charset="0"/>
              <a:buChar char="•"/>
            </a:pPr>
            <a:endParaRPr lang="en-US" sz="4000" dirty="0">
              <a:highlight>
                <a:srgbClr val="FFFF00"/>
              </a:highlight>
              <a:latin typeface="Amasis MT Pro"/>
            </a:endParaRPr>
          </a:p>
          <a:p>
            <a:pPr marL="1028700" lvl="1" indent="-57150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b="0" i="0" u="none" strike="noStrike" dirty="0">
              <a:effectLst/>
              <a:latin typeface="Amasis MT Pro" panose="02040504050005020304" pitchFamily="18" charset="77"/>
            </a:endParaRPr>
          </a:p>
          <a:p>
            <a:pPr marL="571500" indent="-571500" algn="l" rtl="0" fontAlgn="base">
              <a:buFont typeface="Arial" panose="020B0604020202020204" pitchFamily="34" charset="0"/>
              <a:buChar char="•"/>
            </a:pPr>
            <a:endParaRPr lang="en-US" sz="4000" b="0" i="0" dirty="0">
              <a:effectLst/>
              <a:latin typeface="Arial" panose="020B0604020202020204" pitchFamily="34" charset="0"/>
            </a:endParaRPr>
          </a:p>
        </p:txBody>
      </p:sp>
    </p:spTree>
    <p:extLst>
      <p:ext uri="{BB962C8B-B14F-4D97-AF65-F5344CB8AC3E}">
        <p14:creationId xmlns:p14="http://schemas.microsoft.com/office/powerpoint/2010/main" val="233705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p:cNvSpPr txBox="1"/>
          <p:nvPr/>
        </p:nvSpPr>
        <p:spPr>
          <a:xfrm>
            <a:off x="1028700" y="885825"/>
            <a:ext cx="16230600" cy="1225079"/>
          </a:xfrm>
          <a:prstGeom prst="rect">
            <a:avLst/>
          </a:prstGeom>
        </p:spPr>
        <p:txBody>
          <a:bodyPr wrap="square" lIns="0" tIns="0" rIns="0" bIns="0" rtlCol="0" anchor="t">
            <a:spAutoFit/>
          </a:bodyPr>
          <a:lstStyle/>
          <a:p>
            <a:pPr algn="ctr">
              <a:lnSpc>
                <a:spcPts val="9931"/>
              </a:lnSpc>
            </a:pPr>
            <a:r>
              <a:rPr lang="en-US" sz="7093" b="1" dirty="0">
                <a:solidFill>
                  <a:srgbClr val="8AB840"/>
                </a:solidFill>
                <a:latin typeface="Prompt Bold" panose="00000800000000000000" pitchFamily="2" charset="-34"/>
                <a:cs typeface="Prompt Bold" panose="00000800000000000000" pitchFamily="2" charset="-34"/>
              </a:rPr>
              <a:t>Purpose of the TIP SAT Program</a:t>
            </a:r>
            <a:endParaRPr lang="en-US"/>
          </a:p>
        </p:txBody>
      </p:sp>
      <p:sp>
        <p:nvSpPr>
          <p:cNvPr id="9" name="TextBox 9"/>
          <p:cNvSpPr txBox="1"/>
          <p:nvPr/>
        </p:nvSpPr>
        <p:spPr>
          <a:xfrm>
            <a:off x="660937" y="2788839"/>
            <a:ext cx="16230600" cy="6771084"/>
          </a:xfrm>
          <a:prstGeom prst="rect">
            <a:avLst/>
          </a:prstGeom>
        </p:spPr>
        <p:txBody>
          <a:bodyPr lIns="0" tIns="0" rIns="0" bIns="0" rtlCol="0" anchor="t">
            <a:spAutoFit/>
          </a:bodyPr>
          <a:lstStyle/>
          <a:p>
            <a:pPr fontAlgn="base">
              <a:buFont typeface="Arial" panose="020B0604020202020204" pitchFamily="34" charset="0"/>
              <a:buChar char="•"/>
            </a:pPr>
            <a:r>
              <a:rPr lang="en-US" sz="4000" b="1" i="0" u="none" strike="noStrike" dirty="0">
                <a:effectLst/>
                <a:ea typeface="+mn-lt"/>
                <a:cs typeface="+mn-lt"/>
              </a:rPr>
              <a:t>Identify and </a:t>
            </a:r>
            <a:r>
              <a:rPr lang="en-US" sz="4000" b="1" dirty="0">
                <a:ea typeface="+mn-lt"/>
                <a:cs typeface="+mn-lt"/>
              </a:rPr>
              <a:t>support </a:t>
            </a:r>
            <a:r>
              <a:rPr lang="en-US" sz="4000" b="1" i="0" u="none" strike="noStrike" dirty="0">
                <a:effectLst/>
                <a:ea typeface="+mn-lt"/>
                <a:cs typeface="+mn-lt"/>
              </a:rPr>
              <a:t>academically talented 7th</a:t>
            </a:r>
            <a:r>
              <a:rPr lang="en-US" sz="4000" b="1" dirty="0">
                <a:ea typeface="+mn-lt"/>
                <a:cs typeface="+mn-lt"/>
              </a:rPr>
              <a:t> </a:t>
            </a:r>
            <a:r>
              <a:rPr lang="en-US" sz="4000" b="1" i="0" u="none" strike="noStrike" dirty="0">
                <a:effectLst/>
                <a:ea typeface="+mn-lt"/>
                <a:cs typeface="+mn-lt"/>
              </a:rPr>
              <a:t>grade students</a:t>
            </a:r>
            <a:r>
              <a:rPr lang="en-US" sz="4000" dirty="0">
                <a:ea typeface="+mn-lt"/>
                <a:cs typeface="+mn-lt"/>
              </a:rPr>
              <a:t> by providing opportunities for advanced learning and enrichment.</a:t>
            </a:r>
            <a:endParaRPr lang="en-US" sz="4000" b="0" i="0" dirty="0">
              <a:effectLst/>
              <a:ea typeface="+mn-lt"/>
              <a:cs typeface="+mn-lt"/>
            </a:endParaRPr>
          </a:p>
          <a:p>
            <a:pPr>
              <a:buFont typeface="Arial" panose="020B0604020202020204" pitchFamily="34" charset="0"/>
              <a:buChar char="•"/>
            </a:pPr>
            <a:endParaRPr lang="en-US" sz="4000" dirty="0">
              <a:ea typeface="+mn-lt"/>
              <a:cs typeface="+mn-lt"/>
            </a:endParaRPr>
          </a:p>
          <a:p>
            <a:pPr>
              <a:buFont typeface="Arial" panose="020B0604020202020204" pitchFamily="34" charset="0"/>
              <a:buChar char="•"/>
            </a:pPr>
            <a:r>
              <a:rPr lang="en-US" sz="4000" b="1" dirty="0">
                <a:ea typeface="+mn-lt"/>
                <a:cs typeface="+mn-lt"/>
              </a:rPr>
              <a:t>Guide </a:t>
            </a:r>
            <a:r>
              <a:rPr lang="en-US" sz="4000" b="1" i="0" u="none" strike="noStrike" dirty="0">
                <a:effectLst/>
                <a:ea typeface="+mn-lt"/>
                <a:cs typeface="+mn-lt"/>
              </a:rPr>
              <a:t>students and </a:t>
            </a:r>
            <a:r>
              <a:rPr lang="en-US" sz="4000" b="1" dirty="0">
                <a:ea typeface="+mn-lt"/>
                <a:cs typeface="+mn-lt"/>
              </a:rPr>
              <a:t>families in developing a </a:t>
            </a:r>
            <a:r>
              <a:rPr lang="en-US" sz="4000" b="1" i="0" u="none" strike="noStrike" dirty="0">
                <a:effectLst/>
                <a:ea typeface="+mn-lt"/>
                <a:cs typeface="+mn-lt"/>
              </a:rPr>
              <a:t>college-preparatory academic </a:t>
            </a:r>
            <a:r>
              <a:rPr lang="en-US" sz="4000" b="1" dirty="0">
                <a:ea typeface="+mn-lt"/>
                <a:cs typeface="+mn-lt"/>
              </a:rPr>
              <a:t>plan</a:t>
            </a:r>
            <a:r>
              <a:rPr lang="en-US" sz="4000" dirty="0">
                <a:ea typeface="+mn-lt"/>
                <a:cs typeface="+mn-lt"/>
              </a:rPr>
              <a:t> that supports success in </a:t>
            </a:r>
            <a:r>
              <a:rPr lang="en-US" sz="4000" b="0" i="0" u="none" strike="noStrike" dirty="0">
                <a:effectLst/>
                <a:ea typeface="+mn-lt"/>
                <a:cs typeface="+mn-lt"/>
              </a:rPr>
              <a:t>8th</a:t>
            </a:r>
            <a:r>
              <a:rPr lang="en-US" sz="4000" dirty="0">
                <a:ea typeface="+mn-lt"/>
                <a:cs typeface="+mn-lt"/>
              </a:rPr>
              <a:t> </a:t>
            </a:r>
            <a:r>
              <a:rPr lang="en-US" sz="4000" b="0" i="0" u="none" strike="noStrike" dirty="0">
                <a:effectLst/>
                <a:ea typeface="+mn-lt"/>
                <a:cs typeface="+mn-lt"/>
              </a:rPr>
              <a:t>grade, high school, and beyond</a:t>
            </a:r>
            <a:r>
              <a:rPr lang="en-US" sz="4000" dirty="0">
                <a:ea typeface="+mn-lt"/>
                <a:cs typeface="+mn-lt"/>
              </a:rPr>
              <a:t>.</a:t>
            </a:r>
            <a:endParaRPr lang="en-US" dirty="0">
              <a:ea typeface="+mn-lt"/>
              <a:cs typeface="+mn-lt"/>
            </a:endParaRPr>
          </a:p>
          <a:p>
            <a:pPr>
              <a:buFont typeface="Arial" panose="020B0604020202020204" pitchFamily="34" charset="0"/>
              <a:buChar char="•"/>
            </a:pPr>
            <a:endParaRPr lang="en-US" sz="4000" dirty="0">
              <a:ea typeface="+mn-lt"/>
              <a:cs typeface="+mn-lt"/>
            </a:endParaRPr>
          </a:p>
          <a:p>
            <a:pPr>
              <a:buFont typeface="Arial" panose="020B0604020202020204" pitchFamily="34" charset="0"/>
              <a:buChar char="•"/>
            </a:pPr>
            <a:r>
              <a:rPr lang="en-US" sz="4000" b="1" dirty="0">
                <a:ea typeface="+mn-lt"/>
                <a:cs typeface="+mn-lt"/>
              </a:rPr>
              <a:t>Offer early exposure </a:t>
            </a:r>
            <a:r>
              <a:rPr lang="en-US" sz="4000" b="1" i="0" u="none" strike="noStrike" dirty="0">
                <a:effectLst/>
                <a:ea typeface="+mn-lt"/>
                <a:cs typeface="+mn-lt"/>
              </a:rPr>
              <a:t>to the SAT</a:t>
            </a:r>
            <a:r>
              <a:rPr lang="en-US" sz="4000" b="0" i="0" u="none" strike="noStrike" dirty="0">
                <a:effectLst/>
                <a:ea typeface="+mn-lt"/>
                <a:cs typeface="+mn-lt"/>
              </a:rPr>
              <a:t> to </a:t>
            </a:r>
            <a:r>
              <a:rPr lang="en-US" sz="4000" dirty="0">
                <a:ea typeface="+mn-lt"/>
                <a:cs typeface="+mn-lt"/>
              </a:rPr>
              <a:t>help students gain valuable experience and confidence, positioning </a:t>
            </a:r>
            <a:r>
              <a:rPr lang="en-US" sz="4000" b="0" i="0" u="none" strike="noStrike" dirty="0">
                <a:effectLst/>
                <a:ea typeface="+mn-lt"/>
                <a:cs typeface="+mn-lt"/>
              </a:rPr>
              <a:t>them </a:t>
            </a:r>
            <a:r>
              <a:rPr lang="en-US" sz="4000" dirty="0">
                <a:ea typeface="+mn-lt"/>
                <a:cs typeface="+mn-lt"/>
              </a:rPr>
              <a:t>for future </a:t>
            </a:r>
            <a:r>
              <a:rPr lang="en-US" sz="4000" b="0" i="0" u="none" strike="noStrike" dirty="0">
                <a:effectLst/>
                <a:ea typeface="+mn-lt"/>
                <a:cs typeface="+mn-lt"/>
              </a:rPr>
              <a:t>recognition </a:t>
            </a:r>
            <a:r>
              <a:rPr lang="en-US" sz="4000" dirty="0">
                <a:ea typeface="+mn-lt"/>
                <a:cs typeface="+mn-lt"/>
              </a:rPr>
              <a:t>through </a:t>
            </a:r>
            <a:r>
              <a:rPr lang="en-US" sz="4000" b="0" i="0" u="none" strike="noStrike" dirty="0">
                <a:effectLst/>
                <a:ea typeface="+mn-lt"/>
                <a:cs typeface="+mn-lt"/>
              </a:rPr>
              <a:t>National Merit,</a:t>
            </a:r>
            <a:r>
              <a:rPr lang="en-US" sz="4000" dirty="0">
                <a:ea typeface="+mn-lt"/>
                <a:cs typeface="+mn-lt"/>
              </a:rPr>
              <a:t> </a:t>
            </a:r>
            <a:r>
              <a:rPr lang="en-US" sz="4000" b="0" i="0" u="none" strike="noStrike" dirty="0">
                <a:effectLst/>
                <a:ea typeface="+mn-lt"/>
                <a:cs typeface="+mn-lt"/>
              </a:rPr>
              <a:t>College Board National Recognition</a:t>
            </a:r>
            <a:r>
              <a:rPr lang="en-US" sz="4000" dirty="0">
                <a:ea typeface="+mn-lt"/>
                <a:cs typeface="+mn-lt"/>
              </a:rPr>
              <a:t> Programs</a:t>
            </a:r>
            <a:r>
              <a:rPr lang="en-US" sz="4000" b="0" i="0" u="none" strike="noStrike" dirty="0">
                <a:effectLst/>
                <a:ea typeface="+mn-lt"/>
                <a:cs typeface="+mn-lt"/>
              </a:rPr>
              <a:t>, and</a:t>
            </a:r>
            <a:r>
              <a:rPr lang="en-US" sz="4000" dirty="0">
                <a:ea typeface="+mn-lt"/>
                <a:cs typeface="+mn-lt"/>
              </a:rPr>
              <a:t> </a:t>
            </a:r>
            <a:r>
              <a:rPr lang="en-US" sz="4000" b="0" i="0" u="none" strike="noStrike" dirty="0">
                <a:effectLst/>
                <a:ea typeface="+mn-lt"/>
                <a:cs typeface="+mn-lt"/>
              </a:rPr>
              <a:t>university admissions</a:t>
            </a:r>
            <a:r>
              <a:rPr lang="en-US" sz="4000" dirty="0">
                <a:ea typeface="+mn-lt"/>
                <a:cs typeface="+mn-lt"/>
              </a:rPr>
              <a:t>.</a:t>
            </a:r>
            <a:endParaRPr lang="en-US" dirty="0">
              <a:ea typeface="+mn-lt"/>
              <a:cs typeface="+mn-lt"/>
            </a:endParaRPr>
          </a:p>
          <a:p>
            <a:pPr marL="571500" indent="-571500" algn="l">
              <a:buFont typeface="Arial" panose="020B0604020202020204" pitchFamily="34" charset="0"/>
              <a:buChar char="•"/>
            </a:pPr>
            <a:endParaRPr lang="en-US" sz="4000" b="0" i="0" dirty="0">
              <a:effectLst/>
              <a:latin typeface="Amasis MT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C95E-F1B5-6D4A-AD7E-76D8FD9CA0F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6351907-99F3-F9A5-7B1B-FE9FC950B82B}"/>
              </a:ext>
            </a:extLst>
          </p:cNvPr>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a:extLst>
              <a:ext uri="{FF2B5EF4-FFF2-40B4-BE49-F238E27FC236}">
                <a16:creationId xmlns:a16="http://schemas.microsoft.com/office/drawing/2014/main" id="{4ADD7EC9-1DF9-567B-C4DC-7B1F1D508E1D}"/>
              </a:ext>
            </a:extLst>
          </p:cNvPr>
          <p:cNvGrpSpPr/>
          <p:nvPr/>
        </p:nvGrpSpPr>
        <p:grpSpPr>
          <a:xfrm>
            <a:off x="16035721" y="8372666"/>
            <a:ext cx="1771268" cy="1771268"/>
            <a:chOff x="0" y="0"/>
            <a:chExt cx="812800" cy="812800"/>
          </a:xfrm>
        </p:grpSpPr>
        <p:sp>
          <p:nvSpPr>
            <p:cNvPr id="4" name="Freeform 4">
              <a:extLst>
                <a:ext uri="{FF2B5EF4-FFF2-40B4-BE49-F238E27FC236}">
                  <a16:creationId xmlns:a16="http://schemas.microsoft.com/office/drawing/2014/main" id="{2F695410-E7C0-0BCB-DB4E-12A2D54256D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a:extLst>
                <a:ext uri="{FF2B5EF4-FFF2-40B4-BE49-F238E27FC236}">
                  <a16:creationId xmlns:a16="http://schemas.microsoft.com/office/drawing/2014/main" id="{ECB28724-6AF1-EB6D-7D3A-F54B19E9F693}"/>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a:extLst>
              <a:ext uri="{FF2B5EF4-FFF2-40B4-BE49-F238E27FC236}">
                <a16:creationId xmlns:a16="http://schemas.microsoft.com/office/drawing/2014/main" id="{A328CAF2-4194-4312-7720-17F52856D232}"/>
              </a:ext>
            </a:extLst>
          </p:cNvPr>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a:extLst>
              <a:ext uri="{FF2B5EF4-FFF2-40B4-BE49-F238E27FC236}">
                <a16:creationId xmlns:a16="http://schemas.microsoft.com/office/drawing/2014/main" id="{D37531E8-8BA8-1A32-A93A-A041DD51A4A5}"/>
              </a:ext>
            </a:extLst>
          </p:cNvPr>
          <p:cNvSpPr txBox="1"/>
          <p:nvPr/>
        </p:nvSpPr>
        <p:spPr>
          <a:xfrm>
            <a:off x="1028700" y="885825"/>
            <a:ext cx="16230600" cy="1225079"/>
          </a:xfrm>
          <a:prstGeom prst="rect">
            <a:avLst/>
          </a:prstGeom>
        </p:spPr>
        <p:txBody>
          <a:bodyPr wrap="square" lIns="0" tIns="0" rIns="0" bIns="0" rtlCol="0" anchor="t">
            <a:spAutoFit/>
          </a:bodyPr>
          <a:lstStyle/>
          <a:p>
            <a:pPr algn="ctr">
              <a:lnSpc>
                <a:spcPts val="9931"/>
              </a:lnSpc>
            </a:pPr>
            <a:r>
              <a:rPr lang="en-US" sz="7050" b="1" dirty="0">
                <a:solidFill>
                  <a:srgbClr val="8AB840"/>
                </a:solidFill>
                <a:latin typeface="Prompt Bold"/>
                <a:cs typeface="Prompt Bold"/>
              </a:rPr>
              <a:t>TIP SAT Benefits the Student</a:t>
            </a:r>
            <a:endParaRPr lang="en-US" dirty="0"/>
          </a:p>
        </p:txBody>
      </p:sp>
      <p:graphicFrame>
        <p:nvGraphicFramePr>
          <p:cNvPr id="13" name="Table 12">
            <a:extLst>
              <a:ext uri="{FF2B5EF4-FFF2-40B4-BE49-F238E27FC236}">
                <a16:creationId xmlns:a16="http://schemas.microsoft.com/office/drawing/2014/main" id="{53F7FEBA-9F83-9A56-6E40-7A5716F14542}"/>
              </a:ext>
            </a:extLst>
          </p:cNvPr>
          <p:cNvGraphicFramePr>
            <a:graphicFrameLocks noGrp="1"/>
          </p:cNvGraphicFramePr>
          <p:nvPr>
            <p:extLst>
              <p:ext uri="{D42A27DB-BD31-4B8C-83A1-F6EECF244321}">
                <p14:modId xmlns:p14="http://schemas.microsoft.com/office/powerpoint/2010/main" val="37360989"/>
              </p:ext>
            </p:extLst>
          </p:nvPr>
        </p:nvGraphicFramePr>
        <p:xfrm>
          <a:off x="2308563" y="2785714"/>
          <a:ext cx="14264640" cy="5234004"/>
        </p:xfrm>
        <a:graphic>
          <a:graphicData uri="http://schemas.openxmlformats.org/drawingml/2006/table">
            <a:tbl>
              <a:tblPr firstRow="1" bandRow="1">
                <a:tableStyleId>{5C22544A-7EE6-4342-B048-85BDC9FD1C3A}</a:tableStyleId>
              </a:tblPr>
              <a:tblGrid>
                <a:gridCol w="7132320">
                  <a:extLst>
                    <a:ext uri="{9D8B030D-6E8A-4147-A177-3AD203B41FA5}">
                      <a16:colId xmlns:a16="http://schemas.microsoft.com/office/drawing/2014/main" val="991407854"/>
                    </a:ext>
                  </a:extLst>
                </a:gridCol>
                <a:gridCol w="7132320">
                  <a:extLst>
                    <a:ext uri="{9D8B030D-6E8A-4147-A177-3AD203B41FA5}">
                      <a16:colId xmlns:a16="http://schemas.microsoft.com/office/drawing/2014/main" val="681333649"/>
                    </a:ext>
                  </a:extLst>
                </a:gridCol>
              </a:tblGrid>
              <a:tr h="980841">
                <a:tc>
                  <a:txBody>
                    <a:bodyPr/>
                    <a:lstStyle/>
                    <a:p>
                      <a:pPr algn="ctr"/>
                      <a:r>
                        <a:rPr lang="en-US" sz="4000" dirty="0"/>
                        <a:t>BENEFIT</a:t>
                      </a:r>
                    </a:p>
                  </a:txBody>
                  <a:tcPr anchor="ctr"/>
                </a:tc>
                <a:tc>
                  <a:txBody>
                    <a:bodyPr/>
                    <a:lstStyle/>
                    <a:p>
                      <a:pPr algn="ctr"/>
                      <a:r>
                        <a:rPr lang="en-US" sz="4000" dirty="0"/>
                        <a:t>IMPACT ON PSAT/NMSQT &amp; NATIONAL MERIT</a:t>
                      </a:r>
                    </a:p>
                  </a:txBody>
                  <a:tcPr anchor="ctr"/>
                </a:tc>
                <a:extLst>
                  <a:ext uri="{0D108BD9-81ED-4DB2-BD59-A6C34878D82A}">
                    <a16:rowId xmlns:a16="http://schemas.microsoft.com/office/drawing/2014/main" val="2726528864"/>
                  </a:ext>
                </a:extLst>
              </a:tr>
              <a:tr h="980841">
                <a:tc>
                  <a:txBody>
                    <a:bodyPr/>
                    <a:lstStyle/>
                    <a:p>
                      <a:pPr algn="l"/>
                      <a:r>
                        <a:rPr lang="en-US" sz="2800" dirty="0"/>
                        <a:t>Academic Prep</a:t>
                      </a:r>
                    </a:p>
                  </a:txBody>
                  <a:tcPr/>
                </a:tc>
                <a:tc>
                  <a:txBody>
                    <a:bodyPr/>
                    <a:lstStyle/>
                    <a:p>
                      <a:pPr algn="l"/>
                      <a:r>
                        <a:rPr lang="en-US" sz="2800" dirty="0"/>
                        <a:t>Improves test scores and confidence</a:t>
                      </a:r>
                    </a:p>
                  </a:txBody>
                  <a:tcPr/>
                </a:tc>
                <a:extLst>
                  <a:ext uri="{0D108BD9-81ED-4DB2-BD59-A6C34878D82A}">
                    <a16:rowId xmlns:a16="http://schemas.microsoft.com/office/drawing/2014/main" val="583993117"/>
                  </a:ext>
                </a:extLst>
              </a:tr>
              <a:tr h="980841">
                <a:tc>
                  <a:txBody>
                    <a:bodyPr/>
                    <a:lstStyle/>
                    <a:p>
                      <a:pPr algn="l"/>
                      <a:r>
                        <a:rPr lang="en-US" sz="2800" dirty="0"/>
                        <a:t>Early Identification</a:t>
                      </a:r>
                    </a:p>
                  </a:txBody>
                  <a:tcPr/>
                </a:tc>
                <a:tc>
                  <a:txBody>
                    <a:bodyPr/>
                    <a:lstStyle/>
                    <a:p>
                      <a:pPr algn="l"/>
                      <a:r>
                        <a:rPr lang="en-US" sz="2800" dirty="0"/>
                        <a:t>Encourages long-term planning and readiness</a:t>
                      </a:r>
                    </a:p>
                  </a:txBody>
                  <a:tcPr/>
                </a:tc>
                <a:extLst>
                  <a:ext uri="{0D108BD9-81ED-4DB2-BD59-A6C34878D82A}">
                    <a16:rowId xmlns:a16="http://schemas.microsoft.com/office/drawing/2014/main" val="2813429242"/>
                  </a:ext>
                </a:extLst>
              </a:tr>
              <a:tr h="980841">
                <a:tc>
                  <a:txBody>
                    <a:bodyPr/>
                    <a:lstStyle/>
                    <a:p>
                      <a:pPr algn="l"/>
                      <a:r>
                        <a:rPr lang="en-US" sz="2800" dirty="0"/>
                        <a:t>Scholarship Access</a:t>
                      </a:r>
                    </a:p>
                  </a:txBody>
                  <a:tcPr/>
                </a:tc>
                <a:tc>
                  <a:txBody>
                    <a:bodyPr/>
                    <a:lstStyle/>
                    <a:p>
                      <a:pPr algn="l"/>
                      <a:r>
                        <a:rPr lang="en-US" sz="2800" dirty="0"/>
                        <a:t>Opens doors to financial aid and recognition</a:t>
                      </a:r>
                    </a:p>
                  </a:txBody>
                  <a:tcPr/>
                </a:tc>
                <a:extLst>
                  <a:ext uri="{0D108BD9-81ED-4DB2-BD59-A6C34878D82A}">
                    <a16:rowId xmlns:a16="http://schemas.microsoft.com/office/drawing/2014/main" val="3586948121"/>
                  </a:ext>
                </a:extLst>
              </a:tr>
              <a:tr h="980841">
                <a:tc>
                  <a:txBody>
                    <a:bodyPr/>
                    <a:lstStyle/>
                    <a:p>
                      <a:pPr algn="l"/>
                      <a:r>
                        <a:rPr lang="en-US" sz="2800" dirty="0"/>
                        <a:t>College Readiness</a:t>
                      </a:r>
                    </a:p>
                  </a:txBody>
                  <a:tcPr/>
                </a:tc>
                <a:tc>
                  <a:txBody>
                    <a:bodyPr/>
                    <a:lstStyle/>
                    <a:p>
                      <a:pPr algn="l"/>
                      <a:r>
                        <a:rPr lang="en-US" sz="2800" dirty="0"/>
                        <a:t>Aligns students with AP, SAT and career pathways</a:t>
                      </a:r>
                    </a:p>
                  </a:txBody>
                  <a:tcPr/>
                </a:tc>
                <a:extLst>
                  <a:ext uri="{0D108BD9-81ED-4DB2-BD59-A6C34878D82A}">
                    <a16:rowId xmlns:a16="http://schemas.microsoft.com/office/drawing/2014/main" val="1069116703"/>
                  </a:ext>
                </a:extLst>
              </a:tr>
            </a:tbl>
          </a:graphicData>
        </a:graphic>
      </p:graphicFrame>
    </p:spTree>
    <p:extLst>
      <p:ext uri="{BB962C8B-B14F-4D97-AF65-F5344CB8AC3E}">
        <p14:creationId xmlns:p14="http://schemas.microsoft.com/office/powerpoint/2010/main" val="169486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gn="ctr">
              <a:lnSpc>
                <a:spcPts val="9931"/>
              </a:lnSpc>
            </a:pPr>
            <a:r>
              <a:rPr lang="en-US" sz="7093" b="1" dirty="0">
                <a:solidFill>
                  <a:srgbClr val="8AB840"/>
                </a:solidFill>
                <a:latin typeface="Prompt Bold" panose="00000800000000000000" pitchFamily="2" charset="-34"/>
                <a:cs typeface="Prompt Bold" panose="00000800000000000000" pitchFamily="2" charset="-34"/>
              </a:rPr>
              <a:t>SAT Facts</a:t>
            </a:r>
            <a:endParaRPr lang="en-US"/>
          </a:p>
        </p:txBody>
      </p:sp>
      <p:sp>
        <p:nvSpPr>
          <p:cNvPr id="10" name="TextBox 10"/>
          <p:cNvSpPr txBox="1"/>
          <p:nvPr/>
        </p:nvSpPr>
        <p:spPr>
          <a:xfrm>
            <a:off x="6106101" y="2105025"/>
            <a:ext cx="11153199" cy="7078861"/>
          </a:xfrm>
          <a:prstGeom prst="rect">
            <a:avLst/>
          </a:prstGeom>
        </p:spPr>
        <p:txBody>
          <a:bodyPr lIns="0" tIns="0" rIns="0" bIns="0" rtlCol="0" anchor="t">
            <a:spAutoFit/>
          </a:bodyPr>
          <a:lstStyle/>
          <a:p>
            <a:pPr marL="457200" indent="-457200" algn="l" rtl="0" fontAlgn="base">
              <a:buFont typeface="Arial" pitchFamily="2" charset="2"/>
              <a:buChar char="•"/>
            </a:pPr>
            <a:r>
              <a:rPr lang="en-US" sz="3200" b="0" i="0" u="none" strike="noStrike" dirty="0">
                <a:effectLst/>
                <a:latin typeface="Calibri"/>
                <a:ea typeface="Calibri"/>
                <a:cs typeface="Calibri"/>
              </a:rPr>
              <a:t>Accepted by almost ALL U.S. colleges</a:t>
            </a:r>
            <a:r>
              <a:rPr lang="en-US" sz="3200" b="0" i="0" dirty="0">
                <a:effectLst/>
                <a:latin typeface="Calibri"/>
                <a:ea typeface="Calibri"/>
                <a:cs typeface="Calibri"/>
              </a:rPr>
              <a:t>​</a:t>
            </a:r>
            <a:endParaRPr lang="en-US" sz="3200" b="0" i="0">
              <a:effectLst/>
              <a:latin typeface="Calibri"/>
              <a:ea typeface="Calibri"/>
              <a:cs typeface="Calibri"/>
            </a:endParaRPr>
          </a:p>
          <a:p>
            <a:pPr marL="457200" indent="-457200">
              <a:buFont typeface="Arial" pitchFamily="2" charset="2"/>
              <a:buChar char="•"/>
            </a:pPr>
            <a:endParaRPr lang="en-US" sz="3200" dirty="0">
              <a:latin typeface="Calibri"/>
              <a:ea typeface="Calibri"/>
              <a:cs typeface="Calibri"/>
            </a:endParaRPr>
          </a:p>
          <a:p>
            <a:pPr marL="457200" indent="-457200" algn="l" rtl="0" fontAlgn="base">
              <a:buFont typeface="Arial" pitchFamily="2" charset="2"/>
              <a:buChar char="•"/>
            </a:pPr>
            <a:r>
              <a:rPr lang="en-US" sz="3200" b="0" i="0" u="none" strike="noStrike" dirty="0">
                <a:effectLst/>
                <a:latin typeface="Calibri"/>
                <a:ea typeface="Calibri"/>
                <a:cs typeface="Calibri"/>
              </a:rPr>
              <a:t>Typically taken by students during the spring of their junior year and the fall of their senior year</a:t>
            </a:r>
            <a:r>
              <a:rPr lang="en-US" sz="3200" b="0" i="0" dirty="0">
                <a:effectLst/>
                <a:latin typeface="Calibri"/>
                <a:ea typeface="Calibri"/>
                <a:cs typeface="Calibri"/>
              </a:rPr>
              <a:t>​</a:t>
            </a:r>
          </a:p>
          <a:p>
            <a:pPr marL="457200" indent="-457200">
              <a:buFont typeface="Arial" pitchFamily="2" charset="2"/>
              <a:buChar char="•"/>
            </a:pPr>
            <a:endParaRPr lang="en-US" sz="3200" dirty="0">
              <a:latin typeface="Calibri"/>
              <a:ea typeface="Calibri"/>
              <a:cs typeface="Calibri"/>
            </a:endParaRPr>
          </a:p>
          <a:p>
            <a:pPr marL="457200" indent="-457200" fontAlgn="base">
              <a:buFont typeface="Arial" pitchFamily="2" charset="2"/>
              <a:buChar char="•"/>
            </a:pPr>
            <a:r>
              <a:rPr lang="en-US" sz="3200" dirty="0">
                <a:latin typeface="Calibri"/>
                <a:ea typeface="Calibri"/>
                <a:cs typeface="Calibri"/>
              </a:rPr>
              <a:t>Combined with high school GPA, a direct predictor of potential college success</a:t>
            </a:r>
          </a:p>
          <a:p>
            <a:pPr marL="457200" indent="-457200">
              <a:buFont typeface="Arial" pitchFamily="2" charset="2"/>
              <a:buChar char="•"/>
            </a:pPr>
            <a:endParaRPr lang="en-US" sz="3200" b="0" i="0" dirty="0">
              <a:effectLst/>
              <a:latin typeface="Calibri"/>
              <a:ea typeface="Calibri"/>
              <a:cs typeface="Calibri"/>
            </a:endParaRPr>
          </a:p>
          <a:p>
            <a:pPr marL="457200" indent="-457200" fontAlgn="base">
              <a:buFont typeface="Arial" pitchFamily="2" charset="2"/>
              <a:buChar char="•"/>
            </a:pPr>
            <a:r>
              <a:rPr lang="en-US" sz="3200" dirty="0">
                <a:ea typeface="+mn-lt"/>
                <a:cs typeface="+mn-lt"/>
              </a:rPr>
              <a:t>By taking </a:t>
            </a:r>
            <a:r>
              <a:rPr lang="en-US" sz="3200" b="0" i="0" u="none" strike="noStrike" dirty="0">
                <a:effectLst/>
                <a:ea typeface="+mn-lt"/>
                <a:cs typeface="+mn-lt"/>
              </a:rPr>
              <a:t>the SAT </a:t>
            </a:r>
            <a:r>
              <a:rPr lang="en-US" sz="3200" dirty="0">
                <a:ea typeface="+mn-lt"/>
                <a:cs typeface="+mn-lt"/>
              </a:rPr>
              <a:t>early, students gain valuable insight into the skills measured on both the </a:t>
            </a:r>
            <a:r>
              <a:rPr lang="en-US" sz="3200" b="0" i="0" u="none" strike="noStrike" dirty="0">
                <a:effectLst/>
                <a:ea typeface="+mn-lt"/>
                <a:cs typeface="+mn-lt"/>
              </a:rPr>
              <a:t>PSAT </a:t>
            </a:r>
            <a:r>
              <a:rPr lang="en-US" sz="3200" dirty="0">
                <a:ea typeface="+mn-lt"/>
                <a:cs typeface="+mn-lt"/>
              </a:rPr>
              <a:t>and </a:t>
            </a:r>
            <a:r>
              <a:rPr lang="en-US" sz="3200" b="0" i="0" u="none" strike="noStrike" dirty="0">
                <a:effectLst/>
                <a:ea typeface="+mn-lt"/>
                <a:cs typeface="+mn-lt"/>
              </a:rPr>
              <a:t>SAT</a:t>
            </a:r>
            <a:r>
              <a:rPr lang="en-US" sz="3200" dirty="0">
                <a:ea typeface="+mn-lt"/>
                <a:cs typeface="+mn-lt"/>
              </a:rPr>
              <a:t>. This experience helps students  feel more confident and prepared, often leading to stronger results when they take these important college-readiness exams in high school.</a:t>
            </a:r>
            <a:endParaRPr lang="en-US" sz="4400" b="0" i="0" u="none" strike="noStrike" dirty="0">
              <a:effectLst/>
              <a:latin typeface="Arial" panose="020B0604020202020204" pitchFamily="34" charset="0"/>
              <a:cs typeface="Arial" panose="020B0604020202020204" pitchFamily="34" charset="0"/>
            </a:endParaRPr>
          </a:p>
          <a:p>
            <a:pPr lvl="1" fontAlgn="base"/>
            <a:endParaRPr lang="en-US" sz="4400" b="0" i="0" dirty="0">
              <a:effectLst/>
              <a:latin typeface="Arial" panose="020B0604020202020204" pitchFamily="34" charset="0"/>
            </a:endParaRPr>
          </a:p>
        </p:txBody>
      </p:sp>
      <p:pic>
        <p:nvPicPr>
          <p:cNvPr id="9" name="Picture 8" descr="Young man in the city">
            <a:extLst>
              <a:ext uri="{FF2B5EF4-FFF2-40B4-BE49-F238E27FC236}">
                <a16:creationId xmlns:a16="http://schemas.microsoft.com/office/drawing/2014/main" id="{5C938042-5D47-6232-FE88-DE4270B0D3D7}"/>
              </a:ext>
            </a:extLst>
          </p:cNvPr>
          <p:cNvPicPr>
            <a:picLocks noChangeAspect="1"/>
          </p:cNvPicPr>
          <p:nvPr/>
        </p:nvPicPr>
        <p:blipFill>
          <a:blip r:embed="rId5"/>
          <a:stretch>
            <a:fillRect/>
          </a:stretch>
        </p:blipFill>
        <p:spPr>
          <a:xfrm>
            <a:off x="7046" y="0"/>
            <a:ext cx="5372100"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1EC2-D3F5-C0AF-3574-F6234B22B17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BB28083-DCA1-BF08-5616-B4F6D95B3646}"/>
              </a:ext>
            </a:extLst>
          </p:cNvPr>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a:extLst>
              <a:ext uri="{FF2B5EF4-FFF2-40B4-BE49-F238E27FC236}">
                <a16:creationId xmlns:a16="http://schemas.microsoft.com/office/drawing/2014/main" id="{F39B58C5-8287-8A07-9237-CEB8D32F5EAF}"/>
              </a:ext>
            </a:extLst>
          </p:cNvPr>
          <p:cNvGrpSpPr/>
          <p:nvPr/>
        </p:nvGrpSpPr>
        <p:grpSpPr>
          <a:xfrm>
            <a:off x="16035721" y="8372666"/>
            <a:ext cx="1771268" cy="1771268"/>
            <a:chOff x="0" y="0"/>
            <a:chExt cx="812800" cy="812800"/>
          </a:xfrm>
        </p:grpSpPr>
        <p:sp>
          <p:nvSpPr>
            <p:cNvPr id="4" name="Freeform 4">
              <a:extLst>
                <a:ext uri="{FF2B5EF4-FFF2-40B4-BE49-F238E27FC236}">
                  <a16:creationId xmlns:a16="http://schemas.microsoft.com/office/drawing/2014/main" id="{C50C7FB3-DEEC-952A-19A1-5348E94B165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a:extLst>
                <a:ext uri="{FF2B5EF4-FFF2-40B4-BE49-F238E27FC236}">
                  <a16:creationId xmlns:a16="http://schemas.microsoft.com/office/drawing/2014/main" id="{A2A43BC9-4E88-74D0-1CC5-4313DB88496A}"/>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a:extLst>
              <a:ext uri="{FF2B5EF4-FFF2-40B4-BE49-F238E27FC236}">
                <a16:creationId xmlns:a16="http://schemas.microsoft.com/office/drawing/2014/main" id="{6B783011-4CA0-7A12-1C6E-F94369076B43}"/>
              </a:ext>
            </a:extLst>
          </p:cNvPr>
          <p:cNvPicPr>
            <a:picLocks noChangeAspect="1"/>
          </p:cNvPicPr>
          <p:nvPr/>
        </p:nvPicPr>
        <p:blipFill>
          <a:blip r:embed="rId4"/>
          <a:srcRect l="69367" t="10063" r="6585" b="33546"/>
          <a:stretch>
            <a:fillRect/>
          </a:stretch>
        </p:blipFill>
        <p:spPr>
          <a:xfrm>
            <a:off x="16141460" y="8460470"/>
            <a:ext cx="1559790" cy="1595659"/>
          </a:xfrm>
          <a:prstGeom prst="rect">
            <a:avLst/>
          </a:prstGeom>
        </p:spPr>
      </p:pic>
      <p:pic>
        <p:nvPicPr>
          <p:cNvPr id="7" name="Picture 7">
            <a:extLst>
              <a:ext uri="{FF2B5EF4-FFF2-40B4-BE49-F238E27FC236}">
                <a16:creationId xmlns:a16="http://schemas.microsoft.com/office/drawing/2014/main" id="{B941517A-5A84-3067-4F8D-3A99976304AA}"/>
              </a:ext>
            </a:extLst>
          </p:cNvPr>
          <p:cNvPicPr>
            <a:picLocks noChangeAspect="1"/>
          </p:cNvPicPr>
          <p:nvPr/>
        </p:nvPicPr>
        <p:blipFill>
          <a:blip r:embed="rId5"/>
          <a:srcRect l="22912" r="42213"/>
          <a:stretch>
            <a:fillRect/>
          </a:stretch>
        </p:blipFill>
        <p:spPr>
          <a:xfrm>
            <a:off x="171450" y="0"/>
            <a:ext cx="5377877" cy="10287000"/>
          </a:xfrm>
          <a:prstGeom prst="rect">
            <a:avLst/>
          </a:prstGeom>
        </p:spPr>
      </p:pic>
      <p:sp>
        <p:nvSpPr>
          <p:cNvPr id="8" name="TextBox 8">
            <a:extLst>
              <a:ext uri="{FF2B5EF4-FFF2-40B4-BE49-F238E27FC236}">
                <a16:creationId xmlns:a16="http://schemas.microsoft.com/office/drawing/2014/main" id="{40ABD7F5-09E2-3DB2-0F20-F3718C7A31D4}"/>
              </a:ext>
            </a:extLst>
          </p:cNvPr>
          <p:cNvSpPr txBox="1"/>
          <p:nvPr/>
        </p:nvSpPr>
        <p:spPr>
          <a:xfrm>
            <a:off x="5548889" y="395968"/>
            <a:ext cx="12450180" cy="1217641"/>
          </a:xfrm>
          <a:prstGeom prst="rect">
            <a:avLst/>
          </a:prstGeom>
        </p:spPr>
        <p:txBody>
          <a:bodyPr wrap="square" lIns="0" tIns="0" rIns="0" bIns="0" rtlCol="0" anchor="t">
            <a:spAutoFit/>
          </a:bodyPr>
          <a:lstStyle/>
          <a:p>
            <a:pPr algn="ctr">
              <a:lnSpc>
                <a:spcPts val="9931"/>
              </a:lnSpc>
            </a:pPr>
            <a:r>
              <a:rPr lang="en-US" sz="6950" b="1" dirty="0">
                <a:solidFill>
                  <a:srgbClr val="8AB840"/>
                </a:solidFill>
                <a:latin typeface="Prompt Bold"/>
                <a:cs typeface="Prompt Bold"/>
              </a:rPr>
              <a:t>How to Register</a:t>
            </a:r>
            <a:endParaRPr lang="en-US" sz="6950" b="1" dirty="0">
              <a:solidFill>
                <a:srgbClr val="8AB840"/>
              </a:solidFill>
              <a:latin typeface="Prompt Bold" panose="00000800000000000000" pitchFamily="2" charset="-34"/>
              <a:cs typeface="Prompt Bold" panose="00000800000000000000" pitchFamily="2" charset="-34"/>
            </a:endParaRPr>
          </a:p>
        </p:txBody>
      </p:sp>
      <p:sp>
        <p:nvSpPr>
          <p:cNvPr id="14" name="TextBox 10">
            <a:extLst>
              <a:ext uri="{FF2B5EF4-FFF2-40B4-BE49-F238E27FC236}">
                <a16:creationId xmlns:a16="http://schemas.microsoft.com/office/drawing/2014/main" id="{5401659C-AF77-7D9C-1D16-6EB7EE9B22A2}"/>
              </a:ext>
            </a:extLst>
          </p:cNvPr>
          <p:cNvSpPr txBox="1"/>
          <p:nvPr/>
        </p:nvSpPr>
        <p:spPr>
          <a:xfrm>
            <a:off x="6197950" y="1637248"/>
            <a:ext cx="11153199" cy="8556188"/>
          </a:xfrm>
          <a:prstGeom prst="rect">
            <a:avLst/>
          </a:prstGeom>
        </p:spPr>
        <p:txBody>
          <a:bodyPr lIns="0" tIns="0" rIns="0" bIns="0" rtlCol="0" anchor="t">
            <a:spAutoFit/>
          </a:bodyPr>
          <a:lstStyle/>
          <a:p>
            <a:pPr marL="457200" indent="-457200" fontAlgn="base">
              <a:buFont typeface="Arial" pitchFamily="2" charset="2"/>
              <a:buChar char="•"/>
            </a:pPr>
            <a:r>
              <a:rPr lang="en-US" sz="3200" dirty="0">
                <a:latin typeface="Calibri"/>
                <a:ea typeface="Calibri"/>
                <a:cs typeface="Calibri"/>
              </a:rPr>
              <a:t>Review the TIP information and discuss this tremendous opportunity with your student. </a:t>
            </a:r>
            <a:endParaRPr lang="en-US" sz="3200" b="0" i="0" dirty="0">
              <a:effectLst/>
              <a:latin typeface="Calibri"/>
              <a:ea typeface="Calibri"/>
              <a:cs typeface="Calibri"/>
            </a:endParaRPr>
          </a:p>
          <a:p>
            <a:pPr marL="457200" indent="-457200">
              <a:buFont typeface="Arial" pitchFamily="2" charset="2"/>
              <a:buChar char="•"/>
            </a:pPr>
            <a:endParaRPr lang="en-US" sz="3200" dirty="0">
              <a:latin typeface="Calibri"/>
              <a:ea typeface="Calibri"/>
              <a:cs typeface="Calibri"/>
            </a:endParaRPr>
          </a:p>
          <a:p>
            <a:pPr marL="457200" indent="-457200" fontAlgn="base">
              <a:buFont typeface="Arial" pitchFamily="2" charset="2"/>
              <a:buChar char="•"/>
            </a:pPr>
            <a:r>
              <a:rPr lang="en-US" sz="3200" dirty="0">
                <a:latin typeface="Calibri"/>
                <a:ea typeface="Calibri"/>
                <a:cs typeface="Calibri"/>
              </a:rPr>
              <a:t>The cost of the test is $40; use </a:t>
            </a:r>
            <a:r>
              <a:rPr lang="en-US" sz="3200" b="0" i="0" u="none" strike="noStrike" dirty="0">
                <a:effectLst/>
                <a:latin typeface="Calibri"/>
                <a:ea typeface="Calibri"/>
                <a:cs typeface="Calibri"/>
              </a:rPr>
              <a:t>the </a:t>
            </a:r>
            <a:r>
              <a:rPr lang="en-US" sz="3200" err="1">
                <a:latin typeface="Calibri"/>
                <a:ea typeface="Calibri"/>
                <a:cs typeface="Calibri"/>
              </a:rPr>
              <a:t>RevTrak</a:t>
            </a:r>
            <a:r>
              <a:rPr lang="en-US" sz="3200" dirty="0">
                <a:latin typeface="Calibri"/>
                <a:ea typeface="Calibri"/>
                <a:cs typeface="Calibri"/>
              </a:rPr>
              <a:t> link for TIPS SAT (on your school website) to register by </a:t>
            </a:r>
            <a:r>
              <a:rPr lang="en-US" sz="3200" b="1" dirty="0">
                <a:latin typeface="Calibri"/>
                <a:ea typeface="Calibri"/>
                <a:cs typeface="Calibri"/>
              </a:rPr>
              <a:t>January 16, 2026</a:t>
            </a:r>
            <a:r>
              <a:rPr lang="en-US" sz="3200" dirty="0">
                <a:latin typeface="Calibri"/>
                <a:ea typeface="Calibri"/>
                <a:cs typeface="Calibri"/>
              </a:rPr>
              <a:t>. No registrations will be accepted after this date. </a:t>
            </a:r>
            <a:r>
              <a:rPr lang="en-US" sz="3200" dirty="0">
                <a:solidFill>
                  <a:srgbClr val="0070C0"/>
                </a:solidFill>
                <a:ea typeface="+mn-lt"/>
                <a:cs typeface="+mn-lt"/>
                <a:hlinkClick r:id="rId6">
                  <a:extLst>
                    <a:ext uri="{A12FA001-AC4F-418D-AE19-62706E023703}">
                      <ahyp:hlinkClr xmlns:ahyp="http://schemas.microsoft.com/office/drawing/2018/hyperlinkcolor" val="tx"/>
                    </a:ext>
                  </a:extLst>
                </a:hlinkClick>
              </a:rPr>
              <a:t>https://pcsb.revtrak.net/advanced-studies/tip-sat-exams/#/list</a:t>
            </a:r>
          </a:p>
          <a:p>
            <a:pPr marL="457200" indent="-457200">
              <a:buFont typeface="Arial" pitchFamily="2" charset="2"/>
              <a:buChar char="•"/>
            </a:pPr>
            <a:endParaRPr lang="en-US" sz="3200" dirty="0">
              <a:ea typeface="+mn-lt"/>
              <a:cs typeface="+mn-lt"/>
            </a:endParaRPr>
          </a:p>
          <a:p>
            <a:pPr marL="457200" indent="-457200" fontAlgn="base">
              <a:buFont typeface="Arial" pitchFamily="2" charset="2"/>
              <a:buChar char="•"/>
            </a:pPr>
            <a:r>
              <a:rPr lang="en-US" sz="3200" dirty="0">
                <a:latin typeface="Calibri"/>
                <a:ea typeface="Calibri"/>
                <a:cs typeface="Calibri"/>
              </a:rPr>
              <a:t>Use available resources to practice SAT Questions between now and test day. </a:t>
            </a:r>
          </a:p>
          <a:p>
            <a:pPr marL="457200" indent="-457200">
              <a:buFont typeface="Arial" pitchFamily="2" charset="2"/>
              <a:buChar char="•"/>
            </a:pPr>
            <a:endParaRPr lang="en-US" sz="3200" b="0" i="0" dirty="0">
              <a:effectLst/>
              <a:latin typeface="Calibri"/>
              <a:ea typeface="Calibri"/>
              <a:cs typeface="Calibri"/>
            </a:endParaRPr>
          </a:p>
          <a:p>
            <a:pPr marL="457200" indent="-457200" fontAlgn="base">
              <a:buFont typeface="Arial" pitchFamily="2" charset="2"/>
              <a:buChar char="•"/>
            </a:pPr>
            <a:r>
              <a:rPr lang="en-US" sz="3200" dirty="0">
                <a:ea typeface="+mn-lt"/>
                <a:cs typeface="+mn-lt"/>
              </a:rPr>
              <a:t>Test day at your school will be </a:t>
            </a:r>
            <a:r>
              <a:rPr lang="en-US" sz="3200" b="1" dirty="0">
                <a:ea typeface="+mn-lt"/>
                <a:cs typeface="+mn-lt"/>
              </a:rPr>
              <a:t>March 10 or 11, 2026.</a:t>
            </a:r>
            <a:endParaRPr lang="en-US" sz="3200" b="1" dirty="0">
              <a:latin typeface="Calibri"/>
              <a:ea typeface="Calibri"/>
              <a:cs typeface="Calibri"/>
            </a:endParaRPr>
          </a:p>
          <a:p>
            <a:pPr marL="457200" indent="-457200">
              <a:buFont typeface="Arial" pitchFamily="2" charset="2"/>
              <a:buChar char="•"/>
            </a:pPr>
            <a:endParaRPr lang="en-US" sz="3200" dirty="0">
              <a:latin typeface="Calibri"/>
              <a:ea typeface="Calibri"/>
              <a:cs typeface="Calibri"/>
            </a:endParaRPr>
          </a:p>
          <a:p>
            <a:pPr marL="457200" indent="-457200">
              <a:buFont typeface="Arial" pitchFamily="2" charset="2"/>
              <a:buChar char="•"/>
            </a:pPr>
            <a:r>
              <a:rPr lang="en-US" sz="3200" dirty="0">
                <a:latin typeface="Calibri"/>
                <a:ea typeface="Calibri"/>
                <a:cs typeface="Calibri"/>
              </a:rPr>
              <a:t>Celebrate your student's success in April 2026 at University of South Florida's campus in St Petersburg. More information will be shared as we get closer to that time. </a:t>
            </a:r>
            <a:endParaRPr lang="en-US" dirty="0">
              <a:ea typeface="Calibri"/>
              <a:cs typeface="Calibri"/>
            </a:endParaRPr>
          </a:p>
          <a:p>
            <a:pPr lvl="1" fontAlgn="base"/>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42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45" b="12545"/>
          <a:stretch>
            <a:fillRect/>
          </a:stretch>
        </p:blipFill>
        <p:spPr>
          <a:xfrm>
            <a:off x="0" y="0"/>
            <a:ext cx="18288000" cy="10287000"/>
          </a:xfrm>
          <a:prstGeom prst="rect">
            <a:avLst/>
          </a:prstGeom>
        </p:spPr>
      </p:pic>
      <p:sp>
        <p:nvSpPr>
          <p:cNvPr id="5" name="TextBox 3">
            <a:extLst>
              <a:ext uri="{FF2B5EF4-FFF2-40B4-BE49-F238E27FC236}">
                <a16:creationId xmlns:a16="http://schemas.microsoft.com/office/drawing/2014/main" id="{D2133CDC-A04E-4DC1-BA83-E0810F2FB69F}"/>
              </a:ext>
            </a:extLst>
          </p:cNvPr>
          <p:cNvSpPr txBox="1"/>
          <p:nvPr/>
        </p:nvSpPr>
        <p:spPr>
          <a:xfrm>
            <a:off x="4057743" y="3264441"/>
            <a:ext cx="10172514" cy="3037370"/>
          </a:xfrm>
          <a:prstGeom prst="rect">
            <a:avLst/>
          </a:prstGeom>
        </p:spPr>
        <p:txBody>
          <a:bodyPr wrap="square" lIns="0" tIns="0" rIns="0" bIns="0" rtlCol="0" anchor="t">
            <a:spAutoFit/>
          </a:bodyPr>
          <a:lstStyle/>
          <a:p>
            <a:pPr algn="ctr">
              <a:lnSpc>
                <a:spcPts val="25458"/>
              </a:lnSpc>
            </a:pPr>
            <a:r>
              <a:rPr lang="en-US" sz="15200" dirty="0">
                <a:solidFill>
                  <a:srgbClr val="FFFFFF"/>
                </a:solidFill>
                <a:latin typeface="Prompt Bold" panose="00000800000000000000" pitchFamily="2" charset="-34"/>
                <a:cs typeface="Prompt Bold" panose="00000800000000000000" pitchFamily="2" charset="-34"/>
              </a:rPr>
              <a:t>SAT Prep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8" name="TextBox 8"/>
          <p:cNvSpPr txBox="1"/>
          <p:nvPr/>
        </p:nvSpPr>
        <p:spPr>
          <a:xfrm>
            <a:off x="6063239" y="185738"/>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Preparing for the SAT</a:t>
            </a:r>
          </a:p>
        </p:txBody>
      </p:sp>
      <p:pic>
        <p:nvPicPr>
          <p:cNvPr id="13" name="Picture 12">
            <a:extLst>
              <a:ext uri="{FF2B5EF4-FFF2-40B4-BE49-F238E27FC236}">
                <a16:creationId xmlns:a16="http://schemas.microsoft.com/office/drawing/2014/main" id="{EC8A9E3E-921E-CC8E-B15A-5A1BDA6A60B9}"/>
              </a:ext>
            </a:extLst>
          </p:cNvPr>
          <p:cNvPicPr>
            <a:picLocks noChangeAspect="1"/>
          </p:cNvPicPr>
          <p:nvPr/>
        </p:nvPicPr>
        <p:blipFill>
          <a:blip r:embed="rId5"/>
          <a:stretch>
            <a:fillRect/>
          </a:stretch>
        </p:blipFill>
        <p:spPr>
          <a:xfrm>
            <a:off x="8110538" y="1395413"/>
            <a:ext cx="6181725" cy="8010525"/>
          </a:xfrm>
          <a:prstGeom prst="rect">
            <a:avLst/>
          </a:prstGeom>
        </p:spPr>
      </p:pic>
      <p:pic>
        <p:nvPicPr>
          <p:cNvPr id="9" name="Picture 8" descr="Student performing experiment in science lab class with glass apparatus">
            <a:extLst>
              <a:ext uri="{FF2B5EF4-FFF2-40B4-BE49-F238E27FC236}">
                <a16:creationId xmlns:a16="http://schemas.microsoft.com/office/drawing/2014/main" id="{D3FFCE38-1B33-0D10-7D15-A4FA94A6D977}"/>
              </a:ext>
            </a:extLst>
          </p:cNvPr>
          <p:cNvPicPr>
            <a:picLocks noChangeAspect="1"/>
          </p:cNvPicPr>
          <p:nvPr/>
        </p:nvPicPr>
        <p:blipFill>
          <a:blip r:embed="rId6"/>
          <a:stretch>
            <a:fillRect/>
          </a:stretch>
        </p:blipFill>
        <p:spPr>
          <a:xfrm>
            <a:off x="7046" y="0"/>
            <a:ext cx="5372100" cy="10287000"/>
          </a:xfrm>
          <a:prstGeom prst="rect">
            <a:avLst/>
          </a:prstGeom>
        </p:spPr>
      </p:pic>
    </p:spTree>
    <p:extLst>
      <p:ext uri="{BB962C8B-B14F-4D97-AF65-F5344CB8AC3E}">
        <p14:creationId xmlns:p14="http://schemas.microsoft.com/office/powerpoint/2010/main" val="13699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45" b="12545"/>
          <a:stretch>
            <a:fillRect/>
          </a:stretch>
        </p:blipFill>
        <p:spPr>
          <a:xfrm>
            <a:off x="0" y="-3245"/>
            <a:ext cx="18288000" cy="10287000"/>
          </a:xfrm>
          <a:prstGeom prst="rect">
            <a:avLst/>
          </a:prstGeom>
        </p:spPr>
      </p:pic>
      <p:sp>
        <p:nvSpPr>
          <p:cNvPr id="3" name="TextBox 3"/>
          <p:cNvSpPr txBox="1"/>
          <p:nvPr/>
        </p:nvSpPr>
        <p:spPr>
          <a:xfrm>
            <a:off x="2819400" y="2208683"/>
            <a:ext cx="12649200" cy="5863144"/>
          </a:xfrm>
          <a:prstGeom prst="rect">
            <a:avLst/>
          </a:prstGeom>
        </p:spPr>
        <p:txBody>
          <a:bodyPr wrap="square" lIns="0" tIns="0" rIns="0" bIns="0" rtlCol="0" anchor="t">
            <a:spAutoFit/>
          </a:bodyPr>
          <a:lstStyle/>
          <a:p>
            <a:pPr algn="ctr"/>
            <a:r>
              <a:rPr lang="en-US" sz="12700" dirty="0">
                <a:solidFill>
                  <a:srgbClr val="FFFFFF"/>
                </a:solidFill>
                <a:latin typeface="Prompt Bold" panose="00000800000000000000" pitchFamily="2" charset="-34"/>
                <a:cs typeface="Prompt Bold" panose="00000800000000000000" pitchFamily="2" charset="-34"/>
              </a:rPr>
              <a:t>SAT Test Day Experience and 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347" r="91770"/>
          <a:stretch>
            <a:fillRect/>
          </a:stretch>
        </p:blipFill>
        <p:spPr>
          <a:xfrm rot="5400000">
            <a:off x="8852763" y="851763"/>
            <a:ext cx="582475" cy="18288000"/>
          </a:xfrm>
          <a:prstGeom prst="rect">
            <a:avLst/>
          </a:prstGeom>
        </p:spPr>
      </p:pic>
      <p:grpSp>
        <p:nvGrpSpPr>
          <p:cNvPr id="3" name="Group 3"/>
          <p:cNvGrpSpPr/>
          <p:nvPr/>
        </p:nvGrpSpPr>
        <p:grpSpPr>
          <a:xfrm>
            <a:off x="16035721" y="8372666"/>
            <a:ext cx="1771268" cy="1771268"/>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4"/>
          <a:srcRect l="69367" t="10063" r="6585" b="33546"/>
          <a:stretch>
            <a:fillRect/>
          </a:stretch>
        </p:blipFill>
        <p:spPr>
          <a:xfrm>
            <a:off x="16141460" y="8460470"/>
            <a:ext cx="1559790" cy="1595659"/>
          </a:xfrm>
          <a:prstGeom prst="rect">
            <a:avLst/>
          </a:prstGeom>
        </p:spPr>
      </p:pic>
      <p:sp>
        <p:nvSpPr>
          <p:cNvPr id="7" name="TextBox 7"/>
          <p:cNvSpPr txBox="1"/>
          <p:nvPr/>
        </p:nvSpPr>
        <p:spPr>
          <a:xfrm>
            <a:off x="6101741" y="729250"/>
            <a:ext cx="16230600" cy="1225079"/>
          </a:xfrm>
          <a:prstGeom prst="rect">
            <a:avLst/>
          </a:prstGeom>
        </p:spPr>
        <p:txBody>
          <a:bodyPr wrap="square"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SAT Test Day</a:t>
            </a:r>
          </a:p>
        </p:txBody>
      </p:sp>
      <p:sp>
        <p:nvSpPr>
          <p:cNvPr id="9" name="TextBox 9"/>
          <p:cNvSpPr txBox="1"/>
          <p:nvPr/>
        </p:nvSpPr>
        <p:spPr>
          <a:xfrm>
            <a:off x="5699923" y="1945093"/>
            <a:ext cx="12006002" cy="11079956"/>
          </a:xfrm>
          <a:prstGeom prst="rect">
            <a:avLst/>
          </a:prstGeom>
        </p:spPr>
        <p:txBody>
          <a:bodyPr wrap="square" lIns="0" tIns="0" rIns="0" bIns="0" rtlCol="0" anchor="t">
            <a:spAutoFit/>
          </a:bodyPr>
          <a:lstStyle/>
          <a:p>
            <a:pPr marL="571500" indent="-571500" fontAlgn="base">
              <a:buFont typeface="Arial" panose="020B0604020202020204" pitchFamily="34" charset="0"/>
              <a:buChar char="•"/>
            </a:pPr>
            <a:r>
              <a:rPr lang="en-US" sz="4000" dirty="0">
                <a:latin typeface="Amasis MT Pro"/>
              </a:rPr>
              <a:t>Students should get</a:t>
            </a:r>
            <a:r>
              <a:rPr lang="en-US" sz="4000" b="0" i="0" u="none" strike="noStrike" dirty="0">
                <a:effectLst/>
                <a:latin typeface="Amasis MT Pro"/>
              </a:rPr>
              <a:t> a good night’s sleep </a:t>
            </a:r>
            <a:r>
              <a:rPr lang="en-US" sz="4000" dirty="0">
                <a:latin typeface="Amasis MT Pro"/>
              </a:rPr>
              <a:t>the night before and</a:t>
            </a:r>
            <a:r>
              <a:rPr lang="en-US" sz="4000" b="0" i="0" u="none" strike="noStrike" dirty="0">
                <a:effectLst/>
                <a:latin typeface="Amasis MT Pro"/>
              </a:rPr>
              <a:t> eat breakfast </a:t>
            </a:r>
            <a:r>
              <a:rPr lang="en-US" sz="4000" dirty="0">
                <a:latin typeface="Amasis MT Pro"/>
              </a:rPr>
              <a:t>on test day.</a:t>
            </a:r>
            <a:endParaRPr lang="en-US" dirty="0"/>
          </a:p>
          <a:p>
            <a:endParaRPr lang="en-US" sz="4000" dirty="0">
              <a:latin typeface="Amasis MT Pro"/>
            </a:endParaRPr>
          </a:p>
          <a:p>
            <a:pPr marL="571500" indent="-571500">
              <a:buFont typeface="Arial" panose="020B0604020202020204" pitchFamily="34" charset="0"/>
              <a:buChar char="•"/>
            </a:pPr>
            <a:r>
              <a:rPr lang="en-US" sz="4000" dirty="0">
                <a:latin typeface="Amasis MT Pro"/>
              </a:rPr>
              <a:t>Be on time for school. Being on time will allow students to be prepared for test day without feeling rushed. </a:t>
            </a:r>
            <a:endParaRPr lang="en-US" dirty="0"/>
          </a:p>
          <a:p>
            <a:endParaRPr lang="en-US" sz="4000" dirty="0">
              <a:latin typeface="Amasis MT Pro"/>
            </a:endParaRPr>
          </a:p>
          <a:p>
            <a:pPr marL="571500" indent="-571500" fontAlgn="base">
              <a:buFont typeface="Arial" panose="020B0604020202020204" pitchFamily="34" charset="0"/>
              <a:buChar char="•"/>
            </a:pPr>
            <a:r>
              <a:rPr lang="en-US" sz="4000" dirty="0">
                <a:latin typeface="Amasis MT Pro"/>
              </a:rPr>
              <a:t>The SAT test is digital – students should bring fully charged laptop and charger.</a:t>
            </a:r>
          </a:p>
          <a:p>
            <a:endParaRPr lang="en-US" sz="4000" dirty="0">
              <a:latin typeface="Amasis MT Pro"/>
            </a:endParaRPr>
          </a:p>
          <a:p>
            <a:pPr marL="571500" indent="-571500">
              <a:buFont typeface="Arial" panose="020B0604020202020204" pitchFamily="34" charset="0"/>
              <a:buChar char="•"/>
            </a:pPr>
            <a:r>
              <a:rPr lang="en-US" sz="4000" dirty="0">
                <a:latin typeface="Amasis MT Pro"/>
              </a:rPr>
              <a:t>Students can bring water and a snack to have during breaks.</a:t>
            </a:r>
          </a:p>
          <a:p>
            <a:endParaRPr lang="en-US" sz="4000" dirty="0">
              <a:latin typeface="Amasis MT Pro"/>
            </a:endParaRPr>
          </a:p>
          <a:p>
            <a:pPr marL="571500" indent="-571500">
              <a:buFont typeface="Arial" panose="020B0604020202020204" pitchFamily="34" charset="0"/>
              <a:buChar char="•"/>
            </a:pPr>
            <a:endParaRPr lang="en-US" sz="4000" dirty="0">
              <a:latin typeface="Amasis MT Pro"/>
            </a:endParaRPr>
          </a:p>
          <a:p>
            <a:pPr marL="571500" indent="-571500">
              <a:buFont typeface="Arial" panose="020B0604020202020204" pitchFamily="34" charset="0"/>
              <a:buChar char="•"/>
            </a:pPr>
            <a:endParaRPr lang="en-US" sz="4000" dirty="0">
              <a:latin typeface="Amasis MT Pro"/>
            </a:endParaRPr>
          </a:p>
          <a:p>
            <a:pPr marL="571500" indent="-57150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dirty="0">
              <a:latin typeface="Amasis MT Pro" panose="02040504050005020304" pitchFamily="18" charset="77"/>
            </a:endParaRPr>
          </a:p>
          <a:p>
            <a:pPr marL="571500" indent="-571500" algn="l" rtl="0" fontAlgn="base">
              <a:buFont typeface="Arial" panose="020B0604020202020204" pitchFamily="34" charset="0"/>
              <a:buChar char="•"/>
            </a:pPr>
            <a:endParaRPr lang="en-US" sz="4000" b="0" i="0" u="none" strike="noStrike" dirty="0">
              <a:effectLst/>
              <a:latin typeface="Arial" panose="020B0604020202020204" pitchFamily="34" charset="0"/>
              <a:cs typeface="Arial" panose="020B0604020202020204" pitchFamily="34" charset="0"/>
            </a:endParaRPr>
          </a:p>
        </p:txBody>
      </p:sp>
      <p:pic>
        <p:nvPicPr>
          <p:cNvPr id="8" name="Picture 7" descr="Young students studying together">
            <a:extLst>
              <a:ext uri="{FF2B5EF4-FFF2-40B4-BE49-F238E27FC236}">
                <a16:creationId xmlns:a16="http://schemas.microsoft.com/office/drawing/2014/main" id="{11490998-F230-D246-089E-32C45CC7E8CF}"/>
              </a:ext>
            </a:extLst>
          </p:cNvPr>
          <p:cNvPicPr>
            <a:picLocks noChangeAspect="1"/>
          </p:cNvPicPr>
          <p:nvPr/>
        </p:nvPicPr>
        <p:blipFill>
          <a:blip r:embed="rId5"/>
          <a:stretch>
            <a:fillRect/>
          </a:stretch>
        </p:blipFill>
        <p:spPr>
          <a:xfrm>
            <a:off x="7046" y="0"/>
            <a:ext cx="5372100" cy="10287000"/>
          </a:xfrm>
          <a:prstGeom prst="rect">
            <a:avLst/>
          </a:prstGeom>
        </p:spPr>
      </p:pic>
    </p:spTree>
    <p:extLst>
      <p:ext uri="{BB962C8B-B14F-4D97-AF65-F5344CB8AC3E}">
        <p14:creationId xmlns:p14="http://schemas.microsoft.com/office/powerpoint/2010/main" val="181522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4F3B8A20F0B46BFCD1B8F853CEE6E" ma:contentTypeVersion="17" ma:contentTypeDescription="Create a new document." ma:contentTypeScope="" ma:versionID="ba21bd59333e7e623bf231937d3d5c09">
  <xsd:schema xmlns:xsd="http://www.w3.org/2001/XMLSchema" xmlns:xs="http://www.w3.org/2001/XMLSchema" xmlns:p="http://schemas.microsoft.com/office/2006/metadata/properties" xmlns:ns1="http://schemas.microsoft.com/sharepoint/v3" xmlns:ns2="8ff4a81e-684c-4158-9a70-475b1f2ebfda" xmlns:ns3="c7203be6-1415-4254-b62a-58ac6ad77370" targetNamespace="http://schemas.microsoft.com/office/2006/metadata/properties" ma:root="true" ma:fieldsID="8fb2204c8ef2fa03f382cda1625cc3c4" ns1:_="" ns2:_="" ns3:_="">
    <xsd:import namespace="http://schemas.microsoft.com/sharepoint/v3"/>
    <xsd:import namespace="8ff4a81e-684c-4158-9a70-475b1f2ebfda"/>
    <xsd:import namespace="c7203be6-1415-4254-b62a-58ac6ad773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f4a81e-684c-4158-9a70-475b1f2eb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03be6-1415-4254-b62a-58ac6ad773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4d84c3b-6f9f-4515-8bce-c9901e61d4fd}" ma:internalName="TaxCatchAll" ma:showField="CatchAllData" ma:web="c7203be6-1415-4254-b62a-58ac6ad773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7203be6-1415-4254-b62a-58ac6ad77370" xsi:nil="true"/>
    <lcf76f155ced4ddcb4097134ff3c332f xmlns="8ff4a81e-684c-4158-9a70-475b1f2ebfda">
      <Terms xmlns="http://schemas.microsoft.com/office/infopath/2007/PartnerControls"/>
    </lcf76f155ced4ddcb4097134ff3c332f>
    <SharedWithUsers xmlns="c7203be6-1415-4254-b62a-58ac6ad77370">
      <UserInfo>
        <DisplayName>Santos Valerie</DisplayName>
        <AccountId>135</AccountId>
        <AccountType/>
      </UserInfo>
      <UserInfo>
        <DisplayName>Drizd Lauren</DisplayName>
        <AccountId>110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A6524B4-1C31-4A89-A918-2B9D27C3CBBF}">
  <ds:schemaRefs>
    <ds:schemaRef ds:uri="http://schemas.microsoft.com/sharepoint/v3/contenttype/forms"/>
  </ds:schemaRefs>
</ds:datastoreItem>
</file>

<file path=customXml/itemProps2.xml><?xml version="1.0" encoding="utf-8"?>
<ds:datastoreItem xmlns:ds="http://schemas.openxmlformats.org/officeDocument/2006/customXml" ds:itemID="{3811C894-EE12-488E-A292-DC27EBF2F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f4a81e-684c-4158-9a70-475b1f2ebfda"/>
    <ds:schemaRef ds:uri="c7203be6-1415-4254-b62a-58ac6ad77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33F3E-46C6-4EBB-B606-375B626FABE3}">
  <ds:schemaRefs>
    <ds:schemaRef ds:uri="c7203be6-1415-4254-b62a-58ac6ad77370"/>
    <ds:schemaRef ds:uri="http://schemas.microsoft.com/office/2006/documentManagement/types"/>
    <ds:schemaRef ds:uri="http://purl.org/dc/elements/1.1/"/>
    <ds:schemaRef ds:uri="http://www.w3.org/XML/1998/namespace"/>
    <ds:schemaRef ds:uri="http://purl.org/dc/dcmitype/"/>
    <ds:schemaRef ds:uri="http://purl.org/dc/terms/"/>
    <ds:schemaRef ds:uri="http://schemas.microsoft.com/sharepoint/v3"/>
    <ds:schemaRef ds:uri="http://schemas.microsoft.com/office/infopath/2007/PartnerControls"/>
    <ds:schemaRef ds:uri="http://schemas.openxmlformats.org/package/2006/metadata/core-properties"/>
    <ds:schemaRef ds:uri="8ff4a81e-684c-4158-9a70-475b1f2ebfd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10573</TotalTime>
  <Words>884</Words>
  <Application>Microsoft Office PowerPoint</Application>
  <PresentationFormat>Custom</PresentationFormat>
  <Paragraphs>104</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Prompt Bold</vt:lpstr>
      <vt:lpstr>Arial</vt:lpstr>
      <vt:lpstr>Oswald</vt:lpstr>
      <vt:lpstr>Calibri</vt:lpstr>
      <vt:lpstr>Amasis MT Pro</vt:lpstr>
      <vt:lpstr>Aptos</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Griste Wiley</cp:lastModifiedBy>
  <cp:revision>345</cp:revision>
  <dcterms:created xsi:type="dcterms:W3CDTF">2006-08-16T00:00:00Z</dcterms:created>
  <dcterms:modified xsi:type="dcterms:W3CDTF">2025-11-20T16:41:28Z</dcterms:modified>
  <dc:identifier>DAFHhpdnc_E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0x0101002AD4F3B8A20F0B46BFCD1B8F853CEE6E</vt:lpwstr>
  </property>
  <property fmtid="{D5CDD505-2E9C-101B-9397-08002B2CF9AE}" pid="3" name="MediaServiceImageTags">
    <vt:lpwstr/>
  </property>
</Properties>
</file>