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79" r:id="rId5"/>
  </p:sldMasterIdLst>
  <p:notesMasterIdLst>
    <p:notesMasterId r:id="rId30"/>
  </p:notesMasterIdLst>
  <p:handoutMasterIdLst>
    <p:handoutMasterId r:id="rId31"/>
  </p:handoutMasterIdLst>
  <p:sldIdLst>
    <p:sldId id="294" r:id="rId6"/>
    <p:sldId id="291" r:id="rId7"/>
    <p:sldId id="260" r:id="rId8"/>
    <p:sldId id="257" r:id="rId9"/>
    <p:sldId id="287" r:id="rId10"/>
    <p:sldId id="264" r:id="rId11"/>
    <p:sldId id="295" r:id="rId12"/>
    <p:sldId id="265" r:id="rId13"/>
    <p:sldId id="267" r:id="rId14"/>
    <p:sldId id="275" r:id="rId15"/>
    <p:sldId id="279" r:id="rId16"/>
    <p:sldId id="280" r:id="rId17"/>
    <p:sldId id="256" r:id="rId18"/>
    <p:sldId id="284" r:id="rId19"/>
    <p:sldId id="276" r:id="rId20"/>
    <p:sldId id="277" r:id="rId21"/>
    <p:sldId id="286" r:id="rId22"/>
    <p:sldId id="292" r:id="rId23"/>
    <p:sldId id="269" r:id="rId24"/>
    <p:sldId id="270" r:id="rId25"/>
    <p:sldId id="272" r:id="rId26"/>
    <p:sldId id="273" r:id="rId27"/>
    <p:sldId id="290" r:id="rId28"/>
    <p:sldId id="288" r:id="rId29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D392FB-8FA7-4D9A-B412-B2D35DF8AB14}" v="2" dt="2025-09-09T17:54:50.9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044"/>
    <p:restoredTop sz="99833" autoAdjust="0"/>
  </p:normalViewPr>
  <p:slideViewPr>
    <p:cSldViewPr>
      <p:cViewPr varScale="1">
        <p:scale>
          <a:sx n="111" d="100"/>
          <a:sy n="111" d="100"/>
        </p:scale>
        <p:origin x="121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4" Type="http://schemas.openxmlformats.org/officeDocument/2006/relationships/image" Target="../media/image14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4" Type="http://schemas.openxmlformats.org/officeDocument/2006/relationships/image" Target="../media/image14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A1FF58-269F-4D41-9582-CC6E3F2A51B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42DB910F-27DD-424D-8438-25E6E75B79F9}">
      <dgm:prSet/>
      <dgm:spPr/>
      <dgm:t>
        <a:bodyPr/>
        <a:lstStyle/>
        <a:p>
          <a:r>
            <a:rPr lang="en-US" dirty="0"/>
            <a:t>*Is a major component of the Title I program and can be found in the Westside Elementary School Handbook.</a:t>
          </a:r>
        </a:p>
      </dgm:t>
    </dgm:pt>
    <dgm:pt modelId="{A910B618-9530-4A9D-A17D-5A60877C5DBD}" type="parTrans" cxnId="{2B4D81A3-2CEC-4B63-B393-0CE6D9986B4E}">
      <dgm:prSet/>
      <dgm:spPr/>
      <dgm:t>
        <a:bodyPr/>
        <a:lstStyle/>
        <a:p>
          <a:endParaRPr lang="en-US"/>
        </a:p>
      </dgm:t>
    </dgm:pt>
    <dgm:pt modelId="{9A2C1816-169B-42F3-AC4C-DB9D32A077CD}" type="sibTrans" cxnId="{2B4D81A3-2CEC-4B63-B393-0CE6D9986B4E}">
      <dgm:prSet/>
      <dgm:spPr/>
      <dgm:t>
        <a:bodyPr/>
        <a:lstStyle/>
        <a:p>
          <a:endParaRPr lang="en-US"/>
        </a:p>
      </dgm:t>
    </dgm:pt>
    <dgm:pt modelId="{64C3C9EF-31B6-4DA3-AFCD-6F759383C4FE}">
      <dgm:prSet/>
      <dgm:spPr/>
      <dgm:t>
        <a:bodyPr/>
        <a:lstStyle/>
        <a:p>
          <a:r>
            <a:rPr lang="en-US" dirty="0"/>
            <a:t>*All parents will receive this handbook. </a:t>
          </a:r>
        </a:p>
      </dgm:t>
    </dgm:pt>
    <dgm:pt modelId="{4480EB42-97BA-4D85-A4BE-76E494847191}" type="parTrans" cxnId="{D21B8673-86B1-4496-8CCD-40DBDBE8827A}">
      <dgm:prSet/>
      <dgm:spPr/>
      <dgm:t>
        <a:bodyPr/>
        <a:lstStyle/>
        <a:p>
          <a:endParaRPr lang="en-US"/>
        </a:p>
      </dgm:t>
    </dgm:pt>
    <dgm:pt modelId="{0875631C-93E5-4512-98C2-5AB147321EA2}" type="sibTrans" cxnId="{D21B8673-86B1-4496-8CCD-40DBDBE8827A}">
      <dgm:prSet/>
      <dgm:spPr/>
      <dgm:t>
        <a:bodyPr/>
        <a:lstStyle/>
        <a:p>
          <a:endParaRPr lang="en-US"/>
        </a:p>
      </dgm:t>
    </dgm:pt>
    <dgm:pt modelId="{5772821A-38CA-453B-BBBE-D0FCDF1FF323}" type="pres">
      <dgm:prSet presAssocID="{87A1FF58-269F-4D41-9582-CC6E3F2A51B6}" presName="root" presStyleCnt="0">
        <dgm:presLayoutVars>
          <dgm:dir/>
          <dgm:resizeHandles val="exact"/>
        </dgm:presLayoutVars>
      </dgm:prSet>
      <dgm:spPr/>
    </dgm:pt>
    <dgm:pt modelId="{3750FBF5-B09A-4C88-BA39-2DE1A7B3C430}" type="pres">
      <dgm:prSet presAssocID="{42DB910F-27DD-424D-8438-25E6E75B79F9}" presName="compNode" presStyleCnt="0"/>
      <dgm:spPr/>
    </dgm:pt>
    <dgm:pt modelId="{AEE35C1A-C7E4-40E5-8E42-AD708B5614A9}" type="pres">
      <dgm:prSet presAssocID="{42DB910F-27DD-424D-8438-25E6E75B79F9}" presName="bgRect" presStyleLbl="bgShp" presStyleIdx="0" presStyleCnt="2" custLinFactNeighborY="2976"/>
      <dgm:spPr/>
    </dgm:pt>
    <dgm:pt modelId="{E1D248E6-139F-4EF8-BA14-4BBE902E09C7}" type="pres">
      <dgm:prSet presAssocID="{42DB910F-27DD-424D-8438-25E6E75B79F9}" presName="iconRect" presStyleLbl="nod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6D87DC8C-7559-41BA-A8D5-2E03246D419A}" type="pres">
      <dgm:prSet presAssocID="{42DB910F-27DD-424D-8438-25E6E75B79F9}" presName="spaceRect" presStyleCnt="0"/>
      <dgm:spPr/>
    </dgm:pt>
    <dgm:pt modelId="{618403CC-D600-4DE0-88A2-BF510408A67D}" type="pres">
      <dgm:prSet presAssocID="{42DB910F-27DD-424D-8438-25E6E75B79F9}" presName="parTx" presStyleLbl="revTx" presStyleIdx="0" presStyleCnt="2">
        <dgm:presLayoutVars>
          <dgm:chMax val="0"/>
          <dgm:chPref val="0"/>
        </dgm:presLayoutVars>
      </dgm:prSet>
      <dgm:spPr/>
    </dgm:pt>
    <dgm:pt modelId="{5A70EB2F-E83E-4E8C-A943-13B68A2F7BAF}" type="pres">
      <dgm:prSet presAssocID="{9A2C1816-169B-42F3-AC4C-DB9D32A077CD}" presName="sibTrans" presStyleCnt="0"/>
      <dgm:spPr/>
    </dgm:pt>
    <dgm:pt modelId="{E444EA9F-AFEA-438F-B192-8412C8327402}" type="pres">
      <dgm:prSet presAssocID="{64C3C9EF-31B6-4DA3-AFCD-6F759383C4FE}" presName="compNode" presStyleCnt="0"/>
      <dgm:spPr/>
    </dgm:pt>
    <dgm:pt modelId="{0F85B058-44D3-4ABD-AE8A-BEED13F6F9BB}" type="pres">
      <dgm:prSet presAssocID="{64C3C9EF-31B6-4DA3-AFCD-6F759383C4FE}" presName="bgRect" presStyleLbl="bgShp" presStyleIdx="1" presStyleCnt="2"/>
      <dgm:spPr/>
    </dgm:pt>
    <dgm:pt modelId="{24D3A807-C393-4785-A8D4-E6BD797F3018}" type="pres">
      <dgm:prSet presAssocID="{64C3C9EF-31B6-4DA3-AFCD-6F759383C4FE}" presName="iconRect" presStyleLbl="node1" presStyleIdx="1" presStyleCnt="2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sed Book"/>
        </a:ext>
      </dgm:extLst>
    </dgm:pt>
    <dgm:pt modelId="{FDCBA7E0-8BDA-4288-9BFF-20341474E6EB}" type="pres">
      <dgm:prSet presAssocID="{64C3C9EF-31B6-4DA3-AFCD-6F759383C4FE}" presName="spaceRect" presStyleCnt="0"/>
      <dgm:spPr/>
    </dgm:pt>
    <dgm:pt modelId="{82E2117E-834F-477C-980F-AB2D35ED9924}" type="pres">
      <dgm:prSet presAssocID="{64C3C9EF-31B6-4DA3-AFCD-6F759383C4FE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CF0A4465-A46A-45F9-B031-1F008670CC14}" type="presOf" srcId="{42DB910F-27DD-424D-8438-25E6E75B79F9}" destId="{618403CC-D600-4DE0-88A2-BF510408A67D}" srcOrd="0" destOrd="0" presId="urn:microsoft.com/office/officeart/2018/2/layout/IconVerticalSolidList"/>
    <dgm:cxn modelId="{6D4D8372-5C34-461A-BB32-22D867BB292A}" type="presOf" srcId="{87A1FF58-269F-4D41-9582-CC6E3F2A51B6}" destId="{5772821A-38CA-453B-BBBE-D0FCDF1FF323}" srcOrd="0" destOrd="0" presId="urn:microsoft.com/office/officeart/2018/2/layout/IconVerticalSolidList"/>
    <dgm:cxn modelId="{D21B8673-86B1-4496-8CCD-40DBDBE8827A}" srcId="{87A1FF58-269F-4D41-9582-CC6E3F2A51B6}" destId="{64C3C9EF-31B6-4DA3-AFCD-6F759383C4FE}" srcOrd="1" destOrd="0" parTransId="{4480EB42-97BA-4D85-A4BE-76E494847191}" sibTransId="{0875631C-93E5-4512-98C2-5AB147321EA2}"/>
    <dgm:cxn modelId="{200E3798-26AC-4303-8282-A5232D7C97B1}" type="presOf" srcId="{64C3C9EF-31B6-4DA3-AFCD-6F759383C4FE}" destId="{82E2117E-834F-477C-980F-AB2D35ED9924}" srcOrd="0" destOrd="0" presId="urn:microsoft.com/office/officeart/2018/2/layout/IconVerticalSolidList"/>
    <dgm:cxn modelId="{2B4D81A3-2CEC-4B63-B393-0CE6D9986B4E}" srcId="{87A1FF58-269F-4D41-9582-CC6E3F2A51B6}" destId="{42DB910F-27DD-424D-8438-25E6E75B79F9}" srcOrd="0" destOrd="0" parTransId="{A910B618-9530-4A9D-A17D-5A60877C5DBD}" sibTransId="{9A2C1816-169B-42F3-AC4C-DB9D32A077CD}"/>
    <dgm:cxn modelId="{1210AD61-BB61-4502-BF1A-8B9BE6182F97}" type="presParOf" srcId="{5772821A-38CA-453B-BBBE-D0FCDF1FF323}" destId="{3750FBF5-B09A-4C88-BA39-2DE1A7B3C430}" srcOrd="0" destOrd="0" presId="urn:microsoft.com/office/officeart/2018/2/layout/IconVerticalSolidList"/>
    <dgm:cxn modelId="{0325EB2B-FA0B-49E2-89AB-0F21E0D8871C}" type="presParOf" srcId="{3750FBF5-B09A-4C88-BA39-2DE1A7B3C430}" destId="{AEE35C1A-C7E4-40E5-8E42-AD708B5614A9}" srcOrd="0" destOrd="0" presId="urn:microsoft.com/office/officeart/2018/2/layout/IconVerticalSolidList"/>
    <dgm:cxn modelId="{D76C78FD-B12F-4D92-92CB-69A0EB2182C6}" type="presParOf" srcId="{3750FBF5-B09A-4C88-BA39-2DE1A7B3C430}" destId="{E1D248E6-139F-4EF8-BA14-4BBE902E09C7}" srcOrd="1" destOrd="0" presId="urn:microsoft.com/office/officeart/2018/2/layout/IconVerticalSolidList"/>
    <dgm:cxn modelId="{871FE93A-A0C9-43E6-BAAB-B5AFE699286A}" type="presParOf" srcId="{3750FBF5-B09A-4C88-BA39-2DE1A7B3C430}" destId="{6D87DC8C-7559-41BA-A8D5-2E03246D419A}" srcOrd="2" destOrd="0" presId="urn:microsoft.com/office/officeart/2018/2/layout/IconVerticalSolidList"/>
    <dgm:cxn modelId="{BECC5431-0557-45C8-BC3F-542D228497FC}" type="presParOf" srcId="{3750FBF5-B09A-4C88-BA39-2DE1A7B3C430}" destId="{618403CC-D600-4DE0-88A2-BF510408A67D}" srcOrd="3" destOrd="0" presId="urn:microsoft.com/office/officeart/2018/2/layout/IconVerticalSolidList"/>
    <dgm:cxn modelId="{637BB399-E9DF-4869-B994-6708648FB5D8}" type="presParOf" srcId="{5772821A-38CA-453B-BBBE-D0FCDF1FF323}" destId="{5A70EB2F-E83E-4E8C-A943-13B68A2F7BAF}" srcOrd="1" destOrd="0" presId="urn:microsoft.com/office/officeart/2018/2/layout/IconVerticalSolidList"/>
    <dgm:cxn modelId="{A665EBAD-E41D-4F06-AB14-BF9D8CFAEA2B}" type="presParOf" srcId="{5772821A-38CA-453B-BBBE-D0FCDF1FF323}" destId="{E444EA9F-AFEA-438F-B192-8412C8327402}" srcOrd="2" destOrd="0" presId="urn:microsoft.com/office/officeart/2018/2/layout/IconVerticalSolidList"/>
    <dgm:cxn modelId="{5F76792B-7EAD-4855-9367-D5B3A05CF81C}" type="presParOf" srcId="{E444EA9F-AFEA-438F-B192-8412C8327402}" destId="{0F85B058-44D3-4ABD-AE8A-BEED13F6F9BB}" srcOrd="0" destOrd="0" presId="urn:microsoft.com/office/officeart/2018/2/layout/IconVerticalSolidList"/>
    <dgm:cxn modelId="{1439D679-8209-45B0-9718-62707FB80BC3}" type="presParOf" srcId="{E444EA9F-AFEA-438F-B192-8412C8327402}" destId="{24D3A807-C393-4785-A8D4-E6BD797F3018}" srcOrd="1" destOrd="0" presId="urn:microsoft.com/office/officeart/2018/2/layout/IconVerticalSolidList"/>
    <dgm:cxn modelId="{1491B804-E613-4E9E-9450-67C58AEEA81B}" type="presParOf" srcId="{E444EA9F-AFEA-438F-B192-8412C8327402}" destId="{FDCBA7E0-8BDA-4288-9BFF-20341474E6EB}" srcOrd="2" destOrd="0" presId="urn:microsoft.com/office/officeart/2018/2/layout/IconVerticalSolidList"/>
    <dgm:cxn modelId="{76E05845-FD7E-49F8-9375-02C37296B612}" type="presParOf" srcId="{E444EA9F-AFEA-438F-B192-8412C8327402}" destId="{82E2117E-834F-477C-980F-AB2D35ED992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E51E9A-7511-4001-A953-B6530A4B31FD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44290F9E-321B-459D-BB64-8FE4425D67A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dirty="0"/>
            <a:t>Their child’s level of achievement on each of the state’s academic assessments</a:t>
          </a:r>
        </a:p>
      </dgm:t>
    </dgm:pt>
    <dgm:pt modelId="{B22EDCBB-B213-4503-9A31-2201F3B81D73}" type="parTrans" cxnId="{7F57ADAD-8C3C-4263-BEA1-04B1A0F1A8D3}">
      <dgm:prSet/>
      <dgm:spPr/>
      <dgm:t>
        <a:bodyPr/>
        <a:lstStyle/>
        <a:p>
          <a:endParaRPr lang="en-US"/>
        </a:p>
      </dgm:t>
    </dgm:pt>
    <dgm:pt modelId="{F3BDCD03-23A0-43DE-A4E4-6147F777C4A3}" type="sibTrans" cxnId="{7F57ADAD-8C3C-4263-BEA1-04B1A0F1A8D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94E1CD5-11B5-45E6-83D2-1F6492671C5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dirty="0"/>
            <a:t>Notification of right to transfer their child to another school in the district if the student becomes the victim of a violent crime or is assigned to an unsafe school</a:t>
          </a:r>
        </a:p>
      </dgm:t>
    </dgm:pt>
    <dgm:pt modelId="{223C8763-0522-426B-B0E0-FCB680B1818F}" type="parTrans" cxnId="{8B923836-72C9-452B-80F7-47EFA841B9E6}">
      <dgm:prSet/>
      <dgm:spPr/>
      <dgm:t>
        <a:bodyPr/>
        <a:lstStyle/>
        <a:p>
          <a:endParaRPr lang="en-US"/>
        </a:p>
      </dgm:t>
    </dgm:pt>
    <dgm:pt modelId="{66A7AC50-838C-4091-B803-AE3FFACAE9AD}" type="sibTrans" cxnId="{8B923836-72C9-452B-80F7-47EFA841B9E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2C1CDFB-B73C-4860-A6F2-E21289E1551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dirty="0"/>
            <a:t>District &amp; School Family Involvement Policy</a:t>
          </a:r>
        </a:p>
      </dgm:t>
    </dgm:pt>
    <dgm:pt modelId="{83C2A7BB-1050-49A4-A6C1-A8B8D81004AB}" type="parTrans" cxnId="{125E4D31-4431-49A7-A353-6BB95059F1EC}">
      <dgm:prSet/>
      <dgm:spPr/>
      <dgm:t>
        <a:bodyPr/>
        <a:lstStyle/>
        <a:p>
          <a:endParaRPr lang="en-US"/>
        </a:p>
      </dgm:t>
    </dgm:pt>
    <dgm:pt modelId="{FFEF6B68-3D3B-4591-9AE9-5B1ACDD46039}" type="sibTrans" cxnId="{125E4D31-4431-49A7-A353-6BB95059F1E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67E0E8B-4073-4E31-917E-B55CFA332F8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500" dirty="0"/>
            <a:t>Their right to public school choice if their child’s </a:t>
          </a:r>
          <a:r>
            <a:rPr lang="en-US" sz="1400" dirty="0"/>
            <a:t>school</a:t>
          </a:r>
          <a:r>
            <a:rPr lang="en-US" sz="1500" dirty="0"/>
            <a:t> is identified for school improvement</a:t>
          </a:r>
        </a:p>
      </dgm:t>
    </dgm:pt>
    <dgm:pt modelId="{42C840F7-60C1-496D-892E-04844F3475CE}" type="parTrans" cxnId="{26BBCB84-E205-4C15-8716-986E9C5BA5DA}">
      <dgm:prSet/>
      <dgm:spPr/>
      <dgm:t>
        <a:bodyPr/>
        <a:lstStyle/>
        <a:p>
          <a:endParaRPr lang="en-US"/>
        </a:p>
      </dgm:t>
    </dgm:pt>
    <dgm:pt modelId="{5D3C92B4-B884-4F71-BF1A-F0833F69C385}" type="sibTrans" cxnId="{26BBCB84-E205-4C15-8716-986E9C5BA5DA}">
      <dgm:prSet/>
      <dgm:spPr/>
      <dgm:t>
        <a:bodyPr/>
        <a:lstStyle/>
        <a:p>
          <a:endParaRPr lang="en-US"/>
        </a:p>
      </dgm:t>
    </dgm:pt>
    <dgm:pt modelId="{F48A69B5-C5B5-4F69-8F15-EAA47778C65C}" type="pres">
      <dgm:prSet presAssocID="{16E51E9A-7511-4001-A953-B6530A4B31FD}" presName="root" presStyleCnt="0">
        <dgm:presLayoutVars>
          <dgm:dir/>
          <dgm:resizeHandles val="exact"/>
        </dgm:presLayoutVars>
      </dgm:prSet>
      <dgm:spPr/>
    </dgm:pt>
    <dgm:pt modelId="{DB275E41-EB21-40B8-8CD8-923CC3311BDE}" type="pres">
      <dgm:prSet presAssocID="{16E51E9A-7511-4001-A953-B6530A4B31FD}" presName="container" presStyleCnt="0">
        <dgm:presLayoutVars>
          <dgm:dir/>
          <dgm:resizeHandles val="exact"/>
        </dgm:presLayoutVars>
      </dgm:prSet>
      <dgm:spPr/>
    </dgm:pt>
    <dgm:pt modelId="{3E37F9FF-24E2-4893-8560-1B1CFE31FA4F}" type="pres">
      <dgm:prSet presAssocID="{44290F9E-321B-459D-BB64-8FE4425D67A5}" presName="compNode" presStyleCnt="0"/>
      <dgm:spPr/>
    </dgm:pt>
    <dgm:pt modelId="{E586306F-A010-4453-9D5E-053C49457625}" type="pres">
      <dgm:prSet presAssocID="{44290F9E-321B-459D-BB64-8FE4425D67A5}" presName="iconBgRect" presStyleLbl="bgShp" presStyleIdx="0" presStyleCnt="4"/>
      <dgm:spPr/>
    </dgm:pt>
    <dgm:pt modelId="{671E696A-BFDF-4CD5-B84A-7883225F2A00}" type="pres">
      <dgm:prSet presAssocID="{44290F9E-321B-459D-BB64-8FE4425D67A5}" presName="iconRect" presStyleLbl="nod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423DCB44-718B-46FA-B71F-915079EB5EF3}" type="pres">
      <dgm:prSet presAssocID="{44290F9E-321B-459D-BB64-8FE4425D67A5}" presName="spaceRect" presStyleCnt="0"/>
      <dgm:spPr/>
    </dgm:pt>
    <dgm:pt modelId="{B0E823DC-4A24-4215-801B-B8EF46A3974B}" type="pres">
      <dgm:prSet presAssocID="{44290F9E-321B-459D-BB64-8FE4425D67A5}" presName="textRect" presStyleLbl="revTx" presStyleIdx="0" presStyleCnt="4">
        <dgm:presLayoutVars>
          <dgm:chMax val="1"/>
          <dgm:chPref val="1"/>
        </dgm:presLayoutVars>
      </dgm:prSet>
      <dgm:spPr/>
    </dgm:pt>
    <dgm:pt modelId="{F55D8E24-F5E0-453C-86E8-D0847B40DAEF}" type="pres">
      <dgm:prSet presAssocID="{F3BDCD03-23A0-43DE-A4E4-6147F777C4A3}" presName="sibTrans" presStyleLbl="sibTrans2D1" presStyleIdx="0" presStyleCnt="0"/>
      <dgm:spPr/>
    </dgm:pt>
    <dgm:pt modelId="{C3A86989-2D23-4F0F-9223-FFAE233EDE2E}" type="pres">
      <dgm:prSet presAssocID="{694E1CD5-11B5-45E6-83D2-1F6492671C50}" presName="compNode" presStyleCnt="0"/>
      <dgm:spPr/>
    </dgm:pt>
    <dgm:pt modelId="{465C9A15-ACB9-43DF-AC32-0D0D83817486}" type="pres">
      <dgm:prSet presAssocID="{694E1CD5-11B5-45E6-83D2-1F6492671C50}" presName="iconBgRect" presStyleLbl="bgShp" presStyleIdx="1" presStyleCnt="4"/>
      <dgm:spPr/>
    </dgm:pt>
    <dgm:pt modelId="{AB5C5729-4924-4E2F-8888-451C39986FEE}" type="pres">
      <dgm:prSet presAssocID="{694E1CD5-11B5-45E6-83D2-1F6492671C50}" presName="iconRect" presStyleLbl="node1" presStyleIdx="1" presStyleCnt="4"/>
      <dgm:spPr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lice"/>
        </a:ext>
      </dgm:extLst>
    </dgm:pt>
    <dgm:pt modelId="{E3F2DCA2-A73E-4071-8AC7-D3F811673A87}" type="pres">
      <dgm:prSet presAssocID="{694E1CD5-11B5-45E6-83D2-1F6492671C50}" presName="spaceRect" presStyleCnt="0"/>
      <dgm:spPr/>
    </dgm:pt>
    <dgm:pt modelId="{07BF2265-B2B2-436A-B086-DCE7D45DE738}" type="pres">
      <dgm:prSet presAssocID="{694E1CD5-11B5-45E6-83D2-1F6492671C50}" presName="textRect" presStyleLbl="revTx" presStyleIdx="1" presStyleCnt="4">
        <dgm:presLayoutVars>
          <dgm:chMax val="1"/>
          <dgm:chPref val="1"/>
        </dgm:presLayoutVars>
      </dgm:prSet>
      <dgm:spPr/>
    </dgm:pt>
    <dgm:pt modelId="{6448F085-B755-4A02-952B-27ED99D97ACE}" type="pres">
      <dgm:prSet presAssocID="{66A7AC50-838C-4091-B803-AE3FFACAE9AD}" presName="sibTrans" presStyleLbl="sibTrans2D1" presStyleIdx="0" presStyleCnt="0"/>
      <dgm:spPr/>
    </dgm:pt>
    <dgm:pt modelId="{B9EA747D-DFE0-4E33-8925-0AD5DE196BAF}" type="pres">
      <dgm:prSet presAssocID="{C2C1CDFB-B73C-4860-A6F2-E21289E1551F}" presName="compNode" presStyleCnt="0"/>
      <dgm:spPr/>
    </dgm:pt>
    <dgm:pt modelId="{56ECFFB5-3F6F-48A4-8182-296511BDFA6C}" type="pres">
      <dgm:prSet presAssocID="{C2C1CDFB-B73C-4860-A6F2-E21289E1551F}" presName="iconBgRect" presStyleLbl="bgShp" presStyleIdx="2" presStyleCnt="4"/>
      <dgm:spPr/>
    </dgm:pt>
    <dgm:pt modelId="{70F6E070-F34D-40B9-84F5-38985D180483}" type="pres">
      <dgm:prSet presAssocID="{C2C1CDFB-B73C-4860-A6F2-E21289E1551F}" presName="iconRect" presStyleLbl="nod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D3B5A394-BC04-485B-B4B9-00FBBE5884C5}" type="pres">
      <dgm:prSet presAssocID="{C2C1CDFB-B73C-4860-A6F2-E21289E1551F}" presName="spaceRect" presStyleCnt="0"/>
      <dgm:spPr/>
    </dgm:pt>
    <dgm:pt modelId="{EE0D719B-F6F6-4DAD-8AD7-6C2F522ED9FA}" type="pres">
      <dgm:prSet presAssocID="{C2C1CDFB-B73C-4860-A6F2-E21289E1551F}" presName="textRect" presStyleLbl="revTx" presStyleIdx="2" presStyleCnt="4">
        <dgm:presLayoutVars>
          <dgm:chMax val="1"/>
          <dgm:chPref val="1"/>
        </dgm:presLayoutVars>
      </dgm:prSet>
      <dgm:spPr/>
    </dgm:pt>
    <dgm:pt modelId="{B5713B5C-F3AE-416A-8D5A-3E9D4FC7DEBF}" type="pres">
      <dgm:prSet presAssocID="{FFEF6B68-3D3B-4591-9AE9-5B1ACDD46039}" presName="sibTrans" presStyleLbl="sibTrans2D1" presStyleIdx="0" presStyleCnt="0"/>
      <dgm:spPr/>
    </dgm:pt>
    <dgm:pt modelId="{DF3A3C16-60E9-4E31-9AB3-4002BC2CD876}" type="pres">
      <dgm:prSet presAssocID="{267E0E8B-4073-4E31-917E-B55CFA332F84}" presName="compNode" presStyleCnt="0"/>
      <dgm:spPr/>
    </dgm:pt>
    <dgm:pt modelId="{B2FFBA21-F222-41C7-8A2A-0A67D120E399}" type="pres">
      <dgm:prSet presAssocID="{267E0E8B-4073-4E31-917E-B55CFA332F84}" presName="iconBgRect" presStyleLbl="bgShp" presStyleIdx="3" presStyleCnt="4"/>
      <dgm:spPr/>
    </dgm:pt>
    <dgm:pt modelId="{236E6309-D210-4D5A-94EC-B97C221B427D}" type="pres">
      <dgm:prSet presAssocID="{267E0E8B-4073-4E31-917E-B55CFA332F84}" presName="iconRect" presStyleLbl="node1" presStyleIdx="3" presStyleCnt="4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E1414FA8-0DF1-456A-BEE9-2A556DD983C1}" type="pres">
      <dgm:prSet presAssocID="{267E0E8B-4073-4E31-917E-B55CFA332F84}" presName="spaceRect" presStyleCnt="0"/>
      <dgm:spPr/>
    </dgm:pt>
    <dgm:pt modelId="{515E2174-A546-491E-A730-7059E434E1C0}" type="pres">
      <dgm:prSet presAssocID="{267E0E8B-4073-4E31-917E-B55CFA332F84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46C24E11-9DA2-664E-9AE4-6B6E91F19F3E}" type="presOf" srcId="{66A7AC50-838C-4091-B803-AE3FFACAE9AD}" destId="{6448F085-B755-4A02-952B-27ED99D97ACE}" srcOrd="0" destOrd="0" presId="urn:microsoft.com/office/officeart/2018/2/layout/IconCircleList"/>
    <dgm:cxn modelId="{D57BE61A-A2B6-1A42-9EE3-04379C69E5A9}" type="presOf" srcId="{F3BDCD03-23A0-43DE-A4E4-6147F777C4A3}" destId="{F55D8E24-F5E0-453C-86E8-D0847B40DAEF}" srcOrd="0" destOrd="0" presId="urn:microsoft.com/office/officeart/2018/2/layout/IconCircleList"/>
    <dgm:cxn modelId="{53D56928-A8CB-E446-8326-8C92872A444A}" type="presOf" srcId="{16E51E9A-7511-4001-A953-B6530A4B31FD}" destId="{F48A69B5-C5B5-4F69-8F15-EAA47778C65C}" srcOrd="0" destOrd="0" presId="urn:microsoft.com/office/officeart/2018/2/layout/IconCircleList"/>
    <dgm:cxn modelId="{125E4D31-4431-49A7-A353-6BB95059F1EC}" srcId="{16E51E9A-7511-4001-A953-B6530A4B31FD}" destId="{C2C1CDFB-B73C-4860-A6F2-E21289E1551F}" srcOrd="2" destOrd="0" parTransId="{83C2A7BB-1050-49A4-A6C1-A8B8D81004AB}" sibTransId="{FFEF6B68-3D3B-4591-9AE9-5B1ACDD46039}"/>
    <dgm:cxn modelId="{8B923836-72C9-452B-80F7-47EFA841B9E6}" srcId="{16E51E9A-7511-4001-A953-B6530A4B31FD}" destId="{694E1CD5-11B5-45E6-83D2-1F6492671C50}" srcOrd="1" destOrd="0" parTransId="{223C8763-0522-426B-B0E0-FCB680B1818F}" sibTransId="{66A7AC50-838C-4091-B803-AE3FFACAE9AD}"/>
    <dgm:cxn modelId="{13345162-DCED-0D49-9D18-CD3BAEAA2493}" type="presOf" srcId="{C2C1CDFB-B73C-4860-A6F2-E21289E1551F}" destId="{EE0D719B-F6F6-4DAD-8AD7-6C2F522ED9FA}" srcOrd="0" destOrd="0" presId="urn:microsoft.com/office/officeart/2018/2/layout/IconCircleList"/>
    <dgm:cxn modelId="{004AE982-CA1E-644E-BA9C-5B560AE55C09}" type="presOf" srcId="{44290F9E-321B-459D-BB64-8FE4425D67A5}" destId="{B0E823DC-4A24-4215-801B-B8EF46A3974B}" srcOrd="0" destOrd="0" presId="urn:microsoft.com/office/officeart/2018/2/layout/IconCircleList"/>
    <dgm:cxn modelId="{26BBCB84-E205-4C15-8716-986E9C5BA5DA}" srcId="{16E51E9A-7511-4001-A953-B6530A4B31FD}" destId="{267E0E8B-4073-4E31-917E-B55CFA332F84}" srcOrd="3" destOrd="0" parTransId="{42C840F7-60C1-496D-892E-04844F3475CE}" sibTransId="{5D3C92B4-B884-4F71-BF1A-F0833F69C385}"/>
    <dgm:cxn modelId="{224D1293-B17D-EC48-9B30-FE53B443F278}" type="presOf" srcId="{694E1CD5-11B5-45E6-83D2-1F6492671C50}" destId="{07BF2265-B2B2-436A-B086-DCE7D45DE738}" srcOrd="0" destOrd="0" presId="urn:microsoft.com/office/officeart/2018/2/layout/IconCircleList"/>
    <dgm:cxn modelId="{7F57ADAD-8C3C-4263-BEA1-04B1A0F1A8D3}" srcId="{16E51E9A-7511-4001-A953-B6530A4B31FD}" destId="{44290F9E-321B-459D-BB64-8FE4425D67A5}" srcOrd="0" destOrd="0" parTransId="{B22EDCBB-B213-4503-9A31-2201F3B81D73}" sibTransId="{F3BDCD03-23A0-43DE-A4E4-6147F777C4A3}"/>
    <dgm:cxn modelId="{3D8A5FCD-3A27-8440-82B0-BFEDD758E118}" type="presOf" srcId="{267E0E8B-4073-4E31-917E-B55CFA332F84}" destId="{515E2174-A546-491E-A730-7059E434E1C0}" srcOrd="0" destOrd="0" presId="urn:microsoft.com/office/officeart/2018/2/layout/IconCircleList"/>
    <dgm:cxn modelId="{7D96E6E2-7155-A949-8A88-BA52262BFAF3}" type="presOf" srcId="{FFEF6B68-3D3B-4591-9AE9-5B1ACDD46039}" destId="{B5713B5C-F3AE-416A-8D5A-3E9D4FC7DEBF}" srcOrd="0" destOrd="0" presId="urn:microsoft.com/office/officeart/2018/2/layout/IconCircleList"/>
    <dgm:cxn modelId="{42B5DD01-01EF-564B-9BE1-762B3BB16943}" type="presParOf" srcId="{F48A69B5-C5B5-4F69-8F15-EAA47778C65C}" destId="{DB275E41-EB21-40B8-8CD8-923CC3311BDE}" srcOrd="0" destOrd="0" presId="urn:microsoft.com/office/officeart/2018/2/layout/IconCircleList"/>
    <dgm:cxn modelId="{55B0CEC6-2500-CF44-8849-4C505D87B781}" type="presParOf" srcId="{DB275E41-EB21-40B8-8CD8-923CC3311BDE}" destId="{3E37F9FF-24E2-4893-8560-1B1CFE31FA4F}" srcOrd="0" destOrd="0" presId="urn:microsoft.com/office/officeart/2018/2/layout/IconCircleList"/>
    <dgm:cxn modelId="{268F7077-3F82-A84E-BF76-D9959A14FFBE}" type="presParOf" srcId="{3E37F9FF-24E2-4893-8560-1B1CFE31FA4F}" destId="{E586306F-A010-4453-9D5E-053C49457625}" srcOrd="0" destOrd="0" presId="urn:microsoft.com/office/officeart/2018/2/layout/IconCircleList"/>
    <dgm:cxn modelId="{0E091D5A-53CC-0C45-B6B3-95A4F94DA84C}" type="presParOf" srcId="{3E37F9FF-24E2-4893-8560-1B1CFE31FA4F}" destId="{671E696A-BFDF-4CD5-B84A-7883225F2A00}" srcOrd="1" destOrd="0" presId="urn:microsoft.com/office/officeart/2018/2/layout/IconCircleList"/>
    <dgm:cxn modelId="{A93B17C5-0AF4-5641-8CBE-43569E17D0DA}" type="presParOf" srcId="{3E37F9FF-24E2-4893-8560-1B1CFE31FA4F}" destId="{423DCB44-718B-46FA-B71F-915079EB5EF3}" srcOrd="2" destOrd="0" presId="urn:microsoft.com/office/officeart/2018/2/layout/IconCircleList"/>
    <dgm:cxn modelId="{2E7BC3F8-F9C7-B04A-93BE-543AC35275F2}" type="presParOf" srcId="{3E37F9FF-24E2-4893-8560-1B1CFE31FA4F}" destId="{B0E823DC-4A24-4215-801B-B8EF46A3974B}" srcOrd="3" destOrd="0" presId="urn:microsoft.com/office/officeart/2018/2/layout/IconCircleList"/>
    <dgm:cxn modelId="{45C75191-0827-614F-A7F0-30BB5620A387}" type="presParOf" srcId="{DB275E41-EB21-40B8-8CD8-923CC3311BDE}" destId="{F55D8E24-F5E0-453C-86E8-D0847B40DAEF}" srcOrd="1" destOrd="0" presId="urn:microsoft.com/office/officeart/2018/2/layout/IconCircleList"/>
    <dgm:cxn modelId="{95115E46-62B4-2D45-9A42-D23BFC96CA2B}" type="presParOf" srcId="{DB275E41-EB21-40B8-8CD8-923CC3311BDE}" destId="{C3A86989-2D23-4F0F-9223-FFAE233EDE2E}" srcOrd="2" destOrd="0" presId="urn:microsoft.com/office/officeart/2018/2/layout/IconCircleList"/>
    <dgm:cxn modelId="{A4BBFCA2-DA37-A441-A82A-506AF42E5E12}" type="presParOf" srcId="{C3A86989-2D23-4F0F-9223-FFAE233EDE2E}" destId="{465C9A15-ACB9-43DF-AC32-0D0D83817486}" srcOrd="0" destOrd="0" presId="urn:microsoft.com/office/officeart/2018/2/layout/IconCircleList"/>
    <dgm:cxn modelId="{D37CD208-2D1F-4141-B548-C4A3B20F0F56}" type="presParOf" srcId="{C3A86989-2D23-4F0F-9223-FFAE233EDE2E}" destId="{AB5C5729-4924-4E2F-8888-451C39986FEE}" srcOrd="1" destOrd="0" presId="urn:microsoft.com/office/officeart/2018/2/layout/IconCircleList"/>
    <dgm:cxn modelId="{49522C93-47B2-3A4B-951C-4EB771043811}" type="presParOf" srcId="{C3A86989-2D23-4F0F-9223-FFAE233EDE2E}" destId="{E3F2DCA2-A73E-4071-8AC7-D3F811673A87}" srcOrd="2" destOrd="0" presId="urn:microsoft.com/office/officeart/2018/2/layout/IconCircleList"/>
    <dgm:cxn modelId="{A6F45F4E-8C9C-FF4E-B275-4E1FF6DB2A5C}" type="presParOf" srcId="{C3A86989-2D23-4F0F-9223-FFAE233EDE2E}" destId="{07BF2265-B2B2-436A-B086-DCE7D45DE738}" srcOrd="3" destOrd="0" presId="urn:microsoft.com/office/officeart/2018/2/layout/IconCircleList"/>
    <dgm:cxn modelId="{06AACE7D-EE50-3E41-8A10-F71D73E027B7}" type="presParOf" srcId="{DB275E41-EB21-40B8-8CD8-923CC3311BDE}" destId="{6448F085-B755-4A02-952B-27ED99D97ACE}" srcOrd="3" destOrd="0" presId="urn:microsoft.com/office/officeart/2018/2/layout/IconCircleList"/>
    <dgm:cxn modelId="{80421250-C906-8A45-9830-A90AB729A2A8}" type="presParOf" srcId="{DB275E41-EB21-40B8-8CD8-923CC3311BDE}" destId="{B9EA747D-DFE0-4E33-8925-0AD5DE196BAF}" srcOrd="4" destOrd="0" presId="urn:microsoft.com/office/officeart/2018/2/layout/IconCircleList"/>
    <dgm:cxn modelId="{1F66D372-9CB6-424C-951B-055F4F07803A}" type="presParOf" srcId="{B9EA747D-DFE0-4E33-8925-0AD5DE196BAF}" destId="{56ECFFB5-3F6F-48A4-8182-296511BDFA6C}" srcOrd="0" destOrd="0" presId="urn:microsoft.com/office/officeart/2018/2/layout/IconCircleList"/>
    <dgm:cxn modelId="{04C843E2-7FC5-5748-901B-A130CC048296}" type="presParOf" srcId="{B9EA747D-DFE0-4E33-8925-0AD5DE196BAF}" destId="{70F6E070-F34D-40B9-84F5-38985D180483}" srcOrd="1" destOrd="0" presId="urn:microsoft.com/office/officeart/2018/2/layout/IconCircleList"/>
    <dgm:cxn modelId="{497BB4F3-1ABA-7148-A0E8-E89DD4F50D6E}" type="presParOf" srcId="{B9EA747D-DFE0-4E33-8925-0AD5DE196BAF}" destId="{D3B5A394-BC04-485B-B4B9-00FBBE5884C5}" srcOrd="2" destOrd="0" presId="urn:microsoft.com/office/officeart/2018/2/layout/IconCircleList"/>
    <dgm:cxn modelId="{F59FA57A-21F1-2349-B073-A183A82E174F}" type="presParOf" srcId="{B9EA747D-DFE0-4E33-8925-0AD5DE196BAF}" destId="{EE0D719B-F6F6-4DAD-8AD7-6C2F522ED9FA}" srcOrd="3" destOrd="0" presId="urn:microsoft.com/office/officeart/2018/2/layout/IconCircleList"/>
    <dgm:cxn modelId="{169FF632-F409-EC42-B306-B71733AC1B69}" type="presParOf" srcId="{DB275E41-EB21-40B8-8CD8-923CC3311BDE}" destId="{B5713B5C-F3AE-416A-8D5A-3E9D4FC7DEBF}" srcOrd="5" destOrd="0" presId="urn:microsoft.com/office/officeart/2018/2/layout/IconCircleList"/>
    <dgm:cxn modelId="{9BD63AFF-7C1B-8E4C-9BDE-FE038BBD35D8}" type="presParOf" srcId="{DB275E41-EB21-40B8-8CD8-923CC3311BDE}" destId="{DF3A3C16-60E9-4E31-9AB3-4002BC2CD876}" srcOrd="6" destOrd="0" presId="urn:microsoft.com/office/officeart/2018/2/layout/IconCircleList"/>
    <dgm:cxn modelId="{C9CD6C51-9E40-7D42-8553-9948FA2541F6}" type="presParOf" srcId="{DF3A3C16-60E9-4E31-9AB3-4002BC2CD876}" destId="{B2FFBA21-F222-41C7-8A2A-0A67D120E399}" srcOrd="0" destOrd="0" presId="urn:microsoft.com/office/officeart/2018/2/layout/IconCircleList"/>
    <dgm:cxn modelId="{2801CB39-955C-5747-A43F-8C6221F27BB1}" type="presParOf" srcId="{DF3A3C16-60E9-4E31-9AB3-4002BC2CD876}" destId="{236E6309-D210-4D5A-94EC-B97C221B427D}" srcOrd="1" destOrd="0" presId="urn:microsoft.com/office/officeart/2018/2/layout/IconCircleList"/>
    <dgm:cxn modelId="{942711E9-A178-1442-9A4A-C4E2ED768349}" type="presParOf" srcId="{DF3A3C16-60E9-4E31-9AB3-4002BC2CD876}" destId="{E1414FA8-0DF1-456A-BEE9-2A556DD983C1}" srcOrd="2" destOrd="0" presId="urn:microsoft.com/office/officeart/2018/2/layout/IconCircleList"/>
    <dgm:cxn modelId="{5A8762C2-C85A-6E48-9576-FEF7FC4B9F23}" type="presParOf" srcId="{DF3A3C16-60E9-4E31-9AB3-4002BC2CD876}" destId="{515E2174-A546-491E-A730-7059E434E1C0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EA671F3-1081-434F-8A15-70A18A2FD040}" type="doc">
      <dgm:prSet loTypeId="urn:microsoft.com/office/officeart/2005/8/layout/process4" loCatId="process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EC0F961-0254-49A3-8B20-405417CF49D1}">
      <dgm:prSet/>
      <dgm:spPr/>
      <dgm:t>
        <a:bodyPr/>
        <a:lstStyle/>
        <a:p>
          <a:r>
            <a:rPr lang="en-US" dirty="0"/>
            <a:t>The school will hold district parent conferences where the progress of students will be discussed and explained. The dates for these conferences are </a:t>
          </a:r>
        </a:p>
      </dgm:t>
    </dgm:pt>
    <dgm:pt modelId="{D78EA346-4BB5-47B8-AA52-3C6D02DA10CF}" type="parTrans" cxnId="{01AB2B81-A6CD-4565-9CA7-AD2C368D1EA7}">
      <dgm:prSet/>
      <dgm:spPr/>
      <dgm:t>
        <a:bodyPr/>
        <a:lstStyle/>
        <a:p>
          <a:endParaRPr lang="en-US"/>
        </a:p>
      </dgm:t>
    </dgm:pt>
    <dgm:pt modelId="{73E2C37D-2C79-4F3B-A00A-7671A58437AF}" type="sibTrans" cxnId="{01AB2B81-A6CD-4565-9CA7-AD2C368D1EA7}">
      <dgm:prSet/>
      <dgm:spPr/>
      <dgm:t>
        <a:bodyPr/>
        <a:lstStyle/>
        <a:p>
          <a:endParaRPr lang="en-US"/>
        </a:p>
      </dgm:t>
    </dgm:pt>
    <dgm:pt modelId="{17AD7DE0-4234-44B4-8E3C-555FAFD1517F}">
      <dgm:prSet custT="1"/>
      <dgm:spPr/>
      <dgm:t>
        <a:bodyPr/>
        <a:lstStyle/>
        <a:p>
          <a:r>
            <a:rPr lang="en-US" sz="1800" dirty="0"/>
            <a:t>September 11, 2025 at 4:00 pm</a:t>
          </a:r>
        </a:p>
      </dgm:t>
    </dgm:pt>
    <dgm:pt modelId="{4E6E291D-A924-45FE-8B96-96CC4305F39A}" type="parTrans" cxnId="{79958DAC-0C6A-45AD-8CF4-C9210F31DAB5}">
      <dgm:prSet/>
      <dgm:spPr/>
      <dgm:t>
        <a:bodyPr/>
        <a:lstStyle/>
        <a:p>
          <a:endParaRPr lang="en-US"/>
        </a:p>
      </dgm:t>
    </dgm:pt>
    <dgm:pt modelId="{9D0B7DBC-9650-4901-8BFE-DA80FA4762BD}" type="sibTrans" cxnId="{79958DAC-0C6A-45AD-8CF4-C9210F31DAB5}">
      <dgm:prSet/>
      <dgm:spPr/>
      <dgm:t>
        <a:bodyPr/>
        <a:lstStyle/>
        <a:p>
          <a:endParaRPr lang="en-US"/>
        </a:p>
      </dgm:t>
    </dgm:pt>
    <dgm:pt modelId="{12E4B860-B037-4856-878F-AB04A8BF4804}">
      <dgm:prSet/>
      <dgm:spPr/>
      <dgm:t>
        <a:bodyPr/>
        <a:lstStyle/>
        <a:p>
          <a:r>
            <a:rPr lang="en-US"/>
            <a:t>Teachers will schedule meetings before school, during their planning time, and after school to accommodate parent schedules as necessary.</a:t>
          </a:r>
        </a:p>
      </dgm:t>
    </dgm:pt>
    <dgm:pt modelId="{741D5331-4D53-49E3-B0CD-9A7F0DA3655D}" type="parTrans" cxnId="{3F5840FD-36CE-46C0-BC5D-83BE38B7EE87}">
      <dgm:prSet/>
      <dgm:spPr/>
      <dgm:t>
        <a:bodyPr/>
        <a:lstStyle/>
        <a:p>
          <a:endParaRPr lang="en-US"/>
        </a:p>
      </dgm:t>
    </dgm:pt>
    <dgm:pt modelId="{636E2326-0F88-4BA7-B1F0-92807BEDF3AF}" type="sibTrans" cxnId="{3F5840FD-36CE-46C0-BC5D-83BE38B7EE87}">
      <dgm:prSet/>
      <dgm:spPr/>
      <dgm:t>
        <a:bodyPr/>
        <a:lstStyle/>
        <a:p>
          <a:endParaRPr lang="en-US"/>
        </a:p>
      </dgm:t>
    </dgm:pt>
    <dgm:pt modelId="{39ACFACF-298D-4646-B427-F30ED3208140}">
      <dgm:prSet custT="1"/>
      <dgm:spPr/>
      <dgm:t>
        <a:bodyPr/>
        <a:lstStyle/>
        <a:p>
          <a:r>
            <a:rPr lang="en-US" sz="1800" dirty="0"/>
            <a:t>January 29, 2026</a:t>
          </a:r>
        </a:p>
        <a:p>
          <a:r>
            <a:rPr lang="en-US" sz="1800" dirty="0"/>
            <a:t>at  4:00 pm</a:t>
          </a:r>
        </a:p>
      </dgm:t>
    </dgm:pt>
    <dgm:pt modelId="{457A868E-5CB7-4D64-998E-4D4A7737B566}" type="sibTrans" cxnId="{5B6A395B-D6D0-4EBA-B173-19CDCA441928}">
      <dgm:prSet/>
      <dgm:spPr/>
      <dgm:t>
        <a:bodyPr/>
        <a:lstStyle/>
        <a:p>
          <a:endParaRPr lang="en-US"/>
        </a:p>
      </dgm:t>
    </dgm:pt>
    <dgm:pt modelId="{F5CE5EA0-DDF2-4CC3-86A0-43B85722B8A2}" type="parTrans" cxnId="{5B6A395B-D6D0-4EBA-B173-19CDCA441928}">
      <dgm:prSet/>
      <dgm:spPr/>
      <dgm:t>
        <a:bodyPr/>
        <a:lstStyle/>
        <a:p>
          <a:endParaRPr lang="en-US"/>
        </a:p>
      </dgm:t>
    </dgm:pt>
    <dgm:pt modelId="{21189CAA-748C-7A4E-A9B0-AD96C58518F6}" type="pres">
      <dgm:prSet presAssocID="{DEA671F3-1081-434F-8A15-70A18A2FD040}" presName="Name0" presStyleCnt="0">
        <dgm:presLayoutVars>
          <dgm:dir/>
          <dgm:animLvl val="lvl"/>
          <dgm:resizeHandles val="exact"/>
        </dgm:presLayoutVars>
      </dgm:prSet>
      <dgm:spPr/>
    </dgm:pt>
    <dgm:pt modelId="{BDF3E414-B800-7040-B9C1-BAB5EB52C7B2}" type="pres">
      <dgm:prSet presAssocID="{12E4B860-B037-4856-878F-AB04A8BF4804}" presName="boxAndChildren" presStyleCnt="0"/>
      <dgm:spPr/>
    </dgm:pt>
    <dgm:pt modelId="{539CCCD4-BE23-C744-B87C-A1DDBC4D1FB0}" type="pres">
      <dgm:prSet presAssocID="{12E4B860-B037-4856-878F-AB04A8BF4804}" presName="parentTextBox" presStyleLbl="node1" presStyleIdx="0" presStyleCnt="2"/>
      <dgm:spPr/>
    </dgm:pt>
    <dgm:pt modelId="{095C1057-D70C-9C40-8C67-7EA3D302D5A4}" type="pres">
      <dgm:prSet presAssocID="{73E2C37D-2C79-4F3B-A00A-7671A58437AF}" presName="sp" presStyleCnt="0"/>
      <dgm:spPr/>
    </dgm:pt>
    <dgm:pt modelId="{AD31ABD1-009B-CA4E-9AB2-3C91C43385D2}" type="pres">
      <dgm:prSet presAssocID="{4EC0F961-0254-49A3-8B20-405417CF49D1}" presName="arrowAndChildren" presStyleCnt="0"/>
      <dgm:spPr/>
    </dgm:pt>
    <dgm:pt modelId="{DE9E8005-714D-B245-A45D-20009FA2A4D4}" type="pres">
      <dgm:prSet presAssocID="{4EC0F961-0254-49A3-8B20-405417CF49D1}" presName="parentTextArrow" presStyleLbl="node1" presStyleIdx="0" presStyleCnt="2"/>
      <dgm:spPr/>
    </dgm:pt>
    <dgm:pt modelId="{15A3A4D7-AFDB-EB4C-968B-8A31D7DB6965}" type="pres">
      <dgm:prSet presAssocID="{4EC0F961-0254-49A3-8B20-405417CF49D1}" presName="arrow" presStyleLbl="node1" presStyleIdx="1" presStyleCnt="2"/>
      <dgm:spPr/>
    </dgm:pt>
    <dgm:pt modelId="{7885287B-6F7F-6046-880D-31493DDAD920}" type="pres">
      <dgm:prSet presAssocID="{4EC0F961-0254-49A3-8B20-405417CF49D1}" presName="descendantArrow" presStyleCnt="0"/>
      <dgm:spPr/>
    </dgm:pt>
    <dgm:pt modelId="{AA39FE77-CB20-3D4A-AC76-367C230AB672}" type="pres">
      <dgm:prSet presAssocID="{17AD7DE0-4234-44B4-8E3C-555FAFD1517F}" presName="childTextArrow" presStyleLbl="fgAccFollowNode1" presStyleIdx="0" presStyleCnt="2">
        <dgm:presLayoutVars>
          <dgm:bulletEnabled val="1"/>
        </dgm:presLayoutVars>
      </dgm:prSet>
      <dgm:spPr/>
    </dgm:pt>
    <dgm:pt modelId="{93DAE7F1-5DC2-EA46-AFBD-1DC3A84A5400}" type="pres">
      <dgm:prSet presAssocID="{39ACFACF-298D-4646-B427-F30ED3208140}" presName="childTextArrow" presStyleLbl="fgAccFollowNode1" presStyleIdx="1" presStyleCnt="2" custLinFactNeighborX="4462" custLinFactNeighborY="-5291">
        <dgm:presLayoutVars>
          <dgm:bulletEnabled val="1"/>
        </dgm:presLayoutVars>
      </dgm:prSet>
      <dgm:spPr/>
    </dgm:pt>
  </dgm:ptLst>
  <dgm:cxnLst>
    <dgm:cxn modelId="{5B6A395B-D6D0-4EBA-B173-19CDCA441928}" srcId="{4EC0F961-0254-49A3-8B20-405417CF49D1}" destId="{39ACFACF-298D-4646-B427-F30ED3208140}" srcOrd="1" destOrd="0" parTransId="{F5CE5EA0-DDF2-4CC3-86A0-43B85722B8A2}" sibTransId="{457A868E-5CB7-4D64-998E-4D4A7737B566}"/>
    <dgm:cxn modelId="{50380F78-9D37-0D40-8223-997E2E5D67F6}" type="presOf" srcId="{DEA671F3-1081-434F-8A15-70A18A2FD040}" destId="{21189CAA-748C-7A4E-A9B0-AD96C58518F6}" srcOrd="0" destOrd="0" presId="urn:microsoft.com/office/officeart/2005/8/layout/process4"/>
    <dgm:cxn modelId="{229F347A-85FD-2C4F-AD2D-7554D7AA8C87}" type="presOf" srcId="{4EC0F961-0254-49A3-8B20-405417CF49D1}" destId="{15A3A4D7-AFDB-EB4C-968B-8A31D7DB6965}" srcOrd="1" destOrd="0" presId="urn:microsoft.com/office/officeart/2005/8/layout/process4"/>
    <dgm:cxn modelId="{01AB2B81-A6CD-4565-9CA7-AD2C368D1EA7}" srcId="{DEA671F3-1081-434F-8A15-70A18A2FD040}" destId="{4EC0F961-0254-49A3-8B20-405417CF49D1}" srcOrd="0" destOrd="0" parTransId="{D78EA346-4BB5-47B8-AA52-3C6D02DA10CF}" sibTransId="{73E2C37D-2C79-4F3B-A00A-7671A58437AF}"/>
    <dgm:cxn modelId="{CFD4929D-BD0A-1B4B-A2B7-858285857E32}" type="presOf" srcId="{4EC0F961-0254-49A3-8B20-405417CF49D1}" destId="{DE9E8005-714D-B245-A45D-20009FA2A4D4}" srcOrd="0" destOrd="0" presId="urn:microsoft.com/office/officeart/2005/8/layout/process4"/>
    <dgm:cxn modelId="{8F44699E-69BA-4142-8A21-4DD7EB9D7AB8}" type="presOf" srcId="{12E4B860-B037-4856-878F-AB04A8BF4804}" destId="{539CCCD4-BE23-C744-B87C-A1DDBC4D1FB0}" srcOrd="0" destOrd="0" presId="urn:microsoft.com/office/officeart/2005/8/layout/process4"/>
    <dgm:cxn modelId="{79958DAC-0C6A-45AD-8CF4-C9210F31DAB5}" srcId="{4EC0F961-0254-49A3-8B20-405417CF49D1}" destId="{17AD7DE0-4234-44B4-8E3C-555FAFD1517F}" srcOrd="0" destOrd="0" parTransId="{4E6E291D-A924-45FE-8B96-96CC4305F39A}" sibTransId="{9D0B7DBC-9650-4901-8BFE-DA80FA4762BD}"/>
    <dgm:cxn modelId="{88ECE7AC-B9D9-2846-9499-51D3EE588357}" type="presOf" srcId="{17AD7DE0-4234-44B4-8E3C-555FAFD1517F}" destId="{AA39FE77-CB20-3D4A-AC76-367C230AB672}" srcOrd="0" destOrd="0" presId="urn:microsoft.com/office/officeart/2005/8/layout/process4"/>
    <dgm:cxn modelId="{A7E95EC9-EE1D-9947-B43C-32246F9EFE43}" type="presOf" srcId="{39ACFACF-298D-4646-B427-F30ED3208140}" destId="{93DAE7F1-5DC2-EA46-AFBD-1DC3A84A5400}" srcOrd="0" destOrd="0" presId="urn:microsoft.com/office/officeart/2005/8/layout/process4"/>
    <dgm:cxn modelId="{3F5840FD-36CE-46C0-BC5D-83BE38B7EE87}" srcId="{DEA671F3-1081-434F-8A15-70A18A2FD040}" destId="{12E4B860-B037-4856-878F-AB04A8BF4804}" srcOrd="1" destOrd="0" parTransId="{741D5331-4D53-49E3-B0CD-9A7F0DA3655D}" sibTransId="{636E2326-0F88-4BA7-B1F0-92807BEDF3AF}"/>
    <dgm:cxn modelId="{40B4BE3C-2364-F741-BF32-A43A5F0E2653}" type="presParOf" srcId="{21189CAA-748C-7A4E-A9B0-AD96C58518F6}" destId="{BDF3E414-B800-7040-B9C1-BAB5EB52C7B2}" srcOrd="0" destOrd="0" presId="urn:microsoft.com/office/officeart/2005/8/layout/process4"/>
    <dgm:cxn modelId="{0E13C279-570D-BF47-B298-97245F80E398}" type="presParOf" srcId="{BDF3E414-B800-7040-B9C1-BAB5EB52C7B2}" destId="{539CCCD4-BE23-C744-B87C-A1DDBC4D1FB0}" srcOrd="0" destOrd="0" presId="urn:microsoft.com/office/officeart/2005/8/layout/process4"/>
    <dgm:cxn modelId="{48422806-2964-F147-AD8A-7ED2E1A0D0DE}" type="presParOf" srcId="{21189CAA-748C-7A4E-A9B0-AD96C58518F6}" destId="{095C1057-D70C-9C40-8C67-7EA3D302D5A4}" srcOrd="1" destOrd="0" presId="urn:microsoft.com/office/officeart/2005/8/layout/process4"/>
    <dgm:cxn modelId="{35FA7700-BCD1-DA40-B7BB-5724138BC190}" type="presParOf" srcId="{21189CAA-748C-7A4E-A9B0-AD96C58518F6}" destId="{AD31ABD1-009B-CA4E-9AB2-3C91C43385D2}" srcOrd="2" destOrd="0" presId="urn:microsoft.com/office/officeart/2005/8/layout/process4"/>
    <dgm:cxn modelId="{BBF48A42-E682-484A-BCF8-B44BC78DE0D8}" type="presParOf" srcId="{AD31ABD1-009B-CA4E-9AB2-3C91C43385D2}" destId="{DE9E8005-714D-B245-A45D-20009FA2A4D4}" srcOrd="0" destOrd="0" presId="urn:microsoft.com/office/officeart/2005/8/layout/process4"/>
    <dgm:cxn modelId="{66A15C6B-A378-A745-A41A-D366EDEDA53D}" type="presParOf" srcId="{AD31ABD1-009B-CA4E-9AB2-3C91C43385D2}" destId="{15A3A4D7-AFDB-EB4C-968B-8A31D7DB6965}" srcOrd="1" destOrd="0" presId="urn:microsoft.com/office/officeart/2005/8/layout/process4"/>
    <dgm:cxn modelId="{60CE10F4-3F1A-2141-A5BF-238FAF7007D5}" type="presParOf" srcId="{AD31ABD1-009B-CA4E-9AB2-3C91C43385D2}" destId="{7885287B-6F7F-6046-880D-31493DDAD920}" srcOrd="2" destOrd="0" presId="urn:microsoft.com/office/officeart/2005/8/layout/process4"/>
    <dgm:cxn modelId="{CFBE9C84-DB6F-C44A-B0AE-7EE5F6E82817}" type="presParOf" srcId="{7885287B-6F7F-6046-880D-31493DDAD920}" destId="{AA39FE77-CB20-3D4A-AC76-367C230AB672}" srcOrd="0" destOrd="0" presId="urn:microsoft.com/office/officeart/2005/8/layout/process4"/>
    <dgm:cxn modelId="{CA4F2A34-0007-7545-92C9-81F653A9203D}" type="presParOf" srcId="{7885287B-6F7F-6046-880D-31493DDAD920}" destId="{93DAE7F1-5DC2-EA46-AFBD-1DC3A84A5400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E35C1A-C7E4-40E5-8E42-AD708B5614A9}">
      <dsp:nvSpPr>
        <dsp:cNvPr id="0" name=""/>
        <dsp:cNvSpPr/>
      </dsp:nvSpPr>
      <dsp:spPr>
        <a:xfrm>
          <a:off x="0" y="914396"/>
          <a:ext cx="5257800" cy="16002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D248E6-139F-4EF8-BA14-4BBE902E09C7}">
      <dsp:nvSpPr>
        <dsp:cNvPr id="0" name=""/>
        <dsp:cNvSpPr/>
      </dsp:nvSpPr>
      <dsp:spPr>
        <a:xfrm>
          <a:off x="484060" y="1226819"/>
          <a:ext cx="880110" cy="880110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8403CC-D600-4DE0-88A2-BF510408A67D}">
      <dsp:nvSpPr>
        <dsp:cNvPr id="0" name=""/>
        <dsp:cNvSpPr/>
      </dsp:nvSpPr>
      <dsp:spPr>
        <a:xfrm>
          <a:off x="1848231" y="866774"/>
          <a:ext cx="3409569" cy="1600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355" tIns="169355" rIns="169355" bIns="169355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*Is a major component of the Title I program and can be found in the Westside Elementary School Handbook.</a:t>
          </a:r>
        </a:p>
      </dsp:txBody>
      <dsp:txXfrm>
        <a:off x="1848231" y="866774"/>
        <a:ext cx="3409569" cy="1600200"/>
      </dsp:txXfrm>
    </dsp:sp>
    <dsp:sp modelId="{0F85B058-44D3-4ABD-AE8A-BEED13F6F9BB}">
      <dsp:nvSpPr>
        <dsp:cNvPr id="0" name=""/>
        <dsp:cNvSpPr/>
      </dsp:nvSpPr>
      <dsp:spPr>
        <a:xfrm>
          <a:off x="0" y="2867024"/>
          <a:ext cx="5257800" cy="160020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D3A807-C393-4785-A8D4-E6BD797F3018}">
      <dsp:nvSpPr>
        <dsp:cNvPr id="0" name=""/>
        <dsp:cNvSpPr/>
      </dsp:nvSpPr>
      <dsp:spPr>
        <a:xfrm>
          <a:off x="484060" y="3227069"/>
          <a:ext cx="880110" cy="880110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E2117E-834F-477C-980F-AB2D35ED9924}">
      <dsp:nvSpPr>
        <dsp:cNvPr id="0" name=""/>
        <dsp:cNvSpPr/>
      </dsp:nvSpPr>
      <dsp:spPr>
        <a:xfrm>
          <a:off x="1848231" y="2867024"/>
          <a:ext cx="3409569" cy="1600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355" tIns="169355" rIns="169355" bIns="169355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*All parents will receive this handbook. </a:t>
          </a:r>
        </a:p>
      </dsp:txBody>
      <dsp:txXfrm>
        <a:off x="1848231" y="2867024"/>
        <a:ext cx="3409569" cy="16002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86306F-A010-4453-9D5E-053C49457625}">
      <dsp:nvSpPr>
        <dsp:cNvPr id="0" name=""/>
        <dsp:cNvSpPr/>
      </dsp:nvSpPr>
      <dsp:spPr>
        <a:xfrm>
          <a:off x="116538" y="374747"/>
          <a:ext cx="997167" cy="99716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1E696A-BFDF-4CD5-B84A-7883225F2A00}">
      <dsp:nvSpPr>
        <dsp:cNvPr id="0" name=""/>
        <dsp:cNvSpPr/>
      </dsp:nvSpPr>
      <dsp:spPr>
        <a:xfrm>
          <a:off x="325943" y="584152"/>
          <a:ext cx="578357" cy="578357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E823DC-4A24-4215-801B-B8EF46A3974B}">
      <dsp:nvSpPr>
        <dsp:cNvPr id="0" name=""/>
        <dsp:cNvSpPr/>
      </dsp:nvSpPr>
      <dsp:spPr>
        <a:xfrm>
          <a:off x="1327385" y="374747"/>
          <a:ext cx="2350467" cy="9971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Their child’s level of achievement on each of the state’s academic assessments</a:t>
          </a:r>
        </a:p>
      </dsp:txBody>
      <dsp:txXfrm>
        <a:off x="1327385" y="374747"/>
        <a:ext cx="2350467" cy="997167"/>
      </dsp:txXfrm>
    </dsp:sp>
    <dsp:sp modelId="{465C9A15-ACB9-43DF-AC32-0D0D83817486}">
      <dsp:nvSpPr>
        <dsp:cNvPr id="0" name=""/>
        <dsp:cNvSpPr/>
      </dsp:nvSpPr>
      <dsp:spPr>
        <a:xfrm>
          <a:off x="4087403" y="374747"/>
          <a:ext cx="997167" cy="99716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5C5729-4924-4E2F-8888-451C39986FEE}">
      <dsp:nvSpPr>
        <dsp:cNvPr id="0" name=""/>
        <dsp:cNvSpPr/>
      </dsp:nvSpPr>
      <dsp:spPr>
        <a:xfrm>
          <a:off x="4296808" y="584152"/>
          <a:ext cx="578357" cy="578357"/>
        </a:xfrm>
        <a:prstGeom prst="rect">
          <a:avLst/>
        </a:prstGeom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BF2265-B2B2-436A-B086-DCE7D45DE738}">
      <dsp:nvSpPr>
        <dsp:cNvPr id="0" name=""/>
        <dsp:cNvSpPr/>
      </dsp:nvSpPr>
      <dsp:spPr>
        <a:xfrm>
          <a:off x="5298250" y="374747"/>
          <a:ext cx="2350467" cy="9971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Notification of right to transfer their child to another school in the district if the student becomes the victim of a violent crime or is assigned to an unsafe school</a:t>
          </a:r>
        </a:p>
      </dsp:txBody>
      <dsp:txXfrm>
        <a:off x="5298250" y="374747"/>
        <a:ext cx="2350467" cy="997167"/>
      </dsp:txXfrm>
    </dsp:sp>
    <dsp:sp modelId="{56ECFFB5-3F6F-48A4-8182-296511BDFA6C}">
      <dsp:nvSpPr>
        <dsp:cNvPr id="0" name=""/>
        <dsp:cNvSpPr/>
      </dsp:nvSpPr>
      <dsp:spPr>
        <a:xfrm>
          <a:off x="116538" y="1933904"/>
          <a:ext cx="997167" cy="99716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F6E070-F34D-40B9-84F5-38985D180483}">
      <dsp:nvSpPr>
        <dsp:cNvPr id="0" name=""/>
        <dsp:cNvSpPr/>
      </dsp:nvSpPr>
      <dsp:spPr>
        <a:xfrm>
          <a:off x="325943" y="2143309"/>
          <a:ext cx="578357" cy="578357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0D719B-F6F6-4DAD-8AD7-6C2F522ED9FA}">
      <dsp:nvSpPr>
        <dsp:cNvPr id="0" name=""/>
        <dsp:cNvSpPr/>
      </dsp:nvSpPr>
      <dsp:spPr>
        <a:xfrm>
          <a:off x="1327385" y="1933904"/>
          <a:ext cx="2350467" cy="9971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District &amp; School Family Involvement Policy</a:t>
          </a:r>
        </a:p>
      </dsp:txBody>
      <dsp:txXfrm>
        <a:off x="1327385" y="1933904"/>
        <a:ext cx="2350467" cy="997167"/>
      </dsp:txXfrm>
    </dsp:sp>
    <dsp:sp modelId="{B2FFBA21-F222-41C7-8A2A-0A67D120E399}">
      <dsp:nvSpPr>
        <dsp:cNvPr id="0" name=""/>
        <dsp:cNvSpPr/>
      </dsp:nvSpPr>
      <dsp:spPr>
        <a:xfrm>
          <a:off x="4087403" y="1933904"/>
          <a:ext cx="997167" cy="99716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6E6309-D210-4D5A-94EC-B97C221B427D}">
      <dsp:nvSpPr>
        <dsp:cNvPr id="0" name=""/>
        <dsp:cNvSpPr/>
      </dsp:nvSpPr>
      <dsp:spPr>
        <a:xfrm>
          <a:off x="4296808" y="2143309"/>
          <a:ext cx="578357" cy="578357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5E2174-A546-491E-A730-7059E434E1C0}">
      <dsp:nvSpPr>
        <dsp:cNvPr id="0" name=""/>
        <dsp:cNvSpPr/>
      </dsp:nvSpPr>
      <dsp:spPr>
        <a:xfrm>
          <a:off x="5298250" y="1933904"/>
          <a:ext cx="2350467" cy="9971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Their right to public school choice if their child’s </a:t>
          </a:r>
          <a:r>
            <a:rPr lang="en-US" sz="1400" kern="1200" dirty="0"/>
            <a:t>school</a:t>
          </a:r>
          <a:r>
            <a:rPr lang="en-US" sz="1500" kern="1200" dirty="0"/>
            <a:t> is identified for school improvement</a:t>
          </a:r>
        </a:p>
      </dsp:txBody>
      <dsp:txXfrm>
        <a:off x="5298250" y="1933904"/>
        <a:ext cx="2350467" cy="9971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9CCCD4-BE23-C744-B87C-A1DDBC4D1FB0}">
      <dsp:nvSpPr>
        <dsp:cNvPr id="0" name=""/>
        <dsp:cNvSpPr/>
      </dsp:nvSpPr>
      <dsp:spPr>
        <a:xfrm>
          <a:off x="0" y="3006644"/>
          <a:ext cx="5164931" cy="197268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Teachers will schedule meetings before school, during their planning time, and after school to accommodate parent schedules as necessary.</a:t>
          </a:r>
        </a:p>
      </dsp:txBody>
      <dsp:txXfrm>
        <a:off x="0" y="3006644"/>
        <a:ext cx="5164931" cy="1972684"/>
      </dsp:txXfrm>
    </dsp:sp>
    <dsp:sp modelId="{15A3A4D7-AFDB-EB4C-968B-8A31D7DB6965}">
      <dsp:nvSpPr>
        <dsp:cNvPr id="0" name=""/>
        <dsp:cNvSpPr/>
      </dsp:nvSpPr>
      <dsp:spPr>
        <a:xfrm rot="10800000">
          <a:off x="0" y="2246"/>
          <a:ext cx="5164931" cy="3033988"/>
        </a:xfrm>
        <a:prstGeom prst="upArrowCallout">
          <a:avLst/>
        </a:prstGeom>
        <a:gradFill rotWithShape="0">
          <a:gsLst>
            <a:gs pos="0">
              <a:schemeClr val="accent2">
                <a:hueOff val="2212920"/>
                <a:satOff val="10201"/>
                <a:lumOff val="1569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2">
                <a:hueOff val="2212920"/>
                <a:satOff val="10201"/>
                <a:lumOff val="1569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2">
                <a:hueOff val="2212920"/>
                <a:satOff val="10201"/>
                <a:lumOff val="1569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The school will hold district parent conferences where the progress of students will be discussed and explained. The dates for these conferences are </a:t>
          </a:r>
        </a:p>
      </dsp:txBody>
      <dsp:txXfrm rot="-10800000">
        <a:off x="0" y="2246"/>
        <a:ext cx="5164931" cy="1064929"/>
      </dsp:txXfrm>
    </dsp:sp>
    <dsp:sp modelId="{AA39FE77-CB20-3D4A-AC76-367C230AB672}">
      <dsp:nvSpPr>
        <dsp:cNvPr id="0" name=""/>
        <dsp:cNvSpPr/>
      </dsp:nvSpPr>
      <dsp:spPr>
        <a:xfrm>
          <a:off x="0" y="1067176"/>
          <a:ext cx="2582465" cy="90716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September 11, 2025 at 4:00 pm</a:t>
          </a:r>
        </a:p>
      </dsp:txBody>
      <dsp:txXfrm>
        <a:off x="0" y="1067176"/>
        <a:ext cx="2582465" cy="907162"/>
      </dsp:txXfrm>
    </dsp:sp>
    <dsp:sp modelId="{93DAE7F1-5DC2-EA46-AFBD-1DC3A84A5400}">
      <dsp:nvSpPr>
        <dsp:cNvPr id="0" name=""/>
        <dsp:cNvSpPr/>
      </dsp:nvSpPr>
      <dsp:spPr>
        <a:xfrm>
          <a:off x="2582465" y="1019178"/>
          <a:ext cx="2582465" cy="907162"/>
        </a:xfrm>
        <a:prstGeom prst="rect">
          <a:avLst/>
        </a:prstGeom>
        <a:solidFill>
          <a:schemeClr val="accent2">
            <a:tint val="40000"/>
            <a:alpha val="90000"/>
            <a:hueOff val="2923067"/>
            <a:satOff val="9722"/>
            <a:lumOff val="74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2923067"/>
              <a:satOff val="9722"/>
              <a:lumOff val="74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January 29, 2026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at  4:00 pm</a:t>
          </a:r>
        </a:p>
      </dsp:txBody>
      <dsp:txXfrm>
        <a:off x="2582465" y="1019178"/>
        <a:ext cx="2582465" cy="9071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2FF2B3-3145-4A50-AFE5-95C2B8ECD9F9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492A5E-AA83-4FF1-BE64-02B779AA03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2922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155" cy="465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52" tIns="46426" rIns="92852" bIns="46426" numCol="1" anchor="t" anchorCtr="0" compatLnSpc="1">
            <a:prstTxWarp prst="textNoShape">
              <a:avLst/>
            </a:prstTxWarp>
          </a:bodyPr>
          <a:lstStyle>
            <a:lvl1pPr defTabSz="92883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673" y="0"/>
            <a:ext cx="3038155" cy="465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52" tIns="46426" rIns="92852" bIns="46426" numCol="1" anchor="t" anchorCtr="0" compatLnSpc="1">
            <a:prstTxWarp prst="textNoShape">
              <a:avLst/>
            </a:prstTxWarp>
          </a:bodyPr>
          <a:lstStyle>
            <a:lvl1pPr algn="r" defTabSz="92883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9788" cy="34877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355" y="4416458"/>
            <a:ext cx="5607691" cy="4182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52" tIns="46426" rIns="92852" bIns="4642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773"/>
            <a:ext cx="3038155" cy="465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52" tIns="46426" rIns="92852" bIns="46426" numCol="1" anchor="b" anchorCtr="0" compatLnSpc="1">
            <a:prstTxWarp prst="textNoShape">
              <a:avLst/>
            </a:prstTxWarp>
          </a:bodyPr>
          <a:lstStyle>
            <a:lvl1pPr defTabSz="92883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673" y="8829773"/>
            <a:ext cx="3038155" cy="465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52" tIns="46426" rIns="92852" bIns="46426" numCol="1" anchor="b" anchorCtr="0" compatLnSpc="1">
            <a:prstTxWarp prst="textNoShape">
              <a:avLst/>
            </a:prstTxWarp>
          </a:bodyPr>
          <a:lstStyle>
            <a:lvl1pPr algn="r" defTabSz="928831">
              <a:defRPr sz="1200"/>
            </a:lvl1pPr>
          </a:lstStyle>
          <a:p>
            <a:pPr>
              <a:defRPr/>
            </a:pPr>
            <a:fld id="{49AA6151-18C9-4AD0-A563-4ADA230591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957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7B9D91-1823-4D67-86CD-12507276C91C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5041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394066-D11C-4E26-A198-7CEAE8701049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7B9D91-1823-4D67-86CD-12507276C91C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166A5C-ABF3-4F51-A95B-96FF6821507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FC95F4-29EC-4F7F-9B79-8C6573BFD5E8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506ABE-936F-43F7-BDF8-E86D0A09F5A8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C294D2-F384-497D-8152-BB6CBD75F7CF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94D2B4-39C4-4D2E-8D06-F1F5616BC0AC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1000" dirty="0"/>
              <a:t>Influence:</a:t>
            </a:r>
          </a:p>
          <a:p>
            <a:pPr eaLnBrk="1" hangingPunct="1">
              <a:lnSpc>
                <a:spcPct val="80000"/>
              </a:lnSpc>
            </a:pPr>
            <a:r>
              <a:rPr lang="en-US" sz="1000" dirty="0"/>
              <a:t>Your involvement can boost your child’s achievement. By taking an active role, you'll show your child: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sz="1000" dirty="0"/>
              <a:t>How important he or she is to you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sz="1000" dirty="0"/>
              <a:t>How important education is to you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sz="1000" dirty="0"/>
              <a:t>That you and the school are a team, working to help children succeed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endParaRPr lang="en-US" sz="1000" dirty="0"/>
          </a:p>
          <a:p>
            <a:pPr eaLnBrk="1" hangingPunct="1">
              <a:lnSpc>
                <a:spcPct val="80000"/>
              </a:lnSpc>
            </a:pPr>
            <a:r>
              <a:rPr lang="en-US" sz="1000" dirty="0"/>
              <a:t>Best: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sz="1000" dirty="0"/>
              <a:t>Share information about your child’s interests, abilities, etc., with teachers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sz="1000" dirty="0"/>
              <a:t>Judge whether Title I is meeting your child’s needs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sz="1000" dirty="0"/>
              <a:t>Speak up if you notice an problems. (But don’t criticize the school, its teachers or principal in front of your child)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endParaRPr lang="en-US" sz="1000" dirty="0"/>
          </a:p>
          <a:p>
            <a:pPr eaLnBrk="1" hangingPunct="1">
              <a:lnSpc>
                <a:spcPct val="80000"/>
              </a:lnSpc>
            </a:pPr>
            <a:r>
              <a:rPr lang="en-US" sz="1000" dirty="0"/>
              <a:t>Help: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sz="1000" dirty="0"/>
              <a:t>To determine program goals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sz="1000" dirty="0"/>
              <a:t>Plan and carry out programs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sz="1000" dirty="0"/>
              <a:t>Evaluate programs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sz="1000" dirty="0"/>
              <a:t>Work with your child at home and even in school, as a teacher’s assistant or volunteer.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endParaRPr lang="en-US" sz="1000" dirty="0"/>
          </a:p>
          <a:p>
            <a:pPr eaLnBrk="1" hangingPunct="1">
              <a:lnSpc>
                <a:spcPct val="80000"/>
              </a:lnSpc>
            </a:pPr>
            <a:r>
              <a:rPr lang="en-US" sz="1000" dirty="0"/>
              <a:t>Place: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sz="1000" dirty="0"/>
              <a:t>Learn more about Title I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sz="1000" dirty="0"/>
              <a:t>Learn about your rights as a Title I parent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sz="1000" dirty="0"/>
              <a:t>Meet other parents and teachers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sz="1000" dirty="0"/>
              <a:t>Begin a process of communication and cooperation between parents and schools.</a:t>
            </a:r>
          </a:p>
          <a:p>
            <a:pPr eaLnBrk="1" hangingPunct="1">
              <a:lnSpc>
                <a:spcPct val="80000"/>
              </a:lnSpc>
            </a:pPr>
            <a:endParaRPr lang="en-US" sz="1000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5C9155-7573-4330-BB08-F79CF6811EEF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7E0D43-B053-44A0-974C-971852DFD27C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14EFD9-114F-4498-9B9B-7AA512ECDD84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07D430-93B5-4436-BD00-3B978D56D65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9173D0-DAC9-4F83-90F2-BF20D378804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9173D0-DAC9-4F83-90F2-BF20D378804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8B154F-F8F9-4C22-BFE2-083123F8F75C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505035-B366-4093-AFFF-F708020FB37F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797FAE-CBFD-4DA8-A2C9-2CCA7D3E5F11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2F2411-7C0A-4D5E-9E40-99CEF73C8A00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C7CCB5-4EA1-4197-899B-DA4B946247F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auto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79525" y="1600200"/>
            <a:ext cx="7085013" cy="1066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79525" y="2819400"/>
            <a:ext cx="5256213" cy="1143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AC0AE3-EDA7-4A29-A025-A60E4A8B29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000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0D991A-9C82-44B1-AF18-13B482CCBD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0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4475" y="685800"/>
            <a:ext cx="1771650" cy="5440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9525" y="685800"/>
            <a:ext cx="5162550" cy="54403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A2E297-E577-49D2-8B66-01A42E31F8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0000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347" y="1122363"/>
            <a:ext cx="7773308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347" y="3602038"/>
            <a:ext cx="777330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AC0AE3-EDA7-4A29-A025-A60E4A8B292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150651"/>
      </p:ext>
    </p:extLst>
  </p:cSld>
  <p:clrMapOvr>
    <a:masterClrMapping/>
  </p:clrMapOvr>
  <p:transition spd="med"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2F7CCA-AAE2-489A-80CB-3F802D3465A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090132"/>
      </p:ext>
    </p:extLst>
  </p:cSld>
  <p:clrMapOvr>
    <a:masterClrMapping/>
  </p:clrMapOvr>
  <p:transition spd="med"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1933" y="657227"/>
            <a:ext cx="7300134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1933" y="3602039"/>
            <a:ext cx="7300134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5E008A-EC19-4141-9105-FFE7A8A3515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577601"/>
      </p:ext>
    </p:extLst>
  </p:cSld>
  <p:clrMapOvr>
    <a:masterClrMapping/>
  </p:clrMapOvr>
  <p:transition spd="med"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1"/>
            <a:ext cx="776532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6" y="2088320"/>
            <a:ext cx="3829503" cy="37028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0052" y="2088320"/>
            <a:ext cx="3820616" cy="37028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B118FF-8921-493F-857B-BEF67F9EF3E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388462"/>
      </p:ext>
    </p:extLst>
  </p:cSld>
  <p:clrMapOvr>
    <a:masterClrMapping/>
  </p:clrMapOvr>
  <p:transition spd="med"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1"/>
            <a:ext cx="776532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5427" y="2088320"/>
            <a:ext cx="3600326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346" y="2912232"/>
            <a:ext cx="3830406" cy="2878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9230" y="2088320"/>
            <a:ext cx="3591437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912232"/>
            <a:ext cx="3821518" cy="2878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CC0236-8845-4DE2-9B71-FABE9AE1EE1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31989"/>
      </p:ext>
    </p:extLst>
  </p:cSld>
  <p:clrMapOvr>
    <a:masterClrMapping/>
  </p:clrMapOvr>
  <p:transition spd="med"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D8274A-5947-4C2B-B106-2E385699A37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758134"/>
      </p:ext>
    </p:extLst>
  </p:cSld>
  <p:clrMapOvr>
    <a:masterClrMapping/>
  </p:clrMapOvr>
  <p:transition spd="med"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5FA3A2-6CCC-4B8A-9D7A-EB0FB11B42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489536"/>
      </p:ext>
    </p:extLst>
  </p:cSld>
  <p:clrMapOvr>
    <a:masterClrMapping/>
  </p:clrMapOvr>
  <p:transition spd="med"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921" y="609600"/>
            <a:ext cx="2949178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8548" y="609600"/>
            <a:ext cx="4642119" cy="5181600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7921" y="2971801"/>
            <a:ext cx="2949178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A65B39-C8E0-4EA4-948C-CD80E83086C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481224"/>
      </p:ext>
    </p:extLst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2F7CCA-AAE2-489A-80CB-3F802D3465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0000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921" y="609600"/>
            <a:ext cx="416760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49932" y="758881"/>
            <a:ext cx="2966938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971800"/>
            <a:ext cx="4171242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338E6E-535B-4C61-B8F2-B2EAFA55B8F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958732"/>
      </p:ext>
    </p:extLst>
  </p:cSld>
  <p:clrMapOvr>
    <a:masterClrMapping/>
  </p:clrMapOvr>
  <p:transition spd="med"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5" y="4289373"/>
            <a:ext cx="7775673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355" y="621322"/>
            <a:ext cx="7775673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74499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8BDA97-A3F5-450E-90AA-64243B700D6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4344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9601"/>
            <a:ext cx="776532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4204820"/>
            <a:ext cx="776532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8BDA97-A3F5-450E-90AA-64243B700D6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8668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5" y="4204821"/>
            <a:ext cx="776532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8BDA97-A3F5-450E-90AA-64243B700D6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05245" y="641749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46721" y="307337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024917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5" y="2126943"/>
            <a:ext cx="7766495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650556"/>
            <a:ext cx="776532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8BDA97-A3F5-450E-90AA-64243B700D6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4882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5" y="609601"/>
            <a:ext cx="776532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2088320"/>
            <a:ext cx="2474217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911624"/>
            <a:ext cx="2474217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3658" y="2088320"/>
            <a:ext cx="2473919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3659" y="2911624"/>
            <a:ext cx="247486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088320"/>
            <a:ext cx="246840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2260" y="2911624"/>
            <a:ext cx="2468408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8BDA97-A3F5-450E-90AA-64243B700D6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5607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1"/>
            <a:ext cx="776532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7" y="3989147"/>
            <a:ext cx="247421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19015" y="2092235"/>
            <a:ext cx="2205038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7" y="4565409"/>
            <a:ext cx="2474216" cy="122579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26" y="3989147"/>
            <a:ext cx="247423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092235"/>
            <a:ext cx="2197894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565408"/>
            <a:ext cx="2475252" cy="122579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0067" y="3989147"/>
            <a:ext cx="246742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14603" y="2092235"/>
            <a:ext cx="219908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973" y="4565410"/>
            <a:ext cx="2470694" cy="122579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8BDA97-A3F5-450E-90AA-64243B700D6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8333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0D991A-9C82-44B1-AF18-13B482CCBDC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13258"/>
      </p:ext>
    </p:extLst>
  </p:cSld>
  <p:clrMapOvr>
    <a:masterClrMapping/>
  </p:clrMapOvr>
  <p:transition spd="med">
    <p:dissolv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0"/>
            <a:ext cx="1906993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6" y="609600"/>
            <a:ext cx="5744029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A2E297-E577-49D2-8B66-01A42E31F8F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22086"/>
      </p:ext>
    </p:extLst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5E008A-EC19-4141-9105-FFE7A8A351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0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9525" y="1600200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84625" y="1600200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B118FF-8921-493F-857B-BEF67F9EF3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0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CC0236-8845-4DE2-9B71-FABE9AE1EE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0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8274A-5947-4C2B-B106-2E385699A3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0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5FA3A2-6CCC-4B8A-9D7A-EB0FB11B42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0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65B39-C8E0-4EA4-948C-CD80E83086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0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338E6E-535B-4C61-B8F2-B2EAFA55B8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0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9525" y="685800"/>
            <a:ext cx="70866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9525" y="1600200"/>
            <a:ext cx="5257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29375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29375"/>
            <a:ext cx="2895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29375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pPr>
              <a:defRPr/>
            </a:pPr>
            <a:fld id="{0E8BDA97-A3F5-450E-90AA-64243B700D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ransition spd="med" advClick="0" advTm="10000"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7" y="609601"/>
            <a:ext cx="776532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2096064"/>
            <a:ext cx="776532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6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E8BDA97-A3F5-450E-90AA-64243B700D6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9652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  <p:sldLayoutId id="2147483796" r:id="rId17"/>
  </p:sldLayoutIdLst>
  <p:transition spd="med">
    <p:dissolve/>
  </p:transition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words-a-la-carte.blogspot.com/2014_04_01_archive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181600" y="1447800"/>
            <a:ext cx="3810000" cy="3457575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1800" b="1" dirty="0">
                <a:latin typeface="Myanmar Text" panose="020B0502040204020203" pitchFamily="34" charset="0"/>
                <a:cs typeface="Myanmar Text" panose="020B0502040204020203" pitchFamily="34" charset="0"/>
              </a:rPr>
              <a:t>Westside </a:t>
            </a:r>
            <a:br>
              <a:rPr lang="en-US" sz="1800" b="1" dirty="0">
                <a:latin typeface="Myanmar Text" panose="020B0502040204020203" pitchFamily="34" charset="0"/>
                <a:cs typeface="Myanmar Text" panose="020B0502040204020203" pitchFamily="34" charset="0"/>
              </a:rPr>
            </a:br>
            <a:r>
              <a:rPr lang="en-US" sz="1800" b="1" dirty="0">
                <a:latin typeface="Myanmar Text" panose="020B0502040204020203" pitchFamily="34" charset="0"/>
                <a:cs typeface="Myanmar Text" panose="020B0502040204020203" pitchFamily="34" charset="0"/>
              </a:rPr>
              <a:t> Elementary School </a:t>
            </a:r>
            <a:br>
              <a:rPr lang="en-US" sz="1800" b="1" dirty="0">
                <a:latin typeface="Myanmar Text" panose="020B0502040204020203" pitchFamily="34" charset="0"/>
                <a:cs typeface="Myanmar Text" panose="020B0502040204020203" pitchFamily="34" charset="0"/>
              </a:rPr>
            </a:br>
            <a:r>
              <a:rPr lang="en-US" sz="1800" b="1" dirty="0">
                <a:latin typeface="Myanmar Text" panose="020B0502040204020203" pitchFamily="34" charset="0"/>
                <a:cs typeface="Myanmar Text" panose="020B0502040204020203" pitchFamily="34" charset="0"/>
              </a:rPr>
              <a:t>Annual Title I Meeting</a:t>
            </a:r>
            <a:br>
              <a:rPr lang="en-US" sz="1800" dirty="0">
                <a:latin typeface="One Stroke Script LET" pitchFamily="2" charset="0"/>
                <a:cs typeface="Lucida Sans" pitchFamily="34" charset="0"/>
              </a:rPr>
            </a:br>
            <a:r>
              <a:rPr lang="en-US" sz="1800" dirty="0">
                <a:latin typeface="One Stroke Script LET" pitchFamily="2" charset="0"/>
                <a:cs typeface="Lucida Sans" pitchFamily="34" charset="0"/>
              </a:rPr>
              <a:t>       </a:t>
            </a:r>
            <a:br>
              <a:rPr lang="en-US" sz="1800" dirty="0">
                <a:latin typeface="One Stroke Script LET" pitchFamily="2" charset="0"/>
                <a:cs typeface="Lucida Sans" pitchFamily="34" charset="0"/>
              </a:rPr>
            </a:br>
            <a:br>
              <a:rPr lang="en-US" sz="1100">
                <a:cs typeface="Lucida Sans" pitchFamily="34" charset="0"/>
              </a:rPr>
            </a:br>
            <a:r>
              <a:rPr lang="en-US" sz="1100">
                <a:cs typeface="Lucida Sans" pitchFamily="34" charset="0"/>
              </a:rPr>
              <a:t>September 25, 2025</a:t>
            </a:r>
            <a:br>
              <a:rPr lang="en-US" sz="1400" dirty="0">
                <a:cs typeface="Lucida Sans" pitchFamily="34" charset="0"/>
              </a:rPr>
            </a:br>
            <a:br>
              <a:rPr lang="en-US" sz="1800" b="1" dirty="0">
                <a:latin typeface="One Stroke Script LET" pitchFamily="2" charset="0"/>
                <a:cs typeface="Lucida Sans" pitchFamily="34" charset="0"/>
              </a:rPr>
            </a:br>
            <a:br>
              <a:rPr lang="en-US" sz="1800" b="1" dirty="0">
                <a:latin typeface="One Stroke Script LET" pitchFamily="2" charset="0"/>
                <a:cs typeface="Lucida Sans" pitchFamily="34" charset="0"/>
              </a:rPr>
            </a:br>
            <a:r>
              <a:rPr lang="en-US" sz="1800" b="1" dirty="0">
                <a:latin typeface="One Stroke Script LET" pitchFamily="2" charset="0"/>
                <a:cs typeface="Lucida Sans" pitchFamily="34" charset="0"/>
              </a:rPr>
              <a:t>Kesha McKinney, </a:t>
            </a:r>
            <a:br>
              <a:rPr lang="en-US" sz="1800" b="1" dirty="0">
                <a:latin typeface="One Stroke Script LET" pitchFamily="2" charset="0"/>
                <a:cs typeface="Lucida Sans" pitchFamily="34" charset="0"/>
              </a:rPr>
            </a:br>
            <a:r>
              <a:rPr lang="en-US" sz="1600" b="1" dirty="0">
                <a:latin typeface="One Stroke Script LET" pitchFamily="2" charset="0"/>
                <a:cs typeface="Lucida Sans" pitchFamily="34" charset="0"/>
              </a:rPr>
              <a:t>PLC Coach/Title I Coordinator</a:t>
            </a:r>
            <a:br>
              <a:rPr lang="en-US" sz="1800" dirty="0">
                <a:latin typeface="One Stroke Script LET" pitchFamily="2" charset="0"/>
                <a:cs typeface="Lucida Sans" pitchFamily="34" charset="0"/>
              </a:rPr>
            </a:br>
            <a:endParaRPr lang="en-US" sz="1800" dirty="0">
              <a:latin typeface="One Stroke Script LET" pitchFamily="2" charset="0"/>
              <a:cs typeface="Lucida Sans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48099DB-D1C6-4CF3-9122-99F6DD6E2E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459" y="1666761"/>
            <a:ext cx="4421443" cy="3554840"/>
          </a:xfrm>
          <a:prstGeom prst="rect">
            <a:avLst/>
          </a:prstGeom>
        </p:spPr>
      </p:pic>
      <p:sp>
        <p:nvSpPr>
          <p:cNvPr id="5" name="AutoShape 2" descr="Image result for wildcat clipart">
            <a:extLst>
              <a:ext uri="{FF2B5EF4-FFF2-40B4-BE49-F238E27FC236}">
                <a16:creationId xmlns:a16="http://schemas.microsoft.com/office/drawing/2014/main" id="{ABD476D8-CD21-40D3-9C65-1EA6FAAF97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535623"/>
      </p:ext>
    </p:extLst>
  </p:cSld>
  <p:clrMapOvr>
    <a:masterClrMapping/>
  </p:clrMapOvr>
  <p:transition spd="med"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3068118" cy="560331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100" b="1" dirty="0">
                <a:latin typeface="One Stroke Script LET" pitchFamily="2" charset="0"/>
              </a:rPr>
              <a:t>The Family Engagement Plan</a:t>
            </a:r>
          </a:p>
        </p:txBody>
      </p:sp>
      <p:graphicFrame>
        <p:nvGraphicFramePr>
          <p:cNvPr id="19461" name="Content Placeholder 2">
            <a:extLst>
              <a:ext uri="{FF2B5EF4-FFF2-40B4-BE49-F238E27FC236}">
                <a16:creationId xmlns:a16="http://schemas.microsoft.com/office/drawing/2014/main" id="{06571C7A-C215-40C1-8DD2-A0699681C1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4498592"/>
              </p:ext>
            </p:extLst>
          </p:nvPr>
        </p:nvGraphicFramePr>
        <p:xfrm>
          <a:off x="3429000" y="685800"/>
          <a:ext cx="52578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 spd="med"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1" cy="1326321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>
                <a:latin typeface="One Stroke Script LET" pitchFamily="2" charset="0"/>
              </a:rPr>
              <a:t>School  Improvement Plan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3694013" y="2096064"/>
            <a:ext cx="4756654" cy="369513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3200" dirty="0">
                <a:latin typeface="One Stroke Script LET" pitchFamily="2" charset="0"/>
              </a:rPr>
              <a:t>The School Improvement Plan is updated yearly with parent and community input to meet the needs of the students at WES and is available to all parents &amp; stakeholders through the school website.</a:t>
            </a:r>
          </a:p>
        </p:txBody>
      </p:sp>
      <p:pic>
        <p:nvPicPr>
          <p:cNvPr id="72" name="Graphic 71" descr="Classroom">
            <a:extLst>
              <a:ext uri="{FF2B5EF4-FFF2-40B4-BE49-F238E27FC236}">
                <a16:creationId xmlns:a16="http://schemas.microsoft.com/office/drawing/2014/main" id="{EB590830-1D88-4EAF-9182-A3378C63C6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6181" y="2640608"/>
            <a:ext cx="2633833" cy="2633833"/>
          </a:xfrm>
          <a:prstGeom prst="rect">
            <a:avLst/>
          </a:prstGeom>
          <a:ln w="1905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</p:spTree>
  </p:cSld>
  <p:clrMapOvr>
    <a:masterClrMapping/>
  </p:clrMapOvr>
  <p:transition spd="med"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4400" b="1" dirty="0">
                <a:solidFill>
                  <a:schemeClr val="accent1">
                    <a:satMod val="150000"/>
                  </a:schemeClr>
                </a:solidFill>
                <a:latin typeface="One Stroke Script LET" pitchFamily="2" charset="0"/>
              </a:rPr>
              <a:t>Parent’s Right to Know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381000" y="1653988"/>
            <a:ext cx="8382000" cy="5181600"/>
          </a:xfrm>
        </p:spPr>
        <p:txBody>
          <a:bodyPr rtlCol="0">
            <a:noAutofit/>
          </a:bodyPr>
          <a:lstStyle/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sz="2400" dirty="0">
                <a:latin typeface="One Stroke Script LET" pitchFamily="2" charset="0"/>
              </a:rPr>
              <a:t>A teacher’s professional qualifications, licensure, grade(s) certification, waivers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sz="2400" dirty="0">
                <a:latin typeface="One Stroke Script LET" pitchFamily="2" charset="0"/>
              </a:rPr>
              <a:t>A teacher’s baccalaureate and/or graduate degree, fields of endorsement, previous teaching experience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sz="2400" dirty="0">
                <a:latin typeface="One Stroke Script LET" pitchFamily="2" charset="0"/>
              </a:rPr>
              <a:t>A paraprofessional’s qualifications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sz="2400" dirty="0">
                <a:latin typeface="One Stroke Script LET" pitchFamily="2" charset="0"/>
              </a:rPr>
              <a:t>An annual notice of Student Education Records Privacy and notice for disclosure of School Directory Information 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sz="2400" dirty="0">
                <a:latin typeface="One Stroke Script LET" pitchFamily="2" charset="0"/>
              </a:rPr>
              <a:t>An assurance that their child’s name, address and telephone listing will not be released to military recruiters </a:t>
            </a:r>
            <a:br>
              <a:rPr lang="en-US" sz="2400" dirty="0"/>
            </a:br>
            <a:endParaRPr lang="en-US" sz="2400" dirty="0"/>
          </a:p>
        </p:txBody>
      </p:sp>
    </p:spTree>
  </p:cSld>
  <p:clrMapOvr>
    <a:masterClrMapping/>
  </p:clrMapOvr>
  <p:transition spd="med"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931294" y="733425"/>
            <a:ext cx="2687964" cy="3500246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1800" b="1" dirty="0">
                <a:latin typeface="Myanmar Text" panose="020B0502040204020203" pitchFamily="34" charset="0"/>
                <a:cs typeface="Myanmar Text" panose="020B0502040204020203" pitchFamily="34" charset="0"/>
              </a:rPr>
              <a:t>Westside </a:t>
            </a:r>
            <a:br>
              <a:rPr lang="en-US" sz="1800" b="1" dirty="0">
                <a:latin typeface="Myanmar Text" panose="020B0502040204020203" pitchFamily="34" charset="0"/>
                <a:cs typeface="Myanmar Text" panose="020B0502040204020203" pitchFamily="34" charset="0"/>
              </a:rPr>
            </a:br>
            <a:r>
              <a:rPr lang="en-US" sz="1800" b="1" dirty="0">
                <a:latin typeface="Myanmar Text" panose="020B0502040204020203" pitchFamily="34" charset="0"/>
                <a:cs typeface="Myanmar Text" panose="020B0502040204020203" pitchFamily="34" charset="0"/>
              </a:rPr>
              <a:t> Elementary School </a:t>
            </a:r>
            <a:br>
              <a:rPr lang="en-US" sz="1800" b="1" dirty="0">
                <a:latin typeface="Myanmar Text" panose="020B0502040204020203" pitchFamily="34" charset="0"/>
                <a:cs typeface="Myanmar Text" panose="020B0502040204020203" pitchFamily="34" charset="0"/>
              </a:rPr>
            </a:br>
            <a:r>
              <a:rPr lang="en-US" sz="1800" b="1" dirty="0">
                <a:latin typeface="Myanmar Text" panose="020B0502040204020203" pitchFamily="34" charset="0"/>
                <a:cs typeface="Myanmar Text" panose="020B0502040204020203" pitchFamily="34" charset="0"/>
              </a:rPr>
              <a:t>Annual Title I Meeting</a:t>
            </a:r>
            <a:br>
              <a:rPr lang="en-US" sz="1800" dirty="0">
                <a:latin typeface="One Stroke Script LET" pitchFamily="2" charset="0"/>
                <a:cs typeface="Lucida Sans" pitchFamily="34" charset="0"/>
              </a:rPr>
            </a:br>
            <a:r>
              <a:rPr lang="en-US" sz="1800" dirty="0">
                <a:latin typeface="One Stroke Script LET" pitchFamily="2" charset="0"/>
                <a:cs typeface="Lucida Sans" pitchFamily="34" charset="0"/>
              </a:rPr>
              <a:t>       </a:t>
            </a:r>
            <a:br>
              <a:rPr lang="en-US" sz="1800" dirty="0">
                <a:latin typeface="One Stroke Script LET" pitchFamily="2" charset="0"/>
                <a:cs typeface="Lucida Sans" pitchFamily="34" charset="0"/>
              </a:rPr>
            </a:br>
            <a:r>
              <a:rPr lang="en-US" sz="1100" dirty="0">
                <a:cs typeface="Lucida Sans" pitchFamily="34" charset="0"/>
              </a:rPr>
              <a:t>Tuesday, September 21, 2021</a:t>
            </a:r>
            <a:br>
              <a:rPr lang="en-US" sz="1600" dirty="0">
                <a:latin typeface="One Stroke Script LET" pitchFamily="2" charset="0"/>
                <a:cs typeface="Lucida Sans" pitchFamily="34" charset="0"/>
              </a:rPr>
            </a:br>
            <a:br>
              <a:rPr lang="en-US" sz="1600" dirty="0">
                <a:latin typeface="One Stroke Script LET" pitchFamily="2" charset="0"/>
                <a:cs typeface="Lucida Sans" pitchFamily="34" charset="0"/>
              </a:rPr>
            </a:br>
            <a:br>
              <a:rPr lang="en-US" sz="1800" b="1" dirty="0">
                <a:latin typeface="One Stroke Script LET" pitchFamily="2" charset="0"/>
                <a:cs typeface="Lucida Sans" pitchFamily="34" charset="0"/>
              </a:rPr>
            </a:br>
            <a:br>
              <a:rPr lang="en-US" sz="1800" b="1" dirty="0">
                <a:latin typeface="One Stroke Script LET" pitchFamily="2" charset="0"/>
                <a:cs typeface="Lucida Sans" pitchFamily="34" charset="0"/>
              </a:rPr>
            </a:br>
            <a:r>
              <a:rPr lang="en-US" sz="1800" b="1" dirty="0">
                <a:latin typeface="One Stroke Script LET" pitchFamily="2" charset="0"/>
                <a:cs typeface="Lucida Sans" pitchFamily="34" charset="0"/>
              </a:rPr>
              <a:t>Kesha McKinney, </a:t>
            </a:r>
            <a:r>
              <a:rPr lang="en-US" sz="1600" b="1" dirty="0">
                <a:latin typeface="One Stroke Script LET" pitchFamily="2" charset="0"/>
                <a:cs typeface="Lucida Sans" pitchFamily="34" charset="0"/>
              </a:rPr>
              <a:t>PLC Coach/Title I Coordinator</a:t>
            </a:r>
            <a:br>
              <a:rPr lang="en-US" sz="1800" dirty="0">
                <a:latin typeface="One Stroke Script LET" pitchFamily="2" charset="0"/>
                <a:cs typeface="Lucida Sans" pitchFamily="34" charset="0"/>
              </a:rPr>
            </a:br>
            <a:endParaRPr lang="en-US" sz="1800" dirty="0">
              <a:latin typeface="One Stroke Script LET" pitchFamily="2" charset="0"/>
              <a:cs typeface="Lucida Sans" pitchFamily="34" charset="0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0A760627-7F98-49F3-99E6-ED04C739B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4356" y="733425"/>
            <a:ext cx="5022056" cy="5391150"/>
          </a:xfrm>
          <a:prstGeom prst="rect">
            <a:avLst/>
          </a:prstGeom>
          <a:solidFill>
            <a:schemeClr val="bg2">
              <a:lumMod val="75000"/>
            </a:schemeClr>
          </a:solidFill>
          <a:ln w="1905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D1F88FD4-9011-4A6F-AB39-4DE7E445F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3240" y="799817"/>
            <a:ext cx="4924288" cy="5258367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48099DB-D1C6-4CF3-9122-99F6DD6E2E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459" y="1666761"/>
            <a:ext cx="4421443" cy="3554840"/>
          </a:xfrm>
          <a:prstGeom prst="rect">
            <a:avLst/>
          </a:prstGeom>
        </p:spPr>
      </p:pic>
      <p:sp>
        <p:nvSpPr>
          <p:cNvPr id="5" name="AutoShape 2" descr="Image result for wildcat clipart">
            <a:extLst>
              <a:ext uri="{FF2B5EF4-FFF2-40B4-BE49-F238E27FC236}">
                <a16:creationId xmlns:a16="http://schemas.microsoft.com/office/drawing/2014/main" id="{ABD476D8-CD21-40D3-9C65-1EA6FAAF97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572000" y="-171450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1" cy="1326321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>
                <a:latin typeface="One Stroke Script LET" pitchFamily="2" charset="0"/>
              </a:rPr>
              <a:t>All parents will receive information on the following: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EFA2AC96-1E47-421C-A03F-F98E354EB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95500"/>
            <a:ext cx="9144000" cy="47625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0485" name="Content Placeholder 2">
            <a:extLst>
              <a:ext uri="{FF2B5EF4-FFF2-40B4-BE49-F238E27FC236}">
                <a16:creationId xmlns:a16="http://schemas.microsoft.com/office/drawing/2014/main" id="{F7F28F74-9C82-4C02-82FC-CD84875F20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2954129"/>
              </p:ext>
            </p:extLst>
          </p:nvPr>
        </p:nvGraphicFramePr>
        <p:xfrm>
          <a:off x="685800" y="2417233"/>
          <a:ext cx="7765256" cy="33058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 spd="med"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1" cy="1326321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>
                <a:latin typeface="One Stroke Script LET" pitchFamily="2" charset="0"/>
              </a:rPr>
              <a:t>Reporting Pupil Progress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3694013" y="2096064"/>
            <a:ext cx="4756654" cy="3695136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>
                <a:latin typeface="One Stroke Script LET" pitchFamily="2" charset="0"/>
              </a:rPr>
              <a:t>Westside Elementary School will convene four parent meetings with flexible times to discuss the forms of academic assessment used to measure student progress.</a:t>
            </a:r>
          </a:p>
          <a:p>
            <a:r>
              <a:rPr lang="en-US" sz="2800" dirty="0">
                <a:latin typeface="One Stroke Script LET" pitchFamily="2" charset="0"/>
              </a:rPr>
              <a:t>WES will convene 2 parent data nights to discuss testing results.</a:t>
            </a:r>
          </a:p>
          <a:p>
            <a:endParaRPr lang="en-US" dirty="0">
              <a:latin typeface="One Stroke Script LET" pitchFamily="2" charset="0"/>
            </a:endParaRPr>
          </a:p>
        </p:txBody>
      </p:sp>
      <p:pic>
        <p:nvPicPr>
          <p:cNvPr id="135" name="Graphic 134" descr="Board Room">
            <a:extLst>
              <a:ext uri="{FF2B5EF4-FFF2-40B4-BE49-F238E27FC236}">
                <a16:creationId xmlns:a16="http://schemas.microsoft.com/office/drawing/2014/main" id="{D26A10C4-C0E2-487D-8B59-9ABB8B887E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6181" y="2640608"/>
            <a:ext cx="2633833" cy="2633833"/>
          </a:xfrm>
          <a:prstGeom prst="rect">
            <a:avLst/>
          </a:prstGeom>
          <a:ln w="1905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</p:spTree>
  </p:cSld>
  <p:clrMapOvr>
    <a:masterClrMapping/>
  </p:clrMapOvr>
  <p:transition spd="med"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76200" y="609600"/>
            <a:ext cx="3220518" cy="560331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100" b="1" dirty="0">
                <a:latin typeface="One Stroke Script LET" pitchFamily="2" charset="0"/>
              </a:rPr>
              <a:t>Parent Conferences</a:t>
            </a:r>
          </a:p>
        </p:txBody>
      </p:sp>
      <p:graphicFrame>
        <p:nvGraphicFramePr>
          <p:cNvPr id="15365" name="Content Placeholder 2">
            <a:extLst>
              <a:ext uri="{FF2B5EF4-FFF2-40B4-BE49-F238E27FC236}">
                <a16:creationId xmlns:a16="http://schemas.microsoft.com/office/drawing/2014/main" id="{D8C88EB2-65EA-49FF-8EE9-931C6DD311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3640706"/>
              </p:ext>
            </p:extLst>
          </p:nvPr>
        </p:nvGraphicFramePr>
        <p:xfrm>
          <a:off x="3124200" y="1114424"/>
          <a:ext cx="5164931" cy="4981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 spd="med"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4400" b="1" dirty="0">
                <a:solidFill>
                  <a:schemeClr val="accent1">
                    <a:satMod val="150000"/>
                  </a:schemeClr>
                </a:solidFill>
                <a:latin typeface="One Stroke Script LET" pitchFamily="2" charset="0"/>
              </a:rPr>
              <a:t>Title  I Notices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229600" cy="434340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One Stroke Script LET" pitchFamily="2" charset="0"/>
              </a:rPr>
              <a:t>Parent/Student/School Compact which is a document jointly developed with parents to establish expectations on the parts of the school, parent(s), and students and is used when discussing your individual child’s achievement. </a:t>
            </a:r>
            <a:endParaRPr lang="en-US" dirty="0"/>
          </a:p>
        </p:txBody>
      </p:sp>
    </p:spTree>
  </p:cSld>
  <p:clrMapOvr>
    <a:masterClrMapping/>
  </p:clrMapOvr>
  <p:transition spd="med"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868C8-344B-45B6-93EF-A75D0C8D7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4431" y="628651"/>
            <a:ext cx="2732362" cy="349567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3500"/>
              <a:t>Student code of conduct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CDC02-4252-4013-94E3-AE717BF9C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4431" y="4286250"/>
            <a:ext cx="2782368" cy="180975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1700" dirty="0"/>
              <a:t>The Code of Conduct can be found on the MSCS website and our school’s webpage.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C51F77-AE74-4F38-B1DC-29475E38CA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4356" y="733425"/>
            <a:ext cx="5022056" cy="5391150"/>
          </a:xfrm>
          <a:prstGeom prst="rect">
            <a:avLst/>
          </a:prstGeom>
          <a:solidFill>
            <a:schemeClr val="tx1"/>
          </a:solidFill>
          <a:ln w="1905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CE87B8C-E5AA-4044-AB91-DDA3084B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3240" y="799817"/>
            <a:ext cx="4924288" cy="5258367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qr code with black dots&#10;&#10;AI-generated content may be incorrect.">
            <a:extLst>
              <a:ext uri="{FF2B5EF4-FFF2-40B4-BE49-F238E27FC236}">
                <a16:creationId xmlns:a16="http://schemas.microsoft.com/office/drawing/2014/main" id="{02A5E9AD-66BB-CBFA-C981-7F7B4A8D3B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259" y="1143000"/>
            <a:ext cx="428625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297743"/>
      </p:ext>
    </p:extLst>
  </p:cSld>
  <p:clrMapOvr>
    <a:masterClrMapping/>
  </p:clrMapOvr>
  <p:transition spd="med"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3BFBA67F-0D4D-4C2E-A1D7-82D080A4B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346" y="609600"/>
            <a:ext cx="7765321" cy="1326321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>
                <a:latin typeface="One Stroke Script LET" pitchFamily="2" charset="0"/>
              </a:rPr>
              <a:t>As a parent: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EFA2AC96-1E47-421C-A03F-F98E354EB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95500"/>
            <a:ext cx="9144000" cy="47625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1100137" y="2463800"/>
            <a:ext cx="6935739" cy="3327400"/>
          </a:xfrm>
        </p:spPr>
        <p:txBody>
          <a:bodyPr>
            <a:noAutofit/>
          </a:bodyPr>
          <a:lstStyle/>
          <a:p>
            <a:r>
              <a:rPr lang="en-US" sz="2800" dirty="0">
                <a:latin typeface="One Stroke Script LET" pitchFamily="2" charset="0"/>
              </a:rPr>
              <a:t>You influence your child’s education because you are their first teacher.</a:t>
            </a:r>
          </a:p>
          <a:p>
            <a:r>
              <a:rPr lang="en-US" sz="2800" dirty="0">
                <a:latin typeface="One Stroke Script LET" pitchFamily="2" charset="0"/>
              </a:rPr>
              <a:t>You know your child best.</a:t>
            </a:r>
          </a:p>
          <a:p>
            <a:r>
              <a:rPr lang="en-US" sz="2800" dirty="0">
                <a:latin typeface="One Stroke Script LET" pitchFamily="2" charset="0"/>
              </a:rPr>
              <a:t>Your Title I program needs your help.</a:t>
            </a:r>
          </a:p>
          <a:p>
            <a:r>
              <a:rPr lang="en-US" sz="2800" dirty="0">
                <a:latin typeface="One Stroke Script LET" pitchFamily="2" charset="0"/>
              </a:rPr>
              <a:t>The Annual Title I meeting is the place to start.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School’s vision and Mission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7841068" cy="4876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800" dirty="0">
                <a:effectLst/>
              </a:rPr>
              <a:t>The Mission and Vision  of Westside Elementary is to maintain high expectations and promote academic excellence for all students. We foster a positive and caring school climate and culture in which all children and adults feel welcomed, respected, trusted and valued as an important part of the Westside School Family. </a:t>
            </a:r>
          </a:p>
          <a:p>
            <a:r>
              <a:rPr lang="en-US" sz="1800" u="sng" dirty="0">
                <a:effectLst/>
              </a:rPr>
              <a:t>The Westside Way </a:t>
            </a:r>
            <a:r>
              <a:rPr lang="en-US" sz="1800" dirty="0">
                <a:effectLst/>
              </a:rPr>
              <a:t>– Be Respectful, Be Responsible, Be Ready!</a:t>
            </a:r>
          </a:p>
          <a:p>
            <a:pPr marL="0" indent="0">
              <a:buNone/>
            </a:pPr>
            <a:r>
              <a:rPr lang="en-US" sz="1800" dirty="0">
                <a:effectLst/>
              </a:rPr>
              <a:t>We BELIEVE:</a:t>
            </a:r>
          </a:p>
          <a:p>
            <a:r>
              <a:rPr lang="en-US" sz="1800" dirty="0">
                <a:effectLst/>
              </a:rPr>
              <a:t>All students can achieve.</a:t>
            </a:r>
          </a:p>
          <a:p>
            <a:r>
              <a:rPr lang="en-US" sz="1800" dirty="0">
                <a:effectLst/>
              </a:rPr>
              <a:t>All students are special and valued.</a:t>
            </a:r>
          </a:p>
          <a:p>
            <a:r>
              <a:rPr lang="en-US" sz="1800" dirty="0">
                <a:effectLst/>
              </a:rPr>
              <a:t>All students deserve access to equitable, personalized, quality learning an instruction. </a:t>
            </a:r>
          </a:p>
          <a:p>
            <a:r>
              <a:rPr lang="en-US" sz="1800" dirty="0">
                <a:effectLst/>
              </a:rPr>
              <a:t>Working together, we will provide a respectful and impactful learning environment. </a:t>
            </a:r>
          </a:p>
          <a:p>
            <a:endParaRPr lang="en-US" sz="1800" dirty="0">
              <a:effectLst/>
            </a:endParaRPr>
          </a:p>
          <a:p>
            <a:pPr marL="0" indent="0">
              <a:buNone/>
            </a:pPr>
            <a:endParaRPr lang="en-US" sz="1800" dirty="0">
              <a:effectLst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61887"/>
      </p:ext>
    </p:extLst>
  </p:cSld>
  <p:clrMapOvr>
    <a:masterClrMapping/>
  </p:clrMapOvr>
  <p:transition spd="med">
    <p:dissolv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BC052280-388E-4151-A1EB-5236D4FCC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927099"/>
            <a:ext cx="3020821" cy="4660899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400" b="1" dirty="0">
                <a:latin typeface="One Stroke Script LET" pitchFamily="2" charset="0"/>
              </a:rPr>
              <a:t>Share a love of learning by: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744251C3-E720-4363-8AF0-20AD319374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301359"/>
            <a:ext cx="0" cy="191135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3732021" y="971549"/>
            <a:ext cx="4718646" cy="4616450"/>
          </a:xfrm>
        </p:spPr>
        <p:txBody>
          <a:bodyPr anchor="ctr">
            <a:noAutofit/>
          </a:bodyPr>
          <a:lstStyle/>
          <a:p>
            <a:r>
              <a:rPr lang="en-US" sz="3200" dirty="0">
                <a:latin typeface="One Stroke Script LET" pitchFamily="2" charset="0"/>
              </a:rPr>
              <a:t>Setting a good example</a:t>
            </a:r>
          </a:p>
          <a:p>
            <a:r>
              <a:rPr lang="en-US" sz="3200" dirty="0">
                <a:latin typeface="One Stroke Script LET" pitchFamily="2" charset="0"/>
              </a:rPr>
              <a:t>Making learning fun</a:t>
            </a:r>
          </a:p>
          <a:p>
            <a:r>
              <a:rPr lang="en-US" sz="3200" dirty="0">
                <a:latin typeface="One Stroke Script LET" pitchFamily="2" charset="0"/>
              </a:rPr>
              <a:t>Taking advantage of resources</a:t>
            </a:r>
          </a:p>
          <a:p>
            <a:r>
              <a:rPr lang="en-US" sz="3200" dirty="0">
                <a:latin typeface="One Stroke Script LET" pitchFamily="2" charset="0"/>
              </a:rPr>
              <a:t>Reading to your child</a:t>
            </a:r>
          </a:p>
          <a:p>
            <a:r>
              <a:rPr lang="en-US" sz="3200" dirty="0">
                <a:latin typeface="One Stroke Script LET" pitchFamily="2" charset="0"/>
              </a:rPr>
              <a:t>Asking your child to read to you</a:t>
            </a:r>
          </a:p>
          <a:p>
            <a:r>
              <a:rPr lang="en-US" sz="3200" dirty="0">
                <a:latin typeface="One Stroke Script LET" pitchFamily="2" charset="0"/>
              </a:rPr>
              <a:t>Limiting TV time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6" name="Rectangle 135">
            <a:extLst>
              <a:ext uri="{FF2B5EF4-FFF2-40B4-BE49-F238E27FC236}">
                <a16:creationId xmlns:a16="http://schemas.microsoft.com/office/drawing/2014/main" id="{3BFBA67F-0D4D-4C2E-A1D7-82D080A4B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346" y="609600"/>
            <a:ext cx="7765321" cy="1326321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>
                <a:latin typeface="One Stroke Script LET" pitchFamily="2" charset="0"/>
              </a:rPr>
              <a:t>Encourage good study habits by: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EFA2AC96-1E47-421C-A03F-F98E354EB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95500"/>
            <a:ext cx="9144000" cy="47625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1100137" y="2463800"/>
            <a:ext cx="6935739" cy="3327400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One Stroke Script LET" pitchFamily="2" charset="0"/>
              </a:rPr>
              <a:t>Agreeing on a time and arranging a quiet place to study or complete homework</a:t>
            </a:r>
          </a:p>
          <a:p>
            <a:r>
              <a:rPr lang="en-US" sz="2800" dirty="0">
                <a:latin typeface="One Stroke Script LET" pitchFamily="2" charset="0"/>
              </a:rPr>
              <a:t>Being ready to help</a:t>
            </a:r>
          </a:p>
          <a:p>
            <a:r>
              <a:rPr lang="en-US" sz="2800" dirty="0">
                <a:latin typeface="One Stroke Script LET" pitchFamily="2" charset="0"/>
              </a:rPr>
              <a:t>Showing respect for studying</a:t>
            </a:r>
          </a:p>
          <a:p>
            <a:r>
              <a:rPr lang="en-US" sz="2800" dirty="0">
                <a:latin typeface="One Stroke Script LET" pitchFamily="2" charset="0"/>
              </a:rPr>
              <a:t>Allowing breaks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Rectangle 135">
            <a:extLst>
              <a:ext uri="{FF2B5EF4-FFF2-40B4-BE49-F238E27FC236}">
                <a16:creationId xmlns:a16="http://schemas.microsoft.com/office/drawing/2014/main" id="{8B996A54-0CDD-4A46-B3D2-02F43219A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22514" y="1122001"/>
            <a:ext cx="2280514" cy="4613999"/>
          </a:xfrm>
        </p:spPr>
        <p:txBody>
          <a:bodyPr anchor="ctr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2100" b="1" dirty="0">
                <a:solidFill>
                  <a:srgbClr val="FFFFFF"/>
                </a:solidFill>
                <a:latin typeface="One Stroke Script LET" pitchFamily="2" charset="0"/>
              </a:rPr>
              <a:t>Get to know your child’s school by:</a:t>
            </a:r>
          </a:p>
        </p:txBody>
      </p:sp>
      <p:sp useBgFill="1">
        <p:nvSpPr>
          <p:cNvPr id="138" name="Rectangle 137">
            <a:extLst>
              <a:ext uri="{FF2B5EF4-FFF2-40B4-BE49-F238E27FC236}">
                <a16:creationId xmlns:a16="http://schemas.microsoft.com/office/drawing/2014/main" id="{06F0BB8C-8C08-44AD-9EBB-B43BE66A5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6596" y="0"/>
            <a:ext cx="609740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3533730" y="1122001"/>
            <a:ext cx="4924923" cy="4761274"/>
          </a:xfrm>
        </p:spPr>
        <p:txBody>
          <a:bodyPr anchor="ctr">
            <a:normAutofit/>
          </a:bodyPr>
          <a:lstStyle/>
          <a:p>
            <a:r>
              <a:rPr lang="en-US" sz="2400" dirty="0">
                <a:latin typeface="One Stroke Script LET" pitchFamily="2" charset="0"/>
              </a:rPr>
              <a:t>Attending school events</a:t>
            </a:r>
          </a:p>
          <a:p>
            <a:r>
              <a:rPr lang="en-US" sz="2400" dirty="0">
                <a:latin typeface="One Stroke Script LET" pitchFamily="2" charset="0"/>
              </a:rPr>
              <a:t>Joining parent organizations</a:t>
            </a:r>
          </a:p>
          <a:p>
            <a:r>
              <a:rPr lang="en-US" sz="2400" dirty="0">
                <a:latin typeface="One Stroke Script LET" pitchFamily="2" charset="0"/>
              </a:rPr>
              <a:t>Volunteering</a:t>
            </a:r>
          </a:p>
          <a:p>
            <a:r>
              <a:rPr lang="en-US" sz="2400" dirty="0">
                <a:latin typeface="One Stroke Script LET" pitchFamily="2" charset="0"/>
              </a:rPr>
              <a:t>Becoming a room parent</a:t>
            </a:r>
          </a:p>
          <a:p>
            <a:r>
              <a:rPr lang="en-US" sz="2400" dirty="0">
                <a:latin typeface="One Stroke Script LET" pitchFamily="2" charset="0"/>
              </a:rPr>
              <a:t>Attending parent-teacher conferences</a:t>
            </a:r>
          </a:p>
          <a:p>
            <a:r>
              <a:rPr lang="en-US" sz="2400" dirty="0">
                <a:latin typeface="One Stroke Script LET" pitchFamily="2" charset="0"/>
              </a:rPr>
              <a:t>Keeping teachers informed</a:t>
            </a:r>
          </a:p>
          <a:p>
            <a:r>
              <a:rPr lang="en-US" sz="2400" dirty="0">
                <a:latin typeface="One Stroke Script LET" pitchFamily="2" charset="0"/>
              </a:rPr>
              <a:t>Asking about training opportunities</a:t>
            </a:r>
          </a:p>
          <a:p>
            <a:endParaRPr lang="en-US" sz="14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C052280-388E-4151-A1EB-5236D4FCC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8CB1CF-BFA9-ED46-A300-A79A4C328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47" y="927100"/>
            <a:ext cx="2564074" cy="4616450"/>
          </a:xfrm>
        </p:spPr>
        <p:txBody>
          <a:bodyPr>
            <a:normAutofit/>
          </a:bodyPr>
          <a:lstStyle/>
          <a:p>
            <a:r>
              <a:rPr lang="en-US" sz="2400"/>
              <a:t>SCS Curriculum &amp; WES Instruction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44251C3-E720-4363-8AF0-20AD319374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301359"/>
            <a:ext cx="0" cy="191135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9D496-608C-C744-B082-612B706B8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2021" y="971549"/>
            <a:ext cx="4718646" cy="4616450"/>
          </a:xfrm>
        </p:spPr>
        <p:txBody>
          <a:bodyPr anchor="ctr">
            <a:normAutofit/>
          </a:bodyPr>
          <a:lstStyle/>
          <a:p>
            <a:pPr>
              <a:lnSpc>
                <a:spcPct val="110000"/>
              </a:lnSpc>
            </a:pPr>
            <a:r>
              <a:rPr lang="en-US" dirty="0"/>
              <a:t>Reading Curriculum - Wonders</a:t>
            </a:r>
          </a:p>
          <a:p>
            <a:pPr>
              <a:lnSpc>
                <a:spcPct val="110000"/>
              </a:lnSpc>
            </a:pPr>
            <a:r>
              <a:rPr lang="en-US" dirty="0"/>
              <a:t>Math Curriculum – </a:t>
            </a:r>
            <a:r>
              <a:rPr lang="en-US" dirty="0" err="1"/>
              <a:t>EnVision</a:t>
            </a:r>
            <a:r>
              <a:rPr lang="en-US" dirty="0"/>
              <a:t> Math</a:t>
            </a:r>
          </a:p>
          <a:p>
            <a:pPr>
              <a:lnSpc>
                <a:spcPct val="110000"/>
              </a:lnSpc>
            </a:pPr>
            <a:r>
              <a:rPr lang="en-US" dirty="0"/>
              <a:t>Social Studies – Social Studies Weekly/Gallopade</a:t>
            </a:r>
          </a:p>
          <a:p>
            <a:pPr>
              <a:lnSpc>
                <a:spcPct val="110000"/>
              </a:lnSpc>
            </a:pPr>
            <a:r>
              <a:rPr lang="en-US" dirty="0"/>
              <a:t>Science – Savvas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dirty="0"/>
              <a:t>~~~~~~~~~~~~~~~~~~~~~~~~~~~~~~Teachers plan together weekly </a:t>
            </a:r>
          </a:p>
          <a:p>
            <a:pPr>
              <a:lnSpc>
                <a:spcPct val="110000"/>
              </a:lnSpc>
            </a:pPr>
            <a:r>
              <a:rPr lang="en-US" dirty="0"/>
              <a:t>Teachers have their own style of teaching and delivery</a:t>
            </a:r>
          </a:p>
        </p:txBody>
      </p:sp>
    </p:spTree>
    <p:extLst>
      <p:ext uri="{BB962C8B-B14F-4D97-AF65-F5344CB8AC3E}">
        <p14:creationId xmlns:p14="http://schemas.microsoft.com/office/powerpoint/2010/main" val="1498761010"/>
      </p:ext>
    </p:extLst>
  </p:cSld>
  <p:clrMapOvr>
    <a:masterClrMapping/>
  </p:clrMapOvr>
  <p:transition spd="med">
    <p:dissolv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667000"/>
            <a:ext cx="4422294" cy="919163"/>
          </a:xfrm>
        </p:spPr>
        <p:txBody>
          <a:bodyPr vert="horz" lIns="91440" tIns="45720" rIns="91440" bIns="45720" rtlCol="0" anchor="b">
            <a:noAutofit/>
          </a:bodyPr>
          <a:lstStyle/>
          <a:p>
            <a:br>
              <a:rPr lang="en-US" sz="8800" dirty="0"/>
            </a:br>
            <a:r>
              <a:rPr lang="en-US" sz="8800" dirty="0"/>
              <a:t>Thank you!</a:t>
            </a: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A841767-08C8-2C61-4C43-12D6B405DF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982" y="3962400"/>
            <a:ext cx="2499618" cy="263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676493"/>
      </p:ext>
    </p:extLst>
  </p:cSld>
  <p:clrMapOvr>
    <a:masterClrMapping/>
  </p:clrMapOvr>
  <p:transition spd="med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51496" y="685800"/>
            <a:ext cx="7999413" cy="9906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8000" dirty="0">
                <a:solidFill>
                  <a:schemeClr val="tx1"/>
                </a:solidFill>
                <a:latin typeface="One Stroke Script LET" pitchFamily="2" charset="0"/>
              </a:rPr>
              <a:t>What is Title I?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28C99A-D01D-43B8-99D1-A43AAF7BDD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352800" y="2133600"/>
            <a:ext cx="2971800" cy="2608655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C052280-388E-4151-A1EB-5236D4FCC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347" y="927100"/>
            <a:ext cx="2564074" cy="461645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>
                <a:latin typeface="One Stroke Script LET" pitchFamily="2" charset="0"/>
              </a:rPr>
              <a:t>Title I is….</a:t>
            </a: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744251C3-E720-4363-8AF0-20AD319374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301359"/>
            <a:ext cx="0" cy="191135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732023" y="971548"/>
            <a:ext cx="4718643" cy="4819651"/>
          </a:xfrm>
        </p:spPr>
        <p:txBody>
          <a:bodyPr anchor="ctr">
            <a:normAutofit/>
          </a:bodyPr>
          <a:lstStyle/>
          <a:p>
            <a:r>
              <a:rPr lang="en-US" sz="3200" dirty="0">
                <a:latin typeface="One Stroke Script LET" pitchFamily="2" charset="0"/>
              </a:rPr>
              <a:t>The largest federal aid program for our nation’s schools</a:t>
            </a:r>
          </a:p>
          <a:p>
            <a:r>
              <a:rPr lang="en-US" sz="3200" dirty="0">
                <a:latin typeface="One Stroke Script LET" pitchFamily="2" charset="0"/>
              </a:rPr>
              <a:t>It’s goal is  to provide a high quality education for every child</a:t>
            </a:r>
          </a:p>
          <a:p>
            <a:r>
              <a:rPr lang="en-US" sz="3200" dirty="0">
                <a:latin typeface="One Stroke Script LET" pitchFamily="2" charset="0"/>
              </a:rPr>
              <a:t>serves millions of children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346" y="609600"/>
            <a:ext cx="7765321" cy="1326321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>
                <a:latin typeface="One Stroke Script LET" pitchFamily="2" charset="0"/>
              </a:rPr>
              <a:t>Funding Source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694013" y="2096064"/>
            <a:ext cx="4756654" cy="3695136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900">
                <a:latin typeface="One Stroke Script LET" pitchFamily="2" charset="0"/>
              </a:rPr>
              <a:t>The federal government provides funding to states each year for Title I.</a:t>
            </a:r>
          </a:p>
          <a:p>
            <a:pPr>
              <a:lnSpc>
                <a:spcPct val="110000"/>
              </a:lnSpc>
            </a:pPr>
            <a:r>
              <a:rPr lang="en-US" sz="1900">
                <a:latin typeface="One Stroke Script LET" pitchFamily="2" charset="0"/>
              </a:rPr>
              <a:t>The State Education Agency sends the money to the Local Education Agencies (LEA) based on the number of low income families within the district. </a:t>
            </a:r>
          </a:p>
          <a:p>
            <a:pPr>
              <a:lnSpc>
                <a:spcPct val="110000"/>
              </a:lnSpc>
            </a:pPr>
            <a:r>
              <a:rPr lang="en-US" sz="1900">
                <a:latin typeface="One Stroke Script LET" pitchFamily="2" charset="0"/>
              </a:rPr>
              <a:t>The LEA identifies schools with the highest percentage of children from low income families and provides them with Title I resources.</a:t>
            </a:r>
          </a:p>
          <a:p>
            <a:pPr>
              <a:lnSpc>
                <a:spcPct val="110000"/>
              </a:lnSpc>
            </a:pPr>
            <a:endParaRPr lang="en-US" sz="1900">
              <a:latin typeface="One Stroke Script LET" pitchFamily="2" charset="0"/>
            </a:endParaRPr>
          </a:p>
        </p:txBody>
      </p:sp>
      <p:pic>
        <p:nvPicPr>
          <p:cNvPr id="72" name="Graphic 71" descr="Education">
            <a:extLst>
              <a:ext uri="{FF2B5EF4-FFF2-40B4-BE49-F238E27FC236}">
                <a16:creationId xmlns:a16="http://schemas.microsoft.com/office/drawing/2014/main" id="{89667A5D-6211-4802-BA73-B64CF02A7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6181" y="2640608"/>
            <a:ext cx="2633833" cy="2633833"/>
          </a:xfrm>
          <a:prstGeom prst="rect">
            <a:avLst/>
          </a:prstGeom>
          <a:ln w="1905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C22D928-DBB9-DA45-A779-5ADB7B1923E7}"/>
              </a:ext>
            </a:extLst>
          </p:cNvPr>
          <p:cNvSpPr txBox="1"/>
          <p:nvPr/>
        </p:nvSpPr>
        <p:spPr>
          <a:xfrm>
            <a:off x="6553200" y="106932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$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1E3AB1-D9AB-D843-88D4-1A131D59E057}"/>
              </a:ext>
            </a:extLst>
          </p:cNvPr>
          <p:cNvSpPr txBox="1"/>
          <p:nvPr/>
        </p:nvSpPr>
        <p:spPr>
          <a:xfrm>
            <a:off x="2139128" y="106932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$</a:t>
            </a:r>
          </a:p>
        </p:txBody>
      </p:sp>
    </p:spTree>
    <p:extLst>
      <p:ext uri="{BB962C8B-B14F-4D97-AF65-F5344CB8AC3E}">
        <p14:creationId xmlns:p14="http://schemas.microsoft.com/office/powerpoint/2010/main" val="177392910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6" name="Rectangle 135">
            <a:extLst>
              <a:ext uri="{FF2B5EF4-FFF2-40B4-BE49-F238E27FC236}">
                <a16:creationId xmlns:a16="http://schemas.microsoft.com/office/drawing/2014/main" id="{3BFBA67F-0D4D-4C2E-A1D7-82D080A4B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346" y="609600"/>
            <a:ext cx="7765321" cy="1326321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>
                <a:latin typeface="One Stroke Script LET" pitchFamily="2" charset="0"/>
              </a:rPr>
              <a:t>The Title I School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EFA2AC96-1E47-421C-A03F-F98E354EB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95500"/>
            <a:ext cx="9144000" cy="47625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100137" y="2463800"/>
            <a:ext cx="6935739" cy="3327400"/>
          </a:xfrm>
        </p:spPr>
        <p:txBody>
          <a:bodyPr rtlCol="0">
            <a:normAutofit/>
          </a:bodyPr>
          <a:lstStyle/>
          <a:p>
            <a:pPr marL="438912" indent="-320040" fontAlgn="auto">
              <a:spcBef>
                <a:spcPts val="0"/>
              </a:spcBef>
              <a:spcAft>
                <a:spcPts val="600"/>
              </a:spcAft>
              <a:buFontTx/>
              <a:buNone/>
              <a:defRPr/>
            </a:pPr>
            <a:r>
              <a:rPr lang="en-US">
                <a:latin typeface="One Stroke Script LET" pitchFamily="2" charset="0"/>
              </a:rPr>
              <a:t>Works with the LEA to:</a:t>
            </a:r>
          </a:p>
          <a:p>
            <a:pPr marL="438912" indent="-320040" fontAlgn="auto">
              <a:spcBef>
                <a:spcPts val="0"/>
              </a:spcBef>
              <a:spcAft>
                <a:spcPts val="600"/>
              </a:spcAft>
              <a:buFont typeface="Wingdings 2"/>
              <a:buChar char=""/>
              <a:defRPr/>
            </a:pPr>
            <a:r>
              <a:rPr lang="en-US">
                <a:latin typeface="One Stroke Script LET" pitchFamily="2" charset="0"/>
              </a:rPr>
              <a:t>identify students most in need of educational help (students do not have to be from low-income families to be helped.)</a:t>
            </a:r>
          </a:p>
          <a:p>
            <a:pPr marL="438912" indent="-320040" fontAlgn="auto">
              <a:spcBef>
                <a:spcPts val="0"/>
              </a:spcBef>
              <a:spcAft>
                <a:spcPts val="600"/>
              </a:spcAft>
              <a:buFont typeface="Wingdings 2"/>
              <a:buChar char=""/>
              <a:defRPr/>
            </a:pPr>
            <a:r>
              <a:rPr lang="en-US">
                <a:latin typeface="One Stroke Script LET" pitchFamily="2" charset="0"/>
              </a:rPr>
              <a:t>set goals for improvement.</a:t>
            </a:r>
          </a:p>
          <a:p>
            <a:pPr marL="438912" indent="-320040" fontAlgn="auto">
              <a:spcBef>
                <a:spcPts val="0"/>
              </a:spcBef>
              <a:spcAft>
                <a:spcPts val="600"/>
              </a:spcAft>
              <a:buFont typeface="Wingdings 2"/>
              <a:buChar char=""/>
              <a:defRPr/>
            </a:pPr>
            <a:r>
              <a:rPr lang="en-US">
                <a:latin typeface="One Stroke Script LET" pitchFamily="2" charset="0"/>
              </a:rPr>
              <a:t>measure student progress.</a:t>
            </a:r>
          </a:p>
          <a:p>
            <a:pPr marL="438912" indent="-320040" fontAlgn="auto">
              <a:spcBef>
                <a:spcPts val="0"/>
              </a:spcBef>
              <a:spcAft>
                <a:spcPts val="600"/>
              </a:spcAft>
              <a:buFont typeface="Wingdings 2"/>
              <a:buChar char=""/>
              <a:defRPr/>
            </a:pPr>
            <a:r>
              <a:rPr lang="en-US">
                <a:latin typeface="One Stroke Script LET" pitchFamily="2" charset="0"/>
              </a:rPr>
              <a:t>develop programs that add to regular classroom instruction.</a:t>
            </a:r>
          </a:p>
          <a:p>
            <a:pPr marL="438912" indent="-320040" fontAlgn="auto">
              <a:spcBef>
                <a:spcPts val="0"/>
              </a:spcBef>
              <a:spcAft>
                <a:spcPts val="600"/>
              </a:spcAft>
              <a:buFont typeface="Wingdings 2"/>
              <a:buChar char=""/>
              <a:defRPr/>
            </a:pPr>
            <a:r>
              <a:rPr lang="en-US">
                <a:latin typeface="One Stroke Script LET" pitchFamily="2" charset="0"/>
              </a:rPr>
              <a:t>works to involve parents in all aspects of the program.</a:t>
            </a:r>
          </a:p>
          <a:p>
            <a:pPr marL="438912" indent="-320040" fontAlgn="auto">
              <a:spcBef>
                <a:spcPts val="0"/>
              </a:spcBef>
              <a:spcAft>
                <a:spcPts val="600"/>
              </a:spcAft>
              <a:buFontTx/>
              <a:buNone/>
              <a:defRPr/>
            </a:pPr>
            <a:endParaRPr lang="en-US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82C336-4835-F43E-01BC-6762663FA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801" y="609601"/>
            <a:ext cx="7645399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981624"/>
      </p:ext>
    </p:extLst>
  </p:cSld>
  <p:clrMapOvr>
    <a:masterClrMapping/>
  </p:clrMapOvr>
  <p:transition spd="med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346" y="609600"/>
            <a:ext cx="7765321" cy="1326321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>
                <a:latin typeface="One Stroke Script LET" pitchFamily="2" charset="0"/>
              </a:rPr>
              <a:t>Title I programs generally offer: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3694012" y="2096064"/>
            <a:ext cx="4916587" cy="3923736"/>
          </a:xfrm>
        </p:spPr>
        <p:txBody>
          <a:bodyPr>
            <a:normAutofit fontScale="77500" lnSpcReduction="20000"/>
          </a:bodyPr>
          <a:lstStyle/>
          <a:p>
            <a:r>
              <a:rPr lang="en-US" sz="3300" dirty="0">
                <a:latin typeface="One Stroke Script LET" pitchFamily="2" charset="0"/>
              </a:rPr>
              <a:t>Additional teachers and assistants</a:t>
            </a:r>
          </a:p>
          <a:p>
            <a:r>
              <a:rPr lang="en-US" sz="3300" dirty="0">
                <a:latin typeface="One Stroke Script LET" pitchFamily="2" charset="0"/>
              </a:rPr>
              <a:t>Additional training of school staff</a:t>
            </a:r>
          </a:p>
          <a:p>
            <a:r>
              <a:rPr lang="en-US" sz="3300" dirty="0">
                <a:latin typeface="One Stroke Script LET" pitchFamily="2" charset="0"/>
              </a:rPr>
              <a:t>Extra time for instruction</a:t>
            </a:r>
          </a:p>
          <a:p>
            <a:r>
              <a:rPr lang="en-US" sz="3300" dirty="0">
                <a:latin typeface="One Stroke Script LET" pitchFamily="2" charset="0"/>
              </a:rPr>
              <a:t>A variety of teaching methods and materials</a:t>
            </a:r>
          </a:p>
          <a:p>
            <a:r>
              <a:rPr lang="en-US" sz="3300" dirty="0">
                <a:latin typeface="One Stroke Script LET" pitchFamily="2" charset="0"/>
              </a:rPr>
              <a:t>Counseling and mentoring</a:t>
            </a:r>
          </a:p>
          <a:p>
            <a:endParaRPr lang="en-US" dirty="0"/>
          </a:p>
        </p:txBody>
      </p:sp>
      <p:pic>
        <p:nvPicPr>
          <p:cNvPr id="72" name="Graphic 71" descr="Teacher">
            <a:extLst>
              <a:ext uri="{FF2B5EF4-FFF2-40B4-BE49-F238E27FC236}">
                <a16:creationId xmlns:a16="http://schemas.microsoft.com/office/drawing/2014/main" id="{223BFCD1-6A5C-4509-B0C7-1E8A6659D6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6181" y="2640608"/>
            <a:ext cx="2633833" cy="2633833"/>
          </a:xfrm>
          <a:prstGeom prst="rect">
            <a:avLst/>
          </a:prstGeom>
          <a:ln w="1905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8">
            <a:extLst>
              <a:ext uri="{FF2B5EF4-FFF2-40B4-BE49-F238E27FC236}">
                <a16:creationId xmlns:a16="http://schemas.microsoft.com/office/drawing/2014/main" id="{8B996A54-0CDD-4A46-B3D2-02F43219A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522514" y="1122001"/>
            <a:ext cx="2280514" cy="4613999"/>
          </a:xfrm>
        </p:spPr>
        <p:txBody>
          <a:bodyPr anchor="ctr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2100" b="1">
                <a:solidFill>
                  <a:srgbClr val="FFFFFF"/>
                </a:solidFill>
                <a:latin typeface="One Stroke Script LET" pitchFamily="2" charset="0"/>
              </a:rPr>
              <a:t>The School’s Title I program </a:t>
            </a:r>
          </a:p>
        </p:txBody>
      </p:sp>
      <p:sp useBgFill="1">
        <p:nvSpPr>
          <p:cNvPr id="141" name="Rectangle 140">
            <a:extLst>
              <a:ext uri="{FF2B5EF4-FFF2-40B4-BE49-F238E27FC236}">
                <a16:creationId xmlns:a16="http://schemas.microsoft.com/office/drawing/2014/main" id="{06F0BB8C-8C08-44AD-9EBB-B43BE66A5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6596" y="0"/>
            <a:ext cx="609740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3533730" y="1122001"/>
            <a:ext cx="4924923" cy="4761274"/>
          </a:xfrm>
        </p:spPr>
        <p:txBody>
          <a:bodyPr anchor="ctr">
            <a:normAutofit/>
          </a:bodyPr>
          <a:lstStyle/>
          <a:p>
            <a:r>
              <a:rPr lang="en-US" sz="2400" dirty="0">
                <a:latin typeface="One Stroke Script LET" pitchFamily="2" charset="0"/>
              </a:rPr>
              <a:t>Is reviewed each year by administrators, teachers and parents. If goals have not been met, the plans must be revised.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School books design template">
  <a:themeElements>
    <a:clrScheme name="School books design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chool books design template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chool books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ool books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ool books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ool books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ool books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ool books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ool books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ool books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ool books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ool books desig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ool books desig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ool books desig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C44A9AA87A80449AF051892C63A721" ma:contentTypeVersion="15" ma:contentTypeDescription="Create a new document." ma:contentTypeScope="" ma:versionID="1bb4b4ff8ecc1a0067cf671b5dab8c04">
  <xsd:schema xmlns:xsd="http://www.w3.org/2001/XMLSchema" xmlns:xs="http://www.w3.org/2001/XMLSchema" xmlns:p="http://schemas.microsoft.com/office/2006/metadata/properties" xmlns:ns1="http://schemas.microsoft.com/sharepoint/v3" xmlns:ns3="c83f051e-3d3d-4f78-bcc5-1712053af274" xmlns:ns4="92d7a5c1-71ef-4b0c-bf00-08e777b23ef5" targetNamespace="http://schemas.microsoft.com/office/2006/metadata/properties" ma:root="true" ma:fieldsID="476b086282fc4484bca15e2fad76bbe5" ns1:_="" ns3:_="" ns4:_="">
    <xsd:import namespace="http://schemas.microsoft.com/sharepoint/v3"/>
    <xsd:import namespace="c83f051e-3d3d-4f78-bcc5-1712053af274"/>
    <xsd:import namespace="92d7a5c1-71ef-4b0c-bf00-08e777b23ef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1:_ip_UnifiedCompliancePolicyProperties" minOccurs="0"/>
                <xsd:element ref="ns1:_ip_UnifiedCompliancePolicyUIAc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3f051e-3d3d-4f78-bcc5-1712053af2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d7a5c1-71ef-4b0c-bf00-08e777b23ef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282241B-C126-4040-A5D5-02A8808C91AA}">
  <ds:schemaRefs>
    <ds:schemaRef ds:uri="c83f051e-3d3d-4f78-bcc5-1712053af274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microsoft.com/sharepoint/v3"/>
    <ds:schemaRef ds:uri="http://schemas.openxmlformats.org/package/2006/metadata/core-properties"/>
    <ds:schemaRef ds:uri="http://purl.org/dc/dcmitype/"/>
    <ds:schemaRef ds:uri="92d7a5c1-71ef-4b0c-bf00-08e777b23ef5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2F1BE75-3834-47B8-83EA-8756299FD30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C96BEC3-F057-4C5D-AA4C-6672D3362F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83f051e-3d3d-4f78-bcc5-1712053af274"/>
    <ds:schemaRef ds:uri="92d7a5c1-71ef-4b0c-bf00-08e777b23ef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1043</TotalTime>
  <Words>1131</Words>
  <Application>Microsoft Office PowerPoint</Application>
  <PresentationFormat>On-screen Show (4:3)</PresentationFormat>
  <Paragraphs>140</Paragraphs>
  <Slides>24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Arial</vt:lpstr>
      <vt:lpstr>Bookman Old Style</vt:lpstr>
      <vt:lpstr>Century Gothic</vt:lpstr>
      <vt:lpstr>Lucida Sans</vt:lpstr>
      <vt:lpstr>Myanmar Text</vt:lpstr>
      <vt:lpstr>One Stroke Script LET</vt:lpstr>
      <vt:lpstr>Rockwell</vt:lpstr>
      <vt:lpstr>Wingdings 2</vt:lpstr>
      <vt:lpstr>School books design template</vt:lpstr>
      <vt:lpstr>Damask</vt:lpstr>
      <vt:lpstr>Westside   Elementary School  Annual Title I Meeting          September 25, 2025   Kesha McKinney,  PLC Coach/Title I Coordinator </vt:lpstr>
      <vt:lpstr>School’s vision and Mission </vt:lpstr>
      <vt:lpstr>What is Title I?</vt:lpstr>
      <vt:lpstr>Title I is….</vt:lpstr>
      <vt:lpstr>Funding Source</vt:lpstr>
      <vt:lpstr>The Title I School</vt:lpstr>
      <vt:lpstr>PowerPoint Presentation</vt:lpstr>
      <vt:lpstr>Title I programs generally offer:</vt:lpstr>
      <vt:lpstr>The School’s Title I program </vt:lpstr>
      <vt:lpstr>The Family Engagement Plan</vt:lpstr>
      <vt:lpstr>School  Improvement Plan</vt:lpstr>
      <vt:lpstr>Parent’s Right to Know</vt:lpstr>
      <vt:lpstr>Westside   Elementary School  Annual Title I Meeting         Tuesday, September 21, 2021    Kesha McKinney, PLC Coach/Title I Coordinator </vt:lpstr>
      <vt:lpstr>All parents will receive information on the following:</vt:lpstr>
      <vt:lpstr>Reporting Pupil Progress</vt:lpstr>
      <vt:lpstr>Parent Conferences</vt:lpstr>
      <vt:lpstr>Title  I Notices</vt:lpstr>
      <vt:lpstr>Student code of conduct</vt:lpstr>
      <vt:lpstr>As a parent:</vt:lpstr>
      <vt:lpstr>Share a love of learning by:</vt:lpstr>
      <vt:lpstr>Encourage good study habits by:</vt:lpstr>
      <vt:lpstr>Get to know your child’s school by:</vt:lpstr>
      <vt:lpstr>SCS Curriculum &amp; WES Instruction</vt:lpstr>
      <vt:lpstr> 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Westside   Elementary School  Annual Title I Meeting             Kesha McKinney, PLC Coach/Title I Coordinator</dc:title>
  <dc:creator>KESHA M MCKINNEY</dc:creator>
  <cp:lastModifiedBy>KESHA M MCKINNEY</cp:lastModifiedBy>
  <cp:revision>26</cp:revision>
  <dcterms:created xsi:type="dcterms:W3CDTF">2019-09-18T19:10:39Z</dcterms:created>
  <dcterms:modified xsi:type="dcterms:W3CDTF">2025-12-16T18:48:32Z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0x0101003CC44A9AA87A80449AF051892C63A721</vt:lpwstr>
  </property>
</Properties>
</file>