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DE610B-5D01-4C60-964F-E737F714D129}" type="datetimeFigureOut">
              <a:rPr lang="en-US" smtClean="0"/>
              <a:t>12/5/2020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87DE44-CCE5-4CF0-A11D-2697A35AB32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corestandards.org/assets/CCSSI_ELA%20Standards.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defTabSz="901690">
              <a:spcBef>
                <a:spcPct val="0"/>
              </a:spcBef>
              <a:defRPr/>
            </a:pPr>
            <a:r>
              <a:rPr lang="en-US" dirty="0" smtClean="0"/>
              <a:t>This hour glass graphic</a:t>
            </a:r>
            <a:r>
              <a:rPr lang="en-US" baseline="0" dirty="0" smtClean="0"/>
              <a:t> also illustrates the </a:t>
            </a:r>
            <a:r>
              <a:rPr lang="en-US" dirty="0" smtClean="0"/>
              <a:t>morphological features of our language. </a:t>
            </a:r>
          </a:p>
          <a:p>
            <a:pPr defTabSz="901690">
              <a:spcBef>
                <a:spcPct val="0"/>
              </a:spcBef>
              <a:defRPr/>
            </a:pPr>
            <a:endParaRPr lang="en-US" dirty="0" smtClean="0"/>
          </a:p>
          <a:p>
            <a:pPr defTabSz="901690">
              <a:spcBef>
                <a:spcPct val="0"/>
              </a:spcBef>
              <a:defRPr/>
            </a:pPr>
            <a:r>
              <a:rPr lang="en-US" dirty="0" smtClean="0"/>
              <a:t>We know that the more a teacher knows about the linguistic system of our language</a:t>
            </a:r>
            <a:r>
              <a:rPr lang="en-US" baseline="0" dirty="0" smtClean="0"/>
              <a:t> the more effective the reading instruction will be in the classroom.</a:t>
            </a:r>
            <a:endParaRPr lang="en-US" dirty="0" smtClean="0"/>
          </a:p>
          <a:p>
            <a:pPr eaLnBrk="1" hangingPunct="1">
              <a:spcBef>
                <a:spcPct val="0"/>
              </a:spcBef>
            </a:pPr>
            <a:endParaRPr lang="en-US" dirty="0" smtClean="0"/>
          </a:p>
          <a:p>
            <a:r>
              <a:rPr lang="en-US" dirty="0" smtClean="0"/>
              <a:t>ACTIVITY: Have participants fold a sheet</a:t>
            </a:r>
            <a:r>
              <a:rPr lang="en-US" baseline="0" dirty="0" smtClean="0"/>
              <a:t> of white paper into 9 squares.  Have them randomly write the following 9 words:</a:t>
            </a:r>
          </a:p>
          <a:p>
            <a:r>
              <a:rPr lang="en-US" baseline="0" dirty="0" smtClean="0"/>
              <a:t>Digraph, </a:t>
            </a:r>
            <a:r>
              <a:rPr lang="en-US" baseline="0" dirty="0" err="1" smtClean="0"/>
              <a:t>trigraph</a:t>
            </a:r>
            <a:r>
              <a:rPr lang="en-US" baseline="0" dirty="0" smtClean="0"/>
              <a:t>, vowel team, blends, word families, syllables, morphemes, roots/affixes, word origin</a:t>
            </a:r>
            <a:endParaRPr lang="en-US" dirty="0" smtClean="0"/>
          </a:p>
        </p:txBody>
      </p:sp>
      <p:sp>
        <p:nvSpPr>
          <p:cNvPr id="4" name="Slide Number Placeholder 3"/>
          <p:cNvSpPr>
            <a:spLocks noGrp="1"/>
          </p:cNvSpPr>
          <p:nvPr>
            <p:ph type="sldNum" sz="quarter" idx="5"/>
          </p:nvPr>
        </p:nvSpPr>
        <p:spPr/>
        <p:txBody>
          <a:bodyPr/>
          <a:lstStyle/>
          <a:p>
            <a:pPr>
              <a:defRPr/>
            </a:pPr>
            <a:fld id="{57773967-3F77-4EBB-A713-A7EAFFE798AB}"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a:ln/>
        </p:spPr>
      </p:sp>
      <p:sp>
        <p:nvSpPr>
          <p:cNvPr id="149507" name="Notes Placeholder 2"/>
          <p:cNvSpPr>
            <a:spLocks noGrp="1"/>
          </p:cNvSpPr>
          <p:nvPr>
            <p:ph type="body" idx="1"/>
          </p:nvPr>
        </p:nvSpPr>
        <p:spPr>
          <a:noFill/>
          <a:ln/>
        </p:spPr>
        <p:txBody>
          <a:bodyPr/>
          <a:lstStyle/>
          <a:p>
            <a:r>
              <a:rPr lang="en-US" dirty="0" smtClean="0"/>
              <a:t>After teaching and laying a foundation for syllable combining and division the word structure becomes much more complex.  Notice the emphasis change to word structure that involves Latin roots and Greek combining forms along with continued review and application on past concepts.  At this point the learners are encountering much longer words which are more content specific.  Have the groups talk about what is generally taught at their current grade level in the area of reading.  In the upcoming slides we will be looking at some specific examples of this structure.  </a:t>
            </a:r>
          </a:p>
          <a:p>
            <a:r>
              <a:rPr lang="en-US" dirty="0" smtClean="0"/>
              <a:t> </a:t>
            </a:r>
          </a:p>
          <a:p>
            <a:endParaRPr lang="en-US" dirty="0" smtClean="0"/>
          </a:p>
          <a:p>
            <a:r>
              <a:rPr lang="en-US" dirty="0" smtClean="0"/>
              <a:t>As a reminder to the participants: The new Common Core Standards break what is covered by grade level and are cited on the AZ</a:t>
            </a:r>
            <a:r>
              <a:rPr lang="en-US" baseline="0" dirty="0" smtClean="0"/>
              <a:t> </a:t>
            </a:r>
            <a:r>
              <a:rPr lang="en-US" dirty="0" smtClean="0"/>
              <a:t>website.  Some districts and states will elect to add to the standards to be even more specific as to what is covered by</a:t>
            </a:r>
            <a:r>
              <a:rPr lang="en-US" baseline="0" dirty="0" smtClean="0"/>
              <a:t> </a:t>
            </a:r>
            <a:r>
              <a:rPr lang="en-US" dirty="0" smtClean="0"/>
              <a:t>grade level.  </a:t>
            </a:r>
            <a:r>
              <a:rPr lang="en-US" dirty="0" smtClean="0">
                <a:hlinkClick r:id="rId3"/>
              </a:rPr>
              <a:t>http://www.corestandards.org/assets/CCSSI_ELA%20Standards.pdf</a:t>
            </a:r>
            <a:endParaRPr lang="en-US" dirty="0" smtClean="0"/>
          </a:p>
        </p:txBody>
      </p:sp>
      <p:sp>
        <p:nvSpPr>
          <p:cNvPr id="2" name="Slide Number Placeholder 1"/>
          <p:cNvSpPr>
            <a:spLocks noGrp="1"/>
          </p:cNvSpPr>
          <p:nvPr>
            <p:ph type="sldNum" sz="quarter" idx="10"/>
          </p:nvPr>
        </p:nvSpPr>
        <p:spPr/>
        <p:txBody>
          <a:bodyPr/>
          <a:lstStyle/>
          <a:p>
            <a:fld id="{5937AF55-7459-441A-AFDC-2320482DD927}"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64FD26-6673-44FB-84FB-5A03851B0D5E}"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64FD26-6673-44FB-84FB-5A03851B0D5E}"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64FD26-6673-44FB-84FB-5A03851B0D5E}"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64FD26-6673-44FB-84FB-5A03851B0D5E}"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64FD26-6673-44FB-84FB-5A03851B0D5E}"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64FD26-6673-44FB-84FB-5A03851B0D5E}"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64FD26-6673-44FB-84FB-5A03851B0D5E}" type="datetimeFigureOut">
              <a:rPr lang="en-US" smtClean="0"/>
              <a:t>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64FD26-6673-44FB-84FB-5A03851B0D5E}" type="datetimeFigureOut">
              <a:rPr lang="en-US" smtClean="0"/>
              <a:t>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64FD26-6673-44FB-84FB-5A03851B0D5E}" type="datetimeFigureOut">
              <a:rPr lang="en-US" smtClean="0"/>
              <a:t>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64FD26-6673-44FB-84FB-5A03851B0D5E}"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64FD26-6673-44FB-84FB-5A03851B0D5E}"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67A8FC-36B8-4B70-8604-D4674AD4F98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4FD26-6673-44FB-84FB-5A03851B0D5E}" type="datetimeFigureOut">
              <a:rPr lang="en-US" smtClean="0"/>
              <a:t>12/5/2020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67A8FC-36B8-4B70-8604-D4674AD4F98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5"/>
          <p:cNvSpPr>
            <a:spLocks noGrp="1"/>
          </p:cNvSpPr>
          <p:nvPr>
            <p:ph idx="1"/>
          </p:nvPr>
        </p:nvSpPr>
        <p:spPr>
          <a:xfrm>
            <a:off x="457200" y="457200"/>
            <a:ext cx="8229600" cy="6096000"/>
          </a:xfrm>
        </p:spPr>
        <p:txBody>
          <a:bodyPr>
            <a:normAutofit lnSpcReduction="10000"/>
          </a:bodyPr>
          <a:lstStyle/>
          <a:p>
            <a:pPr algn="ctr">
              <a:buFont typeface="Arial" pitchFamily="34" charset="0"/>
              <a:buNone/>
            </a:pPr>
            <a:r>
              <a:rPr lang="en-US" sz="2400" b="1" dirty="0" smtClean="0"/>
              <a:t>PHONOLOGY</a:t>
            </a:r>
          </a:p>
          <a:p>
            <a:pPr algn="ctr">
              <a:buFont typeface="Arial" pitchFamily="34" charset="0"/>
              <a:buNone/>
            </a:pPr>
            <a:r>
              <a:rPr lang="en-US" sz="1800" b="1" dirty="0" smtClean="0"/>
              <a:t>Sentences</a:t>
            </a:r>
          </a:p>
          <a:p>
            <a:pPr algn="ctr">
              <a:buFont typeface="Arial" pitchFamily="34" charset="0"/>
              <a:buNone/>
            </a:pPr>
            <a:r>
              <a:rPr lang="en-US" sz="1800" b="1" dirty="0" smtClean="0"/>
              <a:t>Words</a:t>
            </a:r>
          </a:p>
          <a:p>
            <a:pPr algn="ctr">
              <a:buFont typeface="Arial" pitchFamily="34" charset="0"/>
              <a:buNone/>
            </a:pPr>
            <a:r>
              <a:rPr lang="en-US" sz="1800" b="1" dirty="0" smtClean="0"/>
              <a:t>Syllables</a:t>
            </a:r>
          </a:p>
          <a:p>
            <a:pPr algn="ctr">
              <a:buFont typeface="Arial" pitchFamily="34" charset="0"/>
              <a:buNone/>
            </a:pPr>
            <a:r>
              <a:rPr lang="en-US" sz="1800" b="1" dirty="0" smtClean="0"/>
              <a:t>Onset-Rime</a:t>
            </a:r>
          </a:p>
          <a:p>
            <a:pPr algn="ctr">
              <a:buFont typeface="Arial" pitchFamily="34" charset="0"/>
              <a:buNone/>
            </a:pPr>
            <a:r>
              <a:rPr lang="en-US" sz="1800" b="1" dirty="0" smtClean="0"/>
              <a:t>Individual</a:t>
            </a:r>
          </a:p>
          <a:p>
            <a:pPr algn="ctr">
              <a:buFont typeface="Arial" pitchFamily="34" charset="0"/>
              <a:buNone/>
            </a:pPr>
            <a:r>
              <a:rPr lang="en-US" sz="1800" b="1" dirty="0" smtClean="0"/>
              <a:t>Phonemes</a:t>
            </a:r>
          </a:p>
          <a:p>
            <a:pPr algn="ctr">
              <a:buFont typeface="Arial" pitchFamily="34" charset="0"/>
              <a:buNone/>
            </a:pPr>
            <a:r>
              <a:rPr lang="en-US" sz="1800" b="1" dirty="0" smtClean="0"/>
              <a:t>1:1</a:t>
            </a:r>
          </a:p>
          <a:p>
            <a:pPr algn="ctr">
              <a:buFont typeface="Arial" pitchFamily="34" charset="0"/>
              <a:buNone/>
            </a:pPr>
            <a:r>
              <a:rPr lang="en-US" sz="1800" b="1" dirty="0" smtClean="0"/>
              <a:t>Graphemes</a:t>
            </a:r>
          </a:p>
          <a:p>
            <a:pPr algn="ctr">
              <a:buFont typeface="Arial" pitchFamily="34" charset="0"/>
              <a:buNone/>
            </a:pPr>
            <a:r>
              <a:rPr lang="en-US" sz="1800" b="1" dirty="0" smtClean="0"/>
              <a:t>(Digraphs, Trigraphs</a:t>
            </a:r>
          </a:p>
          <a:p>
            <a:pPr algn="ctr">
              <a:buFont typeface="Arial" pitchFamily="34" charset="0"/>
              <a:buNone/>
            </a:pPr>
            <a:r>
              <a:rPr lang="en-US" sz="1800" b="1" dirty="0" smtClean="0"/>
              <a:t>Vowel Teams)</a:t>
            </a:r>
          </a:p>
          <a:p>
            <a:pPr algn="ctr">
              <a:buFont typeface="Arial" pitchFamily="34" charset="0"/>
              <a:buNone/>
            </a:pPr>
            <a:r>
              <a:rPr lang="en-US" sz="1800" b="1" dirty="0" smtClean="0"/>
              <a:t>Blends</a:t>
            </a:r>
          </a:p>
          <a:p>
            <a:pPr algn="ctr">
              <a:buFont typeface="Arial" pitchFamily="34" charset="0"/>
              <a:buNone/>
            </a:pPr>
            <a:r>
              <a:rPr lang="en-US" sz="1800" b="1" dirty="0" smtClean="0"/>
              <a:t>Word Families</a:t>
            </a:r>
          </a:p>
          <a:p>
            <a:pPr algn="ctr">
              <a:buFont typeface="Arial" pitchFamily="34" charset="0"/>
              <a:buNone/>
            </a:pPr>
            <a:r>
              <a:rPr lang="en-US" sz="1800" b="1" dirty="0" smtClean="0"/>
              <a:t>Syllable Types</a:t>
            </a:r>
          </a:p>
          <a:p>
            <a:pPr algn="ctr">
              <a:buFont typeface="Arial" pitchFamily="34" charset="0"/>
              <a:buNone/>
            </a:pPr>
            <a:r>
              <a:rPr lang="en-US" sz="1800" b="1" dirty="0" smtClean="0"/>
              <a:t>MORPHEMES</a:t>
            </a:r>
          </a:p>
          <a:p>
            <a:pPr algn="ctr">
              <a:buFont typeface="Arial" pitchFamily="34" charset="0"/>
              <a:buNone/>
            </a:pPr>
            <a:r>
              <a:rPr lang="en-US" sz="1800" b="1" dirty="0" smtClean="0"/>
              <a:t>Roots/Affixes </a:t>
            </a:r>
          </a:p>
          <a:p>
            <a:pPr algn="ctr">
              <a:buFont typeface="Arial" pitchFamily="34" charset="0"/>
              <a:buNone/>
            </a:pPr>
            <a:r>
              <a:rPr lang="en-US" sz="1800" b="1" dirty="0" smtClean="0"/>
              <a:t>Word Origin</a:t>
            </a:r>
          </a:p>
          <a:p>
            <a:pPr algn="ctr">
              <a:buFont typeface="Arial" pitchFamily="34" charset="0"/>
              <a:buNone/>
            </a:pPr>
            <a:r>
              <a:rPr lang="en-US" sz="2400" b="1" dirty="0" smtClean="0"/>
              <a:t>ORTHOGRAPHY</a:t>
            </a:r>
          </a:p>
        </p:txBody>
      </p:sp>
      <p:sp>
        <p:nvSpPr>
          <p:cNvPr id="2" name="Slide Number Placeholder 1"/>
          <p:cNvSpPr>
            <a:spLocks noGrp="1"/>
          </p:cNvSpPr>
          <p:nvPr>
            <p:ph type="sldNum" sz="quarter" idx="12"/>
          </p:nvPr>
        </p:nvSpPr>
        <p:spPr/>
        <p:txBody>
          <a:bodyPr/>
          <a:lstStyle/>
          <a:p>
            <a:pPr>
              <a:defRPr/>
            </a:pPr>
            <a:fld id="{AC7E1451-A484-4912-A5E4-2661E8B7ECD3}" type="slidenum">
              <a:rPr lang="en-US" smtClean="0"/>
              <a:pPr>
                <a:defRPr/>
              </a:pPr>
              <a:t>1</a:t>
            </a:fld>
            <a:endParaRPr lang="en-US" dirty="0"/>
          </a:p>
        </p:txBody>
      </p:sp>
      <p:cxnSp>
        <p:nvCxnSpPr>
          <p:cNvPr id="11" name="Straight Connector 10"/>
          <p:cNvCxnSpPr/>
          <p:nvPr/>
        </p:nvCxnSpPr>
        <p:spPr>
          <a:xfrm rot="16200000" flipH="1">
            <a:off x="1866900" y="1104900"/>
            <a:ext cx="2743200" cy="1143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1409700" y="3848100"/>
            <a:ext cx="3200400" cy="1600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4648200" y="3810000"/>
            <a:ext cx="3200400" cy="1676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flipH="1" flipV="1">
            <a:off x="4495800" y="1219200"/>
            <a:ext cx="2743200" cy="91440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762000" y="2514600"/>
            <a:ext cx="2209800" cy="990600"/>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5545" name="TextBox 28"/>
          <p:cNvSpPr txBox="1">
            <a:spLocks noChangeArrowheads="1"/>
          </p:cNvSpPr>
          <p:nvPr/>
        </p:nvSpPr>
        <p:spPr bwMode="auto">
          <a:xfrm>
            <a:off x="838200" y="2819400"/>
            <a:ext cx="2057400"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600" b="1" dirty="0"/>
              <a:t>Teach letter names</a:t>
            </a:r>
          </a:p>
        </p:txBody>
      </p:sp>
      <p:sp>
        <p:nvSpPr>
          <p:cNvPr id="65546" name="TextBox 29"/>
          <p:cNvSpPr txBox="1">
            <a:spLocks noChangeArrowheads="1"/>
          </p:cNvSpPr>
          <p:nvPr/>
        </p:nvSpPr>
        <p:spPr bwMode="auto">
          <a:xfrm>
            <a:off x="6553200" y="2743200"/>
            <a:ext cx="19812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600" b="1" dirty="0"/>
              <a:t>Connect letters </a:t>
            </a:r>
          </a:p>
          <a:p>
            <a:pPr algn="ctr" eaLnBrk="1" hangingPunct="1"/>
            <a:r>
              <a:rPr lang="en-US" sz="1600" b="1" dirty="0"/>
              <a:t>and sounds</a:t>
            </a:r>
          </a:p>
        </p:txBody>
      </p:sp>
      <p:cxnSp>
        <p:nvCxnSpPr>
          <p:cNvPr id="32" name="Straight Arrow Connector 31"/>
          <p:cNvCxnSpPr/>
          <p:nvPr/>
        </p:nvCxnSpPr>
        <p:spPr>
          <a:xfrm rot="10800000">
            <a:off x="5638800" y="3048000"/>
            <a:ext cx="1143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477000" y="6248400"/>
            <a:ext cx="1762058" cy="369332"/>
          </a:xfrm>
          <a:prstGeom prst="rect">
            <a:avLst/>
          </a:prstGeom>
          <a:noFill/>
        </p:spPr>
        <p:txBody>
          <a:bodyPr wrap="none" rtlCol="0">
            <a:spAutoFit/>
          </a:bodyPr>
          <a:lstStyle/>
          <a:p>
            <a:r>
              <a:rPr lang="en-US" dirty="0" smtClean="0"/>
              <a:t>Dr. Carol Tolman</a:t>
            </a:r>
            <a:endParaRPr lang="en-US" dirty="0"/>
          </a:p>
        </p:txBody>
      </p:sp>
      <p:pic>
        <p:nvPicPr>
          <p:cNvPr id="14" name="Picture 5" descr="C:\Documents and Settings\acloninger\Local Settings\Temporary Internet Files\Content.IE5\IUMA8KU4\MC900432602[1].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81000" y="381000"/>
            <a:ext cx="76200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70628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ChangeArrowheads="1"/>
          </p:cNvSpPr>
          <p:nvPr/>
        </p:nvSpPr>
        <p:spPr bwMode="auto">
          <a:xfrm>
            <a:off x="152400" y="990600"/>
            <a:ext cx="8153400" cy="1905000"/>
          </a:xfrm>
          <a:prstGeom prst="rightArrow">
            <a:avLst>
              <a:gd name="adj1" fmla="val 50000"/>
              <a:gd name="adj2" fmla="val 101000"/>
            </a:avLst>
          </a:prstGeom>
          <a:solidFill>
            <a:srgbClr val="FFFF00"/>
          </a:solidFill>
          <a:ln w="9525">
            <a:solidFill>
              <a:schemeClr val="tx1"/>
            </a:solidFill>
            <a:miter lim="800000"/>
            <a:headEnd/>
            <a:tailEnd/>
          </a:ln>
        </p:spPr>
        <p:txBody>
          <a:bodyPr wrap="none" anchor="ctr"/>
          <a:lstStyle/>
          <a:p>
            <a:endParaRPr lang="en-US" dirty="0"/>
          </a:p>
        </p:txBody>
      </p:sp>
      <p:sp>
        <p:nvSpPr>
          <p:cNvPr id="52227" name="Text Box 3"/>
          <p:cNvSpPr txBox="1">
            <a:spLocks noChangeArrowheads="1"/>
          </p:cNvSpPr>
          <p:nvPr/>
        </p:nvSpPr>
        <p:spPr bwMode="auto">
          <a:xfrm>
            <a:off x="152400" y="1828800"/>
            <a:ext cx="8305800" cy="461963"/>
          </a:xfrm>
          <a:prstGeom prst="rect">
            <a:avLst/>
          </a:prstGeom>
          <a:noFill/>
          <a:ln w="9525">
            <a:noFill/>
            <a:miter lim="800000"/>
            <a:headEnd/>
            <a:tailEnd/>
          </a:ln>
        </p:spPr>
        <p:txBody>
          <a:bodyPr>
            <a:spAutoFit/>
          </a:bodyPr>
          <a:lstStyle/>
          <a:p>
            <a:pPr>
              <a:spcBef>
                <a:spcPct val="50000"/>
              </a:spcBef>
            </a:pPr>
            <a:r>
              <a:rPr lang="en-US" dirty="0"/>
              <a:t>        K	      1	         2	            3	               4	</a:t>
            </a:r>
            <a:r>
              <a:rPr lang="en-US" sz="2400" dirty="0">
                <a:solidFill>
                  <a:srgbClr val="FF0000"/>
                </a:solidFill>
              </a:rPr>
              <a:t>   </a:t>
            </a:r>
            <a:r>
              <a:rPr lang="en-US" sz="2400" dirty="0" smtClean="0">
                <a:solidFill>
                  <a:srgbClr val="FF0000"/>
                </a:solidFill>
              </a:rPr>
              <a:t>   </a:t>
            </a:r>
            <a:r>
              <a:rPr lang="en-US" sz="2400" b="1" dirty="0" smtClean="0">
                <a:solidFill>
                  <a:srgbClr val="FF0000"/>
                </a:solidFill>
              </a:rPr>
              <a:t>5……….…</a:t>
            </a:r>
            <a:r>
              <a:rPr lang="en-US" sz="2400" b="1" dirty="0">
                <a:solidFill>
                  <a:srgbClr val="FF0000"/>
                </a:solidFill>
              </a:rPr>
              <a:t>8</a:t>
            </a:r>
            <a:r>
              <a:rPr lang="en-US" b="1" dirty="0">
                <a:solidFill>
                  <a:srgbClr val="FF0000"/>
                </a:solidFill>
              </a:rPr>
              <a:t>+</a:t>
            </a:r>
          </a:p>
        </p:txBody>
      </p:sp>
      <p:sp>
        <p:nvSpPr>
          <p:cNvPr id="52228" name="AutoShape 4"/>
          <p:cNvSpPr>
            <a:spLocks noChangeArrowheads="1"/>
          </p:cNvSpPr>
          <p:nvPr/>
        </p:nvSpPr>
        <p:spPr bwMode="auto">
          <a:xfrm>
            <a:off x="1447800" y="2667000"/>
            <a:ext cx="762000" cy="3810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29" name="AutoShape 5"/>
          <p:cNvSpPr>
            <a:spLocks noChangeArrowheads="1"/>
          </p:cNvSpPr>
          <p:nvPr/>
        </p:nvSpPr>
        <p:spPr bwMode="auto">
          <a:xfrm>
            <a:off x="152400" y="2667000"/>
            <a:ext cx="1143000" cy="10668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30" name="Text Box 6"/>
          <p:cNvSpPr txBox="1">
            <a:spLocks noChangeArrowheads="1"/>
          </p:cNvSpPr>
          <p:nvPr/>
        </p:nvSpPr>
        <p:spPr bwMode="auto">
          <a:xfrm>
            <a:off x="0" y="2971800"/>
            <a:ext cx="1371600" cy="457200"/>
          </a:xfrm>
          <a:prstGeom prst="rect">
            <a:avLst/>
          </a:prstGeom>
          <a:noFill/>
          <a:ln w="9525">
            <a:noFill/>
            <a:miter lim="800000"/>
            <a:headEnd/>
            <a:tailEnd/>
          </a:ln>
        </p:spPr>
        <p:txBody>
          <a:bodyPr>
            <a:spAutoFit/>
          </a:bodyPr>
          <a:lstStyle/>
          <a:p>
            <a:pPr algn="ctr">
              <a:spcBef>
                <a:spcPct val="50000"/>
              </a:spcBef>
            </a:pPr>
            <a:r>
              <a:rPr lang="en-US" sz="1200" dirty="0"/>
              <a:t>Phonological awareness</a:t>
            </a:r>
          </a:p>
        </p:txBody>
      </p:sp>
      <p:sp>
        <p:nvSpPr>
          <p:cNvPr id="52231" name="Text Box 7"/>
          <p:cNvSpPr txBox="1">
            <a:spLocks noChangeArrowheads="1"/>
          </p:cNvSpPr>
          <p:nvPr/>
        </p:nvSpPr>
        <p:spPr bwMode="auto">
          <a:xfrm>
            <a:off x="1447800" y="2743200"/>
            <a:ext cx="1066800" cy="274638"/>
          </a:xfrm>
          <a:prstGeom prst="rect">
            <a:avLst/>
          </a:prstGeom>
          <a:noFill/>
          <a:ln w="9525">
            <a:noFill/>
            <a:miter lim="800000"/>
            <a:headEnd/>
            <a:tailEnd/>
          </a:ln>
        </p:spPr>
        <p:txBody>
          <a:bodyPr>
            <a:spAutoFit/>
          </a:bodyPr>
          <a:lstStyle/>
          <a:p>
            <a:pPr>
              <a:spcBef>
                <a:spcPct val="50000"/>
              </a:spcBef>
            </a:pPr>
            <a:r>
              <a:rPr lang="en-US" sz="1200" dirty="0"/>
              <a:t>Alphabet</a:t>
            </a:r>
          </a:p>
        </p:txBody>
      </p:sp>
      <p:sp>
        <p:nvSpPr>
          <p:cNvPr id="52232" name="AutoShape 8"/>
          <p:cNvSpPr>
            <a:spLocks noChangeArrowheads="1"/>
          </p:cNvSpPr>
          <p:nvPr/>
        </p:nvSpPr>
        <p:spPr bwMode="auto">
          <a:xfrm>
            <a:off x="1447800" y="3124200"/>
            <a:ext cx="762000" cy="3810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33" name="Text Box 9"/>
          <p:cNvSpPr txBox="1">
            <a:spLocks noChangeArrowheads="1"/>
          </p:cNvSpPr>
          <p:nvPr/>
        </p:nvSpPr>
        <p:spPr bwMode="auto">
          <a:xfrm>
            <a:off x="1447800" y="3200400"/>
            <a:ext cx="1371600" cy="274638"/>
          </a:xfrm>
          <a:prstGeom prst="rect">
            <a:avLst/>
          </a:prstGeom>
          <a:noFill/>
          <a:ln w="9525">
            <a:noFill/>
            <a:miter lim="800000"/>
            <a:headEnd/>
            <a:tailEnd/>
          </a:ln>
        </p:spPr>
        <p:txBody>
          <a:bodyPr>
            <a:spAutoFit/>
          </a:bodyPr>
          <a:lstStyle/>
          <a:p>
            <a:pPr>
              <a:spcBef>
                <a:spcPct val="50000"/>
              </a:spcBef>
            </a:pPr>
            <a:r>
              <a:rPr lang="en-US" sz="1200" dirty="0"/>
              <a:t>Sounds</a:t>
            </a:r>
          </a:p>
        </p:txBody>
      </p:sp>
      <p:sp>
        <p:nvSpPr>
          <p:cNvPr id="52234" name="AutoShape 10"/>
          <p:cNvSpPr>
            <a:spLocks noChangeArrowheads="1"/>
          </p:cNvSpPr>
          <p:nvPr/>
        </p:nvSpPr>
        <p:spPr bwMode="auto">
          <a:xfrm>
            <a:off x="2362200" y="2667000"/>
            <a:ext cx="990600" cy="10668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35" name="Text Box 11"/>
          <p:cNvSpPr txBox="1">
            <a:spLocks noChangeArrowheads="1"/>
          </p:cNvSpPr>
          <p:nvPr/>
        </p:nvSpPr>
        <p:spPr bwMode="auto">
          <a:xfrm>
            <a:off x="2362200" y="2743200"/>
            <a:ext cx="990600" cy="646113"/>
          </a:xfrm>
          <a:prstGeom prst="rect">
            <a:avLst/>
          </a:prstGeom>
          <a:noFill/>
          <a:ln w="9525">
            <a:noFill/>
            <a:miter lim="800000"/>
            <a:headEnd/>
            <a:tailEnd/>
          </a:ln>
        </p:spPr>
        <p:txBody>
          <a:bodyPr>
            <a:spAutoFit/>
          </a:bodyPr>
          <a:lstStyle/>
          <a:p>
            <a:pPr algn="ctr">
              <a:spcBef>
                <a:spcPct val="50000"/>
              </a:spcBef>
            </a:pPr>
            <a:r>
              <a:rPr lang="en-US" sz="1200" dirty="0"/>
              <a:t>Anglo-Saxon consonants and vowels</a:t>
            </a:r>
          </a:p>
        </p:txBody>
      </p:sp>
      <p:sp>
        <p:nvSpPr>
          <p:cNvPr id="52236" name="AutoShape 12"/>
          <p:cNvSpPr>
            <a:spLocks noChangeArrowheads="1"/>
          </p:cNvSpPr>
          <p:nvPr/>
        </p:nvSpPr>
        <p:spPr bwMode="auto">
          <a:xfrm>
            <a:off x="3581400" y="2743200"/>
            <a:ext cx="1066800" cy="4572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37" name="Text Box 13"/>
          <p:cNvSpPr txBox="1">
            <a:spLocks noChangeArrowheads="1"/>
          </p:cNvSpPr>
          <p:nvPr/>
        </p:nvSpPr>
        <p:spPr bwMode="auto">
          <a:xfrm>
            <a:off x="3429000" y="2743200"/>
            <a:ext cx="1219200" cy="457200"/>
          </a:xfrm>
          <a:prstGeom prst="rect">
            <a:avLst/>
          </a:prstGeom>
          <a:noFill/>
          <a:ln w="9525">
            <a:noFill/>
            <a:miter lim="800000"/>
            <a:headEnd/>
            <a:tailEnd/>
          </a:ln>
        </p:spPr>
        <p:txBody>
          <a:bodyPr>
            <a:spAutoFit/>
          </a:bodyPr>
          <a:lstStyle/>
          <a:p>
            <a:pPr algn="ctr">
              <a:spcBef>
                <a:spcPct val="50000"/>
              </a:spcBef>
            </a:pPr>
            <a:r>
              <a:rPr lang="en-US" sz="1200" dirty="0"/>
              <a:t>Compound Words</a:t>
            </a:r>
          </a:p>
        </p:txBody>
      </p:sp>
      <p:sp>
        <p:nvSpPr>
          <p:cNvPr id="52238" name="AutoShape 14"/>
          <p:cNvSpPr>
            <a:spLocks noChangeArrowheads="1"/>
          </p:cNvSpPr>
          <p:nvPr/>
        </p:nvSpPr>
        <p:spPr bwMode="auto">
          <a:xfrm>
            <a:off x="3505200" y="3276600"/>
            <a:ext cx="1143000" cy="6858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39" name="Text Box 15"/>
          <p:cNvSpPr txBox="1">
            <a:spLocks noChangeArrowheads="1"/>
          </p:cNvSpPr>
          <p:nvPr/>
        </p:nvSpPr>
        <p:spPr bwMode="auto">
          <a:xfrm>
            <a:off x="3429000" y="3352800"/>
            <a:ext cx="1295400" cy="457200"/>
          </a:xfrm>
          <a:prstGeom prst="rect">
            <a:avLst/>
          </a:prstGeom>
          <a:noFill/>
          <a:ln w="9525">
            <a:noFill/>
            <a:miter lim="800000"/>
            <a:headEnd/>
            <a:tailEnd/>
          </a:ln>
        </p:spPr>
        <p:txBody>
          <a:bodyPr>
            <a:spAutoFit/>
          </a:bodyPr>
          <a:lstStyle/>
          <a:p>
            <a:pPr algn="ctr">
              <a:spcBef>
                <a:spcPct val="50000"/>
              </a:spcBef>
            </a:pPr>
            <a:r>
              <a:rPr lang="en-US" sz="1200" dirty="0"/>
              <a:t>Prefixes and Suffixes</a:t>
            </a:r>
          </a:p>
        </p:txBody>
      </p:sp>
      <p:sp>
        <p:nvSpPr>
          <p:cNvPr id="52240" name="AutoShape 16"/>
          <p:cNvSpPr>
            <a:spLocks noChangeArrowheads="1"/>
          </p:cNvSpPr>
          <p:nvPr/>
        </p:nvSpPr>
        <p:spPr bwMode="auto">
          <a:xfrm>
            <a:off x="3505200" y="4038600"/>
            <a:ext cx="1143000" cy="1066800"/>
          </a:xfrm>
          <a:prstGeom prst="roundRect">
            <a:avLst>
              <a:gd name="adj" fmla="val 16667"/>
            </a:avLst>
          </a:prstGeom>
          <a:solidFill>
            <a:srgbClr val="00FF00"/>
          </a:solidFill>
          <a:ln w="9525">
            <a:solidFill>
              <a:schemeClr val="tx1"/>
            </a:solidFill>
            <a:round/>
            <a:headEnd/>
            <a:tailEnd/>
          </a:ln>
        </p:spPr>
        <p:txBody>
          <a:bodyPr wrap="none" anchor="ctr"/>
          <a:lstStyle/>
          <a:p>
            <a:endParaRPr lang="en-US" dirty="0"/>
          </a:p>
        </p:txBody>
      </p:sp>
      <p:sp>
        <p:nvSpPr>
          <p:cNvPr id="52241" name="Text Box 17"/>
          <p:cNvSpPr txBox="1">
            <a:spLocks noChangeArrowheads="1"/>
          </p:cNvSpPr>
          <p:nvPr/>
        </p:nvSpPr>
        <p:spPr bwMode="auto">
          <a:xfrm>
            <a:off x="3657600" y="4038600"/>
            <a:ext cx="762000" cy="1016000"/>
          </a:xfrm>
          <a:prstGeom prst="rect">
            <a:avLst/>
          </a:prstGeom>
          <a:noFill/>
          <a:ln w="9525">
            <a:noFill/>
            <a:miter lim="800000"/>
            <a:headEnd/>
            <a:tailEnd/>
          </a:ln>
        </p:spPr>
        <p:txBody>
          <a:bodyPr>
            <a:spAutoFit/>
          </a:bodyPr>
          <a:lstStyle/>
          <a:p>
            <a:pPr>
              <a:spcBef>
                <a:spcPct val="50000"/>
              </a:spcBef>
            </a:pPr>
            <a:r>
              <a:rPr lang="en-US" sz="1200" dirty="0"/>
              <a:t>Syllable and syllable division patterns</a:t>
            </a:r>
          </a:p>
        </p:txBody>
      </p:sp>
      <p:sp>
        <p:nvSpPr>
          <p:cNvPr id="52242" name="AutoShape 18"/>
          <p:cNvSpPr>
            <a:spLocks noChangeArrowheads="1"/>
          </p:cNvSpPr>
          <p:nvPr/>
        </p:nvSpPr>
        <p:spPr bwMode="auto">
          <a:xfrm>
            <a:off x="4953000" y="3048000"/>
            <a:ext cx="762000" cy="609600"/>
          </a:xfrm>
          <a:prstGeom prst="roundRect">
            <a:avLst>
              <a:gd name="adj" fmla="val 16667"/>
            </a:avLst>
          </a:prstGeom>
          <a:solidFill>
            <a:srgbClr val="00FF00"/>
          </a:solidFill>
          <a:ln w="57150">
            <a:solidFill>
              <a:srgbClr val="FF0000"/>
            </a:solidFill>
            <a:round/>
            <a:headEnd/>
            <a:tailEnd/>
          </a:ln>
        </p:spPr>
        <p:txBody>
          <a:bodyPr wrap="none" anchor="ctr"/>
          <a:lstStyle/>
          <a:p>
            <a:endParaRPr lang="en-US" dirty="0"/>
          </a:p>
        </p:txBody>
      </p:sp>
      <p:sp>
        <p:nvSpPr>
          <p:cNvPr id="52243" name="Text Box 19"/>
          <p:cNvSpPr txBox="1">
            <a:spLocks noChangeArrowheads="1"/>
          </p:cNvSpPr>
          <p:nvPr/>
        </p:nvSpPr>
        <p:spPr bwMode="auto">
          <a:xfrm>
            <a:off x="5105400" y="3124200"/>
            <a:ext cx="533400" cy="457200"/>
          </a:xfrm>
          <a:prstGeom prst="rect">
            <a:avLst/>
          </a:prstGeom>
          <a:noFill/>
          <a:ln w="9525">
            <a:noFill/>
            <a:miter lim="800000"/>
            <a:headEnd/>
            <a:tailEnd/>
          </a:ln>
        </p:spPr>
        <p:txBody>
          <a:bodyPr>
            <a:spAutoFit/>
          </a:bodyPr>
          <a:lstStyle/>
          <a:p>
            <a:pPr>
              <a:spcBef>
                <a:spcPct val="50000"/>
              </a:spcBef>
            </a:pPr>
            <a:r>
              <a:rPr lang="en-US" sz="1200" dirty="0"/>
              <a:t>Latin roots</a:t>
            </a:r>
          </a:p>
        </p:txBody>
      </p:sp>
      <p:sp>
        <p:nvSpPr>
          <p:cNvPr id="52244" name="AutoShape 20"/>
          <p:cNvSpPr>
            <a:spLocks noChangeArrowheads="1"/>
          </p:cNvSpPr>
          <p:nvPr/>
        </p:nvSpPr>
        <p:spPr bwMode="auto">
          <a:xfrm>
            <a:off x="4800600" y="3886200"/>
            <a:ext cx="1143000" cy="1066800"/>
          </a:xfrm>
          <a:prstGeom prst="roundRect">
            <a:avLst>
              <a:gd name="adj" fmla="val 16667"/>
            </a:avLst>
          </a:prstGeom>
          <a:solidFill>
            <a:srgbClr val="00FF00"/>
          </a:solidFill>
          <a:ln w="76200">
            <a:solidFill>
              <a:srgbClr val="FF0000"/>
            </a:solidFill>
            <a:round/>
            <a:headEnd/>
            <a:tailEnd/>
          </a:ln>
        </p:spPr>
        <p:txBody>
          <a:bodyPr wrap="none" anchor="ctr"/>
          <a:lstStyle/>
          <a:p>
            <a:endParaRPr lang="en-US" dirty="0"/>
          </a:p>
        </p:txBody>
      </p:sp>
      <p:sp>
        <p:nvSpPr>
          <p:cNvPr id="52245" name="Text Box 21"/>
          <p:cNvSpPr txBox="1">
            <a:spLocks noChangeArrowheads="1"/>
          </p:cNvSpPr>
          <p:nvPr/>
        </p:nvSpPr>
        <p:spPr bwMode="auto">
          <a:xfrm>
            <a:off x="4953000" y="3962400"/>
            <a:ext cx="838200" cy="830263"/>
          </a:xfrm>
          <a:prstGeom prst="rect">
            <a:avLst/>
          </a:prstGeom>
          <a:noFill/>
          <a:ln w="9525">
            <a:noFill/>
            <a:miter lim="800000"/>
            <a:headEnd/>
            <a:tailEnd/>
          </a:ln>
        </p:spPr>
        <p:txBody>
          <a:bodyPr>
            <a:spAutoFit/>
          </a:bodyPr>
          <a:lstStyle/>
          <a:p>
            <a:pPr>
              <a:spcBef>
                <a:spcPct val="50000"/>
              </a:spcBef>
            </a:pPr>
            <a:r>
              <a:rPr lang="en-US" sz="1200" dirty="0"/>
              <a:t>Review of all previous material</a:t>
            </a:r>
          </a:p>
        </p:txBody>
      </p:sp>
      <p:sp>
        <p:nvSpPr>
          <p:cNvPr id="52246" name="AutoShape 22"/>
          <p:cNvSpPr>
            <a:spLocks noChangeArrowheads="1"/>
          </p:cNvSpPr>
          <p:nvPr/>
        </p:nvSpPr>
        <p:spPr bwMode="auto">
          <a:xfrm>
            <a:off x="6096000" y="3048000"/>
            <a:ext cx="1219200" cy="838200"/>
          </a:xfrm>
          <a:prstGeom prst="roundRect">
            <a:avLst>
              <a:gd name="adj" fmla="val 16667"/>
            </a:avLst>
          </a:prstGeom>
          <a:solidFill>
            <a:srgbClr val="00FF00"/>
          </a:solidFill>
          <a:ln w="76200">
            <a:solidFill>
              <a:srgbClr val="FF0000"/>
            </a:solidFill>
            <a:round/>
            <a:headEnd/>
            <a:tailEnd/>
          </a:ln>
        </p:spPr>
        <p:txBody>
          <a:bodyPr wrap="none" anchor="ctr"/>
          <a:lstStyle/>
          <a:p>
            <a:pPr algn="ctr"/>
            <a:r>
              <a:rPr lang="en-US" sz="1200" dirty="0"/>
              <a:t>Greek Combining </a:t>
            </a:r>
          </a:p>
          <a:p>
            <a:pPr algn="ctr"/>
            <a:r>
              <a:rPr lang="en-US" sz="1200" dirty="0"/>
              <a:t>Forms</a:t>
            </a:r>
          </a:p>
        </p:txBody>
      </p:sp>
      <p:sp>
        <p:nvSpPr>
          <p:cNvPr id="52247" name="Text Box 23"/>
          <p:cNvSpPr txBox="1">
            <a:spLocks noChangeArrowheads="1"/>
          </p:cNvSpPr>
          <p:nvPr/>
        </p:nvSpPr>
        <p:spPr bwMode="auto">
          <a:xfrm>
            <a:off x="914400" y="65782"/>
            <a:ext cx="7162800" cy="1077218"/>
          </a:xfrm>
          <a:prstGeom prst="rect">
            <a:avLst/>
          </a:prstGeom>
          <a:noFill/>
          <a:ln w="76200">
            <a:noFill/>
            <a:miter lim="800000"/>
            <a:headEnd/>
            <a:tailEnd/>
          </a:ln>
        </p:spPr>
        <p:txBody>
          <a:bodyPr wrap="square">
            <a:spAutoFit/>
          </a:bodyPr>
          <a:lstStyle/>
          <a:p>
            <a:pPr algn="ctr">
              <a:spcBef>
                <a:spcPct val="50000"/>
              </a:spcBef>
            </a:pPr>
            <a:r>
              <a:rPr lang="en-US" sz="3200" dirty="0">
                <a:solidFill>
                  <a:srgbClr val="000000"/>
                </a:solidFill>
              </a:rPr>
              <a:t>The Continuum of Integrated Decoding and Spelling Instruction</a:t>
            </a:r>
          </a:p>
        </p:txBody>
      </p:sp>
      <p:sp>
        <p:nvSpPr>
          <p:cNvPr id="52248" name="Rectangle 24"/>
          <p:cNvSpPr>
            <a:spLocks noChangeArrowheads="1"/>
          </p:cNvSpPr>
          <p:nvPr/>
        </p:nvSpPr>
        <p:spPr bwMode="auto">
          <a:xfrm>
            <a:off x="457200" y="5257799"/>
            <a:ext cx="8382000" cy="646113"/>
          </a:xfrm>
          <a:prstGeom prst="rect">
            <a:avLst/>
          </a:prstGeom>
          <a:noFill/>
          <a:ln w="9525">
            <a:noFill/>
            <a:miter lim="800000"/>
            <a:headEnd/>
            <a:tailEnd/>
          </a:ln>
        </p:spPr>
        <p:txBody>
          <a:bodyPr>
            <a:spAutoFit/>
          </a:bodyPr>
          <a:lstStyle/>
          <a:p>
            <a:r>
              <a:rPr lang="en-US" dirty="0" smtClean="0"/>
              <a:t>Henry, Marcia K., </a:t>
            </a:r>
            <a:r>
              <a:rPr lang="en-US" i="1" dirty="0"/>
              <a:t>Unlocking Literacy: Effective Decoding &amp; Spelling Instruction</a:t>
            </a:r>
            <a:r>
              <a:rPr lang="en-US" dirty="0"/>
              <a:t>. 2nd. Baltimore, MD: Paul H Brookes Publishing, 2010. Print. </a:t>
            </a:r>
          </a:p>
        </p:txBody>
      </p:sp>
      <p:sp>
        <p:nvSpPr>
          <p:cNvPr id="2" name="Slide Number Placeholder 1"/>
          <p:cNvSpPr>
            <a:spLocks noGrp="1"/>
          </p:cNvSpPr>
          <p:nvPr>
            <p:ph type="sldNum" sz="quarter" idx="12"/>
          </p:nvPr>
        </p:nvSpPr>
        <p:spPr/>
        <p:txBody>
          <a:bodyPr/>
          <a:lstStyle/>
          <a:p>
            <a:fld id="{0CAFF258-888A-4448-89C6-83BEB3BB277B}" type="slidenum">
              <a:rPr lang="en-US" smtClean="0"/>
              <a:pPr/>
              <a:t>2</a:t>
            </a:fld>
            <a:endParaRPr lang="en-US" dirty="0"/>
          </a:p>
        </p:txBody>
      </p:sp>
    </p:spTree>
    <p:extLst>
      <p:ext uri="{BB962C8B-B14F-4D97-AF65-F5344CB8AC3E}">
        <p14:creationId xmlns:p14="http://schemas.microsoft.com/office/powerpoint/2010/main" xmlns="" val="217626710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287</Words>
  <Application>Microsoft Office PowerPoint</Application>
  <PresentationFormat>On-screen Show (4:3)</PresentationFormat>
  <Paragraphs>50</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lcurley</dc:creator>
  <cp:lastModifiedBy>lcurley</cp:lastModifiedBy>
  <cp:revision>1</cp:revision>
  <dcterms:created xsi:type="dcterms:W3CDTF">2020-12-06T00:43:33Z</dcterms:created>
  <dcterms:modified xsi:type="dcterms:W3CDTF">2020-12-06T00:46:07Z</dcterms:modified>
</cp:coreProperties>
</file>