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8"/>
  </p:notesMasterIdLst>
  <p:sldIdLst>
    <p:sldId id="257" r:id="rId5"/>
    <p:sldId id="258" r:id="rId6"/>
    <p:sldId id="259" r:id="rId7"/>
  </p:sldIdLst>
  <p:sldSz cx="7772400" cy="10058400"/>
  <p:notesSz cx="6858000" cy="9144000"/>
  <p:embeddedFontLst>
    <p:embeddedFont>
      <p:font typeface="Open Sans Light" panose="020B0306030504020204" pitchFamily="34" charset="0"/>
      <p:regular r:id="rId9"/>
      <p:italic r:id="rId10"/>
    </p:embeddedFont>
    <p:embeddedFont>
      <p:font typeface="Open Sans Semibold" panose="020B070603080402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EE0B2D63-BAC2-44EB-82BE-5A377BF62216}" name="Stephanie Ferguson" initials="SF" userId="d475c8c1758ebeb8" providerId="Windows Live"/>
  <p188:author id="{629FDE64-07B5-7011-802C-459006FE8E38}" name="Caryn Cavanagh" initials="CC" userId="de4effde0088c4c0" providerId="Windows Live"/>
  <p188:author id="{6CD132A6-BDAB-7D9A-FDAF-1B5C47512B95}" name="Hudson, Les" initials="HL"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5A6267"/>
    <a:srgbClr val="363534"/>
    <a:srgbClr val="3864AF"/>
    <a:srgbClr val="3863AF"/>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5" autoAdjust="0"/>
    <p:restoredTop sz="85752" autoAdjust="0"/>
  </p:normalViewPr>
  <p:slideViewPr>
    <p:cSldViewPr snapToGrid="0" snapToObjects="1">
      <p:cViewPr>
        <p:scale>
          <a:sx n="148" d="100"/>
          <a:sy n="148" d="100"/>
        </p:scale>
        <p:origin x="72" y="-4934"/>
      </p:cViewPr>
      <p:guideLst>
        <p:guide orient="horz"/>
        <p:guide pos="24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10/29/2025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22065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3</a:t>
            </a:fld>
            <a:endParaRPr lang="en-US"/>
          </a:p>
        </p:txBody>
      </p:sp>
    </p:spTree>
    <p:extLst>
      <p:ext uri="{BB962C8B-B14F-4D97-AF65-F5344CB8AC3E}">
        <p14:creationId xmlns:p14="http://schemas.microsoft.com/office/powerpoint/2010/main" val="362210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10/29/2025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m-industrial-maintenance-extendedpptx.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hyperlink" Target="https://tea.texas.gov/cte" TargetMode="External"/><Relationship Id="rId10"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hyperlink" Target="https://tea.texas.gov/cte" TargetMode="External"/><Relationship Id="rId15" Type="http://schemas.openxmlformats.org/officeDocument/2006/relationships/image" Target="../media/image12.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hyperlink" Target="mailto:CTE@tea.texas.gov" TargetMode="External"/><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Industrial Maintenance</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700" dirty="0">
              <a:solidFill>
                <a:schemeClr val="bg1"/>
              </a:solidFill>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394680" y="117275"/>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Manufacturing career cluster focuses on planning, managing, and performing the processing of materials into intermediate or final products and related professional and technical support activities such as production planning and control, maintenance, and process engineering. This career cluster includes occupations ranging from welder and machinist to industrial engineering technician and semi-conductor processing technician.</a:t>
            </a:r>
          </a:p>
        </p:txBody>
      </p:sp>
      <p:sp>
        <p:nvSpPr>
          <p:cNvPr id="6" name="TextBox 5">
            <a:extLst>
              <a:ext uri="{FF2B5EF4-FFF2-40B4-BE49-F238E27FC236}">
                <a16:creationId xmlns:a16="http://schemas.microsoft.com/office/drawing/2014/main" id="{F67423BB-E84B-A848-912D-92B720E05DCA}"/>
              </a:ext>
            </a:extLst>
          </p:cNvPr>
          <p:cNvSpPr txBox="1"/>
          <p:nvPr/>
        </p:nvSpPr>
        <p:spPr>
          <a:xfrm>
            <a:off x="368030" y="1200804"/>
            <a:ext cx="7138940" cy="813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Industrial Maintenance</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Industrial Maintenance program of study focuses on occupational and educational opportunities associated with maintaining and repairing manufacturing equipment and facilities. This program of study includes exploration of facility systems including electrical, welding, hydraulics, plumbing, heating, and air conditioning.</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368030" y="2010426"/>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3" name="Table 12" descr="Secondary Courses for High School Credit">
            <a:extLst>
              <a:ext uri="{FF2B5EF4-FFF2-40B4-BE49-F238E27FC236}">
                <a16:creationId xmlns:a16="http://schemas.microsoft.com/office/drawing/2014/main" id="{81A8823B-65D8-193E-98D9-08A83BA7EF66}"/>
              </a:ext>
            </a:extLst>
          </p:cNvPr>
          <p:cNvGraphicFramePr>
            <a:graphicFrameLocks noGrp="1"/>
          </p:cNvGraphicFramePr>
          <p:nvPr>
            <p:extLst>
              <p:ext uri="{D42A27DB-BD31-4B8C-83A1-F6EECF244321}">
                <p14:modId xmlns:p14="http://schemas.microsoft.com/office/powerpoint/2010/main" val="1527162342"/>
              </p:ext>
            </p:extLst>
          </p:nvPr>
        </p:nvGraphicFramePr>
        <p:xfrm>
          <a:off x="678984" y="2300359"/>
          <a:ext cx="3831336" cy="2772412"/>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498133">
                <a:tc>
                  <a:txBody>
                    <a:bodyPr/>
                    <a:lstStyle/>
                    <a:p>
                      <a:pPr marL="0" marR="0" lvl="0" indent="0" algn="r" defTabSz="914400" rtl="0" eaLnBrk="1" fontAlgn="auto" latinLnBrk="0" hangingPunct="1">
                        <a:lnSpc>
                          <a:spcPts val="12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Manufacturing</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Welding</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Small Engine Technology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774874">
                <a:tc>
                  <a:txBody>
                    <a:bodyPr/>
                    <a:lstStyle/>
                    <a:p>
                      <a:pPr marL="0" marR="0" lvl="0" indent="0" algn="r" defTabSz="914400" rtl="0" eaLnBrk="1" fontAlgn="auto" latinLnBrk="0" hangingPunct="1">
                        <a:lnSpc>
                          <a:spcPts val="12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Construction Technology I</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Electrical Technology I</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Heating, Ventilation, and Air Conditioning (HVAC) and Refrigeration Technology I</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Industrial Maintenance (TBD)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359763">
                <a:tc>
                  <a:txBody>
                    <a:bodyPr/>
                    <a:lstStyle/>
                    <a:p>
                      <a:pPr marL="0" marR="0" lvl="0" indent="0" algn="r" defTabSz="914400" rtl="0" eaLnBrk="1" fontAlgn="auto" latinLnBrk="0" hangingPunct="1">
                        <a:lnSpc>
                          <a:spcPts val="12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Basic Fluid Power</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Mechanical Maintenance (TBD)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913244">
                <a:tc>
                  <a:txBody>
                    <a:bodyPr/>
                    <a:lstStyle/>
                    <a:p>
                      <a:pPr marL="0" marR="0" lvl="0" indent="0" algn="r" defTabSz="914400" rtl="0" eaLnBrk="1" fontAlgn="auto" latinLnBrk="0" hangingPunct="1">
                        <a:lnSpc>
                          <a:spcPts val="125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Manufacturing</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Manufacturing + Extended Practicum in </a:t>
                      </a:r>
                      <a:b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Manufacturing</a:t>
                      </a:r>
                      <a:endParaRPr kumimoji="0" lang="en-US" sz="900" b="1" i="0" u="none" strike="noStrike" kern="1200" cap="none" spc="0" normalizeH="0" baseline="3000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 + Extended Career Preparation</a:t>
                      </a:r>
                      <a:endParaRPr kumimoji="0" lang="en-US" sz="105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9" name="Rectangle 28">
            <a:extLst>
              <a:ext uri="{FF2B5EF4-FFF2-40B4-BE49-F238E27FC236}">
                <a16:creationId xmlns:a16="http://schemas.microsoft.com/office/drawing/2014/main" id="{5E6D0C54-DE5D-EB4A-80F0-2C96F3B14DB5}"/>
              </a:ext>
            </a:extLst>
          </p:cNvPr>
          <p:cNvSpPr/>
          <p:nvPr/>
        </p:nvSpPr>
        <p:spPr>
          <a:xfrm>
            <a:off x="245027" y="5112264"/>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154535163"/>
              </p:ext>
            </p:extLst>
          </p:nvPr>
        </p:nvGraphicFramePr>
        <p:xfrm>
          <a:off x="238223" y="5400149"/>
          <a:ext cx="4210736" cy="897687"/>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an equipment inspector at a power plant</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at a local manufacturing company that makes hydraulics or automobiles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2743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manufacturing facility</a:t>
                      </a:r>
                    </a:p>
                    <a:p>
                      <a:pPr marL="171450" marR="0" lvl="0" indent="-171450" algn="l" defTabSz="914400" rtl="0" eaLnBrk="1" fontAlgn="auto" latinLnBrk="0" hangingPunct="1">
                        <a:lnSpc>
                          <a:spcPct val="100000"/>
                        </a:lnSpc>
                        <a:spcBef>
                          <a:spcPts val="0"/>
                        </a:spcBef>
                        <a:spcAft>
                          <a:spcPts val="0"/>
                        </a:spcAft>
                        <a:buClr>
                          <a:srgbClr val="363534"/>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47723" y="6327594"/>
            <a:ext cx="420123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C62B6821-BFAC-3AF3-F78E-D884CB571306}"/>
              </a:ext>
            </a:extLst>
          </p:cNvPr>
          <p:cNvSpPr txBox="1"/>
          <p:nvPr/>
        </p:nvSpPr>
        <p:spPr>
          <a:xfrm>
            <a:off x="207909" y="6587981"/>
            <a:ext cx="4385362" cy="2899032"/>
          </a:xfrm>
          <a:prstGeom prst="rect">
            <a:avLst/>
          </a:prstGeom>
          <a:noFill/>
          <a:ln>
            <a:noFill/>
          </a:ln>
        </p:spPr>
        <p:txBody>
          <a:bodyPr spcFirstLastPara="1" wrap="square" lIns="0" tIns="0" rIns="0" bIns="0" numCol="2" spcCol="18288" anchor="t" anchorCtr="0">
            <a:noAutofit/>
          </a:bodyPr>
          <a:lstStyle/>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Basic Hydraulic Systems</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Systems Specialist I - 201 Electrical Systems 1</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Systems Specialist I - 202 Electric Motor Control Systems 1</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C-200 Certified Industry 4.0 Automation Systems Specialist I - 204 Motor Control Troubleshooting 1</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Carpentry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Fluid Power Level 1</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Fluid Power Level 2</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Fluid Power Level 3</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Logistics Technician (CLT)</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Production Technician (CPT) 4.0</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Certified Technician-Supply Chain </a:t>
            </a:r>
            <a:r>
              <a:rPr lang="en-US" sz="78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Automation </a:t>
            </a:r>
            <a:br>
              <a:rPr lang="en-US" sz="78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br>
            <a:r>
              <a:rPr lang="en-US" sz="78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a:t>
            </a: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CT-SCA)</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Construction Technology Certification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Core</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Electrical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Electrical Level II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Electronic System Technician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Electronic System Technician Level II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Air Conditioning</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Electrical</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Gas Heat</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Heat Pumps</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Light Commercial Air Conditioning</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Fundamentals of Fluid Power – Hydraulics/Pneumatics</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Core</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Heating, Ventilation and Air Conditioning</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HVACR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Maintenance Mechanic Level I</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Maintenance Support Mechanic</a:t>
            </a:r>
          </a:p>
          <a:p>
            <a:pPr marL="115888" lvl="0" indent="-115888">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Millwright</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Basic Mechanical Systems</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Basic Pneumatic Systems</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Electrical Systems</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Industrial Technology Maintenance (ITM) - Maintenance Operations</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Licensed Service Technician</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Millwright Level I</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Millwright Level II</a:t>
            </a:r>
          </a:p>
          <a:p>
            <a:pPr marL="115888" lvl="0" indent="-106363">
              <a:buSzPct val="120000"/>
              <a:buFont typeface="Arial" panose="020B0604020202020204" pitchFamily="34" charset="0"/>
              <a:buChar char="•"/>
              <a:defRPr/>
            </a:pPr>
            <a:r>
              <a:rPr lang="en-US" sz="78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Sheet Metal Level I</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86563" y="2830932"/>
            <a:ext cx="3116932" cy="7245167"/>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70742" y="3228770"/>
            <a:ext cx="617537" cy="596485"/>
          </a:xfrm>
          <a:prstGeom prst="rect">
            <a:avLst/>
          </a:prstGeom>
        </p:spPr>
      </p:pic>
      <p:sp>
        <p:nvSpPr>
          <p:cNvPr id="47" name="Rectangle 46">
            <a:extLst>
              <a:ext uri="{FF2B5EF4-FFF2-40B4-BE49-F238E27FC236}">
                <a16:creationId xmlns:a16="http://schemas.microsoft.com/office/drawing/2014/main" id="{1769ED0C-06E7-7F46-B005-75B0FEB7C386}"/>
              </a:ext>
            </a:extLst>
          </p:cNvPr>
          <p:cNvSpPr/>
          <p:nvPr/>
        </p:nvSpPr>
        <p:spPr>
          <a:xfrm>
            <a:off x="4774407" y="2890222"/>
            <a:ext cx="283352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5376" y="3165082"/>
            <a:ext cx="2882825" cy="3034476"/>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Clr>
                <a:srgbClr val="363534"/>
              </a:buClr>
              <a:buSzTx/>
              <a:buFont typeface="Arial" panose="020B0604020202020204" pitchFamily="34" charset="0"/>
              <a:buChar char="•"/>
              <a:tabLst/>
              <a:defRPr/>
            </a:pPr>
            <a:r>
              <a:rPr lang="en-US" sz="900"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Millwright Apprentice</a:t>
            </a:r>
          </a:p>
          <a:p>
            <a:pPr marR="0" lvl="0" algn="l" defTabSz="914400" rtl="0" eaLnBrk="1" fontAlgn="auto" latinLnBrk="0" hangingPunct="1">
              <a:lnSpc>
                <a:spcPts val="1000"/>
              </a:lnSpc>
              <a:spcBef>
                <a:spcPts val="0"/>
              </a:spcBef>
              <a:spcAft>
                <a:spcPts val="0"/>
              </a:spcAft>
              <a:buClr>
                <a:srgbClr val="363534"/>
              </a:buClr>
              <a:buSzTx/>
              <a:tabLst/>
              <a:defRPr/>
            </a:pPr>
            <a:endPar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Industrial Technology</a:t>
            </a:r>
          </a:p>
          <a:p>
            <a:pPr marL="17145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Instrumentation Technology</a:t>
            </a:r>
          </a:p>
          <a:p>
            <a:pPr marL="17145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Mechanics and Maintenance Technology</a:t>
            </a:r>
          </a:p>
          <a:p>
            <a:pPr marL="171450" indent="-171450">
              <a:lnSpc>
                <a:spcPts val="1000"/>
              </a:lnSpc>
              <a:buClr>
                <a:srgbClr val="363534"/>
              </a:buClr>
              <a:buSzPct val="100000"/>
              <a:buFont typeface="Arial" panose="020B0604020202020204" pitchFamily="34" charset="0"/>
              <a:buChar char="•"/>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Building/</a:t>
            </a: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Prope</a:t>
            </a:r>
            <a:r>
              <a:rPr lang="en-US" sz="900" dirty="0" err="1">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rty</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 Maintenance</a:t>
            </a:r>
          </a:p>
          <a:p>
            <a:pPr marL="114300" indent="-114300">
              <a:lnSpc>
                <a:spcPts val="10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Engineering/Industrial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Industrial Mechanics and Maintenance Technology</a:t>
            </a:r>
          </a:p>
          <a:p>
            <a:pPr marL="114300" lvl="0" indent="-114300">
              <a:lnSpc>
                <a:spcPts val="1000"/>
              </a:lnSpc>
              <a:buClr>
                <a:srgbClr val="363534"/>
              </a:buClr>
              <a:buSzPts val="800"/>
              <a:buFontTx/>
              <a:buChar char="•"/>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Engineering/Industrial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Industrial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Materials Engineering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Manufacturing Engineering</a:t>
            </a:r>
            <a:endParaRPr kumimoji="0"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44950" y="6116332"/>
            <a:ext cx="2350556"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66778" y="6003498"/>
            <a:ext cx="605476" cy="591715"/>
          </a:xfrm>
          <a:prstGeom prst="rect">
            <a:avLst/>
          </a:prstGeom>
        </p:spPr>
      </p:pic>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5685" y="6461840"/>
            <a:ext cx="1899685" cy="77280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78490" y="6465512"/>
            <a:ext cx="1618575"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Electrician’s Helpers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78490" y="6624509"/>
            <a:ext cx="1580475" cy="578086"/>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$42,692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1,299</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7590" y="7389038"/>
            <a:ext cx="1899686" cy="77009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78490" y="7391150"/>
            <a:ext cx="1821043" cy="238027"/>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Millwrights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78490" y="7547926"/>
            <a:ext cx="1694775" cy="611205"/>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58,305</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311</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17</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19" name="Double Bracket 18">
            <a:extLst>
              <a:ext uri="{FF2B5EF4-FFF2-40B4-BE49-F238E27FC236}">
                <a16:creationId xmlns:a16="http://schemas.microsoft.com/office/drawing/2014/main" id="{B225C83F-6F1C-9408-5FC2-D7096EAE4976}"/>
              </a:ext>
              <a:ext uri="{C183D7F6-B498-43B3-948B-1728B52AA6E4}">
                <adec:decorative xmlns:adec="http://schemas.microsoft.com/office/drawing/2017/decorative" val="1"/>
              </a:ext>
            </a:extLst>
          </p:cNvPr>
          <p:cNvSpPr/>
          <p:nvPr/>
        </p:nvSpPr>
        <p:spPr>
          <a:xfrm>
            <a:off x="5315685" y="8323175"/>
            <a:ext cx="1901952" cy="76863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446BEB2-38C1-BCB7-6AAA-CA15C1DB335A}"/>
              </a:ext>
            </a:extLst>
          </p:cNvPr>
          <p:cNvSpPr txBox="1"/>
          <p:nvPr/>
        </p:nvSpPr>
        <p:spPr>
          <a:xfrm>
            <a:off x="5378229" y="8323121"/>
            <a:ext cx="1559781" cy="198601"/>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rPr>
              <a:t>Industrial Engineers</a:t>
            </a:r>
          </a:p>
        </p:txBody>
      </p:sp>
      <p:sp>
        <p:nvSpPr>
          <p:cNvPr id="21" name="TextBox 20">
            <a:extLst>
              <a:ext uri="{FF2B5EF4-FFF2-40B4-BE49-F238E27FC236}">
                <a16:creationId xmlns:a16="http://schemas.microsoft.com/office/drawing/2014/main" id="{091FDEE7-8A76-1DFE-1394-27D4013B58EB}"/>
              </a:ext>
            </a:extLst>
          </p:cNvPr>
          <p:cNvSpPr txBox="1"/>
          <p:nvPr/>
        </p:nvSpPr>
        <p:spPr>
          <a:xfrm>
            <a:off x="5378229" y="8481131"/>
            <a:ext cx="1596021"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102,022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1,996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146880" y="9574456"/>
            <a:ext cx="705086" cy="352543"/>
          </a:xfrm>
          <a:prstGeom prst="rect">
            <a:avLst/>
          </a:prstGeom>
          <a:noFill/>
          <a:ln>
            <a:noFill/>
          </a:ln>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24536" y="2131821"/>
            <a:ext cx="617536" cy="596484"/>
          </a:xfrm>
          <a:prstGeom prst="rect">
            <a:avLst/>
          </a:prstGeom>
        </p:spPr>
      </p:pic>
      <p:sp>
        <p:nvSpPr>
          <p:cNvPr id="3" name="TextBox 2">
            <a:extLst>
              <a:ext uri="{FF2B5EF4-FFF2-40B4-BE49-F238E27FC236}">
                <a16:creationId xmlns:a16="http://schemas.microsoft.com/office/drawing/2014/main" id="{A70F6E95-8003-B142-A9FC-04557A922F61}"/>
              </a:ext>
            </a:extLst>
          </p:cNvPr>
          <p:cNvSpPr txBox="1"/>
          <p:nvPr/>
        </p:nvSpPr>
        <p:spPr>
          <a:xfrm>
            <a:off x="851966" y="9613874"/>
            <a:ext cx="3754879" cy="323165"/>
          </a:xfrm>
          <a:prstGeom prst="rect">
            <a:avLst/>
          </a:prstGeom>
          <a:noFill/>
        </p:spPr>
        <p:txBody>
          <a:bodyPr wrap="square" rtlCol="0">
            <a:spAutoFit/>
          </a:bodyPr>
          <a:lstStyle/>
          <a:p>
            <a:r>
              <a:rPr lang="en-US" sz="75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Industrial Maintenance program of study will fulfill requirements of the Business and Industry endorsement.</a:t>
            </a:r>
          </a:p>
        </p:txBody>
      </p:sp>
      <p:sp>
        <p:nvSpPr>
          <p:cNvPr id="16" name="TextBox 15">
            <a:extLst>
              <a:ext uri="{FF2B5EF4-FFF2-40B4-BE49-F238E27FC236}">
                <a16:creationId xmlns:a16="http://schemas.microsoft.com/office/drawing/2014/main" id="{0AF1A33E-B310-483D-EE79-E27942FA6CC0}"/>
              </a:ext>
            </a:extLst>
          </p:cNvPr>
          <p:cNvSpPr txBox="1"/>
          <p:nvPr/>
        </p:nvSpPr>
        <p:spPr>
          <a:xfrm>
            <a:off x="4675009" y="9347532"/>
            <a:ext cx="2780151" cy="184666"/>
          </a:xfrm>
          <a:prstGeom prst="rect">
            <a:avLst/>
          </a:prstGeom>
          <a:noFill/>
        </p:spPr>
        <p:txBody>
          <a:bodyPr wrap="square" rtlCol="0">
            <a:spAutoFit/>
          </a:bodyPr>
          <a:lstStyle/>
          <a:p>
            <a:r>
              <a:rPr lang="en-US" sz="600" b="0" i="0" u="none" strike="noStrike" dirty="0">
                <a:solidFill>
                  <a:srgbClr val="000000"/>
                </a:solidFill>
                <a:effectLst/>
              </a:rPr>
              <a:t>Data Source: TexasWages,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C72F12BA-6BA2-0649-BDF3-C1B8CF44ABEC}"/>
              </a:ext>
              <a:ext uri="{C183D7F6-B498-43B3-948B-1728B52AA6E4}">
                <adec:decorative xmlns:adec="http://schemas.microsoft.com/office/drawing/2017/decorative" val="0"/>
              </a:ext>
            </a:extLst>
          </p:cNvPr>
          <p:cNvPicPr>
            <a:picLocks noChangeAspect="1"/>
          </p:cNvPicPr>
          <p:nvPr/>
        </p:nvPicPr>
        <p:blipFill>
          <a:blip r:embed="rId8"/>
          <a:srcRect l="1347" r="1347"/>
          <a:stretch/>
        </p:blipFill>
        <p:spPr>
          <a:xfrm>
            <a:off x="4733386" y="9487013"/>
            <a:ext cx="493776" cy="507448"/>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66238" y="9491441"/>
            <a:ext cx="2273792"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rPr>
              <a:t>https://tea.texas.gov/academics/college-career-and-military-prep/career-and-technical-education/m-industrial-maintenance-extendedpptx.pdf</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rPr>
              <a:t> </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Industrial Maintenance</a:t>
            </a:r>
          </a:p>
        </p:txBody>
      </p:sp>
      <p:sp>
        <p:nvSpPr>
          <p:cNvPr id="40" name="TextBox 39">
            <a:extLst>
              <a:ext uri="{FF2B5EF4-FFF2-40B4-BE49-F238E27FC236}">
                <a16:creationId xmlns:a16="http://schemas.microsoft.com/office/drawing/2014/main" id="{E4A2770D-63A9-A745-BD1D-4AB943C6602A}"/>
              </a:ext>
            </a:extLst>
          </p:cNvPr>
          <p:cNvSpPr txBox="1"/>
          <p:nvPr/>
        </p:nvSpPr>
        <p:spPr>
          <a:xfrm>
            <a:off x="6688667" y="50463"/>
            <a:ext cx="4401776" cy="200055"/>
          </a:xfrm>
          <a:prstGeom prst="rect">
            <a:avLst/>
          </a:prstGeom>
          <a:noFill/>
        </p:spPr>
        <p:txBody>
          <a:bodyPr wrap="square">
            <a:spAutoFit/>
          </a:bodyPr>
          <a:lstStyle/>
          <a:p>
            <a:r>
              <a:rPr lang="en-US" sz="700" i="1" dirty="0"/>
              <a:t>Revised–November 2025</a:t>
            </a:r>
          </a:p>
        </p:txBody>
      </p:sp>
      <p:grpSp>
        <p:nvGrpSpPr>
          <p:cNvPr id="42" name="Group 41">
            <a:extLst>
              <a:ext uri="{FF2B5EF4-FFF2-40B4-BE49-F238E27FC236}">
                <a16:creationId xmlns:a16="http://schemas.microsoft.com/office/drawing/2014/main" id="{C44178F3-28B9-3F48-ACF6-5EDB58128D10}"/>
              </a:ext>
              <a:ext uri="{C183D7F6-B498-43B3-948B-1728B52AA6E4}">
                <adec:decorative xmlns:adec="http://schemas.microsoft.com/office/drawing/2017/decorative" val="1"/>
              </a:ext>
            </a:extLst>
          </p:cNvPr>
          <p:cNvGrpSpPr/>
          <p:nvPr/>
        </p:nvGrpSpPr>
        <p:grpSpPr>
          <a:xfrm>
            <a:off x="4694031" y="2097073"/>
            <a:ext cx="3109177" cy="794832"/>
            <a:chOff x="386739" y="3935377"/>
            <a:chExt cx="3109177" cy="794832"/>
          </a:xfrm>
        </p:grpSpPr>
        <p:pic>
          <p:nvPicPr>
            <p:cNvPr id="48" name="Picture 12">
              <a:extLst>
                <a:ext uri="{FF2B5EF4-FFF2-40B4-BE49-F238E27FC236}">
                  <a16:creationId xmlns:a16="http://schemas.microsoft.com/office/drawing/2014/main" id="{76158FF5-0CE0-ED43-B418-4EA286ECFD3F}"/>
                </a:ext>
                <a:ext uri="{C183D7F6-B498-43B3-948B-1728B52AA6E4}">
                  <adec:decorative xmlns:adec="http://schemas.microsoft.com/office/drawing/2017/decorative" val="1"/>
                </a:ext>
              </a:extLst>
            </p:cNvPr>
            <p:cNvPicPr>
              <a:picLocks noChangeAspect="1"/>
            </p:cNvPicPr>
            <p:nvPr/>
          </p:nvPicPr>
          <p:blipFill rotWithShape="1">
            <a:blip r:embed="rId10"/>
            <a:srcRect t="4286" b="-415"/>
            <a:stretch/>
          </p:blipFill>
          <p:spPr>
            <a:xfrm>
              <a:off x="1171236" y="3935377"/>
              <a:ext cx="2324680" cy="794832"/>
            </a:xfrm>
            <a:prstGeom prst="rect">
              <a:avLst/>
            </a:prstGeom>
            <a:effectLst/>
          </p:spPr>
        </p:pic>
        <p:pic>
          <p:nvPicPr>
            <p:cNvPr id="53" name="Picture 5">
              <a:extLst>
                <a:ext uri="{FF2B5EF4-FFF2-40B4-BE49-F238E27FC236}">
                  <a16:creationId xmlns:a16="http://schemas.microsoft.com/office/drawing/2014/main" id="{0F5BA9D7-F351-1A41-843B-0E87DC0B82BD}"/>
                </a:ext>
                <a:ext uri="{C183D7F6-B498-43B3-948B-1728B52AA6E4}">
                  <adec:decorative xmlns:adec="http://schemas.microsoft.com/office/drawing/2017/decorative" val="1"/>
                </a:ext>
              </a:extLst>
            </p:cNvPr>
            <p:cNvPicPr>
              <a:picLocks noChangeAspect="1"/>
            </p:cNvPicPr>
            <p:nvPr/>
          </p:nvPicPr>
          <p:blipFill rotWithShape="1">
            <a:blip r:embed="rId11"/>
            <a:srcRect l="68264" r="1723" b="54690"/>
            <a:stretch/>
          </p:blipFill>
          <p:spPr>
            <a:xfrm>
              <a:off x="386739" y="3935377"/>
              <a:ext cx="941920" cy="794832"/>
            </a:xfrm>
            <a:prstGeom prst="rect">
              <a:avLst/>
            </a:prstGeom>
            <a:ln>
              <a:noFill/>
            </a:ln>
            <a:effectLst/>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Industrial Maintenance</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700" dirty="0">
              <a:solidFill>
                <a:schemeClr val="bg1"/>
              </a:solidFill>
            </a:endParaRPr>
          </a:p>
        </p:txBody>
      </p:sp>
      <p:sp>
        <p:nvSpPr>
          <p:cNvPr id="9" name="TextBox 8">
            <a:extLst>
              <a:ext uri="{FF2B5EF4-FFF2-40B4-BE49-F238E27FC236}">
                <a16:creationId xmlns:a16="http://schemas.microsoft.com/office/drawing/2014/main" id="{D020E9B5-5AF1-5ACE-1989-0FB0FAF8FE9A}"/>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10" name="TextBox 9">
            <a:extLst>
              <a:ext uri="{FF2B5EF4-FFF2-40B4-BE49-F238E27FC236}">
                <a16:creationId xmlns:a16="http://schemas.microsoft.com/office/drawing/2014/main" id="{27823276-497B-E102-48A6-49189AE590B0}"/>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Industrial Maintenance</a:t>
            </a:r>
            <a:endPar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C5DBBC-A25B-7557-A4C0-1D86FEF26231}"/>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4075" y="2089548"/>
            <a:ext cx="1126254" cy="411242"/>
          </a:xfrm>
          <a:prstGeom prst="round2DiagRect">
            <a:avLst/>
          </a:prstGeom>
          <a:solidFill>
            <a:srgbClr val="012169"/>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7797" y="2141301"/>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0600248"/>
              </p:ext>
            </p:extLst>
          </p:nvPr>
        </p:nvGraphicFramePr>
        <p:xfrm>
          <a:off x="813695" y="1578278"/>
          <a:ext cx="6437376" cy="238661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511666">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Manufacturing*</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or Geometry</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342265"/>
                  </a:ext>
                </a:extLst>
              </a:tr>
              <a:tr h="511666">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Welding*</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13032250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Algebra I</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798862"/>
                  </a:ext>
                </a:extLst>
              </a:tr>
              <a:tr h="54864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Small Engine Technology </a:t>
                      </a: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13040000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081490"/>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4398" y="4685420"/>
            <a:ext cx="1126254" cy="4112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68120" y="4737173"/>
            <a:ext cx="1013698"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sysClr val="windowText" lastClr="000000"/>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7920223"/>
              </p:ext>
            </p:extLst>
          </p:nvPr>
        </p:nvGraphicFramePr>
        <p:xfrm>
          <a:off x="812826" y="4163567"/>
          <a:ext cx="6437376" cy="38496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r" rtl="0">
                        <a:spcBef>
                          <a:spcPts val="0"/>
                        </a:spcBef>
                        <a:spcAft>
                          <a:spcPts val="0"/>
                        </a:spcAft>
                        <a:buNone/>
                      </a:pPr>
                      <a:r>
                        <a:rPr lang="en-US" sz="1200" b="1" i="0" u="none" strike="noStrike"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02872">
                <a:tc>
                  <a:txBody>
                    <a:bodyPr/>
                    <a:lstStyle/>
                    <a:p>
                      <a:pPr marL="0" marR="0" lvl="0" indent="0" algn="l" rtl="0">
                        <a:spcBef>
                          <a:spcPts val="0"/>
                        </a:spcBef>
                        <a:spcAft>
                          <a:spcPts val="0"/>
                        </a:spcAft>
                        <a:buClr>
                          <a:schemeClr val="dk1"/>
                        </a:buClr>
                        <a:buSzPts val="1000"/>
                        <a:buFont typeface="Calibri"/>
                        <a:buNone/>
                      </a:pPr>
                      <a:r>
                        <a:rPr lang="en-US" sz="105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Construction Technology I</a:t>
                      </a:r>
                      <a:endParaRPr lang="en-US" sz="105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13005100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Construction or Principles of Architecture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5090480"/>
                  </a:ext>
                </a:extLst>
              </a:tr>
              <a:tr h="24504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Electrical Technology I</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13005600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Architecture or Principles of Construction </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93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Heating, Ventilation, and Air Conditioning (HVAC) and Refrigeration Technology I</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13005800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dirty="0">
                          <a:effectLst/>
                          <a:latin typeface="Calibri" panose="020F0502020204030204" pitchFamily="34" charset="0"/>
                          <a:ea typeface="Times New Roman" panose="02020603050405020304" pitchFamily="18" charset="0"/>
                        </a:rPr>
                        <a:t>Principles of Architecture, Principles of Construction, or Construction Technology l</a:t>
                      </a:r>
                      <a:r>
                        <a:rPr lang="en-US" sz="900" dirty="0">
                          <a:effectLst/>
                        </a:rPr>
                        <a:t> </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22935">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Industrial Maintenance</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TBD  (TBD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TBD</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TBD</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TBD</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TBD</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90747"/>
                  </a:ext>
                </a:extLst>
              </a:tr>
            </a:tbl>
          </a:graphicData>
        </a:graphic>
      </p:graphicFrame>
      <p:sp>
        <p:nvSpPr>
          <p:cNvPr id="7" name="TextBox 6">
            <a:extLst>
              <a:ext uri="{FF2B5EF4-FFF2-40B4-BE49-F238E27FC236}">
                <a16:creationId xmlns:a16="http://schemas.microsoft.com/office/drawing/2014/main" id="{B04CC5B4-8548-645F-D198-9B49545D8896}"/>
              </a:ext>
            </a:extLst>
          </p:cNvPr>
          <p:cNvSpPr txBox="1"/>
          <p:nvPr/>
        </p:nvSpPr>
        <p:spPr>
          <a:xfrm>
            <a:off x="734844" y="8007025"/>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2" name="Google Shape;195;p2">
            <a:extLst>
              <a:ext uri="{FF2B5EF4-FFF2-40B4-BE49-F238E27FC236}">
                <a16:creationId xmlns:a16="http://schemas.microsoft.com/office/drawing/2014/main" id="{C243FB79-5582-16C4-D334-968DAAC46BD2}"/>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A2AE174D-7C79-8C41-8F22-F293EC06D7C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15980" y="2783928"/>
            <a:ext cx="438912" cy="438912"/>
          </a:xfrm>
          <a:prstGeom prst="rect">
            <a:avLst/>
          </a:prstGeom>
        </p:spPr>
      </p:pic>
      <p:pic>
        <p:nvPicPr>
          <p:cNvPr id="29" name="Picture 28">
            <a:extLst>
              <a:ext uri="{FF2B5EF4-FFF2-40B4-BE49-F238E27FC236}">
                <a16:creationId xmlns:a16="http://schemas.microsoft.com/office/drawing/2014/main" id="{BD76E585-EFBB-AE4F-B4DE-E96FF0407E3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72495" y="3429122"/>
            <a:ext cx="438912" cy="438912"/>
          </a:xfrm>
          <a:prstGeom prst="rect">
            <a:avLst/>
          </a:prstGeom>
        </p:spPr>
      </p:pic>
      <p:pic>
        <p:nvPicPr>
          <p:cNvPr id="30" name="Picture 29">
            <a:extLst>
              <a:ext uri="{FF2B5EF4-FFF2-40B4-BE49-F238E27FC236}">
                <a16:creationId xmlns:a16="http://schemas.microsoft.com/office/drawing/2014/main" id="{B3A796CF-D9A8-3846-8412-13EC72B85D2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15980" y="3433934"/>
            <a:ext cx="438912" cy="438912"/>
          </a:xfrm>
          <a:prstGeom prst="rect">
            <a:avLst/>
          </a:prstGeom>
        </p:spPr>
      </p:pic>
      <p:pic>
        <p:nvPicPr>
          <p:cNvPr id="34" name="Picture 33">
            <a:extLst>
              <a:ext uri="{FF2B5EF4-FFF2-40B4-BE49-F238E27FC236}">
                <a16:creationId xmlns:a16="http://schemas.microsoft.com/office/drawing/2014/main" id="{B34EB240-8B2F-1F4C-BBB5-C1A928DF366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4483" y="2077127"/>
            <a:ext cx="438912" cy="438912"/>
          </a:xfrm>
          <a:prstGeom prst="rect">
            <a:avLst/>
          </a:prstGeom>
        </p:spPr>
      </p:pic>
      <p:pic>
        <p:nvPicPr>
          <p:cNvPr id="40" name="Picture 39">
            <a:extLst>
              <a:ext uri="{FF2B5EF4-FFF2-40B4-BE49-F238E27FC236}">
                <a16:creationId xmlns:a16="http://schemas.microsoft.com/office/drawing/2014/main" id="{7D47748F-D31C-A549-9B1D-D53D3ABE2EB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569177" y="2783928"/>
            <a:ext cx="438912" cy="438912"/>
          </a:xfrm>
          <a:prstGeom prst="rect">
            <a:avLst/>
          </a:prstGeom>
        </p:spPr>
      </p:pic>
      <p:pic>
        <p:nvPicPr>
          <p:cNvPr id="42" name="Picture 41">
            <a:extLst>
              <a:ext uri="{FF2B5EF4-FFF2-40B4-BE49-F238E27FC236}">
                <a16:creationId xmlns:a16="http://schemas.microsoft.com/office/drawing/2014/main" id="{48A04135-D630-5A4E-A712-0FD66C5B1E4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13061" y="4734293"/>
            <a:ext cx="438912" cy="438912"/>
          </a:xfrm>
          <a:prstGeom prst="rect">
            <a:avLst/>
          </a:prstGeom>
        </p:spPr>
      </p:pic>
      <p:pic>
        <p:nvPicPr>
          <p:cNvPr id="43" name="Picture 42">
            <a:extLst>
              <a:ext uri="{FF2B5EF4-FFF2-40B4-BE49-F238E27FC236}">
                <a16:creationId xmlns:a16="http://schemas.microsoft.com/office/drawing/2014/main" id="{982938F1-9AE4-9C4E-9BCF-4BF6B36DE80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570326" y="4737362"/>
            <a:ext cx="438912" cy="438912"/>
          </a:xfrm>
          <a:prstGeom prst="rect">
            <a:avLst/>
          </a:prstGeom>
        </p:spPr>
      </p:pic>
      <p:pic>
        <p:nvPicPr>
          <p:cNvPr id="44" name="Picture 43">
            <a:extLst>
              <a:ext uri="{FF2B5EF4-FFF2-40B4-BE49-F238E27FC236}">
                <a16:creationId xmlns:a16="http://schemas.microsoft.com/office/drawing/2014/main" id="{AA29BBC2-1FDB-C54C-846B-DAC5DDAAA61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236327" y="5649775"/>
            <a:ext cx="438912" cy="438912"/>
          </a:xfrm>
          <a:prstGeom prst="rect">
            <a:avLst/>
          </a:prstGeom>
        </p:spPr>
      </p:pic>
      <p:pic>
        <p:nvPicPr>
          <p:cNvPr id="45" name="Picture 44">
            <a:extLst>
              <a:ext uri="{FF2B5EF4-FFF2-40B4-BE49-F238E27FC236}">
                <a16:creationId xmlns:a16="http://schemas.microsoft.com/office/drawing/2014/main" id="{75CC4E83-8F3C-6F47-B99E-37AF4B657E3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348830" y="5649501"/>
            <a:ext cx="438912" cy="438912"/>
          </a:xfrm>
          <a:prstGeom prst="rect">
            <a:avLst/>
          </a:prstGeom>
        </p:spPr>
      </p:pic>
      <p:pic>
        <p:nvPicPr>
          <p:cNvPr id="46" name="Picture 45">
            <a:extLst>
              <a:ext uri="{FF2B5EF4-FFF2-40B4-BE49-F238E27FC236}">
                <a16:creationId xmlns:a16="http://schemas.microsoft.com/office/drawing/2014/main" id="{A2302300-04A5-704C-B53F-204787181359}"/>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792443" y="5651700"/>
            <a:ext cx="438912" cy="438912"/>
          </a:xfrm>
          <a:prstGeom prst="rect">
            <a:avLst/>
          </a:prstGeom>
        </p:spPr>
      </p:pic>
      <p:pic>
        <p:nvPicPr>
          <p:cNvPr id="3" name="Picture 2">
            <a:extLst>
              <a:ext uri="{FF2B5EF4-FFF2-40B4-BE49-F238E27FC236}">
                <a16:creationId xmlns:a16="http://schemas.microsoft.com/office/drawing/2014/main" id="{A9A1F72F-E1D1-E36C-4F4E-BC541FC85E2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6042" y="7480606"/>
            <a:ext cx="438912" cy="438912"/>
          </a:xfrm>
          <a:prstGeom prst="rect">
            <a:avLst/>
          </a:prstGeom>
        </p:spPr>
      </p:pic>
      <p:pic>
        <p:nvPicPr>
          <p:cNvPr id="5" name="Picture 4">
            <a:extLst>
              <a:ext uri="{FF2B5EF4-FFF2-40B4-BE49-F238E27FC236}">
                <a16:creationId xmlns:a16="http://schemas.microsoft.com/office/drawing/2014/main" id="{C8E8ADDA-0B33-F34E-9598-6CD265F022C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14744" y="6632595"/>
            <a:ext cx="438912" cy="438912"/>
          </a:xfrm>
          <a:prstGeom prst="rect">
            <a:avLst/>
          </a:prstGeom>
        </p:spPr>
      </p:pic>
      <p:pic>
        <p:nvPicPr>
          <p:cNvPr id="6" name="Picture 5">
            <a:extLst>
              <a:ext uri="{FF2B5EF4-FFF2-40B4-BE49-F238E27FC236}">
                <a16:creationId xmlns:a16="http://schemas.microsoft.com/office/drawing/2014/main" id="{396900B0-55AE-C624-C1A8-38FDDD5CC2A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569658" y="6632722"/>
            <a:ext cx="438912" cy="438912"/>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Industrial Maintenance</a:t>
            </a:r>
          </a:p>
        </p:txBody>
      </p:sp>
    </p:spTree>
    <p:extLst>
      <p:ext uri="{BB962C8B-B14F-4D97-AF65-F5344CB8AC3E}">
        <p14:creationId xmlns:p14="http://schemas.microsoft.com/office/powerpoint/2010/main" val="13418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700" b="1" i="1" kern="1200" dirty="0">
                <a:solidFill>
                  <a:schemeClr val="bg1"/>
                </a:solidFill>
                <a:effectLst/>
                <a:latin typeface="+mj-lt"/>
                <a:ea typeface="+mj-ea"/>
                <a:cs typeface="+mj-cs"/>
              </a:rPr>
              <a:t>Industrial Maintenance</a:t>
            </a:r>
            <a:r>
              <a:rPr lang="en-US" sz="700" dirty="0">
                <a:solidFill>
                  <a:schemeClr val="bg1"/>
                </a:solidFill>
              </a:rPr>
              <a:t> </a:t>
            </a:r>
            <a:r>
              <a:rPr lang="en-US" sz="7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3</a:t>
            </a:r>
            <a:endParaRPr lang="en-US" sz="700" dirty="0">
              <a:solidFill>
                <a:schemeClr val="bg1"/>
              </a:solidFill>
            </a:endParaRPr>
          </a:p>
        </p:txBody>
      </p:sp>
      <p:sp>
        <p:nvSpPr>
          <p:cNvPr id="10" name="TextBox 9">
            <a:extLst>
              <a:ext uri="{FF2B5EF4-FFF2-40B4-BE49-F238E27FC236}">
                <a16:creationId xmlns:a16="http://schemas.microsoft.com/office/drawing/2014/main" id="{82AFA263-FD07-50C2-2989-E84FCCE11682}"/>
              </a:ext>
            </a:extLst>
          </p:cNvPr>
          <p:cNvSpPr txBox="1"/>
          <p:nvPr/>
        </p:nvSpPr>
        <p:spPr>
          <a:xfrm>
            <a:off x="1364160" y="12869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Manufacturing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11" name="TextBox 10">
            <a:extLst>
              <a:ext uri="{FF2B5EF4-FFF2-40B4-BE49-F238E27FC236}">
                <a16:creationId xmlns:a16="http://schemas.microsoft.com/office/drawing/2014/main" id="{C55EF01D-7ADE-6FE1-914E-A8595D4C11FF}"/>
              </a:ext>
            </a:extLst>
          </p:cNvPr>
          <p:cNvSpPr txBox="1"/>
          <p:nvPr/>
        </p:nvSpPr>
        <p:spPr>
          <a:xfrm>
            <a:off x="1379400" y="486588"/>
            <a:ext cx="6392254" cy="338554"/>
          </a:xfrm>
          <a:prstGeom prst="rect">
            <a:avLst/>
          </a:prstGeom>
          <a:noFill/>
        </p:spPr>
        <p:txBody>
          <a:bodyPr wrap="square" rtlCol="0">
            <a:spAutoFit/>
          </a:bodyPr>
          <a:lstStyle/>
          <a:p>
            <a:pPr lvl="0">
              <a:spcAft>
                <a:spcPts val="300"/>
              </a:spcAf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6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Industrial Maintenance</a:t>
            </a:r>
            <a:endPar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73F1EB0-718A-B9B2-3847-21AB7966CAC5}"/>
              </a:ext>
            </a:extLst>
          </p:cNvPr>
          <p:cNvSpPr txBox="1"/>
          <p:nvPr/>
        </p:nvSpPr>
        <p:spPr>
          <a:xfrm>
            <a:off x="-2534" y="1117989"/>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4"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4067" y="2086786"/>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Google Shape;187;p2">
            <a:extLst>
              <a:ext uri="{FF2B5EF4-FFF2-40B4-BE49-F238E27FC236}">
                <a16:creationId xmlns:a16="http://schemas.microsoft.com/office/drawing/2014/main" id="{09098AEF-70D1-2C49-8103-522CAEFD3794}"/>
              </a:ext>
            </a:extLst>
          </p:cNvPr>
          <p:cNvSpPr txBox="1"/>
          <p:nvPr/>
        </p:nvSpPr>
        <p:spPr>
          <a:xfrm rot="16200000">
            <a:off x="-67789" y="2138539"/>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3"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5212063"/>
              </p:ext>
            </p:extLst>
          </p:nvPr>
        </p:nvGraphicFramePr>
        <p:xfrm>
          <a:off x="815719" y="1577508"/>
          <a:ext cx="6437376" cy="1753052"/>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623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455542">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Basic Fluid Power</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N1303683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Algebra I, Geometry, and Solid-State Electronics</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FontTx/>
                        <a:buNone/>
                      </a:pP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9568">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Mechanical Maintenance</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TBD  (TBD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TBD</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TBD</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TBD</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b="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TBD</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900" dirty="0">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1" name="Round Diagonal Corner Rectangle 30">
            <a:extLst>
              <a:ext uri="{FF2B5EF4-FFF2-40B4-BE49-F238E27FC236}">
                <a16:creationId xmlns:a16="http://schemas.microsoft.com/office/drawing/2014/main" id="{B4C78CC7-A0B3-3743-9060-AB97A1DC7B8E}"/>
              </a:ext>
              <a:ext uri="{C183D7F6-B498-43B3-948B-1728B52AA6E4}">
                <adec:decorative xmlns:adec="http://schemas.microsoft.com/office/drawing/2017/decorative" val="1"/>
              </a:ext>
            </a:extLst>
          </p:cNvPr>
          <p:cNvSpPr/>
          <p:nvPr/>
        </p:nvSpPr>
        <p:spPr>
          <a:xfrm rot="16200000">
            <a:off x="-124068" y="4050629"/>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2" name="Google Shape;187;p2">
            <a:extLst>
              <a:ext uri="{FF2B5EF4-FFF2-40B4-BE49-F238E27FC236}">
                <a16:creationId xmlns:a16="http://schemas.microsoft.com/office/drawing/2014/main" id="{EC6725D7-7796-024C-BE56-43295F5E13F0}"/>
              </a:ext>
            </a:extLst>
          </p:cNvPr>
          <p:cNvSpPr txBox="1"/>
          <p:nvPr/>
        </p:nvSpPr>
        <p:spPr>
          <a:xfrm rot="16200000">
            <a:off x="-67790" y="4102382"/>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9" name="Google Shape;188;p2">
            <a:extLst>
              <a:ext uri="{FF2B5EF4-FFF2-40B4-BE49-F238E27FC236}">
                <a16:creationId xmlns:a16="http://schemas.microsoft.com/office/drawing/2014/main" id="{E9D1311D-3F30-CB4A-AB3F-0F9E1F9549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9426247"/>
              </p:ext>
            </p:extLst>
          </p:nvPr>
        </p:nvGraphicFramePr>
        <p:xfrm>
          <a:off x="815064" y="3531514"/>
          <a:ext cx="6437376" cy="4753392"/>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1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854154">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13033010 (2 credits)</a:t>
                      </a: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Transportation, Distribution and Logistics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3824">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Manufacturing +  Extended Practicum in Manufacturing*</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13033005 (3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13033015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45720" marR="4572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Manufacturing</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Transportation, Distribution and Logistics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8192890"/>
                  </a:ext>
                </a:extLst>
              </a:tr>
              <a:tr h="949458">
                <a:tc>
                  <a:txBody>
                    <a:bodyPr/>
                    <a:lstStyle/>
                    <a:p>
                      <a:pPr marL="0" marR="0" lvl="0" indent="0" algn="l" rtl="0">
                        <a:lnSpc>
                          <a:spcPct val="100000"/>
                        </a:lnSpc>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a:t>
                      </a:r>
                      <a:endParaRPr lang="en-US" sz="1100" b="1" i="0" u="none" strike="noStrike" cap="none" dirty="0">
                        <a:solidFill>
                          <a:schemeClr val="tx1"/>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12701121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7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650757"/>
                  </a:ext>
                </a:extLst>
              </a:tr>
              <a:tr h="82296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 + Extended Career Preparation*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12701141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2 or higher CTE course</a:t>
                      </a:r>
                      <a:endParaRPr lang="en-US" sz="900" b="0" i="0" u="none" strike="noStrike" cap="none" dirty="0">
                        <a:latin typeface="+mn-lt"/>
                        <a:ea typeface="Open Sans Light"/>
                        <a:cs typeface="Calibri"/>
                      </a:endParaRPr>
                    </a:p>
                    <a:p>
                      <a:pPr marL="0" marR="0" lvl="0" indent="0" algn="l" rtl="0">
                        <a:lnSpc>
                          <a:spcPct val="100000"/>
                        </a:lnSpc>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b="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endPar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7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1607466"/>
                  </a:ext>
                </a:extLst>
              </a:tr>
            </a:tbl>
          </a:graphicData>
        </a:graphic>
      </p:graphicFrame>
      <p:sp>
        <p:nvSpPr>
          <p:cNvPr id="4" name="TextBox 3">
            <a:extLst>
              <a:ext uri="{FF2B5EF4-FFF2-40B4-BE49-F238E27FC236}">
                <a16:creationId xmlns:a16="http://schemas.microsoft.com/office/drawing/2014/main" id="{4E8BA397-9070-5FD7-D6C0-27E3C5C0F7E0}"/>
              </a:ext>
            </a:extLst>
          </p:cNvPr>
          <p:cNvSpPr txBox="1"/>
          <p:nvPr/>
        </p:nvSpPr>
        <p:spPr>
          <a:xfrm>
            <a:off x="719604" y="8260319"/>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2" name="Google Shape;195;p2">
            <a:extLst>
              <a:ext uri="{FF2B5EF4-FFF2-40B4-BE49-F238E27FC236}">
                <a16:creationId xmlns:a16="http://schemas.microsoft.com/office/drawing/2014/main" id="{D9426E0F-50B6-3B41-A8D4-BE1871E8EA8D}"/>
              </a:ext>
            </a:extLst>
          </p:cNvPr>
          <p:cNvSpPr txBox="1"/>
          <p:nvPr/>
        </p:nvSpPr>
        <p:spPr>
          <a:xfrm>
            <a:off x="0" y="923501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Manufacturing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5982680-1950-41C3-C0E5-4A5BBEB5DDD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20305" y="4154424"/>
            <a:ext cx="438912" cy="438912"/>
          </a:xfrm>
          <a:prstGeom prst="rect">
            <a:avLst/>
          </a:prstGeom>
        </p:spPr>
      </p:pic>
      <p:pic>
        <p:nvPicPr>
          <p:cNvPr id="6" name="Picture 5">
            <a:extLst>
              <a:ext uri="{FF2B5EF4-FFF2-40B4-BE49-F238E27FC236}">
                <a16:creationId xmlns:a16="http://schemas.microsoft.com/office/drawing/2014/main" id="{3EC9A213-A74D-7424-E751-D41CC2A0B335}"/>
              </a:ext>
              <a:ext uri="{C183D7F6-B498-43B3-948B-1728B52AA6E4}">
                <adec:decorative xmlns:adec="http://schemas.microsoft.com/office/drawing/2017/decorative" val="1"/>
              </a:ext>
            </a:extLst>
          </p:cNvPr>
          <p:cNvPicPr>
            <a:picLocks/>
          </p:cNvPicPr>
          <p:nvPr/>
        </p:nvPicPr>
        <p:blipFill>
          <a:blip r:embed="rId9"/>
          <a:stretch>
            <a:fillRect/>
          </a:stretch>
        </p:blipFill>
        <p:spPr>
          <a:xfrm>
            <a:off x="5575027" y="4157299"/>
            <a:ext cx="438912" cy="438912"/>
          </a:xfrm>
          <a:prstGeom prst="rect">
            <a:avLst/>
          </a:prstGeom>
        </p:spPr>
      </p:pic>
      <p:pic>
        <p:nvPicPr>
          <p:cNvPr id="7" name="Picture 6">
            <a:extLst>
              <a:ext uri="{FF2B5EF4-FFF2-40B4-BE49-F238E27FC236}">
                <a16:creationId xmlns:a16="http://schemas.microsoft.com/office/drawing/2014/main" id="{CCFD0F49-C596-3602-A5A2-189A718FA04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017765" y="5342554"/>
            <a:ext cx="438912" cy="438912"/>
          </a:xfrm>
          <a:prstGeom prst="rect">
            <a:avLst/>
          </a:prstGeom>
        </p:spPr>
      </p:pic>
      <p:pic>
        <p:nvPicPr>
          <p:cNvPr id="8" name="Picture 7">
            <a:extLst>
              <a:ext uri="{FF2B5EF4-FFF2-40B4-BE49-F238E27FC236}">
                <a16:creationId xmlns:a16="http://schemas.microsoft.com/office/drawing/2014/main" id="{251301AA-DFCC-BDC1-275E-1045040AA121}"/>
              </a:ext>
              <a:ext uri="{C183D7F6-B498-43B3-948B-1728B52AA6E4}">
                <adec:decorative xmlns:adec="http://schemas.microsoft.com/office/drawing/2017/decorative" val="1"/>
              </a:ext>
            </a:extLst>
          </p:cNvPr>
          <p:cNvPicPr>
            <a:picLocks/>
          </p:cNvPicPr>
          <p:nvPr/>
        </p:nvPicPr>
        <p:blipFill>
          <a:blip r:embed="rId9"/>
          <a:stretch>
            <a:fillRect/>
          </a:stretch>
        </p:blipFill>
        <p:spPr>
          <a:xfrm>
            <a:off x="5573742" y="5345094"/>
            <a:ext cx="438912" cy="438912"/>
          </a:xfrm>
          <a:prstGeom prst="rect">
            <a:avLst/>
          </a:prstGeom>
        </p:spPr>
      </p:pic>
      <p:pic>
        <p:nvPicPr>
          <p:cNvPr id="16" name="Picture 15">
            <a:extLst>
              <a:ext uri="{FF2B5EF4-FFF2-40B4-BE49-F238E27FC236}">
                <a16:creationId xmlns:a16="http://schemas.microsoft.com/office/drawing/2014/main" id="{09570D02-3477-FB4C-B8E4-E585C8F08DF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7277" y="2066348"/>
            <a:ext cx="438912" cy="438912"/>
          </a:xfrm>
          <a:prstGeom prst="rect">
            <a:avLst/>
          </a:prstGeom>
        </p:spPr>
      </p:pic>
      <p:pic>
        <p:nvPicPr>
          <p:cNvPr id="55" name="Picture 54">
            <a:extLst>
              <a:ext uri="{FF2B5EF4-FFF2-40B4-BE49-F238E27FC236}">
                <a16:creationId xmlns:a16="http://schemas.microsoft.com/office/drawing/2014/main" id="{32305D09-2E40-77A2-F9F3-A8CF969A77F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96042" y="2778936"/>
            <a:ext cx="438912" cy="438912"/>
          </a:xfrm>
          <a:prstGeom prst="rect">
            <a:avLst/>
          </a:prstGeom>
        </p:spPr>
      </p:pic>
      <p:grpSp>
        <p:nvGrpSpPr>
          <p:cNvPr id="56" name="Group 55">
            <a:extLst>
              <a:ext uri="{FF2B5EF4-FFF2-40B4-BE49-F238E27FC236}">
                <a16:creationId xmlns:a16="http://schemas.microsoft.com/office/drawing/2014/main" id="{79E9EA3F-E206-77C2-DA17-CDE1BE79F3DD}"/>
              </a:ext>
              <a:ext uri="{C183D7F6-B498-43B3-948B-1728B52AA6E4}">
                <adec:decorative xmlns:adec="http://schemas.microsoft.com/office/drawing/2017/decorative" val="1"/>
              </a:ext>
            </a:extLst>
          </p:cNvPr>
          <p:cNvGrpSpPr/>
          <p:nvPr/>
        </p:nvGrpSpPr>
        <p:grpSpPr>
          <a:xfrm>
            <a:off x="4547492" y="6369721"/>
            <a:ext cx="2697381" cy="753242"/>
            <a:chOff x="4572210" y="3739015"/>
            <a:chExt cx="2697381" cy="753242"/>
          </a:xfrm>
        </p:grpSpPr>
        <p:pic>
          <p:nvPicPr>
            <p:cNvPr id="57" name="Picture 56" descr="Agriculture, Food and Natural Resources">
              <a:extLst>
                <a:ext uri="{FF2B5EF4-FFF2-40B4-BE49-F238E27FC236}">
                  <a16:creationId xmlns:a16="http://schemas.microsoft.com/office/drawing/2014/main" id="{097AD0A8-B216-7F1C-93B3-FAC390711649}"/>
                </a:ext>
              </a:extLst>
            </p:cNvPr>
            <p:cNvPicPr>
              <a:picLocks noChangeAspect="1"/>
            </p:cNvPicPr>
            <p:nvPr/>
          </p:nvPicPr>
          <p:blipFill>
            <a:blip r:embed="rId10"/>
            <a:stretch>
              <a:fillRect/>
            </a:stretch>
          </p:blipFill>
          <p:spPr>
            <a:xfrm>
              <a:off x="4939073" y="3743175"/>
              <a:ext cx="386010" cy="386010"/>
            </a:xfrm>
            <a:prstGeom prst="rect">
              <a:avLst/>
            </a:prstGeom>
          </p:spPr>
        </p:pic>
        <p:pic>
          <p:nvPicPr>
            <p:cNvPr id="58" name="Picture 57" descr="Architecture and Construction">
              <a:extLst>
                <a:ext uri="{FF2B5EF4-FFF2-40B4-BE49-F238E27FC236}">
                  <a16:creationId xmlns:a16="http://schemas.microsoft.com/office/drawing/2014/main" id="{C362DC86-6B27-0137-384B-2B4C662B8739}"/>
                </a:ext>
              </a:extLst>
            </p:cNvPr>
            <p:cNvPicPr>
              <a:picLocks noChangeAspect="1"/>
            </p:cNvPicPr>
            <p:nvPr/>
          </p:nvPicPr>
          <p:blipFill>
            <a:blip r:embed="rId11"/>
            <a:stretch>
              <a:fillRect/>
            </a:stretch>
          </p:blipFill>
          <p:spPr>
            <a:xfrm>
              <a:off x="5323307" y="3743560"/>
              <a:ext cx="386010" cy="386010"/>
            </a:xfrm>
            <a:prstGeom prst="rect">
              <a:avLst/>
            </a:prstGeom>
          </p:spPr>
        </p:pic>
        <p:pic>
          <p:nvPicPr>
            <p:cNvPr id="59" name="Picture 58" descr="Arts, Audio Visual Technology and Communication">
              <a:extLst>
                <a:ext uri="{FF2B5EF4-FFF2-40B4-BE49-F238E27FC236}">
                  <a16:creationId xmlns:a16="http://schemas.microsoft.com/office/drawing/2014/main" id="{174991C8-888F-9D38-92BC-178608758638}"/>
                </a:ext>
              </a:extLst>
            </p:cNvPr>
            <p:cNvPicPr>
              <a:picLocks noChangeAspect="1"/>
            </p:cNvPicPr>
            <p:nvPr/>
          </p:nvPicPr>
          <p:blipFill>
            <a:blip r:embed="rId12"/>
            <a:stretch>
              <a:fillRect/>
            </a:stretch>
          </p:blipFill>
          <p:spPr>
            <a:xfrm>
              <a:off x="5717321" y="3742519"/>
              <a:ext cx="386010" cy="386010"/>
            </a:xfrm>
            <a:prstGeom prst="rect">
              <a:avLst/>
            </a:prstGeom>
          </p:spPr>
        </p:pic>
        <p:pic>
          <p:nvPicPr>
            <p:cNvPr id="60" name="Picture 59" descr="Business, Marketing and Finance">
              <a:extLst>
                <a:ext uri="{FF2B5EF4-FFF2-40B4-BE49-F238E27FC236}">
                  <a16:creationId xmlns:a16="http://schemas.microsoft.com/office/drawing/2014/main" id="{ECED40F1-885C-43ED-4413-7461E41BAD55}"/>
                </a:ext>
              </a:extLst>
            </p:cNvPr>
            <p:cNvPicPr>
              <a:picLocks noChangeAspect="1"/>
            </p:cNvPicPr>
            <p:nvPr/>
          </p:nvPicPr>
          <p:blipFill>
            <a:blip r:embed="rId13"/>
            <a:stretch>
              <a:fillRect/>
            </a:stretch>
          </p:blipFill>
          <p:spPr>
            <a:xfrm>
              <a:off x="6107995" y="3741117"/>
              <a:ext cx="386010" cy="386010"/>
            </a:xfrm>
            <a:prstGeom prst="rect">
              <a:avLst/>
            </a:prstGeom>
          </p:spPr>
        </p:pic>
        <p:pic>
          <p:nvPicPr>
            <p:cNvPr id="61" name="Picture 60" descr="Education and Training">
              <a:extLst>
                <a:ext uri="{FF2B5EF4-FFF2-40B4-BE49-F238E27FC236}">
                  <a16:creationId xmlns:a16="http://schemas.microsoft.com/office/drawing/2014/main" id="{F97A02CA-235D-146B-00BF-AAC472CB212B}"/>
                </a:ext>
              </a:extLst>
            </p:cNvPr>
            <p:cNvPicPr>
              <a:picLocks noChangeAspect="1"/>
            </p:cNvPicPr>
            <p:nvPr/>
          </p:nvPicPr>
          <p:blipFill>
            <a:blip r:embed="rId14"/>
            <a:stretch>
              <a:fillRect/>
            </a:stretch>
          </p:blipFill>
          <p:spPr>
            <a:xfrm>
              <a:off x="6496454" y="3739015"/>
              <a:ext cx="386010" cy="386010"/>
            </a:xfrm>
            <a:prstGeom prst="rect">
              <a:avLst/>
            </a:prstGeom>
          </p:spPr>
        </p:pic>
        <p:pic>
          <p:nvPicPr>
            <p:cNvPr id="62" name="Picture 61" descr="Energy">
              <a:extLst>
                <a:ext uri="{FF2B5EF4-FFF2-40B4-BE49-F238E27FC236}">
                  <a16:creationId xmlns:a16="http://schemas.microsoft.com/office/drawing/2014/main" id="{89BA3A9A-CB58-21BD-310C-096529DA7431}"/>
                </a:ext>
              </a:extLst>
            </p:cNvPr>
            <p:cNvPicPr>
              <a:picLocks noChangeAspect="1"/>
            </p:cNvPicPr>
            <p:nvPr/>
          </p:nvPicPr>
          <p:blipFill>
            <a:blip r:embed="rId15"/>
            <a:stretch>
              <a:fillRect/>
            </a:stretch>
          </p:blipFill>
          <p:spPr>
            <a:xfrm>
              <a:off x="6878624" y="3743507"/>
              <a:ext cx="386010" cy="386010"/>
            </a:xfrm>
            <a:prstGeom prst="rect">
              <a:avLst/>
            </a:prstGeom>
          </p:spPr>
        </p:pic>
        <p:pic>
          <p:nvPicPr>
            <p:cNvPr id="63" name="Picture 62" descr="Health Science">
              <a:extLst>
                <a:ext uri="{FF2B5EF4-FFF2-40B4-BE49-F238E27FC236}">
                  <a16:creationId xmlns:a16="http://schemas.microsoft.com/office/drawing/2014/main" id="{E3AC1EFF-72EF-88C9-E951-41A3D17F8428}"/>
                </a:ext>
              </a:extLst>
            </p:cNvPr>
            <p:cNvPicPr>
              <a:picLocks noChangeAspect="1"/>
            </p:cNvPicPr>
            <p:nvPr/>
          </p:nvPicPr>
          <p:blipFill>
            <a:blip r:embed="rId16"/>
            <a:stretch>
              <a:fillRect/>
            </a:stretch>
          </p:blipFill>
          <p:spPr>
            <a:xfrm>
              <a:off x="4572210" y="4104907"/>
              <a:ext cx="386010" cy="386010"/>
            </a:xfrm>
            <a:prstGeom prst="rect">
              <a:avLst/>
            </a:prstGeom>
          </p:spPr>
        </p:pic>
        <p:pic>
          <p:nvPicPr>
            <p:cNvPr id="64" name="Picture 63" descr="Hospitality and Tourism">
              <a:extLst>
                <a:ext uri="{FF2B5EF4-FFF2-40B4-BE49-F238E27FC236}">
                  <a16:creationId xmlns:a16="http://schemas.microsoft.com/office/drawing/2014/main" id="{8D0D67D3-B860-C668-5B39-D576D030EB8F}"/>
                </a:ext>
              </a:extLst>
            </p:cNvPr>
            <p:cNvPicPr>
              <a:picLocks noChangeAspect="1"/>
            </p:cNvPicPr>
            <p:nvPr/>
          </p:nvPicPr>
          <p:blipFill>
            <a:blip r:embed="rId17"/>
            <a:stretch>
              <a:fillRect/>
            </a:stretch>
          </p:blipFill>
          <p:spPr>
            <a:xfrm>
              <a:off x="4959225" y="4106247"/>
              <a:ext cx="386010" cy="386010"/>
            </a:xfrm>
            <a:prstGeom prst="rect">
              <a:avLst/>
            </a:prstGeom>
          </p:spPr>
        </p:pic>
        <p:pic>
          <p:nvPicPr>
            <p:cNvPr id="65" name="Picture 64" descr="Human Services">
              <a:extLst>
                <a:ext uri="{FF2B5EF4-FFF2-40B4-BE49-F238E27FC236}">
                  <a16:creationId xmlns:a16="http://schemas.microsoft.com/office/drawing/2014/main" id="{DF21E11E-599D-3A37-43C6-4D711B2D492E}"/>
                </a:ext>
              </a:extLst>
            </p:cNvPr>
            <p:cNvPicPr>
              <a:picLocks noChangeAspect="1"/>
            </p:cNvPicPr>
            <p:nvPr/>
          </p:nvPicPr>
          <p:blipFill>
            <a:blip r:embed="rId18"/>
            <a:stretch>
              <a:fillRect/>
            </a:stretch>
          </p:blipFill>
          <p:spPr>
            <a:xfrm>
              <a:off x="5345810" y="4105719"/>
              <a:ext cx="386010" cy="386010"/>
            </a:xfrm>
            <a:prstGeom prst="rect">
              <a:avLst/>
            </a:prstGeom>
          </p:spPr>
        </p:pic>
        <p:pic>
          <p:nvPicPr>
            <p:cNvPr id="66" name="Picture 65" descr="Information Technology">
              <a:extLst>
                <a:ext uri="{FF2B5EF4-FFF2-40B4-BE49-F238E27FC236}">
                  <a16:creationId xmlns:a16="http://schemas.microsoft.com/office/drawing/2014/main" id="{C7F5C215-DF45-8B4D-6295-F8126F614F11}"/>
                </a:ext>
              </a:extLst>
            </p:cNvPr>
            <p:cNvPicPr>
              <a:picLocks noChangeAspect="1"/>
            </p:cNvPicPr>
            <p:nvPr/>
          </p:nvPicPr>
          <p:blipFill>
            <a:blip r:embed="rId19"/>
            <a:stretch>
              <a:fillRect/>
            </a:stretch>
          </p:blipFill>
          <p:spPr>
            <a:xfrm>
              <a:off x="5731963" y="4105719"/>
              <a:ext cx="386010" cy="386010"/>
            </a:xfrm>
            <a:prstGeom prst="rect">
              <a:avLst/>
            </a:prstGeom>
          </p:spPr>
        </p:pic>
        <p:pic>
          <p:nvPicPr>
            <p:cNvPr id="67" name="Picture 66" descr="Law and Public Service">
              <a:extLst>
                <a:ext uri="{FF2B5EF4-FFF2-40B4-BE49-F238E27FC236}">
                  <a16:creationId xmlns:a16="http://schemas.microsoft.com/office/drawing/2014/main" id="{243AB1F6-1D42-A5BB-96EA-F0965D0B2DAD}"/>
                </a:ext>
              </a:extLst>
            </p:cNvPr>
            <p:cNvPicPr>
              <a:picLocks noChangeAspect="1"/>
            </p:cNvPicPr>
            <p:nvPr/>
          </p:nvPicPr>
          <p:blipFill>
            <a:blip r:embed="rId20"/>
            <a:stretch>
              <a:fillRect/>
            </a:stretch>
          </p:blipFill>
          <p:spPr>
            <a:xfrm>
              <a:off x="6116438" y="4105606"/>
              <a:ext cx="386010" cy="386010"/>
            </a:xfrm>
            <a:prstGeom prst="rect">
              <a:avLst/>
            </a:prstGeom>
          </p:spPr>
        </p:pic>
        <p:pic>
          <p:nvPicPr>
            <p:cNvPr id="68" name="Picture 67" descr="Manufacturing">
              <a:extLst>
                <a:ext uri="{FF2B5EF4-FFF2-40B4-BE49-F238E27FC236}">
                  <a16:creationId xmlns:a16="http://schemas.microsoft.com/office/drawing/2014/main" id="{953E60BC-E815-A0A2-8365-85597F17B136}"/>
                </a:ext>
              </a:extLst>
            </p:cNvPr>
            <p:cNvPicPr>
              <a:picLocks noChangeAspect="1"/>
            </p:cNvPicPr>
            <p:nvPr/>
          </p:nvPicPr>
          <p:blipFill>
            <a:blip r:embed="rId8"/>
            <a:stretch>
              <a:fillRect/>
            </a:stretch>
          </p:blipFill>
          <p:spPr>
            <a:xfrm>
              <a:off x="6499379" y="4105681"/>
              <a:ext cx="386010" cy="386010"/>
            </a:xfrm>
            <a:prstGeom prst="rect">
              <a:avLst/>
            </a:prstGeom>
          </p:spPr>
        </p:pic>
        <p:pic>
          <p:nvPicPr>
            <p:cNvPr id="69" name="Picture 68" descr="Transportation, Distribution and Logistics">
              <a:extLst>
                <a:ext uri="{FF2B5EF4-FFF2-40B4-BE49-F238E27FC236}">
                  <a16:creationId xmlns:a16="http://schemas.microsoft.com/office/drawing/2014/main" id="{5CEC4408-9A3A-2334-409A-1210B9BD747F}"/>
                </a:ext>
              </a:extLst>
            </p:cNvPr>
            <p:cNvPicPr>
              <a:picLocks noChangeAspect="1"/>
            </p:cNvPicPr>
            <p:nvPr/>
          </p:nvPicPr>
          <p:blipFill>
            <a:blip r:embed="rId21"/>
            <a:stretch>
              <a:fillRect/>
            </a:stretch>
          </p:blipFill>
          <p:spPr>
            <a:xfrm>
              <a:off x="6883581" y="4104965"/>
              <a:ext cx="386010" cy="386010"/>
            </a:xfrm>
            <a:prstGeom prst="rect">
              <a:avLst/>
            </a:prstGeom>
          </p:spPr>
        </p:pic>
      </p:grpSp>
      <p:pic>
        <p:nvPicPr>
          <p:cNvPr id="70" name="Picture 69">
            <a:extLst>
              <a:ext uri="{FF2B5EF4-FFF2-40B4-BE49-F238E27FC236}">
                <a16:creationId xmlns:a16="http://schemas.microsoft.com/office/drawing/2014/main" id="{AB967FD9-6066-3084-2B4B-E37A57BDE1F7}"/>
              </a:ext>
              <a:ext uri="{C183D7F6-B498-43B3-948B-1728B52AA6E4}">
                <adec:decorative xmlns:adec="http://schemas.microsoft.com/office/drawing/2017/decorative" val="1"/>
              </a:ext>
            </a:extLst>
          </p:cNvPr>
          <p:cNvPicPr>
            <a:picLocks/>
          </p:cNvPicPr>
          <p:nvPr/>
        </p:nvPicPr>
        <p:blipFill>
          <a:blip r:embed="rId9"/>
          <a:stretch>
            <a:fillRect/>
          </a:stretch>
        </p:blipFill>
        <p:spPr>
          <a:xfrm>
            <a:off x="4532709" y="6376036"/>
            <a:ext cx="384048" cy="384048"/>
          </a:xfrm>
          <a:prstGeom prst="rect">
            <a:avLst/>
          </a:prstGeom>
        </p:spPr>
      </p:pic>
      <p:grpSp>
        <p:nvGrpSpPr>
          <p:cNvPr id="71" name="Group 70">
            <a:extLst>
              <a:ext uri="{FF2B5EF4-FFF2-40B4-BE49-F238E27FC236}">
                <a16:creationId xmlns:a16="http://schemas.microsoft.com/office/drawing/2014/main" id="{93E814CE-DCFE-7D40-57E5-3730A825B002}"/>
              </a:ext>
              <a:ext uri="{C183D7F6-B498-43B3-948B-1728B52AA6E4}">
                <adec:decorative xmlns:adec="http://schemas.microsoft.com/office/drawing/2017/decorative" val="1"/>
              </a:ext>
            </a:extLst>
          </p:cNvPr>
          <p:cNvGrpSpPr/>
          <p:nvPr/>
        </p:nvGrpSpPr>
        <p:grpSpPr>
          <a:xfrm>
            <a:off x="4545246" y="7304960"/>
            <a:ext cx="2697381" cy="753242"/>
            <a:chOff x="4572210" y="3739015"/>
            <a:chExt cx="2697381" cy="753242"/>
          </a:xfrm>
        </p:grpSpPr>
        <p:pic>
          <p:nvPicPr>
            <p:cNvPr id="72" name="Picture 71" descr="Agriculture, Food and Natural Resources">
              <a:extLst>
                <a:ext uri="{FF2B5EF4-FFF2-40B4-BE49-F238E27FC236}">
                  <a16:creationId xmlns:a16="http://schemas.microsoft.com/office/drawing/2014/main" id="{BEC08378-8ED6-8754-2C31-895282E3F512}"/>
                </a:ext>
              </a:extLst>
            </p:cNvPr>
            <p:cNvPicPr>
              <a:picLocks noChangeAspect="1"/>
            </p:cNvPicPr>
            <p:nvPr/>
          </p:nvPicPr>
          <p:blipFill>
            <a:blip r:embed="rId10"/>
            <a:stretch>
              <a:fillRect/>
            </a:stretch>
          </p:blipFill>
          <p:spPr>
            <a:xfrm>
              <a:off x="4939073" y="3743175"/>
              <a:ext cx="386010" cy="386010"/>
            </a:xfrm>
            <a:prstGeom prst="rect">
              <a:avLst/>
            </a:prstGeom>
          </p:spPr>
        </p:pic>
        <p:pic>
          <p:nvPicPr>
            <p:cNvPr id="74" name="Picture 73" descr="Architecture and Construction">
              <a:extLst>
                <a:ext uri="{FF2B5EF4-FFF2-40B4-BE49-F238E27FC236}">
                  <a16:creationId xmlns:a16="http://schemas.microsoft.com/office/drawing/2014/main" id="{139EBCF4-8EF6-1BBC-8581-16EB9851E351}"/>
                </a:ext>
              </a:extLst>
            </p:cNvPr>
            <p:cNvPicPr>
              <a:picLocks noChangeAspect="1"/>
            </p:cNvPicPr>
            <p:nvPr/>
          </p:nvPicPr>
          <p:blipFill>
            <a:blip r:embed="rId11"/>
            <a:stretch>
              <a:fillRect/>
            </a:stretch>
          </p:blipFill>
          <p:spPr>
            <a:xfrm>
              <a:off x="5323307" y="3743560"/>
              <a:ext cx="386010" cy="386010"/>
            </a:xfrm>
            <a:prstGeom prst="rect">
              <a:avLst/>
            </a:prstGeom>
          </p:spPr>
        </p:pic>
        <p:pic>
          <p:nvPicPr>
            <p:cNvPr id="75" name="Picture 74" descr="Arts, Audio Visual Technology and Communication">
              <a:extLst>
                <a:ext uri="{FF2B5EF4-FFF2-40B4-BE49-F238E27FC236}">
                  <a16:creationId xmlns:a16="http://schemas.microsoft.com/office/drawing/2014/main" id="{FB8AA41A-4CB3-C032-0171-196B54DAEBA9}"/>
                </a:ext>
              </a:extLst>
            </p:cNvPr>
            <p:cNvPicPr>
              <a:picLocks noChangeAspect="1"/>
            </p:cNvPicPr>
            <p:nvPr/>
          </p:nvPicPr>
          <p:blipFill>
            <a:blip r:embed="rId12"/>
            <a:stretch>
              <a:fillRect/>
            </a:stretch>
          </p:blipFill>
          <p:spPr>
            <a:xfrm>
              <a:off x="5717321" y="3742519"/>
              <a:ext cx="386010" cy="386010"/>
            </a:xfrm>
            <a:prstGeom prst="rect">
              <a:avLst/>
            </a:prstGeom>
          </p:spPr>
        </p:pic>
        <p:pic>
          <p:nvPicPr>
            <p:cNvPr id="76" name="Picture 75" descr="Business, Marketing and Finance">
              <a:extLst>
                <a:ext uri="{FF2B5EF4-FFF2-40B4-BE49-F238E27FC236}">
                  <a16:creationId xmlns:a16="http://schemas.microsoft.com/office/drawing/2014/main" id="{7DBE1D46-D0C6-57A8-2E53-4187C9ACB88F}"/>
                </a:ext>
              </a:extLst>
            </p:cNvPr>
            <p:cNvPicPr>
              <a:picLocks noChangeAspect="1"/>
            </p:cNvPicPr>
            <p:nvPr/>
          </p:nvPicPr>
          <p:blipFill>
            <a:blip r:embed="rId13"/>
            <a:stretch>
              <a:fillRect/>
            </a:stretch>
          </p:blipFill>
          <p:spPr>
            <a:xfrm>
              <a:off x="6107995" y="3741117"/>
              <a:ext cx="386010" cy="386010"/>
            </a:xfrm>
            <a:prstGeom prst="rect">
              <a:avLst/>
            </a:prstGeom>
          </p:spPr>
        </p:pic>
        <p:pic>
          <p:nvPicPr>
            <p:cNvPr id="77" name="Picture 76" descr="Education and Training">
              <a:extLst>
                <a:ext uri="{FF2B5EF4-FFF2-40B4-BE49-F238E27FC236}">
                  <a16:creationId xmlns:a16="http://schemas.microsoft.com/office/drawing/2014/main" id="{45CB0C96-2510-8D05-7C36-29604D07B39F}"/>
                </a:ext>
              </a:extLst>
            </p:cNvPr>
            <p:cNvPicPr>
              <a:picLocks noChangeAspect="1"/>
            </p:cNvPicPr>
            <p:nvPr/>
          </p:nvPicPr>
          <p:blipFill>
            <a:blip r:embed="rId14"/>
            <a:stretch>
              <a:fillRect/>
            </a:stretch>
          </p:blipFill>
          <p:spPr>
            <a:xfrm>
              <a:off x="6496454" y="3739015"/>
              <a:ext cx="386010" cy="386010"/>
            </a:xfrm>
            <a:prstGeom prst="rect">
              <a:avLst/>
            </a:prstGeom>
          </p:spPr>
        </p:pic>
        <p:pic>
          <p:nvPicPr>
            <p:cNvPr id="78" name="Picture 77" descr="Energy">
              <a:extLst>
                <a:ext uri="{FF2B5EF4-FFF2-40B4-BE49-F238E27FC236}">
                  <a16:creationId xmlns:a16="http://schemas.microsoft.com/office/drawing/2014/main" id="{D6E4C17E-1C3E-73CD-8C94-59F1E4368977}"/>
                </a:ext>
              </a:extLst>
            </p:cNvPr>
            <p:cNvPicPr>
              <a:picLocks noChangeAspect="1"/>
            </p:cNvPicPr>
            <p:nvPr/>
          </p:nvPicPr>
          <p:blipFill>
            <a:blip r:embed="rId15"/>
            <a:stretch>
              <a:fillRect/>
            </a:stretch>
          </p:blipFill>
          <p:spPr>
            <a:xfrm>
              <a:off x="6878624" y="3743507"/>
              <a:ext cx="386010" cy="386010"/>
            </a:xfrm>
            <a:prstGeom prst="rect">
              <a:avLst/>
            </a:prstGeom>
          </p:spPr>
        </p:pic>
        <p:pic>
          <p:nvPicPr>
            <p:cNvPr id="79" name="Picture 78" descr="Health Science">
              <a:extLst>
                <a:ext uri="{FF2B5EF4-FFF2-40B4-BE49-F238E27FC236}">
                  <a16:creationId xmlns:a16="http://schemas.microsoft.com/office/drawing/2014/main" id="{5A41789E-CB03-5FD3-E339-0998E8124B39}"/>
                </a:ext>
              </a:extLst>
            </p:cNvPr>
            <p:cNvPicPr>
              <a:picLocks noChangeAspect="1"/>
            </p:cNvPicPr>
            <p:nvPr/>
          </p:nvPicPr>
          <p:blipFill>
            <a:blip r:embed="rId16"/>
            <a:stretch>
              <a:fillRect/>
            </a:stretch>
          </p:blipFill>
          <p:spPr>
            <a:xfrm>
              <a:off x="4572210" y="4104907"/>
              <a:ext cx="386010" cy="386010"/>
            </a:xfrm>
            <a:prstGeom prst="rect">
              <a:avLst/>
            </a:prstGeom>
          </p:spPr>
        </p:pic>
        <p:pic>
          <p:nvPicPr>
            <p:cNvPr id="80" name="Picture 79" descr="Hospitality and Tourism">
              <a:extLst>
                <a:ext uri="{FF2B5EF4-FFF2-40B4-BE49-F238E27FC236}">
                  <a16:creationId xmlns:a16="http://schemas.microsoft.com/office/drawing/2014/main" id="{28141FE8-1EE0-EAE4-5A1B-AB78A03DE996}"/>
                </a:ext>
              </a:extLst>
            </p:cNvPr>
            <p:cNvPicPr>
              <a:picLocks noChangeAspect="1"/>
            </p:cNvPicPr>
            <p:nvPr/>
          </p:nvPicPr>
          <p:blipFill>
            <a:blip r:embed="rId17"/>
            <a:stretch>
              <a:fillRect/>
            </a:stretch>
          </p:blipFill>
          <p:spPr>
            <a:xfrm>
              <a:off x="4959225" y="4106247"/>
              <a:ext cx="386010" cy="386010"/>
            </a:xfrm>
            <a:prstGeom prst="rect">
              <a:avLst/>
            </a:prstGeom>
          </p:spPr>
        </p:pic>
        <p:pic>
          <p:nvPicPr>
            <p:cNvPr id="81" name="Picture 80" descr="Human Services">
              <a:extLst>
                <a:ext uri="{FF2B5EF4-FFF2-40B4-BE49-F238E27FC236}">
                  <a16:creationId xmlns:a16="http://schemas.microsoft.com/office/drawing/2014/main" id="{47C3CBBF-D82E-3719-2A1F-BCDE2749300A}"/>
                </a:ext>
              </a:extLst>
            </p:cNvPr>
            <p:cNvPicPr>
              <a:picLocks noChangeAspect="1"/>
            </p:cNvPicPr>
            <p:nvPr/>
          </p:nvPicPr>
          <p:blipFill>
            <a:blip r:embed="rId18"/>
            <a:stretch>
              <a:fillRect/>
            </a:stretch>
          </p:blipFill>
          <p:spPr>
            <a:xfrm>
              <a:off x="5345810" y="4105719"/>
              <a:ext cx="386010" cy="386010"/>
            </a:xfrm>
            <a:prstGeom prst="rect">
              <a:avLst/>
            </a:prstGeom>
          </p:spPr>
        </p:pic>
        <p:pic>
          <p:nvPicPr>
            <p:cNvPr id="82" name="Picture 81" descr="Information Technology">
              <a:extLst>
                <a:ext uri="{FF2B5EF4-FFF2-40B4-BE49-F238E27FC236}">
                  <a16:creationId xmlns:a16="http://schemas.microsoft.com/office/drawing/2014/main" id="{9E004DC3-12AA-2ADD-836B-D08A5E868B9E}"/>
                </a:ext>
              </a:extLst>
            </p:cNvPr>
            <p:cNvPicPr>
              <a:picLocks noChangeAspect="1"/>
            </p:cNvPicPr>
            <p:nvPr/>
          </p:nvPicPr>
          <p:blipFill>
            <a:blip r:embed="rId19"/>
            <a:stretch>
              <a:fillRect/>
            </a:stretch>
          </p:blipFill>
          <p:spPr>
            <a:xfrm>
              <a:off x="5731963" y="4105719"/>
              <a:ext cx="386010" cy="386010"/>
            </a:xfrm>
            <a:prstGeom prst="rect">
              <a:avLst/>
            </a:prstGeom>
          </p:spPr>
        </p:pic>
        <p:pic>
          <p:nvPicPr>
            <p:cNvPr id="83" name="Picture 82" descr="Law and Public Service">
              <a:extLst>
                <a:ext uri="{FF2B5EF4-FFF2-40B4-BE49-F238E27FC236}">
                  <a16:creationId xmlns:a16="http://schemas.microsoft.com/office/drawing/2014/main" id="{7B234ECE-AC8F-DC8D-DD0F-7EE378819709}"/>
                </a:ext>
              </a:extLst>
            </p:cNvPr>
            <p:cNvPicPr>
              <a:picLocks noChangeAspect="1"/>
            </p:cNvPicPr>
            <p:nvPr/>
          </p:nvPicPr>
          <p:blipFill>
            <a:blip r:embed="rId20"/>
            <a:stretch>
              <a:fillRect/>
            </a:stretch>
          </p:blipFill>
          <p:spPr>
            <a:xfrm>
              <a:off x="6116438" y="4105606"/>
              <a:ext cx="386010" cy="386010"/>
            </a:xfrm>
            <a:prstGeom prst="rect">
              <a:avLst/>
            </a:prstGeom>
          </p:spPr>
        </p:pic>
        <p:pic>
          <p:nvPicPr>
            <p:cNvPr id="84" name="Picture 83" descr="Manufacturing">
              <a:extLst>
                <a:ext uri="{FF2B5EF4-FFF2-40B4-BE49-F238E27FC236}">
                  <a16:creationId xmlns:a16="http://schemas.microsoft.com/office/drawing/2014/main" id="{C9552669-8904-B0D2-27C2-B06344FBBF6D}"/>
                </a:ext>
              </a:extLst>
            </p:cNvPr>
            <p:cNvPicPr>
              <a:picLocks noChangeAspect="1"/>
            </p:cNvPicPr>
            <p:nvPr/>
          </p:nvPicPr>
          <p:blipFill>
            <a:blip r:embed="rId8"/>
            <a:stretch>
              <a:fillRect/>
            </a:stretch>
          </p:blipFill>
          <p:spPr>
            <a:xfrm>
              <a:off x="6499379" y="4105681"/>
              <a:ext cx="386010" cy="386010"/>
            </a:xfrm>
            <a:prstGeom prst="rect">
              <a:avLst/>
            </a:prstGeom>
          </p:spPr>
        </p:pic>
        <p:pic>
          <p:nvPicPr>
            <p:cNvPr id="85" name="Picture 84" descr="Transportation, Distribution and Logistics">
              <a:extLst>
                <a:ext uri="{FF2B5EF4-FFF2-40B4-BE49-F238E27FC236}">
                  <a16:creationId xmlns:a16="http://schemas.microsoft.com/office/drawing/2014/main" id="{7A55B51A-6AF5-FAC7-BDE9-B4981322F440}"/>
                </a:ext>
              </a:extLst>
            </p:cNvPr>
            <p:cNvPicPr>
              <a:picLocks noChangeAspect="1"/>
            </p:cNvPicPr>
            <p:nvPr/>
          </p:nvPicPr>
          <p:blipFill>
            <a:blip r:embed="rId21"/>
            <a:stretch>
              <a:fillRect/>
            </a:stretch>
          </p:blipFill>
          <p:spPr>
            <a:xfrm>
              <a:off x="6883581" y="4104965"/>
              <a:ext cx="386010" cy="386010"/>
            </a:xfrm>
            <a:prstGeom prst="rect">
              <a:avLst/>
            </a:prstGeom>
          </p:spPr>
        </p:pic>
      </p:grpSp>
      <p:pic>
        <p:nvPicPr>
          <p:cNvPr id="86" name="Picture 85">
            <a:extLst>
              <a:ext uri="{FF2B5EF4-FFF2-40B4-BE49-F238E27FC236}">
                <a16:creationId xmlns:a16="http://schemas.microsoft.com/office/drawing/2014/main" id="{9DD553DF-AE57-D758-D705-72CEBA76F973}"/>
              </a:ext>
              <a:ext uri="{C183D7F6-B498-43B3-948B-1728B52AA6E4}">
                <adec:decorative xmlns:adec="http://schemas.microsoft.com/office/drawing/2017/decorative" val="1"/>
              </a:ext>
            </a:extLst>
          </p:cNvPr>
          <p:cNvPicPr>
            <a:picLocks/>
          </p:cNvPicPr>
          <p:nvPr/>
        </p:nvPicPr>
        <p:blipFill>
          <a:blip r:embed="rId9"/>
          <a:stretch>
            <a:fillRect/>
          </a:stretch>
        </p:blipFill>
        <p:spPr>
          <a:xfrm>
            <a:off x="4530689" y="7308136"/>
            <a:ext cx="384048" cy="384048"/>
          </a:xfrm>
          <a:prstGeom prst="rect">
            <a:avLst/>
          </a:prstGeom>
        </p:spPr>
      </p:pic>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Industrial Maintenance</a:t>
            </a:r>
          </a:p>
        </p:txBody>
      </p:sp>
    </p:spTree>
    <p:extLst>
      <p:ext uri="{BB962C8B-B14F-4D97-AF65-F5344CB8AC3E}">
        <p14:creationId xmlns:p14="http://schemas.microsoft.com/office/powerpoint/2010/main" val="2591694618"/>
      </p:ext>
    </p:extLst>
  </p:cSld>
  <p:clrMapOvr>
    <a:masterClrMapping/>
  </p:clrMapOvr>
</p:sld>
</file>

<file path=ppt/theme/theme1.xml><?xml version="1.0" encoding="utf-8"?>
<a:theme xmlns:a="http://schemas.openxmlformats.org/drawingml/2006/main" name="Office Theme">
  <a:themeElements>
    <a:clrScheme name="CTE Manufacturing">
      <a:dk1>
        <a:srgbClr val="000000"/>
      </a:dk1>
      <a:lt1>
        <a:srgbClr val="FFFFFF"/>
      </a:lt1>
      <a:dk2>
        <a:srgbClr val="232C65"/>
      </a:dk2>
      <a:lt2>
        <a:srgbClr val="E7E6E6"/>
      </a:lt2>
      <a:accent1>
        <a:srgbClr val="232C65"/>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B12586B0-809C-D240-A1FE-D202FE8FD92E}" vid="{B49D7241-A483-C247-89FB-FF39C91CC2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5" ma:contentTypeDescription="Create a new document." ma:contentTypeScope="" ma:versionID="1edc75d5e94adbb18bfd17689469438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29da72b122f36c100231b07d346c1c8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1390B1-A996-477C-852E-C96AD8C85374}">
  <ds:schemaRefs>
    <ds:schemaRef ds:uri="b41f19c4-7134-41b0-b126-9546d08a0bf5"/>
    <ds:schemaRef ds:uri="http://purl.org/dc/terms/"/>
    <ds:schemaRef ds:uri="http://schemas.microsoft.com/office/infopath/2007/PartnerControls"/>
    <ds:schemaRef ds:uri="http://purl.org/dc/dcmitype/"/>
    <ds:schemaRef ds:uri="http://schemas.microsoft.com/office/2006/metadata/properties"/>
    <ds:schemaRef ds:uri="http://schemas.microsoft.com/office/2006/documentManagement/types"/>
    <ds:schemaRef ds:uri="22433f0c-8bb8-4876-a8a6-687bcb1e8026"/>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3A9E4502-2CD6-4D59-B202-8B3142E6AF7F}"/>
</file>

<file path=customXml/itemProps3.xml><?xml version="1.0" encoding="utf-8"?>
<ds:datastoreItem xmlns:ds="http://schemas.openxmlformats.org/officeDocument/2006/customXml" ds:itemID="{4421BEA7-068C-437A-AE9F-FB2D21AB17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Template-Manufacturing</Template>
  <TotalTime>495</TotalTime>
  <Words>1423</Words>
  <Application>Microsoft Office PowerPoint</Application>
  <PresentationFormat>Custom</PresentationFormat>
  <Paragraphs>224</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Calibri</vt:lpstr>
      <vt:lpstr>Open Sans Semibold</vt:lpstr>
      <vt:lpstr>Calibri Light</vt:lpstr>
      <vt:lpstr>Arial</vt:lpstr>
      <vt:lpstr>Open Sans Light</vt:lpstr>
      <vt:lpstr>Office Theme</vt:lpstr>
      <vt:lpstr>Statewide Program of Study: Industrial Maintenance — Page 1 </vt:lpstr>
      <vt:lpstr>Statewide Program of Study: Industrial Maintenance — Page 2</vt:lpstr>
      <vt:lpstr>Statewide Program of Study: Industrial Maintenance — Page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Industrial Maintenance</dc:title>
  <dc:subject/>
  <dc:creator>Texas Education Agency</dc:creator>
  <cp:keywords/>
  <dc:description/>
  <cp:lastModifiedBy>Amber Ham</cp:lastModifiedBy>
  <cp:revision>64</cp:revision>
  <cp:lastPrinted>2023-10-03T21:31:19Z</cp:lastPrinted>
  <dcterms:created xsi:type="dcterms:W3CDTF">2023-10-25T20:28:50Z</dcterms:created>
  <dcterms:modified xsi:type="dcterms:W3CDTF">2025-10-29T21:37:19Z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