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Lst>
  <p:notesMasterIdLst>
    <p:notesMasterId r:id="rId9"/>
  </p:notesMasterIdLst>
  <p:sldIdLst>
    <p:sldId id="257" r:id="rId5"/>
    <p:sldId id="258" r:id="rId6"/>
    <p:sldId id="259" r:id="rId7"/>
    <p:sldId id="260" r:id="rId8"/>
  </p:sldIdLst>
  <p:sldSz cx="7772400" cy="10058400"/>
  <p:notesSz cx="6858000" cy="9144000"/>
  <p:embeddedFontLst>
    <p:embeddedFont>
      <p:font typeface="Open Sans Light" panose="020B0306030504020204" pitchFamily="34" charset="0"/>
      <p:regular r:id="rId10"/>
      <p:italic r:id="rId11"/>
    </p:embeddedFont>
    <p:embeddedFont>
      <p:font typeface="Open Sans Semibold" panose="020B0706030804020204"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30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D132A6-BDAB-7D9A-FDAF-1B5C47512B95}" name="Hudson, Les" initials="HL" userId="S::Les.Hudson@tea.texas.gov::1b51e3df-f37c-4646-8151-9652bb88c0d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5"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5A6267"/>
    <a:srgbClr val="363534"/>
    <a:srgbClr val="3864AF"/>
    <a:srgbClr val="3863AF"/>
    <a:srgbClr val="E7E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41" autoAdjust="0"/>
    <p:restoredTop sz="96390"/>
  </p:normalViewPr>
  <p:slideViewPr>
    <p:cSldViewPr snapToGrid="0" snapToObjects="1">
      <p:cViewPr>
        <p:scale>
          <a:sx n="179" d="100"/>
          <a:sy n="179" d="100"/>
        </p:scale>
        <p:origin x="101" y="-7253"/>
      </p:cViewPr>
      <p:guideLst>
        <p:guide orient="horz" pos="3120"/>
        <p:guide pos="307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97815-62CD-F54E-B947-D5FDC947635C}" type="datetimeFigureOut">
              <a:rPr lang="en-US" smtClean="0"/>
              <a:t>10/29/2025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3E5DC-FC10-574E-8CB7-83653E10725E}" type="slidenum">
              <a:rPr lang="en-US" smtClean="0"/>
              <a:t>‹#›</a:t>
            </a:fld>
            <a:endParaRPr lang="en-US"/>
          </a:p>
        </p:txBody>
      </p:sp>
    </p:spTree>
    <p:extLst>
      <p:ext uri="{BB962C8B-B14F-4D97-AF65-F5344CB8AC3E}">
        <p14:creationId xmlns:p14="http://schemas.microsoft.com/office/powerpoint/2010/main" val="360942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3E5DC-FC10-574E-8CB7-83653E10725E}" type="slidenum">
              <a:rPr lang="en-US" smtClean="0"/>
              <a:t>1</a:t>
            </a:fld>
            <a:endParaRPr lang="en-US"/>
          </a:p>
        </p:txBody>
      </p:sp>
    </p:spTree>
    <p:extLst>
      <p:ext uri="{BB962C8B-B14F-4D97-AF65-F5344CB8AC3E}">
        <p14:creationId xmlns:p14="http://schemas.microsoft.com/office/powerpoint/2010/main" val="235770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2</a:t>
            </a:fld>
            <a:endParaRPr lang="en-US"/>
          </a:p>
        </p:txBody>
      </p:sp>
    </p:spTree>
    <p:extLst>
      <p:ext uri="{BB962C8B-B14F-4D97-AF65-F5344CB8AC3E}">
        <p14:creationId xmlns:p14="http://schemas.microsoft.com/office/powerpoint/2010/main" val="1457367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3</a:t>
            </a:fld>
            <a:endParaRPr lang="en-US"/>
          </a:p>
        </p:txBody>
      </p:sp>
    </p:spTree>
    <p:extLst>
      <p:ext uri="{BB962C8B-B14F-4D97-AF65-F5344CB8AC3E}">
        <p14:creationId xmlns:p14="http://schemas.microsoft.com/office/powerpoint/2010/main" val="59843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4</a:t>
            </a:fld>
            <a:endParaRPr lang="en-US"/>
          </a:p>
        </p:txBody>
      </p:sp>
    </p:spTree>
    <p:extLst>
      <p:ext uri="{BB962C8B-B14F-4D97-AF65-F5344CB8AC3E}">
        <p14:creationId xmlns:p14="http://schemas.microsoft.com/office/powerpoint/2010/main" val="3435292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08265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68267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26383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74972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D6EFD-2D7D-9E45-8FC4-958639C0DF70}"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58042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DD6EFD-2D7D-9E45-8FC4-958639C0DF70}"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324852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DD6EFD-2D7D-9E45-8FC4-958639C0DF70}" type="datetimeFigureOut">
              <a:rPr lang="en-US" smtClean="0"/>
              <a:t>10/29/2025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18702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DD6EFD-2D7D-9E45-8FC4-958639C0DF70}" type="datetimeFigureOut">
              <a:rPr lang="en-US" smtClean="0"/>
              <a:t>10/29/2025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87967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D6EFD-2D7D-9E45-8FC4-958639C0DF70}" type="datetimeFigureOut">
              <a:rPr lang="en-US" smtClean="0"/>
              <a:t>10/29/2025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41553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95677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5782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5DD6EFD-2D7D-9E45-8FC4-958639C0DF70}" type="datetimeFigureOut">
              <a:rPr lang="en-US" smtClean="0"/>
              <a:t>10/29/2025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A89F5BB-FCA8-2B48-A843-A42D6348B3FC}" type="slidenum">
              <a:rPr lang="en-US" smtClean="0"/>
              <a:t>‹#›</a:t>
            </a:fld>
            <a:endParaRPr lang="en-US"/>
          </a:p>
        </p:txBody>
      </p:sp>
    </p:spTree>
    <p:extLst>
      <p:ext uri="{BB962C8B-B14F-4D97-AF65-F5344CB8AC3E}">
        <p14:creationId xmlns:p14="http://schemas.microsoft.com/office/powerpoint/2010/main" val="2961499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https://tea.texas.gov/academics/college-career-and-military-prep/career-and-technical-education/m-welding-extendedpptx.pdf" TargetMode="External"/><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hyperlink" Target="https://tea.texas.gov/student-assessment/monitoring-and-interventions/program-monitoring-and-interventions/methods-of-administration-guidance-and-resources" TargetMode="External"/><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hyperlink" Target="https://tea.texas.gov/cte" TargetMode="External"/><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hyperlink" Target="mailto:CTE@tea.texas.gov" TargetMode="External"/><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hyperlink" Target="https://tea.texas.gov/student-assessment/monitoring-and-interventions/program-monitoring-and-interventions/methods-of-administration-guidance-and-resources" TargetMode="External"/><Relationship Id="rId12" Type="http://schemas.openxmlformats.org/officeDocument/2006/relationships/image" Target="../media/image13.png"/><Relationship Id="rId17" Type="http://schemas.openxmlformats.org/officeDocument/2006/relationships/image" Target="../media/image10.png"/><Relationship Id="rId2" Type="http://schemas.openxmlformats.org/officeDocument/2006/relationships/notesSlide" Target="../notesSlides/notesSlide3.xm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tea.texas.gov/cte" TargetMode="External"/><Relationship Id="rId1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hyperlink" Target="mailto:CTE@tea.texas.gov" TargetMode="External"/><Relationship Id="rId9" Type="http://schemas.openxmlformats.org/officeDocument/2006/relationships/image" Target="../media/image19.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1.png"/><Relationship Id="rId18" Type="http://schemas.openxmlformats.org/officeDocument/2006/relationships/image" Target="../media/image21.png"/><Relationship Id="rId3" Type="http://schemas.openxmlformats.org/officeDocument/2006/relationships/image" Target="../media/image1.png"/><Relationship Id="rId21" Type="http://schemas.openxmlformats.org/officeDocument/2006/relationships/image" Target="../media/image22.png"/><Relationship Id="rId7" Type="http://schemas.openxmlformats.org/officeDocument/2006/relationships/hyperlink" Target="https://tea.texas.gov/student-assessment/monitoring-and-interventions/program-monitoring-and-interventions/methods-of-administration-guidance-and-resources" TargetMode="External"/><Relationship Id="rId12" Type="http://schemas.openxmlformats.org/officeDocument/2006/relationships/image" Target="../media/image20.png"/><Relationship Id="rId17"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image" Target="../media/image16.png"/><Relationship Id="rId20"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4.png"/><Relationship Id="rId5" Type="http://schemas.openxmlformats.org/officeDocument/2006/relationships/hyperlink" Target="https://tea.texas.gov/cte" TargetMode="External"/><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9.png"/><Relationship Id="rId4" Type="http://schemas.openxmlformats.org/officeDocument/2006/relationships/hyperlink" Target="mailto:CTE@tea.texas.gov" TargetMode="External"/><Relationship Id="rId9" Type="http://schemas.openxmlformats.org/officeDocument/2006/relationships/image" Target="../media/image8.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FAADB7-E19B-1F45-A4BB-C1DFE973D77B}"/>
              </a:ext>
              <a:ext uri="{C183D7F6-B498-43B3-948B-1728B52AA6E4}">
                <adec:decorative xmlns:adec="http://schemas.microsoft.com/office/drawing/2017/decorative" val="1"/>
              </a:ext>
            </a:extLst>
          </p:cNvPr>
          <p:cNvSpPr>
            <a:spLocks noGrp="1"/>
          </p:cNvSpPr>
          <p:nvPr>
            <p:ph type="ctrTitle"/>
          </p:nvPr>
        </p:nvSpPr>
        <p:spPr>
          <a:xfrm>
            <a:off x="1001182" y="25490"/>
            <a:ext cx="5829300" cy="141335"/>
          </a:xfrm>
        </p:spPr>
        <p:txBody>
          <a:bodyPr anchor="t">
            <a:noAutofit/>
          </a:bodyPr>
          <a:lstStyle/>
          <a:p>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700" b="1" i="1" kern="1200" dirty="0">
                <a:solidFill>
                  <a:schemeClr val="bg1"/>
                </a:solidFill>
                <a:effectLst/>
                <a:latin typeface="+mj-lt"/>
                <a:ea typeface="+mj-ea"/>
                <a:cs typeface="+mj-cs"/>
              </a:rPr>
              <a:t>Welding</a:t>
            </a:r>
            <a:r>
              <a:rPr lang="en-US" sz="700" dirty="0">
                <a:solidFill>
                  <a:schemeClr val="bg1"/>
                </a:solidFill>
              </a:rPr>
              <a:t> </a:t>
            </a:r>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1</a:t>
            </a:r>
            <a:b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br>
            <a:endParaRPr lang="en-US" sz="700" dirty="0">
              <a:solidFill>
                <a:schemeClr val="bg1"/>
              </a:solidFill>
            </a:endParaRPr>
          </a:p>
        </p:txBody>
      </p:sp>
      <p:sp>
        <p:nvSpPr>
          <p:cNvPr id="5" name="TextBox 4">
            <a:extLst>
              <a:ext uri="{FF2B5EF4-FFF2-40B4-BE49-F238E27FC236}">
                <a16:creationId xmlns:a16="http://schemas.microsoft.com/office/drawing/2014/main" id="{090C96C9-7626-E84E-94AF-1A4A71B39E9B}"/>
              </a:ext>
            </a:extLst>
          </p:cNvPr>
          <p:cNvSpPr txBox="1"/>
          <p:nvPr/>
        </p:nvSpPr>
        <p:spPr>
          <a:xfrm>
            <a:off x="1372056" y="158989"/>
            <a:ext cx="6192300" cy="1054135"/>
          </a:xfrm>
          <a:prstGeom prst="rect">
            <a:avLst/>
          </a:prstGeom>
          <a:noFill/>
        </p:spPr>
        <p:txBody>
          <a:bodyPr wrap="square" rtlCol="0">
            <a:spAutoFit/>
          </a:bodyPr>
          <a:lstStyle/>
          <a:p>
            <a:pPr lvl="0">
              <a:spcAft>
                <a:spcPts val="300"/>
              </a:spcAft>
              <a:defRPr/>
            </a:pPr>
            <a:r>
              <a:rPr lang="en-US" sz="2000" b="1" dirty="0">
                <a:solidFill>
                  <a:schemeClr val="accent1"/>
                </a:solidFill>
                <a:latin typeface="Calibri" panose="020F0502020204030204" pitchFamily="34" charset="0"/>
                <a:ea typeface="Open Sans Condensed Condensed" pitchFamily="2" charset="0"/>
                <a:cs typeface="Calibri" panose="020F0502020204030204" pitchFamily="34" charset="0"/>
              </a:rPr>
              <a:t>Manufacturing Career </a:t>
            </a:r>
            <a:r>
              <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Cluster</a:t>
            </a:r>
          </a:p>
          <a:p>
            <a:pPr>
              <a:lnSpc>
                <a:spcPts val="1200"/>
              </a:lnSpc>
              <a:defRPr/>
            </a:pPr>
            <a:r>
              <a:rPr lang="en-US" sz="1000"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The Manufacturing career cluster focuses on planning, managing, and performing the processing of materials into intermediate or final products and related professional and technical support activities such as production planning and control, maintenance, and process engineering. This career cluster includes occupations ranging from welder and machinist to industrial engineering technician and semi-conductor processing technician.</a:t>
            </a:r>
          </a:p>
        </p:txBody>
      </p:sp>
      <p:sp>
        <p:nvSpPr>
          <p:cNvPr id="6" name="TextBox 5">
            <a:extLst>
              <a:ext uri="{FF2B5EF4-FFF2-40B4-BE49-F238E27FC236}">
                <a16:creationId xmlns:a16="http://schemas.microsoft.com/office/drawing/2014/main" id="{F67423BB-E84B-A848-912D-92B720E05DCA}"/>
              </a:ext>
            </a:extLst>
          </p:cNvPr>
          <p:cNvSpPr txBox="1"/>
          <p:nvPr/>
        </p:nvSpPr>
        <p:spPr>
          <a:xfrm>
            <a:off x="237064" y="1235214"/>
            <a:ext cx="7357536" cy="8694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8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kumimoji="0" lang="en-US" sz="18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rPr>
              <a:t>Welding</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The Welding Program of Study focuses on the development and use of automatic and computer-controlled machines, tools, and robots that perform work on metal or plastic. CTE learners will learn how to modify parts to make or repair machine tools or maintain individual machines and how to use hand-welding or flame-cutting equipment.</a:t>
            </a:r>
            <a:endPar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10" name="Rectangle 9">
            <a:extLst>
              <a:ext uri="{FF2B5EF4-FFF2-40B4-BE49-F238E27FC236}">
                <a16:creationId xmlns:a16="http://schemas.microsoft.com/office/drawing/2014/main" id="{0087655A-8678-C34A-B834-72710306E4AE}"/>
              </a:ext>
            </a:extLst>
          </p:cNvPr>
          <p:cNvSpPr/>
          <p:nvPr/>
        </p:nvSpPr>
        <p:spPr>
          <a:xfrm>
            <a:off x="440458" y="2102192"/>
            <a:ext cx="4166387"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Secondary Courses for High School Credit</a:t>
            </a:r>
            <a:endParaRPr kumimoji="0" lang="en-US" sz="15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11" name="Table 10" descr="Secondary Courses for High School Credit">
            <a:extLst>
              <a:ext uri="{FF2B5EF4-FFF2-40B4-BE49-F238E27FC236}">
                <a16:creationId xmlns:a16="http://schemas.microsoft.com/office/drawing/2014/main" id="{A51F9466-4CB4-994E-AC8E-43A3A7C6FA27}"/>
              </a:ext>
            </a:extLst>
          </p:cNvPr>
          <p:cNvGraphicFramePr>
            <a:graphicFrameLocks noGrp="1"/>
          </p:cNvGraphicFramePr>
          <p:nvPr>
            <p:extLst>
              <p:ext uri="{D42A27DB-BD31-4B8C-83A1-F6EECF244321}">
                <p14:modId xmlns:p14="http://schemas.microsoft.com/office/powerpoint/2010/main" val="3396312342"/>
              </p:ext>
            </p:extLst>
          </p:nvPr>
        </p:nvGraphicFramePr>
        <p:xfrm>
          <a:off x="667114" y="2384979"/>
          <a:ext cx="3831336" cy="2754735"/>
        </p:xfrm>
        <a:graphic>
          <a:graphicData uri="http://schemas.openxmlformats.org/drawingml/2006/table">
            <a:tbl>
              <a:tblPr firstRow="1" bandRow="1">
                <a:effectLst/>
                <a:tableStyleId>{5C22544A-7EE6-4342-B048-85BDC9FD1C3A}</a:tableStyleId>
              </a:tblPr>
              <a:tblGrid>
                <a:gridCol w="585216">
                  <a:extLst>
                    <a:ext uri="{9D8B030D-6E8A-4147-A177-3AD203B41FA5}">
                      <a16:colId xmlns:a16="http://schemas.microsoft.com/office/drawing/2014/main" val="3900548994"/>
                    </a:ext>
                  </a:extLst>
                </a:gridCol>
                <a:gridCol w="3246120">
                  <a:extLst>
                    <a:ext uri="{9D8B030D-6E8A-4147-A177-3AD203B41FA5}">
                      <a16:colId xmlns:a16="http://schemas.microsoft.com/office/drawing/2014/main" val="1881397732"/>
                    </a:ext>
                  </a:extLst>
                </a:gridCol>
              </a:tblGrid>
              <a:tr h="32943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Principles of Manufacturing</a:t>
                      </a:r>
                    </a:p>
                    <a:p>
                      <a:pPr marL="171450" marR="0" lvl="0" indent="-171450" algn="l" defTabSz="914400" rtl="0" eaLnBrk="1" fontAlgn="auto" latinLnBrk="0" hangingPunct="1">
                        <a:lnSpc>
                          <a:spcPct val="10000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Introduction to Welding</a:t>
                      </a:r>
                      <a:endParaRPr kumimoji="0" lang="en-US" sz="900" b="1" i="0" u="none" strike="noStrike" kern="1200" cap="none" spc="0" normalizeH="0" baseline="3000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2735340"/>
                  </a:ext>
                </a:extLst>
              </a:tr>
              <a:tr h="69733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Introduction to Film Interpretation of Weldments</a:t>
                      </a:r>
                    </a:p>
                    <a:p>
                      <a:pPr marL="171450" marR="0" lvl="0" indent="-171450" algn="l" defTabSz="914400" rtl="0" eaLnBrk="1" fontAlgn="auto" latinLnBrk="0" hangingPunct="1">
                        <a:lnSpc>
                          <a:spcPct val="10000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Welding I</a:t>
                      </a:r>
                    </a:p>
                    <a:p>
                      <a:pPr marL="171450" marR="0" lvl="0" indent="-171450" algn="l" defTabSz="914400" rtl="0" eaLnBrk="1" fontAlgn="auto" latinLnBrk="0" hangingPunct="1">
                        <a:lnSpc>
                          <a:spcPct val="10000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Occupational Safety and Environmental Technology I</a:t>
                      </a:r>
                    </a:p>
                    <a:p>
                      <a:pPr marL="171450" marR="0" lvl="0" indent="-171450" algn="l" defTabSz="914400" rtl="0" eaLnBrk="1" fontAlgn="auto" latinLnBrk="0" hangingPunct="1">
                        <a:lnSpc>
                          <a:spcPct val="10000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Entrepreneurship 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495746"/>
                  </a:ext>
                </a:extLst>
              </a:tr>
              <a:tr h="32943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Welding II</a:t>
                      </a:r>
                    </a:p>
                    <a:p>
                      <a:pPr marL="171450" marR="0" lvl="0" indent="-171450" algn="l" defTabSz="914400" rtl="0" eaLnBrk="1" fontAlgn="auto" latinLnBrk="0" hangingPunct="1">
                        <a:lnSpc>
                          <a:spcPct val="10000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Welding II + Welding II Lab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8088793"/>
                  </a:ext>
                </a:extLst>
              </a:tr>
              <a:tr h="93268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Practicum in Manufacturing</a:t>
                      </a:r>
                    </a:p>
                    <a:p>
                      <a:pPr marL="171450" marR="0" lvl="0" indent="-171450" algn="l" defTabSz="914400" rtl="0" eaLnBrk="1" fontAlgn="auto" latinLnBrk="0" hangingPunct="1">
                        <a:lnSpc>
                          <a:spcPct val="10000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Practicum in Manufacturing + Extended Practicum in Manufacturing</a:t>
                      </a:r>
                    </a:p>
                    <a:p>
                      <a:pPr marL="171450" marR="0" lvl="0" indent="-171450" algn="l" defTabSz="914400" rtl="0" eaLnBrk="1" fontAlgn="auto" latinLnBrk="0" hangingPunct="1">
                        <a:lnSpc>
                          <a:spcPct val="10000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Practicum in Entrepreneurship</a:t>
                      </a:r>
                    </a:p>
                    <a:p>
                      <a:pPr marL="171450" marR="0" lvl="0" indent="-171450" algn="l" defTabSz="914400" rtl="0" eaLnBrk="1" fontAlgn="auto" latinLnBrk="0" hangingPunct="1">
                        <a:lnSpc>
                          <a:spcPct val="10000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Practicum in Entrepreneurship + Extended Practicum in Entrepreneurship</a:t>
                      </a:r>
                      <a:endPar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a:p>
                      <a:pPr marL="171450" marR="0" lvl="0" indent="-171450" algn="l" defTabSz="914400" rtl="0" eaLnBrk="1" fontAlgn="auto" latinLnBrk="0" hangingPunct="1">
                        <a:lnSpc>
                          <a:spcPct val="10000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Career Preparation for Programs of Study </a:t>
                      </a:r>
                    </a:p>
                    <a:p>
                      <a:pPr marL="171450" marR="0" lvl="0" indent="-171450" algn="l" defTabSz="914400" rtl="0" eaLnBrk="1" fontAlgn="auto" latinLnBrk="0" hangingPunct="1">
                        <a:lnSpc>
                          <a:spcPct val="10000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Career Preparation for Programs of Study + Extended Career Preparation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0026004"/>
                  </a:ext>
                </a:extLst>
              </a:tr>
            </a:tbl>
          </a:graphicData>
        </a:graphic>
      </p:graphicFrame>
      <p:sp>
        <p:nvSpPr>
          <p:cNvPr id="29" name="Rectangle 28">
            <a:extLst>
              <a:ext uri="{FF2B5EF4-FFF2-40B4-BE49-F238E27FC236}">
                <a16:creationId xmlns:a16="http://schemas.microsoft.com/office/drawing/2014/main" id="{5E6D0C54-DE5D-EB4A-80F0-2C96F3B14DB5}"/>
              </a:ext>
            </a:extLst>
          </p:cNvPr>
          <p:cNvSpPr/>
          <p:nvPr/>
        </p:nvSpPr>
        <p:spPr>
          <a:xfrm>
            <a:off x="449643" y="5199128"/>
            <a:ext cx="4193115"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Work-Based Learning and Expanded Learning Opportunities</a:t>
            </a:r>
            <a:endPar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28" name="Table 27" descr="Work-Based Learning and Expanded Learning Opportunities">
            <a:extLst>
              <a:ext uri="{FF2B5EF4-FFF2-40B4-BE49-F238E27FC236}">
                <a16:creationId xmlns:a16="http://schemas.microsoft.com/office/drawing/2014/main" id="{799D3F2A-B054-4C47-A306-F8F9DE80D21E}"/>
              </a:ext>
            </a:extLst>
          </p:cNvPr>
          <p:cNvGraphicFramePr>
            <a:graphicFrameLocks noGrp="1"/>
          </p:cNvGraphicFramePr>
          <p:nvPr>
            <p:extLst>
              <p:ext uri="{D42A27DB-BD31-4B8C-83A1-F6EECF244321}">
                <p14:modId xmlns:p14="http://schemas.microsoft.com/office/powerpoint/2010/main" val="2475173300"/>
              </p:ext>
            </p:extLst>
          </p:nvPr>
        </p:nvGraphicFramePr>
        <p:xfrm>
          <a:off x="347811" y="5503477"/>
          <a:ext cx="4264210" cy="1051560"/>
        </p:xfrm>
        <a:graphic>
          <a:graphicData uri="http://schemas.openxmlformats.org/drawingml/2006/table">
            <a:tbl>
              <a:tblPr firstRow="1" bandRow="1">
                <a:effectLst/>
                <a:tableStyleId>{5C22544A-7EE6-4342-B048-85BDC9FD1C3A}</a:tableStyleId>
              </a:tblPr>
              <a:tblGrid>
                <a:gridCol w="1182064">
                  <a:extLst>
                    <a:ext uri="{9D8B030D-6E8A-4147-A177-3AD203B41FA5}">
                      <a16:colId xmlns:a16="http://schemas.microsoft.com/office/drawing/2014/main" val="3900548994"/>
                    </a:ext>
                  </a:extLst>
                </a:gridCol>
                <a:gridCol w="3082146">
                  <a:extLst>
                    <a:ext uri="{9D8B030D-6E8A-4147-A177-3AD203B41FA5}">
                      <a16:colId xmlns:a16="http://schemas.microsoft.com/office/drawing/2014/main" val="1881397732"/>
                    </a:ext>
                  </a:extLst>
                </a:gridCol>
              </a:tblGrid>
              <a:tr h="27432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Work-Based Learning Activities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tc>
                  <a:txBody>
                    <a:bodyPr/>
                    <a:lstStyle/>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Job shadow a welder</a:t>
                      </a:r>
                    </a:p>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Intern for a local welding company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extLst>
                  <a:ext uri="{0D108BD9-81ED-4DB2-BD59-A6C34878D82A}">
                    <a16:rowId xmlns:a16="http://schemas.microsoft.com/office/drawing/2014/main" val="2479243592"/>
                  </a:ext>
                </a:extLst>
              </a:tr>
              <a:tr h="5166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Expanded Learning Opportunities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Tour a welding shop</a:t>
                      </a:r>
                    </a:p>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SkillsUSA or TSA</a:t>
                      </a:r>
                    </a:p>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a welding project that benefits the community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extLst>
                  <a:ext uri="{0D108BD9-81ED-4DB2-BD59-A6C34878D82A}">
                    <a16:rowId xmlns:a16="http://schemas.microsoft.com/office/drawing/2014/main" val="2752735340"/>
                  </a:ext>
                </a:extLst>
              </a:tr>
            </a:tbl>
          </a:graphicData>
        </a:graphic>
      </p:graphicFrame>
      <p:sp>
        <p:nvSpPr>
          <p:cNvPr id="26" name="Rectangle 25">
            <a:extLst>
              <a:ext uri="{FF2B5EF4-FFF2-40B4-BE49-F238E27FC236}">
                <a16:creationId xmlns:a16="http://schemas.microsoft.com/office/drawing/2014/main" id="{AC1903EC-A84D-594F-94A3-CABE34227C62}"/>
              </a:ext>
            </a:extLst>
          </p:cNvPr>
          <p:cNvSpPr/>
          <p:nvPr/>
        </p:nvSpPr>
        <p:spPr>
          <a:xfrm>
            <a:off x="293120" y="6555387"/>
            <a:ext cx="428821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Aligned Industry-Based Certifications</a:t>
            </a:r>
          </a:p>
        </p:txBody>
      </p:sp>
      <p:sp>
        <p:nvSpPr>
          <p:cNvPr id="14" name="Google Shape;166;p1">
            <a:extLst>
              <a:ext uri="{FF2B5EF4-FFF2-40B4-BE49-F238E27FC236}">
                <a16:creationId xmlns:a16="http://schemas.microsoft.com/office/drawing/2014/main" id="{F3FFB454-99EA-E048-AE90-DD129590DE9E}"/>
              </a:ext>
            </a:extLst>
          </p:cNvPr>
          <p:cNvSpPr txBox="1"/>
          <p:nvPr/>
        </p:nvSpPr>
        <p:spPr>
          <a:xfrm>
            <a:off x="369329" y="6826288"/>
            <a:ext cx="4217288" cy="1297188"/>
          </a:xfrm>
          <a:prstGeom prst="rect">
            <a:avLst/>
          </a:prstGeom>
          <a:noFill/>
          <a:ln>
            <a:noFill/>
          </a:ln>
        </p:spPr>
        <p:txBody>
          <a:bodyPr spcFirstLastPara="1" wrap="square" lIns="0" tIns="0" rIns="0" bIns="0" numCol="2" spcCol="18288" anchor="t" anchorCtr="0">
            <a:noAutofit/>
          </a:bodyPr>
          <a:lstStyle/>
          <a:p>
            <a:pPr marL="127000" lvl="0" indent="-127000">
              <a:lnSpc>
                <a:spcPts val="1150"/>
              </a:lnSpc>
              <a:buSzPct val="12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API 1104 Welding Pipelines and Related Facilities</a:t>
            </a:r>
          </a:p>
          <a:p>
            <a:pPr marL="127000" lvl="0" indent="-127000">
              <a:lnSpc>
                <a:spcPts val="1150"/>
              </a:lnSpc>
              <a:buSzPct val="12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AWS Certified Welder</a:t>
            </a:r>
          </a:p>
          <a:p>
            <a:pPr marL="127000" lvl="0" indent="-127000">
              <a:lnSpc>
                <a:spcPts val="1150"/>
              </a:lnSpc>
              <a:buSzPct val="12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AWS D1.1 Structural Steel</a:t>
            </a:r>
          </a:p>
          <a:p>
            <a:pPr marL="127000" lvl="0" indent="-127000">
              <a:lnSpc>
                <a:spcPts val="1150"/>
              </a:lnSpc>
              <a:buSzPct val="12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AWS D9.1 Sheet Metal Welding</a:t>
            </a:r>
          </a:p>
          <a:p>
            <a:pPr marL="127000" lvl="0" indent="-127000">
              <a:lnSpc>
                <a:spcPts val="1150"/>
              </a:lnSpc>
              <a:buSzPct val="12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AWS SENSE Level 1: Entry Welder</a:t>
            </a:r>
          </a:p>
          <a:p>
            <a:pPr marL="127000" lvl="0" indent="-127000">
              <a:lnSpc>
                <a:spcPts val="1150"/>
              </a:lnSpc>
              <a:buSzPct val="12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Construction Technology Certification Level I</a:t>
            </a:r>
          </a:p>
          <a:p>
            <a:pPr marL="127000" lvl="0" indent="-127000">
              <a:lnSpc>
                <a:spcPts val="1150"/>
              </a:lnSpc>
              <a:buSzPct val="12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Core</a:t>
            </a:r>
          </a:p>
          <a:p>
            <a:pPr marL="127000" lvl="0" indent="-127000">
              <a:lnSpc>
                <a:spcPts val="1150"/>
              </a:lnSpc>
              <a:buSzPct val="12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Industrial Technology Maintenance (ITM) - Maintenance Welding</a:t>
            </a:r>
          </a:p>
          <a:p>
            <a:pPr marL="127000" lvl="0" indent="-127000">
              <a:lnSpc>
                <a:spcPts val="1150"/>
              </a:lnSpc>
              <a:buSzPct val="12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Welding - Job Ready</a:t>
            </a:r>
          </a:p>
          <a:p>
            <a:pPr marL="127000" lvl="0" indent="-127000">
              <a:lnSpc>
                <a:spcPts val="1150"/>
              </a:lnSpc>
              <a:buSzPct val="12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Welding and Fabrication</a:t>
            </a: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p>
          <a:p>
            <a:pPr marL="127000" lvl="0" indent="-127000">
              <a:lnSpc>
                <a:spcPts val="1150"/>
              </a:lnSpc>
              <a:buSzPct val="12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Welding Level 2</a:t>
            </a:r>
          </a:p>
          <a:p>
            <a:pPr marL="127000" lvl="0" indent="-127000">
              <a:lnSpc>
                <a:spcPts val="1150"/>
              </a:lnSpc>
              <a:buSzPct val="120000"/>
              <a:buFont typeface="Arial" panose="020B0604020202020204" pitchFamily="34" charset="0"/>
              <a:buChar char="•"/>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Welding Level I</a:t>
            </a:r>
          </a:p>
        </p:txBody>
      </p:sp>
      <p:pic>
        <p:nvPicPr>
          <p:cNvPr id="50" name="Picture 5">
            <a:extLst>
              <a:ext uri="{FF2B5EF4-FFF2-40B4-BE49-F238E27FC236}">
                <a16:creationId xmlns:a16="http://schemas.microsoft.com/office/drawing/2014/main" id="{5C0A4937-7DD0-1A45-97FD-B17E845749F2}"/>
              </a:ext>
              <a:ext uri="{C183D7F6-B498-43B3-948B-1728B52AA6E4}">
                <adec:decorative xmlns:adec="http://schemas.microsoft.com/office/drawing/2017/decorative" val="1"/>
              </a:ext>
            </a:extLst>
          </p:cNvPr>
          <p:cNvPicPr>
            <a:picLocks noChangeAspect="1"/>
          </p:cNvPicPr>
          <p:nvPr/>
        </p:nvPicPr>
        <p:blipFill rotWithShape="1">
          <a:blip r:embed="rId4"/>
          <a:srcRect t="50981" b="2329"/>
          <a:stretch/>
        </p:blipFill>
        <p:spPr>
          <a:xfrm>
            <a:off x="4681072" y="2182949"/>
            <a:ext cx="3097447" cy="808379"/>
          </a:xfrm>
          <a:prstGeom prst="rect">
            <a:avLst/>
          </a:prstGeom>
          <a:ln>
            <a:noFill/>
          </a:ln>
          <a:effectLst/>
        </p:spPr>
      </p:pic>
      <p:sp>
        <p:nvSpPr>
          <p:cNvPr id="17" name="Rectangle 16">
            <a:extLst>
              <a:ext uri="{FF2B5EF4-FFF2-40B4-BE49-F238E27FC236}">
                <a16:creationId xmlns:a16="http://schemas.microsoft.com/office/drawing/2014/main" id="{8901CE91-ECE6-7049-B499-17887E1ED1D4}"/>
              </a:ext>
              <a:ext uri="{C183D7F6-B498-43B3-948B-1728B52AA6E4}">
                <adec:decorative xmlns:adec="http://schemas.microsoft.com/office/drawing/2017/decorative" val="1"/>
              </a:ext>
            </a:extLst>
          </p:cNvPr>
          <p:cNvSpPr/>
          <p:nvPr/>
        </p:nvSpPr>
        <p:spPr>
          <a:xfrm>
            <a:off x="4679872" y="2896956"/>
            <a:ext cx="3116932" cy="7145869"/>
          </a:xfrm>
          <a:prstGeom prst="rect">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3DB"/>
              </a:solidFill>
              <a:effectLst/>
              <a:uLnTx/>
              <a:uFillTx/>
              <a:latin typeface="Calibri" panose="020F0502020204030204" pitchFamily="34" charset="0"/>
              <a:cs typeface="Calibri" panose="020F0502020204030204" pitchFamily="34" charset="0"/>
            </a:endParaRPr>
          </a:p>
        </p:txBody>
      </p:sp>
      <p:pic>
        <p:nvPicPr>
          <p:cNvPr id="39" name="Picture 38">
            <a:extLst>
              <a:ext uri="{FF2B5EF4-FFF2-40B4-BE49-F238E27FC236}">
                <a16:creationId xmlns:a16="http://schemas.microsoft.com/office/drawing/2014/main" id="{42F6463D-DDA7-F843-AB15-C2ABD0D5C64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904766" y="3288207"/>
            <a:ext cx="617537" cy="596485"/>
          </a:xfrm>
          <a:prstGeom prst="rect">
            <a:avLst/>
          </a:prstGeom>
        </p:spPr>
      </p:pic>
      <p:sp>
        <p:nvSpPr>
          <p:cNvPr id="47" name="Rectangle 46">
            <a:extLst>
              <a:ext uri="{FF2B5EF4-FFF2-40B4-BE49-F238E27FC236}">
                <a16:creationId xmlns:a16="http://schemas.microsoft.com/office/drawing/2014/main" id="{1769ED0C-06E7-7F46-B005-75B0FEB7C386}"/>
              </a:ext>
            </a:extLst>
          </p:cNvPr>
          <p:cNvSpPr/>
          <p:nvPr/>
        </p:nvSpPr>
        <p:spPr>
          <a:xfrm>
            <a:off x="4761072" y="2998800"/>
            <a:ext cx="2908596"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500"/>
              </a:spcAft>
              <a:buClr>
                <a:srgbClr val="363534"/>
              </a:buClr>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Example Postsecondary Opportunities</a:t>
            </a:r>
          </a:p>
        </p:txBody>
      </p:sp>
      <p:sp>
        <p:nvSpPr>
          <p:cNvPr id="23" name="Google Shape;163;p1">
            <a:extLst>
              <a:ext uri="{FF2B5EF4-FFF2-40B4-BE49-F238E27FC236}">
                <a16:creationId xmlns:a16="http://schemas.microsoft.com/office/drawing/2014/main" id="{1ACA50DF-1E3A-1C45-A12E-E10648D51069}"/>
              </a:ext>
            </a:extLst>
          </p:cNvPr>
          <p:cNvSpPr txBox="1"/>
          <p:nvPr/>
        </p:nvSpPr>
        <p:spPr>
          <a:xfrm>
            <a:off x="4786843" y="3255966"/>
            <a:ext cx="2882825" cy="2986352"/>
          </a:xfrm>
          <a:prstGeom prst="rect">
            <a:avLst/>
          </a:prstGeom>
          <a:noFill/>
          <a:ln>
            <a:noFill/>
          </a:ln>
        </p:spPr>
        <p:txBody>
          <a:bodyPr spcFirstLastPara="1" wrap="square" lIns="91425" tIns="45700" rIns="91425" bIns="45700" anchor="t" anchorCtr="0">
            <a:noAutofit/>
          </a:bodyPr>
          <a:lstStyle/>
          <a:p>
            <a:pPr marL="114300" marR="0" lvl="0" indent="-114300" algn="l" defTabSz="914400" rtl="0" eaLnBrk="1" fontAlgn="auto" latinLnBrk="0" hangingPunct="1">
              <a:lnSpc>
                <a:spcPts val="100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Apprenticeships</a:t>
            </a:r>
          </a:p>
          <a:p>
            <a:pPr marL="171450" marR="0" lvl="0" indent="-171450" algn="l" defTabSz="914400" rtl="0" eaLnBrk="1" fontAlgn="auto" latinLnBrk="0" hangingPunct="1">
              <a:lnSpc>
                <a:spcPts val="1000"/>
              </a:lnSpc>
              <a:spcBef>
                <a:spcPts val="0"/>
              </a:spcBef>
              <a:spcAft>
                <a:spcPts val="0"/>
              </a:spcAft>
              <a:buClr>
                <a:srgbClr val="363534"/>
              </a:buClr>
              <a:buSzTx/>
              <a:buFont typeface="Arial" panose="020B0604020202020204" pitchFamily="34" charset="0"/>
              <a:buChar char="•"/>
              <a:tabLst/>
              <a:defRPr/>
            </a:pPr>
            <a:r>
              <a:rPr lang="en-US" sz="900" dirty="0">
                <a:solidFill>
                  <a:prstClr val="black"/>
                </a:solidFill>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Welding</a:t>
            </a:r>
          </a:p>
          <a:p>
            <a:pPr marL="171450" marR="0" lvl="0" indent="-171450" algn="l" defTabSz="914400" rtl="0" eaLnBrk="1" fontAlgn="auto" latinLnBrk="0" hangingPunct="1">
              <a:lnSpc>
                <a:spcPts val="700"/>
              </a:lnSpc>
              <a:spcBef>
                <a:spcPts val="0"/>
              </a:spcBef>
              <a:spcAft>
                <a:spcPts val="0"/>
              </a:spcAft>
              <a:buClr>
                <a:srgbClr val="363534"/>
              </a:buClr>
              <a:buSzTx/>
              <a:buFont typeface="Arial" panose="020B0604020202020204" pitchFamily="34" charset="0"/>
              <a:buChar char="•"/>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114300" marR="0" lvl="0" indent="-114300" algn="l" defTabSz="914400" rtl="0" eaLnBrk="1" fontAlgn="auto" latinLnBrk="0" hangingPunct="1">
              <a:lnSpc>
                <a:spcPts val="100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Associate Degrees</a:t>
            </a: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Welding Technology</a:t>
            </a: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Building/Construction Site Management</a:t>
            </a: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Operations Management and Supervision</a:t>
            </a:r>
            <a:endPar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114300" lvl="0" indent="-114300">
              <a:lnSpc>
                <a:spcPts val="700"/>
              </a:lnSpc>
              <a:buClr>
                <a:srgbClr val="363534"/>
              </a:buClr>
              <a:buSzPts val="800"/>
              <a:buFontTx/>
              <a:buChar char="•"/>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lvl="0">
              <a:lnSpc>
                <a:spcPts val="1000"/>
              </a:lnSpc>
              <a:buClr>
                <a:srgbClr val="363534"/>
              </a:buClr>
              <a:buSzPts val="800"/>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Bachelor’s Degrees</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Welding Technology </a:t>
            </a: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Construction Management</a:t>
            </a: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Project </a:t>
            </a: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Management</a:t>
            </a: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Building/Construction Site Management</a:t>
            </a:r>
          </a:p>
          <a:p>
            <a:pPr marL="114300" lvl="0" indent="-114300">
              <a:lnSpc>
                <a:spcPts val="700"/>
              </a:lnSpc>
              <a:buClr>
                <a:srgbClr val="363534"/>
              </a:buClr>
              <a:buSzPts val="800"/>
              <a:buFontTx/>
              <a:buChar char="•"/>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lvl="0">
              <a:lnSpc>
                <a:spcPts val="1000"/>
              </a:lnSpc>
              <a:buClr>
                <a:srgbClr val="363534"/>
              </a:buClr>
              <a:buSzPts val="800"/>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Master’s, Doctoral, and Professional Degrees</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Engineering</a:t>
            </a: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Engineering/Industrial Management</a:t>
            </a: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Manufacturing Engineering</a:t>
            </a: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Construction Engineering</a:t>
            </a:r>
            <a:endParaRPr kumimoji="0" lang="en-US" sz="900" b="1" i="0" u="none" strike="noStrike" kern="1200" cap="none" spc="0" normalizeH="0" baseline="0" noProof="0" dirty="0">
              <a:ln>
                <a:noFill/>
              </a:ln>
              <a:solidFill>
                <a:srgbClr val="4472C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p:txBody>
      </p:sp>
      <p:pic>
        <p:nvPicPr>
          <p:cNvPr id="41" name="Picture 40">
            <a:extLst>
              <a:ext uri="{FF2B5EF4-FFF2-40B4-BE49-F238E27FC236}">
                <a16:creationId xmlns:a16="http://schemas.microsoft.com/office/drawing/2014/main" id="{E87636A2-C85C-4446-99E9-B5ACC56AFC8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776487" y="5742444"/>
            <a:ext cx="605476" cy="591715"/>
          </a:xfrm>
          <a:prstGeom prst="rect">
            <a:avLst/>
          </a:prstGeom>
        </p:spPr>
      </p:pic>
      <p:sp>
        <p:nvSpPr>
          <p:cNvPr id="15" name="Rectangle 14">
            <a:extLst>
              <a:ext uri="{FF2B5EF4-FFF2-40B4-BE49-F238E27FC236}">
                <a16:creationId xmlns:a16="http://schemas.microsoft.com/office/drawing/2014/main" id="{015EAF6B-99CE-4B46-8970-C84F35537098}"/>
              </a:ext>
            </a:extLst>
          </p:cNvPr>
          <p:cNvSpPr/>
          <p:nvPr/>
        </p:nvSpPr>
        <p:spPr>
          <a:xfrm>
            <a:off x="5380395" y="5762546"/>
            <a:ext cx="2308388"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Example Aligned Occupations   </a:t>
            </a:r>
          </a:p>
        </p:txBody>
      </p:sp>
      <p:sp>
        <p:nvSpPr>
          <p:cNvPr id="46" name="Double Bracket 45">
            <a:extLst>
              <a:ext uri="{FF2B5EF4-FFF2-40B4-BE49-F238E27FC236}">
                <a16:creationId xmlns:a16="http://schemas.microsoft.com/office/drawing/2014/main" id="{29723102-B029-6046-AE5F-B64631A4EF05}"/>
              </a:ext>
              <a:ext uri="{C183D7F6-B498-43B3-948B-1728B52AA6E4}">
                <adec:decorative xmlns:adec="http://schemas.microsoft.com/office/drawing/2017/decorative" val="1"/>
              </a:ext>
            </a:extLst>
          </p:cNvPr>
          <p:cNvSpPr/>
          <p:nvPr/>
        </p:nvSpPr>
        <p:spPr>
          <a:xfrm>
            <a:off x="5304255" y="6085722"/>
            <a:ext cx="1901952" cy="985536"/>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ECE42AF-E901-D54D-9617-6AE15DB37D6C}"/>
              </a:ext>
            </a:extLst>
          </p:cNvPr>
          <p:cNvSpPr txBox="1"/>
          <p:nvPr/>
        </p:nvSpPr>
        <p:spPr>
          <a:xfrm>
            <a:off x="5380395" y="6106041"/>
            <a:ext cx="1934240" cy="198601"/>
          </a:xfrm>
          <a:prstGeom prst="rect">
            <a:avLst/>
          </a:prstGeom>
          <a:noFill/>
        </p:spPr>
        <p:txBody>
          <a:bodyPr wrap="square" rtlCol="0">
            <a:noAutofit/>
          </a:bodyPr>
          <a:lstStyle/>
          <a:p>
            <a:pPr lvl="0" defTabSz="1341150">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Welders, Cutters, Solderers, and Brazers</a:t>
            </a:r>
          </a:p>
        </p:txBody>
      </p:sp>
      <p:sp>
        <p:nvSpPr>
          <p:cNvPr id="31" name="TextBox 30">
            <a:extLst>
              <a:ext uri="{FF2B5EF4-FFF2-40B4-BE49-F238E27FC236}">
                <a16:creationId xmlns:a16="http://schemas.microsoft.com/office/drawing/2014/main" id="{6BC50869-F11E-6140-9A7D-20A0EA8F797B}"/>
              </a:ext>
            </a:extLst>
          </p:cNvPr>
          <p:cNvSpPr txBox="1"/>
          <p:nvPr/>
        </p:nvSpPr>
        <p:spPr>
          <a:xfrm>
            <a:off x="5380395" y="6459460"/>
            <a:ext cx="1475446" cy="583391"/>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$48,494</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5,636</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23%</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45" name="Double Bracket 44">
            <a:extLst>
              <a:ext uri="{FF2B5EF4-FFF2-40B4-BE49-F238E27FC236}">
                <a16:creationId xmlns:a16="http://schemas.microsoft.com/office/drawing/2014/main" id="{3BA72D32-C034-BD46-AA07-443AFE5B1384}"/>
              </a:ext>
              <a:ext uri="{C183D7F6-B498-43B3-948B-1728B52AA6E4}">
                <adec:decorative xmlns:adec="http://schemas.microsoft.com/office/drawing/2017/decorative" val="1"/>
              </a:ext>
            </a:extLst>
          </p:cNvPr>
          <p:cNvSpPr/>
          <p:nvPr/>
        </p:nvSpPr>
        <p:spPr>
          <a:xfrm>
            <a:off x="5304255" y="7158671"/>
            <a:ext cx="1901952" cy="1153614"/>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322A8830-FB08-DD4C-9E74-0415193C983F}"/>
              </a:ext>
            </a:extLst>
          </p:cNvPr>
          <p:cNvSpPr txBox="1"/>
          <p:nvPr/>
        </p:nvSpPr>
        <p:spPr>
          <a:xfrm>
            <a:off x="5380395" y="7183358"/>
            <a:ext cx="1821043" cy="238027"/>
          </a:xfrm>
          <a:prstGeom prst="rect">
            <a:avLst/>
          </a:prstGeom>
          <a:noFill/>
        </p:spPr>
        <p:txBody>
          <a:bodyPr wrap="square" rtlCol="0">
            <a:noAutofit/>
          </a:bodyPr>
          <a:lstStyle/>
          <a:p>
            <a:pPr lvl="0" defTabSz="1341150">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First-Line Supervisors of Production and Operating Workers</a:t>
            </a: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53A39835-03FC-214F-8A58-02640F31131C}"/>
              </a:ext>
            </a:extLst>
          </p:cNvPr>
          <p:cNvSpPr txBox="1"/>
          <p:nvPr/>
        </p:nvSpPr>
        <p:spPr>
          <a:xfrm>
            <a:off x="5380395" y="7702439"/>
            <a:ext cx="1450087" cy="552976"/>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$62,514</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6,566</a:t>
            </a:r>
          </a:p>
          <a:p>
            <a:pPr lvl="0" defTabSz="1341150">
              <a:lnSpc>
                <a:spcPts val="1250"/>
              </a:lnSpc>
              <a:buClr>
                <a:prstClr val="black"/>
              </a:buClr>
              <a:buSzPts val="800"/>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17%</a:t>
            </a:r>
            <a:b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endParaRPr kumimoji="0" lang="en-US" sz="900" b="1" i="1" u="none" strike="noStrike" kern="1200" cap="none" spc="0" normalizeH="0" baseline="0" noProof="0" dirty="0">
              <a:ln>
                <a:noFill/>
              </a:ln>
              <a:solidFill>
                <a:srgbClr val="3863AF"/>
              </a:solidFill>
              <a:effectLst/>
              <a:uLnTx/>
              <a:uFillTx/>
              <a:latin typeface="Calibri" panose="020F0502020204030204" pitchFamily="34" charset="0"/>
              <a:ea typeface="Open Sans Semibold"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32" name="Double Bracket 31">
            <a:extLst>
              <a:ext uri="{FF2B5EF4-FFF2-40B4-BE49-F238E27FC236}">
                <a16:creationId xmlns:a16="http://schemas.microsoft.com/office/drawing/2014/main" id="{C158C378-9848-B245-98F2-BA389079EE25}"/>
              </a:ext>
              <a:ext uri="{C183D7F6-B498-43B3-948B-1728B52AA6E4}">
                <adec:decorative xmlns:adec="http://schemas.microsoft.com/office/drawing/2017/decorative" val="1"/>
              </a:ext>
            </a:extLst>
          </p:cNvPr>
          <p:cNvSpPr/>
          <p:nvPr/>
        </p:nvSpPr>
        <p:spPr>
          <a:xfrm>
            <a:off x="5304255" y="8397717"/>
            <a:ext cx="1901952" cy="979096"/>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6836B01-57B0-8443-920B-F0A28CAAA2E7}"/>
              </a:ext>
            </a:extLst>
          </p:cNvPr>
          <p:cNvSpPr txBox="1"/>
          <p:nvPr/>
        </p:nvSpPr>
        <p:spPr>
          <a:xfrm>
            <a:off x="5342294" y="8420361"/>
            <a:ext cx="1640165" cy="392298"/>
          </a:xfrm>
          <a:prstGeom prst="rect">
            <a:avLst/>
          </a:prstGeom>
          <a:noFill/>
        </p:spPr>
        <p:txBody>
          <a:bodyPr wrap="square" rtlCol="0">
            <a:noAutofit/>
          </a:bodyPr>
          <a:lstStyle/>
          <a:p>
            <a:pPr lvl="0" defTabSz="1341150">
              <a:buClr>
                <a:prstClr val="black"/>
              </a:buClr>
              <a:buSzPts val="800"/>
              <a:defRPr/>
            </a:pPr>
            <a:r>
              <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sym typeface="Calibri"/>
              </a:rPr>
              <a:t>Industrial Production Managers</a:t>
            </a: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0CF72ED8-415F-D540-AFCF-1D88EE060DD3}"/>
              </a:ext>
            </a:extLst>
          </p:cNvPr>
          <p:cNvSpPr txBox="1"/>
          <p:nvPr/>
        </p:nvSpPr>
        <p:spPr>
          <a:xfrm>
            <a:off x="5380395" y="8771276"/>
            <a:ext cx="1563965" cy="557647"/>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$124,377</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1,544</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19%</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7">
            <a:alphaModFix/>
          </a:blip>
          <a:srcRect/>
          <a:stretch/>
        </p:blipFill>
        <p:spPr>
          <a:xfrm>
            <a:off x="146880" y="9574456"/>
            <a:ext cx="705086" cy="352543"/>
          </a:xfrm>
          <a:prstGeom prst="rect">
            <a:avLst/>
          </a:prstGeom>
          <a:noFill/>
          <a:ln>
            <a:noFill/>
          </a:ln>
        </p:spPr>
      </p:pic>
      <p:pic>
        <p:nvPicPr>
          <p:cNvPr id="49" name="Picture 48">
            <a:extLst>
              <a:ext uri="{FF2B5EF4-FFF2-40B4-BE49-F238E27FC236}">
                <a16:creationId xmlns:a16="http://schemas.microsoft.com/office/drawing/2014/main" id="{9C215D3E-B4C3-D846-AA02-4E77213044A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40875" y="2168371"/>
            <a:ext cx="617536" cy="596484"/>
          </a:xfrm>
          <a:prstGeom prst="rect">
            <a:avLst/>
          </a:prstGeom>
        </p:spPr>
      </p:pic>
      <p:sp>
        <p:nvSpPr>
          <p:cNvPr id="3" name="TextBox 2">
            <a:extLst>
              <a:ext uri="{FF2B5EF4-FFF2-40B4-BE49-F238E27FC236}">
                <a16:creationId xmlns:a16="http://schemas.microsoft.com/office/drawing/2014/main" id="{A70F6E95-8003-B142-A9FC-04557A922F61}"/>
              </a:ext>
            </a:extLst>
          </p:cNvPr>
          <p:cNvSpPr txBox="1"/>
          <p:nvPr/>
        </p:nvSpPr>
        <p:spPr>
          <a:xfrm>
            <a:off x="851966" y="9537184"/>
            <a:ext cx="3754879" cy="338554"/>
          </a:xfrm>
          <a:prstGeom prst="rect">
            <a:avLst/>
          </a:prstGeom>
          <a:noFill/>
        </p:spPr>
        <p:txBody>
          <a:bodyPr wrap="square" rtlCol="0">
            <a:spAutoFit/>
          </a:bodyPr>
          <a:lstStyle/>
          <a:p>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rPr>
              <a:t>Successful completion of the Welding program of study will fulfill requirements of the Business and Industry endorsement.</a:t>
            </a:r>
          </a:p>
        </p:txBody>
      </p:sp>
      <p:sp>
        <p:nvSpPr>
          <p:cNvPr id="19" name="TextBox 18">
            <a:extLst>
              <a:ext uri="{FF2B5EF4-FFF2-40B4-BE49-F238E27FC236}">
                <a16:creationId xmlns:a16="http://schemas.microsoft.com/office/drawing/2014/main" id="{BB348973-BF98-6C8F-BF33-BFC58C3072E1}"/>
              </a:ext>
            </a:extLst>
          </p:cNvPr>
          <p:cNvSpPr txBox="1"/>
          <p:nvPr/>
        </p:nvSpPr>
        <p:spPr>
          <a:xfrm>
            <a:off x="4675009" y="9347532"/>
            <a:ext cx="2780151" cy="184666"/>
          </a:xfrm>
          <a:prstGeom prst="rect">
            <a:avLst/>
          </a:prstGeom>
          <a:noFill/>
        </p:spPr>
        <p:txBody>
          <a:bodyPr wrap="square" rtlCol="0">
            <a:spAutoFit/>
          </a:bodyPr>
          <a:lstStyle/>
          <a:p>
            <a:r>
              <a:rPr lang="en-US" sz="600" b="0" i="0" u="none" strike="noStrike" dirty="0">
                <a:solidFill>
                  <a:srgbClr val="000000"/>
                </a:solidFill>
                <a:effectLst/>
              </a:rPr>
              <a:t>Data Source: TexasWages, Texas Workforce Commission. Retrieved 3/8/2024.</a:t>
            </a:r>
            <a:endParaRPr lang="en-US" sz="600" dirty="0">
              <a:solidFill>
                <a:schemeClr val="tx2"/>
              </a:solidFill>
              <a:ea typeface="Open Sans Light" panose="020B060603050402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C72F12BA-6BA2-0649-BDF3-C1B8CF44ABEC}"/>
              </a:ext>
              <a:ext uri="{C183D7F6-B498-43B3-948B-1728B52AA6E4}">
                <adec:decorative xmlns:adec="http://schemas.microsoft.com/office/drawing/2017/decorative" val="0"/>
              </a:ext>
            </a:extLst>
          </p:cNvPr>
          <p:cNvPicPr>
            <a:picLocks noChangeAspect="1"/>
          </p:cNvPicPr>
          <p:nvPr/>
        </p:nvPicPr>
        <p:blipFill>
          <a:blip r:embed="rId9"/>
          <a:srcRect l="1347" r="1347"/>
          <a:stretch/>
        </p:blipFill>
        <p:spPr>
          <a:xfrm>
            <a:off x="4733386" y="9487013"/>
            <a:ext cx="493776" cy="507448"/>
          </a:xfrm>
          <a:prstGeom prst="rect">
            <a:avLst/>
          </a:prstGeom>
        </p:spPr>
      </p:pic>
      <p:sp>
        <p:nvSpPr>
          <p:cNvPr id="43" name="TextBox 42">
            <a:extLst>
              <a:ext uri="{FF2B5EF4-FFF2-40B4-BE49-F238E27FC236}">
                <a16:creationId xmlns:a16="http://schemas.microsoft.com/office/drawing/2014/main" id="{D7CE7F4C-068A-2546-9291-E776EDA7D48E}"/>
              </a:ext>
            </a:extLst>
          </p:cNvPr>
          <p:cNvSpPr txBox="1"/>
          <p:nvPr/>
        </p:nvSpPr>
        <p:spPr>
          <a:xfrm>
            <a:off x="5173839" y="9487013"/>
            <a:ext cx="2343110" cy="420180"/>
          </a:xfrm>
          <a:prstGeom prst="rect">
            <a:avLst/>
          </a:prstGeom>
          <a:noFill/>
        </p:spPr>
        <p:txBody>
          <a:bodyPr wrap="square" rtlCol="0">
            <a:spAutoFit/>
          </a:bodyPr>
          <a:lstStyle/>
          <a:p>
            <a:pPr>
              <a:lnSpc>
                <a:spcPct val="108000"/>
              </a:lnSpc>
            </a:pPr>
            <a:r>
              <a:rPr lang="en-US" sz="800" i="1" dirty="0">
                <a:solidFill>
                  <a:schemeClr val="tx2"/>
                </a:solidFill>
                <a:latin typeface="Calibri" panose="020F0502020204030204" pitchFamily="34" charset="0"/>
                <a:ea typeface="Open Sans ExtraBold" panose="020B0606030504020204" pitchFamily="34" charset="0"/>
                <a:cs typeface="Calibri" panose="020F0502020204030204" pitchFamily="34" charset="0"/>
              </a:rPr>
              <a:t>For more information visit: </a:t>
            </a:r>
            <a:r>
              <a:rPr lang="en-US" sz="600" dirty="0">
                <a:solidFill>
                  <a:schemeClr val="tx2"/>
                </a:solidFill>
                <a:latin typeface="Calibri" panose="020F0502020204030204" pitchFamily="34" charset="0"/>
                <a:ea typeface="Open Sans Light" panose="020B0606030504020204" pitchFamily="34" charset="0"/>
                <a:cs typeface="Calibri" panose="020F0502020204030204" pitchFamily="34" charset="0"/>
                <a:hlinkClick r:id="rId10"/>
              </a:rPr>
              <a:t>https://tea.texas.gov/academics/college-career-and-military-prep/career-and-technical-education/m-welding-extendedpptx.pdf</a:t>
            </a:r>
            <a:r>
              <a:rPr lang="en-US" sz="600" dirty="0">
                <a:solidFill>
                  <a:schemeClr val="tx2"/>
                </a:solidFill>
                <a:latin typeface="Calibri" panose="020F0502020204030204" pitchFamily="34" charset="0"/>
                <a:ea typeface="Open Sans Light" panose="020B0606030504020204" pitchFamily="34" charset="0"/>
                <a:cs typeface="Calibri" panose="020F0502020204030204" pitchFamily="34" charset="0"/>
              </a:rPr>
              <a:t> </a:t>
            </a:r>
            <a:endParaRPr lang="en-US" sz="600" i="1" dirty="0">
              <a:solidFill>
                <a:schemeClr val="tx2"/>
              </a:solidFill>
              <a:latin typeface="Calibri" panose="020F0502020204030204" pitchFamily="34" charset="0"/>
              <a:ea typeface="Open Sans ExtraBold" panose="020B060603050402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23572"/>
            <a:ext cx="3361882" cy="307777"/>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Calibri" panose="020F0502020204030204" pitchFamily="34" charset="0"/>
                <a:ea typeface="Open Sans Semibold" panose="020B0606030504020204" pitchFamily="34" charset="0"/>
                <a:cs typeface="Calibri" panose="020F0502020204030204" pitchFamily="34" charset="0"/>
              </a:rPr>
              <a:t>Welding</a:t>
            </a:r>
          </a:p>
        </p:txBody>
      </p:sp>
      <p:sp>
        <p:nvSpPr>
          <p:cNvPr id="40" name="TextBox 39">
            <a:extLst>
              <a:ext uri="{FF2B5EF4-FFF2-40B4-BE49-F238E27FC236}">
                <a16:creationId xmlns:a16="http://schemas.microsoft.com/office/drawing/2014/main" id="{D9D4B4FA-4CC8-D24E-A72C-2FE0FEC5ECAE}"/>
              </a:ext>
            </a:extLst>
          </p:cNvPr>
          <p:cNvSpPr txBox="1"/>
          <p:nvPr/>
        </p:nvSpPr>
        <p:spPr>
          <a:xfrm>
            <a:off x="6688667" y="50463"/>
            <a:ext cx="4401776" cy="200055"/>
          </a:xfrm>
          <a:prstGeom prst="rect">
            <a:avLst/>
          </a:prstGeom>
          <a:noFill/>
        </p:spPr>
        <p:txBody>
          <a:bodyPr wrap="square">
            <a:spAutoFit/>
          </a:bodyPr>
          <a:lstStyle/>
          <a:p>
            <a:r>
              <a:rPr lang="en-US" sz="700" i="1" dirty="0"/>
              <a:t>Revised–November 2025</a:t>
            </a:r>
          </a:p>
        </p:txBody>
      </p:sp>
    </p:spTree>
    <p:extLst>
      <p:ext uri="{BB962C8B-B14F-4D97-AF65-F5344CB8AC3E}">
        <p14:creationId xmlns:p14="http://schemas.microsoft.com/office/powerpoint/2010/main" val="407534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41335"/>
          </a:xfrm>
        </p:spPr>
        <p:txBody>
          <a:bodyPr>
            <a:noAutofit/>
          </a:bodyPr>
          <a:lstStyle/>
          <a:p>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700" b="1" i="1" kern="1200" dirty="0">
                <a:solidFill>
                  <a:schemeClr val="bg1"/>
                </a:solidFill>
                <a:effectLst/>
                <a:latin typeface="+mj-lt"/>
                <a:ea typeface="+mj-ea"/>
                <a:cs typeface="+mj-cs"/>
              </a:rPr>
              <a:t>Welding</a:t>
            </a:r>
            <a:r>
              <a:rPr lang="en-US" sz="700" dirty="0">
                <a:solidFill>
                  <a:schemeClr val="bg1"/>
                </a:solidFill>
              </a:rPr>
              <a:t> </a:t>
            </a:r>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2</a:t>
            </a:r>
            <a:endParaRPr lang="en-US" sz="700" dirty="0">
              <a:solidFill>
                <a:schemeClr val="bg1"/>
              </a:solidFill>
            </a:endParaRPr>
          </a:p>
        </p:txBody>
      </p:sp>
      <p:sp>
        <p:nvSpPr>
          <p:cNvPr id="13" name="TextBox 12">
            <a:extLst>
              <a:ext uri="{FF2B5EF4-FFF2-40B4-BE49-F238E27FC236}">
                <a16:creationId xmlns:a16="http://schemas.microsoft.com/office/drawing/2014/main" id="{7FAEA5D3-1747-1E93-869F-DD6778F86DD3}"/>
              </a:ext>
            </a:extLst>
          </p:cNvPr>
          <p:cNvSpPr txBox="1"/>
          <p:nvPr/>
        </p:nvSpPr>
        <p:spPr>
          <a:xfrm>
            <a:off x="1364160" y="128692"/>
            <a:ext cx="6392254" cy="400110"/>
          </a:xfrm>
          <a:prstGeom prst="rect">
            <a:avLst/>
          </a:prstGeom>
          <a:noFill/>
        </p:spPr>
        <p:txBody>
          <a:bodyPr wrap="square" rtlCol="0">
            <a:spAutoFit/>
          </a:bodyPr>
          <a:lstStyle/>
          <a:p>
            <a:pPr lvl="0">
              <a:spcAft>
                <a:spcPts val="300"/>
              </a:spcAft>
              <a:defRPr/>
            </a:pPr>
            <a:r>
              <a:rPr lang="en-US" sz="2000" b="1" dirty="0">
                <a:solidFill>
                  <a:schemeClr val="accent1"/>
                </a:solidFill>
                <a:latin typeface="Calibri" panose="020F0502020204030204" pitchFamily="34" charset="0"/>
                <a:ea typeface="Open Sans Condensed Condensed" pitchFamily="2" charset="0"/>
                <a:cs typeface="Calibri" panose="020F0502020204030204" pitchFamily="34" charset="0"/>
              </a:rPr>
              <a:t>Manufacturing Career Cluster</a:t>
            </a:r>
            <a:endPar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sp>
        <p:nvSpPr>
          <p:cNvPr id="14" name="TextBox 13">
            <a:extLst>
              <a:ext uri="{FF2B5EF4-FFF2-40B4-BE49-F238E27FC236}">
                <a16:creationId xmlns:a16="http://schemas.microsoft.com/office/drawing/2014/main" id="{3671C8D0-ABB0-F7CB-2174-256AD944AC41}"/>
              </a:ext>
            </a:extLst>
          </p:cNvPr>
          <p:cNvSpPr txBox="1"/>
          <p:nvPr/>
        </p:nvSpPr>
        <p:spPr>
          <a:xfrm>
            <a:off x="1379400" y="486588"/>
            <a:ext cx="6392254" cy="338554"/>
          </a:xfrm>
          <a:prstGeom prst="rect">
            <a:avLst/>
          </a:prstGeom>
          <a:noFill/>
        </p:spPr>
        <p:txBody>
          <a:bodyPr wrap="square" rtlCol="0">
            <a:spAutoFit/>
          </a:bodyPr>
          <a:lstStyle/>
          <a:p>
            <a:pPr lvl="0">
              <a:spcAft>
                <a:spcPts val="300"/>
              </a:spcAft>
              <a:defRPr/>
            </a:pPr>
            <a:r>
              <a:rPr kumimoji="0" lang="en-US" sz="16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kumimoji="0" lang="en-US" sz="16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rPr>
              <a:t>Welding</a:t>
            </a:r>
          </a:p>
        </p:txBody>
      </p:sp>
      <p:sp>
        <p:nvSpPr>
          <p:cNvPr id="11" name="TextBox 10">
            <a:extLst>
              <a:ext uri="{FF2B5EF4-FFF2-40B4-BE49-F238E27FC236}">
                <a16:creationId xmlns:a16="http://schemas.microsoft.com/office/drawing/2014/main" id="{7A2AC991-194C-5FC9-08FC-2F9C46597C68}"/>
              </a:ext>
            </a:extLst>
          </p:cNvPr>
          <p:cNvSpPr txBox="1"/>
          <p:nvPr/>
        </p:nvSpPr>
        <p:spPr>
          <a:xfrm>
            <a:off x="-996" y="995478"/>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sz="1800" b="0" i="0" u="none" strike="noStrike" kern="1200" cap="none" spc="0" normalizeH="0" baseline="0" noProof="0" dirty="0">
              <a:ln>
                <a:noFill/>
              </a:ln>
              <a:solidFill>
                <a:srgbClr val="012169"/>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4" name="Round Diagonal Corner Rectangle 3">
            <a:extLst>
              <a:ext uri="{FF2B5EF4-FFF2-40B4-BE49-F238E27FC236}">
                <a16:creationId xmlns:a16="http://schemas.microsoft.com/office/drawing/2014/main" id="{1FC84E31-D3E9-4645-AA27-E5CE8D61FC16}"/>
              </a:ext>
              <a:ext uri="{C183D7F6-B498-43B3-948B-1728B52AA6E4}">
                <adec:decorative xmlns:adec="http://schemas.microsoft.com/office/drawing/2017/decorative" val="1"/>
              </a:ext>
            </a:extLst>
          </p:cNvPr>
          <p:cNvSpPr/>
          <p:nvPr/>
        </p:nvSpPr>
        <p:spPr>
          <a:xfrm rot="16200000">
            <a:off x="-66091" y="1928347"/>
            <a:ext cx="1126254" cy="411242"/>
          </a:xfrm>
          <a:prstGeom prst="round2DiagRect">
            <a:avLst/>
          </a:prstGeom>
          <a:solidFill>
            <a:srgbClr val="012169"/>
          </a:solidFill>
          <a:ln>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35" name="Google Shape;187;p2">
            <a:extLst>
              <a:ext uri="{FF2B5EF4-FFF2-40B4-BE49-F238E27FC236}">
                <a16:creationId xmlns:a16="http://schemas.microsoft.com/office/drawing/2014/main" id="{1C3E5367-D893-F547-8939-44BE478A0AB2}"/>
              </a:ext>
            </a:extLst>
          </p:cNvPr>
          <p:cNvSpPr txBox="1"/>
          <p:nvPr/>
        </p:nvSpPr>
        <p:spPr>
          <a:xfrm rot="16200000">
            <a:off x="-9813" y="1980100"/>
            <a:ext cx="1013698"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38" name="Google Shape;188;p2">
            <a:extLst>
              <a:ext uri="{FF2B5EF4-FFF2-40B4-BE49-F238E27FC236}">
                <a16:creationId xmlns:a16="http://schemas.microsoft.com/office/drawing/2014/main" id="{E5FD0F7F-C689-CC49-A3D9-1F6883E368B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84457159"/>
              </p:ext>
            </p:extLst>
          </p:nvPr>
        </p:nvGraphicFramePr>
        <p:xfrm>
          <a:off x="888951" y="1431301"/>
          <a:ext cx="6437376" cy="174652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3903870355"/>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extLst>
                  <a:ext uri="{0D108BD9-81ED-4DB2-BD59-A6C34878D82A}">
                    <a16:rowId xmlns:a16="http://schemas.microsoft.com/office/drawing/2014/main" val="10000"/>
                  </a:ext>
                </a:extLst>
              </a:tr>
              <a:tr h="714217">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Principles of Manufacturing*</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13032200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Algebra I or Geometry</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3224404"/>
                  </a:ext>
                </a:extLst>
              </a:tr>
              <a:tr h="588180">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Introduction to Welding*</a:t>
                      </a:r>
                      <a:endParaRPr lang="en-US" sz="1100" b="1" i="0" u="none" strike="noStrike" cap="none" baseline="30000" dirty="0">
                        <a:solidFill>
                          <a:srgbClr val="012169"/>
                        </a:solidFill>
                        <a:latin typeface="Calibri" panose="020F0502020204030204" pitchFamily="34" charset="0"/>
                        <a:ea typeface="Open Sans Extrabold" panose="020B0606030504020204" pitchFamily="34" charset="0"/>
                        <a:cs typeface="Calibri" panose="020F0502020204030204" pitchFamily="34" charset="0"/>
                        <a:sym typeface="Calibri"/>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13032250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Algebra I</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Algebra I</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1. Architecture and Construction</a:t>
                      </a:r>
                    </a:p>
                    <a:p>
                      <a:pPr marL="0" marR="0" lvl="0" indent="0" algn="ctr" rtl="0">
                        <a:spcBef>
                          <a:spcPts val="0"/>
                        </a:spcBef>
                        <a:spcAft>
                          <a:spcPts val="0"/>
                        </a:spcAft>
                        <a:buClr>
                          <a:schemeClr val="dk1"/>
                        </a:buClr>
                        <a:buSzPts val="1000"/>
                        <a:buFont typeface="Calibri"/>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2. Manufacturing</a:t>
                      </a: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1" name="Round Diagonal Corner Rectangle 20">
            <a:extLst>
              <a:ext uri="{FF2B5EF4-FFF2-40B4-BE49-F238E27FC236}">
                <a16:creationId xmlns:a16="http://schemas.microsoft.com/office/drawing/2014/main" id="{02FF7C61-5889-014E-A200-83B321531DD7}"/>
              </a:ext>
              <a:ext uri="{C183D7F6-B498-43B3-948B-1728B52AA6E4}">
                <adec:decorative xmlns:adec="http://schemas.microsoft.com/office/drawing/2017/decorative" val="1"/>
              </a:ext>
            </a:extLst>
          </p:cNvPr>
          <p:cNvSpPr/>
          <p:nvPr/>
        </p:nvSpPr>
        <p:spPr>
          <a:xfrm rot="16200000">
            <a:off x="-66091" y="3762447"/>
            <a:ext cx="1126254" cy="411242"/>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3" name="Google Shape;187;p2">
            <a:extLst>
              <a:ext uri="{FF2B5EF4-FFF2-40B4-BE49-F238E27FC236}">
                <a16:creationId xmlns:a16="http://schemas.microsoft.com/office/drawing/2014/main" id="{637971F6-B1B7-A64D-BA50-C97F2DEE90C7}"/>
              </a:ext>
            </a:extLst>
          </p:cNvPr>
          <p:cNvSpPr txBox="1"/>
          <p:nvPr/>
        </p:nvSpPr>
        <p:spPr>
          <a:xfrm rot="16200000">
            <a:off x="-9813" y="3814200"/>
            <a:ext cx="1013698" cy="307736"/>
          </a:xfrm>
          <a:prstGeom prst="rect">
            <a:avLst/>
          </a:prstGeom>
          <a:solidFill>
            <a:schemeClr val="accent3"/>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ysClr val="windowText" lastClr="000000"/>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sz="1400" b="0" i="0" u="none" strike="noStrike" kern="1200" cap="none" spc="0" normalizeH="0" baseline="0" noProof="0" dirty="0">
              <a:ln>
                <a:noFill/>
              </a:ln>
              <a:solidFill>
                <a:sysClr val="windowText" lastClr="000000"/>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55" name="Google Shape;188;p2">
            <a:extLst>
              <a:ext uri="{FF2B5EF4-FFF2-40B4-BE49-F238E27FC236}">
                <a16:creationId xmlns:a16="http://schemas.microsoft.com/office/drawing/2014/main" id="{C8ABB4AB-0B72-794F-BE18-FF28BD9BDE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08299463"/>
              </p:ext>
            </p:extLst>
          </p:nvPr>
        </p:nvGraphicFramePr>
        <p:xfrm>
          <a:off x="888951" y="3244316"/>
          <a:ext cx="6437376" cy="416398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330543124"/>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31458">
                <a:tc>
                  <a:txBody>
                    <a:bodyPr/>
                    <a:lstStyle/>
                    <a:p>
                      <a:pPr marL="0" marR="0" lvl="0" indent="0" algn="l" rtl="0">
                        <a:spcBef>
                          <a:spcPts val="0"/>
                        </a:spcBef>
                        <a:spcAft>
                          <a:spcPts val="0"/>
                        </a:spcAft>
                        <a:buNone/>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r" rtl="0">
                        <a:spcBef>
                          <a:spcPts val="0"/>
                        </a:spcBef>
                        <a:spcAft>
                          <a:spcPts val="0"/>
                        </a:spcAft>
                        <a:buNone/>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751929">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Introduction to Film Interpretation of Weldments</a:t>
                      </a:r>
                    </a:p>
                    <a:p>
                      <a:pPr marL="9525" marR="0" lvl="0" indent="0" algn="l" defTabSz="1341150" rtl="0" eaLnBrk="1" fontAlgn="auto" latinLnBrk="0" hangingPunct="1">
                        <a:lnSpc>
                          <a:spcPct val="100000"/>
                        </a:lnSpc>
                        <a:spcBef>
                          <a:spcPts val="0"/>
                        </a:spcBef>
                        <a:spcAft>
                          <a:spcPts val="0"/>
                        </a:spcAft>
                        <a:buClr>
                          <a:srgbClr val="000000"/>
                        </a:buClr>
                        <a:buSzPts val="1000"/>
                        <a:buFont typeface="Calibri"/>
                        <a:buNone/>
                        <a:tabLst/>
                        <a:defRPr/>
                      </a:pPr>
                      <a:r>
                        <a:rPr kumimoji="0" lang="en-US" sz="10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N1303687 (1 credit)</a:t>
                      </a:r>
                      <a:endParaRPr kumimoji="0" lang="en-US" sz="10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Algebra I</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1. Manufacturing</a:t>
                      </a: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96942">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Welding I*</a:t>
                      </a:r>
                    </a:p>
                    <a:p>
                      <a:pPr marL="9525" marR="0" lvl="0" indent="0" algn="l" defTabSz="1341150" rtl="0" eaLnBrk="1" fontAlgn="auto" latinLnBrk="0" hangingPunct="1">
                        <a:lnSpc>
                          <a:spcPct val="100000"/>
                        </a:lnSpc>
                        <a:spcBef>
                          <a:spcPts val="0"/>
                        </a:spcBef>
                        <a:spcAft>
                          <a:spcPts val="0"/>
                        </a:spcAft>
                        <a:buClr>
                          <a:srgbClr val="000000"/>
                        </a:buClr>
                        <a:buSzPts val="1000"/>
                        <a:buFont typeface="Calibri"/>
                        <a:buNone/>
                        <a:tabLst/>
                        <a:defRPr/>
                      </a:pPr>
                      <a:r>
                        <a:rPr kumimoji="0" lang="en-US" sz="10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13032300 (2 credits)</a:t>
                      </a:r>
                      <a:endParaRPr kumimoji="0" lang="en-US" sz="10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Algebra I, Principles of Manufacturing, Introduction to Precision Metal Manufacturing, or Introduction to Welding</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1. Manufacturing</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2749100"/>
                  </a:ext>
                </a:extLst>
              </a:tr>
              <a:tr h="1058835">
                <a:tc>
                  <a:txBody>
                    <a:bodyPr/>
                    <a:lstStyle/>
                    <a:p>
                      <a:pPr marL="0" marR="0" lvl="0" indent="0" algn="l" rtl="0">
                        <a:lnSpc>
                          <a:spcPct val="100000"/>
                        </a:lnSpc>
                        <a:spcBef>
                          <a:spcPts val="0"/>
                        </a:spcBef>
                        <a:spcAft>
                          <a:spcPts val="0"/>
                        </a:spcAft>
                        <a:buClr>
                          <a:schemeClr val="dk1"/>
                        </a:buClr>
                        <a:buSzPts val="1000"/>
                        <a:buFont typeface="Calibri"/>
                        <a:buNone/>
                      </a:pPr>
                      <a:r>
                        <a:rPr lang="en-US" sz="10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Occupational Safety and Environmental Technology I*</a:t>
                      </a:r>
                    </a:p>
                    <a:p>
                      <a:pPr marL="9525" marR="0" lvl="0" indent="0" algn="l" defTabSz="1341150" rtl="0" eaLnBrk="1" fontAlgn="auto" latinLnBrk="0" hangingPunct="1">
                        <a:lnSpc>
                          <a:spcPct val="100000"/>
                        </a:lnSpc>
                        <a:spcBef>
                          <a:spcPts val="0"/>
                        </a:spcBef>
                        <a:spcAft>
                          <a:spcPts val="0"/>
                        </a:spcAft>
                        <a:buClr>
                          <a:srgbClr val="000000"/>
                        </a:buClr>
                        <a:buSzPts val="1000"/>
                        <a:buFont typeface="Calibri"/>
                        <a:buNone/>
                        <a:tabLst/>
                        <a:defRPr/>
                      </a:pPr>
                      <a:r>
                        <a:rPr kumimoji="0" lang="en-US" sz="10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N1303680 (1 credit)</a:t>
                      </a:r>
                      <a:endParaRPr kumimoji="0" lang="en-US" sz="10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sz="900" u="none" strike="noStrike" cap="none" dirty="0">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Principles of Transportation Systems, Principles of Distribution and Logistics, or Principles of Manufacturing</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77240" rtl="0" eaLnBrk="1" fontAlgn="auto" latinLnBrk="0" hangingPunct="1">
                        <a:lnSpc>
                          <a:spcPct val="100000"/>
                        </a:lnSpc>
                        <a:spcBef>
                          <a:spcPts val="0"/>
                        </a:spcBef>
                        <a:spcAft>
                          <a:spcPts val="0"/>
                        </a:spcAft>
                        <a:buClr>
                          <a:schemeClr val="dk1"/>
                        </a:buClr>
                        <a:buSzPts val="1000"/>
                        <a:buFont typeface="Calibri"/>
                        <a:buNone/>
                        <a:tabLst/>
                        <a:defRPr/>
                      </a:pPr>
                      <a:endPar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4242595"/>
                  </a:ext>
                </a:extLst>
              </a:tr>
              <a:tr h="824820">
                <a:tc>
                  <a:txBody>
                    <a:bodyPr/>
                    <a:lstStyle/>
                    <a:p>
                      <a:pPr marL="9525" marR="0" lvl="0" indent="0" algn="l" defTabSz="1341150" rtl="0" eaLnBrk="1" fontAlgn="auto" latinLnBrk="0" hangingPunct="1">
                        <a:lnSpc>
                          <a:spcPct val="100000"/>
                        </a:lnSpc>
                        <a:spcBef>
                          <a:spcPts val="0"/>
                        </a:spcBef>
                        <a:spcAft>
                          <a:spcPts val="0"/>
                        </a:spcAft>
                        <a:buClr>
                          <a:srgbClr val="000000"/>
                        </a:buClr>
                        <a:buSzPts val="1000"/>
                        <a:buFont typeface="Calibri"/>
                        <a:buNone/>
                        <a:tabLst/>
                        <a:defRPr/>
                      </a:pPr>
                      <a:r>
                        <a:rPr lang="en-US" sz="11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Entrepreneurship I </a:t>
                      </a:r>
                    </a:p>
                    <a:p>
                      <a:pPr marL="9525" marR="0" lvl="0" indent="0" algn="l" defTabSz="1341150" rtl="0" eaLnBrk="1" fontAlgn="auto" latinLnBrk="0" hangingPunct="1">
                        <a:lnSpc>
                          <a:spcPct val="100000"/>
                        </a:lnSpc>
                        <a:spcBef>
                          <a:spcPts val="0"/>
                        </a:spcBef>
                        <a:spcAft>
                          <a:spcPts val="0"/>
                        </a:spcAft>
                        <a:buClr>
                          <a:srgbClr val="000000"/>
                        </a:buClr>
                        <a:buSzPts val="1000"/>
                        <a:buFont typeface="Calibri"/>
                        <a:buNone/>
                        <a:tabLst/>
                        <a:defRPr/>
                      </a:pPr>
                      <a:r>
                        <a:rPr lang="en-US" sz="100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13011101 (1 credit)</a:t>
                      </a:r>
                    </a:p>
                    <a:p>
                      <a:pPr marL="9525" marR="0" lvl="0" indent="0" algn="l" defTabSz="1341150" rtl="0" eaLnBrk="1" fontAlgn="auto" latinLnBrk="0" hangingPunct="1">
                        <a:lnSpc>
                          <a:spcPct val="100000"/>
                        </a:lnSpc>
                        <a:spcBef>
                          <a:spcPts val="0"/>
                        </a:spcBef>
                        <a:spcAft>
                          <a:spcPts val="0"/>
                        </a:spcAft>
                        <a:buClr>
                          <a:srgbClr val="000000"/>
                        </a:buClr>
                        <a:buSzPts val="1000"/>
                        <a:buFont typeface="Calibri"/>
                        <a:buNone/>
                        <a:tabLst/>
                        <a:defRPr/>
                      </a:pPr>
                      <a:endParaRPr kumimoji="0" lang="en-US" sz="10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sz="900" u="none" strike="noStrike" cap="none" dirty="0">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Principles of Business, Marketing, and Finance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77240" rtl="0" eaLnBrk="1" fontAlgn="auto" latinLnBrk="0" hangingPunct="1">
                        <a:lnSpc>
                          <a:spcPct val="100000"/>
                        </a:lnSpc>
                        <a:spcBef>
                          <a:spcPts val="0"/>
                        </a:spcBef>
                        <a:spcAft>
                          <a:spcPts val="0"/>
                        </a:spcAft>
                        <a:buClr>
                          <a:schemeClr val="dk1"/>
                        </a:buClr>
                        <a:buSzPts val="1000"/>
                        <a:buFont typeface="Calibri"/>
                        <a:buNone/>
                        <a:tabLst/>
                        <a:defRPr/>
                      </a:pPr>
                      <a:endPar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2297127"/>
                  </a:ext>
                </a:extLst>
              </a:tr>
            </a:tbl>
          </a:graphicData>
        </a:graphic>
      </p:graphicFrame>
      <p:sp>
        <p:nvSpPr>
          <p:cNvPr id="27" name="Round Diagonal Corner Rectangle 26">
            <a:extLst>
              <a:ext uri="{FF2B5EF4-FFF2-40B4-BE49-F238E27FC236}">
                <a16:creationId xmlns:a16="http://schemas.microsoft.com/office/drawing/2014/main" id="{D61A33BC-C4A5-9F44-BE5C-2240AF40DE49}"/>
              </a:ext>
              <a:ext uri="{C183D7F6-B498-43B3-948B-1728B52AA6E4}">
                <adec:decorative xmlns:adec="http://schemas.microsoft.com/office/drawing/2017/decorative" val="1"/>
              </a:ext>
            </a:extLst>
          </p:cNvPr>
          <p:cNvSpPr/>
          <p:nvPr/>
        </p:nvSpPr>
        <p:spPr>
          <a:xfrm rot="16200000">
            <a:off x="-61548" y="8023858"/>
            <a:ext cx="1126254" cy="411242"/>
          </a:xfrm>
          <a:prstGeom prst="round2DiagRect">
            <a:avLst/>
          </a:prstGeom>
          <a:solidFill>
            <a:srgbClr val="363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8" name="Google Shape;187;p2">
            <a:extLst>
              <a:ext uri="{FF2B5EF4-FFF2-40B4-BE49-F238E27FC236}">
                <a16:creationId xmlns:a16="http://schemas.microsoft.com/office/drawing/2014/main" id="{09098AEF-70D1-2C49-8103-522CAEFD3794}"/>
              </a:ext>
            </a:extLst>
          </p:cNvPr>
          <p:cNvSpPr txBox="1"/>
          <p:nvPr/>
        </p:nvSpPr>
        <p:spPr>
          <a:xfrm rot="16200000">
            <a:off x="-5270" y="8091513"/>
            <a:ext cx="1013698" cy="307736"/>
          </a:xfrm>
          <a:prstGeom prst="rect">
            <a:avLst/>
          </a:prstGeom>
          <a:solidFill>
            <a:srgbClr val="363534"/>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25" name="Google Shape;188;p2">
            <a:extLst>
              <a:ext uri="{FF2B5EF4-FFF2-40B4-BE49-F238E27FC236}">
                <a16:creationId xmlns:a16="http://schemas.microsoft.com/office/drawing/2014/main" id="{3DABB247-8273-DA47-B49C-F888A0F5F1D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67736224"/>
              </p:ext>
            </p:extLst>
          </p:nvPr>
        </p:nvGraphicFramePr>
        <p:xfrm>
          <a:off x="873362" y="7527942"/>
          <a:ext cx="6437376" cy="148744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4271131778"/>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extLst>
                  <a:ext uri="{0D108BD9-81ED-4DB2-BD59-A6C34878D82A}">
                    <a16:rowId xmlns:a16="http://schemas.microsoft.com/office/drawing/2014/main" val="10000"/>
                  </a:ext>
                </a:extLst>
              </a:tr>
              <a:tr h="658361">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Welding II</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13032400 (2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Welding l</a:t>
                      </a:r>
                    </a:p>
                    <a:p>
                      <a:pPr marL="0" marR="0" lvl="0" indent="0" algn="l" rtl="0">
                        <a:spcBef>
                          <a:spcPts val="0"/>
                        </a:spcBef>
                        <a:spcAft>
                          <a:spcPts val="0"/>
                        </a:spcAft>
                        <a:buClr>
                          <a:schemeClr val="dk1"/>
                        </a:buClr>
                        <a:buSzPts val="1000"/>
                        <a:buFont typeface="Calibri"/>
                        <a:buNone/>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Algebra I or Geometry</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Welding II Lab</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1. Manufacturing </a:t>
                      </a:r>
                      <a:endParaRPr sz="9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6551">
                <a:tc>
                  <a:txBody>
                    <a:bodyPr/>
                    <a:lstStyle/>
                    <a:p>
                      <a:pPr marL="0" marR="0" lvl="0" indent="0" algn="l" rtl="0">
                        <a:spcBef>
                          <a:spcPts val="0"/>
                        </a:spcBef>
                        <a:spcAft>
                          <a:spcPts val="0"/>
                        </a:spcAft>
                        <a:buClr>
                          <a:schemeClr val="dk1"/>
                        </a:buClr>
                        <a:buSzPts val="1000"/>
                        <a:buFont typeface="Calibri"/>
                        <a:buNone/>
                      </a:pPr>
                      <a:r>
                        <a:rPr lang="en-US" sz="1000" b="1" i="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Continued on next page</a:t>
                      </a: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Calibri" panose="020F0502020204030204" pitchFamily="34" charset="0"/>
                          <a:ea typeface="Open Sans Light" panose="020B0606030504020204" pitchFamily="34" charset="0"/>
                          <a:cs typeface="Calibri" panose="020F0502020204030204" pitchFamily="34" charset="0"/>
                        </a:rPr>
                        <a:t>--</a:t>
                      </a:r>
                      <a:endParaRPr sz="9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0" name="TextBox 9">
            <a:extLst>
              <a:ext uri="{FF2B5EF4-FFF2-40B4-BE49-F238E27FC236}">
                <a16:creationId xmlns:a16="http://schemas.microsoft.com/office/drawing/2014/main" id="{369C1752-ADDF-27EB-D95D-FE6F4AB10244}"/>
              </a:ext>
            </a:extLst>
          </p:cNvPr>
          <p:cNvSpPr txBox="1"/>
          <p:nvPr/>
        </p:nvSpPr>
        <p:spPr>
          <a:xfrm>
            <a:off x="763325" y="8968522"/>
            <a:ext cx="6699305" cy="220573"/>
          </a:xfrm>
          <a:prstGeom prst="rect">
            <a:avLst/>
          </a:prstGeom>
          <a:noFill/>
        </p:spPr>
        <p:txBody>
          <a:bodyPr wrap="square" rtlCol="0">
            <a:spAutoFit/>
          </a:bodyPr>
          <a:lstStyle/>
          <a:p>
            <a:pPr>
              <a:lnSpc>
                <a:spcPts val="960"/>
              </a:lnSpc>
              <a:defRPr/>
            </a:pPr>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 Indicates course is included in more than one program of study in this career cluster.                        </a:t>
            </a:r>
          </a:p>
        </p:txBody>
      </p:sp>
      <p:sp>
        <p:nvSpPr>
          <p:cNvPr id="9" name="Google Shape;195;p2">
            <a:extLst>
              <a:ext uri="{FF2B5EF4-FFF2-40B4-BE49-F238E27FC236}">
                <a16:creationId xmlns:a16="http://schemas.microsoft.com/office/drawing/2014/main" id="{C47E054B-3B65-2CA2-8E04-1766A6198001}"/>
              </a:ext>
            </a:extLst>
          </p:cNvPr>
          <p:cNvSpPr txBox="1"/>
          <p:nvPr/>
        </p:nvSpPr>
        <p:spPr>
          <a:xfrm>
            <a:off x="0" y="9345542"/>
            <a:ext cx="7772400" cy="369291"/>
          </a:xfrm>
          <a:prstGeom prst="rect">
            <a:avLst/>
          </a:prstGeom>
          <a:noFill/>
          <a:ln>
            <a:noFill/>
          </a:ln>
        </p:spPr>
        <p:txBody>
          <a:bodyPr spcFirstLastPara="1" wrap="square" lIns="91425" tIns="45700" rIns="91425" bIns="45700" anchor="t" anchorCtr="0">
            <a:spAutoFit/>
          </a:bodyPr>
          <a:lstStyle/>
          <a:p>
            <a:pPr lvl="0" algn="ctr">
              <a:defRPr/>
            </a:pP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lang="en-US" sz="900" b="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Manufacturing </a:t>
            </a:r>
            <a:r>
              <a:rPr lang="en-US" sz="900"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career c</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luster</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900" u="sng"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endParaRPr kumimoji="0"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6">
            <a:alphaModFix/>
          </a:blip>
          <a:srcRect/>
          <a:stretch/>
        </p:blipFill>
        <p:spPr>
          <a:xfrm>
            <a:off x="291415" y="9598309"/>
            <a:ext cx="705086" cy="352543"/>
          </a:xfrm>
          <a:prstGeom prst="rect">
            <a:avLst/>
          </a:prstGeom>
          <a:noFill/>
          <a:ln>
            <a:noFill/>
          </a:ln>
        </p:spPr>
      </p:pic>
      <p:sp>
        <p:nvSpPr>
          <p:cNvPr id="36" name="TextBox 35">
            <a:extLst>
              <a:ext uri="{FF2B5EF4-FFF2-40B4-BE49-F238E27FC236}">
                <a16:creationId xmlns:a16="http://schemas.microsoft.com/office/drawing/2014/main" id="{1370A37E-2852-6941-A136-3B819AE311F0}"/>
              </a:ext>
            </a:extLst>
          </p:cNvPr>
          <p:cNvSpPr txBox="1"/>
          <p:nvPr/>
        </p:nvSpPr>
        <p:spPr>
          <a:xfrm>
            <a:off x="1055493" y="9607178"/>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7">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pic>
        <p:nvPicPr>
          <p:cNvPr id="26" name="Picture 25">
            <a:extLst>
              <a:ext uri="{FF2B5EF4-FFF2-40B4-BE49-F238E27FC236}">
                <a16:creationId xmlns:a16="http://schemas.microsoft.com/office/drawing/2014/main" id="{5D2B4ED8-EDE3-6542-9BC1-6E40A3C8EBBF}"/>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582871" y="2623304"/>
            <a:ext cx="438912" cy="438912"/>
          </a:xfrm>
          <a:prstGeom prst="rect">
            <a:avLst/>
          </a:prstGeom>
        </p:spPr>
      </p:pic>
      <p:pic>
        <p:nvPicPr>
          <p:cNvPr id="30" name="Picture 29">
            <a:extLst>
              <a:ext uri="{FF2B5EF4-FFF2-40B4-BE49-F238E27FC236}">
                <a16:creationId xmlns:a16="http://schemas.microsoft.com/office/drawing/2014/main" id="{D6C73391-CD8C-1C42-B530-BF85E868AD9C}"/>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814848" y="1898885"/>
            <a:ext cx="438912" cy="438912"/>
          </a:xfrm>
          <a:prstGeom prst="rect">
            <a:avLst/>
          </a:prstGeom>
        </p:spPr>
      </p:pic>
      <p:pic>
        <p:nvPicPr>
          <p:cNvPr id="34" name="Picture 33">
            <a:extLst>
              <a:ext uri="{FF2B5EF4-FFF2-40B4-BE49-F238E27FC236}">
                <a16:creationId xmlns:a16="http://schemas.microsoft.com/office/drawing/2014/main" id="{A06D49AB-C831-7E40-9FBA-6A00CF6C173D}"/>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041023" y="2623652"/>
            <a:ext cx="438912" cy="438912"/>
          </a:xfrm>
          <a:prstGeom prst="rect">
            <a:avLst/>
          </a:prstGeom>
        </p:spPr>
      </p:pic>
      <p:pic>
        <p:nvPicPr>
          <p:cNvPr id="40" name="Picture 39">
            <a:extLst>
              <a:ext uri="{FF2B5EF4-FFF2-40B4-BE49-F238E27FC236}">
                <a16:creationId xmlns:a16="http://schemas.microsoft.com/office/drawing/2014/main" id="{AC45E358-D803-C449-92E3-9A53BD44145D}"/>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806834" y="3708858"/>
            <a:ext cx="438912" cy="438912"/>
          </a:xfrm>
          <a:prstGeom prst="rect">
            <a:avLst/>
          </a:prstGeom>
        </p:spPr>
      </p:pic>
      <p:pic>
        <p:nvPicPr>
          <p:cNvPr id="42" name="Picture 41">
            <a:extLst>
              <a:ext uri="{FF2B5EF4-FFF2-40B4-BE49-F238E27FC236}">
                <a16:creationId xmlns:a16="http://schemas.microsoft.com/office/drawing/2014/main" id="{C0845022-1012-8846-AE65-230D2B8F0300}"/>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807463" y="4681845"/>
            <a:ext cx="438912" cy="438912"/>
          </a:xfrm>
          <a:prstGeom prst="rect">
            <a:avLst/>
          </a:prstGeom>
        </p:spPr>
      </p:pic>
      <p:pic>
        <p:nvPicPr>
          <p:cNvPr id="43" name="Picture 42">
            <a:extLst>
              <a:ext uri="{FF2B5EF4-FFF2-40B4-BE49-F238E27FC236}">
                <a16:creationId xmlns:a16="http://schemas.microsoft.com/office/drawing/2014/main" id="{F8AD4BF9-F819-ED45-84D6-EACDCA314FDF}"/>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801635" y="5814262"/>
            <a:ext cx="438912" cy="438912"/>
          </a:xfrm>
          <a:prstGeom prst="rect">
            <a:avLst/>
          </a:prstGeom>
        </p:spPr>
      </p:pic>
      <p:pic>
        <p:nvPicPr>
          <p:cNvPr id="6" name="Picture 5">
            <a:extLst>
              <a:ext uri="{FF2B5EF4-FFF2-40B4-BE49-F238E27FC236}">
                <a16:creationId xmlns:a16="http://schemas.microsoft.com/office/drawing/2014/main" id="{97B70E5F-7B86-525B-E80C-ACA4CCE3A5B0}"/>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817546" y="8001009"/>
            <a:ext cx="438912" cy="438912"/>
          </a:xfrm>
          <a:prstGeom prst="rect">
            <a:avLst/>
          </a:prstGeom>
        </p:spPr>
      </p:pic>
      <p:pic>
        <p:nvPicPr>
          <p:cNvPr id="15" name="Picture 14">
            <a:extLst>
              <a:ext uri="{FF2B5EF4-FFF2-40B4-BE49-F238E27FC236}">
                <a16:creationId xmlns:a16="http://schemas.microsoft.com/office/drawing/2014/main" id="{19FCECD8-0F7F-07D1-E8C4-92E7AAED8CF0}"/>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6258439" y="5806923"/>
            <a:ext cx="438912" cy="438912"/>
          </a:xfrm>
          <a:prstGeom prst="rect">
            <a:avLst/>
          </a:prstGeom>
        </p:spPr>
      </p:pic>
      <p:pic>
        <p:nvPicPr>
          <p:cNvPr id="16" name="Picture 15">
            <a:extLst>
              <a:ext uri="{FF2B5EF4-FFF2-40B4-BE49-F238E27FC236}">
                <a16:creationId xmlns:a16="http://schemas.microsoft.com/office/drawing/2014/main" id="{03C06B61-F5F0-AA9F-C82C-03046D6B7C03}"/>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5365850" y="5825030"/>
            <a:ext cx="438912" cy="438912"/>
          </a:xfrm>
          <a:prstGeom prst="rect">
            <a:avLst/>
          </a:prstGeom>
        </p:spPr>
      </p:pic>
      <p:grpSp>
        <p:nvGrpSpPr>
          <p:cNvPr id="2" name="Group 1">
            <a:extLst>
              <a:ext uri="{FF2B5EF4-FFF2-40B4-BE49-F238E27FC236}">
                <a16:creationId xmlns:a16="http://schemas.microsoft.com/office/drawing/2014/main" id="{2CF75EBD-34B2-05E1-4AC4-013BED396924}"/>
              </a:ext>
              <a:ext uri="{C183D7F6-B498-43B3-948B-1728B52AA6E4}">
                <adec:decorative xmlns:adec="http://schemas.microsoft.com/office/drawing/2017/decorative" val="1"/>
              </a:ext>
            </a:extLst>
          </p:cNvPr>
          <p:cNvGrpSpPr/>
          <p:nvPr/>
        </p:nvGrpSpPr>
        <p:grpSpPr>
          <a:xfrm>
            <a:off x="5000143" y="6602188"/>
            <a:ext cx="2081760" cy="806112"/>
            <a:chOff x="5164820" y="5512141"/>
            <a:chExt cx="2081760" cy="806112"/>
          </a:xfrm>
        </p:grpSpPr>
        <p:pic>
          <p:nvPicPr>
            <p:cNvPr id="5" name="Picture 4" descr="Agriculture, Food and Natural Resources">
              <a:extLst>
                <a:ext uri="{FF2B5EF4-FFF2-40B4-BE49-F238E27FC236}">
                  <a16:creationId xmlns:a16="http://schemas.microsoft.com/office/drawing/2014/main" id="{43FA6811-1E59-7994-D501-D962EE61002E}"/>
                </a:ext>
              </a:extLst>
            </p:cNvPr>
            <p:cNvPicPr>
              <a:picLocks noChangeAspect="1"/>
            </p:cNvPicPr>
            <p:nvPr/>
          </p:nvPicPr>
          <p:blipFill>
            <a:blip r:embed="rId12"/>
            <a:stretch>
              <a:fillRect/>
            </a:stretch>
          </p:blipFill>
          <p:spPr>
            <a:xfrm>
              <a:off x="5164820" y="5512141"/>
              <a:ext cx="390157" cy="390157"/>
            </a:xfrm>
            <a:prstGeom prst="rect">
              <a:avLst/>
            </a:prstGeom>
          </p:spPr>
        </p:pic>
        <p:pic>
          <p:nvPicPr>
            <p:cNvPr id="7" name="Picture 6" descr="Architecture and Construction">
              <a:extLst>
                <a:ext uri="{FF2B5EF4-FFF2-40B4-BE49-F238E27FC236}">
                  <a16:creationId xmlns:a16="http://schemas.microsoft.com/office/drawing/2014/main" id="{FB2EF76E-03AE-0F67-CFF5-536B6D0143B6}"/>
                </a:ext>
              </a:extLst>
            </p:cNvPr>
            <p:cNvPicPr>
              <a:picLocks noChangeAspect="1"/>
            </p:cNvPicPr>
            <p:nvPr/>
          </p:nvPicPr>
          <p:blipFill>
            <a:blip r:embed="rId8"/>
            <a:stretch>
              <a:fillRect/>
            </a:stretch>
          </p:blipFill>
          <p:spPr>
            <a:xfrm>
              <a:off x="5581410" y="5512141"/>
              <a:ext cx="390157" cy="390157"/>
            </a:xfrm>
            <a:prstGeom prst="rect">
              <a:avLst/>
            </a:prstGeom>
          </p:spPr>
        </p:pic>
        <p:pic>
          <p:nvPicPr>
            <p:cNvPr id="8" name="Picture 7" descr="Arts, Audio Visual Technology and Communication">
              <a:extLst>
                <a:ext uri="{FF2B5EF4-FFF2-40B4-BE49-F238E27FC236}">
                  <a16:creationId xmlns:a16="http://schemas.microsoft.com/office/drawing/2014/main" id="{BD8A5C41-9BF6-7C9F-F241-A9A7EF50205F}"/>
                </a:ext>
              </a:extLst>
            </p:cNvPr>
            <p:cNvPicPr>
              <a:picLocks noChangeAspect="1"/>
            </p:cNvPicPr>
            <p:nvPr/>
          </p:nvPicPr>
          <p:blipFill>
            <a:blip r:embed="rId13"/>
            <a:stretch>
              <a:fillRect/>
            </a:stretch>
          </p:blipFill>
          <p:spPr>
            <a:xfrm>
              <a:off x="6002549" y="5512141"/>
              <a:ext cx="390157" cy="390157"/>
            </a:xfrm>
            <a:prstGeom prst="rect">
              <a:avLst/>
            </a:prstGeom>
          </p:spPr>
        </p:pic>
        <p:pic>
          <p:nvPicPr>
            <p:cNvPr id="18" name="Picture 17" descr="Business, Marketing and Finance">
              <a:extLst>
                <a:ext uri="{FF2B5EF4-FFF2-40B4-BE49-F238E27FC236}">
                  <a16:creationId xmlns:a16="http://schemas.microsoft.com/office/drawing/2014/main" id="{02EA2041-2755-197D-4AC5-F8631FA9F75C}"/>
                </a:ext>
              </a:extLst>
            </p:cNvPr>
            <p:cNvPicPr>
              <a:picLocks noChangeAspect="1"/>
            </p:cNvPicPr>
            <p:nvPr/>
          </p:nvPicPr>
          <p:blipFill>
            <a:blip r:embed="rId14"/>
            <a:stretch>
              <a:fillRect/>
            </a:stretch>
          </p:blipFill>
          <p:spPr>
            <a:xfrm>
              <a:off x="6437336" y="5512141"/>
              <a:ext cx="390157" cy="390157"/>
            </a:xfrm>
            <a:prstGeom prst="rect">
              <a:avLst/>
            </a:prstGeom>
          </p:spPr>
        </p:pic>
        <p:pic>
          <p:nvPicPr>
            <p:cNvPr id="19" name="Picture 18" descr="Health Science">
              <a:extLst>
                <a:ext uri="{FF2B5EF4-FFF2-40B4-BE49-F238E27FC236}">
                  <a16:creationId xmlns:a16="http://schemas.microsoft.com/office/drawing/2014/main" id="{7F27388C-AEB9-7840-92A9-BD3E03B67F8F}"/>
                </a:ext>
              </a:extLst>
            </p:cNvPr>
            <p:cNvPicPr>
              <a:picLocks noChangeAspect="1"/>
            </p:cNvPicPr>
            <p:nvPr/>
          </p:nvPicPr>
          <p:blipFill>
            <a:blip r:embed="rId15"/>
            <a:stretch>
              <a:fillRect/>
            </a:stretch>
          </p:blipFill>
          <p:spPr>
            <a:xfrm>
              <a:off x="6853928" y="5512141"/>
              <a:ext cx="390157" cy="390157"/>
            </a:xfrm>
            <a:prstGeom prst="rect">
              <a:avLst/>
            </a:prstGeom>
          </p:spPr>
        </p:pic>
        <p:pic>
          <p:nvPicPr>
            <p:cNvPr id="20" name="Picture 19" descr="Human Services">
              <a:extLst>
                <a:ext uri="{FF2B5EF4-FFF2-40B4-BE49-F238E27FC236}">
                  <a16:creationId xmlns:a16="http://schemas.microsoft.com/office/drawing/2014/main" id="{F22908AB-1CCB-2D0B-FD57-8E8908DE60FC}"/>
                </a:ext>
              </a:extLst>
            </p:cNvPr>
            <p:cNvPicPr>
              <a:picLocks noChangeAspect="1"/>
            </p:cNvPicPr>
            <p:nvPr/>
          </p:nvPicPr>
          <p:blipFill>
            <a:blip r:embed="rId16"/>
            <a:stretch>
              <a:fillRect/>
            </a:stretch>
          </p:blipFill>
          <p:spPr>
            <a:xfrm>
              <a:off x="5588360" y="5928096"/>
              <a:ext cx="390157" cy="390157"/>
            </a:xfrm>
            <a:prstGeom prst="rect">
              <a:avLst/>
            </a:prstGeom>
          </p:spPr>
        </p:pic>
        <p:pic>
          <p:nvPicPr>
            <p:cNvPr id="22" name="Picture 21" descr="Information Technology">
              <a:extLst>
                <a:ext uri="{FF2B5EF4-FFF2-40B4-BE49-F238E27FC236}">
                  <a16:creationId xmlns:a16="http://schemas.microsoft.com/office/drawing/2014/main" id="{79CEFDCA-2B3B-19FF-29BB-9D7112B04071}"/>
                </a:ext>
              </a:extLst>
            </p:cNvPr>
            <p:cNvPicPr>
              <a:picLocks noChangeAspect="1"/>
            </p:cNvPicPr>
            <p:nvPr/>
          </p:nvPicPr>
          <p:blipFill>
            <a:blip r:embed="rId17"/>
            <a:stretch>
              <a:fillRect/>
            </a:stretch>
          </p:blipFill>
          <p:spPr>
            <a:xfrm>
              <a:off x="6005652" y="5928096"/>
              <a:ext cx="390157" cy="390157"/>
            </a:xfrm>
            <a:prstGeom prst="rect">
              <a:avLst/>
            </a:prstGeom>
          </p:spPr>
        </p:pic>
        <p:pic>
          <p:nvPicPr>
            <p:cNvPr id="24" name="Picture 23" descr="Manufacturing">
              <a:extLst>
                <a:ext uri="{FF2B5EF4-FFF2-40B4-BE49-F238E27FC236}">
                  <a16:creationId xmlns:a16="http://schemas.microsoft.com/office/drawing/2014/main" id="{9D7A6AD8-34E0-C490-8B2E-6203E1FC1F79}"/>
                </a:ext>
              </a:extLst>
            </p:cNvPr>
            <p:cNvPicPr>
              <a:picLocks noChangeAspect="1"/>
            </p:cNvPicPr>
            <p:nvPr/>
          </p:nvPicPr>
          <p:blipFill>
            <a:blip r:embed="rId9"/>
            <a:stretch>
              <a:fillRect/>
            </a:stretch>
          </p:blipFill>
          <p:spPr>
            <a:xfrm>
              <a:off x="6436591" y="5921008"/>
              <a:ext cx="390157" cy="390157"/>
            </a:xfrm>
            <a:prstGeom prst="rect">
              <a:avLst/>
            </a:prstGeom>
          </p:spPr>
        </p:pic>
        <p:pic>
          <p:nvPicPr>
            <p:cNvPr id="29" name="Picture 28" descr="Transportation, Distribution and Logistics">
              <a:extLst>
                <a:ext uri="{FF2B5EF4-FFF2-40B4-BE49-F238E27FC236}">
                  <a16:creationId xmlns:a16="http://schemas.microsoft.com/office/drawing/2014/main" id="{FDE23282-0B53-6C39-F76F-4C8465ECEC6B}"/>
                </a:ext>
              </a:extLst>
            </p:cNvPr>
            <p:cNvPicPr>
              <a:picLocks noChangeAspect="1"/>
            </p:cNvPicPr>
            <p:nvPr/>
          </p:nvPicPr>
          <p:blipFill>
            <a:blip r:embed="rId10"/>
            <a:stretch>
              <a:fillRect/>
            </a:stretch>
          </p:blipFill>
          <p:spPr>
            <a:xfrm>
              <a:off x="6856423" y="5921008"/>
              <a:ext cx="390157" cy="390157"/>
            </a:xfrm>
            <a:prstGeom prst="rect">
              <a:avLst/>
            </a:prstGeom>
          </p:spPr>
        </p:pic>
        <p:pic>
          <p:nvPicPr>
            <p:cNvPr id="31" name="Picture 30" descr="Hospitality and Tourism">
              <a:extLst>
                <a:ext uri="{FF2B5EF4-FFF2-40B4-BE49-F238E27FC236}">
                  <a16:creationId xmlns:a16="http://schemas.microsoft.com/office/drawing/2014/main" id="{BA49B9AC-346D-1F45-4471-E93726748952}"/>
                </a:ext>
              </a:extLst>
            </p:cNvPr>
            <p:cNvPicPr>
              <a:picLocks noChangeAspect="1"/>
            </p:cNvPicPr>
            <p:nvPr/>
          </p:nvPicPr>
          <p:blipFill>
            <a:blip r:embed="rId18"/>
            <a:stretch>
              <a:fillRect/>
            </a:stretch>
          </p:blipFill>
          <p:spPr>
            <a:xfrm>
              <a:off x="5168528" y="5928096"/>
              <a:ext cx="390157" cy="390157"/>
            </a:xfrm>
            <a:prstGeom prst="rect">
              <a:avLst/>
            </a:prstGeom>
          </p:spPr>
        </p:pic>
      </p:gr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23572"/>
            <a:ext cx="3361882" cy="307777"/>
          </a:xfrm>
          <a:prstGeom prst="rect">
            <a:avLst/>
          </a:prstGeom>
          <a:solidFill>
            <a:schemeClr val="accent1"/>
          </a:solidFill>
        </p:spPr>
        <p:txBody>
          <a:bodyPr wrap="square">
            <a:spAutoFit/>
          </a:bodyPr>
          <a:lstStyle/>
          <a:p>
            <a:pPr lvl="0" algn="ctr">
              <a:defRPr/>
            </a:pPr>
            <a:r>
              <a:rPr lang="en-US" sz="1400" b="1" i="1" dirty="0">
                <a:solidFill>
                  <a:prstClr val="white"/>
                </a:solidFill>
                <a:latin typeface="Calibri" panose="020F0502020204030204" pitchFamily="34" charset="0"/>
                <a:ea typeface="Open Sans Semibold" panose="020B0606030504020204" pitchFamily="34" charset="0"/>
                <a:cs typeface="Calibri" panose="020F0502020204030204" pitchFamily="34" charset="0"/>
              </a:rPr>
              <a:t>Welding</a:t>
            </a:r>
          </a:p>
        </p:txBody>
      </p:sp>
    </p:spTree>
    <p:extLst>
      <p:ext uri="{BB962C8B-B14F-4D97-AF65-F5344CB8AC3E}">
        <p14:creationId xmlns:p14="http://schemas.microsoft.com/office/powerpoint/2010/main" val="134184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41335"/>
          </a:xfrm>
        </p:spPr>
        <p:txBody>
          <a:bodyPr>
            <a:noAutofit/>
          </a:bodyPr>
          <a:lstStyle/>
          <a:p>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700" b="1" i="1" kern="1200" dirty="0">
                <a:solidFill>
                  <a:schemeClr val="bg1"/>
                </a:solidFill>
                <a:effectLst/>
                <a:latin typeface="+mj-lt"/>
                <a:ea typeface="+mj-ea"/>
                <a:cs typeface="+mj-cs"/>
              </a:rPr>
              <a:t>Welding</a:t>
            </a:r>
            <a:r>
              <a:rPr lang="en-US" sz="700" dirty="0">
                <a:solidFill>
                  <a:schemeClr val="bg1"/>
                </a:solidFill>
              </a:rPr>
              <a:t> </a:t>
            </a:r>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3</a:t>
            </a:r>
            <a:endParaRPr lang="en-US" sz="700" dirty="0">
              <a:solidFill>
                <a:schemeClr val="bg1"/>
              </a:solidFill>
            </a:endParaRPr>
          </a:p>
        </p:txBody>
      </p:sp>
      <p:sp>
        <p:nvSpPr>
          <p:cNvPr id="20" name="TextBox 19">
            <a:extLst>
              <a:ext uri="{FF2B5EF4-FFF2-40B4-BE49-F238E27FC236}">
                <a16:creationId xmlns:a16="http://schemas.microsoft.com/office/drawing/2014/main" id="{3D7B7101-D608-1133-B93A-1E23D9111EDE}"/>
              </a:ext>
            </a:extLst>
          </p:cNvPr>
          <p:cNvSpPr txBox="1"/>
          <p:nvPr/>
        </p:nvSpPr>
        <p:spPr>
          <a:xfrm>
            <a:off x="1364160" y="128692"/>
            <a:ext cx="6392254" cy="400110"/>
          </a:xfrm>
          <a:prstGeom prst="rect">
            <a:avLst/>
          </a:prstGeom>
          <a:noFill/>
        </p:spPr>
        <p:txBody>
          <a:bodyPr wrap="square" rtlCol="0">
            <a:spAutoFit/>
          </a:bodyPr>
          <a:lstStyle/>
          <a:p>
            <a:pPr lvl="0">
              <a:spcAft>
                <a:spcPts val="300"/>
              </a:spcAft>
              <a:defRPr/>
            </a:pPr>
            <a:r>
              <a:rPr lang="en-US" sz="2000" b="1" dirty="0">
                <a:solidFill>
                  <a:schemeClr val="accent1"/>
                </a:solidFill>
                <a:latin typeface="Calibri" panose="020F0502020204030204" pitchFamily="34" charset="0"/>
                <a:ea typeface="Open Sans Condensed Condensed" pitchFamily="2" charset="0"/>
                <a:cs typeface="Calibri" panose="020F0502020204030204" pitchFamily="34" charset="0"/>
              </a:rPr>
              <a:t>Manufacturing Career Cluster</a:t>
            </a:r>
            <a:endPar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sp>
        <p:nvSpPr>
          <p:cNvPr id="58" name="TextBox 57">
            <a:extLst>
              <a:ext uri="{FF2B5EF4-FFF2-40B4-BE49-F238E27FC236}">
                <a16:creationId xmlns:a16="http://schemas.microsoft.com/office/drawing/2014/main" id="{BFA19E41-330F-3F87-2896-B12A43B497B2}"/>
              </a:ext>
            </a:extLst>
          </p:cNvPr>
          <p:cNvSpPr txBox="1"/>
          <p:nvPr/>
        </p:nvSpPr>
        <p:spPr>
          <a:xfrm>
            <a:off x="1379400" y="486588"/>
            <a:ext cx="6392254" cy="338554"/>
          </a:xfrm>
          <a:prstGeom prst="rect">
            <a:avLst/>
          </a:prstGeom>
          <a:noFill/>
        </p:spPr>
        <p:txBody>
          <a:bodyPr wrap="square" rtlCol="0">
            <a:spAutoFit/>
          </a:bodyPr>
          <a:lstStyle/>
          <a:p>
            <a:pPr lvl="0">
              <a:spcAft>
                <a:spcPts val="300"/>
              </a:spcAft>
              <a:defRPr/>
            </a:pPr>
            <a:r>
              <a:rPr kumimoji="0" lang="en-US" sz="16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kumimoji="0" lang="en-US" sz="16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rPr>
              <a:t>Welding</a:t>
            </a:r>
          </a:p>
        </p:txBody>
      </p:sp>
      <p:sp>
        <p:nvSpPr>
          <p:cNvPr id="18" name="TextBox 17">
            <a:extLst>
              <a:ext uri="{FF2B5EF4-FFF2-40B4-BE49-F238E27FC236}">
                <a16:creationId xmlns:a16="http://schemas.microsoft.com/office/drawing/2014/main" id="{99369FA6-57EF-2500-79FC-AA1A38C1CCBD}"/>
              </a:ext>
            </a:extLst>
          </p:cNvPr>
          <p:cNvSpPr txBox="1"/>
          <p:nvPr/>
        </p:nvSpPr>
        <p:spPr>
          <a:xfrm>
            <a:off x="-2534" y="1117989"/>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sz="1800" b="0" i="0" u="none" strike="noStrike" kern="1200" cap="none" spc="0" normalizeH="0" baseline="0" noProof="0" dirty="0">
              <a:ln>
                <a:noFill/>
              </a:ln>
              <a:solidFill>
                <a:srgbClr val="012169"/>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7" name="Round Diagonal Corner Rectangle 26">
            <a:extLst>
              <a:ext uri="{FF2B5EF4-FFF2-40B4-BE49-F238E27FC236}">
                <a16:creationId xmlns:a16="http://schemas.microsoft.com/office/drawing/2014/main" id="{CF36B939-AC75-F4DA-CDE1-7B3560417537}"/>
              </a:ext>
              <a:ext uri="{C183D7F6-B498-43B3-948B-1728B52AA6E4}">
                <adec:decorative xmlns:adec="http://schemas.microsoft.com/office/drawing/2017/decorative" val="1"/>
              </a:ext>
            </a:extLst>
          </p:cNvPr>
          <p:cNvSpPr/>
          <p:nvPr/>
        </p:nvSpPr>
        <p:spPr>
          <a:xfrm rot="16200000">
            <a:off x="-124729" y="2087324"/>
            <a:ext cx="1126254" cy="411242"/>
          </a:xfrm>
          <a:prstGeom prst="round2DiagRect">
            <a:avLst/>
          </a:prstGeom>
          <a:solidFill>
            <a:srgbClr val="363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8" name="Google Shape;187;p2">
            <a:extLst>
              <a:ext uri="{FF2B5EF4-FFF2-40B4-BE49-F238E27FC236}">
                <a16:creationId xmlns:a16="http://schemas.microsoft.com/office/drawing/2014/main" id="{A39B7149-7274-2EBD-9D0E-3A2F2B946990}"/>
              </a:ext>
              <a:ext uri="{C183D7F6-B498-43B3-948B-1728B52AA6E4}">
                <adec:decorative xmlns:adec="http://schemas.microsoft.com/office/drawing/2017/decorative" val="0"/>
              </a:ext>
            </a:extLst>
          </p:cNvPr>
          <p:cNvSpPr txBox="1"/>
          <p:nvPr/>
        </p:nvSpPr>
        <p:spPr>
          <a:xfrm rot="16200000">
            <a:off x="-68451" y="2154979"/>
            <a:ext cx="1013698" cy="307736"/>
          </a:xfrm>
          <a:prstGeom prst="rect">
            <a:avLst/>
          </a:prstGeom>
          <a:solidFill>
            <a:srgbClr val="363534"/>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2" name="Google Shape;188;p2">
            <a:extLst>
              <a:ext uri="{FF2B5EF4-FFF2-40B4-BE49-F238E27FC236}">
                <a16:creationId xmlns:a16="http://schemas.microsoft.com/office/drawing/2014/main" id="{1304679B-D3C9-4181-9114-D9350EBDC9F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52022719"/>
              </p:ext>
            </p:extLst>
          </p:nvPr>
        </p:nvGraphicFramePr>
        <p:xfrm>
          <a:off x="810181" y="1591408"/>
          <a:ext cx="6437376" cy="1098335"/>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4271131778"/>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246892">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extLst>
                  <a:ext uri="{0D108BD9-81ED-4DB2-BD59-A6C34878D82A}">
                    <a16:rowId xmlns:a16="http://schemas.microsoft.com/office/drawing/2014/main" val="10000"/>
                  </a:ext>
                </a:extLst>
              </a:tr>
              <a:tr h="824005">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Welding II + Welding II Lab</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13032410 (3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Welding l</a:t>
                      </a:r>
                    </a:p>
                    <a:p>
                      <a:pPr marL="0" marR="0" lvl="0" indent="0" algn="l" rtl="0">
                        <a:spcBef>
                          <a:spcPts val="0"/>
                        </a:spcBef>
                        <a:spcAft>
                          <a:spcPts val="0"/>
                        </a:spcAft>
                        <a:buClr>
                          <a:schemeClr val="dk1"/>
                        </a:buClr>
                        <a:buSzPts val="1000"/>
                        <a:buFont typeface="Calibri"/>
                        <a:buNone/>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Algebra I or Geometry</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1. Manufacturing </a:t>
                      </a:r>
                      <a:endParaRPr lang="en-US" sz="9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ctr" rtl="0">
                        <a:spcBef>
                          <a:spcPts val="0"/>
                        </a:spcBef>
                        <a:spcAft>
                          <a:spcPts val="0"/>
                        </a:spcAft>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 </a:t>
                      </a:r>
                      <a:endParaRPr sz="9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31" name="Round Diagonal Corner Rectangle 30">
            <a:extLst>
              <a:ext uri="{FF2B5EF4-FFF2-40B4-BE49-F238E27FC236}">
                <a16:creationId xmlns:a16="http://schemas.microsoft.com/office/drawing/2014/main" id="{B4C78CC7-A0B3-3743-9060-AB97A1DC7B8E}"/>
              </a:ext>
              <a:ext uri="{C183D7F6-B498-43B3-948B-1728B52AA6E4}">
                <adec:decorative xmlns:adec="http://schemas.microsoft.com/office/drawing/2017/decorative" val="1"/>
              </a:ext>
            </a:extLst>
          </p:cNvPr>
          <p:cNvSpPr/>
          <p:nvPr/>
        </p:nvSpPr>
        <p:spPr>
          <a:xfrm rot="16200000">
            <a:off x="-129386" y="3475542"/>
            <a:ext cx="1126254" cy="411242"/>
          </a:xfrm>
          <a:prstGeom prst="round2DiagRect">
            <a:avLst/>
          </a:prstGeom>
          <a:solidFill>
            <a:srgbClr val="5A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32" name="Google Shape;187;p2">
            <a:extLst>
              <a:ext uri="{FF2B5EF4-FFF2-40B4-BE49-F238E27FC236}">
                <a16:creationId xmlns:a16="http://schemas.microsoft.com/office/drawing/2014/main" id="{EC6725D7-7796-024C-BE56-43295F5E13F0}"/>
              </a:ext>
            </a:extLst>
          </p:cNvPr>
          <p:cNvSpPr txBox="1"/>
          <p:nvPr/>
        </p:nvSpPr>
        <p:spPr>
          <a:xfrm rot="16200000">
            <a:off x="-73108" y="3543197"/>
            <a:ext cx="1013698" cy="307736"/>
          </a:xfrm>
          <a:prstGeom prst="rect">
            <a:avLst/>
          </a:prstGeom>
          <a:solidFill>
            <a:srgbClr val="5A6267"/>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29" name="Google Shape;188;p2">
            <a:extLst>
              <a:ext uri="{FF2B5EF4-FFF2-40B4-BE49-F238E27FC236}">
                <a16:creationId xmlns:a16="http://schemas.microsoft.com/office/drawing/2014/main" id="{E9D1311D-3F30-CB4A-AB3F-0F9E1F95494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50459145"/>
              </p:ext>
            </p:extLst>
          </p:nvPr>
        </p:nvGraphicFramePr>
        <p:xfrm>
          <a:off x="810181" y="2949211"/>
          <a:ext cx="6437376" cy="5102392"/>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573763253"/>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p>
                  </a:txBody>
                  <a:tcPr marL="9145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extLst>
                  <a:ext uri="{0D108BD9-81ED-4DB2-BD59-A6C34878D82A}">
                    <a16:rowId xmlns:a16="http://schemas.microsoft.com/office/drawing/2014/main" val="10000"/>
                  </a:ext>
                </a:extLst>
              </a:tr>
              <a:tr h="1026812">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Practicum in Manufacturing*</a:t>
                      </a:r>
                      <a:endParaRPr lang="en-US" sz="1100" b="1" i="0" u="none" strike="noStrike" cap="none" dirty="0">
                        <a:latin typeface="Calibri" panose="020F0502020204030204" pitchFamily="34" charset="0"/>
                        <a:ea typeface="Open Sans Semibold" panose="020B0606030504020204" pitchFamily="34" charset="0"/>
                        <a:cs typeface="Calibri" panose="020F0502020204030204" pitchFamily="34" charset="0"/>
                        <a:sym typeface="Calibri"/>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13033000 (2 credits)</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Second Time Taken:</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13033010 (2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sz="900" b="0" i="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b="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None</a:t>
                      </a:r>
                      <a:endPar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5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0280359"/>
                  </a:ext>
                </a:extLst>
              </a:tr>
              <a:tr h="1359012">
                <a:tc>
                  <a:txBody>
                    <a:bodyPr/>
                    <a:lstStyle/>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Practicum in Manufacturing + Extended Practicum in Manufacturing*</a:t>
                      </a:r>
                      <a:endParaRPr kumimoji="0" lang="en-US" sz="1100" b="1" i="0" u="none" strike="noStrike" kern="1200" cap="none" spc="0" normalizeH="0" baseline="3000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13033005 (3 credits)</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Second Time Taken:</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13033015 (3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kern="1200"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b="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None</a:t>
                      </a:r>
                      <a:endPar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7820546"/>
                  </a:ext>
                </a:extLst>
              </a:tr>
              <a:tr h="1041912">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Practicum in Entrepreneurship*</a:t>
                      </a:r>
                    </a:p>
                    <a:p>
                      <a:pPr marL="0" marR="0" lvl="0" indent="0" algn="l" rtl="0">
                        <a:spcBef>
                          <a:spcPts val="0"/>
                        </a:spcBef>
                        <a:spcAft>
                          <a:spcPts val="0"/>
                        </a:spcAft>
                        <a:buClr>
                          <a:schemeClr val="dk1"/>
                        </a:buClr>
                        <a:buSzPts val="1000"/>
                        <a:buFont typeface="Calibri"/>
                        <a:buNone/>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0" marR="0" lvl="0" indent="0" algn="l" rtl="0">
                        <a:spcBef>
                          <a:spcPts val="0"/>
                        </a:spcBef>
                        <a:spcAft>
                          <a:spcPts val="0"/>
                        </a:spcAft>
                        <a:buClr>
                          <a:schemeClr val="dk1"/>
                        </a:buClr>
                        <a:buSzPts val="1000"/>
                        <a:buFont typeface="Calibri"/>
                        <a:buNone/>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13011111 (2 credits)</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sz="900" b="0" i="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 None</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Entrepreneurship I and II, or successful completion of at least two courses in a CTE program of study</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endParaRPr sz="5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9166688"/>
                  </a:ext>
                </a:extLst>
              </a:tr>
              <a:tr h="1057012">
                <a:tc>
                  <a:txBody>
                    <a:bodyPr/>
                    <a:lstStyle/>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100" b="1"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rPr>
                        <a:t>Practicum in Entrepreneurship + Extended Practicum </a:t>
                      </a:r>
                      <a:r>
                        <a:rPr lang="en-US" sz="1100" b="1" u="none" strike="noStrike" cap="none">
                          <a:solidFill>
                            <a:schemeClr val="tx2"/>
                          </a:solidFill>
                          <a:latin typeface="Calibri" panose="020F0502020204030204" pitchFamily="34" charset="0"/>
                          <a:ea typeface="Open Sans Light" panose="020B0606030504020204" pitchFamily="34" charset="0"/>
                          <a:cs typeface="Calibri" panose="020F0502020204030204" pitchFamily="34" charset="0"/>
                        </a:rPr>
                        <a:t>in Entrepreneurship*</a:t>
                      </a:r>
                      <a:endParaRPr lang="en-US" sz="1100" b="1"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b="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First Time Taken:</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b="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13011121 (3 credits)</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sz="900" b="0" i="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None</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Entrepreneurship I and II or successful completion of at least two courses in a CTE program of study</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endParaRPr sz="5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6344505"/>
                  </a:ext>
                </a:extLst>
              </a:tr>
              <a:tr h="246888">
                <a:tc>
                  <a:txBody>
                    <a:bodyPr/>
                    <a:lstStyle/>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b="1" i="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Continued on next page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sz="900" b="0" i="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a:t>
                      </a: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500" dirty="0">
                          <a:solidFill>
                            <a:schemeClr val="bg1"/>
                          </a:solidFill>
                          <a:latin typeface="Calibri" panose="020F0502020204030204" pitchFamily="34" charset="0"/>
                          <a:ea typeface="Open Sans Light" panose="020B0606030504020204" pitchFamily="34" charset="0"/>
                          <a:cs typeface="Calibri" panose="020F0502020204030204" pitchFamily="34" charset="0"/>
                        </a:rPr>
                        <a:t>--</a:t>
                      </a:r>
                      <a:endParaRPr sz="5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6993642"/>
                  </a:ext>
                </a:extLst>
              </a:tr>
            </a:tbl>
          </a:graphicData>
        </a:graphic>
      </p:graphicFrame>
      <p:sp>
        <p:nvSpPr>
          <p:cNvPr id="72" name="TextBox 71">
            <a:extLst>
              <a:ext uri="{FF2B5EF4-FFF2-40B4-BE49-F238E27FC236}">
                <a16:creationId xmlns:a16="http://schemas.microsoft.com/office/drawing/2014/main" id="{71D09B68-BDB8-5C46-B0D4-323B0D03553B}"/>
              </a:ext>
            </a:extLst>
          </p:cNvPr>
          <p:cNvSpPr txBox="1"/>
          <p:nvPr/>
        </p:nvSpPr>
        <p:spPr>
          <a:xfrm>
            <a:off x="745474" y="8056698"/>
            <a:ext cx="6699305" cy="220573"/>
          </a:xfrm>
          <a:prstGeom prst="rect">
            <a:avLst/>
          </a:prstGeom>
          <a:noFill/>
        </p:spPr>
        <p:txBody>
          <a:bodyPr wrap="square" rtlCol="0">
            <a:spAutoFit/>
          </a:bodyPr>
          <a:lstStyle/>
          <a:p>
            <a:pPr>
              <a:lnSpc>
                <a:spcPts val="960"/>
              </a:lnSpc>
              <a:defRPr/>
            </a:pPr>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 Indicates course is included in more than one program of study in this career cluster.                        </a:t>
            </a:r>
          </a:p>
        </p:txBody>
      </p:sp>
      <p:sp>
        <p:nvSpPr>
          <p:cNvPr id="33" name="Google Shape;195;p2">
            <a:extLst>
              <a:ext uri="{FF2B5EF4-FFF2-40B4-BE49-F238E27FC236}">
                <a16:creationId xmlns:a16="http://schemas.microsoft.com/office/drawing/2014/main" id="{1FBD83F2-1A7F-CF40-A200-125D2971FFB6}"/>
              </a:ext>
            </a:extLst>
          </p:cNvPr>
          <p:cNvSpPr txBox="1"/>
          <p:nvPr/>
        </p:nvSpPr>
        <p:spPr>
          <a:xfrm>
            <a:off x="0" y="9235012"/>
            <a:ext cx="7772400" cy="369291"/>
          </a:xfrm>
          <a:prstGeom prst="rect">
            <a:avLst/>
          </a:prstGeom>
          <a:noFill/>
          <a:ln>
            <a:noFill/>
          </a:ln>
        </p:spPr>
        <p:txBody>
          <a:bodyPr spcFirstLastPara="1" wrap="square" lIns="91425" tIns="45700" rIns="91425" bIns="45700" anchor="t" anchorCtr="0">
            <a:spAutoFit/>
          </a:bodyPr>
          <a:lstStyle/>
          <a:p>
            <a:pPr lvl="0" algn="ctr">
              <a:defRPr/>
            </a:pP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lang="en-US" sz="900" b="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Manufacturing </a:t>
            </a:r>
            <a:r>
              <a:rPr lang="en-US" sz="900"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career c</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luster</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900" u="sng"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endParaRPr kumimoji="0"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6">
            <a:alphaModFix/>
          </a:blip>
          <a:srcRect/>
          <a:stretch/>
        </p:blipFill>
        <p:spPr>
          <a:xfrm>
            <a:off x="291415" y="9598309"/>
            <a:ext cx="705086" cy="352543"/>
          </a:xfrm>
          <a:prstGeom prst="rect">
            <a:avLst/>
          </a:prstGeom>
          <a:noFill/>
          <a:ln>
            <a:noFill/>
          </a:ln>
        </p:spPr>
      </p:pic>
      <p:sp>
        <p:nvSpPr>
          <p:cNvPr id="36" name="TextBox 35">
            <a:extLst>
              <a:ext uri="{FF2B5EF4-FFF2-40B4-BE49-F238E27FC236}">
                <a16:creationId xmlns:a16="http://schemas.microsoft.com/office/drawing/2014/main" id="{1370A37E-2852-6941-A136-3B819AE311F0}"/>
              </a:ext>
            </a:extLst>
          </p:cNvPr>
          <p:cNvSpPr txBox="1"/>
          <p:nvPr/>
        </p:nvSpPr>
        <p:spPr>
          <a:xfrm>
            <a:off x="1055493" y="9607178"/>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7">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pic>
        <p:nvPicPr>
          <p:cNvPr id="59" name="Picture 58">
            <a:extLst>
              <a:ext uri="{FF2B5EF4-FFF2-40B4-BE49-F238E27FC236}">
                <a16:creationId xmlns:a16="http://schemas.microsoft.com/office/drawing/2014/main" id="{F2063972-B9BE-74EE-D48B-DCD5A6C476B5}"/>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972294" y="3552417"/>
            <a:ext cx="438912" cy="438912"/>
          </a:xfrm>
          <a:prstGeom prst="rect">
            <a:avLst/>
          </a:prstGeom>
        </p:spPr>
      </p:pic>
      <p:pic>
        <p:nvPicPr>
          <p:cNvPr id="60" name="Picture 59">
            <a:extLst>
              <a:ext uri="{FF2B5EF4-FFF2-40B4-BE49-F238E27FC236}">
                <a16:creationId xmlns:a16="http://schemas.microsoft.com/office/drawing/2014/main" id="{F3829F23-4D62-1710-3028-75E0C98392B6}"/>
              </a:ext>
              <a:ext uri="{C183D7F6-B498-43B3-948B-1728B52AA6E4}">
                <adec:decorative xmlns:adec="http://schemas.microsoft.com/office/drawing/2017/decorative" val="1"/>
              </a:ext>
            </a:extLst>
          </p:cNvPr>
          <p:cNvPicPr>
            <a:picLocks/>
          </p:cNvPicPr>
          <p:nvPr/>
        </p:nvPicPr>
        <p:blipFill>
          <a:blip r:embed="rId9"/>
          <a:stretch>
            <a:fillRect/>
          </a:stretch>
        </p:blipFill>
        <p:spPr>
          <a:xfrm>
            <a:off x="5531635" y="3552827"/>
            <a:ext cx="438912" cy="438912"/>
          </a:xfrm>
          <a:prstGeom prst="rect">
            <a:avLst/>
          </a:prstGeom>
        </p:spPr>
      </p:pic>
      <p:pic>
        <p:nvPicPr>
          <p:cNvPr id="61" name="Picture 60">
            <a:extLst>
              <a:ext uri="{FF2B5EF4-FFF2-40B4-BE49-F238E27FC236}">
                <a16:creationId xmlns:a16="http://schemas.microsoft.com/office/drawing/2014/main" id="{6A5345C1-E734-F0C6-0ABD-617F067E4324}"/>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969603" y="4787690"/>
            <a:ext cx="438912" cy="438912"/>
          </a:xfrm>
          <a:prstGeom prst="rect">
            <a:avLst/>
          </a:prstGeom>
        </p:spPr>
      </p:pic>
      <p:pic>
        <p:nvPicPr>
          <p:cNvPr id="62" name="Picture 61">
            <a:extLst>
              <a:ext uri="{FF2B5EF4-FFF2-40B4-BE49-F238E27FC236}">
                <a16:creationId xmlns:a16="http://schemas.microsoft.com/office/drawing/2014/main" id="{DD8DF9BB-0C88-7103-78C1-6AA935242D85}"/>
              </a:ext>
              <a:ext uri="{C183D7F6-B498-43B3-948B-1728B52AA6E4}">
                <adec:decorative xmlns:adec="http://schemas.microsoft.com/office/drawing/2017/decorative" val="1"/>
              </a:ext>
            </a:extLst>
          </p:cNvPr>
          <p:cNvPicPr>
            <a:picLocks/>
          </p:cNvPicPr>
          <p:nvPr/>
        </p:nvPicPr>
        <p:blipFill>
          <a:blip r:embed="rId9"/>
          <a:stretch>
            <a:fillRect/>
          </a:stretch>
        </p:blipFill>
        <p:spPr>
          <a:xfrm>
            <a:off x="5528944" y="4788100"/>
            <a:ext cx="438912" cy="438912"/>
          </a:xfrm>
          <a:prstGeom prst="rect">
            <a:avLst/>
          </a:prstGeom>
        </p:spPr>
      </p:pic>
      <p:pic>
        <p:nvPicPr>
          <p:cNvPr id="11" name="Picture 10">
            <a:extLst>
              <a:ext uri="{FF2B5EF4-FFF2-40B4-BE49-F238E27FC236}">
                <a16:creationId xmlns:a16="http://schemas.microsoft.com/office/drawing/2014/main" id="{041C5101-F496-7F45-EDE8-200B5C0D69B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745524" y="1973791"/>
            <a:ext cx="438912" cy="438912"/>
          </a:xfrm>
          <a:prstGeom prst="rect">
            <a:avLst/>
          </a:prstGeom>
        </p:spPr>
      </p:pic>
      <p:grpSp>
        <p:nvGrpSpPr>
          <p:cNvPr id="13" name="Group 12">
            <a:extLst>
              <a:ext uri="{FF2B5EF4-FFF2-40B4-BE49-F238E27FC236}">
                <a16:creationId xmlns:a16="http://schemas.microsoft.com/office/drawing/2014/main" id="{F0AFAFFC-29E0-5051-FB95-7F15884C67AD}"/>
              </a:ext>
              <a:ext uri="{C183D7F6-B498-43B3-948B-1728B52AA6E4}">
                <adec:decorative xmlns:adec="http://schemas.microsoft.com/office/drawing/2017/decorative" val="1"/>
              </a:ext>
            </a:extLst>
          </p:cNvPr>
          <p:cNvGrpSpPr/>
          <p:nvPr/>
        </p:nvGrpSpPr>
        <p:grpSpPr>
          <a:xfrm>
            <a:off x="4845558" y="5759520"/>
            <a:ext cx="2236275" cy="907703"/>
            <a:chOff x="4838447" y="5387984"/>
            <a:chExt cx="2236275" cy="907703"/>
          </a:xfrm>
        </p:grpSpPr>
        <p:pic>
          <p:nvPicPr>
            <p:cNvPr id="14" name="Picture 13" descr="Agriculture, Food and Natural Resources">
              <a:extLst>
                <a:ext uri="{FF2B5EF4-FFF2-40B4-BE49-F238E27FC236}">
                  <a16:creationId xmlns:a16="http://schemas.microsoft.com/office/drawing/2014/main" id="{06531AE1-132F-8F3C-CE36-9DE0911F5C61}"/>
                </a:ext>
              </a:extLst>
            </p:cNvPr>
            <p:cNvPicPr>
              <a:picLocks noChangeAspect="1"/>
            </p:cNvPicPr>
            <p:nvPr/>
          </p:nvPicPr>
          <p:blipFill>
            <a:blip r:embed="rId10"/>
            <a:stretch>
              <a:fillRect/>
            </a:stretch>
          </p:blipFill>
          <p:spPr>
            <a:xfrm>
              <a:off x="4838447" y="5400684"/>
              <a:ext cx="433180" cy="433180"/>
            </a:xfrm>
            <a:prstGeom prst="rect">
              <a:avLst/>
            </a:prstGeom>
          </p:spPr>
        </p:pic>
        <p:pic>
          <p:nvPicPr>
            <p:cNvPr id="15" name="Picture 14" descr="Architecture and Construction">
              <a:extLst>
                <a:ext uri="{FF2B5EF4-FFF2-40B4-BE49-F238E27FC236}">
                  <a16:creationId xmlns:a16="http://schemas.microsoft.com/office/drawing/2014/main" id="{226267AF-1E81-FA29-E5B6-F2833136B3C7}"/>
                </a:ext>
              </a:extLst>
            </p:cNvPr>
            <p:cNvPicPr>
              <a:picLocks noChangeAspect="1"/>
            </p:cNvPicPr>
            <p:nvPr/>
          </p:nvPicPr>
          <p:blipFill>
            <a:blip r:embed="rId11"/>
            <a:stretch>
              <a:fillRect/>
            </a:stretch>
          </p:blipFill>
          <p:spPr>
            <a:xfrm>
              <a:off x="5285137" y="5400684"/>
              <a:ext cx="433180" cy="433180"/>
            </a:xfrm>
            <a:prstGeom prst="rect">
              <a:avLst/>
            </a:prstGeom>
          </p:spPr>
        </p:pic>
        <p:pic>
          <p:nvPicPr>
            <p:cNvPr id="16" name="Picture 15" descr="Arts, Audio Visual Technology and Communication">
              <a:extLst>
                <a:ext uri="{FF2B5EF4-FFF2-40B4-BE49-F238E27FC236}">
                  <a16:creationId xmlns:a16="http://schemas.microsoft.com/office/drawing/2014/main" id="{31DAD8C3-0558-99A0-84C3-417A4C6022B2}"/>
                </a:ext>
              </a:extLst>
            </p:cNvPr>
            <p:cNvPicPr>
              <a:picLocks noChangeAspect="1"/>
            </p:cNvPicPr>
            <p:nvPr/>
          </p:nvPicPr>
          <p:blipFill>
            <a:blip r:embed="rId12"/>
            <a:stretch>
              <a:fillRect/>
            </a:stretch>
          </p:blipFill>
          <p:spPr>
            <a:xfrm>
              <a:off x="5743621" y="5394334"/>
              <a:ext cx="433180" cy="433180"/>
            </a:xfrm>
            <a:prstGeom prst="rect">
              <a:avLst/>
            </a:prstGeom>
          </p:spPr>
        </p:pic>
        <p:pic>
          <p:nvPicPr>
            <p:cNvPr id="17" name="Picture 16" descr="Business, Marketing and Finance">
              <a:extLst>
                <a:ext uri="{FF2B5EF4-FFF2-40B4-BE49-F238E27FC236}">
                  <a16:creationId xmlns:a16="http://schemas.microsoft.com/office/drawing/2014/main" id="{1453A951-F2E9-E674-6E3D-D515CDE3048F}"/>
                </a:ext>
              </a:extLst>
            </p:cNvPr>
            <p:cNvPicPr>
              <a:picLocks noChangeAspect="1"/>
            </p:cNvPicPr>
            <p:nvPr/>
          </p:nvPicPr>
          <p:blipFill>
            <a:blip r:embed="rId13"/>
            <a:stretch>
              <a:fillRect/>
            </a:stretch>
          </p:blipFill>
          <p:spPr>
            <a:xfrm>
              <a:off x="6195755" y="5387984"/>
              <a:ext cx="433180" cy="433180"/>
            </a:xfrm>
            <a:prstGeom prst="rect">
              <a:avLst/>
            </a:prstGeom>
          </p:spPr>
        </p:pic>
        <p:pic>
          <p:nvPicPr>
            <p:cNvPr id="19" name="Picture 18" descr="Health Science">
              <a:extLst>
                <a:ext uri="{FF2B5EF4-FFF2-40B4-BE49-F238E27FC236}">
                  <a16:creationId xmlns:a16="http://schemas.microsoft.com/office/drawing/2014/main" id="{97AD4FDC-547D-DDC6-2B3B-094243909A08}"/>
                </a:ext>
              </a:extLst>
            </p:cNvPr>
            <p:cNvPicPr>
              <a:picLocks noChangeAspect="1"/>
            </p:cNvPicPr>
            <p:nvPr/>
          </p:nvPicPr>
          <p:blipFill>
            <a:blip r:embed="rId14"/>
            <a:stretch>
              <a:fillRect/>
            </a:stretch>
          </p:blipFill>
          <p:spPr>
            <a:xfrm>
              <a:off x="6641542" y="5387984"/>
              <a:ext cx="433180" cy="433180"/>
            </a:xfrm>
            <a:prstGeom prst="rect">
              <a:avLst/>
            </a:prstGeom>
          </p:spPr>
        </p:pic>
        <p:pic>
          <p:nvPicPr>
            <p:cNvPr id="39" name="Picture 38" descr="Human Services">
              <a:extLst>
                <a:ext uri="{FF2B5EF4-FFF2-40B4-BE49-F238E27FC236}">
                  <a16:creationId xmlns:a16="http://schemas.microsoft.com/office/drawing/2014/main" id="{FF4E4CDA-D502-5351-90A6-006E4AD6B179}"/>
                </a:ext>
              </a:extLst>
            </p:cNvPr>
            <p:cNvPicPr>
              <a:picLocks noChangeAspect="1"/>
            </p:cNvPicPr>
            <p:nvPr/>
          </p:nvPicPr>
          <p:blipFill>
            <a:blip r:embed="rId15"/>
            <a:stretch>
              <a:fillRect/>
            </a:stretch>
          </p:blipFill>
          <p:spPr>
            <a:xfrm>
              <a:off x="5292854" y="5862507"/>
              <a:ext cx="433180" cy="433180"/>
            </a:xfrm>
            <a:prstGeom prst="rect">
              <a:avLst/>
            </a:prstGeom>
          </p:spPr>
        </p:pic>
        <p:pic>
          <p:nvPicPr>
            <p:cNvPr id="41" name="Picture 40" descr="Information Technology">
              <a:extLst>
                <a:ext uri="{FF2B5EF4-FFF2-40B4-BE49-F238E27FC236}">
                  <a16:creationId xmlns:a16="http://schemas.microsoft.com/office/drawing/2014/main" id="{B1E9B3A0-5994-9065-EBB2-A53744B24333}"/>
                </a:ext>
              </a:extLst>
            </p:cNvPr>
            <p:cNvPicPr>
              <a:picLocks noChangeAspect="1"/>
            </p:cNvPicPr>
            <p:nvPr/>
          </p:nvPicPr>
          <p:blipFill>
            <a:blip r:embed="rId16"/>
            <a:stretch>
              <a:fillRect/>
            </a:stretch>
          </p:blipFill>
          <p:spPr>
            <a:xfrm>
              <a:off x="5747066" y="5856157"/>
              <a:ext cx="433180" cy="433180"/>
            </a:xfrm>
            <a:prstGeom prst="rect">
              <a:avLst/>
            </a:prstGeom>
          </p:spPr>
        </p:pic>
        <p:pic>
          <p:nvPicPr>
            <p:cNvPr id="55" name="Picture 54" descr="Manufacturing">
              <a:extLst>
                <a:ext uri="{FF2B5EF4-FFF2-40B4-BE49-F238E27FC236}">
                  <a16:creationId xmlns:a16="http://schemas.microsoft.com/office/drawing/2014/main" id="{04B19988-8DBD-5975-0A79-F345D5418EA2}"/>
                </a:ext>
              </a:extLst>
            </p:cNvPr>
            <p:cNvPicPr>
              <a:picLocks noChangeAspect="1"/>
            </p:cNvPicPr>
            <p:nvPr/>
          </p:nvPicPr>
          <p:blipFill>
            <a:blip r:embed="rId8"/>
            <a:stretch>
              <a:fillRect/>
            </a:stretch>
          </p:blipFill>
          <p:spPr>
            <a:xfrm>
              <a:off x="6188578" y="5848287"/>
              <a:ext cx="433180" cy="433180"/>
            </a:xfrm>
            <a:prstGeom prst="rect">
              <a:avLst/>
            </a:prstGeom>
          </p:spPr>
        </p:pic>
        <p:pic>
          <p:nvPicPr>
            <p:cNvPr id="56" name="Picture 55" descr="Transportation, Distribution and Logistics">
              <a:extLst>
                <a:ext uri="{FF2B5EF4-FFF2-40B4-BE49-F238E27FC236}">
                  <a16:creationId xmlns:a16="http://schemas.microsoft.com/office/drawing/2014/main" id="{4E9CAD07-CF28-F6AC-34B5-4DFEDA8B2884}"/>
                </a:ext>
              </a:extLst>
            </p:cNvPr>
            <p:cNvPicPr>
              <a:picLocks noChangeAspect="1"/>
            </p:cNvPicPr>
            <p:nvPr/>
          </p:nvPicPr>
          <p:blipFill>
            <a:blip r:embed="rId17"/>
            <a:stretch>
              <a:fillRect/>
            </a:stretch>
          </p:blipFill>
          <p:spPr>
            <a:xfrm>
              <a:off x="6637962" y="5848287"/>
              <a:ext cx="433180" cy="433180"/>
            </a:xfrm>
            <a:prstGeom prst="rect">
              <a:avLst/>
            </a:prstGeom>
          </p:spPr>
        </p:pic>
        <p:pic>
          <p:nvPicPr>
            <p:cNvPr id="57" name="Picture 56" descr="Hospitality and Tourism">
              <a:extLst>
                <a:ext uri="{FF2B5EF4-FFF2-40B4-BE49-F238E27FC236}">
                  <a16:creationId xmlns:a16="http://schemas.microsoft.com/office/drawing/2014/main" id="{14D3D631-E6B9-A52D-57C1-AC9CB1D7EA83}"/>
                </a:ext>
              </a:extLst>
            </p:cNvPr>
            <p:cNvPicPr>
              <a:picLocks noChangeAspect="1"/>
            </p:cNvPicPr>
            <p:nvPr/>
          </p:nvPicPr>
          <p:blipFill>
            <a:blip r:embed="rId18"/>
            <a:stretch>
              <a:fillRect/>
            </a:stretch>
          </p:blipFill>
          <p:spPr>
            <a:xfrm>
              <a:off x="4864336" y="5862507"/>
              <a:ext cx="433180" cy="433180"/>
            </a:xfrm>
            <a:prstGeom prst="rect">
              <a:avLst/>
            </a:prstGeom>
          </p:spPr>
        </p:pic>
      </p:grpSp>
      <p:grpSp>
        <p:nvGrpSpPr>
          <p:cNvPr id="63" name="Group 62">
            <a:extLst>
              <a:ext uri="{FF2B5EF4-FFF2-40B4-BE49-F238E27FC236}">
                <a16:creationId xmlns:a16="http://schemas.microsoft.com/office/drawing/2014/main" id="{7C2D3DA2-3724-36D4-0DAE-CC0181270545}"/>
              </a:ext>
              <a:ext uri="{C183D7F6-B498-43B3-948B-1728B52AA6E4}">
                <adec:decorative xmlns:adec="http://schemas.microsoft.com/office/drawing/2017/decorative" val="1"/>
              </a:ext>
            </a:extLst>
          </p:cNvPr>
          <p:cNvGrpSpPr/>
          <p:nvPr/>
        </p:nvGrpSpPr>
        <p:grpSpPr>
          <a:xfrm>
            <a:off x="4848822" y="6820345"/>
            <a:ext cx="2236275" cy="907703"/>
            <a:chOff x="4838447" y="5387984"/>
            <a:chExt cx="2236275" cy="907703"/>
          </a:xfrm>
        </p:grpSpPr>
        <p:pic>
          <p:nvPicPr>
            <p:cNvPr id="64" name="Picture 63" descr="Agriculture, Food and Natural Resources">
              <a:extLst>
                <a:ext uri="{FF2B5EF4-FFF2-40B4-BE49-F238E27FC236}">
                  <a16:creationId xmlns:a16="http://schemas.microsoft.com/office/drawing/2014/main" id="{16D8486A-326E-C3B1-942F-8B3624D021CA}"/>
                </a:ext>
              </a:extLst>
            </p:cNvPr>
            <p:cNvPicPr>
              <a:picLocks noChangeAspect="1"/>
            </p:cNvPicPr>
            <p:nvPr/>
          </p:nvPicPr>
          <p:blipFill>
            <a:blip r:embed="rId10"/>
            <a:stretch>
              <a:fillRect/>
            </a:stretch>
          </p:blipFill>
          <p:spPr>
            <a:xfrm>
              <a:off x="4838447" y="5400684"/>
              <a:ext cx="433180" cy="433180"/>
            </a:xfrm>
            <a:prstGeom prst="rect">
              <a:avLst/>
            </a:prstGeom>
          </p:spPr>
        </p:pic>
        <p:pic>
          <p:nvPicPr>
            <p:cNvPr id="65" name="Picture 64" descr="Architecture and Construction">
              <a:extLst>
                <a:ext uri="{FF2B5EF4-FFF2-40B4-BE49-F238E27FC236}">
                  <a16:creationId xmlns:a16="http://schemas.microsoft.com/office/drawing/2014/main" id="{62894B04-4AAF-7ADB-B872-DD9B053A3D45}"/>
                </a:ext>
              </a:extLst>
            </p:cNvPr>
            <p:cNvPicPr>
              <a:picLocks noChangeAspect="1"/>
            </p:cNvPicPr>
            <p:nvPr/>
          </p:nvPicPr>
          <p:blipFill>
            <a:blip r:embed="rId11"/>
            <a:stretch>
              <a:fillRect/>
            </a:stretch>
          </p:blipFill>
          <p:spPr>
            <a:xfrm>
              <a:off x="5285137" y="5400684"/>
              <a:ext cx="433180" cy="433180"/>
            </a:xfrm>
            <a:prstGeom prst="rect">
              <a:avLst/>
            </a:prstGeom>
          </p:spPr>
        </p:pic>
        <p:pic>
          <p:nvPicPr>
            <p:cNvPr id="66" name="Picture 65" descr="Arts, Audio Visual Technology and Communication">
              <a:extLst>
                <a:ext uri="{FF2B5EF4-FFF2-40B4-BE49-F238E27FC236}">
                  <a16:creationId xmlns:a16="http://schemas.microsoft.com/office/drawing/2014/main" id="{29A641BA-BB17-A22A-E243-BF360BB49CD9}"/>
                </a:ext>
              </a:extLst>
            </p:cNvPr>
            <p:cNvPicPr>
              <a:picLocks noChangeAspect="1"/>
            </p:cNvPicPr>
            <p:nvPr/>
          </p:nvPicPr>
          <p:blipFill>
            <a:blip r:embed="rId12"/>
            <a:stretch>
              <a:fillRect/>
            </a:stretch>
          </p:blipFill>
          <p:spPr>
            <a:xfrm>
              <a:off x="5743621" y="5394334"/>
              <a:ext cx="433180" cy="433180"/>
            </a:xfrm>
            <a:prstGeom prst="rect">
              <a:avLst/>
            </a:prstGeom>
          </p:spPr>
        </p:pic>
        <p:pic>
          <p:nvPicPr>
            <p:cNvPr id="67" name="Picture 66" descr="Business, Marketing and Finance">
              <a:extLst>
                <a:ext uri="{FF2B5EF4-FFF2-40B4-BE49-F238E27FC236}">
                  <a16:creationId xmlns:a16="http://schemas.microsoft.com/office/drawing/2014/main" id="{5B27F6E5-A718-3584-F9C3-47CCCCFE5332}"/>
                </a:ext>
              </a:extLst>
            </p:cNvPr>
            <p:cNvPicPr>
              <a:picLocks noChangeAspect="1"/>
            </p:cNvPicPr>
            <p:nvPr/>
          </p:nvPicPr>
          <p:blipFill>
            <a:blip r:embed="rId13"/>
            <a:stretch>
              <a:fillRect/>
            </a:stretch>
          </p:blipFill>
          <p:spPr>
            <a:xfrm>
              <a:off x="6195755" y="5387984"/>
              <a:ext cx="433180" cy="433180"/>
            </a:xfrm>
            <a:prstGeom prst="rect">
              <a:avLst/>
            </a:prstGeom>
          </p:spPr>
        </p:pic>
        <p:pic>
          <p:nvPicPr>
            <p:cNvPr id="68" name="Picture 67" descr="Health Science">
              <a:extLst>
                <a:ext uri="{FF2B5EF4-FFF2-40B4-BE49-F238E27FC236}">
                  <a16:creationId xmlns:a16="http://schemas.microsoft.com/office/drawing/2014/main" id="{A17BE35E-2E70-AD40-2A90-460F82A3AEDF}"/>
                </a:ext>
              </a:extLst>
            </p:cNvPr>
            <p:cNvPicPr>
              <a:picLocks noChangeAspect="1"/>
            </p:cNvPicPr>
            <p:nvPr/>
          </p:nvPicPr>
          <p:blipFill>
            <a:blip r:embed="rId14"/>
            <a:stretch>
              <a:fillRect/>
            </a:stretch>
          </p:blipFill>
          <p:spPr>
            <a:xfrm>
              <a:off x="6641542" y="5387984"/>
              <a:ext cx="433180" cy="433180"/>
            </a:xfrm>
            <a:prstGeom prst="rect">
              <a:avLst/>
            </a:prstGeom>
          </p:spPr>
        </p:pic>
        <p:pic>
          <p:nvPicPr>
            <p:cNvPr id="69" name="Picture 68" descr="Human Services">
              <a:extLst>
                <a:ext uri="{FF2B5EF4-FFF2-40B4-BE49-F238E27FC236}">
                  <a16:creationId xmlns:a16="http://schemas.microsoft.com/office/drawing/2014/main" id="{7EE2CC4A-60C0-1F48-8159-EC0350C2C0F9}"/>
                </a:ext>
              </a:extLst>
            </p:cNvPr>
            <p:cNvPicPr>
              <a:picLocks noChangeAspect="1"/>
            </p:cNvPicPr>
            <p:nvPr/>
          </p:nvPicPr>
          <p:blipFill>
            <a:blip r:embed="rId15"/>
            <a:stretch>
              <a:fillRect/>
            </a:stretch>
          </p:blipFill>
          <p:spPr>
            <a:xfrm>
              <a:off x="5292854" y="5862507"/>
              <a:ext cx="433180" cy="433180"/>
            </a:xfrm>
            <a:prstGeom prst="rect">
              <a:avLst/>
            </a:prstGeom>
          </p:spPr>
        </p:pic>
        <p:pic>
          <p:nvPicPr>
            <p:cNvPr id="70" name="Picture 69" descr="Information Technology">
              <a:extLst>
                <a:ext uri="{FF2B5EF4-FFF2-40B4-BE49-F238E27FC236}">
                  <a16:creationId xmlns:a16="http://schemas.microsoft.com/office/drawing/2014/main" id="{EE4C7093-135B-DDC7-DF2B-AEBE0964CF9C}"/>
                </a:ext>
              </a:extLst>
            </p:cNvPr>
            <p:cNvPicPr>
              <a:picLocks noChangeAspect="1"/>
            </p:cNvPicPr>
            <p:nvPr/>
          </p:nvPicPr>
          <p:blipFill>
            <a:blip r:embed="rId16"/>
            <a:stretch>
              <a:fillRect/>
            </a:stretch>
          </p:blipFill>
          <p:spPr>
            <a:xfrm>
              <a:off x="5747066" y="5856157"/>
              <a:ext cx="433180" cy="433180"/>
            </a:xfrm>
            <a:prstGeom prst="rect">
              <a:avLst/>
            </a:prstGeom>
          </p:spPr>
        </p:pic>
        <p:pic>
          <p:nvPicPr>
            <p:cNvPr id="71" name="Picture 70" descr="Manufacturing">
              <a:extLst>
                <a:ext uri="{FF2B5EF4-FFF2-40B4-BE49-F238E27FC236}">
                  <a16:creationId xmlns:a16="http://schemas.microsoft.com/office/drawing/2014/main" id="{8C00838D-B602-6840-EA39-5F14BD05294C}"/>
                </a:ext>
              </a:extLst>
            </p:cNvPr>
            <p:cNvPicPr>
              <a:picLocks noChangeAspect="1"/>
            </p:cNvPicPr>
            <p:nvPr/>
          </p:nvPicPr>
          <p:blipFill>
            <a:blip r:embed="rId8"/>
            <a:stretch>
              <a:fillRect/>
            </a:stretch>
          </p:blipFill>
          <p:spPr>
            <a:xfrm>
              <a:off x="6188578" y="5848287"/>
              <a:ext cx="433180" cy="433180"/>
            </a:xfrm>
            <a:prstGeom prst="rect">
              <a:avLst/>
            </a:prstGeom>
          </p:spPr>
        </p:pic>
        <p:pic>
          <p:nvPicPr>
            <p:cNvPr id="74" name="Picture 73" descr="Transportation, Distribution and Logistics">
              <a:extLst>
                <a:ext uri="{FF2B5EF4-FFF2-40B4-BE49-F238E27FC236}">
                  <a16:creationId xmlns:a16="http://schemas.microsoft.com/office/drawing/2014/main" id="{FBFC3C28-B6CD-B5E4-B4AC-0452E40175C8}"/>
                </a:ext>
              </a:extLst>
            </p:cNvPr>
            <p:cNvPicPr>
              <a:picLocks noChangeAspect="1"/>
            </p:cNvPicPr>
            <p:nvPr/>
          </p:nvPicPr>
          <p:blipFill>
            <a:blip r:embed="rId17"/>
            <a:stretch>
              <a:fillRect/>
            </a:stretch>
          </p:blipFill>
          <p:spPr>
            <a:xfrm>
              <a:off x="6637962" y="5848287"/>
              <a:ext cx="433180" cy="433180"/>
            </a:xfrm>
            <a:prstGeom prst="rect">
              <a:avLst/>
            </a:prstGeom>
          </p:spPr>
        </p:pic>
        <p:pic>
          <p:nvPicPr>
            <p:cNvPr id="75" name="Picture 74" descr="Hospitality and Tourism">
              <a:extLst>
                <a:ext uri="{FF2B5EF4-FFF2-40B4-BE49-F238E27FC236}">
                  <a16:creationId xmlns:a16="http://schemas.microsoft.com/office/drawing/2014/main" id="{A0D42D02-5875-E010-FDD0-CCC27D8E41EA}"/>
                </a:ext>
              </a:extLst>
            </p:cNvPr>
            <p:cNvPicPr>
              <a:picLocks noChangeAspect="1"/>
            </p:cNvPicPr>
            <p:nvPr/>
          </p:nvPicPr>
          <p:blipFill>
            <a:blip r:embed="rId18"/>
            <a:stretch>
              <a:fillRect/>
            </a:stretch>
          </p:blipFill>
          <p:spPr>
            <a:xfrm>
              <a:off x="4864336" y="5862507"/>
              <a:ext cx="433180" cy="433180"/>
            </a:xfrm>
            <a:prstGeom prst="rect">
              <a:avLst/>
            </a:prstGeom>
          </p:spPr>
        </p:pic>
      </p:gr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23572"/>
            <a:ext cx="3361882" cy="307777"/>
          </a:xfrm>
          <a:prstGeom prst="rect">
            <a:avLst/>
          </a:prstGeom>
          <a:solidFill>
            <a:schemeClr val="accent1"/>
          </a:solidFill>
        </p:spPr>
        <p:txBody>
          <a:bodyPr wrap="square">
            <a:spAutoFit/>
          </a:bodyPr>
          <a:lstStyle/>
          <a:p>
            <a:pPr lvl="0" algn="ctr">
              <a:defRPr/>
            </a:pPr>
            <a:r>
              <a:rPr lang="en-US" sz="1400" b="1" i="1" dirty="0">
                <a:solidFill>
                  <a:prstClr val="white"/>
                </a:solidFill>
                <a:latin typeface="Calibri" panose="020F0502020204030204" pitchFamily="34" charset="0"/>
                <a:ea typeface="Open Sans Semibold" panose="020B0606030504020204" pitchFamily="34" charset="0"/>
                <a:cs typeface="Calibri" panose="020F0502020204030204" pitchFamily="34" charset="0"/>
              </a:rPr>
              <a:t>Welding</a:t>
            </a:r>
          </a:p>
        </p:txBody>
      </p:sp>
    </p:spTree>
    <p:extLst>
      <p:ext uri="{BB962C8B-B14F-4D97-AF65-F5344CB8AC3E}">
        <p14:creationId xmlns:p14="http://schemas.microsoft.com/office/powerpoint/2010/main" val="560158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41335"/>
          </a:xfrm>
        </p:spPr>
        <p:txBody>
          <a:bodyPr>
            <a:noAutofit/>
          </a:bodyPr>
          <a:lstStyle/>
          <a:p>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700" b="1" i="1" kern="1200" dirty="0">
                <a:solidFill>
                  <a:schemeClr val="bg1"/>
                </a:solidFill>
                <a:effectLst/>
                <a:latin typeface="+mj-lt"/>
                <a:ea typeface="+mj-ea"/>
                <a:cs typeface="+mj-cs"/>
              </a:rPr>
              <a:t>Welding</a:t>
            </a:r>
            <a:r>
              <a:rPr lang="en-US" sz="700" dirty="0">
                <a:solidFill>
                  <a:schemeClr val="bg1"/>
                </a:solidFill>
              </a:rPr>
              <a:t> </a:t>
            </a:r>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4</a:t>
            </a:r>
            <a:endParaRPr lang="en-US" sz="700" dirty="0">
              <a:solidFill>
                <a:schemeClr val="bg1"/>
              </a:solidFill>
            </a:endParaRPr>
          </a:p>
        </p:txBody>
      </p:sp>
      <p:sp>
        <p:nvSpPr>
          <p:cNvPr id="20" name="TextBox 19">
            <a:extLst>
              <a:ext uri="{FF2B5EF4-FFF2-40B4-BE49-F238E27FC236}">
                <a16:creationId xmlns:a16="http://schemas.microsoft.com/office/drawing/2014/main" id="{3D7B7101-D608-1133-B93A-1E23D9111EDE}"/>
              </a:ext>
            </a:extLst>
          </p:cNvPr>
          <p:cNvSpPr txBox="1"/>
          <p:nvPr/>
        </p:nvSpPr>
        <p:spPr>
          <a:xfrm>
            <a:off x="1364160" y="128692"/>
            <a:ext cx="6392254" cy="400110"/>
          </a:xfrm>
          <a:prstGeom prst="rect">
            <a:avLst/>
          </a:prstGeom>
          <a:noFill/>
        </p:spPr>
        <p:txBody>
          <a:bodyPr wrap="square" rtlCol="0">
            <a:spAutoFit/>
          </a:bodyPr>
          <a:lstStyle/>
          <a:p>
            <a:pPr lvl="0">
              <a:spcAft>
                <a:spcPts val="300"/>
              </a:spcAft>
              <a:defRPr/>
            </a:pPr>
            <a:r>
              <a:rPr lang="en-US" sz="2000" b="1" dirty="0">
                <a:solidFill>
                  <a:schemeClr val="accent1"/>
                </a:solidFill>
                <a:latin typeface="Calibri" panose="020F0502020204030204" pitchFamily="34" charset="0"/>
                <a:ea typeface="Open Sans Condensed Condensed" pitchFamily="2" charset="0"/>
                <a:cs typeface="Calibri" panose="020F0502020204030204" pitchFamily="34" charset="0"/>
              </a:rPr>
              <a:t>Manufacturing Career Cluster</a:t>
            </a:r>
            <a:endPar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sp>
        <p:nvSpPr>
          <p:cNvPr id="58" name="TextBox 57">
            <a:extLst>
              <a:ext uri="{FF2B5EF4-FFF2-40B4-BE49-F238E27FC236}">
                <a16:creationId xmlns:a16="http://schemas.microsoft.com/office/drawing/2014/main" id="{BFA19E41-330F-3F87-2896-B12A43B497B2}"/>
              </a:ext>
            </a:extLst>
          </p:cNvPr>
          <p:cNvSpPr txBox="1"/>
          <p:nvPr/>
        </p:nvSpPr>
        <p:spPr>
          <a:xfrm>
            <a:off x="1379400" y="486588"/>
            <a:ext cx="6392254" cy="338554"/>
          </a:xfrm>
          <a:prstGeom prst="rect">
            <a:avLst/>
          </a:prstGeom>
          <a:noFill/>
        </p:spPr>
        <p:txBody>
          <a:bodyPr wrap="square" rtlCol="0">
            <a:spAutoFit/>
          </a:bodyPr>
          <a:lstStyle/>
          <a:p>
            <a:pPr lvl="0">
              <a:spcAft>
                <a:spcPts val="300"/>
              </a:spcAft>
              <a:defRPr/>
            </a:pPr>
            <a:r>
              <a:rPr kumimoji="0" lang="en-US" sz="16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kumimoji="0" lang="en-US" sz="16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rPr>
              <a:t>Welding</a:t>
            </a:r>
          </a:p>
        </p:txBody>
      </p:sp>
      <p:sp>
        <p:nvSpPr>
          <p:cNvPr id="18" name="TextBox 17">
            <a:extLst>
              <a:ext uri="{FF2B5EF4-FFF2-40B4-BE49-F238E27FC236}">
                <a16:creationId xmlns:a16="http://schemas.microsoft.com/office/drawing/2014/main" id="{99369FA6-57EF-2500-79FC-AA1A38C1CCBD}"/>
              </a:ext>
            </a:extLst>
          </p:cNvPr>
          <p:cNvSpPr txBox="1"/>
          <p:nvPr/>
        </p:nvSpPr>
        <p:spPr>
          <a:xfrm>
            <a:off x="-2534" y="1117989"/>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sz="1800" b="0" i="0" u="none" strike="noStrike" kern="1200" cap="none" spc="0" normalizeH="0" baseline="0" noProof="0" dirty="0">
              <a:ln>
                <a:noFill/>
              </a:ln>
              <a:solidFill>
                <a:srgbClr val="012169"/>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31" name="Round Diagonal Corner Rectangle 30">
            <a:extLst>
              <a:ext uri="{FF2B5EF4-FFF2-40B4-BE49-F238E27FC236}">
                <a16:creationId xmlns:a16="http://schemas.microsoft.com/office/drawing/2014/main" id="{B4C78CC7-A0B3-3743-9060-AB97A1DC7B8E}"/>
              </a:ext>
              <a:ext uri="{C183D7F6-B498-43B3-948B-1728B52AA6E4}">
                <adec:decorative xmlns:adec="http://schemas.microsoft.com/office/drawing/2017/decorative" val="1"/>
              </a:ext>
            </a:extLst>
          </p:cNvPr>
          <p:cNvSpPr/>
          <p:nvPr/>
        </p:nvSpPr>
        <p:spPr>
          <a:xfrm rot="16200000">
            <a:off x="-126769" y="2114360"/>
            <a:ext cx="1126254" cy="411242"/>
          </a:xfrm>
          <a:prstGeom prst="round2DiagRect">
            <a:avLst/>
          </a:prstGeom>
          <a:solidFill>
            <a:srgbClr val="5A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32" name="Google Shape;187;p2">
            <a:extLst>
              <a:ext uri="{FF2B5EF4-FFF2-40B4-BE49-F238E27FC236}">
                <a16:creationId xmlns:a16="http://schemas.microsoft.com/office/drawing/2014/main" id="{EC6725D7-7796-024C-BE56-43295F5E13F0}"/>
              </a:ext>
            </a:extLst>
          </p:cNvPr>
          <p:cNvSpPr txBox="1"/>
          <p:nvPr/>
        </p:nvSpPr>
        <p:spPr>
          <a:xfrm rot="16200000">
            <a:off x="-70491" y="2182015"/>
            <a:ext cx="1013698" cy="307736"/>
          </a:xfrm>
          <a:prstGeom prst="rect">
            <a:avLst/>
          </a:prstGeom>
          <a:solidFill>
            <a:srgbClr val="5A6267"/>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29" name="Google Shape;188;p2">
            <a:extLst>
              <a:ext uri="{FF2B5EF4-FFF2-40B4-BE49-F238E27FC236}">
                <a16:creationId xmlns:a16="http://schemas.microsoft.com/office/drawing/2014/main" id="{E9D1311D-3F30-CB4A-AB3F-0F9E1F95494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13257358"/>
              </p:ext>
            </p:extLst>
          </p:nvPr>
        </p:nvGraphicFramePr>
        <p:xfrm>
          <a:off x="812798" y="1588029"/>
          <a:ext cx="6437376" cy="2430656"/>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573763253"/>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68175">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p>
                  </a:txBody>
                  <a:tcPr marL="9145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extLst>
                  <a:ext uri="{0D108BD9-81ED-4DB2-BD59-A6C34878D82A}">
                    <a16:rowId xmlns:a16="http://schemas.microsoft.com/office/drawing/2014/main" val="10000"/>
                  </a:ext>
                </a:extLst>
              </a:tr>
              <a:tr h="869312">
                <a:tc>
                  <a:txBody>
                    <a:bodyPr/>
                    <a:lstStyle/>
                    <a:p>
                      <a:pPr marL="0" marR="0" lvl="0" indent="0" algn="l" rtl="0">
                        <a:lnSpc>
                          <a:spcPct val="100000"/>
                        </a:lnSpc>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Career Preparation for Programs of Study*</a:t>
                      </a:r>
                      <a:endParaRPr lang="en-US" sz="1100" b="1" i="0" u="none" strike="noStrike" cap="none" dirty="0">
                        <a:solidFill>
                          <a:schemeClr val="tx1"/>
                        </a:solidFill>
                        <a:latin typeface="Calibri" panose="020F0502020204030204" pitchFamily="34" charset="0"/>
                        <a:ea typeface="Open Sans Semibold" panose="020B0606030504020204" pitchFamily="34" charset="0"/>
                        <a:cs typeface="Calibri" panose="020F0502020204030204" pitchFamily="34" charset="0"/>
                        <a:sym typeface="Calibri"/>
                      </a:endParaRPr>
                    </a:p>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12701121 (2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sz="900" b="0" i="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 </a:t>
                      </a:r>
                      <a:r>
                        <a:rPr lang="en-US" sz="900" b="0" i="0" u="none" strike="noStrike" kern="1200" cap="none" dirty="0">
                          <a:solidFill>
                            <a:schemeClr val="tx1"/>
                          </a:solidFill>
                          <a:effectLst/>
                          <a:latin typeface="+mn-lt"/>
                          <a:ea typeface="+mn-ea"/>
                          <a:cs typeface="+mn-cs"/>
                          <a:sym typeface="Calibri"/>
                        </a:rPr>
                        <a:t>A</a:t>
                      </a:r>
                      <a:r>
                        <a:rPr lang="en-US" sz="900" kern="1200" dirty="0">
                          <a:solidFill>
                            <a:schemeClr val="tx1"/>
                          </a:solidFill>
                          <a:effectLst/>
                          <a:latin typeface="+mn-lt"/>
                          <a:ea typeface="+mn-ea"/>
                          <a:cs typeface="+mn-cs"/>
                        </a:rPr>
                        <a:t>t least one Level </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kern="1200" dirty="0">
                          <a:solidFill>
                            <a:schemeClr val="tx1"/>
                          </a:solidFill>
                          <a:effectLst/>
                          <a:latin typeface="+mn-lt"/>
                          <a:ea typeface="+mn-ea"/>
                          <a:cs typeface="+mn-cs"/>
                        </a:rPr>
                        <a:t>2 or higher CTE course</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b="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None</a:t>
                      </a:r>
                      <a:endPar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endParaRPr sz="5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1768133"/>
                  </a:ext>
                </a:extLst>
              </a:tr>
              <a:tr h="1193169">
                <a:tc>
                  <a:txBody>
                    <a:bodyPr/>
                    <a:lstStyle/>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Career Preparation for Programs of Study + Extended Career Preparation*</a:t>
                      </a:r>
                    </a:p>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12701141 (3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kern="1200" cap="none" dirty="0">
                          <a:solidFill>
                            <a:schemeClr val="tx1"/>
                          </a:solidFill>
                          <a:effectLst/>
                          <a:latin typeface="+mn-lt"/>
                          <a:ea typeface="+mn-ea"/>
                          <a:cs typeface="+mn-cs"/>
                          <a:sym typeface="Calibri"/>
                        </a:rPr>
                        <a:t>A</a:t>
                      </a:r>
                      <a:r>
                        <a:rPr lang="en-US" sz="900" kern="1200" dirty="0">
                          <a:solidFill>
                            <a:schemeClr val="tx1"/>
                          </a:solidFill>
                          <a:effectLst/>
                          <a:latin typeface="+mn-lt"/>
                          <a:ea typeface="+mn-ea"/>
                          <a:cs typeface="+mn-cs"/>
                        </a:rPr>
                        <a:t>t least one Level </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kern="1200" dirty="0">
                          <a:solidFill>
                            <a:schemeClr val="tx1"/>
                          </a:solidFill>
                          <a:effectLst/>
                          <a:latin typeface="+mn-lt"/>
                          <a:ea typeface="+mn-ea"/>
                          <a:cs typeface="+mn-cs"/>
                        </a:rPr>
                        <a:t>2 or higher CTE course</a:t>
                      </a:r>
                      <a:endParaRPr lang="en-US" sz="900" b="0" i="0" u="none" strike="noStrike" cap="none" dirty="0">
                        <a:latin typeface="+mn-lt"/>
                        <a:ea typeface="Open Sans Light"/>
                        <a:cs typeface="Calibri"/>
                      </a:endParaRPr>
                    </a:p>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b="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None</a:t>
                      </a:r>
                      <a:endPar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5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7384841"/>
                  </a:ext>
                </a:extLst>
              </a:tr>
            </a:tbl>
          </a:graphicData>
        </a:graphic>
      </p:graphicFrame>
      <p:sp>
        <p:nvSpPr>
          <p:cNvPr id="72" name="TextBox 71">
            <a:extLst>
              <a:ext uri="{FF2B5EF4-FFF2-40B4-BE49-F238E27FC236}">
                <a16:creationId xmlns:a16="http://schemas.microsoft.com/office/drawing/2014/main" id="{71D09B68-BDB8-5C46-B0D4-323B0D03553B}"/>
              </a:ext>
            </a:extLst>
          </p:cNvPr>
          <p:cNvSpPr txBox="1"/>
          <p:nvPr/>
        </p:nvSpPr>
        <p:spPr>
          <a:xfrm>
            <a:off x="764321" y="4030982"/>
            <a:ext cx="6699305" cy="220573"/>
          </a:xfrm>
          <a:prstGeom prst="rect">
            <a:avLst/>
          </a:prstGeom>
          <a:noFill/>
        </p:spPr>
        <p:txBody>
          <a:bodyPr wrap="square" rtlCol="0">
            <a:spAutoFit/>
          </a:bodyPr>
          <a:lstStyle/>
          <a:p>
            <a:pPr>
              <a:lnSpc>
                <a:spcPts val="960"/>
              </a:lnSpc>
              <a:defRPr/>
            </a:pPr>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 Indicates course is included in more than one program of study in this career cluster.                        </a:t>
            </a:r>
          </a:p>
        </p:txBody>
      </p:sp>
      <p:sp>
        <p:nvSpPr>
          <p:cNvPr id="33" name="Google Shape;195;p2">
            <a:extLst>
              <a:ext uri="{FF2B5EF4-FFF2-40B4-BE49-F238E27FC236}">
                <a16:creationId xmlns:a16="http://schemas.microsoft.com/office/drawing/2014/main" id="{1FBD83F2-1A7F-CF40-A200-125D2971FFB6}"/>
              </a:ext>
            </a:extLst>
          </p:cNvPr>
          <p:cNvSpPr txBox="1"/>
          <p:nvPr/>
        </p:nvSpPr>
        <p:spPr>
          <a:xfrm>
            <a:off x="0" y="9235012"/>
            <a:ext cx="7772400" cy="369291"/>
          </a:xfrm>
          <a:prstGeom prst="rect">
            <a:avLst/>
          </a:prstGeom>
          <a:noFill/>
          <a:ln>
            <a:noFill/>
          </a:ln>
        </p:spPr>
        <p:txBody>
          <a:bodyPr spcFirstLastPara="1" wrap="square" lIns="91425" tIns="45700" rIns="91425" bIns="45700" anchor="t" anchorCtr="0">
            <a:spAutoFit/>
          </a:bodyPr>
          <a:lstStyle/>
          <a:p>
            <a:pPr lvl="0" algn="ctr">
              <a:defRPr/>
            </a:pP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lang="en-US" sz="900" b="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Manufacturing </a:t>
            </a:r>
            <a:r>
              <a:rPr lang="en-US" sz="900"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career c</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luster</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900" u="sng"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endParaRPr kumimoji="0"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6">
            <a:alphaModFix/>
          </a:blip>
          <a:srcRect/>
          <a:stretch/>
        </p:blipFill>
        <p:spPr>
          <a:xfrm>
            <a:off x="291415" y="9598309"/>
            <a:ext cx="705086" cy="352543"/>
          </a:xfrm>
          <a:prstGeom prst="rect">
            <a:avLst/>
          </a:prstGeom>
          <a:noFill/>
          <a:ln>
            <a:noFill/>
          </a:ln>
        </p:spPr>
      </p:pic>
      <p:sp>
        <p:nvSpPr>
          <p:cNvPr id="36" name="TextBox 35">
            <a:extLst>
              <a:ext uri="{FF2B5EF4-FFF2-40B4-BE49-F238E27FC236}">
                <a16:creationId xmlns:a16="http://schemas.microsoft.com/office/drawing/2014/main" id="{1370A37E-2852-6941-A136-3B819AE311F0}"/>
              </a:ext>
            </a:extLst>
          </p:cNvPr>
          <p:cNvSpPr txBox="1"/>
          <p:nvPr/>
        </p:nvSpPr>
        <p:spPr>
          <a:xfrm>
            <a:off x="1055493" y="9607178"/>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7">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4AAE5DBB-8C7C-DC90-745B-B5439AE94DD5}"/>
              </a:ext>
              <a:ext uri="{C183D7F6-B498-43B3-948B-1728B52AA6E4}">
                <adec:decorative xmlns:adec="http://schemas.microsoft.com/office/drawing/2017/decorative" val="1"/>
              </a:ext>
            </a:extLst>
          </p:cNvPr>
          <p:cNvGrpSpPr/>
          <p:nvPr/>
        </p:nvGrpSpPr>
        <p:grpSpPr>
          <a:xfrm>
            <a:off x="4560287" y="1985882"/>
            <a:ext cx="2754715" cy="786547"/>
            <a:chOff x="4722235" y="4078477"/>
            <a:chExt cx="2754715" cy="786547"/>
          </a:xfrm>
        </p:grpSpPr>
        <p:pic>
          <p:nvPicPr>
            <p:cNvPr id="21" name="Picture 20" descr="Agriculture, Food and Natural Resources">
              <a:extLst>
                <a:ext uri="{FF2B5EF4-FFF2-40B4-BE49-F238E27FC236}">
                  <a16:creationId xmlns:a16="http://schemas.microsoft.com/office/drawing/2014/main" id="{CF200262-C702-5747-8061-4694D76384D0}"/>
                </a:ext>
              </a:extLst>
            </p:cNvPr>
            <p:cNvPicPr>
              <a:picLocks noChangeAspect="1"/>
            </p:cNvPicPr>
            <p:nvPr/>
          </p:nvPicPr>
          <p:blipFill>
            <a:blip r:embed="rId8"/>
            <a:stretch>
              <a:fillRect/>
            </a:stretch>
          </p:blipFill>
          <p:spPr>
            <a:xfrm>
              <a:off x="5110872" y="4078477"/>
              <a:ext cx="386010" cy="386010"/>
            </a:xfrm>
            <a:prstGeom prst="rect">
              <a:avLst/>
            </a:prstGeom>
          </p:spPr>
        </p:pic>
        <p:pic>
          <p:nvPicPr>
            <p:cNvPr id="22" name="Picture 21" descr="Architecture and Construction">
              <a:extLst>
                <a:ext uri="{FF2B5EF4-FFF2-40B4-BE49-F238E27FC236}">
                  <a16:creationId xmlns:a16="http://schemas.microsoft.com/office/drawing/2014/main" id="{5A906943-DAA1-7E4F-87C9-308D3B158130}"/>
                </a:ext>
              </a:extLst>
            </p:cNvPr>
            <p:cNvPicPr>
              <a:picLocks noChangeAspect="1"/>
            </p:cNvPicPr>
            <p:nvPr/>
          </p:nvPicPr>
          <p:blipFill>
            <a:blip r:embed="rId9"/>
            <a:stretch>
              <a:fillRect/>
            </a:stretch>
          </p:blipFill>
          <p:spPr>
            <a:xfrm>
              <a:off x="5482406" y="4088387"/>
              <a:ext cx="386010" cy="386010"/>
            </a:xfrm>
            <a:prstGeom prst="rect">
              <a:avLst/>
            </a:prstGeom>
          </p:spPr>
        </p:pic>
        <p:pic>
          <p:nvPicPr>
            <p:cNvPr id="23" name="Picture 22" descr="Arts, Audio Visual Technology and Communication">
              <a:extLst>
                <a:ext uri="{FF2B5EF4-FFF2-40B4-BE49-F238E27FC236}">
                  <a16:creationId xmlns:a16="http://schemas.microsoft.com/office/drawing/2014/main" id="{AD4329C4-D48F-4B4E-82D3-994126045908}"/>
                </a:ext>
              </a:extLst>
            </p:cNvPr>
            <p:cNvPicPr>
              <a:picLocks noChangeAspect="1"/>
            </p:cNvPicPr>
            <p:nvPr/>
          </p:nvPicPr>
          <p:blipFill>
            <a:blip r:embed="rId10"/>
            <a:stretch>
              <a:fillRect/>
            </a:stretch>
          </p:blipFill>
          <p:spPr>
            <a:xfrm>
              <a:off x="5889120" y="4082266"/>
              <a:ext cx="386010" cy="386010"/>
            </a:xfrm>
            <a:prstGeom prst="rect">
              <a:avLst/>
            </a:prstGeom>
          </p:spPr>
        </p:pic>
        <p:pic>
          <p:nvPicPr>
            <p:cNvPr id="24" name="Picture 23" descr="Business, Marketing and Finance">
              <a:extLst>
                <a:ext uri="{FF2B5EF4-FFF2-40B4-BE49-F238E27FC236}">
                  <a16:creationId xmlns:a16="http://schemas.microsoft.com/office/drawing/2014/main" id="{CAC60FD9-D25D-C04B-B8A8-802EA8090A99}"/>
                </a:ext>
              </a:extLst>
            </p:cNvPr>
            <p:cNvPicPr>
              <a:picLocks noChangeAspect="1"/>
            </p:cNvPicPr>
            <p:nvPr/>
          </p:nvPicPr>
          <p:blipFill>
            <a:blip r:embed="rId11"/>
            <a:stretch>
              <a:fillRect/>
            </a:stretch>
          </p:blipFill>
          <p:spPr>
            <a:xfrm>
              <a:off x="6307734" y="4080864"/>
              <a:ext cx="386010" cy="386010"/>
            </a:xfrm>
            <a:prstGeom prst="rect">
              <a:avLst/>
            </a:prstGeom>
          </p:spPr>
        </p:pic>
        <p:pic>
          <p:nvPicPr>
            <p:cNvPr id="25" name="Picture 24" descr="Education and Training">
              <a:extLst>
                <a:ext uri="{FF2B5EF4-FFF2-40B4-BE49-F238E27FC236}">
                  <a16:creationId xmlns:a16="http://schemas.microsoft.com/office/drawing/2014/main" id="{CDF34E37-D106-0D4E-9A6F-CD7FF4F2DBCC}"/>
                </a:ext>
              </a:extLst>
            </p:cNvPr>
            <p:cNvPicPr>
              <a:picLocks noChangeAspect="1"/>
            </p:cNvPicPr>
            <p:nvPr/>
          </p:nvPicPr>
          <p:blipFill>
            <a:blip r:embed="rId12"/>
            <a:stretch>
              <a:fillRect/>
            </a:stretch>
          </p:blipFill>
          <p:spPr>
            <a:xfrm>
              <a:off x="6703813" y="4094002"/>
              <a:ext cx="386010" cy="386010"/>
            </a:xfrm>
            <a:prstGeom prst="rect">
              <a:avLst/>
            </a:prstGeom>
          </p:spPr>
        </p:pic>
        <p:pic>
          <p:nvPicPr>
            <p:cNvPr id="26" name="Picture 25" descr="Energy">
              <a:extLst>
                <a:ext uri="{FF2B5EF4-FFF2-40B4-BE49-F238E27FC236}">
                  <a16:creationId xmlns:a16="http://schemas.microsoft.com/office/drawing/2014/main" id="{A8947913-D323-C044-A252-B1FD3970F5FF}"/>
                </a:ext>
              </a:extLst>
            </p:cNvPr>
            <p:cNvPicPr>
              <a:picLocks noChangeAspect="1"/>
            </p:cNvPicPr>
            <p:nvPr/>
          </p:nvPicPr>
          <p:blipFill>
            <a:blip r:embed="rId13"/>
            <a:stretch>
              <a:fillRect/>
            </a:stretch>
          </p:blipFill>
          <p:spPr>
            <a:xfrm>
              <a:off x="7085983" y="4095954"/>
              <a:ext cx="386010" cy="386010"/>
            </a:xfrm>
            <a:prstGeom prst="rect">
              <a:avLst/>
            </a:prstGeom>
          </p:spPr>
        </p:pic>
        <p:pic>
          <p:nvPicPr>
            <p:cNvPr id="27" name="Picture 26" descr="Health Science">
              <a:extLst>
                <a:ext uri="{FF2B5EF4-FFF2-40B4-BE49-F238E27FC236}">
                  <a16:creationId xmlns:a16="http://schemas.microsoft.com/office/drawing/2014/main" id="{F705FE16-B736-DA47-9A53-D6D78E76C76C}"/>
                </a:ext>
              </a:extLst>
            </p:cNvPr>
            <p:cNvPicPr>
              <a:picLocks noChangeAspect="1"/>
            </p:cNvPicPr>
            <p:nvPr/>
          </p:nvPicPr>
          <p:blipFill>
            <a:blip r:embed="rId14"/>
            <a:stretch>
              <a:fillRect/>
            </a:stretch>
          </p:blipFill>
          <p:spPr>
            <a:xfrm>
              <a:off x="4722235" y="4467514"/>
              <a:ext cx="386010" cy="386010"/>
            </a:xfrm>
            <a:prstGeom prst="rect">
              <a:avLst/>
            </a:prstGeom>
          </p:spPr>
        </p:pic>
        <p:pic>
          <p:nvPicPr>
            <p:cNvPr id="28" name="Picture 27" descr="Hospitality and Tourism">
              <a:extLst>
                <a:ext uri="{FF2B5EF4-FFF2-40B4-BE49-F238E27FC236}">
                  <a16:creationId xmlns:a16="http://schemas.microsoft.com/office/drawing/2014/main" id="{19683697-3AC7-0743-97EC-44680B09CA6F}"/>
                </a:ext>
              </a:extLst>
            </p:cNvPr>
            <p:cNvPicPr>
              <a:picLocks noChangeAspect="1"/>
            </p:cNvPicPr>
            <p:nvPr/>
          </p:nvPicPr>
          <p:blipFill>
            <a:blip r:embed="rId15"/>
            <a:stretch>
              <a:fillRect/>
            </a:stretch>
          </p:blipFill>
          <p:spPr>
            <a:xfrm>
              <a:off x="5111790" y="4479014"/>
              <a:ext cx="386010" cy="386010"/>
            </a:xfrm>
            <a:prstGeom prst="rect">
              <a:avLst/>
            </a:prstGeom>
          </p:spPr>
        </p:pic>
        <p:pic>
          <p:nvPicPr>
            <p:cNvPr id="30" name="Picture 29" descr="Human Services">
              <a:extLst>
                <a:ext uri="{FF2B5EF4-FFF2-40B4-BE49-F238E27FC236}">
                  <a16:creationId xmlns:a16="http://schemas.microsoft.com/office/drawing/2014/main" id="{FF500E48-E169-E84C-9E5B-03158E9858FE}"/>
                </a:ext>
              </a:extLst>
            </p:cNvPr>
            <p:cNvPicPr>
              <a:picLocks noChangeAspect="1"/>
            </p:cNvPicPr>
            <p:nvPr/>
          </p:nvPicPr>
          <p:blipFill>
            <a:blip r:embed="rId16"/>
            <a:stretch>
              <a:fillRect/>
            </a:stretch>
          </p:blipFill>
          <p:spPr>
            <a:xfrm>
              <a:off x="5500915" y="4470866"/>
              <a:ext cx="386010" cy="386010"/>
            </a:xfrm>
            <a:prstGeom prst="rect">
              <a:avLst/>
            </a:prstGeom>
          </p:spPr>
        </p:pic>
        <p:pic>
          <p:nvPicPr>
            <p:cNvPr id="34" name="Picture 33" descr="Information Technology">
              <a:extLst>
                <a:ext uri="{FF2B5EF4-FFF2-40B4-BE49-F238E27FC236}">
                  <a16:creationId xmlns:a16="http://schemas.microsoft.com/office/drawing/2014/main" id="{FBCBF92D-2B06-9444-8F0D-79F462547F86}"/>
                </a:ext>
              </a:extLst>
            </p:cNvPr>
            <p:cNvPicPr>
              <a:picLocks noChangeAspect="1"/>
            </p:cNvPicPr>
            <p:nvPr/>
          </p:nvPicPr>
          <p:blipFill>
            <a:blip r:embed="rId17"/>
            <a:stretch>
              <a:fillRect/>
            </a:stretch>
          </p:blipFill>
          <p:spPr>
            <a:xfrm>
              <a:off x="5889608" y="4470866"/>
              <a:ext cx="386010" cy="386010"/>
            </a:xfrm>
            <a:prstGeom prst="rect">
              <a:avLst/>
            </a:prstGeom>
          </p:spPr>
        </p:pic>
        <p:pic>
          <p:nvPicPr>
            <p:cNvPr id="35" name="Picture 34" descr="Law and Public Service">
              <a:extLst>
                <a:ext uri="{FF2B5EF4-FFF2-40B4-BE49-F238E27FC236}">
                  <a16:creationId xmlns:a16="http://schemas.microsoft.com/office/drawing/2014/main" id="{9BC1EFF5-32C6-3A4E-BF01-DFE378F327C9}"/>
                </a:ext>
              </a:extLst>
            </p:cNvPr>
            <p:cNvPicPr>
              <a:picLocks noChangeAspect="1"/>
            </p:cNvPicPr>
            <p:nvPr/>
          </p:nvPicPr>
          <p:blipFill>
            <a:blip r:embed="rId18"/>
            <a:stretch>
              <a:fillRect/>
            </a:stretch>
          </p:blipFill>
          <p:spPr>
            <a:xfrm>
              <a:off x="6305290" y="4463133"/>
              <a:ext cx="386010" cy="386010"/>
            </a:xfrm>
            <a:prstGeom prst="rect">
              <a:avLst/>
            </a:prstGeom>
          </p:spPr>
        </p:pic>
        <p:pic>
          <p:nvPicPr>
            <p:cNvPr id="38" name="Picture 37" descr="Manufacturing">
              <a:extLst>
                <a:ext uri="{FF2B5EF4-FFF2-40B4-BE49-F238E27FC236}">
                  <a16:creationId xmlns:a16="http://schemas.microsoft.com/office/drawing/2014/main" id="{76FF66A0-2AA5-9C41-AA66-6D86AF7FCDBD}"/>
                </a:ext>
              </a:extLst>
            </p:cNvPr>
            <p:cNvPicPr>
              <a:picLocks noChangeAspect="1"/>
            </p:cNvPicPr>
            <p:nvPr/>
          </p:nvPicPr>
          <p:blipFill>
            <a:blip r:embed="rId19"/>
            <a:stretch>
              <a:fillRect/>
            </a:stretch>
          </p:blipFill>
          <p:spPr>
            <a:xfrm>
              <a:off x="6698391" y="4458128"/>
              <a:ext cx="386010" cy="386010"/>
            </a:xfrm>
            <a:prstGeom prst="rect">
              <a:avLst/>
            </a:prstGeom>
          </p:spPr>
        </p:pic>
        <p:pic>
          <p:nvPicPr>
            <p:cNvPr id="40" name="Picture 39" descr="Transportation, Distribution and Logistics">
              <a:extLst>
                <a:ext uri="{FF2B5EF4-FFF2-40B4-BE49-F238E27FC236}">
                  <a16:creationId xmlns:a16="http://schemas.microsoft.com/office/drawing/2014/main" id="{C69BD000-EC93-5245-99D2-CA47292EFD03}"/>
                </a:ext>
              </a:extLst>
            </p:cNvPr>
            <p:cNvPicPr>
              <a:picLocks noChangeAspect="1"/>
            </p:cNvPicPr>
            <p:nvPr/>
          </p:nvPicPr>
          <p:blipFill>
            <a:blip r:embed="rId20"/>
            <a:stretch>
              <a:fillRect/>
            </a:stretch>
          </p:blipFill>
          <p:spPr>
            <a:xfrm>
              <a:off x="7090940" y="4447252"/>
              <a:ext cx="386010" cy="386010"/>
            </a:xfrm>
            <a:prstGeom prst="rect">
              <a:avLst/>
            </a:prstGeom>
          </p:spPr>
        </p:pic>
        <p:pic>
          <p:nvPicPr>
            <p:cNvPr id="3" name="Picture 2" descr="A star with gears in it&#10;&#10;Description automatically generated">
              <a:extLst>
                <a:ext uri="{FF2B5EF4-FFF2-40B4-BE49-F238E27FC236}">
                  <a16:creationId xmlns:a16="http://schemas.microsoft.com/office/drawing/2014/main" id="{FB8C5641-BE13-F477-DFD5-550A46059F7B}"/>
                </a:ext>
              </a:extLst>
            </p:cNvPr>
            <p:cNvPicPr>
              <a:picLocks noChangeAspect="1"/>
            </p:cNvPicPr>
            <p:nvPr/>
          </p:nvPicPr>
          <p:blipFill>
            <a:blip r:embed="rId21"/>
            <a:stretch>
              <a:fillRect/>
            </a:stretch>
          </p:blipFill>
          <p:spPr>
            <a:xfrm>
              <a:off x="4762212" y="4104417"/>
              <a:ext cx="342984" cy="342900"/>
            </a:xfrm>
            <a:prstGeom prst="rect">
              <a:avLst/>
            </a:prstGeom>
          </p:spPr>
        </p:pic>
      </p:grpSp>
      <p:grpSp>
        <p:nvGrpSpPr>
          <p:cNvPr id="2" name="Group 1">
            <a:extLst>
              <a:ext uri="{FF2B5EF4-FFF2-40B4-BE49-F238E27FC236}">
                <a16:creationId xmlns:a16="http://schemas.microsoft.com/office/drawing/2014/main" id="{60EF370B-6387-AE03-DDD6-644A98A39F9A}"/>
              </a:ext>
              <a:ext uri="{C183D7F6-B498-43B3-948B-1728B52AA6E4}">
                <adec:decorative xmlns:adec="http://schemas.microsoft.com/office/drawing/2017/decorative" val="1"/>
              </a:ext>
            </a:extLst>
          </p:cNvPr>
          <p:cNvGrpSpPr/>
          <p:nvPr/>
        </p:nvGrpSpPr>
        <p:grpSpPr>
          <a:xfrm>
            <a:off x="4573969" y="2998209"/>
            <a:ext cx="2754715" cy="786547"/>
            <a:chOff x="4722235" y="4078477"/>
            <a:chExt cx="2754715" cy="786547"/>
          </a:xfrm>
        </p:grpSpPr>
        <p:pic>
          <p:nvPicPr>
            <p:cNvPr id="7" name="Picture 6" descr="Agriculture, Food and Natural Resources">
              <a:extLst>
                <a:ext uri="{FF2B5EF4-FFF2-40B4-BE49-F238E27FC236}">
                  <a16:creationId xmlns:a16="http://schemas.microsoft.com/office/drawing/2014/main" id="{F3CD699C-0C24-9285-542B-A70DB6DEF8A1}"/>
                </a:ext>
              </a:extLst>
            </p:cNvPr>
            <p:cNvPicPr>
              <a:picLocks noChangeAspect="1"/>
            </p:cNvPicPr>
            <p:nvPr/>
          </p:nvPicPr>
          <p:blipFill>
            <a:blip r:embed="rId8"/>
            <a:stretch>
              <a:fillRect/>
            </a:stretch>
          </p:blipFill>
          <p:spPr>
            <a:xfrm>
              <a:off x="5110872" y="4078477"/>
              <a:ext cx="386010" cy="386010"/>
            </a:xfrm>
            <a:prstGeom prst="rect">
              <a:avLst/>
            </a:prstGeom>
          </p:spPr>
        </p:pic>
        <p:pic>
          <p:nvPicPr>
            <p:cNvPr id="8" name="Picture 7" descr="Architecture and Construction">
              <a:extLst>
                <a:ext uri="{FF2B5EF4-FFF2-40B4-BE49-F238E27FC236}">
                  <a16:creationId xmlns:a16="http://schemas.microsoft.com/office/drawing/2014/main" id="{666073B6-7ED1-E993-6ECA-A51D5A6FD183}"/>
                </a:ext>
              </a:extLst>
            </p:cNvPr>
            <p:cNvPicPr>
              <a:picLocks noChangeAspect="1"/>
            </p:cNvPicPr>
            <p:nvPr/>
          </p:nvPicPr>
          <p:blipFill>
            <a:blip r:embed="rId9"/>
            <a:stretch>
              <a:fillRect/>
            </a:stretch>
          </p:blipFill>
          <p:spPr>
            <a:xfrm>
              <a:off x="5482406" y="4088387"/>
              <a:ext cx="386010" cy="386010"/>
            </a:xfrm>
            <a:prstGeom prst="rect">
              <a:avLst/>
            </a:prstGeom>
          </p:spPr>
        </p:pic>
        <p:pic>
          <p:nvPicPr>
            <p:cNvPr id="9" name="Picture 8" descr="Arts, Audio Visual Technology and Communication">
              <a:extLst>
                <a:ext uri="{FF2B5EF4-FFF2-40B4-BE49-F238E27FC236}">
                  <a16:creationId xmlns:a16="http://schemas.microsoft.com/office/drawing/2014/main" id="{E9B30432-787A-DB30-DACA-F8027F23C087}"/>
                </a:ext>
              </a:extLst>
            </p:cNvPr>
            <p:cNvPicPr>
              <a:picLocks noChangeAspect="1"/>
            </p:cNvPicPr>
            <p:nvPr/>
          </p:nvPicPr>
          <p:blipFill>
            <a:blip r:embed="rId10"/>
            <a:stretch>
              <a:fillRect/>
            </a:stretch>
          </p:blipFill>
          <p:spPr>
            <a:xfrm>
              <a:off x="5889120" y="4082266"/>
              <a:ext cx="386010" cy="386010"/>
            </a:xfrm>
            <a:prstGeom prst="rect">
              <a:avLst/>
            </a:prstGeom>
          </p:spPr>
        </p:pic>
        <p:pic>
          <p:nvPicPr>
            <p:cNvPr id="10" name="Picture 9" descr="Business, Marketing and Finance">
              <a:extLst>
                <a:ext uri="{FF2B5EF4-FFF2-40B4-BE49-F238E27FC236}">
                  <a16:creationId xmlns:a16="http://schemas.microsoft.com/office/drawing/2014/main" id="{A83A77AE-1CA2-9370-852D-7858EABA210E}"/>
                </a:ext>
              </a:extLst>
            </p:cNvPr>
            <p:cNvPicPr>
              <a:picLocks noChangeAspect="1"/>
            </p:cNvPicPr>
            <p:nvPr/>
          </p:nvPicPr>
          <p:blipFill>
            <a:blip r:embed="rId11"/>
            <a:stretch>
              <a:fillRect/>
            </a:stretch>
          </p:blipFill>
          <p:spPr>
            <a:xfrm>
              <a:off x="6307734" y="4080864"/>
              <a:ext cx="386010" cy="386010"/>
            </a:xfrm>
            <a:prstGeom prst="rect">
              <a:avLst/>
            </a:prstGeom>
          </p:spPr>
        </p:pic>
        <p:pic>
          <p:nvPicPr>
            <p:cNvPr id="11" name="Picture 10" descr="Education and Training">
              <a:extLst>
                <a:ext uri="{FF2B5EF4-FFF2-40B4-BE49-F238E27FC236}">
                  <a16:creationId xmlns:a16="http://schemas.microsoft.com/office/drawing/2014/main" id="{885E71C2-61ED-FB5E-EFF0-FCD73F953908}"/>
                </a:ext>
              </a:extLst>
            </p:cNvPr>
            <p:cNvPicPr>
              <a:picLocks noChangeAspect="1"/>
            </p:cNvPicPr>
            <p:nvPr/>
          </p:nvPicPr>
          <p:blipFill>
            <a:blip r:embed="rId12"/>
            <a:stretch>
              <a:fillRect/>
            </a:stretch>
          </p:blipFill>
          <p:spPr>
            <a:xfrm>
              <a:off x="6703813" y="4094002"/>
              <a:ext cx="386010" cy="386010"/>
            </a:xfrm>
            <a:prstGeom prst="rect">
              <a:avLst/>
            </a:prstGeom>
          </p:spPr>
        </p:pic>
        <p:pic>
          <p:nvPicPr>
            <p:cNvPr id="13" name="Picture 12" descr="Energy">
              <a:extLst>
                <a:ext uri="{FF2B5EF4-FFF2-40B4-BE49-F238E27FC236}">
                  <a16:creationId xmlns:a16="http://schemas.microsoft.com/office/drawing/2014/main" id="{863AB13A-2320-6244-46C2-47D7E810613B}"/>
                </a:ext>
              </a:extLst>
            </p:cNvPr>
            <p:cNvPicPr>
              <a:picLocks noChangeAspect="1"/>
            </p:cNvPicPr>
            <p:nvPr/>
          </p:nvPicPr>
          <p:blipFill>
            <a:blip r:embed="rId13"/>
            <a:stretch>
              <a:fillRect/>
            </a:stretch>
          </p:blipFill>
          <p:spPr>
            <a:xfrm>
              <a:off x="7085983" y="4095954"/>
              <a:ext cx="386010" cy="386010"/>
            </a:xfrm>
            <a:prstGeom prst="rect">
              <a:avLst/>
            </a:prstGeom>
          </p:spPr>
        </p:pic>
        <p:pic>
          <p:nvPicPr>
            <p:cNvPr id="14" name="Picture 13" descr="Health Science">
              <a:extLst>
                <a:ext uri="{FF2B5EF4-FFF2-40B4-BE49-F238E27FC236}">
                  <a16:creationId xmlns:a16="http://schemas.microsoft.com/office/drawing/2014/main" id="{C882A1BE-95E3-130C-9D25-A3217C5410EA}"/>
                </a:ext>
              </a:extLst>
            </p:cNvPr>
            <p:cNvPicPr>
              <a:picLocks noChangeAspect="1"/>
            </p:cNvPicPr>
            <p:nvPr/>
          </p:nvPicPr>
          <p:blipFill>
            <a:blip r:embed="rId14"/>
            <a:stretch>
              <a:fillRect/>
            </a:stretch>
          </p:blipFill>
          <p:spPr>
            <a:xfrm>
              <a:off x="4722235" y="4467514"/>
              <a:ext cx="386010" cy="386010"/>
            </a:xfrm>
            <a:prstGeom prst="rect">
              <a:avLst/>
            </a:prstGeom>
          </p:spPr>
        </p:pic>
        <p:pic>
          <p:nvPicPr>
            <p:cNvPr id="15" name="Picture 14" descr="Hospitality and Tourism">
              <a:extLst>
                <a:ext uri="{FF2B5EF4-FFF2-40B4-BE49-F238E27FC236}">
                  <a16:creationId xmlns:a16="http://schemas.microsoft.com/office/drawing/2014/main" id="{1021528F-488D-B5AB-D02F-5C5BC5C7254F}"/>
                </a:ext>
              </a:extLst>
            </p:cNvPr>
            <p:cNvPicPr>
              <a:picLocks noChangeAspect="1"/>
            </p:cNvPicPr>
            <p:nvPr/>
          </p:nvPicPr>
          <p:blipFill>
            <a:blip r:embed="rId15"/>
            <a:stretch>
              <a:fillRect/>
            </a:stretch>
          </p:blipFill>
          <p:spPr>
            <a:xfrm>
              <a:off x="5111790" y="4479014"/>
              <a:ext cx="386010" cy="386010"/>
            </a:xfrm>
            <a:prstGeom prst="rect">
              <a:avLst/>
            </a:prstGeom>
          </p:spPr>
        </p:pic>
        <p:pic>
          <p:nvPicPr>
            <p:cNvPr id="16" name="Picture 15" descr="Human Services">
              <a:extLst>
                <a:ext uri="{FF2B5EF4-FFF2-40B4-BE49-F238E27FC236}">
                  <a16:creationId xmlns:a16="http://schemas.microsoft.com/office/drawing/2014/main" id="{35E372D5-C35C-6596-9381-828A425150FB}"/>
                </a:ext>
              </a:extLst>
            </p:cNvPr>
            <p:cNvPicPr>
              <a:picLocks noChangeAspect="1"/>
            </p:cNvPicPr>
            <p:nvPr/>
          </p:nvPicPr>
          <p:blipFill>
            <a:blip r:embed="rId16"/>
            <a:stretch>
              <a:fillRect/>
            </a:stretch>
          </p:blipFill>
          <p:spPr>
            <a:xfrm>
              <a:off x="5500915" y="4470866"/>
              <a:ext cx="386010" cy="386010"/>
            </a:xfrm>
            <a:prstGeom prst="rect">
              <a:avLst/>
            </a:prstGeom>
          </p:spPr>
        </p:pic>
        <p:pic>
          <p:nvPicPr>
            <p:cNvPr id="17" name="Picture 16" descr="Information Technology">
              <a:extLst>
                <a:ext uri="{FF2B5EF4-FFF2-40B4-BE49-F238E27FC236}">
                  <a16:creationId xmlns:a16="http://schemas.microsoft.com/office/drawing/2014/main" id="{D2B1F5DD-4A64-AABF-3099-DB6B0FB03B28}"/>
                </a:ext>
              </a:extLst>
            </p:cNvPr>
            <p:cNvPicPr>
              <a:picLocks noChangeAspect="1"/>
            </p:cNvPicPr>
            <p:nvPr/>
          </p:nvPicPr>
          <p:blipFill>
            <a:blip r:embed="rId17"/>
            <a:stretch>
              <a:fillRect/>
            </a:stretch>
          </p:blipFill>
          <p:spPr>
            <a:xfrm>
              <a:off x="5889608" y="4470866"/>
              <a:ext cx="386010" cy="386010"/>
            </a:xfrm>
            <a:prstGeom prst="rect">
              <a:avLst/>
            </a:prstGeom>
          </p:spPr>
        </p:pic>
        <p:pic>
          <p:nvPicPr>
            <p:cNvPr id="19" name="Picture 18" descr="Law and Public Service">
              <a:extLst>
                <a:ext uri="{FF2B5EF4-FFF2-40B4-BE49-F238E27FC236}">
                  <a16:creationId xmlns:a16="http://schemas.microsoft.com/office/drawing/2014/main" id="{6C317C62-ABD3-095E-6A75-8F8D1223D55E}"/>
                </a:ext>
              </a:extLst>
            </p:cNvPr>
            <p:cNvPicPr>
              <a:picLocks noChangeAspect="1"/>
            </p:cNvPicPr>
            <p:nvPr/>
          </p:nvPicPr>
          <p:blipFill>
            <a:blip r:embed="rId18"/>
            <a:stretch>
              <a:fillRect/>
            </a:stretch>
          </p:blipFill>
          <p:spPr>
            <a:xfrm>
              <a:off x="6305290" y="4463133"/>
              <a:ext cx="386010" cy="386010"/>
            </a:xfrm>
            <a:prstGeom prst="rect">
              <a:avLst/>
            </a:prstGeom>
          </p:spPr>
        </p:pic>
        <p:pic>
          <p:nvPicPr>
            <p:cNvPr id="39" name="Picture 38" descr="Manufacturing">
              <a:extLst>
                <a:ext uri="{FF2B5EF4-FFF2-40B4-BE49-F238E27FC236}">
                  <a16:creationId xmlns:a16="http://schemas.microsoft.com/office/drawing/2014/main" id="{F4CC22D9-CA12-5F94-4515-0D698BFD984F}"/>
                </a:ext>
              </a:extLst>
            </p:cNvPr>
            <p:cNvPicPr>
              <a:picLocks noChangeAspect="1"/>
            </p:cNvPicPr>
            <p:nvPr/>
          </p:nvPicPr>
          <p:blipFill>
            <a:blip r:embed="rId19"/>
            <a:stretch>
              <a:fillRect/>
            </a:stretch>
          </p:blipFill>
          <p:spPr>
            <a:xfrm>
              <a:off x="6698391" y="4458128"/>
              <a:ext cx="386010" cy="386010"/>
            </a:xfrm>
            <a:prstGeom prst="rect">
              <a:avLst/>
            </a:prstGeom>
          </p:spPr>
        </p:pic>
        <p:pic>
          <p:nvPicPr>
            <p:cNvPr id="41" name="Picture 40" descr="Transportation, Distribution and Logistics">
              <a:extLst>
                <a:ext uri="{FF2B5EF4-FFF2-40B4-BE49-F238E27FC236}">
                  <a16:creationId xmlns:a16="http://schemas.microsoft.com/office/drawing/2014/main" id="{B7B3A56E-49D1-AAC4-1C09-72873E7EC72F}"/>
                </a:ext>
              </a:extLst>
            </p:cNvPr>
            <p:cNvPicPr>
              <a:picLocks noChangeAspect="1"/>
            </p:cNvPicPr>
            <p:nvPr/>
          </p:nvPicPr>
          <p:blipFill>
            <a:blip r:embed="rId20"/>
            <a:stretch>
              <a:fillRect/>
            </a:stretch>
          </p:blipFill>
          <p:spPr>
            <a:xfrm>
              <a:off x="7090940" y="4447252"/>
              <a:ext cx="386010" cy="386010"/>
            </a:xfrm>
            <a:prstGeom prst="rect">
              <a:avLst/>
            </a:prstGeom>
          </p:spPr>
        </p:pic>
        <p:pic>
          <p:nvPicPr>
            <p:cNvPr id="55" name="Picture 54" descr="A star with gears in it&#10;&#10;Description automatically generated">
              <a:extLst>
                <a:ext uri="{FF2B5EF4-FFF2-40B4-BE49-F238E27FC236}">
                  <a16:creationId xmlns:a16="http://schemas.microsoft.com/office/drawing/2014/main" id="{76914BED-08D3-B67C-3595-5332AA7D0679}"/>
                </a:ext>
              </a:extLst>
            </p:cNvPr>
            <p:cNvPicPr>
              <a:picLocks noChangeAspect="1"/>
            </p:cNvPicPr>
            <p:nvPr/>
          </p:nvPicPr>
          <p:blipFill>
            <a:blip r:embed="rId21"/>
            <a:stretch>
              <a:fillRect/>
            </a:stretch>
          </p:blipFill>
          <p:spPr>
            <a:xfrm>
              <a:off x="4762212" y="4104417"/>
              <a:ext cx="342984" cy="342900"/>
            </a:xfrm>
            <a:prstGeom prst="rect">
              <a:avLst/>
            </a:prstGeom>
          </p:spPr>
        </p:pic>
      </p:gr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23572"/>
            <a:ext cx="3361882" cy="307777"/>
          </a:xfrm>
          <a:prstGeom prst="rect">
            <a:avLst/>
          </a:prstGeom>
          <a:solidFill>
            <a:schemeClr val="accent1"/>
          </a:solidFill>
        </p:spPr>
        <p:txBody>
          <a:bodyPr wrap="square">
            <a:spAutoFit/>
          </a:bodyPr>
          <a:lstStyle/>
          <a:p>
            <a:pPr lvl="0" algn="ctr">
              <a:defRPr/>
            </a:pPr>
            <a:r>
              <a:rPr lang="en-US" sz="1400" b="1" i="1" dirty="0">
                <a:solidFill>
                  <a:prstClr val="white"/>
                </a:solidFill>
                <a:latin typeface="Calibri" panose="020F0502020204030204" pitchFamily="34" charset="0"/>
                <a:ea typeface="Open Sans Semibold" panose="020B0606030504020204" pitchFamily="34" charset="0"/>
                <a:cs typeface="Calibri" panose="020F0502020204030204" pitchFamily="34" charset="0"/>
              </a:rPr>
              <a:t>Welding</a:t>
            </a:r>
          </a:p>
        </p:txBody>
      </p:sp>
    </p:spTree>
    <p:extLst>
      <p:ext uri="{BB962C8B-B14F-4D97-AF65-F5344CB8AC3E}">
        <p14:creationId xmlns:p14="http://schemas.microsoft.com/office/powerpoint/2010/main" val="3265879878"/>
      </p:ext>
    </p:extLst>
  </p:cSld>
  <p:clrMapOvr>
    <a:masterClrMapping/>
  </p:clrMapOvr>
</p:sld>
</file>

<file path=ppt/theme/theme1.xml><?xml version="1.0" encoding="utf-8"?>
<a:theme xmlns:a="http://schemas.openxmlformats.org/drawingml/2006/main" name="Office Theme">
  <a:themeElements>
    <a:clrScheme name="CTE Manufacturing">
      <a:dk1>
        <a:srgbClr val="000000"/>
      </a:dk1>
      <a:lt1>
        <a:srgbClr val="FFFFFF"/>
      </a:lt1>
      <a:dk2>
        <a:srgbClr val="232C65"/>
      </a:dk2>
      <a:lt2>
        <a:srgbClr val="E7E6E6"/>
      </a:lt2>
      <a:accent1>
        <a:srgbClr val="232C65"/>
      </a:accent1>
      <a:accent2>
        <a:srgbClr val="ED7D31"/>
      </a:accent2>
      <a:accent3>
        <a:srgbClr val="E7E3DB"/>
      </a:accent3>
      <a:accent4>
        <a:srgbClr val="FFC000"/>
      </a:accent4>
      <a:accent5>
        <a:srgbClr val="363434"/>
      </a:accent5>
      <a:accent6>
        <a:srgbClr val="5961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B12586B0-809C-D240-A1FE-D202FE8FD92E}" vid="{B49D7241-A483-C247-89FB-FF39C91CC2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75af76f-eb63-4387-973b-0ca94df6e649" xsi:nil="true"/>
    <lcf76f155ced4ddcb4097134ff3c332f xmlns="d7be74c8-68b7-49d6-ab11-c29225af66c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2DFD34787B64381739A3DD5B04613" ma:contentTypeVersion="15" ma:contentTypeDescription="Create a new document." ma:contentTypeScope="" ma:versionID="1edc75d5e94adbb18bfd17689469438c">
  <xsd:schema xmlns:xsd="http://www.w3.org/2001/XMLSchema" xmlns:xs="http://www.w3.org/2001/XMLSchema" xmlns:p="http://schemas.microsoft.com/office/2006/metadata/properties" xmlns:ns2="d7be74c8-68b7-49d6-ab11-c29225af66cf" xmlns:ns3="475af76f-eb63-4387-973b-0ca94df6e649" targetNamespace="http://schemas.microsoft.com/office/2006/metadata/properties" ma:root="true" ma:fieldsID="29da72b122f36c100231b07d346c1c8c" ns2:_="" ns3:_="">
    <xsd:import namespace="d7be74c8-68b7-49d6-ab11-c29225af66cf"/>
    <xsd:import namespace="475af76f-eb63-4387-973b-0ca94df6e64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e74c8-68b7-49d6-ab11-c29225af66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5af76f-eb63-4387-973b-0ca94df6e64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b8adb06-38bb-4d30-9a75-7f2bb0f97b76}" ma:internalName="TaxCatchAll" ma:showField="CatchAllData" ma:web="475af76f-eb63-4387-973b-0ca94df6e64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4491AF-2B1B-4BF3-8538-A82488B5FBB2}">
  <ds:schemaRefs>
    <ds:schemaRef ds:uri="http://schemas.microsoft.com/office/2006/documentManagement/types"/>
    <ds:schemaRef ds:uri="http://purl.org/dc/terms/"/>
    <ds:schemaRef ds:uri="http://schemas.openxmlformats.org/package/2006/metadata/core-properties"/>
    <ds:schemaRef ds:uri="22433f0c-8bb8-4876-a8a6-687bcb1e8026"/>
    <ds:schemaRef ds:uri="http://purl.org/dc/elements/1.1/"/>
    <ds:schemaRef ds:uri="http://purl.org/dc/dcmitype/"/>
    <ds:schemaRef ds:uri="http://schemas.microsoft.com/office/2006/metadata/properties"/>
    <ds:schemaRef ds:uri="b41f19c4-7134-41b0-b126-9546d08a0bf5"/>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FAC7D170-A24B-440C-A58A-4EBCB3628863}"/>
</file>

<file path=customXml/itemProps3.xml><?xml version="1.0" encoding="utf-8"?>
<ds:datastoreItem xmlns:ds="http://schemas.openxmlformats.org/officeDocument/2006/customXml" ds:itemID="{729A2D25-B477-41B6-807E-7A6DC92E89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Template-Manufacturing</Template>
  <TotalTime>494</TotalTime>
  <Words>1524</Words>
  <Application>Microsoft Office PowerPoint</Application>
  <PresentationFormat>Custom</PresentationFormat>
  <Paragraphs>237</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Calibri</vt:lpstr>
      <vt:lpstr>Open Sans Semibold</vt:lpstr>
      <vt:lpstr>Open Sans Light</vt:lpstr>
      <vt:lpstr>Calibri Light</vt:lpstr>
      <vt:lpstr>Arial</vt:lpstr>
      <vt:lpstr>Office Theme</vt:lpstr>
      <vt:lpstr>Statewide Program of Study: Welding — Page 1 </vt:lpstr>
      <vt:lpstr>Statewide Program of Study: Welding — Page 2</vt:lpstr>
      <vt:lpstr>Statewide Program of Study: Welding — Page 3</vt:lpstr>
      <vt:lpstr>Statewide Program of Study: Welding — Page 4</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Program of Study: Welding</dc:title>
  <dc:subject/>
  <dc:creator>Texas Education Agency</dc:creator>
  <cp:keywords/>
  <dc:description/>
  <cp:lastModifiedBy>Amber Ham</cp:lastModifiedBy>
  <cp:revision>53</cp:revision>
  <cp:lastPrinted>2023-10-03T21:31:19Z</cp:lastPrinted>
  <dcterms:created xsi:type="dcterms:W3CDTF">2023-10-25T20:28:50Z</dcterms:created>
  <dcterms:modified xsi:type="dcterms:W3CDTF">2025-10-29T16:28:53Z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0x0101004AE2DFD34787B64381739A3DD5B04613</vt:lpwstr>
  </property>
  <property fmtid="{D5CDD505-2E9C-101B-9397-08002B2CF9AE}" pid="3" name="MediaServiceImageTags">
    <vt:lpwstr/>
  </property>
</Properties>
</file>