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9"/>
  </p:notesMasterIdLst>
  <p:sldIdLst>
    <p:sldId id="257" r:id="rId5"/>
    <p:sldId id="258" r:id="rId6"/>
    <p:sldId id="261" r:id="rId7"/>
    <p:sldId id="262" r:id="rId8"/>
  </p:sldIdLst>
  <p:sldSz cx="7772400" cy="10058400"/>
  <p:notesSz cx="6858000" cy="9144000"/>
  <p:embeddedFontLst>
    <p:embeddedFont>
      <p:font typeface="Open Sans Light" panose="020B0306030504020204" pitchFamily="34" charset="0"/>
      <p:regular r:id="rId10"/>
      <p:italic r:id="rId11"/>
    </p:embeddedFont>
    <p:embeddedFont>
      <p:font typeface="Open Sans Semibold" panose="020B0706030804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4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AEBA5-A61A-0EFB-098D-BE0F7509E0A6}" name="Keyana Miller" initials="KM" userId="b93e15195993540f" providerId="Windows Live"/>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1" autoAdjust="0"/>
    <p:restoredTop sz="93407" autoAdjust="0"/>
  </p:normalViewPr>
  <p:slideViewPr>
    <p:cSldViewPr snapToGrid="0" snapToObjects="1">
      <p:cViewPr>
        <p:scale>
          <a:sx n="198" d="100"/>
          <a:sy n="198" d="100"/>
        </p:scale>
        <p:origin x="115" y="350"/>
      </p:cViewPr>
      <p:guideLst>
        <p:guide orient="horz" pos="3120"/>
        <p:guide pos="415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10/27/2025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935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3</a:t>
            </a:fld>
            <a:endParaRPr lang="en-US"/>
          </a:p>
        </p:txBody>
      </p:sp>
    </p:spTree>
    <p:extLst>
      <p:ext uri="{BB962C8B-B14F-4D97-AF65-F5344CB8AC3E}">
        <p14:creationId xmlns:p14="http://schemas.microsoft.com/office/powerpoint/2010/main" val="420629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4</a:t>
            </a:fld>
            <a:endParaRPr lang="en-US"/>
          </a:p>
        </p:txBody>
      </p:sp>
    </p:spTree>
    <p:extLst>
      <p:ext uri="{BB962C8B-B14F-4D97-AF65-F5344CB8AC3E}">
        <p14:creationId xmlns:p14="http://schemas.microsoft.com/office/powerpoint/2010/main" val="102950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10/27/2025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ea.texas.gov/academics/college-career-and-military-prep/career-and-technical-education/ac-plumbing-and-pipefitting-extended.pdf" TargetMode="External"/><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hyperlink" Target="mailto:cte@tea.texas.gov" TargetMode="External"/><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4.png"/><Relationship Id="rId5" Type="http://schemas.openxmlformats.org/officeDocument/2006/relationships/hyperlink" Target="https://tea.texas.gov/cte" TargetMode="Externa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hyperlink" Target="mailto:CTE@tea.texas.gov" TargetMode="External"/><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png"/><Relationship Id="rId18"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23.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20.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4.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11.png"/><Relationship Id="rId4" Type="http://schemas.openxmlformats.org/officeDocument/2006/relationships/hyperlink" Target="mailto:CTE@tea.texas.gov" TargetMode="Externa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Plumbing and Pipefitting —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5" name="TextBox 4">
            <a:extLst>
              <a:ext uri="{FF2B5EF4-FFF2-40B4-BE49-F238E27FC236}">
                <a16:creationId xmlns:a16="http://schemas.microsoft.com/office/drawing/2014/main" id="{090C96C9-7626-E84E-94AF-1A4A71B39E9B}"/>
              </a:ext>
            </a:extLst>
          </p:cNvPr>
          <p:cNvSpPr txBox="1"/>
          <p:nvPr/>
        </p:nvSpPr>
        <p:spPr>
          <a:xfrm>
            <a:off x="1402300" y="157683"/>
            <a:ext cx="6061326" cy="9002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a:p>
            <a:pPr marL="0" marR="0" lvl="0" indent="0" algn="l" defTabSz="777240" rtl="0" eaLnBrk="1" fontAlgn="base"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863AF"/>
                </a:solidFill>
                <a:effectLst/>
                <a:uLnTx/>
                <a:uFillTx/>
                <a:latin typeface="Calibri" panose="020F0502020204030204" pitchFamily="34" charset="0"/>
                <a:ea typeface="+mn-ea"/>
                <a:cs typeface="+mn-cs"/>
              </a:rPr>
              <a:t>The Architecture and Construction career cluster focuses on designing, planning, managing, building, and maintaining the built environment. This career cluster includes occupations ranging from architect, carpenter, and construction manager to electrician, plumber and heating, air conditioning, and refrigeration technician.</a:t>
            </a:r>
          </a:p>
        </p:txBody>
      </p:sp>
      <p:sp>
        <p:nvSpPr>
          <p:cNvPr id="6" name="TextBox 5">
            <a:extLst>
              <a:ext uri="{FF2B5EF4-FFF2-40B4-BE49-F238E27FC236}">
                <a16:creationId xmlns:a16="http://schemas.microsoft.com/office/drawing/2014/main" id="{F67423BB-E84B-A848-912D-92B720E05DCA}"/>
              </a:ext>
            </a:extLst>
          </p:cNvPr>
          <p:cNvSpPr txBox="1"/>
          <p:nvPr/>
        </p:nvSpPr>
        <p:spPr>
          <a:xfrm>
            <a:off x="160864" y="1171305"/>
            <a:ext cx="735753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Plumbing and Pipefitting</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Plumbing and Pipefitting program of study focuses on occupational and educational opportunities related to assembling, installing, and repairing pipes, fittings, or fixtures of heating, water, and drainage systems. The program of study includes maintaining pipe supports and related hydraulic or pneumatic equipment for steam, hot water, heating, cooling, lubricating, and sprinkling.</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98341" y="2014654"/>
            <a:ext cx="3949895"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BC670147-9ED5-F2C0-256F-C19FC1AF659C}"/>
              </a:ext>
            </a:extLst>
          </p:cNvPr>
          <p:cNvGraphicFramePr>
            <a:graphicFrameLocks noGrp="1"/>
          </p:cNvGraphicFramePr>
          <p:nvPr>
            <p:extLst>
              <p:ext uri="{D42A27DB-BD31-4B8C-83A1-F6EECF244321}">
                <p14:modId xmlns:p14="http://schemas.microsoft.com/office/powerpoint/2010/main" val="3466402690"/>
              </p:ext>
            </p:extLst>
          </p:nvPr>
        </p:nvGraphicFramePr>
        <p:xfrm>
          <a:off x="629333" y="2317620"/>
          <a:ext cx="3744304" cy="3108960"/>
        </p:xfrm>
        <a:graphic>
          <a:graphicData uri="http://schemas.openxmlformats.org/drawingml/2006/table">
            <a:tbl>
              <a:tblPr firstRow="1" bandRow="1">
                <a:effectLst/>
                <a:tableStyleId>{5C22544A-7EE6-4342-B048-85BDC9FD1C3A}</a:tableStyleId>
              </a:tblPr>
              <a:tblGrid>
                <a:gridCol w="571922">
                  <a:extLst>
                    <a:ext uri="{9D8B030D-6E8A-4147-A177-3AD203B41FA5}">
                      <a16:colId xmlns:a16="http://schemas.microsoft.com/office/drawing/2014/main" val="3900548994"/>
                    </a:ext>
                  </a:extLst>
                </a:gridCol>
                <a:gridCol w="3172382">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Architecture</a:t>
                      </a:r>
                      <a:endParaRPr kumimoji="0" lang="en-US" sz="90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Construction</a:t>
                      </a:r>
                      <a:endParaRPr kumimoji="0" lang="en-US" sz="900" b="0" i="1"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I</a:t>
                      </a: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ntroduction to Welding</a:t>
                      </a:r>
                      <a:endParaRPr kumimoji="0" lang="en-US" sz="90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marR="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0">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Pipefitting Technology I</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Pipefitting Technology I + Pipefitting Technology Lab I</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Plumbing Technology I</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Building Maintenance Technology I</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Entrepreneurship I</a:t>
                      </a:r>
                    </a:p>
                  </a:txBody>
                  <a:tcPr marR="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0">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Pipefitting Technology II</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Pipefitting </a:t>
                      </a:r>
                      <a:r>
                        <a:rPr kumimoji="0" lang="en-US" sz="900" b="0" i="0" u="none" strike="noStrike" kern="1200" cap="none" spc="0" normalizeH="0" baseline="0" noProof="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Technology II + Pipefitting Technology Lab II</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Plumbing Technology II</a:t>
                      </a:r>
                    </a:p>
                  </a:txBody>
                  <a:tcPr marR="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0">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a:t>
                      </a:r>
                      <a:endParaRPr kumimoji="0" lang="en-US" sz="900" b="0" i="1"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 + Extended Practicum in Construction Technology</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Entrepreneurship</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Entrepreneurship + Extended Practicum in Entrepreneurship</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 + Extended Career Preparation</a:t>
                      </a:r>
                    </a:p>
                  </a:txBody>
                  <a:tcPr marR="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9" name="Rectangle 28">
            <a:extLst>
              <a:ext uri="{FF2B5EF4-FFF2-40B4-BE49-F238E27FC236}">
                <a16:creationId xmlns:a16="http://schemas.microsoft.com/office/drawing/2014/main" id="{5E6D0C54-DE5D-EB4A-80F0-2C96F3B14DB5}"/>
              </a:ext>
            </a:extLst>
          </p:cNvPr>
          <p:cNvSpPr/>
          <p:nvPr/>
        </p:nvSpPr>
        <p:spPr>
          <a:xfrm>
            <a:off x="295261" y="5557202"/>
            <a:ext cx="412918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904256972"/>
              </p:ext>
            </p:extLst>
          </p:nvPr>
        </p:nvGraphicFramePr>
        <p:xfrm>
          <a:off x="285192" y="5812650"/>
          <a:ext cx="4197781" cy="1156767"/>
        </p:xfrm>
        <a:graphic>
          <a:graphicData uri="http://schemas.openxmlformats.org/drawingml/2006/table">
            <a:tbl>
              <a:tblPr firstRow="1" bandRow="1">
                <a:effectLst/>
                <a:tableStyleId>{5C22544A-7EE6-4342-B048-85BDC9FD1C3A}</a:tableStyleId>
              </a:tblPr>
              <a:tblGrid>
                <a:gridCol w="1163650">
                  <a:extLst>
                    <a:ext uri="{9D8B030D-6E8A-4147-A177-3AD203B41FA5}">
                      <a16:colId xmlns:a16="http://schemas.microsoft.com/office/drawing/2014/main" val="3900548994"/>
                    </a:ext>
                  </a:extLst>
                </a:gridCol>
                <a:gridCol w="3034131">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Complete a pre-apprenticeship in plumbing or pipe- fitting to develop skills in assembling, installing, and repairing pipes</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plumber who is repairing and drainage systems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p>
                      <a:pPr marL="171450" marR="0" lvl="0" indent="-171450" algn="l" defTabSz="914400" rtl="0" eaLnBrk="1" fontAlgn="auto" latinLnBrk="0" hangingPunct="1">
                        <a:lnSpc>
                          <a:spcPct val="10000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apprenticeship programs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95261" y="7042003"/>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B55BAC84-6574-B17B-E07A-22D21CEF95E7}"/>
              </a:ext>
            </a:extLst>
          </p:cNvPr>
          <p:cNvSpPr txBox="1"/>
          <p:nvPr/>
        </p:nvSpPr>
        <p:spPr>
          <a:xfrm>
            <a:off x="309078" y="7317839"/>
            <a:ext cx="4355422" cy="934910"/>
          </a:xfrm>
          <a:prstGeom prst="rect">
            <a:avLst/>
          </a:prstGeom>
          <a:noFill/>
          <a:ln>
            <a:noFill/>
          </a:ln>
        </p:spPr>
        <p:txBody>
          <a:bodyPr spcFirstLastPara="1" wrap="square" lIns="0" tIns="0" rIns="0" bIns="0" numCol="2" spcCol="82296" anchor="t" anchorCtr="0">
            <a:noAutofit/>
          </a:bodyPr>
          <a:lstStyle/>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Core</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Core</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Industrial Pipefitter</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Maintenance Piping</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Pipefitting</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Pipefitting Level I</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Plumbing</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Plumbing Level I</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Plumbing Level II</a:t>
            </a:r>
          </a:p>
          <a:p>
            <a:pPr marL="127000" lvl="0" indent="-127000">
              <a:buClr>
                <a:schemeClr val="tx1"/>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Tradesman Plumber - Limited</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a:spLocks/>
          </p:cNvSpPr>
          <p:nvPr/>
        </p:nvSpPr>
        <p:spPr>
          <a:xfrm>
            <a:off x="4675133" y="3042204"/>
            <a:ext cx="3116932" cy="6972302"/>
          </a:xfrm>
          <a:prstGeom prst="rect">
            <a:avLst/>
          </a:prstGeom>
          <a:solidFill>
            <a:srgbClr val="3863A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32497" y="3099783"/>
            <a:ext cx="2859212"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tab pos="2514600" algn="l"/>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42015" y="3385393"/>
            <a:ext cx="2882825" cy="2604409"/>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Apprenticeships</a:t>
            </a:r>
          </a:p>
          <a:p>
            <a:pPr marL="171450" marR="0" lvl="0" indent="-171450" algn="l" defTabSz="914400" rtl="0" eaLnBrk="1" fontAlgn="auto" latinLnBrk="0" hangingPunct="1">
              <a:lnSpc>
                <a:spcPts val="1000"/>
              </a:lnSpc>
              <a:spcBef>
                <a:spcPts val="0"/>
              </a:spcBef>
              <a:spcAft>
                <a:spcPts val="0"/>
              </a:spcAft>
              <a:buClr>
                <a:schemeClr val="tx1"/>
              </a:buClr>
              <a:buSzTx/>
              <a:buFont typeface="Arial" panose="020B0604020202020204" pitchFamily="34" charset="0"/>
              <a:buChar char="•"/>
              <a:tabLst/>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Plumber</a:t>
            </a:r>
          </a:p>
          <a:p>
            <a:pPr marL="171450" marR="0" lvl="0" indent="-171450" algn="l" defTabSz="914400" rtl="0" eaLnBrk="1" fontAlgn="auto" latinLnBrk="0" hangingPunct="1">
              <a:lnSpc>
                <a:spcPts val="1000"/>
              </a:lnSpc>
              <a:spcBef>
                <a:spcPts val="0"/>
              </a:spcBef>
              <a:spcAft>
                <a:spcPts val="0"/>
              </a:spcAft>
              <a:buClr>
                <a:schemeClr val="tx1"/>
              </a:buClr>
              <a:buSzTx/>
              <a:buFont typeface="Arial" panose="020B0604020202020204" pitchFamily="34" charset="0"/>
              <a:buChar char="•"/>
              <a:tabLst/>
              <a:defRPr/>
            </a:pPr>
            <a:r>
              <a:rPr lang="en-US" sz="900"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Pipefitter</a:t>
            </a:r>
            <a:endPar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endParaRPr>
          </a:p>
          <a:p>
            <a:pPr marL="114300" marR="0" lvl="0" indent="-114300" algn="l" defTabSz="914400" rtl="0" eaLnBrk="1" fontAlgn="auto" latinLnBrk="0" hangingPunct="1">
              <a:lnSpc>
                <a:spcPts val="700"/>
              </a:lnSpc>
              <a:spcBef>
                <a:spcPts val="0"/>
              </a:spcBef>
              <a:spcAft>
                <a:spcPts val="0"/>
              </a:spcAft>
              <a:buClr>
                <a:srgbClr val="363534"/>
              </a:buClr>
              <a:buSzTx/>
              <a:buFont typeface="Arial"/>
              <a:buNone/>
              <a:tabLst/>
              <a:defRPr/>
            </a:pPr>
            <a:endParaRPr lang="en-US" sz="700"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endParaRPr>
          </a:p>
          <a:p>
            <a:pPr marL="114300" marR="0" lvl="0" indent="-11430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Associate Degrees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endParaRP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Pipefitting/Pipefitter and Sprinkler Fitter</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Site Management</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Plumbing Technology</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Property Maintenance</a:t>
            </a:r>
          </a:p>
          <a:p>
            <a:pPr marL="114300" lvl="0" indent="-114300">
              <a:lnSpc>
                <a:spcPts val="700"/>
              </a:lnSpc>
              <a:buClr>
                <a:srgbClr val="363534"/>
              </a:buClr>
              <a:buSzPts val="800"/>
              <a:buFontTx/>
              <a:buChar char="•"/>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Construction Engineering</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Construction Management</a:t>
            </a:r>
          </a:p>
          <a:p>
            <a:pPr marL="171450" lvl="0" indent="-171450">
              <a:lnSpc>
                <a:spcPts val="700"/>
              </a:lnSpc>
              <a:buClr>
                <a:srgbClr val="363534"/>
              </a:buClr>
              <a:buSzPts val="800"/>
              <a:buFont typeface="Arial" panose="020B0604020202020204" pitchFamily="34" charset="0"/>
              <a:buChar char="•"/>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Construction Engineering</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Construction Management</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endParaRPr>
          </a:p>
          <a:p>
            <a:pPr lvl="0">
              <a:lnSpc>
                <a:spcPts val="1000"/>
              </a:lnSpc>
              <a:buClr>
                <a:srgbClr val="363534"/>
              </a:buClr>
              <a:buSzPts val="800"/>
              <a:defRPr/>
            </a:pPr>
            <a:r>
              <a:rPr lang="en-US" sz="900" b="1"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Additional Stackable IBCs/License</a:t>
            </a:r>
          </a:p>
          <a:p>
            <a:pPr marL="171450" lvl="0" indent="-171450">
              <a:lnSpc>
                <a:spcPts val="1000"/>
              </a:lnSpc>
              <a:buClr>
                <a:srgbClr val="363534"/>
              </a:buClr>
              <a:buSzPts val="800"/>
              <a:buFont typeface="Arial" panose="020B0604020202020204" pitchFamily="34" charset="0"/>
              <a:buChar char="•"/>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Journeyman Plumber</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Master Plumber</a:t>
            </a:r>
          </a:p>
        </p:txBody>
      </p:sp>
      <p:sp>
        <p:nvSpPr>
          <p:cNvPr id="15" name="Rectangle 14">
            <a:extLst>
              <a:ext uri="{FF2B5EF4-FFF2-40B4-BE49-F238E27FC236}">
                <a16:creationId xmlns:a16="http://schemas.microsoft.com/office/drawing/2014/main" id="{015EAF6B-99CE-4B46-8970-C84F35537098}"/>
              </a:ext>
            </a:extLst>
          </p:cNvPr>
          <p:cNvSpPr/>
          <p:nvPr/>
        </p:nvSpPr>
        <p:spPr>
          <a:xfrm>
            <a:off x="5315717" y="6197561"/>
            <a:ext cx="239195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a:spLocks/>
          </p:cNvSpPr>
          <p:nvPr/>
        </p:nvSpPr>
        <p:spPr>
          <a:xfrm>
            <a:off x="5350551" y="6528355"/>
            <a:ext cx="1899685" cy="920009"/>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50551" y="6512934"/>
            <a:ext cx="2017386" cy="53716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Helpers—Pipelayers, Plumbers, Pipefitters, and Steamfitters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46446" y="6876645"/>
            <a:ext cx="1554417" cy="617990"/>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37,533</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1,113</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a:spLocks/>
          </p:cNvSpPr>
          <p:nvPr/>
        </p:nvSpPr>
        <p:spPr>
          <a:xfrm>
            <a:off x="5358000" y="7540523"/>
            <a:ext cx="1899686" cy="917028"/>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42958" y="7522199"/>
            <a:ext cx="1750785" cy="423310"/>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Plumbers, Pipefitters, and Steamfitters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41520" y="7873168"/>
            <a:ext cx="1650358" cy="617989"/>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$57,246</a:t>
            </a:r>
            <a:endParaRPr lang="en-US" sz="1000" dirty="0">
              <a:solidFill>
                <a:prstClr val="black"/>
              </a:solidFill>
              <a:latin typeface="Calibri" panose="020F0502020204030204" pitchFamily="34" charset="0"/>
              <a:ea typeface="Open Sans Light" pitchFamily="2"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rPr>
              <a:t>Annual Openings: 4,336 </a:t>
            </a:r>
            <a:endParaRPr lang="en-US" sz="1000" dirty="0">
              <a:solidFill>
                <a:prstClr val="black"/>
              </a:solidFill>
              <a:latin typeface="Calibri" panose="020F0502020204030204" pitchFamily="34" charset="0"/>
              <a:ea typeface="Open Sans Light" pitchFamily="2"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Growth: 22%</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a:spLocks/>
          </p:cNvSpPr>
          <p:nvPr/>
        </p:nvSpPr>
        <p:spPr>
          <a:xfrm>
            <a:off x="5366141" y="8553529"/>
            <a:ext cx="1901952" cy="75734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33733" y="8532970"/>
            <a:ext cx="1610420" cy="177589"/>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Construction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33733" y="8702713"/>
            <a:ext cx="1457490"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98,294</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5,403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6241939" y="8528936"/>
            <a:ext cx="2751153"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Plumbing and Pipefitting</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39229" y="9567038"/>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Plumbing and Pipefitting program of study will fulfill requirements of the Business and Industry endorsement.</a:t>
            </a:r>
          </a:p>
        </p:txBody>
      </p:sp>
      <p:sp>
        <p:nvSpPr>
          <p:cNvPr id="13" name="TextBox 12">
            <a:extLst>
              <a:ext uri="{FF2B5EF4-FFF2-40B4-BE49-F238E27FC236}">
                <a16:creationId xmlns:a16="http://schemas.microsoft.com/office/drawing/2014/main" id="{7E6B95CB-0027-3F28-666E-8ADC6CE3F38F}"/>
              </a:ext>
            </a:extLst>
          </p:cNvPr>
          <p:cNvSpPr txBox="1"/>
          <p:nvPr/>
        </p:nvSpPr>
        <p:spPr>
          <a:xfrm>
            <a:off x="4675133" y="9320192"/>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C851C065-71E1-7B42-99B6-11983C796FB2}"/>
              </a:ext>
            </a:extLst>
          </p:cNvPr>
          <p:cNvPicPr>
            <a:picLocks noChangeAspect="1"/>
          </p:cNvPicPr>
          <p:nvPr/>
        </p:nvPicPr>
        <p:blipFill>
          <a:blip r:embed="rId5"/>
          <a:srcRect t="272" b="272"/>
          <a:stretch/>
        </p:blipFill>
        <p:spPr>
          <a:xfrm>
            <a:off x="4743726" y="9514180"/>
            <a:ext cx="484632" cy="481991"/>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31989"/>
            <a:ext cx="2343110" cy="568938"/>
          </a:xfrm>
          <a:prstGeom prst="rect">
            <a:avLst/>
          </a:prstGeom>
          <a:noFill/>
        </p:spPr>
        <p:txBody>
          <a:bodyPr wrap="square" rtlCol="0">
            <a:spAutoFit/>
          </a:bodyPr>
          <a:lstStyle/>
          <a:p>
            <a:pPr>
              <a:lnSpc>
                <a:spcPct val="108000"/>
              </a:lnSpc>
            </a:pPr>
            <a:r>
              <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700" dirty="0">
                <a:latin typeface="Calibri" panose="020F0502020204030204" pitchFamily="34" charset="0"/>
                <a:cs typeface="Calibri" panose="020F0502020204030204" pitchFamily="34" charset="0"/>
                <a:hlinkClick r:id="rId6"/>
              </a:rPr>
              <a:t>https://tea.texas.gov/academics/college-career-and-military-prep/career-and-technical-education/ac-plumbing-and-pipefitting-extended.pdf</a:t>
            </a:r>
            <a:r>
              <a:rPr lang="en-US" sz="700" dirty="0">
                <a:latin typeface="Calibri" panose="020F0502020204030204" pitchFamily="34" charset="0"/>
                <a:cs typeface="Calibri" panose="020F0502020204030204" pitchFamily="34" charset="0"/>
              </a:rPr>
              <a:t> </a:t>
            </a:r>
            <a:endParaRPr lang="en-US" sz="7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65139" y="3424453"/>
            <a:ext cx="608182" cy="594360"/>
          </a:xfrm>
          <a:prstGeom prst="rect">
            <a:avLst/>
          </a:prstGeom>
        </p:spPr>
      </p:pic>
      <p:grpSp>
        <p:nvGrpSpPr>
          <p:cNvPr id="9" name="Group 8">
            <a:extLst>
              <a:ext uri="{FF2B5EF4-FFF2-40B4-BE49-F238E27FC236}">
                <a16:creationId xmlns:a16="http://schemas.microsoft.com/office/drawing/2014/main" id="{7A5C0498-7DD3-624F-ACE2-5ED2C583BDC1}"/>
              </a:ext>
            </a:extLst>
          </p:cNvPr>
          <p:cNvGrpSpPr/>
          <p:nvPr/>
        </p:nvGrpSpPr>
        <p:grpSpPr>
          <a:xfrm>
            <a:off x="4675133" y="2288916"/>
            <a:ext cx="3105586" cy="761829"/>
            <a:chOff x="4675133" y="2331251"/>
            <a:chExt cx="3105586" cy="761829"/>
          </a:xfrm>
        </p:grpSpPr>
        <p:pic>
          <p:nvPicPr>
            <p:cNvPr id="36" name="Google Shape;178;p1">
              <a:extLst>
                <a:ext uri="{FF2B5EF4-FFF2-40B4-BE49-F238E27FC236}">
                  <a16:creationId xmlns:a16="http://schemas.microsoft.com/office/drawing/2014/main" id="{1DF0AA5A-14CC-464B-89EE-7CA9AAD094A2}"/>
                </a:ext>
                <a:ext uri="{C183D7F6-B498-43B3-948B-1728B52AA6E4}">
                  <adec:decorative xmlns:adec="http://schemas.microsoft.com/office/drawing/2017/decorative" val="1"/>
                </a:ext>
              </a:extLst>
            </p:cNvPr>
            <p:cNvPicPr preferRelativeResize="0"/>
            <p:nvPr/>
          </p:nvPicPr>
          <p:blipFill rotWithShape="1">
            <a:blip r:embed="rId8">
              <a:alphaModFix/>
            </a:blip>
            <a:srcRect l="11713" t="15492" r="10660" b="24438"/>
            <a:stretch/>
          </p:blipFill>
          <p:spPr>
            <a:xfrm>
              <a:off x="4675133" y="2335128"/>
              <a:ext cx="3105586" cy="757383"/>
            </a:xfrm>
            <a:prstGeom prst="rect">
              <a:avLst/>
            </a:prstGeom>
            <a:noFill/>
            <a:ln>
              <a:noFill/>
            </a:ln>
          </p:spPr>
        </p:pic>
        <p:pic>
          <p:nvPicPr>
            <p:cNvPr id="42" name="Google Shape;176;p1">
              <a:extLst>
                <a:ext uri="{FF2B5EF4-FFF2-40B4-BE49-F238E27FC236}">
                  <a16:creationId xmlns:a16="http://schemas.microsoft.com/office/drawing/2014/main" id="{C550A897-18F2-0E45-B2EC-6DDE1D22BBBB}"/>
                </a:ext>
                <a:ext uri="{C183D7F6-B498-43B3-948B-1728B52AA6E4}">
                  <adec:decorative xmlns:adec="http://schemas.microsoft.com/office/drawing/2017/decorative" val="1"/>
                </a:ext>
              </a:extLst>
            </p:cNvPr>
            <p:cNvPicPr preferRelativeResize="0"/>
            <p:nvPr/>
          </p:nvPicPr>
          <p:blipFill rotWithShape="1">
            <a:blip r:embed="rId9"/>
            <a:srcRect/>
            <a:stretch/>
          </p:blipFill>
          <p:spPr>
            <a:xfrm>
              <a:off x="6329181" y="2331251"/>
              <a:ext cx="1446104" cy="761829"/>
            </a:xfrm>
            <a:prstGeom prst="rect">
              <a:avLst/>
            </a:prstGeom>
          </p:spPr>
        </p:pic>
      </p:grpSp>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40624" y="2186998"/>
            <a:ext cx="594360" cy="580853"/>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preferRelativeResize="0">
            <a:picLocks/>
          </p:cNvPicPr>
          <p:nvPr/>
        </p:nvPicPr>
        <p:blipFill>
          <a:blip r:embed="rId11"/>
          <a:stretch>
            <a:fillRect/>
          </a:stretch>
        </p:blipFill>
        <p:spPr>
          <a:xfrm>
            <a:off x="4777302" y="6176116"/>
            <a:ext cx="594360" cy="585216"/>
          </a:xfrm>
          <a:prstGeom prst="rect">
            <a:avLst/>
          </a:prstGeom>
        </p:spPr>
      </p:pic>
      <p:sp>
        <p:nvSpPr>
          <p:cNvPr id="40" name="TextBox 39">
            <a:extLst>
              <a:ext uri="{FF2B5EF4-FFF2-40B4-BE49-F238E27FC236}">
                <a16:creationId xmlns:a16="http://schemas.microsoft.com/office/drawing/2014/main" id="{D4E24BB5-DA4C-0347-A5AA-9D4679E1FCA7}"/>
              </a:ext>
            </a:extLst>
          </p:cNvPr>
          <p:cNvSpPr txBox="1"/>
          <p:nvPr/>
        </p:nvSpPr>
        <p:spPr>
          <a:xfrm>
            <a:off x="6688667" y="50463"/>
            <a:ext cx="4401776" cy="200055"/>
          </a:xfrm>
          <a:prstGeom prst="rect">
            <a:avLst/>
          </a:prstGeom>
          <a:noFill/>
        </p:spPr>
        <p:txBody>
          <a:bodyPr wrap="square">
            <a:spAutoFit/>
          </a:bodyPr>
          <a:lstStyle/>
          <a:p>
            <a:r>
              <a:rPr lang="en-US" sz="700" i="1" dirty="0"/>
              <a:t>Revised–November 2025</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rmAutofit fontScale="90000"/>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Plumbing and Pipefitting —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6792"/>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39282"/>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Plumbing and Pipefitting</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0" y="1031625"/>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06614" y="1916102"/>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0336" y="1967855"/>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2351365"/>
              </p:ext>
            </p:extLst>
          </p:nvPr>
        </p:nvGraphicFramePr>
        <p:xfrm>
          <a:off x="820040" y="1418856"/>
          <a:ext cx="6437376" cy="224945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13408">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Architecture*</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13004210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Calibri" panose="020F0502020204030204" pitchFamily="34" charset="0"/>
                          <a:cs typeface="Calibri" panose="020F0502020204030204" pitchFamily="34" charset="0"/>
                        </a:rPr>
                        <a:t>1. Architecture and Construction</a:t>
                      </a:r>
                      <a:br>
                        <a:rPr lang="en-US" sz="1000" b="0" i="0" u="none" strike="noStrike" dirty="0">
                          <a:solidFill>
                            <a:schemeClr val="bg1"/>
                          </a:solidFill>
                          <a:effectLst/>
                          <a:latin typeface="Calibri" panose="020F0502020204030204" pitchFamily="34" charset="0"/>
                          <a:cs typeface="Calibri" panose="020F0502020204030204" pitchFamily="34" charset="0"/>
                        </a:rPr>
                      </a:br>
                      <a:r>
                        <a:rPr lang="en-US" sz="1000" b="0" i="0" u="none" strike="noStrike" dirty="0">
                          <a:solidFill>
                            <a:schemeClr val="bg1"/>
                          </a:solidFill>
                          <a:effectLst/>
                          <a:latin typeface="Calibri" panose="020F0502020204030204" pitchFamily="34" charset="0"/>
                          <a:cs typeface="Calibri" panose="020F0502020204030204" pitchFamily="34" charset="0"/>
                        </a:rPr>
                        <a:t>2. Engineering</a:t>
                      </a:r>
                    </a:p>
                  </a:txBody>
                  <a:tcPr marL="6350" marR="6350" marT="6350" marB="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3408">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Construction*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13004220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3408">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Welding</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13032250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Algebra I</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Algebra I</a:t>
                      </a:r>
                      <a:endParaRPr lang="en-US" sz="900" b="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p>
                    <a:p>
                      <a:pPr marL="0" marR="0" indent="0" algn="ctr" rtl="0" eaLnBrk="1" fontAlgn="ctr" latinLnBrk="0" hangingPunct="1">
                        <a:spcBef>
                          <a:spcPts val="0"/>
                        </a:spcBef>
                        <a:spcAft>
                          <a:spcPts val="0"/>
                        </a:spcAft>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2. Manufacturing</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91530"/>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06615" y="4207859"/>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50337" y="4259612"/>
            <a:ext cx="1013698" cy="307736"/>
          </a:xfrm>
          <a:prstGeom prst="rect">
            <a:avLst/>
          </a:prstGeom>
          <a:solidFill>
            <a:srgbClr val="3863A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9043077"/>
              </p:ext>
            </p:extLst>
          </p:nvPr>
        </p:nvGraphicFramePr>
        <p:xfrm>
          <a:off x="812104" y="3712291"/>
          <a:ext cx="6437376" cy="5313687"/>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311193">
                  <a:extLst>
                    <a:ext uri="{9D8B030D-6E8A-4147-A177-3AD203B41FA5}">
                      <a16:colId xmlns:a16="http://schemas.microsoft.com/office/drawing/2014/main" val="20002"/>
                    </a:ext>
                  </a:extLst>
                </a:gridCol>
                <a:gridCol w="2361391">
                  <a:extLst>
                    <a:ext uri="{9D8B030D-6E8A-4147-A177-3AD203B41FA5}">
                      <a16:colId xmlns:a16="http://schemas.microsoft.com/office/drawing/2014/main" val="20003"/>
                    </a:ext>
                  </a:extLst>
                </a:gridCol>
              </a:tblGrid>
              <a:tr h="314015">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64756">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Pipefitting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N1300425  (1 credit)</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I and Geometry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dirty="0">
                          <a:effectLst/>
                          <a:latin typeface="Calibri" panose="020F0502020204030204" pitchFamily="34" charset="0"/>
                          <a:ea typeface="Times New Roman" panose="02020603050405020304" pitchFamily="18" charset="0"/>
                        </a:rPr>
                        <a:t>National Center for Construction Education and Research (NCCER) Core, Introduction to Manufacturing, Principles of Construction, or Construction Technology I</a:t>
                      </a:r>
                      <a:r>
                        <a:rPr lang="en-US" sz="900" dirty="0">
                          <a:effectLst/>
                        </a:rPr>
                        <a:t> </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Architecture and Construction</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644743"/>
                  </a:ext>
                </a:extLst>
              </a:tr>
              <a:tr h="1164756">
                <a:tc>
                  <a:txBody>
                    <a:bodyPr/>
                    <a:lstStyle/>
                    <a:p>
                      <a:pPr marL="0" marR="0" indent="0" algn="l" rtl="0" eaLnBrk="1" fontAlgn="ctr" latinLnBrk="0" hangingPunct="1">
                        <a:spcBef>
                          <a:spcPts val="0"/>
                        </a:spcBef>
                        <a:spcAft>
                          <a:spcPts val="0"/>
                        </a:spcAft>
                      </a:pPr>
                      <a:r>
                        <a:rPr lang="en-US" sz="105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Pipefitting Technology I + Pipefitting Technology Lab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N1300427  (2 credits)</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a:ea typeface="Open Sans ExtraBold"/>
                          <a:cs typeface="Calibri"/>
                          <a:sym typeface="Calibri"/>
                        </a:rPr>
                        <a:t>Prerequisites: </a:t>
                      </a:r>
                      <a:r>
                        <a:rPr lang="en-US" sz="900" b="0" i="0" u="none" strike="noStrike" cap="none" dirty="0">
                          <a:latin typeface="Calibri"/>
                          <a:ea typeface="Open Sans Light"/>
                          <a:cs typeface="Calibri"/>
                          <a:sym typeface="Calibri"/>
                        </a:rPr>
                        <a:t>Algebra I and Geometry</a:t>
                      </a:r>
                      <a:br>
                        <a:rPr lang="en-US" sz="900" b="0" i="0" u="none" strike="noStrike" cap="none" dirty="0">
                          <a:latin typeface="Calibri"/>
                          <a:ea typeface="Open Sans Light"/>
                          <a:cs typeface="Calibri"/>
                          <a:sym typeface="Calibri"/>
                        </a:rPr>
                      </a:br>
                      <a:r>
                        <a:rPr lang="en-US" sz="900" b="1" i="0" u="none" strike="noStrike" cap="none" dirty="0">
                          <a:solidFill>
                            <a:schemeClr val="accent1"/>
                          </a:solidFill>
                          <a:latin typeface="Calibri"/>
                          <a:ea typeface="Open Sans ExtraBold"/>
                          <a:cs typeface="Calibri"/>
                          <a:sym typeface="Calibri"/>
                        </a:rPr>
                        <a:t>Corequisites: </a:t>
                      </a:r>
                      <a:r>
                        <a:rPr lang="en-US" sz="900" b="0" i="0" u="none" strike="noStrike" cap="none" dirty="0">
                          <a:solidFill>
                            <a:schemeClr val="accent1"/>
                          </a:solidFill>
                          <a:latin typeface="Calibri"/>
                          <a:ea typeface="Open Sans ExtraBold"/>
                          <a:cs typeface="Calibri"/>
                        </a:rPr>
                        <a:t>None</a:t>
                      </a:r>
                    </a:p>
                    <a:p>
                      <a:r>
                        <a:rPr lang="en-US" sz="900" b="1" i="0" u="none" strike="noStrike" baseline="0" dirty="0">
                          <a:latin typeface="Calibri" panose="020F0502020204030204" pitchFamily="34" charset="0"/>
                        </a:rPr>
                        <a:t>Recommended Prerequisites: </a:t>
                      </a:r>
                      <a:r>
                        <a:rPr lang="en-US" sz="900" dirty="0">
                          <a:effectLst/>
                          <a:latin typeface="Calibri" panose="020F0502020204030204" pitchFamily="34" charset="0"/>
                          <a:ea typeface="Times New Roman" panose="02020603050405020304" pitchFamily="18" charset="0"/>
                        </a:rPr>
                        <a:t>National Center for Construction Education and Research (NCCER) Core, Introduction to Manufacturing, Principles of Construction, or Construction Technology I</a:t>
                      </a:r>
                      <a:r>
                        <a:rPr lang="en-US" sz="900" dirty="0">
                          <a:effectLst/>
                        </a:rPr>
                        <a:t> </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a:solidFill>
                            <a:schemeClr val="bg1"/>
                          </a:solidFill>
                          <a:latin typeface="Calibri" panose="020F0502020204030204" pitchFamily="34" charset="0"/>
                          <a:ea typeface="Open Sans Light" panose="020B0606030504020204" pitchFamily="34" charset="0"/>
                          <a:cs typeface="Calibri" panose="020F0502020204030204" pitchFamily="34" charset="0"/>
                        </a:rPr>
                        <a:t>Architecture and Construction</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230376"/>
                  </a:ext>
                </a:extLst>
              </a:tr>
              <a:tr h="895966">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Plumbing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13006000 (1 credit)</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Principles of Architecture, Principles of Construction, or Construction Technology I</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a:solidFill>
                            <a:schemeClr val="bg1"/>
                          </a:solidFill>
                          <a:latin typeface="Calibri" panose="020F0502020204030204" pitchFamily="34" charset="0"/>
                          <a:ea typeface="Open Sans Light" panose="020B0606030504020204" pitchFamily="34" charset="0"/>
                          <a:cs typeface="Calibri" panose="020F0502020204030204" pitchFamily="34" charset="0"/>
                        </a:rPr>
                        <a:t>Architecture and Construction</a:t>
                      </a:r>
                    </a:p>
                    <a:p>
                      <a:pPr marL="0" marR="0" lvl="0" indent="0" algn="ctr" rtl="0">
                        <a:spcBef>
                          <a:spcPts val="0"/>
                        </a:spcBef>
                        <a:spcAft>
                          <a:spcPts val="0"/>
                        </a:spcAft>
                        <a:buClr>
                          <a:schemeClr val="dk1"/>
                        </a:buClr>
                        <a:buSzPts val="1000"/>
                        <a:buFont typeface="+mj-lt"/>
                        <a:buNone/>
                      </a:pPr>
                      <a:r>
                        <a:rPr lang="en-US" sz="900" u="none" strike="noStrike" cap="none">
                          <a:solidFill>
                            <a:schemeClr val="bg1"/>
                          </a:solidFill>
                          <a:latin typeface="Calibri" panose="020F0502020204030204" pitchFamily="34" charset="0"/>
                          <a:ea typeface="Open Sans Light" panose="020B0606030504020204" pitchFamily="34" charset="0"/>
                          <a:cs typeface="Calibri" panose="020F0502020204030204" pitchFamily="34" charset="0"/>
                        </a:rPr>
                        <a:t>2. Manufacturing</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027"/>
                  </a:ext>
                </a:extLst>
              </a:tr>
              <a:tr h="761571">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Building Maintenance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13005400  (2 credits)</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Principles of Architecture or Principles of Construction</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Architecture and Construction</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884694"/>
                  </a:ext>
                </a:extLst>
              </a:tr>
              <a:tr h="930592">
                <a:tc>
                  <a:txBody>
                    <a:bodyPr/>
                    <a:lstStyle/>
                    <a:p>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Entrepreneurship I*</a:t>
                      </a:r>
                    </a:p>
                    <a:p>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13011101 (1 credit)</a:t>
                      </a: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1" i="0" u="none" strike="noStrike" baseline="0" dirty="0">
                          <a:latin typeface="Calibri" panose="020F0502020204030204" pitchFamily="34" charset="0"/>
                        </a:rPr>
                        <a:t>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Corequisites: </a:t>
                      </a:r>
                      <a:r>
                        <a:rPr lang="en-US" sz="900" b="0" i="0" u="none" strike="noStrike" baseline="0" dirty="0">
                          <a:solidFill>
                            <a:srgbClr val="3862AD"/>
                          </a:solidFill>
                          <a:latin typeface="Calibri" panose="020F0502020204030204" pitchFamily="34" charset="0"/>
                        </a:rPr>
                        <a:t>None</a:t>
                      </a:r>
                    </a:p>
                    <a:p>
                      <a:r>
                        <a:rPr lang="en-US" sz="900" b="1" i="0" u="none" strike="noStrike" baseline="0" dirty="0">
                          <a:solidFill>
                            <a:srgbClr val="000000"/>
                          </a:solidFill>
                          <a:latin typeface="Calibri" panose="020F0502020204030204" pitchFamily="34" charset="0"/>
                        </a:rPr>
                        <a:t>Recommended Prerequisites: </a:t>
                      </a:r>
                      <a:r>
                        <a:rPr lang="en-US" sz="900" b="0" i="0" u="none" strike="noStrike" baseline="0" dirty="0">
                          <a:solidFill>
                            <a:srgbClr val="000000"/>
                          </a:solidFill>
                          <a:latin typeface="Calibri" panose="020F0502020204030204" pitchFamily="34" charset="0"/>
                        </a:rPr>
                        <a:t>Principles of Business, Marketing and Finance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819733"/>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19604" y="9004563"/>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66762"/>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Plumbing and Pipefitting</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9F807C3-CC25-2A1E-10A2-9BDCBA8546EA}"/>
              </a:ext>
              <a:ext uri="{C183D7F6-B498-43B3-948B-1728B52AA6E4}">
                <adec:decorative xmlns:adec="http://schemas.microsoft.com/office/drawing/2017/decorative" val="1"/>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705" y="1836951"/>
            <a:ext cx="438912" cy="43891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82;p3">
            <a:extLst>
              <a:ext uri="{FF2B5EF4-FFF2-40B4-BE49-F238E27FC236}">
                <a16:creationId xmlns:a16="http://schemas.microsoft.com/office/drawing/2014/main" id="{479A5226-5FC1-F9B3-140A-7539FE8AB3BC}"/>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560953" y="1836951"/>
            <a:ext cx="438912" cy="438912"/>
          </a:xfrm>
          <a:prstGeom prst="rect">
            <a:avLst/>
          </a:prstGeom>
          <a:noFill/>
          <a:ln>
            <a:noFill/>
          </a:ln>
        </p:spPr>
      </p:pic>
      <p:pic>
        <p:nvPicPr>
          <p:cNvPr id="6" name="Google Shape;182;p3">
            <a:extLst>
              <a:ext uri="{FF2B5EF4-FFF2-40B4-BE49-F238E27FC236}">
                <a16:creationId xmlns:a16="http://schemas.microsoft.com/office/drawing/2014/main" id="{1291C854-300D-B373-E0FD-88AA2C8BE4F8}"/>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88363" y="2517107"/>
            <a:ext cx="438912" cy="438912"/>
          </a:xfrm>
          <a:prstGeom prst="rect">
            <a:avLst/>
          </a:prstGeom>
          <a:noFill/>
          <a:ln>
            <a:noFill/>
          </a:ln>
        </p:spPr>
      </p:pic>
      <p:pic>
        <p:nvPicPr>
          <p:cNvPr id="7" name="Google Shape;192;p3">
            <a:extLst>
              <a:ext uri="{FF2B5EF4-FFF2-40B4-BE49-F238E27FC236}">
                <a16:creationId xmlns:a16="http://schemas.microsoft.com/office/drawing/2014/main" id="{56F56260-6AC9-5FB5-644B-D6483D45BE11}"/>
              </a:ex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6009549" y="3114961"/>
            <a:ext cx="438912" cy="438912"/>
          </a:xfrm>
          <a:prstGeom prst="rect">
            <a:avLst/>
          </a:prstGeom>
          <a:noFill/>
          <a:ln>
            <a:noFill/>
          </a:ln>
        </p:spPr>
      </p:pic>
      <p:pic>
        <p:nvPicPr>
          <p:cNvPr id="8" name="Google Shape;182;p3">
            <a:extLst>
              <a:ext uri="{FF2B5EF4-FFF2-40B4-BE49-F238E27FC236}">
                <a16:creationId xmlns:a16="http://schemas.microsoft.com/office/drawing/2014/main" id="{F6D82A4A-B41E-9EF5-68DC-6E556F3AC867}"/>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567241" y="3114961"/>
            <a:ext cx="438912" cy="438912"/>
          </a:xfrm>
          <a:prstGeom prst="rect">
            <a:avLst/>
          </a:prstGeom>
          <a:noFill/>
          <a:ln>
            <a:noFill/>
          </a:ln>
        </p:spPr>
      </p:pic>
      <p:pic>
        <p:nvPicPr>
          <p:cNvPr id="9" name="Google Shape;182;p3">
            <a:extLst>
              <a:ext uri="{FF2B5EF4-FFF2-40B4-BE49-F238E27FC236}">
                <a16:creationId xmlns:a16="http://schemas.microsoft.com/office/drawing/2014/main" id="{E3235FFF-07A9-6DDE-3312-85150D8D6D83}"/>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88363" y="4294474"/>
            <a:ext cx="438912" cy="438912"/>
          </a:xfrm>
          <a:prstGeom prst="rect">
            <a:avLst/>
          </a:prstGeom>
          <a:noFill/>
          <a:ln>
            <a:noFill/>
          </a:ln>
        </p:spPr>
      </p:pic>
      <p:pic>
        <p:nvPicPr>
          <p:cNvPr id="13" name="Google Shape;182;p3">
            <a:extLst>
              <a:ext uri="{FF2B5EF4-FFF2-40B4-BE49-F238E27FC236}">
                <a16:creationId xmlns:a16="http://schemas.microsoft.com/office/drawing/2014/main" id="{42C5A433-1677-F121-8498-829B9BAC1F69}"/>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88363" y="5446584"/>
            <a:ext cx="438912" cy="438912"/>
          </a:xfrm>
          <a:prstGeom prst="rect">
            <a:avLst/>
          </a:prstGeom>
          <a:noFill/>
          <a:ln>
            <a:noFill/>
          </a:ln>
        </p:spPr>
      </p:pic>
      <p:pic>
        <p:nvPicPr>
          <p:cNvPr id="14" name="Google Shape;182;p3">
            <a:extLst>
              <a:ext uri="{FF2B5EF4-FFF2-40B4-BE49-F238E27FC236}">
                <a16:creationId xmlns:a16="http://schemas.microsoft.com/office/drawing/2014/main" id="{6D8783EE-7748-F4DE-B9C0-6B85F3331F14}"/>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88363" y="6520200"/>
            <a:ext cx="438912" cy="438912"/>
          </a:xfrm>
          <a:prstGeom prst="rect">
            <a:avLst/>
          </a:prstGeom>
          <a:noFill/>
          <a:ln>
            <a:noFill/>
          </a:ln>
        </p:spPr>
      </p:pic>
      <p:grpSp>
        <p:nvGrpSpPr>
          <p:cNvPr id="18" name="Group 17">
            <a:extLst>
              <a:ext uri="{FF2B5EF4-FFF2-40B4-BE49-F238E27FC236}">
                <a16:creationId xmlns:a16="http://schemas.microsoft.com/office/drawing/2014/main" id="{BB265B25-93BA-B892-4AD7-BEE7DC9AB67D}"/>
              </a:ext>
              <a:ext uri="{C183D7F6-B498-43B3-948B-1728B52AA6E4}">
                <adec:decorative xmlns:adec="http://schemas.microsoft.com/office/drawing/2017/decorative" val="1"/>
              </a:ext>
            </a:extLst>
          </p:cNvPr>
          <p:cNvGrpSpPr/>
          <p:nvPr/>
        </p:nvGrpSpPr>
        <p:grpSpPr>
          <a:xfrm>
            <a:off x="4952822" y="8136022"/>
            <a:ext cx="2137766" cy="828395"/>
            <a:chOff x="5212342" y="2032368"/>
            <a:chExt cx="2137766" cy="828395"/>
          </a:xfrm>
        </p:grpSpPr>
        <p:pic>
          <p:nvPicPr>
            <p:cNvPr id="19" name="Google Shape;90;p1" descr="Agriculture, Food and Natural Resources">
              <a:extLst>
                <a:ext uri="{FF2B5EF4-FFF2-40B4-BE49-F238E27FC236}">
                  <a16:creationId xmlns:a16="http://schemas.microsoft.com/office/drawing/2014/main" id="{8F2D47C9-7F51-B59E-DF2D-4788C86F97F7}"/>
                </a:ext>
              </a:extLst>
            </p:cNvPr>
            <p:cNvPicPr preferRelativeResize="0"/>
            <p:nvPr/>
          </p:nvPicPr>
          <p:blipFill rotWithShape="1">
            <a:blip r:embed="rId11">
              <a:alphaModFix/>
            </a:blip>
            <a:srcRect/>
            <a:stretch/>
          </p:blipFill>
          <p:spPr>
            <a:xfrm>
              <a:off x="5212859" y="2033334"/>
              <a:ext cx="438912" cy="438912"/>
            </a:xfrm>
            <a:prstGeom prst="rect">
              <a:avLst/>
            </a:prstGeom>
            <a:noFill/>
            <a:ln>
              <a:noFill/>
            </a:ln>
          </p:spPr>
        </p:pic>
        <p:pic>
          <p:nvPicPr>
            <p:cNvPr id="20" name="Google Shape;91;p1" descr="Architecture and Construction">
              <a:extLst>
                <a:ext uri="{FF2B5EF4-FFF2-40B4-BE49-F238E27FC236}">
                  <a16:creationId xmlns:a16="http://schemas.microsoft.com/office/drawing/2014/main" id="{C58D74D2-C031-3462-B0BD-1A4BC920830B}"/>
                </a:ext>
              </a:extLst>
            </p:cNvPr>
            <p:cNvPicPr preferRelativeResize="0"/>
            <p:nvPr/>
          </p:nvPicPr>
          <p:blipFill rotWithShape="1">
            <a:blip r:embed="rId9">
              <a:alphaModFix/>
            </a:blip>
            <a:srcRect/>
            <a:stretch/>
          </p:blipFill>
          <p:spPr>
            <a:xfrm>
              <a:off x="5635659" y="2033334"/>
              <a:ext cx="438912" cy="438912"/>
            </a:xfrm>
            <a:prstGeom prst="rect">
              <a:avLst/>
            </a:prstGeom>
            <a:noFill/>
            <a:ln>
              <a:noFill/>
            </a:ln>
          </p:spPr>
        </p:pic>
        <p:pic>
          <p:nvPicPr>
            <p:cNvPr id="22" name="Google Shape;92;p1" descr="Arts, Audio Visual Technology and Communication">
              <a:extLst>
                <a:ext uri="{FF2B5EF4-FFF2-40B4-BE49-F238E27FC236}">
                  <a16:creationId xmlns:a16="http://schemas.microsoft.com/office/drawing/2014/main" id="{C31A35C8-7BE3-10A8-B5B6-B880F7ED7277}"/>
                </a:ext>
              </a:extLst>
            </p:cNvPr>
            <p:cNvPicPr preferRelativeResize="0"/>
            <p:nvPr/>
          </p:nvPicPr>
          <p:blipFill rotWithShape="1">
            <a:blip r:embed="rId12">
              <a:alphaModFix/>
            </a:blip>
            <a:srcRect/>
            <a:stretch/>
          </p:blipFill>
          <p:spPr>
            <a:xfrm>
              <a:off x="6058459" y="2033334"/>
              <a:ext cx="438912" cy="438912"/>
            </a:xfrm>
            <a:prstGeom prst="rect">
              <a:avLst/>
            </a:prstGeom>
            <a:noFill/>
            <a:ln>
              <a:noFill/>
            </a:ln>
          </p:spPr>
        </p:pic>
        <p:pic>
          <p:nvPicPr>
            <p:cNvPr id="24" name="Google Shape;93;p1" descr="Business, Marketing and Finance">
              <a:extLst>
                <a:ext uri="{FF2B5EF4-FFF2-40B4-BE49-F238E27FC236}">
                  <a16:creationId xmlns:a16="http://schemas.microsoft.com/office/drawing/2014/main" id="{56F08CE6-1DA6-0C5B-322A-00D283E40760}"/>
                </a:ext>
              </a:extLst>
            </p:cNvPr>
            <p:cNvPicPr preferRelativeResize="0"/>
            <p:nvPr/>
          </p:nvPicPr>
          <p:blipFill rotWithShape="1">
            <a:blip r:embed="rId13">
              <a:alphaModFix/>
            </a:blip>
            <a:srcRect/>
            <a:stretch/>
          </p:blipFill>
          <p:spPr>
            <a:xfrm>
              <a:off x="6481776" y="2033334"/>
              <a:ext cx="438912" cy="438912"/>
            </a:xfrm>
            <a:prstGeom prst="rect">
              <a:avLst/>
            </a:prstGeom>
            <a:noFill/>
            <a:ln>
              <a:noFill/>
            </a:ln>
          </p:spPr>
        </p:pic>
        <p:pic>
          <p:nvPicPr>
            <p:cNvPr id="26" name="Google Shape;96;p1" descr="Health Science">
              <a:extLst>
                <a:ext uri="{FF2B5EF4-FFF2-40B4-BE49-F238E27FC236}">
                  <a16:creationId xmlns:a16="http://schemas.microsoft.com/office/drawing/2014/main" id="{A0406F0A-3C42-FC13-9DA6-F85B28611509}"/>
                </a:ext>
              </a:extLst>
            </p:cNvPr>
            <p:cNvPicPr preferRelativeResize="0"/>
            <p:nvPr/>
          </p:nvPicPr>
          <p:blipFill rotWithShape="1">
            <a:blip r:embed="rId14">
              <a:alphaModFix/>
            </a:blip>
            <a:srcRect/>
            <a:stretch/>
          </p:blipFill>
          <p:spPr>
            <a:xfrm>
              <a:off x="6911196" y="2032368"/>
              <a:ext cx="438912" cy="438912"/>
            </a:xfrm>
            <a:prstGeom prst="rect">
              <a:avLst/>
            </a:prstGeom>
            <a:noFill/>
            <a:ln>
              <a:noFill/>
            </a:ln>
          </p:spPr>
        </p:pic>
        <p:pic>
          <p:nvPicPr>
            <p:cNvPr id="29" name="Google Shape;97;p1" descr="Hospitality and Tourism">
              <a:extLst>
                <a:ext uri="{FF2B5EF4-FFF2-40B4-BE49-F238E27FC236}">
                  <a16:creationId xmlns:a16="http://schemas.microsoft.com/office/drawing/2014/main" id="{503C891E-96B0-8130-50C7-07614C64E6B3}"/>
                </a:ext>
              </a:extLst>
            </p:cNvPr>
            <p:cNvPicPr preferRelativeResize="0"/>
            <p:nvPr/>
          </p:nvPicPr>
          <p:blipFill rotWithShape="1">
            <a:blip r:embed="rId15">
              <a:alphaModFix/>
            </a:blip>
            <a:srcRect/>
            <a:stretch/>
          </p:blipFill>
          <p:spPr>
            <a:xfrm>
              <a:off x="5212342" y="2421494"/>
              <a:ext cx="438912" cy="438912"/>
            </a:xfrm>
            <a:prstGeom prst="rect">
              <a:avLst/>
            </a:prstGeom>
            <a:noFill/>
            <a:ln>
              <a:noFill/>
            </a:ln>
          </p:spPr>
        </p:pic>
        <p:pic>
          <p:nvPicPr>
            <p:cNvPr id="30" name="Google Shape;98;p1" descr="Human Services">
              <a:extLst>
                <a:ext uri="{FF2B5EF4-FFF2-40B4-BE49-F238E27FC236}">
                  <a16:creationId xmlns:a16="http://schemas.microsoft.com/office/drawing/2014/main" id="{82DB2BCF-28EF-F10B-A34C-DC4A89A6A3A3}"/>
                </a:ext>
              </a:extLst>
            </p:cNvPr>
            <p:cNvPicPr preferRelativeResize="0"/>
            <p:nvPr/>
          </p:nvPicPr>
          <p:blipFill rotWithShape="1">
            <a:blip r:embed="rId16">
              <a:alphaModFix/>
            </a:blip>
            <a:srcRect/>
            <a:stretch/>
          </p:blipFill>
          <p:spPr>
            <a:xfrm>
              <a:off x="5635659" y="2421851"/>
              <a:ext cx="438912" cy="438912"/>
            </a:xfrm>
            <a:prstGeom prst="rect">
              <a:avLst/>
            </a:prstGeom>
            <a:noFill/>
            <a:ln>
              <a:noFill/>
            </a:ln>
          </p:spPr>
        </p:pic>
        <p:pic>
          <p:nvPicPr>
            <p:cNvPr id="31" name="Google Shape;99;p1" descr="Information Technology">
              <a:extLst>
                <a:ext uri="{FF2B5EF4-FFF2-40B4-BE49-F238E27FC236}">
                  <a16:creationId xmlns:a16="http://schemas.microsoft.com/office/drawing/2014/main" id="{C844E266-07A5-3FC7-EB90-1123C2F26343}"/>
                </a:ext>
              </a:extLst>
            </p:cNvPr>
            <p:cNvPicPr preferRelativeResize="0"/>
            <p:nvPr/>
          </p:nvPicPr>
          <p:blipFill rotWithShape="1">
            <a:blip r:embed="rId17">
              <a:alphaModFix/>
            </a:blip>
            <a:srcRect/>
            <a:stretch/>
          </p:blipFill>
          <p:spPr>
            <a:xfrm>
              <a:off x="6058791" y="2420282"/>
              <a:ext cx="438912" cy="438912"/>
            </a:xfrm>
            <a:prstGeom prst="rect">
              <a:avLst/>
            </a:prstGeom>
            <a:noFill/>
            <a:ln>
              <a:noFill/>
            </a:ln>
          </p:spPr>
        </p:pic>
        <p:pic>
          <p:nvPicPr>
            <p:cNvPr id="32" name="Google Shape;101;p1" descr="Manufacturing">
              <a:extLst>
                <a:ext uri="{FF2B5EF4-FFF2-40B4-BE49-F238E27FC236}">
                  <a16:creationId xmlns:a16="http://schemas.microsoft.com/office/drawing/2014/main" id="{7770A5E6-0F1D-6FFA-2BB0-DD453FB2350F}"/>
                </a:ext>
              </a:extLst>
            </p:cNvPr>
            <p:cNvPicPr preferRelativeResize="0"/>
            <p:nvPr/>
          </p:nvPicPr>
          <p:blipFill rotWithShape="1">
            <a:blip r:embed="rId10">
              <a:alphaModFix/>
            </a:blip>
            <a:srcRect/>
            <a:stretch/>
          </p:blipFill>
          <p:spPr>
            <a:xfrm>
              <a:off x="6477320" y="2414884"/>
              <a:ext cx="438912" cy="438912"/>
            </a:xfrm>
            <a:prstGeom prst="rect">
              <a:avLst/>
            </a:prstGeom>
            <a:noFill/>
            <a:ln>
              <a:noFill/>
            </a:ln>
          </p:spPr>
        </p:pic>
        <p:pic>
          <p:nvPicPr>
            <p:cNvPr id="34" name="Google Shape;102;p1" descr="Transportation, Distribution and Logistics">
              <a:extLst>
                <a:ext uri="{FF2B5EF4-FFF2-40B4-BE49-F238E27FC236}">
                  <a16:creationId xmlns:a16="http://schemas.microsoft.com/office/drawing/2014/main" id="{E918D063-DEF4-9767-380F-8385CCA2ADE6}"/>
                </a:ext>
              </a:extLst>
            </p:cNvPr>
            <p:cNvPicPr preferRelativeResize="0"/>
            <p:nvPr/>
          </p:nvPicPr>
          <p:blipFill rotWithShape="1">
            <a:blip r:embed="rId18">
              <a:alphaModFix/>
            </a:blip>
            <a:srcRect/>
            <a:stretch/>
          </p:blipFill>
          <p:spPr>
            <a:xfrm>
              <a:off x="6911196" y="2419599"/>
              <a:ext cx="438912" cy="438912"/>
            </a:xfrm>
            <a:prstGeom prst="rect">
              <a:avLst/>
            </a:prstGeom>
            <a:noFill/>
            <a:ln>
              <a:noFill/>
            </a:ln>
          </p:spPr>
        </p:pic>
      </p:grpSp>
      <p:pic>
        <p:nvPicPr>
          <p:cNvPr id="51" name="Google Shape;182;p3">
            <a:extLst>
              <a:ext uri="{FF2B5EF4-FFF2-40B4-BE49-F238E27FC236}">
                <a16:creationId xmlns:a16="http://schemas.microsoft.com/office/drawing/2014/main" id="{BEDCC615-2A4E-315E-DEFB-B87FBE764E5E}"/>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88363" y="7438144"/>
            <a:ext cx="438912" cy="438912"/>
          </a:xfrm>
          <a:prstGeom prst="rect">
            <a:avLst/>
          </a:prstGeom>
          <a:noFill/>
          <a:ln>
            <a:noFill/>
          </a:ln>
        </p:spPr>
      </p:pic>
    </p:spTree>
    <p:extLst>
      <p:ext uri="{BB962C8B-B14F-4D97-AF65-F5344CB8AC3E}">
        <p14:creationId xmlns:p14="http://schemas.microsoft.com/office/powerpoint/2010/main" val="13418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rmAutofit fontScale="90000"/>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Plumbing and Pipefitting — Page 3</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2029"/>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24997"/>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Plumbing and Pipefitting</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1697" y="109899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6"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9155" y="2058123"/>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7" name="Google Shape;187;p2">
            <a:extLst>
              <a:ext uri="{FF2B5EF4-FFF2-40B4-BE49-F238E27FC236}">
                <a16:creationId xmlns:a16="http://schemas.microsoft.com/office/drawing/2014/main" id="{09098AEF-70D1-2C49-8103-522CAEFD3794}"/>
              </a:ext>
            </a:extLst>
          </p:cNvPr>
          <p:cNvSpPr txBox="1"/>
          <p:nvPr/>
        </p:nvSpPr>
        <p:spPr>
          <a:xfrm rot="16200000">
            <a:off x="-72877" y="2113818"/>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9868417"/>
              </p:ext>
            </p:extLst>
          </p:nvPr>
        </p:nvGraphicFramePr>
        <p:xfrm>
          <a:off x="792739" y="1567704"/>
          <a:ext cx="6437376" cy="23561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614476">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Pipefitting Technology II</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N1300426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Pipefitting Technology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kern="120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30888"/>
                  </a:ext>
                </a:extLst>
              </a:tr>
              <a:tr h="716887">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Pipefitting Technology Lab II + Pipefitting Technology Lab II</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N1300428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Pipefitting Technology I</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3863AF"/>
                          </a:solidFill>
                          <a:latin typeface="Calibri"/>
                          <a:ea typeface="Open Sans ExtraBold"/>
                          <a:cs typeface="Calibri"/>
                          <a:sym typeface="Calibri"/>
                        </a:rPr>
                        <a:t>Corequisites: </a:t>
                      </a:r>
                      <a:r>
                        <a:rPr lang="en-US" sz="900" b="0" i="0" u="none" strike="noStrike" cap="none" dirty="0">
                          <a:solidFill>
                            <a:srgbClr val="3863AF"/>
                          </a:solidFill>
                          <a:latin typeface="Calibri"/>
                          <a:ea typeface="Open Sans ExtraBold"/>
                          <a:cs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4476">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Plumbing Technology II</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13006100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Plumbing Technology l</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3863AF"/>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452059"/>
                  </a:ext>
                </a:extLst>
              </a:tr>
            </a:tbl>
          </a:graphicData>
        </a:graphic>
      </p:graphicFrame>
      <p:sp>
        <p:nvSpPr>
          <p:cNvPr id="5" name="Round Diagonal Corner Rectangle 30">
            <a:extLst>
              <a:ext uri="{FF2B5EF4-FFF2-40B4-BE49-F238E27FC236}">
                <a16:creationId xmlns:a16="http://schemas.microsoft.com/office/drawing/2014/main" id="{8EDF072A-587D-BEAA-0B9D-41028DE179CA}"/>
              </a:ext>
              <a:ext uri="{C183D7F6-B498-43B3-948B-1728B52AA6E4}">
                <adec:decorative xmlns:adec="http://schemas.microsoft.com/office/drawing/2017/decorative" val="1"/>
              </a:ext>
            </a:extLst>
          </p:cNvPr>
          <p:cNvSpPr/>
          <p:nvPr/>
        </p:nvSpPr>
        <p:spPr>
          <a:xfrm rot="16200000">
            <a:off x="-110395" y="4635769"/>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Google Shape;187;p2">
            <a:extLst>
              <a:ext uri="{FF2B5EF4-FFF2-40B4-BE49-F238E27FC236}">
                <a16:creationId xmlns:a16="http://schemas.microsoft.com/office/drawing/2014/main" id="{EEB2DA7E-A6EA-88EB-8B6E-7FFA4A679454}"/>
              </a:ext>
            </a:extLst>
          </p:cNvPr>
          <p:cNvSpPr txBox="1"/>
          <p:nvPr/>
        </p:nvSpPr>
        <p:spPr>
          <a:xfrm rot="16200000">
            <a:off x="-54117" y="4684374"/>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7" name="Google Shape;188;p2">
            <a:extLst>
              <a:ext uri="{FF2B5EF4-FFF2-40B4-BE49-F238E27FC236}">
                <a16:creationId xmlns:a16="http://schemas.microsoft.com/office/drawing/2014/main" id="{B6734433-C0CD-8904-7871-8832C4466A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0763735"/>
              </p:ext>
            </p:extLst>
          </p:nvPr>
        </p:nvGraphicFramePr>
        <p:xfrm>
          <a:off x="791145" y="4134758"/>
          <a:ext cx="6437376" cy="46878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448549">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Construction Technology*</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13005250 (2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13005260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Construction Technology </a:t>
                      </a:r>
                      <a:r>
                        <a:rPr lang="en-US" sz="900" b="0" i="0" u="none" strike="noStrike" cap="none" dirty="0" err="1">
                          <a:latin typeface="Calibri" panose="020F0502020204030204" pitchFamily="34" charset="0"/>
                          <a:ea typeface="Open Sans Light" panose="020B0606030504020204" pitchFamily="34" charset="0"/>
                          <a:cs typeface="Calibri" panose="020F0502020204030204" pitchFamily="34" charset="0"/>
                          <a:sym typeface="Calibri"/>
                        </a:rPr>
                        <a:t>ll</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Building Maintenance Technology II; Electrical Technology II; Heating, Ventilation, and Air Conditioning (HVAC) and Refrigeration Technology II; Plumbing Technology I; or Mill and Cabinetmaking Technology</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r>
                        <a:rPr lang="en-US" sz="10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10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275378"/>
                  </a:ext>
                </a:extLst>
              </a:tr>
              <a:tr h="1448549">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Construction Technology + Extended Practicum in Construction Technology*</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13005255 (3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13005265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700" b="0" i="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Construction Technology </a:t>
                      </a:r>
                      <a:r>
                        <a:rPr lang="en-US" sz="900" b="0" i="0" u="none" strike="noStrike" cap="none" dirty="0" err="1">
                          <a:latin typeface="Calibri" panose="020F0502020204030204" pitchFamily="34" charset="0"/>
                          <a:ea typeface="Open Sans Light" panose="020B0606030504020204" pitchFamily="34" charset="0"/>
                          <a:cs typeface="Calibri" panose="020F0502020204030204" pitchFamily="34" charset="0"/>
                          <a:sym typeface="Calibri"/>
                        </a:rPr>
                        <a:t>ll</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Building Maintenance Technology II; Electrical Technology II; Heating, Ventilation, and Air Conditioning (HVAC) and Refrigeration Technology II; Plumbing Technology I; or Mill and Cabinetmaking Technology</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u="none" strike="noStrike" cap="none" dirty="0">
                          <a:latin typeface="Calibri" panose="020F0502020204030204" pitchFamily="34" charset="0"/>
                          <a:ea typeface="Open Sans Light" panose="020B0606030504020204" pitchFamily="34" charset="0"/>
                          <a:cs typeface="Calibri" panose="020F0502020204030204" pitchFamily="34" charset="0"/>
                        </a:rPr>
                        <a:t> </a:t>
                      </a: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6596962"/>
                  </a:ext>
                </a:extLst>
              </a:tr>
              <a:tr h="1176948">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13011111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8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Entrepreneurship I and Entrepreneurship II, or successful completion of at least two courses in a CTE program of study</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151365"/>
                  </a:ext>
                </a:extLst>
              </a:tr>
              <a:tr h="18288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8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dirty="0">
                          <a:solidFill>
                            <a:schemeClr val="bg1"/>
                          </a:solidFill>
                          <a:effectLst/>
                          <a:latin typeface="Calibri" panose="020F0502020204030204" pitchFamily="34" charset="0"/>
                          <a:cs typeface="Calibri" panose="020F0502020204030204" pitchFamily="34" charset="0"/>
                        </a:rPr>
                        <a:t>--</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770606"/>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63327" y="8845565"/>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Plumbing and Pipefitting</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4" name="Google Shape;182;p3">
            <a:extLst>
              <a:ext uri="{FF2B5EF4-FFF2-40B4-BE49-F238E27FC236}">
                <a16:creationId xmlns:a16="http://schemas.microsoft.com/office/drawing/2014/main" id="{77520400-0482-A783-E888-736C25D865EB}"/>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70505" y="4925753"/>
            <a:ext cx="438912" cy="438912"/>
          </a:xfrm>
          <a:prstGeom prst="rect">
            <a:avLst/>
          </a:prstGeom>
          <a:noFill/>
          <a:ln>
            <a:noFill/>
          </a:ln>
        </p:spPr>
      </p:pic>
      <p:pic>
        <p:nvPicPr>
          <p:cNvPr id="54" name="Google Shape;182;p3">
            <a:extLst>
              <a:ext uri="{FF2B5EF4-FFF2-40B4-BE49-F238E27FC236}">
                <a16:creationId xmlns:a16="http://schemas.microsoft.com/office/drawing/2014/main" id="{6035D4EB-2426-E83D-A3AB-3FA406BAD5CA}"/>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70505" y="6403016"/>
            <a:ext cx="438912" cy="438912"/>
          </a:xfrm>
          <a:prstGeom prst="rect">
            <a:avLst/>
          </a:prstGeom>
          <a:noFill/>
          <a:ln>
            <a:noFill/>
          </a:ln>
        </p:spPr>
      </p:pic>
      <p:pic>
        <p:nvPicPr>
          <p:cNvPr id="58" name="Google Shape;182;p3">
            <a:extLst>
              <a:ext uri="{FF2B5EF4-FFF2-40B4-BE49-F238E27FC236}">
                <a16:creationId xmlns:a16="http://schemas.microsoft.com/office/drawing/2014/main" id="{3ECD3E9C-3491-DB52-A2A6-14B1C9EEFA3F}"/>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65223" y="2004880"/>
            <a:ext cx="438912" cy="438912"/>
          </a:xfrm>
          <a:prstGeom prst="rect">
            <a:avLst/>
          </a:prstGeom>
          <a:noFill/>
          <a:ln>
            <a:noFill/>
          </a:ln>
        </p:spPr>
      </p:pic>
      <p:pic>
        <p:nvPicPr>
          <p:cNvPr id="59" name="Google Shape;182;p3">
            <a:extLst>
              <a:ext uri="{FF2B5EF4-FFF2-40B4-BE49-F238E27FC236}">
                <a16:creationId xmlns:a16="http://schemas.microsoft.com/office/drawing/2014/main" id="{7472A98C-68F7-A715-AE09-752E7399BAEF}"/>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62882" y="2693164"/>
            <a:ext cx="438912" cy="438912"/>
          </a:xfrm>
          <a:prstGeom prst="rect">
            <a:avLst/>
          </a:prstGeom>
          <a:noFill/>
          <a:ln>
            <a:noFill/>
          </a:ln>
        </p:spPr>
      </p:pic>
      <p:pic>
        <p:nvPicPr>
          <p:cNvPr id="60" name="Google Shape;182;p3">
            <a:extLst>
              <a:ext uri="{FF2B5EF4-FFF2-40B4-BE49-F238E27FC236}">
                <a16:creationId xmlns:a16="http://schemas.microsoft.com/office/drawing/2014/main" id="{0CF1D749-29BF-A7E1-94BC-B386314B629C}"/>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5770505" y="3399238"/>
            <a:ext cx="438912" cy="438912"/>
          </a:xfrm>
          <a:prstGeom prst="rect">
            <a:avLst/>
          </a:prstGeom>
          <a:noFill/>
          <a:ln>
            <a:noFill/>
          </a:ln>
        </p:spPr>
      </p:pic>
      <p:grpSp>
        <p:nvGrpSpPr>
          <p:cNvPr id="61" name="Group 60">
            <a:extLst>
              <a:ext uri="{FF2B5EF4-FFF2-40B4-BE49-F238E27FC236}">
                <a16:creationId xmlns:a16="http://schemas.microsoft.com/office/drawing/2014/main" id="{ECA80D08-3CD5-F972-CE2B-2BD45828EEA7}"/>
              </a:ext>
              <a:ext uri="{C183D7F6-B498-43B3-948B-1728B52AA6E4}">
                <adec:decorative xmlns:adec="http://schemas.microsoft.com/office/drawing/2017/decorative" val="1"/>
              </a:ext>
            </a:extLst>
          </p:cNvPr>
          <p:cNvGrpSpPr/>
          <p:nvPr/>
        </p:nvGrpSpPr>
        <p:grpSpPr>
          <a:xfrm>
            <a:off x="4916014" y="7618697"/>
            <a:ext cx="2137766" cy="828395"/>
            <a:chOff x="5313942" y="2076818"/>
            <a:chExt cx="2137766" cy="828395"/>
          </a:xfrm>
        </p:grpSpPr>
        <p:pic>
          <p:nvPicPr>
            <p:cNvPr id="62" name="Google Shape;90;p1" descr="Agriculture, Food and Natural Resources">
              <a:extLst>
                <a:ext uri="{FF2B5EF4-FFF2-40B4-BE49-F238E27FC236}">
                  <a16:creationId xmlns:a16="http://schemas.microsoft.com/office/drawing/2014/main" id="{F2C05EBC-8C50-3071-7864-5E5F1B643BD7}"/>
                </a:ext>
              </a:extLst>
            </p:cNvPr>
            <p:cNvPicPr preferRelativeResize="0"/>
            <p:nvPr/>
          </p:nvPicPr>
          <p:blipFill rotWithShape="1">
            <a:blip r:embed="rId9">
              <a:alphaModFix/>
            </a:blip>
            <a:srcRect/>
            <a:stretch/>
          </p:blipFill>
          <p:spPr>
            <a:xfrm>
              <a:off x="5314459" y="2077784"/>
              <a:ext cx="438912" cy="438912"/>
            </a:xfrm>
            <a:prstGeom prst="rect">
              <a:avLst/>
            </a:prstGeom>
            <a:noFill/>
            <a:ln>
              <a:noFill/>
            </a:ln>
          </p:spPr>
        </p:pic>
        <p:pic>
          <p:nvPicPr>
            <p:cNvPr id="63" name="Google Shape;91;p1" descr="Architecture and Construction">
              <a:extLst>
                <a:ext uri="{FF2B5EF4-FFF2-40B4-BE49-F238E27FC236}">
                  <a16:creationId xmlns:a16="http://schemas.microsoft.com/office/drawing/2014/main" id="{9561B54E-6579-C40D-00B1-36300386B26C}"/>
                </a:ext>
              </a:extLst>
            </p:cNvPr>
            <p:cNvPicPr preferRelativeResize="0"/>
            <p:nvPr/>
          </p:nvPicPr>
          <p:blipFill rotWithShape="1">
            <a:blip r:embed="rId8">
              <a:alphaModFix/>
            </a:blip>
            <a:srcRect/>
            <a:stretch/>
          </p:blipFill>
          <p:spPr>
            <a:xfrm>
              <a:off x="5737259" y="2077784"/>
              <a:ext cx="438912" cy="438912"/>
            </a:xfrm>
            <a:prstGeom prst="rect">
              <a:avLst/>
            </a:prstGeom>
            <a:noFill/>
            <a:ln>
              <a:noFill/>
            </a:ln>
          </p:spPr>
        </p:pic>
        <p:pic>
          <p:nvPicPr>
            <p:cNvPr id="64" name="Google Shape;92;p1" descr="Arts, Audio Visual Technology and Communication">
              <a:extLst>
                <a:ext uri="{FF2B5EF4-FFF2-40B4-BE49-F238E27FC236}">
                  <a16:creationId xmlns:a16="http://schemas.microsoft.com/office/drawing/2014/main" id="{3C20B34D-9E09-D5C6-5213-BC0731AC1AEE}"/>
                </a:ext>
              </a:extLst>
            </p:cNvPr>
            <p:cNvPicPr preferRelativeResize="0"/>
            <p:nvPr/>
          </p:nvPicPr>
          <p:blipFill rotWithShape="1">
            <a:blip r:embed="rId10">
              <a:alphaModFix/>
            </a:blip>
            <a:srcRect/>
            <a:stretch/>
          </p:blipFill>
          <p:spPr>
            <a:xfrm>
              <a:off x="6160059" y="2077784"/>
              <a:ext cx="438912" cy="438912"/>
            </a:xfrm>
            <a:prstGeom prst="rect">
              <a:avLst/>
            </a:prstGeom>
            <a:noFill/>
            <a:ln>
              <a:noFill/>
            </a:ln>
          </p:spPr>
        </p:pic>
        <p:pic>
          <p:nvPicPr>
            <p:cNvPr id="65" name="Google Shape;93;p1" descr="Business, Marketing and Finance">
              <a:extLst>
                <a:ext uri="{FF2B5EF4-FFF2-40B4-BE49-F238E27FC236}">
                  <a16:creationId xmlns:a16="http://schemas.microsoft.com/office/drawing/2014/main" id="{7D7B258E-F79D-F2A6-56FE-361F21E679C5}"/>
                </a:ext>
              </a:extLst>
            </p:cNvPr>
            <p:cNvPicPr preferRelativeResize="0"/>
            <p:nvPr/>
          </p:nvPicPr>
          <p:blipFill rotWithShape="1">
            <a:blip r:embed="rId11">
              <a:alphaModFix/>
            </a:blip>
            <a:srcRect/>
            <a:stretch/>
          </p:blipFill>
          <p:spPr>
            <a:xfrm>
              <a:off x="6583376" y="2077784"/>
              <a:ext cx="438912" cy="438912"/>
            </a:xfrm>
            <a:prstGeom prst="rect">
              <a:avLst/>
            </a:prstGeom>
            <a:noFill/>
            <a:ln>
              <a:noFill/>
            </a:ln>
          </p:spPr>
        </p:pic>
        <p:pic>
          <p:nvPicPr>
            <p:cNvPr id="67" name="Google Shape;96;p1" descr="Health Science">
              <a:extLst>
                <a:ext uri="{FF2B5EF4-FFF2-40B4-BE49-F238E27FC236}">
                  <a16:creationId xmlns:a16="http://schemas.microsoft.com/office/drawing/2014/main" id="{EB229674-AA34-C3B0-DACB-3453F9D8853E}"/>
                </a:ext>
              </a:extLst>
            </p:cNvPr>
            <p:cNvPicPr preferRelativeResize="0"/>
            <p:nvPr/>
          </p:nvPicPr>
          <p:blipFill rotWithShape="1">
            <a:blip r:embed="rId12">
              <a:alphaModFix/>
            </a:blip>
            <a:srcRect/>
            <a:stretch/>
          </p:blipFill>
          <p:spPr>
            <a:xfrm>
              <a:off x="7012796" y="2076818"/>
              <a:ext cx="438912" cy="438912"/>
            </a:xfrm>
            <a:prstGeom prst="rect">
              <a:avLst/>
            </a:prstGeom>
            <a:noFill/>
            <a:ln>
              <a:noFill/>
            </a:ln>
          </p:spPr>
        </p:pic>
        <p:pic>
          <p:nvPicPr>
            <p:cNvPr id="68" name="Google Shape;97;p1" descr="Hospitality and Tourism">
              <a:extLst>
                <a:ext uri="{FF2B5EF4-FFF2-40B4-BE49-F238E27FC236}">
                  <a16:creationId xmlns:a16="http://schemas.microsoft.com/office/drawing/2014/main" id="{84BF7D19-426E-089D-44CD-A2F289C20986}"/>
                </a:ext>
              </a:extLst>
            </p:cNvPr>
            <p:cNvPicPr preferRelativeResize="0"/>
            <p:nvPr/>
          </p:nvPicPr>
          <p:blipFill rotWithShape="1">
            <a:blip r:embed="rId13">
              <a:alphaModFix/>
            </a:blip>
            <a:srcRect/>
            <a:stretch/>
          </p:blipFill>
          <p:spPr>
            <a:xfrm>
              <a:off x="5313942" y="2465944"/>
              <a:ext cx="438912" cy="438912"/>
            </a:xfrm>
            <a:prstGeom prst="rect">
              <a:avLst/>
            </a:prstGeom>
            <a:noFill/>
            <a:ln>
              <a:noFill/>
            </a:ln>
          </p:spPr>
        </p:pic>
        <p:pic>
          <p:nvPicPr>
            <p:cNvPr id="69" name="Google Shape;98;p1" descr="Human Services">
              <a:extLst>
                <a:ext uri="{FF2B5EF4-FFF2-40B4-BE49-F238E27FC236}">
                  <a16:creationId xmlns:a16="http://schemas.microsoft.com/office/drawing/2014/main" id="{371C4D62-1DA4-048F-F26D-4314310B5A78}"/>
                </a:ext>
              </a:extLst>
            </p:cNvPr>
            <p:cNvPicPr preferRelativeResize="0"/>
            <p:nvPr/>
          </p:nvPicPr>
          <p:blipFill rotWithShape="1">
            <a:blip r:embed="rId14">
              <a:alphaModFix/>
            </a:blip>
            <a:srcRect/>
            <a:stretch/>
          </p:blipFill>
          <p:spPr>
            <a:xfrm>
              <a:off x="5737259" y="2466301"/>
              <a:ext cx="438912" cy="438912"/>
            </a:xfrm>
            <a:prstGeom prst="rect">
              <a:avLst/>
            </a:prstGeom>
            <a:noFill/>
            <a:ln>
              <a:noFill/>
            </a:ln>
          </p:spPr>
        </p:pic>
        <p:pic>
          <p:nvPicPr>
            <p:cNvPr id="70" name="Google Shape;99;p1" descr="Information Technology">
              <a:extLst>
                <a:ext uri="{FF2B5EF4-FFF2-40B4-BE49-F238E27FC236}">
                  <a16:creationId xmlns:a16="http://schemas.microsoft.com/office/drawing/2014/main" id="{4A8D27CD-270F-7365-2FFC-2A4F27404A7C}"/>
                </a:ext>
              </a:extLst>
            </p:cNvPr>
            <p:cNvPicPr preferRelativeResize="0"/>
            <p:nvPr/>
          </p:nvPicPr>
          <p:blipFill rotWithShape="1">
            <a:blip r:embed="rId15">
              <a:alphaModFix/>
            </a:blip>
            <a:srcRect/>
            <a:stretch/>
          </p:blipFill>
          <p:spPr>
            <a:xfrm>
              <a:off x="6160391" y="2464732"/>
              <a:ext cx="438912" cy="438912"/>
            </a:xfrm>
            <a:prstGeom prst="rect">
              <a:avLst/>
            </a:prstGeom>
            <a:noFill/>
            <a:ln>
              <a:noFill/>
            </a:ln>
          </p:spPr>
        </p:pic>
        <p:pic>
          <p:nvPicPr>
            <p:cNvPr id="71" name="Google Shape;101;p1" descr="Manufacturing">
              <a:extLst>
                <a:ext uri="{FF2B5EF4-FFF2-40B4-BE49-F238E27FC236}">
                  <a16:creationId xmlns:a16="http://schemas.microsoft.com/office/drawing/2014/main" id="{CF65B512-D4D0-B28B-9193-B9CFE7B36E7D}"/>
                </a:ext>
              </a:extLst>
            </p:cNvPr>
            <p:cNvPicPr preferRelativeResize="0"/>
            <p:nvPr/>
          </p:nvPicPr>
          <p:blipFill rotWithShape="1">
            <a:blip r:embed="rId16">
              <a:alphaModFix/>
            </a:blip>
            <a:srcRect/>
            <a:stretch/>
          </p:blipFill>
          <p:spPr>
            <a:xfrm>
              <a:off x="6578920" y="2459334"/>
              <a:ext cx="438912" cy="438912"/>
            </a:xfrm>
            <a:prstGeom prst="rect">
              <a:avLst/>
            </a:prstGeom>
            <a:noFill/>
            <a:ln>
              <a:noFill/>
            </a:ln>
          </p:spPr>
        </p:pic>
        <p:pic>
          <p:nvPicPr>
            <p:cNvPr id="74" name="Google Shape;102;p1" descr="Transportation, Distribution and Logistics">
              <a:extLst>
                <a:ext uri="{FF2B5EF4-FFF2-40B4-BE49-F238E27FC236}">
                  <a16:creationId xmlns:a16="http://schemas.microsoft.com/office/drawing/2014/main" id="{CF69CB28-5CAA-F934-5016-732AB1C9940C}"/>
                </a:ext>
              </a:extLst>
            </p:cNvPr>
            <p:cNvPicPr preferRelativeResize="0"/>
            <p:nvPr/>
          </p:nvPicPr>
          <p:blipFill rotWithShape="1">
            <a:blip r:embed="rId17">
              <a:alphaModFix/>
            </a:blip>
            <a:srcRect/>
            <a:stretch/>
          </p:blipFill>
          <p:spPr>
            <a:xfrm>
              <a:off x="7012796" y="2464049"/>
              <a:ext cx="438912" cy="438912"/>
            </a:xfrm>
            <a:prstGeom prst="rect">
              <a:avLst/>
            </a:prstGeom>
            <a:noFill/>
            <a:ln>
              <a:noFill/>
            </a:ln>
          </p:spPr>
        </p:pic>
      </p:grpSp>
    </p:spTree>
    <p:extLst>
      <p:ext uri="{BB962C8B-B14F-4D97-AF65-F5344CB8AC3E}">
        <p14:creationId xmlns:p14="http://schemas.microsoft.com/office/powerpoint/2010/main" val="41134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rmAutofit fontScale="90000"/>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Plumbing and Pipefitting — Page 4</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2347"/>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29768"/>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Plumbing and Pipefitting</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3064" y="1103747"/>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 name="Round Diagonal Corner Rectangle 30">
            <a:extLst>
              <a:ext uri="{FF2B5EF4-FFF2-40B4-BE49-F238E27FC236}">
                <a16:creationId xmlns:a16="http://schemas.microsoft.com/office/drawing/2014/main" id="{8EDF072A-587D-BEAA-0B9D-41028DE179CA}"/>
              </a:ext>
              <a:ext uri="{C183D7F6-B498-43B3-948B-1728B52AA6E4}">
                <adec:decorative xmlns:adec="http://schemas.microsoft.com/office/drawing/2017/decorative" val="1"/>
              </a:ext>
            </a:extLst>
          </p:cNvPr>
          <p:cNvSpPr/>
          <p:nvPr/>
        </p:nvSpPr>
        <p:spPr>
          <a:xfrm rot="16200000">
            <a:off x="-110400" y="2096245"/>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Google Shape;187;p2">
            <a:extLst>
              <a:ext uri="{FF2B5EF4-FFF2-40B4-BE49-F238E27FC236}">
                <a16:creationId xmlns:a16="http://schemas.microsoft.com/office/drawing/2014/main" id="{EEB2DA7E-A6EA-88EB-8B6E-7FFA4A679454}"/>
              </a:ext>
            </a:extLst>
          </p:cNvPr>
          <p:cNvSpPr txBox="1"/>
          <p:nvPr/>
        </p:nvSpPr>
        <p:spPr>
          <a:xfrm rot="16200000">
            <a:off x="-54122" y="2144850"/>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7" name="Google Shape;188;p2">
            <a:extLst>
              <a:ext uri="{FF2B5EF4-FFF2-40B4-BE49-F238E27FC236}">
                <a16:creationId xmlns:a16="http://schemas.microsoft.com/office/drawing/2014/main" id="{B6734433-C0CD-8904-7871-8832C4466A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7158184"/>
              </p:ext>
            </p:extLst>
          </p:nvPr>
        </p:nvGraphicFramePr>
        <p:xfrm>
          <a:off x="812582" y="1480202"/>
          <a:ext cx="6437376" cy="38953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23077">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 + Extended Practicum in Entrepreneurship*</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13011121 (3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8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u="none" strike="noStrike" baseline="0" dirty="0">
                          <a:latin typeface="Calibri" panose="020F0502020204030204" pitchFamily="34" charset="0"/>
                        </a:rPr>
                        <a:t>Entrepreneurship I and Entrepreneurship II, or successful completion of at least two courses in a CTE program of study</a:t>
                      </a:r>
                      <a:endParaRPr lang="en-US" sz="900" b="1" i="0" u="none" strike="noStrike" baseline="0" dirty="0">
                        <a:solidFill>
                          <a:srgbClr val="3862AD"/>
                        </a:solidFill>
                        <a:latin typeface="Calibri" panose="020F0502020204030204" pitchFamily="34" charset="0"/>
                      </a:endParaRP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58808"/>
                  </a:ext>
                </a:extLst>
              </a:tr>
              <a:tr h="1188720">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a:t>
                      </a:r>
                      <a:endParaRPr lang="en-US" sz="1100" b="1" i="0" u="none" strike="noStrike" cap="none" dirty="0">
                        <a:solidFill>
                          <a:schemeClr val="tx1"/>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12701121 </a:t>
                      </a:r>
                      <a:r>
                        <a:rPr lang="en-US" sz="10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2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800" b="0" i="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a:t>
                      </a:r>
                      <a:r>
                        <a:rPr lang="en-US" sz="900" kern="1200" dirty="0">
                          <a:solidFill>
                            <a:schemeClr val="tx1"/>
                          </a:solidFill>
                          <a:effectLst/>
                          <a:latin typeface="+mn-lt"/>
                          <a:ea typeface="+mn-ea"/>
                          <a:cs typeface="+mn-cs"/>
                        </a:rPr>
                        <a:t>t least one Level 2 or higher CTE course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1. Agriculture, Food and Natural Resources</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2. Architecture and Construction</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3. Arts, Audio Visual Technology and Communication</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4. Business, Marketing, and Finance</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5. Education and Training</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6. Energy</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7. Health Science</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8. Hospitality and Tourism</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9. Human Services</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10. Information Technology</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11. Law and Public Service</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12. Manufacturing</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p>
                      <a:pPr marL="0" marR="0" lvl="0" indent="0" algn="ctr"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13. Transportation, Distribution and Logistics </a:t>
                      </a:r>
                      <a:r>
                        <a:rPr lang="en-US" sz="7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endParaRPr lang="en-US" sz="11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3915887"/>
                  </a:ext>
                </a:extLst>
              </a:tr>
              <a:tr h="1037693">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 + Extended Career Preparation*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endParaRPr lang="en-US" sz="1530" b="0" i="0" u="none" strike="noStrike" kern="1200" baseline="0" dirty="0">
                        <a:solidFill>
                          <a:schemeClr val="tx1"/>
                        </a:solidFill>
                        <a:latin typeface="+mn-lt"/>
                        <a:ea typeface="+mn-ea"/>
                        <a:cs typeface="+mn-cs"/>
                      </a:endParaRPr>
                    </a:p>
                    <a:p>
                      <a:r>
                        <a:rPr lang="en-US" sz="10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12701141 </a:t>
                      </a: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600" b="0" i="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2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or higher CTE course</a:t>
                      </a:r>
                      <a:endParaRPr lang="en-US" sz="900" b="0" i="0" u="none" strike="noStrike" cap="none" dirty="0">
                        <a:latin typeface="+mn-lt"/>
                        <a:ea typeface="Open Sans Light"/>
                        <a:cs typeface="Calibri"/>
                      </a:endParaRP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latin typeface="Calibri" panose="020F0502020204030204" pitchFamily="34" charset="0"/>
                        </a:rPr>
                        <a:t>Recommended Prerequisites: </a:t>
                      </a:r>
                      <a:r>
                        <a:rPr lang="en-US" sz="900" b="0" i="0" u="none" strike="noStrike" baseline="0" dirty="0">
                          <a:latin typeface="Calibri" panose="020F0502020204030204" pitchFamily="34" charset="0"/>
                        </a:rPr>
                        <a:t>None</a:t>
                      </a:r>
                    </a:p>
                    <a:p>
                      <a:r>
                        <a:rPr lang="en-US" sz="900" b="1" i="0" u="none" strike="noStrike" baseline="0" dirty="0">
                          <a:solidFill>
                            <a:srgbClr val="3862AD"/>
                          </a:solidFill>
                          <a:latin typeface="Calibri" panose="020F0502020204030204" pitchFamily="34" charset="0"/>
                        </a:rPr>
                        <a:t>Recommended Corequisites: </a:t>
                      </a:r>
                      <a:r>
                        <a:rPr lang="en-US" sz="900" b="0" i="0" u="none" strike="noStrike" baseline="0" dirty="0">
                          <a:solidFill>
                            <a:srgbClr val="3862AD"/>
                          </a:solidFill>
                          <a:latin typeface="Calibri" panose="020F0502020204030204" pitchFamily="34" charset="0"/>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 Agriculture, Food and Natural Resources</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2. Architecture and Construction</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3. Arts, Audio Visual Technology and Communication</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4. Business, Marketing, and Finance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5. Education and Training</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6. Energy</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7. Health Science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8. Hospitality and Tourism</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9. Human Services</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10. Information Technology</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11. Law and Public Service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12. Manufacturing</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marL="0" marR="0" lvl="0" indent="0" algn="ctr"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13. Transportation, Distribution and Logistics </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801424" y="5371676"/>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Plumbing and Pipefitting</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F19EBA88-D1D4-6046-48ED-E6009D7576E9}"/>
              </a:ext>
              <a:ext uri="{C183D7F6-B498-43B3-948B-1728B52AA6E4}">
                <adec:decorative xmlns:adec="http://schemas.microsoft.com/office/drawing/2017/decorative" val="1"/>
              </a:ext>
            </a:extLst>
          </p:cNvPr>
          <p:cNvGrpSpPr/>
          <p:nvPr/>
        </p:nvGrpSpPr>
        <p:grpSpPr>
          <a:xfrm>
            <a:off x="4447932" y="4432068"/>
            <a:ext cx="2770503" cy="758825"/>
            <a:chOff x="0" y="0"/>
            <a:chExt cx="2770811" cy="759094"/>
          </a:xfrm>
        </p:grpSpPr>
        <p:pic>
          <p:nvPicPr>
            <p:cNvPr id="11" name="Picture 10" descr="Agriculture, Food and Natural Resources">
              <a:extLst>
                <a:ext uri="{FF2B5EF4-FFF2-40B4-BE49-F238E27FC236}">
                  <a16:creationId xmlns:a16="http://schemas.microsoft.com/office/drawing/2014/main" id="{B9DCC73A-2B72-C23A-D3FC-5B7A81DB1330}"/>
                </a:ext>
              </a:extLst>
            </p:cNvPr>
            <p:cNvPicPr>
              <a:picLocks noChangeAspect="1"/>
            </p:cNvPicPr>
            <p:nvPr/>
          </p:nvPicPr>
          <p:blipFill>
            <a:blip r:embed="rId8"/>
            <a:stretch>
              <a:fillRect/>
            </a:stretch>
          </p:blipFill>
          <p:spPr>
            <a:xfrm>
              <a:off x="0" y="0"/>
              <a:ext cx="386010" cy="386010"/>
            </a:xfrm>
            <a:prstGeom prst="rect">
              <a:avLst/>
            </a:prstGeom>
          </p:spPr>
        </p:pic>
        <p:pic>
          <p:nvPicPr>
            <p:cNvPr id="13" name="Picture 12" descr="Architecture and Construction">
              <a:extLst>
                <a:ext uri="{FF2B5EF4-FFF2-40B4-BE49-F238E27FC236}">
                  <a16:creationId xmlns:a16="http://schemas.microsoft.com/office/drawing/2014/main" id="{F69515FC-C731-54EF-76F3-C149A895EA4C}"/>
                </a:ext>
              </a:extLst>
            </p:cNvPr>
            <p:cNvPicPr>
              <a:picLocks noChangeAspect="1"/>
            </p:cNvPicPr>
            <p:nvPr/>
          </p:nvPicPr>
          <p:blipFill>
            <a:blip r:embed="rId9"/>
            <a:stretch>
              <a:fillRect/>
            </a:stretch>
          </p:blipFill>
          <p:spPr>
            <a:xfrm>
              <a:off x="395405" y="11014"/>
              <a:ext cx="386010" cy="386010"/>
            </a:xfrm>
            <a:prstGeom prst="rect">
              <a:avLst/>
            </a:prstGeom>
          </p:spPr>
        </p:pic>
        <p:pic>
          <p:nvPicPr>
            <p:cNvPr id="14" name="Picture 13" descr="Arts, Audio Visual Technology and Communication">
              <a:extLst>
                <a:ext uri="{FF2B5EF4-FFF2-40B4-BE49-F238E27FC236}">
                  <a16:creationId xmlns:a16="http://schemas.microsoft.com/office/drawing/2014/main" id="{06975824-DD18-D98D-1AF0-4DB1609F6E23}"/>
                </a:ext>
              </a:extLst>
            </p:cNvPr>
            <p:cNvPicPr>
              <a:picLocks noChangeAspect="1"/>
            </p:cNvPicPr>
            <p:nvPr/>
          </p:nvPicPr>
          <p:blipFill>
            <a:blip r:embed="rId10"/>
            <a:stretch>
              <a:fillRect/>
            </a:stretch>
          </p:blipFill>
          <p:spPr>
            <a:xfrm>
              <a:off x="773718" y="23232"/>
              <a:ext cx="386010" cy="386010"/>
            </a:xfrm>
            <a:prstGeom prst="rect">
              <a:avLst/>
            </a:prstGeom>
          </p:spPr>
        </p:pic>
        <p:pic>
          <p:nvPicPr>
            <p:cNvPr id="15" name="Picture 14" descr="Business, Marketing and Finance">
              <a:extLst>
                <a:ext uri="{FF2B5EF4-FFF2-40B4-BE49-F238E27FC236}">
                  <a16:creationId xmlns:a16="http://schemas.microsoft.com/office/drawing/2014/main" id="{85775D30-794D-2AC5-E4D8-B6A13BDAA1A4}"/>
                </a:ext>
              </a:extLst>
            </p:cNvPr>
            <p:cNvPicPr>
              <a:picLocks noChangeAspect="1"/>
            </p:cNvPicPr>
            <p:nvPr/>
          </p:nvPicPr>
          <p:blipFill>
            <a:blip r:embed="rId11"/>
            <a:stretch>
              <a:fillRect/>
            </a:stretch>
          </p:blipFill>
          <p:spPr>
            <a:xfrm>
              <a:off x="1184942" y="28986"/>
              <a:ext cx="386010" cy="386010"/>
            </a:xfrm>
            <a:prstGeom prst="rect">
              <a:avLst/>
            </a:prstGeom>
          </p:spPr>
        </p:pic>
        <p:pic>
          <p:nvPicPr>
            <p:cNvPr id="16" name="Picture 15" descr="Education and Training">
              <a:extLst>
                <a:ext uri="{FF2B5EF4-FFF2-40B4-BE49-F238E27FC236}">
                  <a16:creationId xmlns:a16="http://schemas.microsoft.com/office/drawing/2014/main" id="{955BE2E2-3729-8142-78CE-B88512D32709}"/>
                </a:ext>
              </a:extLst>
            </p:cNvPr>
            <p:cNvPicPr>
              <a:picLocks noChangeAspect="1"/>
            </p:cNvPicPr>
            <p:nvPr/>
          </p:nvPicPr>
          <p:blipFill>
            <a:blip r:embed="rId12"/>
            <a:stretch>
              <a:fillRect/>
            </a:stretch>
          </p:blipFill>
          <p:spPr>
            <a:xfrm>
              <a:off x="1609701" y="26535"/>
              <a:ext cx="386010" cy="386010"/>
            </a:xfrm>
            <a:prstGeom prst="rect">
              <a:avLst/>
            </a:prstGeom>
          </p:spPr>
        </p:pic>
        <p:pic>
          <p:nvPicPr>
            <p:cNvPr id="17" name="Picture 16" descr="Energy">
              <a:extLst>
                <a:ext uri="{FF2B5EF4-FFF2-40B4-BE49-F238E27FC236}">
                  <a16:creationId xmlns:a16="http://schemas.microsoft.com/office/drawing/2014/main" id="{D50B4AB4-A5BF-1262-2F98-C1F94BB4ED7B}"/>
                </a:ext>
              </a:extLst>
            </p:cNvPr>
            <p:cNvPicPr>
              <a:picLocks noChangeAspect="1"/>
            </p:cNvPicPr>
            <p:nvPr/>
          </p:nvPicPr>
          <p:blipFill>
            <a:blip r:embed="rId13"/>
            <a:stretch>
              <a:fillRect/>
            </a:stretch>
          </p:blipFill>
          <p:spPr>
            <a:xfrm>
              <a:off x="2007117" y="37266"/>
              <a:ext cx="386010" cy="386010"/>
            </a:xfrm>
            <a:prstGeom prst="rect">
              <a:avLst/>
            </a:prstGeom>
          </p:spPr>
        </p:pic>
        <p:pic>
          <p:nvPicPr>
            <p:cNvPr id="18" name="Picture 17" descr="Health Science">
              <a:extLst>
                <a:ext uri="{FF2B5EF4-FFF2-40B4-BE49-F238E27FC236}">
                  <a16:creationId xmlns:a16="http://schemas.microsoft.com/office/drawing/2014/main" id="{E38AAC81-CB9F-E775-2BA2-18C6C4FBF2FD}"/>
                </a:ext>
              </a:extLst>
            </p:cNvPr>
            <p:cNvPicPr>
              <a:picLocks noChangeAspect="1"/>
            </p:cNvPicPr>
            <p:nvPr/>
          </p:nvPicPr>
          <p:blipFill>
            <a:blip r:embed="rId14"/>
            <a:stretch>
              <a:fillRect/>
            </a:stretch>
          </p:blipFill>
          <p:spPr>
            <a:xfrm>
              <a:off x="6048" y="370184"/>
              <a:ext cx="386010" cy="386010"/>
            </a:xfrm>
            <a:prstGeom prst="rect">
              <a:avLst/>
            </a:prstGeom>
          </p:spPr>
        </p:pic>
        <p:pic>
          <p:nvPicPr>
            <p:cNvPr id="19" name="Picture 18" descr="Hospitality and Tourism">
              <a:extLst>
                <a:ext uri="{FF2B5EF4-FFF2-40B4-BE49-F238E27FC236}">
                  <a16:creationId xmlns:a16="http://schemas.microsoft.com/office/drawing/2014/main" id="{348036EB-4737-DCD5-185A-A91F997C57B4}"/>
                </a:ext>
              </a:extLst>
            </p:cNvPr>
            <p:cNvPicPr>
              <a:picLocks noChangeAspect="1"/>
            </p:cNvPicPr>
            <p:nvPr/>
          </p:nvPicPr>
          <p:blipFill>
            <a:blip r:embed="rId15"/>
            <a:stretch>
              <a:fillRect/>
            </a:stretch>
          </p:blipFill>
          <p:spPr>
            <a:xfrm>
              <a:off x="392640" y="370016"/>
              <a:ext cx="386010" cy="386010"/>
            </a:xfrm>
            <a:prstGeom prst="rect">
              <a:avLst/>
            </a:prstGeom>
          </p:spPr>
        </p:pic>
        <p:pic>
          <p:nvPicPr>
            <p:cNvPr id="20" name="Picture 19" descr="Human Services">
              <a:extLst>
                <a:ext uri="{FF2B5EF4-FFF2-40B4-BE49-F238E27FC236}">
                  <a16:creationId xmlns:a16="http://schemas.microsoft.com/office/drawing/2014/main" id="{643B1144-49E8-5F03-09C9-60B7D76DA3F7}"/>
                </a:ext>
              </a:extLst>
            </p:cNvPr>
            <p:cNvPicPr>
              <a:picLocks noChangeAspect="1"/>
            </p:cNvPicPr>
            <p:nvPr/>
          </p:nvPicPr>
          <p:blipFill>
            <a:blip r:embed="rId16"/>
            <a:stretch>
              <a:fillRect/>
            </a:stretch>
          </p:blipFill>
          <p:spPr>
            <a:xfrm>
              <a:off x="781997" y="367946"/>
              <a:ext cx="386010" cy="386010"/>
            </a:xfrm>
            <a:prstGeom prst="rect">
              <a:avLst/>
            </a:prstGeom>
          </p:spPr>
        </p:pic>
        <p:pic>
          <p:nvPicPr>
            <p:cNvPr id="21" name="Picture 20" descr="Information Technology">
              <a:extLst>
                <a:ext uri="{FF2B5EF4-FFF2-40B4-BE49-F238E27FC236}">
                  <a16:creationId xmlns:a16="http://schemas.microsoft.com/office/drawing/2014/main" id="{CCE3E148-D47C-B1D5-0792-18DC1A1D66CC}"/>
                </a:ext>
              </a:extLst>
            </p:cNvPr>
            <p:cNvPicPr>
              <a:picLocks noChangeAspect="1"/>
            </p:cNvPicPr>
            <p:nvPr/>
          </p:nvPicPr>
          <p:blipFill>
            <a:blip r:embed="rId17"/>
            <a:stretch>
              <a:fillRect/>
            </a:stretch>
          </p:blipFill>
          <p:spPr>
            <a:xfrm>
              <a:off x="1178021" y="366575"/>
              <a:ext cx="386010" cy="386010"/>
            </a:xfrm>
            <a:prstGeom prst="rect">
              <a:avLst/>
            </a:prstGeom>
          </p:spPr>
        </p:pic>
        <p:pic>
          <p:nvPicPr>
            <p:cNvPr id="22" name="Picture 21" descr="Law and Public Service">
              <a:extLst>
                <a:ext uri="{FF2B5EF4-FFF2-40B4-BE49-F238E27FC236}">
                  <a16:creationId xmlns:a16="http://schemas.microsoft.com/office/drawing/2014/main" id="{90B727AA-2E59-898E-CAD7-91E860B12ED8}"/>
                </a:ext>
              </a:extLst>
            </p:cNvPr>
            <p:cNvPicPr>
              <a:picLocks noChangeAspect="1"/>
            </p:cNvPicPr>
            <p:nvPr/>
          </p:nvPicPr>
          <p:blipFill>
            <a:blip r:embed="rId18"/>
            <a:stretch>
              <a:fillRect/>
            </a:stretch>
          </p:blipFill>
          <p:spPr>
            <a:xfrm>
              <a:off x="1599687" y="373084"/>
              <a:ext cx="386010" cy="386010"/>
            </a:xfrm>
            <a:prstGeom prst="rect">
              <a:avLst/>
            </a:prstGeom>
          </p:spPr>
        </p:pic>
        <p:pic>
          <p:nvPicPr>
            <p:cNvPr id="23" name="Picture 22" descr="Manufacturing">
              <a:extLst>
                <a:ext uri="{FF2B5EF4-FFF2-40B4-BE49-F238E27FC236}">
                  <a16:creationId xmlns:a16="http://schemas.microsoft.com/office/drawing/2014/main" id="{0B3DD641-AB8C-5F64-AE1F-F1D854831A66}"/>
                </a:ext>
              </a:extLst>
            </p:cNvPr>
            <p:cNvPicPr>
              <a:picLocks noChangeAspect="1"/>
            </p:cNvPicPr>
            <p:nvPr/>
          </p:nvPicPr>
          <p:blipFill>
            <a:blip r:embed="rId19"/>
            <a:stretch>
              <a:fillRect/>
            </a:stretch>
          </p:blipFill>
          <p:spPr>
            <a:xfrm>
              <a:off x="1980500" y="372841"/>
              <a:ext cx="386010" cy="386010"/>
            </a:xfrm>
            <a:prstGeom prst="rect">
              <a:avLst/>
            </a:prstGeom>
          </p:spPr>
        </p:pic>
        <p:pic>
          <p:nvPicPr>
            <p:cNvPr id="24" name="Picture 23" descr="Transportation, Distribution and Logistics">
              <a:extLst>
                <a:ext uri="{FF2B5EF4-FFF2-40B4-BE49-F238E27FC236}">
                  <a16:creationId xmlns:a16="http://schemas.microsoft.com/office/drawing/2014/main" id="{752B96C1-8EB7-9C70-9F68-FC7CD818973C}"/>
                </a:ext>
              </a:extLst>
            </p:cNvPr>
            <p:cNvPicPr>
              <a:picLocks noChangeAspect="1"/>
            </p:cNvPicPr>
            <p:nvPr/>
          </p:nvPicPr>
          <p:blipFill>
            <a:blip r:embed="rId20"/>
            <a:stretch>
              <a:fillRect/>
            </a:stretch>
          </p:blipFill>
          <p:spPr>
            <a:xfrm>
              <a:off x="2353600" y="372841"/>
              <a:ext cx="386010" cy="386010"/>
            </a:xfrm>
            <a:prstGeom prst="rect">
              <a:avLst/>
            </a:prstGeom>
          </p:spPr>
        </p:pic>
        <p:pic>
          <p:nvPicPr>
            <p:cNvPr id="38" name="Picture 37" descr="Engineering&#10;">
              <a:extLst>
                <a:ext uri="{FF2B5EF4-FFF2-40B4-BE49-F238E27FC236}">
                  <a16:creationId xmlns:a16="http://schemas.microsoft.com/office/drawing/2014/main" id="{D2580411-D2AE-CA46-1373-455C72A268A1}"/>
                </a:ext>
              </a:extLst>
            </p:cNvPr>
            <p:cNvPicPr>
              <a:picLocks noChangeAspect="1"/>
            </p:cNvPicPr>
            <p:nvPr/>
          </p:nvPicPr>
          <p:blipFill>
            <a:blip r:embed="rId21"/>
            <a:stretch>
              <a:fillRect/>
            </a:stretch>
          </p:blipFill>
          <p:spPr>
            <a:xfrm>
              <a:off x="2368856" y="34138"/>
              <a:ext cx="401955" cy="401955"/>
            </a:xfrm>
            <a:prstGeom prst="rect">
              <a:avLst/>
            </a:prstGeom>
          </p:spPr>
        </p:pic>
      </p:grpSp>
      <p:grpSp>
        <p:nvGrpSpPr>
          <p:cNvPr id="4" name="Group 3">
            <a:extLst>
              <a:ext uri="{FF2B5EF4-FFF2-40B4-BE49-F238E27FC236}">
                <a16:creationId xmlns:a16="http://schemas.microsoft.com/office/drawing/2014/main" id="{B1C17634-8901-F62B-3066-8C9B2D3E4B72}"/>
              </a:ext>
              <a:ext uri="{C183D7F6-B498-43B3-948B-1728B52AA6E4}">
                <adec:decorative xmlns:adec="http://schemas.microsoft.com/office/drawing/2017/decorative" val="1"/>
              </a:ext>
            </a:extLst>
          </p:cNvPr>
          <p:cNvGrpSpPr/>
          <p:nvPr/>
        </p:nvGrpSpPr>
        <p:grpSpPr>
          <a:xfrm>
            <a:off x="4867366" y="1962776"/>
            <a:ext cx="2137766" cy="828395"/>
            <a:chOff x="5298702" y="2076818"/>
            <a:chExt cx="2137766" cy="828395"/>
          </a:xfrm>
        </p:grpSpPr>
        <p:pic>
          <p:nvPicPr>
            <p:cNvPr id="8" name="Google Shape;90;p1" descr="Agriculture, Food and Natural Resources">
              <a:extLst>
                <a:ext uri="{FF2B5EF4-FFF2-40B4-BE49-F238E27FC236}">
                  <a16:creationId xmlns:a16="http://schemas.microsoft.com/office/drawing/2014/main" id="{C50345C5-5A71-0823-2471-FB3EDA1F9C29}"/>
                </a:ext>
              </a:extLst>
            </p:cNvPr>
            <p:cNvPicPr preferRelativeResize="0"/>
            <p:nvPr/>
          </p:nvPicPr>
          <p:blipFill rotWithShape="1">
            <a:blip r:embed="rId8">
              <a:alphaModFix/>
            </a:blip>
            <a:srcRect/>
            <a:stretch/>
          </p:blipFill>
          <p:spPr>
            <a:xfrm>
              <a:off x="5299219" y="2077784"/>
              <a:ext cx="438912" cy="438912"/>
            </a:xfrm>
            <a:prstGeom prst="rect">
              <a:avLst/>
            </a:prstGeom>
            <a:noFill/>
            <a:ln>
              <a:noFill/>
            </a:ln>
          </p:spPr>
        </p:pic>
        <p:pic>
          <p:nvPicPr>
            <p:cNvPr id="9" name="Google Shape;91;p1" descr="Architecture and Construction">
              <a:extLst>
                <a:ext uri="{FF2B5EF4-FFF2-40B4-BE49-F238E27FC236}">
                  <a16:creationId xmlns:a16="http://schemas.microsoft.com/office/drawing/2014/main" id="{D4076C35-890A-9879-ABBB-D7F0ADA7D4FE}"/>
                </a:ext>
              </a:extLst>
            </p:cNvPr>
            <p:cNvPicPr preferRelativeResize="0"/>
            <p:nvPr/>
          </p:nvPicPr>
          <p:blipFill rotWithShape="1">
            <a:blip r:embed="rId9">
              <a:alphaModFix/>
            </a:blip>
            <a:srcRect/>
            <a:stretch/>
          </p:blipFill>
          <p:spPr>
            <a:xfrm>
              <a:off x="5722019" y="2077784"/>
              <a:ext cx="438912" cy="438912"/>
            </a:xfrm>
            <a:prstGeom prst="rect">
              <a:avLst/>
            </a:prstGeom>
            <a:noFill/>
            <a:ln>
              <a:noFill/>
            </a:ln>
          </p:spPr>
        </p:pic>
        <p:pic>
          <p:nvPicPr>
            <p:cNvPr id="40" name="Google Shape;92;p1" descr="Arts, Audio Visual Technology and Communication">
              <a:extLst>
                <a:ext uri="{FF2B5EF4-FFF2-40B4-BE49-F238E27FC236}">
                  <a16:creationId xmlns:a16="http://schemas.microsoft.com/office/drawing/2014/main" id="{E9AC78CF-EA17-0341-1A41-9EAD55753CB5}"/>
                </a:ext>
              </a:extLst>
            </p:cNvPr>
            <p:cNvPicPr preferRelativeResize="0"/>
            <p:nvPr/>
          </p:nvPicPr>
          <p:blipFill rotWithShape="1">
            <a:blip r:embed="rId10">
              <a:alphaModFix/>
            </a:blip>
            <a:srcRect/>
            <a:stretch/>
          </p:blipFill>
          <p:spPr>
            <a:xfrm>
              <a:off x="6144819" y="2077784"/>
              <a:ext cx="438912" cy="438912"/>
            </a:xfrm>
            <a:prstGeom prst="rect">
              <a:avLst/>
            </a:prstGeom>
            <a:noFill/>
            <a:ln>
              <a:noFill/>
            </a:ln>
          </p:spPr>
        </p:pic>
        <p:pic>
          <p:nvPicPr>
            <p:cNvPr id="42" name="Google Shape;93;p1" descr="Business, Marketing and Finance">
              <a:extLst>
                <a:ext uri="{FF2B5EF4-FFF2-40B4-BE49-F238E27FC236}">
                  <a16:creationId xmlns:a16="http://schemas.microsoft.com/office/drawing/2014/main" id="{AFA8CAE4-1A0D-4FB5-E125-DD32EBD4C080}"/>
                </a:ext>
              </a:extLst>
            </p:cNvPr>
            <p:cNvPicPr preferRelativeResize="0"/>
            <p:nvPr/>
          </p:nvPicPr>
          <p:blipFill rotWithShape="1">
            <a:blip r:embed="rId11">
              <a:alphaModFix/>
            </a:blip>
            <a:srcRect/>
            <a:stretch/>
          </p:blipFill>
          <p:spPr>
            <a:xfrm>
              <a:off x="6568136" y="2077784"/>
              <a:ext cx="438912" cy="438912"/>
            </a:xfrm>
            <a:prstGeom prst="rect">
              <a:avLst/>
            </a:prstGeom>
            <a:noFill/>
            <a:ln>
              <a:noFill/>
            </a:ln>
          </p:spPr>
        </p:pic>
        <p:pic>
          <p:nvPicPr>
            <p:cNvPr id="43" name="Google Shape;96;p1" descr="Health Science">
              <a:extLst>
                <a:ext uri="{FF2B5EF4-FFF2-40B4-BE49-F238E27FC236}">
                  <a16:creationId xmlns:a16="http://schemas.microsoft.com/office/drawing/2014/main" id="{01EFDE83-25CF-C212-9F60-9A6EDE8D6E72}"/>
                </a:ext>
              </a:extLst>
            </p:cNvPr>
            <p:cNvPicPr preferRelativeResize="0"/>
            <p:nvPr/>
          </p:nvPicPr>
          <p:blipFill rotWithShape="1">
            <a:blip r:embed="rId14">
              <a:alphaModFix/>
            </a:blip>
            <a:srcRect/>
            <a:stretch/>
          </p:blipFill>
          <p:spPr>
            <a:xfrm>
              <a:off x="6997556" y="2076818"/>
              <a:ext cx="438912" cy="438912"/>
            </a:xfrm>
            <a:prstGeom prst="rect">
              <a:avLst/>
            </a:prstGeom>
            <a:noFill/>
            <a:ln>
              <a:noFill/>
            </a:ln>
          </p:spPr>
        </p:pic>
        <p:pic>
          <p:nvPicPr>
            <p:cNvPr id="44" name="Google Shape;97;p1" descr="Hospitality and Tourism">
              <a:extLst>
                <a:ext uri="{FF2B5EF4-FFF2-40B4-BE49-F238E27FC236}">
                  <a16:creationId xmlns:a16="http://schemas.microsoft.com/office/drawing/2014/main" id="{72ABA642-71B5-B3FC-9598-A5CF7D6A803C}"/>
                </a:ext>
              </a:extLst>
            </p:cNvPr>
            <p:cNvPicPr preferRelativeResize="0"/>
            <p:nvPr/>
          </p:nvPicPr>
          <p:blipFill rotWithShape="1">
            <a:blip r:embed="rId15">
              <a:alphaModFix/>
            </a:blip>
            <a:srcRect/>
            <a:stretch/>
          </p:blipFill>
          <p:spPr>
            <a:xfrm>
              <a:off x="5298702" y="2465944"/>
              <a:ext cx="438912" cy="438912"/>
            </a:xfrm>
            <a:prstGeom prst="rect">
              <a:avLst/>
            </a:prstGeom>
            <a:noFill/>
            <a:ln>
              <a:noFill/>
            </a:ln>
          </p:spPr>
        </p:pic>
        <p:pic>
          <p:nvPicPr>
            <p:cNvPr id="45" name="Google Shape;98;p1" descr="Human Services">
              <a:extLst>
                <a:ext uri="{FF2B5EF4-FFF2-40B4-BE49-F238E27FC236}">
                  <a16:creationId xmlns:a16="http://schemas.microsoft.com/office/drawing/2014/main" id="{125D53FE-45C0-BDF9-AB69-D8D50E902C54}"/>
                </a:ext>
              </a:extLst>
            </p:cNvPr>
            <p:cNvPicPr preferRelativeResize="0"/>
            <p:nvPr/>
          </p:nvPicPr>
          <p:blipFill rotWithShape="1">
            <a:blip r:embed="rId16">
              <a:alphaModFix/>
            </a:blip>
            <a:srcRect/>
            <a:stretch/>
          </p:blipFill>
          <p:spPr>
            <a:xfrm>
              <a:off x="5722019" y="2466301"/>
              <a:ext cx="438912" cy="438912"/>
            </a:xfrm>
            <a:prstGeom prst="rect">
              <a:avLst/>
            </a:prstGeom>
            <a:noFill/>
            <a:ln>
              <a:noFill/>
            </a:ln>
          </p:spPr>
        </p:pic>
        <p:pic>
          <p:nvPicPr>
            <p:cNvPr id="46" name="Google Shape;99;p1" descr="Information Technology">
              <a:extLst>
                <a:ext uri="{FF2B5EF4-FFF2-40B4-BE49-F238E27FC236}">
                  <a16:creationId xmlns:a16="http://schemas.microsoft.com/office/drawing/2014/main" id="{FFA6FE64-3116-8FF4-4451-3FC7B7EF77AB}"/>
                </a:ext>
              </a:extLst>
            </p:cNvPr>
            <p:cNvPicPr preferRelativeResize="0"/>
            <p:nvPr/>
          </p:nvPicPr>
          <p:blipFill rotWithShape="1">
            <a:blip r:embed="rId17">
              <a:alphaModFix/>
            </a:blip>
            <a:srcRect/>
            <a:stretch/>
          </p:blipFill>
          <p:spPr>
            <a:xfrm>
              <a:off x="6145151" y="2464732"/>
              <a:ext cx="438912" cy="438912"/>
            </a:xfrm>
            <a:prstGeom prst="rect">
              <a:avLst/>
            </a:prstGeom>
            <a:noFill/>
            <a:ln>
              <a:noFill/>
            </a:ln>
          </p:spPr>
        </p:pic>
        <p:pic>
          <p:nvPicPr>
            <p:cNvPr id="47" name="Google Shape;101;p1" descr="Manufacturing">
              <a:extLst>
                <a:ext uri="{FF2B5EF4-FFF2-40B4-BE49-F238E27FC236}">
                  <a16:creationId xmlns:a16="http://schemas.microsoft.com/office/drawing/2014/main" id="{D7978462-62C8-8D25-6653-1114E242417F}"/>
                </a:ext>
              </a:extLst>
            </p:cNvPr>
            <p:cNvPicPr preferRelativeResize="0"/>
            <p:nvPr/>
          </p:nvPicPr>
          <p:blipFill rotWithShape="1">
            <a:blip r:embed="rId19">
              <a:alphaModFix/>
            </a:blip>
            <a:srcRect/>
            <a:stretch/>
          </p:blipFill>
          <p:spPr>
            <a:xfrm>
              <a:off x="6563680" y="2459334"/>
              <a:ext cx="438912" cy="438912"/>
            </a:xfrm>
            <a:prstGeom prst="rect">
              <a:avLst/>
            </a:prstGeom>
            <a:noFill/>
            <a:ln>
              <a:noFill/>
            </a:ln>
          </p:spPr>
        </p:pic>
        <p:pic>
          <p:nvPicPr>
            <p:cNvPr id="48" name="Google Shape;102;p1" descr="Transportation, Distribution and Logistics">
              <a:extLst>
                <a:ext uri="{FF2B5EF4-FFF2-40B4-BE49-F238E27FC236}">
                  <a16:creationId xmlns:a16="http://schemas.microsoft.com/office/drawing/2014/main" id="{36729EF5-EE47-B0B2-7F96-187FD91F1DDE}"/>
                </a:ext>
              </a:extLst>
            </p:cNvPr>
            <p:cNvPicPr preferRelativeResize="0"/>
            <p:nvPr/>
          </p:nvPicPr>
          <p:blipFill rotWithShape="1">
            <a:blip r:embed="rId20">
              <a:alphaModFix/>
            </a:blip>
            <a:srcRect/>
            <a:stretch/>
          </p:blipFill>
          <p:spPr>
            <a:xfrm>
              <a:off x="6997556" y="2464049"/>
              <a:ext cx="438912" cy="438912"/>
            </a:xfrm>
            <a:prstGeom prst="rect">
              <a:avLst/>
            </a:prstGeom>
            <a:noFill/>
            <a:ln>
              <a:noFill/>
            </a:ln>
          </p:spPr>
        </p:pic>
      </p:grpSp>
      <p:grpSp>
        <p:nvGrpSpPr>
          <p:cNvPr id="49" name="Group 48">
            <a:extLst>
              <a:ext uri="{FF2B5EF4-FFF2-40B4-BE49-F238E27FC236}">
                <a16:creationId xmlns:a16="http://schemas.microsoft.com/office/drawing/2014/main" id="{B0DE09D6-61CF-1BA2-B956-6470507C59BA}"/>
              </a:ext>
              <a:ext uri="{C183D7F6-B498-43B3-948B-1728B52AA6E4}">
                <adec:decorative xmlns:adec="http://schemas.microsoft.com/office/drawing/2017/decorative" val="1"/>
              </a:ext>
            </a:extLst>
          </p:cNvPr>
          <p:cNvGrpSpPr/>
          <p:nvPr/>
        </p:nvGrpSpPr>
        <p:grpSpPr>
          <a:xfrm>
            <a:off x="4469407" y="3197700"/>
            <a:ext cx="2770503" cy="758825"/>
            <a:chOff x="0" y="0"/>
            <a:chExt cx="2770811" cy="759094"/>
          </a:xfrm>
        </p:grpSpPr>
        <p:pic>
          <p:nvPicPr>
            <p:cNvPr id="50" name="Picture 49" descr="Agriculture, Food and Natural Resources">
              <a:extLst>
                <a:ext uri="{FF2B5EF4-FFF2-40B4-BE49-F238E27FC236}">
                  <a16:creationId xmlns:a16="http://schemas.microsoft.com/office/drawing/2014/main" id="{B5D525F7-4450-C1B2-CA21-738BE9026B68}"/>
                </a:ext>
              </a:extLst>
            </p:cNvPr>
            <p:cNvPicPr>
              <a:picLocks noChangeAspect="1"/>
            </p:cNvPicPr>
            <p:nvPr/>
          </p:nvPicPr>
          <p:blipFill>
            <a:blip r:embed="rId8"/>
            <a:stretch>
              <a:fillRect/>
            </a:stretch>
          </p:blipFill>
          <p:spPr>
            <a:xfrm>
              <a:off x="0" y="0"/>
              <a:ext cx="386010" cy="386010"/>
            </a:xfrm>
            <a:prstGeom prst="rect">
              <a:avLst/>
            </a:prstGeom>
          </p:spPr>
        </p:pic>
        <p:pic>
          <p:nvPicPr>
            <p:cNvPr id="51" name="Picture 50" descr="Architecture and Construction">
              <a:extLst>
                <a:ext uri="{FF2B5EF4-FFF2-40B4-BE49-F238E27FC236}">
                  <a16:creationId xmlns:a16="http://schemas.microsoft.com/office/drawing/2014/main" id="{18F7E345-497C-3EA7-CC70-8ACAC0C92BB6}"/>
                </a:ext>
              </a:extLst>
            </p:cNvPr>
            <p:cNvPicPr>
              <a:picLocks noChangeAspect="1"/>
            </p:cNvPicPr>
            <p:nvPr/>
          </p:nvPicPr>
          <p:blipFill>
            <a:blip r:embed="rId9"/>
            <a:stretch>
              <a:fillRect/>
            </a:stretch>
          </p:blipFill>
          <p:spPr>
            <a:xfrm>
              <a:off x="395405" y="11014"/>
              <a:ext cx="386010" cy="386010"/>
            </a:xfrm>
            <a:prstGeom prst="rect">
              <a:avLst/>
            </a:prstGeom>
          </p:spPr>
        </p:pic>
        <p:pic>
          <p:nvPicPr>
            <p:cNvPr id="52" name="Picture 51" descr="Arts, Audio Visual Technology and Communication">
              <a:extLst>
                <a:ext uri="{FF2B5EF4-FFF2-40B4-BE49-F238E27FC236}">
                  <a16:creationId xmlns:a16="http://schemas.microsoft.com/office/drawing/2014/main" id="{95D5FE8A-C469-303E-3765-56D265348E56}"/>
                </a:ext>
              </a:extLst>
            </p:cNvPr>
            <p:cNvPicPr>
              <a:picLocks noChangeAspect="1"/>
            </p:cNvPicPr>
            <p:nvPr/>
          </p:nvPicPr>
          <p:blipFill>
            <a:blip r:embed="rId10"/>
            <a:stretch>
              <a:fillRect/>
            </a:stretch>
          </p:blipFill>
          <p:spPr>
            <a:xfrm>
              <a:off x="773718" y="23232"/>
              <a:ext cx="386010" cy="386010"/>
            </a:xfrm>
            <a:prstGeom prst="rect">
              <a:avLst/>
            </a:prstGeom>
          </p:spPr>
        </p:pic>
        <p:pic>
          <p:nvPicPr>
            <p:cNvPr id="53" name="Picture 52" descr="Business, Marketing and Finance">
              <a:extLst>
                <a:ext uri="{FF2B5EF4-FFF2-40B4-BE49-F238E27FC236}">
                  <a16:creationId xmlns:a16="http://schemas.microsoft.com/office/drawing/2014/main" id="{70F38DA7-97BB-673C-7EE6-AD0727BCC626}"/>
                </a:ext>
              </a:extLst>
            </p:cNvPr>
            <p:cNvPicPr>
              <a:picLocks noChangeAspect="1"/>
            </p:cNvPicPr>
            <p:nvPr/>
          </p:nvPicPr>
          <p:blipFill>
            <a:blip r:embed="rId11"/>
            <a:stretch>
              <a:fillRect/>
            </a:stretch>
          </p:blipFill>
          <p:spPr>
            <a:xfrm>
              <a:off x="1184942" y="28986"/>
              <a:ext cx="386010" cy="386010"/>
            </a:xfrm>
            <a:prstGeom prst="rect">
              <a:avLst/>
            </a:prstGeom>
          </p:spPr>
        </p:pic>
        <p:pic>
          <p:nvPicPr>
            <p:cNvPr id="54" name="Picture 53" descr="Education and Training">
              <a:extLst>
                <a:ext uri="{FF2B5EF4-FFF2-40B4-BE49-F238E27FC236}">
                  <a16:creationId xmlns:a16="http://schemas.microsoft.com/office/drawing/2014/main" id="{3A42C5D9-4905-259B-A720-B50735417169}"/>
                </a:ext>
              </a:extLst>
            </p:cNvPr>
            <p:cNvPicPr>
              <a:picLocks noChangeAspect="1"/>
            </p:cNvPicPr>
            <p:nvPr/>
          </p:nvPicPr>
          <p:blipFill>
            <a:blip r:embed="rId12"/>
            <a:stretch>
              <a:fillRect/>
            </a:stretch>
          </p:blipFill>
          <p:spPr>
            <a:xfrm>
              <a:off x="1609701" y="26535"/>
              <a:ext cx="386010" cy="386010"/>
            </a:xfrm>
            <a:prstGeom prst="rect">
              <a:avLst/>
            </a:prstGeom>
          </p:spPr>
        </p:pic>
        <p:pic>
          <p:nvPicPr>
            <p:cNvPr id="55" name="Picture 54" descr="Energy">
              <a:extLst>
                <a:ext uri="{FF2B5EF4-FFF2-40B4-BE49-F238E27FC236}">
                  <a16:creationId xmlns:a16="http://schemas.microsoft.com/office/drawing/2014/main" id="{F05F3930-014E-26BC-7419-BD3506FBB7AE}"/>
                </a:ext>
              </a:extLst>
            </p:cNvPr>
            <p:cNvPicPr>
              <a:picLocks noChangeAspect="1"/>
            </p:cNvPicPr>
            <p:nvPr/>
          </p:nvPicPr>
          <p:blipFill>
            <a:blip r:embed="rId13"/>
            <a:stretch>
              <a:fillRect/>
            </a:stretch>
          </p:blipFill>
          <p:spPr>
            <a:xfrm>
              <a:off x="2007117" y="37266"/>
              <a:ext cx="386010" cy="386010"/>
            </a:xfrm>
            <a:prstGeom prst="rect">
              <a:avLst/>
            </a:prstGeom>
          </p:spPr>
        </p:pic>
        <p:pic>
          <p:nvPicPr>
            <p:cNvPr id="56" name="Picture 55" descr="Health Science">
              <a:extLst>
                <a:ext uri="{FF2B5EF4-FFF2-40B4-BE49-F238E27FC236}">
                  <a16:creationId xmlns:a16="http://schemas.microsoft.com/office/drawing/2014/main" id="{72521277-4E8C-E234-A949-08F86854A87B}"/>
                </a:ext>
              </a:extLst>
            </p:cNvPr>
            <p:cNvPicPr>
              <a:picLocks noChangeAspect="1"/>
            </p:cNvPicPr>
            <p:nvPr/>
          </p:nvPicPr>
          <p:blipFill>
            <a:blip r:embed="rId14"/>
            <a:stretch>
              <a:fillRect/>
            </a:stretch>
          </p:blipFill>
          <p:spPr>
            <a:xfrm>
              <a:off x="6048" y="370184"/>
              <a:ext cx="386010" cy="386010"/>
            </a:xfrm>
            <a:prstGeom prst="rect">
              <a:avLst/>
            </a:prstGeom>
          </p:spPr>
        </p:pic>
        <p:pic>
          <p:nvPicPr>
            <p:cNvPr id="57" name="Picture 56" descr="Hospitality and Tourism">
              <a:extLst>
                <a:ext uri="{FF2B5EF4-FFF2-40B4-BE49-F238E27FC236}">
                  <a16:creationId xmlns:a16="http://schemas.microsoft.com/office/drawing/2014/main" id="{3AB499A8-B987-ABBB-9E54-29E3804C9E0C}"/>
                </a:ext>
              </a:extLst>
            </p:cNvPr>
            <p:cNvPicPr>
              <a:picLocks noChangeAspect="1"/>
            </p:cNvPicPr>
            <p:nvPr/>
          </p:nvPicPr>
          <p:blipFill>
            <a:blip r:embed="rId15"/>
            <a:stretch>
              <a:fillRect/>
            </a:stretch>
          </p:blipFill>
          <p:spPr>
            <a:xfrm>
              <a:off x="392640" y="370016"/>
              <a:ext cx="386010" cy="386010"/>
            </a:xfrm>
            <a:prstGeom prst="rect">
              <a:avLst/>
            </a:prstGeom>
          </p:spPr>
        </p:pic>
        <p:pic>
          <p:nvPicPr>
            <p:cNvPr id="58" name="Picture 57" descr="Human Services">
              <a:extLst>
                <a:ext uri="{FF2B5EF4-FFF2-40B4-BE49-F238E27FC236}">
                  <a16:creationId xmlns:a16="http://schemas.microsoft.com/office/drawing/2014/main" id="{E4953B2A-8BAF-5A52-F4FD-ECC7A2E94E10}"/>
                </a:ext>
              </a:extLst>
            </p:cNvPr>
            <p:cNvPicPr>
              <a:picLocks noChangeAspect="1"/>
            </p:cNvPicPr>
            <p:nvPr/>
          </p:nvPicPr>
          <p:blipFill>
            <a:blip r:embed="rId16"/>
            <a:stretch>
              <a:fillRect/>
            </a:stretch>
          </p:blipFill>
          <p:spPr>
            <a:xfrm>
              <a:off x="781997" y="367946"/>
              <a:ext cx="386010" cy="386010"/>
            </a:xfrm>
            <a:prstGeom prst="rect">
              <a:avLst/>
            </a:prstGeom>
          </p:spPr>
        </p:pic>
        <p:pic>
          <p:nvPicPr>
            <p:cNvPr id="59" name="Picture 58" descr="Information Technology">
              <a:extLst>
                <a:ext uri="{FF2B5EF4-FFF2-40B4-BE49-F238E27FC236}">
                  <a16:creationId xmlns:a16="http://schemas.microsoft.com/office/drawing/2014/main" id="{39065195-7F2D-0650-6764-27D19BFB17CB}"/>
                </a:ext>
              </a:extLst>
            </p:cNvPr>
            <p:cNvPicPr>
              <a:picLocks noChangeAspect="1"/>
            </p:cNvPicPr>
            <p:nvPr/>
          </p:nvPicPr>
          <p:blipFill>
            <a:blip r:embed="rId17"/>
            <a:stretch>
              <a:fillRect/>
            </a:stretch>
          </p:blipFill>
          <p:spPr>
            <a:xfrm>
              <a:off x="1178021" y="366575"/>
              <a:ext cx="386010" cy="386010"/>
            </a:xfrm>
            <a:prstGeom prst="rect">
              <a:avLst/>
            </a:prstGeom>
          </p:spPr>
        </p:pic>
        <p:pic>
          <p:nvPicPr>
            <p:cNvPr id="60" name="Picture 59" descr="Law and Public Service">
              <a:extLst>
                <a:ext uri="{FF2B5EF4-FFF2-40B4-BE49-F238E27FC236}">
                  <a16:creationId xmlns:a16="http://schemas.microsoft.com/office/drawing/2014/main" id="{4AEED5D7-C63C-5862-28C1-EED8A55DEB5F}"/>
                </a:ext>
              </a:extLst>
            </p:cNvPr>
            <p:cNvPicPr>
              <a:picLocks noChangeAspect="1"/>
            </p:cNvPicPr>
            <p:nvPr/>
          </p:nvPicPr>
          <p:blipFill>
            <a:blip r:embed="rId18"/>
            <a:stretch>
              <a:fillRect/>
            </a:stretch>
          </p:blipFill>
          <p:spPr>
            <a:xfrm>
              <a:off x="1599687" y="373084"/>
              <a:ext cx="386010" cy="386010"/>
            </a:xfrm>
            <a:prstGeom prst="rect">
              <a:avLst/>
            </a:prstGeom>
          </p:spPr>
        </p:pic>
        <p:pic>
          <p:nvPicPr>
            <p:cNvPr id="61" name="Picture 60" descr="Manufacturing">
              <a:extLst>
                <a:ext uri="{FF2B5EF4-FFF2-40B4-BE49-F238E27FC236}">
                  <a16:creationId xmlns:a16="http://schemas.microsoft.com/office/drawing/2014/main" id="{4B2A4F81-B4D2-98DB-8933-81BFD5D4157A}"/>
                </a:ext>
              </a:extLst>
            </p:cNvPr>
            <p:cNvPicPr>
              <a:picLocks noChangeAspect="1"/>
            </p:cNvPicPr>
            <p:nvPr/>
          </p:nvPicPr>
          <p:blipFill>
            <a:blip r:embed="rId19"/>
            <a:stretch>
              <a:fillRect/>
            </a:stretch>
          </p:blipFill>
          <p:spPr>
            <a:xfrm>
              <a:off x="1980500" y="372841"/>
              <a:ext cx="386010" cy="386010"/>
            </a:xfrm>
            <a:prstGeom prst="rect">
              <a:avLst/>
            </a:prstGeom>
          </p:spPr>
        </p:pic>
        <p:pic>
          <p:nvPicPr>
            <p:cNvPr id="62" name="Picture 61" descr="Transportation, Distribution and Logistics">
              <a:extLst>
                <a:ext uri="{FF2B5EF4-FFF2-40B4-BE49-F238E27FC236}">
                  <a16:creationId xmlns:a16="http://schemas.microsoft.com/office/drawing/2014/main" id="{610E3EB4-6A87-F6E5-9777-DCAD9313FA07}"/>
                </a:ext>
              </a:extLst>
            </p:cNvPr>
            <p:cNvPicPr>
              <a:picLocks noChangeAspect="1"/>
            </p:cNvPicPr>
            <p:nvPr/>
          </p:nvPicPr>
          <p:blipFill>
            <a:blip r:embed="rId20"/>
            <a:stretch>
              <a:fillRect/>
            </a:stretch>
          </p:blipFill>
          <p:spPr>
            <a:xfrm>
              <a:off x="2353600" y="372841"/>
              <a:ext cx="386010" cy="386010"/>
            </a:xfrm>
            <a:prstGeom prst="rect">
              <a:avLst/>
            </a:prstGeom>
          </p:spPr>
        </p:pic>
        <p:pic>
          <p:nvPicPr>
            <p:cNvPr id="63" name="Picture 62" descr="Engineering&#10;">
              <a:extLst>
                <a:ext uri="{FF2B5EF4-FFF2-40B4-BE49-F238E27FC236}">
                  <a16:creationId xmlns:a16="http://schemas.microsoft.com/office/drawing/2014/main" id="{8EB6B5F0-3554-1844-BCFE-F3F9E9338844}"/>
                </a:ext>
              </a:extLst>
            </p:cNvPr>
            <p:cNvPicPr>
              <a:picLocks noChangeAspect="1"/>
            </p:cNvPicPr>
            <p:nvPr/>
          </p:nvPicPr>
          <p:blipFill>
            <a:blip r:embed="rId21"/>
            <a:stretch>
              <a:fillRect/>
            </a:stretch>
          </p:blipFill>
          <p:spPr>
            <a:xfrm>
              <a:off x="2368856" y="34138"/>
              <a:ext cx="401955" cy="401955"/>
            </a:xfrm>
            <a:prstGeom prst="rect">
              <a:avLst/>
            </a:prstGeom>
          </p:spPr>
        </p:pic>
      </p:grpSp>
    </p:spTree>
    <p:extLst>
      <p:ext uri="{BB962C8B-B14F-4D97-AF65-F5344CB8AC3E}">
        <p14:creationId xmlns:p14="http://schemas.microsoft.com/office/powerpoint/2010/main" val="2496811923"/>
      </p:ext>
    </p:extLst>
  </p:cSld>
  <p:clrMapOvr>
    <a:masterClrMapping/>
  </p:clrMapOvr>
</p:sld>
</file>

<file path=ppt/theme/theme1.xml><?xml version="1.0" encoding="utf-8"?>
<a:theme xmlns:a="http://schemas.openxmlformats.org/drawingml/2006/main" name="Office Theme">
  <a:themeElements>
    <a:clrScheme name="CTE Architecture and Construction Template">
      <a:dk1>
        <a:srgbClr val="000000"/>
      </a:dk1>
      <a:lt1>
        <a:srgbClr val="FFFFFF"/>
      </a:lt1>
      <a:dk2>
        <a:srgbClr val="232C65"/>
      </a:dk2>
      <a:lt2>
        <a:srgbClr val="E7E6E6"/>
      </a:lt2>
      <a:accent1>
        <a:srgbClr val="3864A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B0B306B-C9CB-6A49-B7C5-2CFFAAD1B4FC}" vid="{BDD58366-2A7D-9948-B666-C8356C998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5" ma:contentTypeDescription="Create a new document." ma:contentTypeScope="" ma:versionID="1edc75d5e94adbb18bfd17689469438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29da72b122f36c100231b07d346c1c8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20B2C-F20F-4109-A9BF-3D136EED8465}">
  <ds:schemaRefs>
    <ds:schemaRef ds:uri="d7be74c8-68b7-49d6-ab11-c29225af66cf"/>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475af76f-eb63-4387-973b-0ca94df6e64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A81C194-9AD0-410E-AF28-90C4A0E68A77}">
  <ds:schemaRefs>
    <ds:schemaRef ds:uri="http://schemas.microsoft.com/sharepoint/v3/contenttype/forms"/>
  </ds:schemaRefs>
</ds:datastoreItem>
</file>

<file path=customXml/itemProps3.xml><?xml version="1.0" encoding="utf-8"?>
<ds:datastoreItem xmlns:ds="http://schemas.openxmlformats.org/officeDocument/2006/customXml" ds:itemID="{41AB798D-28E2-4DEF-B5A7-A172F24D712A}"/>
</file>

<file path=docProps/app.xml><?xml version="1.0" encoding="utf-8"?>
<Properties xmlns="http://schemas.openxmlformats.org/officeDocument/2006/extended-properties" xmlns:vt="http://schemas.openxmlformats.org/officeDocument/2006/docPropsVTypes">
  <Template>Template-Architecture and Construction</Template>
  <TotalTime>920</TotalTime>
  <Words>1919</Words>
  <Application>Microsoft Office PowerPoint</Application>
  <PresentationFormat>Custom</PresentationFormat>
  <Paragraphs>283</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 Light</vt:lpstr>
      <vt:lpstr>Arial</vt:lpstr>
      <vt:lpstr>Calibri</vt:lpstr>
      <vt:lpstr>Open Sans Light</vt:lpstr>
      <vt:lpstr>Open Sans Semibold</vt:lpstr>
      <vt:lpstr>Office Theme</vt:lpstr>
      <vt:lpstr>Statewide Program of Study: Plumbing and Pipefitting — Page 1 </vt:lpstr>
      <vt:lpstr>Statewide Program of Study: Plumbing and Pipefitting — Page 2</vt:lpstr>
      <vt:lpstr>Statewide Program of Study: Plumbing and Pipefitting — Page 3</vt:lpstr>
      <vt:lpstr>Statewide Program of Study: Plumbing and Pipefitting — Page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Plumbing and Pipefitting</dc:title>
  <dc:subject/>
  <dc:creator>Texas Education Agency</dc:creator>
  <cp:keywords/>
  <dc:description/>
  <cp:lastModifiedBy>Amber Ham</cp:lastModifiedBy>
  <cp:revision>70</cp:revision>
  <cp:lastPrinted>2023-10-03T21:31:19Z</cp:lastPrinted>
  <dcterms:created xsi:type="dcterms:W3CDTF">2023-10-24T17:49:05Z</dcterms:created>
  <dcterms:modified xsi:type="dcterms:W3CDTF">2025-10-27T16:34:07Z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