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Lst>
  <p:notesMasterIdLst>
    <p:notesMasterId r:id="rId9"/>
  </p:notesMasterIdLst>
  <p:sldIdLst>
    <p:sldId id="257" r:id="rId5"/>
    <p:sldId id="258" r:id="rId6"/>
    <p:sldId id="261" r:id="rId7"/>
    <p:sldId id="262" r:id="rId8"/>
  </p:sldIdLst>
  <p:sldSz cx="7772400" cy="10058400"/>
  <p:notesSz cx="6858000" cy="9144000"/>
  <p:embeddedFontLst>
    <p:embeddedFont>
      <p:font typeface="Open Sans Light" panose="020B0306030504020204" pitchFamily="34" charset="0"/>
      <p:regular r:id="rId10"/>
      <p:italic r:id="rId11"/>
    </p:embeddedFont>
    <p:embeddedFont>
      <p:font typeface="Open Sans Semibold" panose="020B070603080402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417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 id="{629FDE64-07B5-7011-802C-459006FE8E38}" name="Caryn Cavanagh" initials="CC" userId="de4effde0088c4c0" providerId="Windows Live"/>
  <p188:author id="{A82AEBA5-A61A-0EFB-098D-BE0F7509E0A6}" name="Keyana Miller" initials="KM" userId="b93e15195993540f" providerId="Windows Live"/>
  <p188:author id="{6CD132A6-BDAB-7D9A-FDAF-1B5C47512B95}" name="Hudson, Les" initials="HL" userId="S::Les.Hudson@tea.texas.gov::1b51e3df-f37c-4646-8151-9652bb88c0d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267"/>
    <a:srgbClr val="363534"/>
    <a:srgbClr val="3864AF"/>
    <a:srgbClr val="3863AF"/>
    <a:srgbClr val="012169"/>
    <a:srgbClr val="E7E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70B3F6-F3F6-4076-A1EB-5AF31B6FC0C3}" v="1" dt="2024-07-11T16:25:36.8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2375" autoAdjust="0"/>
  </p:normalViewPr>
  <p:slideViewPr>
    <p:cSldViewPr snapToGrid="0" snapToObjects="1">
      <p:cViewPr>
        <p:scale>
          <a:sx n="198" d="100"/>
          <a:sy n="198" d="100"/>
        </p:scale>
        <p:origin x="115" y="-7286"/>
      </p:cViewPr>
      <p:guideLst>
        <p:guide orient="horz" pos="3120"/>
        <p:guide pos="417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897815-62CD-F54E-B947-D5FDC947635C}" type="datetimeFigureOut">
              <a:rPr lang="en-US" smtClean="0"/>
              <a:t>10/28/2025</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3E5DC-FC10-574E-8CB7-83653E10725E}" type="slidenum">
              <a:rPr lang="en-US" smtClean="0"/>
              <a:t>‹#›</a:t>
            </a:fld>
            <a:endParaRPr lang="en-US"/>
          </a:p>
        </p:txBody>
      </p:sp>
    </p:spTree>
    <p:extLst>
      <p:ext uri="{BB962C8B-B14F-4D97-AF65-F5344CB8AC3E}">
        <p14:creationId xmlns:p14="http://schemas.microsoft.com/office/powerpoint/2010/main" val="360942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43E5DC-FC10-574E-8CB7-83653E10725E}" type="slidenum">
              <a:rPr lang="en-US" smtClean="0"/>
              <a:t>1</a:t>
            </a:fld>
            <a:endParaRPr lang="en-US"/>
          </a:p>
        </p:txBody>
      </p:sp>
    </p:spTree>
    <p:extLst>
      <p:ext uri="{BB962C8B-B14F-4D97-AF65-F5344CB8AC3E}">
        <p14:creationId xmlns:p14="http://schemas.microsoft.com/office/powerpoint/2010/main" val="235770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2</a:t>
            </a:fld>
            <a:endParaRPr lang="en-US"/>
          </a:p>
        </p:txBody>
      </p:sp>
    </p:spTree>
    <p:extLst>
      <p:ext uri="{BB962C8B-B14F-4D97-AF65-F5344CB8AC3E}">
        <p14:creationId xmlns:p14="http://schemas.microsoft.com/office/powerpoint/2010/main" val="802653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3</a:t>
            </a:fld>
            <a:endParaRPr lang="en-US"/>
          </a:p>
        </p:txBody>
      </p:sp>
    </p:spTree>
    <p:extLst>
      <p:ext uri="{BB962C8B-B14F-4D97-AF65-F5344CB8AC3E}">
        <p14:creationId xmlns:p14="http://schemas.microsoft.com/office/powerpoint/2010/main" val="149176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43E5DC-FC10-574E-8CB7-83653E10725E}" type="slidenum">
              <a:rPr lang="en-US" smtClean="0"/>
              <a:t>4</a:t>
            </a:fld>
            <a:endParaRPr lang="en-US"/>
          </a:p>
        </p:txBody>
      </p:sp>
    </p:spTree>
    <p:extLst>
      <p:ext uri="{BB962C8B-B14F-4D97-AF65-F5344CB8AC3E}">
        <p14:creationId xmlns:p14="http://schemas.microsoft.com/office/powerpoint/2010/main" val="263517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08265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682679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4263835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DD6EFD-2D7D-9E45-8FC4-958639C0DF70}"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7497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DD6EFD-2D7D-9E45-8FC4-958639C0DF70}"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58042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DD6EFD-2D7D-9E45-8FC4-958639C0DF70}"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3248528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DD6EFD-2D7D-9E45-8FC4-958639C0DF70}" type="datetimeFigureOut">
              <a:rPr lang="en-US" smtClean="0"/>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218702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DD6EFD-2D7D-9E45-8FC4-958639C0DF70}"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87967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DD6EFD-2D7D-9E45-8FC4-958639C0DF70}" type="datetimeFigureOut">
              <a:rPr lang="en-US" smtClean="0"/>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1415534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956771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95DD6EFD-2D7D-9E45-8FC4-958639C0DF70}"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89F5BB-FCA8-2B48-A843-A42D6348B3FC}" type="slidenum">
              <a:rPr lang="en-US" smtClean="0"/>
              <a:t>‹#›</a:t>
            </a:fld>
            <a:endParaRPr lang="en-US"/>
          </a:p>
        </p:txBody>
      </p:sp>
    </p:spTree>
    <p:extLst>
      <p:ext uri="{BB962C8B-B14F-4D97-AF65-F5344CB8AC3E}">
        <p14:creationId xmlns:p14="http://schemas.microsoft.com/office/powerpoint/2010/main" val="578233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95DD6EFD-2D7D-9E45-8FC4-958639C0DF70}" type="datetimeFigureOut">
              <a:rPr lang="en-US" smtClean="0"/>
              <a:t>10/28/2025</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A89F5BB-FCA8-2B48-A843-A42D6348B3FC}" type="slidenum">
              <a:rPr lang="en-US" smtClean="0"/>
              <a:t>‹#›</a:t>
            </a:fld>
            <a:endParaRPr lang="en-US"/>
          </a:p>
        </p:txBody>
      </p:sp>
    </p:spTree>
    <p:extLst>
      <p:ext uri="{BB962C8B-B14F-4D97-AF65-F5344CB8AC3E}">
        <p14:creationId xmlns:p14="http://schemas.microsoft.com/office/powerpoint/2010/main" val="2961499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hyperlink" Target="https://tea.texas.gov/academics/college-career-and-military-prep/career-and-technical-education/ac-hvac-extended.pdf"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hyperlink" Target="https://tea.texas.gov/cte" TargetMode="External"/><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hyperlink" Target="mailto:CTE@tea.texas.gov" TargetMode="External"/><Relationship Id="rId9" Type="http://schemas.openxmlformats.org/officeDocument/2006/relationships/image" Target="../media/image9.png"/><Relationship Id="rId14" Type="http://schemas.openxmlformats.org/officeDocument/2006/relationships/image" Target="../media/image14.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hyperlink" Target="https://tea.texas.gov/student-assessment/monitoring-and-interventions/program-monitoring-and-interventions/methods-of-administration-guidance-and-resources" TargetMode="External"/><Relationship Id="rId12" Type="http://schemas.openxmlformats.org/officeDocument/2006/relationships/image" Target="../media/image14.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hyperlink" Target="https://tea.texas.gov/cte" TargetMode="External"/><Relationship Id="rId1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hyperlink" Target="mailto:CTE@tea.texas.gov" TargetMode="External"/><Relationship Id="rId9" Type="http://schemas.openxmlformats.org/officeDocument/2006/relationships/image" Target="../media/image9.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20.png"/><Relationship Id="rId18" Type="http://schemas.openxmlformats.org/officeDocument/2006/relationships/image" Target="../media/image21.png"/><Relationship Id="rId3" Type="http://schemas.openxmlformats.org/officeDocument/2006/relationships/image" Target="../media/image1.png"/><Relationship Id="rId21" Type="http://schemas.openxmlformats.org/officeDocument/2006/relationships/image" Target="../media/image22.png"/><Relationship Id="rId7" Type="http://schemas.openxmlformats.org/officeDocument/2006/relationships/hyperlink" Target="https://tea.texas.gov/student-assessment/monitoring-and-interventions/program-monitoring-and-interventions/methods-of-administration-guidance-and-resources" TargetMode="External"/><Relationship Id="rId12" Type="http://schemas.openxmlformats.org/officeDocument/2006/relationships/image" Target="../media/image19.png"/><Relationship Id="rId17" Type="http://schemas.openxmlformats.org/officeDocument/2006/relationships/image" Target="../media/image16.png"/><Relationship Id="rId2" Type="http://schemas.openxmlformats.org/officeDocument/2006/relationships/notesSlide" Target="../notesSlides/notesSlide4.xml"/><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hyperlink" Target="https://tea.texas.gov/cte" TargetMode="External"/><Relationship Id="rId15" Type="http://schemas.openxmlformats.org/officeDocument/2006/relationships/image" Target="../media/image18.png"/><Relationship Id="rId10" Type="http://schemas.openxmlformats.org/officeDocument/2006/relationships/image" Target="../media/image12.png"/><Relationship Id="rId19" Type="http://schemas.openxmlformats.org/officeDocument/2006/relationships/image" Target="../media/image10.png"/><Relationship Id="rId4" Type="http://schemas.openxmlformats.org/officeDocument/2006/relationships/hyperlink" Target="mailto:CTE@tea.texas.gov" TargetMode="External"/><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FAADB7-E19B-1F45-A4BB-C1DFE973D77B}"/>
              </a:ext>
              <a:ext uri="{C183D7F6-B498-43B3-948B-1728B52AA6E4}">
                <adec:decorative xmlns:adec="http://schemas.microsoft.com/office/drawing/2017/decorative" val="1"/>
              </a:ext>
            </a:extLst>
          </p:cNvPr>
          <p:cNvSpPr>
            <a:spLocks noGrp="1"/>
          </p:cNvSpPr>
          <p:nvPr>
            <p:ph type="ctrTitle"/>
          </p:nvPr>
        </p:nvSpPr>
        <p:spPr>
          <a:xfrm>
            <a:off x="1001182" y="25490"/>
            <a:ext cx="5829300" cy="141335"/>
          </a:xfrm>
        </p:spPr>
        <p:txBody>
          <a:bodyPr anchor="t">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HVAC and Sheet Metal — Page 1</a:t>
            </a:r>
            <a:b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br>
            <a:endParaRPr lang="en-US" sz="800" dirty="0">
              <a:solidFill>
                <a:schemeClr val="bg1"/>
              </a:solidFill>
            </a:endParaRPr>
          </a:p>
        </p:txBody>
      </p:sp>
      <p:sp>
        <p:nvSpPr>
          <p:cNvPr id="5" name="TextBox 4">
            <a:extLst>
              <a:ext uri="{FF2B5EF4-FFF2-40B4-BE49-F238E27FC236}">
                <a16:creationId xmlns:a16="http://schemas.microsoft.com/office/drawing/2014/main" id="{090C96C9-7626-E84E-94AF-1A4A71B39E9B}"/>
              </a:ext>
            </a:extLst>
          </p:cNvPr>
          <p:cNvSpPr txBox="1"/>
          <p:nvPr/>
        </p:nvSpPr>
        <p:spPr>
          <a:xfrm>
            <a:off x="1399154" y="164033"/>
            <a:ext cx="6085034" cy="63786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Architecture and Construction Career Cluster</a:t>
            </a:r>
          </a:p>
          <a:p>
            <a:pPr lvl="0">
              <a:lnSpc>
                <a:spcPts val="1350"/>
              </a:lnSpc>
              <a:defRPr/>
            </a:pPr>
            <a:endParaRPr lang="en-US" sz="20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14" name="Table 13">
            <a:extLst>
              <a:ext uri="{FF2B5EF4-FFF2-40B4-BE49-F238E27FC236}">
                <a16:creationId xmlns:a16="http://schemas.microsoft.com/office/drawing/2014/main" id="{8C988166-8AEA-B0CB-7F6E-A93C8C555826}"/>
              </a:ext>
            </a:extLst>
          </p:cNvPr>
          <p:cNvGraphicFramePr>
            <a:graphicFrameLocks noGrp="1"/>
          </p:cNvGraphicFramePr>
          <p:nvPr>
            <p:extLst>
              <p:ext uri="{D42A27DB-BD31-4B8C-83A1-F6EECF244321}">
                <p14:modId xmlns:p14="http://schemas.microsoft.com/office/powerpoint/2010/main" val="3502915903"/>
              </p:ext>
            </p:extLst>
          </p:nvPr>
        </p:nvGraphicFramePr>
        <p:xfrm>
          <a:off x="1404256" y="476397"/>
          <a:ext cx="6286500" cy="571500"/>
        </p:xfrm>
        <a:graphic>
          <a:graphicData uri="http://schemas.openxmlformats.org/drawingml/2006/table">
            <a:tbl>
              <a:tblPr firstRow="1" bandRow="1">
                <a:tableStyleId>{5C22544A-7EE6-4342-B048-85BDC9FD1C3A}</a:tableStyleId>
              </a:tblPr>
              <a:tblGrid>
                <a:gridCol w="6286500">
                  <a:extLst>
                    <a:ext uri="{9D8B030D-6E8A-4147-A177-3AD203B41FA5}">
                      <a16:colId xmlns:a16="http://schemas.microsoft.com/office/drawing/2014/main" val="815226280"/>
                    </a:ext>
                  </a:extLst>
                </a:gridCol>
              </a:tblGrid>
              <a:tr h="571500">
                <a:tc>
                  <a:txBody>
                    <a:bodyPr/>
                    <a:lstStyle/>
                    <a:p>
                      <a:pPr algn="l" fontAlgn="base">
                        <a:lnSpc>
                          <a:spcPts val="1200"/>
                        </a:lnSpc>
                      </a:pPr>
                      <a:r>
                        <a:rPr lang="en-US" sz="1000" b="0" i="0" u="none" strike="noStrike" dirty="0">
                          <a:solidFill>
                            <a:srgbClr val="3863AF"/>
                          </a:solidFill>
                          <a:effectLst/>
                          <a:latin typeface="Calibri" panose="020F0502020204030204" pitchFamily="34" charset="0"/>
                        </a:rPr>
                        <a:t>The Architecture and Construction career cluster focuses on designing, planning, managing, building, and maintaining the built environment. This career cluster includes occupations ranging from architects, carpenters, and construction managers to electricians, plumbers, and heating, air conditioning, and refrigeration technicians.</a:t>
                      </a:r>
                      <a:endParaRPr lang="en-US" b="1" i="0" dirty="0">
                        <a:solidFill>
                          <a:srgbClr val="FFFFFF"/>
                        </a:solidFill>
                        <a:effectLst/>
                      </a:endParaRP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71754162"/>
                  </a:ext>
                </a:extLst>
              </a:tr>
            </a:tbl>
          </a:graphicData>
        </a:graphic>
      </p:graphicFrame>
      <p:sp>
        <p:nvSpPr>
          <p:cNvPr id="6" name="TextBox 5">
            <a:extLst>
              <a:ext uri="{FF2B5EF4-FFF2-40B4-BE49-F238E27FC236}">
                <a16:creationId xmlns:a16="http://schemas.microsoft.com/office/drawing/2014/main" id="{F67423BB-E84B-A848-912D-92B720E05DCA}"/>
              </a:ext>
            </a:extLst>
          </p:cNvPr>
          <p:cNvSpPr txBox="1"/>
          <p:nvPr/>
        </p:nvSpPr>
        <p:spPr>
          <a:xfrm>
            <a:off x="356688" y="1157867"/>
            <a:ext cx="7157886" cy="8694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kumimoji="0" lang="en-US" sz="16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rPr>
              <a:t>HVAC and Sheet Metal</a:t>
            </a:r>
          </a:p>
          <a:p>
            <a:pPr marL="0" marR="0" lvl="0" indent="0" algn="l" defTabSz="914400" rtl="0" eaLnBrk="1" fontAlgn="auto" latinLnBrk="0" hangingPunct="1">
              <a:lnSpc>
                <a:spcPts val="1150"/>
              </a:lnSpc>
              <a:spcBef>
                <a:spcPts val="0"/>
              </a:spcBef>
              <a:spcAft>
                <a:spcPts val="300"/>
              </a:spcAft>
              <a:buClrTx/>
              <a:buSzTx/>
              <a:buFontTx/>
              <a:buNone/>
              <a:tabLst/>
              <a:defRPr/>
            </a:pPr>
            <a:r>
              <a:rPr lang="en-US" sz="1000" dirty="0">
                <a:latin typeface="Calibri" panose="020F0502020204030204" pitchFamily="34" charset="0"/>
                <a:ea typeface="Open Sans Light" panose="020B0606030504020204" pitchFamily="34" charset="0"/>
                <a:cs typeface="Calibri" panose="020F0502020204030204" pitchFamily="34" charset="0"/>
                <a:sym typeface="Calibri"/>
              </a:rPr>
              <a:t>The HVAC and Sheet Metal program of study focuses on occupational and educational opportunities associated with installing, servicing, or repairing heating and air conditioning systems. The program of study addresses fabrication, assembly, installation, and repair of sheet metal products and equipment, such as ducts, control boxes, drainpipes, and furnace casings.</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0" name="Rectangle 9">
            <a:extLst>
              <a:ext uri="{FF2B5EF4-FFF2-40B4-BE49-F238E27FC236}">
                <a16:creationId xmlns:a16="http://schemas.microsoft.com/office/drawing/2014/main" id="{0087655A-8678-C34A-B834-72710306E4AE}"/>
              </a:ext>
            </a:extLst>
          </p:cNvPr>
          <p:cNvSpPr/>
          <p:nvPr/>
        </p:nvSpPr>
        <p:spPr>
          <a:xfrm>
            <a:off x="470291" y="2061624"/>
            <a:ext cx="3961388" cy="3231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3864AF"/>
                </a:solidFill>
                <a:effectLst/>
                <a:uLnTx/>
                <a:uFillTx/>
                <a:latin typeface="Calibri" panose="020F0502020204030204" pitchFamily="34" charset="0"/>
                <a:ea typeface="Open Sans Condensed Condensed" pitchFamily="2" charset="0"/>
                <a:cs typeface="Calibri" panose="020F0502020204030204" pitchFamily="34" charset="0"/>
                <a:sym typeface="Calibri"/>
              </a:rPr>
              <a:t>Secondary Courses for High School Credit</a:t>
            </a:r>
            <a:endParaRPr kumimoji="0" lang="en-US" sz="1500" b="1" i="0" u="none" strike="noStrike" kern="1200" cap="none" spc="0" normalizeH="0" baseline="0" noProof="0" dirty="0">
              <a:ln>
                <a:noFill/>
              </a:ln>
              <a:solidFill>
                <a:srgbClr val="3864AF"/>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11" name="Table 10" descr="Secondary Courses for High School Credit">
            <a:extLst>
              <a:ext uri="{FF2B5EF4-FFF2-40B4-BE49-F238E27FC236}">
                <a16:creationId xmlns:a16="http://schemas.microsoft.com/office/drawing/2014/main" id="{BC670147-9ED5-F2C0-256F-C19FC1AF659C}"/>
              </a:ext>
            </a:extLst>
          </p:cNvPr>
          <p:cNvGraphicFramePr>
            <a:graphicFrameLocks noGrp="1"/>
          </p:cNvGraphicFramePr>
          <p:nvPr>
            <p:extLst>
              <p:ext uri="{D42A27DB-BD31-4B8C-83A1-F6EECF244321}">
                <p14:modId xmlns:p14="http://schemas.microsoft.com/office/powerpoint/2010/main" val="3870849017"/>
              </p:ext>
            </p:extLst>
          </p:nvPr>
        </p:nvGraphicFramePr>
        <p:xfrm>
          <a:off x="682962" y="2330489"/>
          <a:ext cx="3831336" cy="2862731"/>
        </p:xfrm>
        <a:graphic>
          <a:graphicData uri="http://schemas.openxmlformats.org/drawingml/2006/table">
            <a:tbl>
              <a:tblPr firstRow="1" bandRow="1">
                <a:effectLst/>
                <a:tableStyleId>{5C22544A-7EE6-4342-B048-85BDC9FD1C3A}</a:tableStyleId>
              </a:tblPr>
              <a:tblGrid>
                <a:gridCol w="585216">
                  <a:extLst>
                    <a:ext uri="{9D8B030D-6E8A-4147-A177-3AD203B41FA5}">
                      <a16:colId xmlns:a16="http://schemas.microsoft.com/office/drawing/2014/main" val="3900548994"/>
                    </a:ext>
                  </a:extLst>
                </a:gridCol>
                <a:gridCol w="3246120">
                  <a:extLst>
                    <a:ext uri="{9D8B030D-6E8A-4147-A177-3AD203B41FA5}">
                      <a16:colId xmlns:a16="http://schemas.microsoft.com/office/drawing/2014/main" val="1881397732"/>
                    </a:ext>
                  </a:extLst>
                </a:gridCol>
              </a:tblGrid>
              <a:tr h="381499">
                <a:tc>
                  <a:txBody>
                    <a:body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Architecture</a:t>
                      </a:r>
                      <a:endParaRPr kumimoji="0" lang="en-US" sz="900" b="1" i="0"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Principles of Construction</a:t>
                      </a:r>
                      <a:endParaRPr lang="en-US" sz="900" b="0" i="1"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2735340"/>
                  </a:ext>
                </a:extLst>
              </a:tr>
              <a:tr h="515272">
                <a:tc>
                  <a:txBody>
                    <a:body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Heating, Ventilation, and Air Conditioning (HVAC) and Refrigeration Technology I</a:t>
                      </a:r>
                      <a:endParaRPr kumimoji="0" lang="en-US" sz="900" b="1" i="0" u="none" strike="noStrike" kern="1200" cap="none" spc="0" normalizeH="0" baseline="3000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Building Maintenance Technology I</a:t>
                      </a: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Entrepreneurship I</a:t>
                      </a:r>
                      <a:endParaRPr kumimoji="0" lang="en-US" sz="900" b="1" u="none" strike="noStrike" kern="1200" cap="none" spc="0" normalizeH="0" baseline="3000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48495746"/>
                  </a:ext>
                </a:extLst>
              </a:tr>
              <a:tr h="515272">
                <a:tc>
                  <a:txBody>
                    <a:body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Sheet Metal Technology</a:t>
                      </a: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Heating, Ventilation, and Air Conditioning (HVAC) and Refrigeration Technology II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38088793"/>
                  </a:ext>
                </a:extLst>
              </a:tr>
              <a:tr h="928694">
                <a:tc>
                  <a:txBody>
                    <a:bodyPr/>
                    <a:lstStyle/>
                    <a:p>
                      <a:pPr marL="0" marR="0" lvl="0" indent="0" algn="r" defTabSz="914400" rtl="0" eaLnBrk="1" fontAlgn="auto" latinLnBrk="0" hangingPunct="1">
                        <a:lnSpc>
                          <a:spcPct val="100000"/>
                        </a:lnSpc>
                        <a:spcBef>
                          <a:spcPts val="200"/>
                        </a:spcBef>
                        <a:spcAft>
                          <a:spcPts val="0"/>
                        </a:spcAft>
                        <a:buClrTx/>
                        <a:buSzTx/>
                        <a:buFontTx/>
                        <a:buNone/>
                        <a:tabLst/>
                        <a:defRPr/>
                      </a:pPr>
                      <a:r>
                        <a:rPr kumimoji="0" lang="en-US" sz="950" b="1" i="0" u="none" strike="noStrike" kern="1200" cap="none" spc="0" normalizeH="0" baseline="0" noProof="0" dirty="0">
                          <a:ln>
                            <a:noFill/>
                          </a:ln>
                          <a:solidFill>
                            <a:srgbClr val="363534"/>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lang="en-US" sz="95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Construction Technology</a:t>
                      </a:r>
                      <a:endParaRPr kumimoji="0" lang="en-US" sz="900" b="0" i="1" u="none" strike="noStrike" kern="1200" cap="none" spc="0" normalizeH="0" baseline="0" noProof="0" dirty="0">
                        <a:ln>
                          <a:noFill/>
                        </a:ln>
                        <a:solidFill>
                          <a:schemeClr val="tx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ndParaRP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Construction Technology + Extended Practicum in Construction Technology</a:t>
                      </a: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Entrepreneurship</a:t>
                      </a: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Practicum in Entrepreneurship + Extended Practicum in Entrepreneurship</a:t>
                      </a: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Career Preparation for Programs of Study</a:t>
                      </a: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Career Preparation for Programs of Study + Extended Career Preparation</a:t>
                      </a:r>
                      <a:endParaRPr lang="en-US" sz="900" b="0" i="1" dirty="0">
                        <a:solidFill>
                          <a:schemeClr val="tx1"/>
                        </a:solidFill>
                        <a:latin typeface="Calibri" panose="020F0502020204030204" pitchFamily="34" charset="0"/>
                        <a:ea typeface="Open Sans ExtraBold" panose="020B0606030504020204" pitchFamily="34" charset="0"/>
                        <a:cs typeface="Calibri" panose="020F0502020204030204" pitchFamily="34" charset="0"/>
                        <a:sym typeface="Calibri"/>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rgbClr val="CDE0F0"/>
                      </a:solidFill>
                      <a:prstDash val="solid"/>
                      <a:round/>
                      <a:headEnd type="none" w="med" len="med"/>
                      <a:tailEnd type="none" w="med" len="med"/>
                    </a:lnT>
                    <a:lnB w="9525" cap="flat" cmpd="sng" algn="ctr">
                      <a:solidFill>
                        <a:srgbClr val="CDE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0026004"/>
                  </a:ext>
                </a:extLst>
              </a:tr>
            </a:tbl>
          </a:graphicData>
        </a:graphic>
      </p:graphicFrame>
      <p:sp>
        <p:nvSpPr>
          <p:cNvPr id="29" name="Rectangle 28">
            <a:extLst>
              <a:ext uri="{FF2B5EF4-FFF2-40B4-BE49-F238E27FC236}">
                <a16:creationId xmlns:a16="http://schemas.microsoft.com/office/drawing/2014/main" id="{5E6D0C54-DE5D-EB4A-80F0-2C96F3B14DB5}"/>
              </a:ext>
            </a:extLst>
          </p:cNvPr>
          <p:cNvSpPr/>
          <p:nvPr/>
        </p:nvSpPr>
        <p:spPr>
          <a:xfrm>
            <a:off x="398477" y="5291676"/>
            <a:ext cx="416543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prstClr val="black"/>
              </a:buClr>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Work-Based Learning and Expanded Learning Opportunities</a:t>
            </a:r>
            <a:endPar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endParaRPr>
          </a:p>
        </p:txBody>
      </p:sp>
      <p:graphicFrame>
        <p:nvGraphicFramePr>
          <p:cNvPr id="28" name="Table 27" descr="Work-Based Learning and Expanded Learning Opportunities">
            <a:extLst>
              <a:ext uri="{FF2B5EF4-FFF2-40B4-BE49-F238E27FC236}">
                <a16:creationId xmlns:a16="http://schemas.microsoft.com/office/drawing/2014/main" id="{799D3F2A-B054-4C47-A306-F8F9DE80D21E}"/>
              </a:ext>
            </a:extLst>
          </p:cNvPr>
          <p:cNvGraphicFramePr>
            <a:graphicFrameLocks noGrp="1"/>
          </p:cNvGraphicFramePr>
          <p:nvPr>
            <p:extLst>
              <p:ext uri="{D42A27DB-BD31-4B8C-83A1-F6EECF244321}">
                <p14:modId xmlns:p14="http://schemas.microsoft.com/office/powerpoint/2010/main" val="412592464"/>
              </p:ext>
            </p:extLst>
          </p:nvPr>
        </p:nvGraphicFramePr>
        <p:xfrm>
          <a:off x="334300" y="5543761"/>
          <a:ext cx="4210736" cy="1032173"/>
        </p:xfrm>
        <a:graphic>
          <a:graphicData uri="http://schemas.openxmlformats.org/drawingml/2006/table">
            <a:tbl>
              <a:tblPr firstRow="1" bandRow="1">
                <a:effectLst/>
                <a:tableStyleId>{5C22544A-7EE6-4342-B048-85BDC9FD1C3A}</a:tableStyleId>
              </a:tblPr>
              <a:tblGrid>
                <a:gridCol w="1167241">
                  <a:extLst>
                    <a:ext uri="{9D8B030D-6E8A-4147-A177-3AD203B41FA5}">
                      <a16:colId xmlns:a16="http://schemas.microsoft.com/office/drawing/2014/main" val="3900548994"/>
                    </a:ext>
                  </a:extLst>
                </a:gridCol>
                <a:gridCol w="3043495">
                  <a:extLst>
                    <a:ext uri="{9D8B030D-6E8A-4147-A177-3AD203B41FA5}">
                      <a16:colId xmlns:a16="http://schemas.microsoft.com/office/drawing/2014/main" val="1881397732"/>
                    </a:ext>
                  </a:extLst>
                </a:gridCol>
              </a:tblGrid>
              <a:tr h="5166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Work-Based Learning Activities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5098"/>
                      </a:srgbClr>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a pre-apprenticeship in HVAC and refrigeration</a:t>
                      </a: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Intern with an HVAC company to practice installing and repairing heating and cooling systems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5098"/>
                      </a:srgbClr>
                    </a:solidFill>
                  </a:tcPr>
                </a:tc>
                <a:extLst>
                  <a:ext uri="{0D108BD9-81ED-4DB2-BD59-A6C34878D82A}">
                    <a16:rowId xmlns:a16="http://schemas.microsoft.com/office/drawing/2014/main" val="2479243592"/>
                  </a:ext>
                </a:extLst>
              </a:tr>
              <a:tr h="39209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sym typeface="Calibri"/>
                        </a:rPr>
                        <a:t>Expanded Learning Opportunities</a:t>
                      </a:r>
                      <a:endParaRPr lang="en-US" sz="950" b="1" i="0" dirty="0">
                        <a:solidFill>
                          <a:schemeClr val="tx2"/>
                        </a:solidFill>
                        <a:latin typeface="Calibri" panose="020F0502020204030204" pitchFamily="34" charset="0"/>
                        <a:ea typeface="Open Sans Semibold" panose="020B0606030504020204" pitchFamily="34" charset="0"/>
                        <a:cs typeface="Calibri" panose="020F050202020403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20000"/>
                      </a:srgbClr>
                    </a:solidFill>
                  </a:tcPr>
                </a:tc>
                <a:tc>
                  <a:txBody>
                    <a:bodyPr/>
                    <a:lstStyle/>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Job shadow an HVAC technician or cost estimator</a:t>
                      </a:r>
                    </a:p>
                    <a:p>
                      <a:pPr marL="171450" marR="0" lvl="0" indent="-171450" algn="l" defTabSz="914400" rtl="0" eaLnBrk="1" fontAlgn="auto" latinLnBrk="0" hangingPunct="1">
                        <a:lnSpc>
                          <a:spcPct val="100000"/>
                        </a:lnSpc>
                        <a:spcBef>
                          <a:spcPts val="0"/>
                        </a:spcBef>
                        <a:spcAft>
                          <a:spcPts val="0"/>
                        </a:spcAft>
                        <a:buClrTx/>
                        <a:buSzPts val="900"/>
                        <a:buFont typeface="Arial" panose="020B0604020202020204" pitchFamily="34" charset="0"/>
                        <a:buChar char="•"/>
                        <a:tabLst/>
                        <a:defRPr/>
                      </a:pPr>
                      <a:r>
                        <a:rPr kumimoji="0" lang="en-US" sz="900" b="0" i="0" u="none" strike="noStrike" kern="1200" cap="none" spc="0" normalizeH="0" baseline="0" noProof="0" dirty="0">
                          <a:ln>
                            <a:noFill/>
                          </a:ln>
                          <a:solidFill>
                            <a:schemeClr val="tx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Participate in SkillsUSA</a:t>
                      </a:r>
                      <a:r>
                        <a:rPr kumimoji="0" lang="en-US" sz="900" b="0" i="0" u="none" strike="noStrike" kern="1200" cap="none" spc="0" normalizeH="0" baseline="0" noProof="0" dirty="0">
                          <a:ln>
                            <a:noFill/>
                          </a:ln>
                          <a:solidFill>
                            <a:srgbClr val="363534"/>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863AF">
                        <a:alpha val="20000"/>
                      </a:srgbClr>
                    </a:solidFill>
                  </a:tcPr>
                </a:tc>
                <a:extLst>
                  <a:ext uri="{0D108BD9-81ED-4DB2-BD59-A6C34878D82A}">
                    <a16:rowId xmlns:a16="http://schemas.microsoft.com/office/drawing/2014/main" val="2752735340"/>
                  </a:ext>
                </a:extLst>
              </a:tr>
            </a:tbl>
          </a:graphicData>
        </a:graphic>
      </p:graphicFrame>
      <p:sp>
        <p:nvSpPr>
          <p:cNvPr id="26" name="Rectangle 25">
            <a:extLst>
              <a:ext uri="{FF2B5EF4-FFF2-40B4-BE49-F238E27FC236}">
                <a16:creationId xmlns:a16="http://schemas.microsoft.com/office/drawing/2014/main" id="{AC1903EC-A84D-594F-94A3-CABE34227C62}"/>
              </a:ext>
            </a:extLst>
          </p:cNvPr>
          <p:cNvSpPr/>
          <p:nvPr/>
        </p:nvSpPr>
        <p:spPr>
          <a:xfrm>
            <a:off x="361569" y="6657609"/>
            <a:ext cx="4210736"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Aligned Industry-Based Certifications</a:t>
            </a:r>
          </a:p>
        </p:txBody>
      </p:sp>
      <p:sp>
        <p:nvSpPr>
          <p:cNvPr id="8" name="Google Shape;166;p1">
            <a:extLst>
              <a:ext uri="{FF2B5EF4-FFF2-40B4-BE49-F238E27FC236}">
                <a16:creationId xmlns:a16="http://schemas.microsoft.com/office/drawing/2014/main" id="{B55BAC84-6574-B17B-E07A-22D21CEF95E7}"/>
              </a:ext>
            </a:extLst>
          </p:cNvPr>
          <p:cNvSpPr txBox="1"/>
          <p:nvPr/>
        </p:nvSpPr>
        <p:spPr>
          <a:xfrm>
            <a:off x="340908" y="6933517"/>
            <a:ext cx="4124542" cy="1578431"/>
          </a:xfrm>
          <a:prstGeom prst="rect">
            <a:avLst/>
          </a:prstGeom>
          <a:noFill/>
          <a:ln>
            <a:noFill/>
          </a:ln>
        </p:spPr>
        <p:txBody>
          <a:bodyPr spcFirstLastPara="1" wrap="square" lIns="0" tIns="0" rIns="0" bIns="0" numCol="2" spcCol="73152" anchor="t" anchorCtr="0">
            <a:noAutofit/>
          </a:bodyPr>
          <a:lstStyle/>
          <a:p>
            <a:pPr marL="127000" lvl="0" indent="-127000">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Construction Technology Certification Level I</a:t>
            </a:r>
          </a:p>
          <a:p>
            <a:pPr marL="127000" lvl="0" indent="-127000">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Core</a:t>
            </a:r>
          </a:p>
          <a:p>
            <a:pPr marL="127000" lvl="0" indent="-127000">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Employment Ready Certification - Air Conditioning</a:t>
            </a:r>
          </a:p>
          <a:p>
            <a:pPr marL="127000" lvl="0" indent="-127000">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Employment Ready Certification - Electrical</a:t>
            </a:r>
          </a:p>
          <a:p>
            <a:pPr marL="127000" lvl="0" indent="-127000">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Employment Ready Certification - Gas Heat</a:t>
            </a:r>
          </a:p>
          <a:p>
            <a:pPr marL="127000" lvl="0" indent="-127000">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Employment Ready Certification - Heat Pumps</a:t>
            </a:r>
          </a:p>
          <a:p>
            <a:pPr marL="127000" lvl="0" indent="-127000">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Employment Ready Certification - Light Commercial Air Conditioning</a:t>
            </a:r>
          </a:p>
          <a:p>
            <a:pPr marL="127000" lvl="0" indent="-127000">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HBI Pre-Apprenticeship Certificate Training (PACT), Core</a:t>
            </a:r>
          </a:p>
          <a:p>
            <a:pPr marL="127000" lvl="0" indent="-127000">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HBI Pre-Apprenticeship Certificate Training (PACT), Heating, Ventilation and Air Conditioning</a:t>
            </a:r>
          </a:p>
          <a:p>
            <a:pPr marL="127000" indent="-127000">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HVAC Support Technician Certificate</a:t>
            </a:r>
          </a:p>
          <a:p>
            <a:pPr marL="127000" indent="-127000">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HVACR Level I</a:t>
            </a:r>
          </a:p>
          <a:p>
            <a:pPr marL="127000" indent="-127000">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rPr>
              <a:t>Sheet Metal Level I</a:t>
            </a:r>
          </a:p>
        </p:txBody>
      </p:sp>
      <p:sp>
        <p:nvSpPr>
          <p:cNvPr id="16" name="Rectangle 15">
            <a:extLst>
              <a:ext uri="{FF2B5EF4-FFF2-40B4-BE49-F238E27FC236}">
                <a16:creationId xmlns:a16="http://schemas.microsoft.com/office/drawing/2014/main" id="{094D76E5-C23B-3F28-ACA6-259743771132}"/>
              </a:ext>
              <a:ext uri="{C183D7F6-B498-43B3-948B-1728B52AA6E4}">
                <adec:decorative xmlns:adec="http://schemas.microsoft.com/office/drawing/2017/decorative" val="1"/>
              </a:ext>
            </a:extLst>
          </p:cNvPr>
          <p:cNvSpPr/>
          <p:nvPr/>
        </p:nvSpPr>
        <p:spPr>
          <a:xfrm>
            <a:off x="4675133" y="2872154"/>
            <a:ext cx="3116932" cy="7186248"/>
          </a:xfrm>
          <a:prstGeom prst="rect">
            <a:avLst/>
          </a:prstGeom>
          <a:solidFill>
            <a:srgbClr val="3863AF">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E7E3DB"/>
              </a:solidFill>
              <a:effectLst/>
              <a:uLnTx/>
              <a:uFillTx/>
              <a:latin typeface="Calibri" panose="020F0502020204030204"/>
              <a:ea typeface="+mn-ea"/>
              <a:cs typeface="+mn-cs"/>
            </a:endParaRPr>
          </a:p>
        </p:txBody>
      </p:sp>
      <p:sp>
        <p:nvSpPr>
          <p:cNvPr id="47" name="Rectangle 46">
            <a:extLst>
              <a:ext uri="{FF2B5EF4-FFF2-40B4-BE49-F238E27FC236}">
                <a16:creationId xmlns:a16="http://schemas.microsoft.com/office/drawing/2014/main" id="{1769ED0C-06E7-7F46-B005-75B0FEB7C386}"/>
              </a:ext>
            </a:extLst>
          </p:cNvPr>
          <p:cNvSpPr/>
          <p:nvPr/>
        </p:nvSpPr>
        <p:spPr>
          <a:xfrm>
            <a:off x="4746323" y="2971180"/>
            <a:ext cx="2816485"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500"/>
              </a:spcAft>
              <a:buClr>
                <a:srgbClr val="363534"/>
              </a:buClr>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sym typeface="Calibri"/>
              </a:rPr>
              <a:t>Example Postsecondary Opportunities</a:t>
            </a:r>
          </a:p>
        </p:txBody>
      </p:sp>
      <p:sp>
        <p:nvSpPr>
          <p:cNvPr id="23" name="Google Shape;163;p1">
            <a:extLst>
              <a:ext uri="{FF2B5EF4-FFF2-40B4-BE49-F238E27FC236}">
                <a16:creationId xmlns:a16="http://schemas.microsoft.com/office/drawing/2014/main" id="{1ACA50DF-1E3A-1C45-A12E-E10648D51069}"/>
              </a:ext>
            </a:extLst>
          </p:cNvPr>
          <p:cNvSpPr txBox="1"/>
          <p:nvPr/>
        </p:nvSpPr>
        <p:spPr>
          <a:xfrm>
            <a:off x="4743726" y="3209320"/>
            <a:ext cx="2882825" cy="2724319"/>
          </a:xfrm>
          <a:prstGeom prst="rect">
            <a:avLst/>
          </a:prstGeom>
          <a:noFill/>
          <a:ln>
            <a:noFill/>
          </a:ln>
        </p:spPr>
        <p:txBody>
          <a:bodyPr spcFirstLastPara="1" wrap="square" lIns="91425" tIns="45700" rIns="91425" bIns="45700" anchor="t" anchorCtr="0">
            <a:noAutofit/>
          </a:bodyPr>
          <a:lstStyle/>
          <a:p>
            <a:pPr marL="114300" marR="0" lvl="0" indent="-114300" algn="l" defTabSz="914400" rtl="0" eaLnBrk="1" fontAlgn="auto" latinLnBrk="0" hangingPunct="1">
              <a:spcBef>
                <a:spcPts val="200"/>
              </a:spcBef>
              <a:spcAft>
                <a:spcPts val="0"/>
              </a:spcAft>
              <a:buClr>
                <a:srgbClr val="363534"/>
              </a:buClr>
              <a:buSzTx/>
              <a:buFont typeface="Arial"/>
              <a:buNone/>
              <a:tabLst/>
              <a:defRPr/>
            </a:pPr>
            <a:r>
              <a:rPr lang="en-US" sz="900" b="1" dirty="0">
                <a:solidFill>
                  <a:prstClr val="black"/>
                </a:solidFill>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Apprenticeships</a:t>
            </a:r>
          </a:p>
          <a:p>
            <a:pPr marL="171450" marR="0" lvl="0" indent="-171450" algn="l" defTabSz="914400" rtl="0" eaLnBrk="1" fontAlgn="auto" latinLnBrk="0" hangingPunct="1">
              <a:spcBef>
                <a:spcPts val="200"/>
              </a:spcBef>
              <a:spcAft>
                <a:spcPts val="0"/>
              </a:spcAft>
              <a:buSzTx/>
              <a:buFont typeface="Arial" panose="020B0604020202020204" pitchFamily="34" charset="0"/>
              <a:buChar char="•"/>
              <a:tabLst/>
              <a:defRPr/>
            </a:pPr>
            <a:r>
              <a:rPr kumimoji="0" lang="en-US" sz="9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Heating</a:t>
            </a:r>
            <a:r>
              <a:rPr lang="en-US" sz="900" dirty="0">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and</a:t>
            </a:r>
            <a:r>
              <a:rPr kumimoji="0" lang="en-US" sz="900" i="0" u="none" strike="noStrike" kern="1200" cap="none" spc="0" normalizeH="0" baseline="0" noProof="0" dirty="0">
                <a:ln>
                  <a:noFill/>
                </a:ln>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Air Conditioning Installer</a:t>
            </a:r>
          </a:p>
          <a:p>
            <a:pPr marR="0" lvl="0" algn="l" defTabSz="914400" rtl="0" eaLnBrk="1" fontAlgn="auto" latinLnBrk="0" hangingPunct="1">
              <a:lnSpc>
                <a:spcPts val="700"/>
              </a:lnSpc>
              <a:spcAft>
                <a:spcPts val="0"/>
              </a:spcAft>
              <a:buClr>
                <a:srgbClr val="363534"/>
              </a:buClr>
              <a:buSzTx/>
              <a:tabLst/>
              <a:defRPr/>
            </a:pPr>
            <a:endParaRPr kumimoji="0" lang="en-US" sz="900"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endParaRPr>
          </a:p>
          <a:p>
            <a:pPr marL="114300" marR="0" lvl="0" indent="-114300" algn="l" defTabSz="914400" rtl="0" eaLnBrk="1" fontAlgn="auto" latinLnBrk="0" hangingPunct="1">
              <a:spcBef>
                <a:spcPts val="200"/>
              </a:spcBef>
              <a:spcAft>
                <a:spcPts val="0"/>
              </a:spcAft>
              <a:buClr>
                <a:srgbClr val="363534"/>
              </a:buClr>
              <a:buSzTx/>
              <a:buFont typeface="Arial"/>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Associate Degrees</a:t>
            </a:r>
            <a:endParaRPr kumimoji="0"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Heating, Air Conditioning, Ventilation and</a:t>
            </a:r>
            <a:b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b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Refrigeration Maintenance Technology</a:t>
            </a: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Construction Site Management</a:t>
            </a: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Property Maintenance</a:t>
            </a:r>
            <a:endPar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Sheet Metal Technology/</a:t>
            </a: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Sheetworking</a:t>
            </a:r>
            <a:endPar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marL="114300" lvl="0" indent="-114300">
              <a:lnSpc>
                <a:spcPts val="700"/>
              </a:lnSpc>
              <a:buClr>
                <a:srgbClr val="363534"/>
              </a:buClr>
              <a:buSzPts val="800"/>
              <a:buFontTx/>
              <a:buChar char="•"/>
              <a:defRPr/>
            </a:pPr>
            <a:endPar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endParaRPr>
          </a:p>
          <a:p>
            <a:pPr lvl="0">
              <a:spcBef>
                <a:spcPts val="200"/>
              </a:spcBef>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Bachelor’s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Construction Engineering</a:t>
            </a: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Construction Management</a:t>
            </a: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Building/Construction Site Management</a:t>
            </a: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Heating, Air Conditioning, Ventilation and Refrigeration Maintenance Technology</a:t>
            </a:r>
          </a:p>
          <a:p>
            <a:pPr marL="114300" lvl="0" indent="-114300">
              <a:lnSpc>
                <a:spcPts val="700"/>
              </a:lnSpc>
              <a:buClr>
                <a:srgbClr val="363534"/>
              </a:buClr>
              <a:buSzPts val="800"/>
              <a:buFontTx/>
              <a:buChar char="•"/>
              <a:defRPr/>
            </a:pPr>
            <a:endParaRPr lang="en-US" sz="9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lvl="0">
              <a:spcBef>
                <a:spcPts val="200"/>
              </a:spcBef>
              <a:buClr>
                <a:srgbClr val="363534"/>
              </a:buClr>
              <a:buSzPts val="800"/>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Master’s, Doctoral, and Professional Degrees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Construction Engineering</a:t>
            </a:r>
          </a:p>
          <a:p>
            <a:pPr marL="171450" lvl="0" indent="-171450">
              <a:lnSpc>
                <a:spcPts val="1000"/>
              </a:lnSpc>
              <a:buSzPct val="100000"/>
              <a:buFont typeface="Arial" panose="020B0604020202020204" pitchFamily="34" charset="0"/>
              <a:buChar char="•"/>
              <a:defRPr/>
            </a:pPr>
            <a:r>
              <a:rPr lang="en-US" sz="900" dirty="0">
                <a:latin typeface="Calibri" panose="020F0502020204030204" pitchFamily="34" charset="0"/>
                <a:ea typeface="Open Sans Light" panose="020B0606030504020204" pitchFamily="34" charset="0"/>
                <a:cs typeface="Calibri" panose="020F0502020204030204" pitchFamily="34" charset="0"/>
                <a:sym typeface="Calibri"/>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Construction Management</a:t>
            </a:r>
          </a:p>
        </p:txBody>
      </p:sp>
      <p:sp>
        <p:nvSpPr>
          <p:cNvPr id="15" name="Rectangle 14">
            <a:extLst>
              <a:ext uri="{FF2B5EF4-FFF2-40B4-BE49-F238E27FC236}">
                <a16:creationId xmlns:a16="http://schemas.microsoft.com/office/drawing/2014/main" id="{015EAF6B-99CE-4B46-8970-C84F35537098}"/>
              </a:ext>
            </a:extLst>
          </p:cNvPr>
          <p:cNvSpPr/>
          <p:nvPr/>
        </p:nvSpPr>
        <p:spPr>
          <a:xfrm>
            <a:off x="5309412" y="5994777"/>
            <a:ext cx="2254497" cy="2923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Example Aligned Occupations   </a:t>
            </a: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4" y="8223572"/>
            <a:ext cx="3361882" cy="307777"/>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prstClr val="white"/>
                </a:solidFill>
                <a:effectLst/>
                <a:uLnTx/>
                <a:uFillTx/>
                <a:latin typeface="Calibri" panose="020F0502020204030204" pitchFamily="34" charset="0"/>
                <a:ea typeface="Open Sans Semibold" panose="020B0606030504020204" pitchFamily="34" charset="0"/>
                <a:cs typeface="Calibri" panose="020F0502020204030204" pitchFamily="34" charset="0"/>
              </a:rPr>
              <a:t>HVAC and Sheet Metal</a:t>
            </a:r>
          </a:p>
        </p:txBody>
      </p:sp>
      <p:sp>
        <p:nvSpPr>
          <p:cNvPr id="42" name="Double Bracket 41">
            <a:extLst>
              <a:ext uri="{FF2B5EF4-FFF2-40B4-BE49-F238E27FC236}">
                <a16:creationId xmlns:a16="http://schemas.microsoft.com/office/drawing/2014/main" id="{F823D4F0-DC2D-4E44-8CBE-CE01F1E5670E}"/>
              </a:ext>
              <a:ext uri="{C183D7F6-B498-43B3-948B-1728B52AA6E4}">
                <adec:decorative xmlns:adec="http://schemas.microsoft.com/office/drawing/2017/decorative" val="1"/>
              </a:ext>
            </a:extLst>
          </p:cNvPr>
          <p:cNvSpPr/>
          <p:nvPr/>
        </p:nvSpPr>
        <p:spPr>
          <a:xfrm>
            <a:off x="5317258" y="6282947"/>
            <a:ext cx="1901952" cy="966575"/>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ECE42AF-E901-D54D-9617-6AE15DB37D6C}"/>
              </a:ext>
            </a:extLst>
          </p:cNvPr>
          <p:cNvSpPr txBox="1"/>
          <p:nvPr/>
        </p:nvSpPr>
        <p:spPr>
          <a:xfrm>
            <a:off x="5305413" y="6288048"/>
            <a:ext cx="2005201" cy="477061"/>
          </a:xfrm>
          <a:prstGeom prst="rect">
            <a:avLst/>
          </a:prstGeom>
          <a:noFill/>
        </p:spPr>
        <p:txBody>
          <a:bodyPr wrap="square" rtlCol="0">
            <a:noAutofit/>
          </a:bodyPr>
          <a:lstStyle/>
          <a:p>
            <a:pPr lvl="0" defTabSz="1341150">
              <a:buClr>
                <a:prstClr val="black"/>
              </a:buClr>
              <a:buSzPts val="800"/>
              <a:defRPr/>
            </a:pPr>
            <a:r>
              <a:rPr lang="en-US" sz="10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Helpers—Installation, Maintenance, and Repair Workers</a:t>
            </a:r>
          </a:p>
        </p:txBody>
      </p:sp>
      <p:sp>
        <p:nvSpPr>
          <p:cNvPr id="31" name="TextBox 30">
            <a:extLst>
              <a:ext uri="{FF2B5EF4-FFF2-40B4-BE49-F238E27FC236}">
                <a16:creationId xmlns:a16="http://schemas.microsoft.com/office/drawing/2014/main" id="{6BC50869-F11E-6140-9A7D-20A0EA8F797B}"/>
              </a:ext>
            </a:extLst>
          </p:cNvPr>
          <p:cNvSpPr txBox="1"/>
          <p:nvPr/>
        </p:nvSpPr>
        <p:spPr>
          <a:xfrm>
            <a:off x="5305200" y="6636223"/>
            <a:ext cx="1612025" cy="617990"/>
          </a:xfrm>
          <a:prstGeom prst="rect">
            <a:avLst/>
          </a:prstGeom>
          <a:noFill/>
        </p:spPr>
        <p:txBody>
          <a:bodyPr wrap="square" rtlCol="0">
            <a:noAutofit/>
          </a:bodyPr>
          <a:lstStyle/>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34,574</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2,061</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22%</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51" name="Double Bracket 50">
            <a:extLst>
              <a:ext uri="{FF2B5EF4-FFF2-40B4-BE49-F238E27FC236}">
                <a16:creationId xmlns:a16="http://schemas.microsoft.com/office/drawing/2014/main" id="{39AF9B73-4958-B441-8B89-2805C8DC64E9}"/>
              </a:ext>
              <a:ext uri="{C183D7F6-B498-43B3-948B-1728B52AA6E4}">
                <adec:decorative xmlns:adec="http://schemas.microsoft.com/office/drawing/2017/decorative" val="1"/>
              </a:ext>
            </a:extLst>
          </p:cNvPr>
          <p:cNvSpPr/>
          <p:nvPr/>
        </p:nvSpPr>
        <p:spPr>
          <a:xfrm>
            <a:off x="5312278" y="7339607"/>
            <a:ext cx="1901952" cy="1087050"/>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322A8830-FB08-DD4C-9E74-0415193C983F}"/>
              </a:ext>
            </a:extLst>
          </p:cNvPr>
          <p:cNvSpPr txBox="1"/>
          <p:nvPr/>
        </p:nvSpPr>
        <p:spPr>
          <a:xfrm>
            <a:off x="5305731" y="7344029"/>
            <a:ext cx="2060945" cy="449757"/>
          </a:xfrm>
          <a:prstGeom prst="rect">
            <a:avLst/>
          </a:prstGeom>
          <a:noFill/>
        </p:spPr>
        <p:txBody>
          <a:bodyPr wrap="square" rtlCol="0">
            <a:noAutofit/>
          </a:bodyPr>
          <a:lstStyle/>
          <a:p>
            <a:pPr lvl="0" defTabSz="1341150">
              <a:buClr>
                <a:prstClr val="black"/>
              </a:buClr>
              <a:buSzPts val="800"/>
              <a:defRPr/>
            </a:pPr>
            <a:r>
              <a:rPr lang="en-US" sz="10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Heating, Air Conditioning, </a:t>
            </a:r>
            <a:br>
              <a:rPr lang="en-US" sz="10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br>
            <a:r>
              <a:rPr lang="en-US" sz="10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and Refrigeration Mechanics </a:t>
            </a:r>
            <a:br>
              <a:rPr lang="en-US" sz="10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br>
            <a:r>
              <a:rPr lang="en-US" sz="1000" b="1" i="1"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and Installers</a:t>
            </a:r>
            <a:endParaRPr kumimoji="0" lang="en-US" sz="10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53A39835-03FC-214F-8A58-02640F31131C}"/>
              </a:ext>
            </a:extLst>
          </p:cNvPr>
          <p:cNvSpPr txBox="1"/>
          <p:nvPr/>
        </p:nvSpPr>
        <p:spPr>
          <a:xfrm>
            <a:off x="5303683" y="7814258"/>
            <a:ext cx="1676009" cy="548438"/>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Median Wage</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 $</a:t>
            </a:r>
            <a:r>
              <a:rPr lang="en-US" sz="1000" dirty="0">
                <a:solidFill>
                  <a:prstClr val="black"/>
                </a:solidFill>
                <a:latin typeface="Calibri" panose="020F0502020204030204" pitchFamily="34" charset="0"/>
                <a:ea typeface="Open Sans Light" pitchFamily="2" charset="0"/>
                <a:cs typeface="Calibri" panose="020F0502020204030204" pitchFamily="34" charset="0"/>
              </a:rPr>
              <a:t>50,195</a:t>
            </a: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rPr>
              <a:t>Annual Openings: 3</a:t>
            </a:r>
            <a:r>
              <a:rPr lang="en-US" sz="1000" dirty="0">
                <a:solidFill>
                  <a:prstClr val="black"/>
                </a:solidFill>
                <a:latin typeface="Calibri" panose="020F0502020204030204" pitchFamily="34" charset="0"/>
                <a:ea typeface="Open Sans Light" pitchFamily="2" charset="0"/>
                <a:cs typeface="Calibri" panose="020F0502020204030204" pitchFamily="34" charset="0"/>
              </a:rPr>
              <a:t>,519 </a:t>
            </a: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Growth: </a:t>
            </a:r>
            <a:r>
              <a:rPr lang="en-US" sz="1000" dirty="0">
                <a:solidFill>
                  <a:prstClr val="black"/>
                </a:solidFill>
                <a:latin typeface="Calibri" panose="020F0502020204030204" pitchFamily="34" charset="0"/>
                <a:ea typeface="Open Sans Light" pitchFamily="2" charset="0"/>
                <a:cs typeface="Calibri" panose="020F0502020204030204" pitchFamily="34" charset="0"/>
                <a:sym typeface="Calibri"/>
              </a:rPr>
              <a:t>21</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itchFamily="2" charset="0"/>
                <a:cs typeface="Calibri" panose="020F0502020204030204" pitchFamily="34" charset="0"/>
                <a:sym typeface="Calibri"/>
              </a:rPr>
              <a:t>%</a:t>
            </a:r>
            <a:b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endParaRPr kumimoji="0" lang="en-US" sz="1000" b="1" i="1" u="none" strike="noStrike" kern="1200" cap="none" spc="0" normalizeH="0" baseline="0" noProof="0" dirty="0">
              <a:ln>
                <a:noFill/>
              </a:ln>
              <a:solidFill>
                <a:srgbClr val="3863AF"/>
              </a:solidFill>
              <a:effectLst/>
              <a:uLnTx/>
              <a:uFillTx/>
              <a:latin typeface="Calibri" panose="020F0502020204030204" pitchFamily="34" charset="0"/>
              <a:ea typeface="Open Sans Semibold" panose="020B0606030504020204" pitchFamily="34" charset="0"/>
              <a:cs typeface="Calibri" panose="020F0502020204030204" pitchFamily="34" charset="0"/>
            </a:endParaRP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sp>
        <p:nvSpPr>
          <p:cNvPr id="52" name="Double Bracket 51">
            <a:extLst>
              <a:ext uri="{FF2B5EF4-FFF2-40B4-BE49-F238E27FC236}">
                <a16:creationId xmlns:a16="http://schemas.microsoft.com/office/drawing/2014/main" id="{F6A75BE7-90DF-734E-A0FC-8A65F363CD1A}"/>
              </a:ext>
              <a:ext uri="{C183D7F6-B498-43B3-948B-1728B52AA6E4}">
                <adec:decorative xmlns:adec="http://schemas.microsoft.com/office/drawing/2017/decorative" val="1"/>
              </a:ext>
            </a:extLst>
          </p:cNvPr>
          <p:cNvSpPr/>
          <p:nvPr/>
        </p:nvSpPr>
        <p:spPr>
          <a:xfrm>
            <a:off x="5311399" y="8511948"/>
            <a:ext cx="1901952" cy="818101"/>
          </a:xfrm>
          <a:prstGeom prst="bracketPair">
            <a:avLst/>
          </a:prstGeom>
          <a:solidFill>
            <a:schemeClr val="bg1">
              <a:alpha val="6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86836B01-57B0-8443-920B-F0A28CAAA2E7}"/>
              </a:ext>
            </a:extLst>
          </p:cNvPr>
          <p:cNvSpPr txBox="1"/>
          <p:nvPr/>
        </p:nvSpPr>
        <p:spPr>
          <a:xfrm>
            <a:off x="5286587" y="8521586"/>
            <a:ext cx="1464509" cy="198601"/>
          </a:xfrm>
          <a:prstGeom prst="rect">
            <a:avLst/>
          </a:prstGeom>
          <a:noFill/>
        </p:spPr>
        <p:txBody>
          <a:bodyPr wrap="square" rtlCol="0">
            <a:noAutofit/>
          </a:bodyPr>
          <a:lstStyle/>
          <a:p>
            <a:pPr lvl="0" defTabSz="1341150">
              <a:buClr>
                <a:prstClr val="black"/>
              </a:buClr>
              <a:buSzPts val="800"/>
              <a:defRPr/>
            </a:pPr>
            <a:r>
              <a:rPr kumimoji="0" lang="en-US" sz="10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Construction Managers</a:t>
            </a:r>
            <a:endParaRPr kumimoji="0" lang="en-US" sz="1000" b="1" i="1"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0CF72ED8-415F-D540-AFCF-1D88EE060DD3}"/>
              </a:ext>
            </a:extLst>
          </p:cNvPr>
          <p:cNvSpPr txBox="1"/>
          <p:nvPr/>
        </p:nvSpPr>
        <p:spPr>
          <a:xfrm>
            <a:off x="5286587" y="8681285"/>
            <a:ext cx="1609126" cy="557647"/>
          </a:xfrm>
          <a:prstGeom prst="rect">
            <a:avLst/>
          </a:prstGeom>
          <a:noFill/>
        </p:spPr>
        <p:txBody>
          <a:bodyPr wrap="square" rtlCol="0">
            <a:noAutofit/>
          </a:bodyPr>
          <a:lstStyle/>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Median Wage</a:t>
            </a:r>
            <a:r>
              <a:rPr kumimoji="0" lang="en-US" sz="100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$98,294</a:t>
            </a:r>
            <a:endPar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endParaRPr>
          </a:p>
          <a:p>
            <a:pPr lvl="0" defTabSz="1341150">
              <a:lnSpc>
                <a:spcPts val="1250"/>
              </a:lnSpc>
              <a:buClr>
                <a:prstClr val="black"/>
              </a:buClr>
              <a:buSzPts val="800"/>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Annual Openings: </a:t>
            </a: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rPr>
              <a:t>5,403 </a:t>
            </a:r>
          </a:p>
          <a:p>
            <a:pPr lvl="0" defTabSz="1341150">
              <a:lnSpc>
                <a:spcPts val="1250"/>
              </a:lnSpc>
              <a:buClr>
                <a:prstClr val="black"/>
              </a:buClr>
              <a:buSzPts val="800"/>
              <a:defRPr/>
            </a:pPr>
            <a:r>
              <a:rPr lang="en-US" sz="10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10-Year </a:t>
            </a: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Growth: 24%</a:t>
            </a:r>
          </a:p>
          <a:p>
            <a:pPr marL="0" marR="0" lvl="0" indent="0" algn="l" defTabSz="1341150" rtl="0" eaLnBrk="1" fontAlgn="auto" latinLnBrk="0" hangingPunct="1">
              <a:lnSpc>
                <a:spcPts val="1250"/>
              </a:lnSpc>
              <a:spcBef>
                <a:spcPts val="0"/>
              </a:spcBef>
              <a:spcAft>
                <a:spcPts val="0"/>
              </a:spcAft>
              <a:buClr>
                <a:prstClr val="black"/>
              </a:buClr>
              <a:buSzPts val="800"/>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rPr>
              <a:t> </a:t>
            </a:r>
          </a:p>
        </p:txBody>
      </p:sp>
      <p:pic>
        <p:nvPicPr>
          <p:cNvPr id="39" name="Picture 38">
            <a:extLst>
              <a:ext uri="{FF2B5EF4-FFF2-40B4-BE49-F238E27FC236}">
                <a16:creationId xmlns:a16="http://schemas.microsoft.com/office/drawing/2014/main" id="{42F6463D-DDA7-F843-AB15-C2ABD0D5C64F}"/>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54163" y="3259565"/>
            <a:ext cx="597317" cy="583742"/>
          </a:xfrm>
          <a:prstGeom prst="rect">
            <a:avLst/>
          </a:prstGeom>
        </p:spPr>
      </p:pic>
      <p:pic>
        <p:nvPicPr>
          <p:cNvPr id="49" name="Picture 48">
            <a:extLst>
              <a:ext uri="{FF2B5EF4-FFF2-40B4-BE49-F238E27FC236}">
                <a16:creationId xmlns:a16="http://schemas.microsoft.com/office/drawing/2014/main" id="{9C215D3E-B4C3-D846-AA02-4E77213044A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47081" y="2283437"/>
            <a:ext cx="594360" cy="580853"/>
          </a:xfrm>
          <a:prstGeom prst="rect">
            <a:avLst/>
          </a:prstGeom>
        </p:spPr>
      </p:pic>
      <p:pic>
        <p:nvPicPr>
          <p:cNvPr id="41" name="Picture 40">
            <a:extLst>
              <a:ext uri="{FF2B5EF4-FFF2-40B4-BE49-F238E27FC236}">
                <a16:creationId xmlns:a16="http://schemas.microsoft.com/office/drawing/2014/main" id="{E87636A2-C85C-4446-99E9-B5ACC56AFC82}"/>
              </a:ext>
              <a:ext uri="{C183D7F6-B498-43B3-948B-1728B52AA6E4}">
                <adec:decorative xmlns:adec="http://schemas.microsoft.com/office/drawing/2017/decorative" val="1"/>
              </a:ext>
            </a:extLst>
          </p:cNvPr>
          <p:cNvPicPr preferRelativeResize="0">
            <a:picLocks/>
          </p:cNvPicPr>
          <p:nvPr/>
        </p:nvPicPr>
        <p:blipFill>
          <a:blip r:embed="rId6"/>
          <a:stretch>
            <a:fillRect/>
          </a:stretch>
        </p:blipFill>
        <p:spPr>
          <a:xfrm>
            <a:off x="4716922" y="6077206"/>
            <a:ext cx="594360" cy="585216"/>
          </a:xfrm>
          <a:prstGeom prst="rect">
            <a:avLst/>
          </a:prstGeom>
        </p:spPr>
      </p:pic>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7">
            <a:alphaModFix/>
          </a:blip>
          <a:srcRect/>
          <a:stretch/>
        </p:blipFill>
        <p:spPr>
          <a:xfrm>
            <a:off x="155192" y="9570300"/>
            <a:ext cx="705086" cy="352543"/>
          </a:xfrm>
          <a:prstGeom prst="rect">
            <a:avLst/>
          </a:prstGeom>
          <a:noFill/>
          <a:ln>
            <a:noFill/>
          </a:ln>
        </p:spPr>
      </p:pic>
      <p:sp>
        <p:nvSpPr>
          <p:cNvPr id="3" name="TextBox 2">
            <a:extLst>
              <a:ext uri="{FF2B5EF4-FFF2-40B4-BE49-F238E27FC236}">
                <a16:creationId xmlns:a16="http://schemas.microsoft.com/office/drawing/2014/main" id="{A70F6E95-8003-B142-A9FC-04557A922F61}"/>
              </a:ext>
            </a:extLst>
          </p:cNvPr>
          <p:cNvSpPr txBox="1"/>
          <p:nvPr/>
        </p:nvSpPr>
        <p:spPr>
          <a:xfrm>
            <a:off x="863445" y="9584337"/>
            <a:ext cx="3754879" cy="338554"/>
          </a:xfrm>
          <a:prstGeom prst="rect">
            <a:avLst/>
          </a:prstGeom>
          <a:noFill/>
        </p:spPr>
        <p:txBody>
          <a:bodyPr wrap="square" rtlCol="0">
            <a:spAutoFit/>
          </a:bodyPr>
          <a:lstStyle/>
          <a:p>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rPr>
              <a:t>Successful completion of the HVAC and Sheet Metal program of study will fulfill requirements of the Business and Industry endorsement. </a:t>
            </a:r>
          </a:p>
        </p:txBody>
      </p:sp>
      <p:sp>
        <p:nvSpPr>
          <p:cNvPr id="13" name="TextBox 12">
            <a:extLst>
              <a:ext uri="{FF2B5EF4-FFF2-40B4-BE49-F238E27FC236}">
                <a16:creationId xmlns:a16="http://schemas.microsoft.com/office/drawing/2014/main" id="{6F358EBB-3EB1-896D-8944-73879468ABB6}"/>
              </a:ext>
            </a:extLst>
          </p:cNvPr>
          <p:cNvSpPr txBox="1"/>
          <p:nvPr/>
        </p:nvSpPr>
        <p:spPr>
          <a:xfrm>
            <a:off x="4687085" y="9331529"/>
            <a:ext cx="3754879" cy="184666"/>
          </a:xfrm>
          <a:prstGeom prst="rect">
            <a:avLst/>
          </a:prstGeom>
          <a:noFill/>
        </p:spPr>
        <p:txBody>
          <a:bodyPr wrap="square" rtlCol="0">
            <a:spAutoFit/>
          </a:bodyPr>
          <a:lstStyle/>
          <a:p>
            <a:r>
              <a:rPr lang="en-US" sz="600" b="0" i="0" u="none" strike="noStrike" dirty="0">
                <a:solidFill>
                  <a:srgbClr val="000000"/>
                </a:solidFill>
                <a:effectLst/>
              </a:rPr>
              <a:t>Data Source: </a:t>
            </a:r>
            <a:r>
              <a:rPr lang="en-US" sz="600" b="0" i="0" u="none" strike="noStrike" dirty="0" err="1">
                <a:solidFill>
                  <a:srgbClr val="000000"/>
                </a:solidFill>
                <a:effectLst/>
              </a:rPr>
              <a:t>TexasWages</a:t>
            </a:r>
            <a:r>
              <a:rPr lang="en-US" sz="600" b="0" i="0" u="none" strike="noStrike" dirty="0">
                <a:solidFill>
                  <a:srgbClr val="000000"/>
                </a:solidFill>
                <a:effectLst/>
              </a:rPr>
              <a:t>, Texas Workforce Commission. Retrieved 3/8/20240</a:t>
            </a:r>
            <a:endParaRPr lang="en-US" sz="600" dirty="0">
              <a:solidFill>
                <a:schemeClr val="tx2"/>
              </a:solidFill>
              <a:ea typeface="Open Sans Light" panose="020B0606030504020204" pitchFamily="34" charset="0"/>
              <a:cs typeface="Calibri" panose="020F0502020204030204" pitchFamily="34" charset="0"/>
            </a:endParaRPr>
          </a:p>
        </p:txBody>
      </p:sp>
      <p:pic>
        <p:nvPicPr>
          <p:cNvPr id="18" name="Picture 17">
            <a:extLst>
              <a:ext uri="{FF2B5EF4-FFF2-40B4-BE49-F238E27FC236}">
                <a16:creationId xmlns:a16="http://schemas.microsoft.com/office/drawing/2014/main" id="{C851C065-71E1-7B42-99B6-11983C796FB2}"/>
              </a:ext>
            </a:extLst>
          </p:cNvPr>
          <p:cNvPicPr>
            <a:picLocks noChangeAspect="1"/>
          </p:cNvPicPr>
          <p:nvPr/>
        </p:nvPicPr>
        <p:blipFill>
          <a:blip r:embed="rId8"/>
          <a:srcRect t="272" b="272"/>
          <a:stretch/>
        </p:blipFill>
        <p:spPr>
          <a:xfrm>
            <a:off x="4743726" y="9514180"/>
            <a:ext cx="484632" cy="481991"/>
          </a:xfrm>
          <a:prstGeom prst="rect">
            <a:avLst/>
          </a:prstGeom>
        </p:spPr>
      </p:pic>
      <p:sp>
        <p:nvSpPr>
          <p:cNvPr id="43" name="TextBox 42">
            <a:extLst>
              <a:ext uri="{FF2B5EF4-FFF2-40B4-BE49-F238E27FC236}">
                <a16:creationId xmlns:a16="http://schemas.microsoft.com/office/drawing/2014/main" id="{D7CE7F4C-068A-2546-9291-E776EDA7D48E}"/>
              </a:ext>
            </a:extLst>
          </p:cNvPr>
          <p:cNvSpPr txBox="1"/>
          <p:nvPr/>
        </p:nvSpPr>
        <p:spPr>
          <a:xfrm>
            <a:off x="5189834" y="9420652"/>
            <a:ext cx="2343110" cy="617990"/>
          </a:xfrm>
          <a:prstGeom prst="rect">
            <a:avLst/>
          </a:prstGeom>
          <a:noFill/>
        </p:spPr>
        <p:txBody>
          <a:bodyPr wrap="square" rtlCol="0">
            <a:spAutoFit/>
          </a:bodyPr>
          <a:lstStyle/>
          <a:p>
            <a:pPr>
              <a:lnSpc>
                <a:spcPct val="108000"/>
              </a:lnSpc>
            </a:pPr>
            <a:r>
              <a:rPr lang="en-US" sz="800" i="1" dirty="0">
                <a:solidFill>
                  <a:srgbClr val="012169"/>
                </a:solidFill>
                <a:latin typeface="Calibri" panose="020F0502020204030204" pitchFamily="34" charset="0"/>
                <a:ea typeface="Open Sans ExtraBold" panose="020B0606030504020204" pitchFamily="34" charset="0"/>
                <a:cs typeface="Calibri" panose="020F0502020204030204" pitchFamily="34" charset="0"/>
              </a:rPr>
              <a:t>For more information visit: </a:t>
            </a:r>
            <a:r>
              <a:rPr lang="en-US" sz="800" dirty="0">
                <a:latin typeface="Calibri" panose="020F0502020204030204" pitchFamily="34" charset="0"/>
                <a:cs typeface="Calibri" panose="020F0502020204030204" pitchFamily="34" charset="0"/>
                <a:hlinkClick r:id="rId9"/>
              </a:rPr>
              <a:t>https://tea.texas.gov/academics/college-career-and-military-prep/career-and-technical-education/ac-hvac-extended.pdf</a:t>
            </a:r>
            <a:r>
              <a:rPr lang="en-US" sz="800" dirty="0">
                <a:latin typeface="Calibri" panose="020F0502020204030204" pitchFamily="34" charset="0"/>
                <a:cs typeface="Calibri" panose="020F0502020204030204" pitchFamily="34" charset="0"/>
              </a:rPr>
              <a:t> </a:t>
            </a:r>
            <a:endParaRPr lang="en-US" sz="800" i="1" dirty="0">
              <a:solidFill>
                <a:srgbClr val="012169"/>
              </a:solidFill>
              <a:latin typeface="Calibri" panose="020F0502020204030204" pitchFamily="34" charset="0"/>
              <a:ea typeface="Open Sans ExtraBold" panose="020B0606030504020204" pitchFamily="34" charset="0"/>
              <a:cs typeface="Calibri" panose="020F0502020204030204" pitchFamily="34" charset="0"/>
            </a:endParaRPr>
          </a:p>
        </p:txBody>
      </p:sp>
      <p:grpSp>
        <p:nvGrpSpPr>
          <p:cNvPr id="17" name="Group 16">
            <a:extLst>
              <a:ext uri="{FF2B5EF4-FFF2-40B4-BE49-F238E27FC236}">
                <a16:creationId xmlns:a16="http://schemas.microsoft.com/office/drawing/2014/main" id="{71D9102E-7E6B-9041-85EE-1A48C3B2B862}"/>
              </a:ext>
            </a:extLst>
          </p:cNvPr>
          <p:cNvGrpSpPr/>
          <p:nvPr/>
        </p:nvGrpSpPr>
        <p:grpSpPr>
          <a:xfrm>
            <a:off x="4688487" y="2203232"/>
            <a:ext cx="3083913" cy="761263"/>
            <a:chOff x="4688487" y="2284257"/>
            <a:chExt cx="3083913" cy="761263"/>
          </a:xfrm>
        </p:grpSpPr>
        <p:pic>
          <p:nvPicPr>
            <p:cNvPr id="48" name="Picture 11">
              <a:extLst>
                <a:ext uri="{FF2B5EF4-FFF2-40B4-BE49-F238E27FC236}">
                  <a16:creationId xmlns:a16="http://schemas.microsoft.com/office/drawing/2014/main" id="{FFF59411-63E6-6D4B-8001-1BCE4406ADE9}"/>
                </a:ext>
                <a:ext uri="{C183D7F6-B498-43B3-948B-1728B52AA6E4}">
                  <adec:decorative xmlns:adec="http://schemas.microsoft.com/office/drawing/2017/decorative" val="1"/>
                </a:ext>
              </a:extLst>
            </p:cNvPr>
            <p:cNvPicPr>
              <a:picLocks noChangeAspect="1"/>
            </p:cNvPicPr>
            <p:nvPr/>
          </p:nvPicPr>
          <p:blipFill rotWithShape="1">
            <a:blip r:embed="rId10"/>
            <a:srcRect l="4316" t="2748" r="54937" b="57703"/>
            <a:stretch/>
          </p:blipFill>
          <p:spPr>
            <a:xfrm>
              <a:off x="6247878" y="2284257"/>
              <a:ext cx="1524522" cy="761261"/>
            </a:xfrm>
            <a:prstGeom prst="rect">
              <a:avLst/>
            </a:prstGeom>
            <a:ln>
              <a:noFill/>
            </a:ln>
            <a:effectLst/>
          </p:spPr>
        </p:pic>
        <p:pic>
          <p:nvPicPr>
            <p:cNvPr id="50" name="Picture 11">
              <a:extLst>
                <a:ext uri="{FF2B5EF4-FFF2-40B4-BE49-F238E27FC236}">
                  <a16:creationId xmlns:a16="http://schemas.microsoft.com/office/drawing/2014/main" id="{1FDD18DA-083C-8747-AD33-8C07CA688505}"/>
                </a:ext>
                <a:ext uri="{C183D7F6-B498-43B3-948B-1728B52AA6E4}">
                  <adec:decorative xmlns:adec="http://schemas.microsoft.com/office/drawing/2017/decorative" val="1"/>
                </a:ext>
              </a:extLst>
            </p:cNvPr>
            <p:cNvPicPr>
              <a:picLocks noChangeAspect="1"/>
            </p:cNvPicPr>
            <p:nvPr/>
          </p:nvPicPr>
          <p:blipFill rotWithShape="1">
            <a:blip r:embed="rId10"/>
            <a:srcRect l="8700" t="59530" r="51743" b="3583"/>
            <a:stretch/>
          </p:blipFill>
          <p:spPr>
            <a:xfrm>
              <a:off x="4688487" y="2284260"/>
              <a:ext cx="1586824" cy="761260"/>
            </a:xfrm>
            <a:prstGeom prst="rect">
              <a:avLst/>
            </a:prstGeom>
            <a:ln>
              <a:noFill/>
            </a:ln>
            <a:effectLst/>
          </p:spPr>
        </p:pic>
      </p:grpSp>
      <p:sp>
        <p:nvSpPr>
          <p:cNvPr id="40" name="TextBox 39">
            <a:extLst>
              <a:ext uri="{FF2B5EF4-FFF2-40B4-BE49-F238E27FC236}">
                <a16:creationId xmlns:a16="http://schemas.microsoft.com/office/drawing/2014/main" id="{2E624D2E-5EF2-1543-B3FF-A9450FCB4906}"/>
              </a:ext>
            </a:extLst>
          </p:cNvPr>
          <p:cNvSpPr txBox="1"/>
          <p:nvPr/>
        </p:nvSpPr>
        <p:spPr>
          <a:xfrm>
            <a:off x="6688667" y="50463"/>
            <a:ext cx="4401776" cy="200055"/>
          </a:xfrm>
          <a:prstGeom prst="rect">
            <a:avLst/>
          </a:prstGeom>
          <a:noFill/>
        </p:spPr>
        <p:txBody>
          <a:bodyPr wrap="square">
            <a:spAutoFit/>
          </a:bodyPr>
          <a:lstStyle/>
          <a:p>
            <a:r>
              <a:rPr lang="en-US" sz="700" i="1" dirty="0"/>
              <a:t>Revised–November 2025</a:t>
            </a:r>
          </a:p>
        </p:txBody>
      </p:sp>
    </p:spTree>
    <p:extLst>
      <p:ext uri="{BB962C8B-B14F-4D97-AF65-F5344CB8AC3E}">
        <p14:creationId xmlns:p14="http://schemas.microsoft.com/office/powerpoint/2010/main" val="4075348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41335"/>
          </a:xfrm>
        </p:spPr>
        <p:txBody>
          <a:bodyPr>
            <a:noAutofit/>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HVAC and Sheet Metal — Page 2</a:t>
            </a:r>
            <a:endParaRPr lang="en-US" sz="800" dirty="0">
              <a:solidFill>
                <a:schemeClr val="bg1"/>
              </a:solidFill>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98487" y="160944"/>
            <a:ext cx="61675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Architecture and Construction Career Cluster</a:t>
            </a:r>
          </a:p>
        </p:txBody>
      </p:sp>
      <p:sp>
        <p:nvSpPr>
          <p:cNvPr id="41" name="TextBox 40">
            <a:extLst>
              <a:ext uri="{FF2B5EF4-FFF2-40B4-BE49-F238E27FC236}">
                <a16:creationId xmlns:a16="http://schemas.microsoft.com/office/drawing/2014/main" id="{016FFF59-FA5E-994D-8DE3-7298E5ADA69E}"/>
              </a:ext>
            </a:extLst>
          </p:cNvPr>
          <p:cNvSpPr txBox="1"/>
          <p:nvPr/>
        </p:nvSpPr>
        <p:spPr>
          <a:xfrm>
            <a:off x="1385424" y="543060"/>
            <a:ext cx="6392254" cy="353943"/>
          </a:xfrm>
          <a:prstGeom prst="rect">
            <a:avLst/>
          </a:prstGeom>
          <a:noFill/>
        </p:spPr>
        <p:txBody>
          <a:bodyPr wrap="square" rtlCol="0">
            <a:spAutoFit/>
          </a:bodyPr>
          <a:lstStyle/>
          <a:p>
            <a:pPr lvl="0">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HVAC and Sheet Metal</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52" y="908107"/>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4" name="Round Diagonal Corner Rectangle 3">
            <a:extLst>
              <a:ext uri="{FF2B5EF4-FFF2-40B4-BE49-F238E27FC236}">
                <a16:creationId xmlns:a16="http://schemas.microsoft.com/office/drawing/2014/main" id="{1FC84E31-D3E9-4645-AA27-E5CE8D61FC16}"/>
              </a:ext>
              <a:ext uri="{C183D7F6-B498-43B3-948B-1728B52AA6E4}">
                <adec:decorative xmlns:adec="http://schemas.microsoft.com/office/drawing/2017/decorative" val="1"/>
              </a:ext>
            </a:extLst>
          </p:cNvPr>
          <p:cNvSpPr/>
          <p:nvPr/>
        </p:nvSpPr>
        <p:spPr>
          <a:xfrm rot="16200000">
            <a:off x="-116169" y="1910365"/>
            <a:ext cx="1126254" cy="411242"/>
          </a:xfrm>
          <a:prstGeom prst="round2DiagRect">
            <a:avLst/>
          </a:prstGeom>
          <a:solidFill>
            <a:srgbClr val="012169"/>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Google Shape;187;p2">
            <a:extLst>
              <a:ext uri="{FF2B5EF4-FFF2-40B4-BE49-F238E27FC236}">
                <a16:creationId xmlns:a16="http://schemas.microsoft.com/office/drawing/2014/main" id="{1C3E5367-D893-F547-8939-44BE478A0AB2}"/>
              </a:ext>
            </a:extLst>
          </p:cNvPr>
          <p:cNvSpPr txBox="1"/>
          <p:nvPr/>
        </p:nvSpPr>
        <p:spPr>
          <a:xfrm rot="16200000">
            <a:off x="-59891" y="1962118"/>
            <a:ext cx="1013698" cy="30773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1</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38" name="Google Shape;188;p2">
            <a:extLst>
              <a:ext uri="{FF2B5EF4-FFF2-40B4-BE49-F238E27FC236}">
                <a16:creationId xmlns:a16="http://schemas.microsoft.com/office/drawing/2014/main" id="{E5FD0F7F-C689-CC49-A3D9-1F6883E368B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56615792"/>
              </p:ext>
            </p:extLst>
          </p:nvPr>
        </p:nvGraphicFramePr>
        <p:xfrm>
          <a:off x="834361" y="1389063"/>
          <a:ext cx="6437376" cy="160936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3903870355"/>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012169"/>
                    </a:solidFill>
                  </a:tcPr>
                </a:tc>
                <a:extLst>
                  <a:ext uri="{0D108BD9-81ED-4DB2-BD59-A6C34878D82A}">
                    <a16:rowId xmlns:a16="http://schemas.microsoft.com/office/drawing/2014/main" val="10000"/>
                  </a:ext>
                </a:extLst>
              </a:tr>
              <a:tr h="608391">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Architecture*</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13004210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000" b="0" i="0" u="none" strike="noStrike" dirty="0">
                          <a:solidFill>
                            <a:schemeClr val="bg1"/>
                          </a:solidFill>
                          <a:effectLst/>
                          <a:latin typeface="Calibri" panose="020F0502020204030204" pitchFamily="34" charset="0"/>
                          <a:cs typeface="Calibri" panose="020F0502020204030204" pitchFamily="34" charset="0"/>
                        </a:rPr>
                        <a:t>1. Architecture and Construction</a:t>
                      </a:r>
                      <a:br>
                        <a:rPr lang="en-US" sz="1000" b="0" i="0" u="none" strike="noStrike" dirty="0">
                          <a:solidFill>
                            <a:schemeClr val="bg1"/>
                          </a:solidFill>
                          <a:effectLst/>
                          <a:latin typeface="Calibri" panose="020F0502020204030204" pitchFamily="34" charset="0"/>
                          <a:cs typeface="Calibri" panose="020F0502020204030204" pitchFamily="34" charset="0"/>
                        </a:rPr>
                      </a:br>
                      <a:r>
                        <a:rPr lang="en-US" sz="1000" b="0" i="0" u="none" strike="noStrike" dirty="0">
                          <a:solidFill>
                            <a:schemeClr val="bg1"/>
                          </a:solidFill>
                          <a:effectLst/>
                          <a:latin typeface="Calibri" panose="020F0502020204030204" pitchFamily="34" charset="0"/>
                          <a:cs typeface="Calibri" panose="020F0502020204030204" pitchFamily="34" charset="0"/>
                        </a:rPr>
                        <a:t>2. Engineering</a:t>
                      </a:r>
                    </a:p>
                  </a:txBody>
                  <a:tcPr marL="6350" marR="6350" marT="6350" marB="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8391">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Principles of Construction*</a:t>
                      </a:r>
                    </a:p>
                    <a:p>
                      <a:pPr marL="9525"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13004220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ctr" latinLnBrk="0" hangingPunct="1">
                        <a:spcBef>
                          <a:spcPts val="0"/>
                        </a:spcBef>
                        <a:spcAft>
                          <a:spcPts val="0"/>
                        </a:spcAft>
                      </a:pPr>
                      <a:r>
                        <a:rPr lang="en-US" sz="900" b="0" i="0" kern="1200" dirty="0">
                          <a:solidFill>
                            <a:schemeClr val="bg1"/>
                          </a:solidFill>
                          <a:effectLst/>
                          <a:latin typeface="Calibri" panose="020F0502020204030204" pitchFamily="34" charset="0"/>
                          <a:ea typeface="Open Sans Light" pitchFamily="2" charset="0"/>
                          <a:cs typeface="Calibri" panose="020F0502020204030204" pitchFamily="34" charset="0"/>
                        </a:rPr>
                        <a:t>1. Architecture and Construction</a:t>
                      </a:r>
                      <a:endParaRPr lang="en-US" sz="900" dirty="0">
                        <a:solidFill>
                          <a:schemeClr val="bg1"/>
                        </a:solidFill>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1" name="Round Diagonal Corner Rectangle 20">
            <a:extLst>
              <a:ext uri="{FF2B5EF4-FFF2-40B4-BE49-F238E27FC236}">
                <a16:creationId xmlns:a16="http://schemas.microsoft.com/office/drawing/2014/main" id="{02FF7C61-5889-014E-A200-83B321531DD7}"/>
              </a:ext>
              <a:ext uri="{C183D7F6-B498-43B3-948B-1728B52AA6E4}">
                <adec:decorative xmlns:adec="http://schemas.microsoft.com/office/drawing/2017/decorative" val="1"/>
              </a:ext>
            </a:extLst>
          </p:cNvPr>
          <p:cNvSpPr/>
          <p:nvPr/>
        </p:nvSpPr>
        <p:spPr>
          <a:xfrm rot="16200000">
            <a:off x="-117444" y="3740816"/>
            <a:ext cx="1126254" cy="411242"/>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3" name="Google Shape;187;p2">
            <a:extLst>
              <a:ext uri="{FF2B5EF4-FFF2-40B4-BE49-F238E27FC236}">
                <a16:creationId xmlns:a16="http://schemas.microsoft.com/office/drawing/2014/main" id="{637971F6-B1B7-A64D-BA50-C97F2DEE90C7}"/>
              </a:ext>
            </a:extLst>
          </p:cNvPr>
          <p:cNvSpPr txBox="1"/>
          <p:nvPr/>
        </p:nvSpPr>
        <p:spPr>
          <a:xfrm rot="16200000">
            <a:off x="-61166" y="3792569"/>
            <a:ext cx="1013698" cy="307736"/>
          </a:xfrm>
          <a:prstGeom prst="rect">
            <a:avLst/>
          </a:prstGeom>
          <a:solidFill>
            <a:srgbClr val="3863AF"/>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2</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55" name="Google Shape;188;p2">
            <a:extLst>
              <a:ext uri="{FF2B5EF4-FFF2-40B4-BE49-F238E27FC236}">
                <a16:creationId xmlns:a16="http://schemas.microsoft.com/office/drawing/2014/main" id="{C8ABB4AB-0B72-794F-BE18-FF28BD9BDE4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84909737"/>
              </p:ext>
            </p:extLst>
          </p:nvPr>
        </p:nvGraphicFramePr>
        <p:xfrm>
          <a:off x="826987" y="3225920"/>
          <a:ext cx="6437376" cy="3473651"/>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330543124"/>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041347">
                <a:tc>
                  <a:txBody>
                    <a:bodyPr/>
                    <a:lstStyle/>
                    <a:p>
                      <a:pPr marL="0" marR="0" indent="0" algn="l" rtl="0" eaLnBrk="1" fontAlgn="ctr" latinLnBrk="0" hangingPunct="1">
                        <a:spcBef>
                          <a:spcPts val="0"/>
                        </a:spcBef>
                        <a:spcAft>
                          <a:spcPts val="0"/>
                        </a:spcAft>
                      </a:pPr>
                      <a:r>
                        <a:rPr lang="en-US" sz="1100" b="1" i="0" u="none" strike="noStrike" kern="1200" dirty="0">
                          <a:solidFill>
                            <a:srgbClr val="012169"/>
                          </a:solidFill>
                          <a:effectLst/>
                          <a:latin typeface="Calibri" panose="020F0502020204030204" pitchFamily="34" charset="0"/>
                          <a:ea typeface="Open Sans Semibold" pitchFamily="2" charset="0"/>
                          <a:cs typeface="Calibri" panose="020F0502020204030204" pitchFamily="34" charset="0"/>
                        </a:rPr>
                        <a:t>Heating, Ventilation, and Air Conditioning (HVAC) and Refrigeration Technology I</a:t>
                      </a:r>
                    </a:p>
                    <a:p>
                      <a:pPr marL="0" marR="0" indent="0" algn="l" rtl="0" eaLnBrk="1" fontAlgn="ctr" latinLnBrk="0" hangingPunct="1">
                        <a:spcBef>
                          <a:spcPts val="0"/>
                        </a:spcBef>
                        <a:spcAft>
                          <a:spcPts val="0"/>
                        </a:spcAft>
                      </a:pPr>
                      <a:r>
                        <a:rPr lang="en-US" sz="1000" b="0" i="0" u="none" strike="noStrike" kern="1200" spc="0" baseline="0" dirty="0">
                          <a:ln>
                            <a:noFill/>
                          </a:ln>
                          <a:solidFill>
                            <a:srgbClr val="3864AF"/>
                          </a:solidFill>
                          <a:effectLst/>
                          <a:latin typeface="Calibri" panose="020F0502020204030204" pitchFamily="34" charset="0"/>
                          <a:ea typeface="Open Sans Light" pitchFamily="2" charset="0"/>
                          <a:cs typeface="Calibri" panose="020F0502020204030204" pitchFamily="34" charset="0"/>
                        </a:rPr>
                        <a:t>13005800  (1 credit)</a:t>
                      </a:r>
                      <a:endParaRPr lang="en-US" sz="1800" b="0" i="0" u="none" strike="noStrike" dirty="0">
                        <a:effectLst/>
                        <a:latin typeface="Calibri" panose="020F0502020204030204" pitchFamily="34" charset="0"/>
                        <a:cs typeface="Calibri" panose="020F0502020204030204" pitchFamily="34" charset="0"/>
                      </a:endParaRPr>
                    </a:p>
                  </a:txBody>
                  <a:tcPr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ctr" latinLnBrk="0" hangingPunct="1">
                        <a:spcBef>
                          <a:spcPts val="0"/>
                        </a:spcBef>
                        <a:spcAft>
                          <a:spcPts val="0"/>
                        </a:spcAft>
                      </a:pPr>
                      <a:endParaRPr lang="en-US" sz="1800" b="0" i="0" u="none" strike="noStrike">
                        <a:effectLst/>
                        <a:latin typeface="Calibri" panose="020F0502020204030204" pitchFamily="34" charset="0"/>
                        <a:cs typeface="Calibri" panose="020F0502020204030204" pitchFamily="34" charset="0"/>
                      </a:endParaRPr>
                    </a:p>
                  </a:txBody>
                  <a:tcPr marL="6350"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Principles of Architecture, Principles of Construction, or Construction Technology I</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Architecture and Construction</a:t>
                      </a:r>
                    </a:p>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2. Manufacturing</a:t>
                      </a:r>
                      <a:endParaRPr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4644743"/>
                  </a:ext>
                </a:extLst>
              </a:tr>
              <a:tr h="1041347">
                <a:tc>
                  <a:txBody>
                    <a:bodyPr/>
                    <a:lstStyle/>
                    <a:p>
                      <a:pPr marL="0" marR="0" lvl="0" indent="0" algn="l" defTabSz="777240" rtl="0" eaLnBrk="1" fontAlgn="auto" latinLnBrk="0" hangingPunct="1">
                        <a:lnSpc>
                          <a:spcPct val="100000"/>
                        </a:lnSpc>
                        <a:spcBef>
                          <a:spcPts val="0"/>
                        </a:spcBef>
                        <a:spcAft>
                          <a:spcPts val="0"/>
                        </a:spcAft>
                        <a:buClr>
                          <a:srgbClr val="000000"/>
                        </a:buClr>
                        <a:buSzPts val="1000"/>
                        <a:buFont typeface="Calibri"/>
                        <a:buNone/>
                        <a:tabLst/>
                        <a:defRPr/>
                      </a:pPr>
                      <a:r>
                        <a:rPr lang="en-US" sz="1100" b="1" i="0" u="none" strike="noStrike" kern="1200" dirty="0">
                          <a:solidFill>
                            <a:srgbClr val="012169"/>
                          </a:solidFill>
                          <a:effectLst/>
                          <a:latin typeface="Calibri" panose="020F0502020204030204" pitchFamily="34" charset="0"/>
                          <a:ea typeface="Open Sans Semibold" pitchFamily="2" charset="0"/>
                          <a:cs typeface="Calibri" panose="020F0502020204030204" pitchFamily="34" charset="0"/>
                        </a:rPr>
                        <a:t>Building Maintenance Technology I</a:t>
                      </a:r>
                      <a:r>
                        <a:rPr kumimoji="0" lang="en-US" sz="1100" b="1" i="0"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a:t>
                      </a:r>
                    </a:p>
                    <a:p>
                      <a:pPr marL="0" marR="0" indent="0" algn="l" rtl="0" eaLnBrk="1" fontAlgn="ctr" latinLnBrk="0" hangingPunct="1">
                        <a:spcBef>
                          <a:spcPts val="0"/>
                        </a:spcBef>
                        <a:spcAft>
                          <a:spcPts val="0"/>
                        </a:spcAft>
                      </a:pPr>
                      <a:r>
                        <a:rPr lang="en-US" sz="1000" b="0" i="0" u="none" strike="noStrike" kern="1200" spc="0" baseline="0" dirty="0">
                          <a:ln>
                            <a:noFill/>
                          </a:ln>
                          <a:solidFill>
                            <a:srgbClr val="3864AF"/>
                          </a:solidFill>
                          <a:effectLst/>
                          <a:latin typeface="Calibri" panose="020F0502020204030204" pitchFamily="34" charset="0"/>
                          <a:ea typeface="Open Sans Light" pitchFamily="2" charset="0"/>
                          <a:cs typeface="Calibri" panose="020F0502020204030204" pitchFamily="34" charset="0"/>
                        </a:rPr>
                        <a:t>13005400  (2 credits)</a:t>
                      </a:r>
                      <a:endParaRPr lang="en-US" sz="1800" b="0" i="0" u="none" strike="noStrike" dirty="0">
                        <a:effectLst/>
                        <a:latin typeface="Calibri" panose="020F0502020204030204" pitchFamily="34" charset="0"/>
                        <a:cs typeface="Calibri" panose="020F0502020204030204" pitchFamily="34" charset="0"/>
                      </a:endParaRPr>
                    </a:p>
                  </a:txBody>
                  <a:tcPr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ctr" latinLnBrk="0" hangingPunct="1">
                        <a:spcBef>
                          <a:spcPts val="0"/>
                        </a:spcBef>
                        <a:spcAft>
                          <a:spcPts val="0"/>
                        </a:spcAft>
                      </a:pPr>
                      <a:endParaRPr lang="en-US" sz="1800" b="0" i="0" u="none" strike="noStrike">
                        <a:effectLst/>
                        <a:latin typeface="Calibri" panose="020F0502020204030204" pitchFamily="34" charset="0"/>
                        <a:cs typeface="Calibri" panose="020F0502020204030204" pitchFamily="34" charset="0"/>
                      </a:endParaRPr>
                    </a:p>
                  </a:txBody>
                  <a:tcPr marL="6350"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Principles of Architecture or Principles of Construction</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1. Architecture and Construction</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6841905"/>
                  </a:ext>
                </a:extLst>
              </a:tr>
              <a:tr h="769692">
                <a:tc>
                  <a:txBody>
                    <a:bodyPr/>
                    <a:lstStyle/>
                    <a:p>
                      <a:pPr marL="0" marR="0" lvl="0" indent="0" algn="l" defTabSz="777240" rtl="0" eaLnBrk="1" fontAlgn="auto" latinLnBrk="0" hangingPunct="1">
                        <a:lnSpc>
                          <a:spcPct val="100000"/>
                        </a:lnSpc>
                        <a:spcBef>
                          <a:spcPts val="0"/>
                        </a:spcBef>
                        <a:spcAft>
                          <a:spcPts val="0"/>
                        </a:spcAft>
                        <a:buClr>
                          <a:srgbClr val="000000"/>
                        </a:buClr>
                        <a:buSzPts val="1000"/>
                        <a:buFont typeface="Calibri"/>
                        <a:buNone/>
                        <a:tabLst/>
                        <a:defRPr/>
                      </a:pPr>
                      <a:r>
                        <a:rPr kumimoji="0" lang="en-US" sz="1100" b="1" i="0" u="none" strike="noStrike" kern="1200" cap="none" spc="0" normalizeH="0" baseline="0" noProof="0" dirty="0">
                          <a:ln>
                            <a:noFill/>
                          </a:ln>
                          <a:solidFill>
                            <a:srgbClr val="012169"/>
                          </a:solidFill>
                          <a:effectLst/>
                          <a:uLnTx/>
                          <a:uFillTx/>
                          <a:latin typeface="Calibri" panose="020F0502020204030204" pitchFamily="34" charset="0"/>
                          <a:ea typeface="Open Sans Semibold" pitchFamily="2" charset="0"/>
                          <a:cs typeface="Calibri" panose="020F0502020204030204" pitchFamily="34" charset="0"/>
                        </a:rPr>
                        <a:t>Entrepreneurship I*</a:t>
                      </a:r>
                    </a:p>
                    <a:p>
                      <a:pPr marL="0" marR="0" lvl="0" indent="0" algn="l" defTabSz="777240" rtl="0" eaLnBrk="1" fontAlgn="auto" latinLnBrk="0" hangingPunct="1">
                        <a:lnSpc>
                          <a:spcPct val="100000"/>
                        </a:lnSpc>
                        <a:spcBef>
                          <a:spcPts val="0"/>
                        </a:spcBef>
                        <a:spcAft>
                          <a:spcPts val="0"/>
                        </a:spcAft>
                        <a:buClr>
                          <a:srgbClr val="000000"/>
                        </a:buClr>
                        <a:buSzPts val="1000"/>
                        <a:buFont typeface="Calibri"/>
                        <a:buNone/>
                        <a:tabLst/>
                        <a:defRPr/>
                      </a:pPr>
                      <a:r>
                        <a:rPr kumimoji="0" lang="en-US" sz="1000" b="0" i="0" u="none" strike="noStrike" kern="1200" cap="none" spc="0" normalizeH="0" baseline="0" noProof="0" dirty="0">
                          <a:ln>
                            <a:noFill/>
                          </a:ln>
                          <a:solidFill>
                            <a:srgbClr val="3864AF"/>
                          </a:solidFill>
                          <a:effectLst/>
                          <a:uLnTx/>
                          <a:uFillTx/>
                          <a:latin typeface="Calibri" panose="020F0502020204030204" pitchFamily="34" charset="0"/>
                          <a:ea typeface="Open Sans Light" pitchFamily="2" charset="0"/>
                          <a:cs typeface="Calibri" panose="020F0502020204030204" pitchFamily="34" charset="0"/>
                        </a:rPr>
                        <a:t>13011101 (1 credit)</a:t>
                      </a: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txBody>
                  <a:tcPr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ctr" latinLnBrk="0" hangingPunct="1">
                        <a:spcBef>
                          <a:spcPts val="0"/>
                        </a:spcBef>
                        <a:spcAft>
                          <a:spcPts val="0"/>
                        </a:spcAft>
                      </a:pPr>
                      <a:endParaRPr lang="en-US" sz="1800" b="0" i="0" u="none" strike="noStrike">
                        <a:effectLst/>
                        <a:latin typeface="Calibri" panose="020F0502020204030204" pitchFamily="34" charset="0"/>
                        <a:cs typeface="Calibri" panose="020F0502020204030204" pitchFamily="34" charset="0"/>
                      </a:endParaRPr>
                    </a:p>
                  </a:txBody>
                  <a:tcPr marL="6350"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endPar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endParaRPr>
                    </a:p>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Principles of Business, Marketing and Finance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8241786"/>
                  </a:ext>
                </a:extLst>
              </a:tr>
            </a:tbl>
          </a:graphicData>
        </a:graphic>
      </p:graphicFrame>
      <p:sp>
        <p:nvSpPr>
          <p:cNvPr id="27" name="Round Diagonal Corner Rectangle 26">
            <a:extLst>
              <a:ext uri="{FF2B5EF4-FFF2-40B4-BE49-F238E27FC236}">
                <a16:creationId xmlns:a16="http://schemas.microsoft.com/office/drawing/2014/main" id="{D61A33BC-C4A5-9F44-BE5C-2240AF40DE49}"/>
              </a:ext>
              <a:ext uri="{C183D7F6-B498-43B3-948B-1728B52AA6E4}">
                <adec:decorative xmlns:adec="http://schemas.microsoft.com/office/drawing/2017/decorative" val="1"/>
              </a:ext>
            </a:extLst>
          </p:cNvPr>
          <p:cNvSpPr/>
          <p:nvPr/>
        </p:nvSpPr>
        <p:spPr>
          <a:xfrm rot="16200000">
            <a:off x="-121140" y="7331450"/>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28" name="Google Shape;187;p2">
            <a:extLst>
              <a:ext uri="{FF2B5EF4-FFF2-40B4-BE49-F238E27FC236}">
                <a16:creationId xmlns:a16="http://schemas.microsoft.com/office/drawing/2014/main" id="{09098AEF-70D1-2C49-8103-522CAEFD3794}"/>
              </a:ext>
            </a:extLst>
          </p:cNvPr>
          <p:cNvSpPr txBox="1"/>
          <p:nvPr/>
        </p:nvSpPr>
        <p:spPr>
          <a:xfrm rot="16200000">
            <a:off x="-64862" y="7387145"/>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5" name="Google Shape;188;p2">
            <a:extLst>
              <a:ext uri="{FF2B5EF4-FFF2-40B4-BE49-F238E27FC236}">
                <a16:creationId xmlns:a16="http://schemas.microsoft.com/office/drawing/2014/main" id="{3DABB247-8273-DA47-B49C-F888A0F5F1D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79215938"/>
              </p:ext>
            </p:extLst>
          </p:nvPr>
        </p:nvGraphicFramePr>
        <p:xfrm>
          <a:off x="834361" y="6832925"/>
          <a:ext cx="6437376" cy="176176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1146255">
                <a:tc>
                  <a:txBody>
                    <a:bodyPr/>
                    <a:lstStyle/>
                    <a:p>
                      <a:pPr marL="0" marR="0" lvl="0" indent="0" algn="l" defTabSz="777240" rtl="0" eaLnBrk="1" fontAlgn="auto" latinLnBrk="0" hangingPunct="1">
                        <a:lnSpc>
                          <a:spcPct val="100000"/>
                        </a:lnSpc>
                        <a:spcBef>
                          <a:spcPts val="0"/>
                        </a:spcBef>
                        <a:spcAft>
                          <a:spcPts val="0"/>
                        </a:spcAft>
                        <a:buClr>
                          <a:srgbClr val="000000"/>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Sheet Metal Technology</a:t>
                      </a:r>
                    </a:p>
                    <a:p>
                      <a:pPr marL="0" marR="0" lvl="0" indent="0" algn="l" defTabSz="777240" rtl="0" eaLnBrk="1" fontAlgn="auto" latinLnBrk="0" hangingPunct="1">
                        <a:lnSpc>
                          <a:spcPct val="100000"/>
                        </a:lnSpc>
                        <a:spcBef>
                          <a:spcPts val="0"/>
                        </a:spcBef>
                        <a:spcAft>
                          <a:spcPts val="0"/>
                        </a:spcAft>
                        <a:buClr>
                          <a:srgbClr val="000000"/>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N1300430 (1 credit)</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Algebra I, Geometry, Introduction to Manufacturing, Principles of Construction, or Construction Technology I</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900" b="0" i="0" kern="1200" dirty="0">
                          <a:solidFill>
                            <a:schemeClr val="bg1"/>
                          </a:solidFill>
                          <a:effectLst/>
                          <a:latin typeface="Calibri" panose="020F0502020204030204" pitchFamily="34" charset="0"/>
                          <a:ea typeface="Open Sans Light" pitchFamily="2" charset="0"/>
                          <a:cs typeface="Calibri" panose="020F0502020204030204" pitchFamily="34" charset="0"/>
                        </a:rPr>
                        <a:t>1. Architecture and Construction</a:t>
                      </a:r>
                      <a:endParaRPr lang="en-US" sz="900" dirty="0">
                        <a:solidFill>
                          <a:schemeClr val="bg1"/>
                        </a:solidFill>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730888"/>
                  </a:ext>
                </a:extLst>
              </a:tr>
              <a:tr h="235137">
                <a:tc>
                  <a:txBody>
                    <a:bodyPr/>
                    <a:lstStyle/>
                    <a:p>
                      <a:pPr marL="0" marR="0" lvl="0" indent="0" algn="l" defTabSz="777240" rtl="0" eaLnBrk="1" fontAlgn="auto" latinLnBrk="0" hangingPunct="1">
                        <a:lnSpc>
                          <a:spcPct val="100000"/>
                        </a:lnSpc>
                        <a:spcBef>
                          <a:spcPts val="0"/>
                        </a:spcBef>
                        <a:spcAft>
                          <a:spcPts val="0"/>
                        </a:spcAft>
                        <a:buClr>
                          <a:srgbClr val="000000"/>
                        </a:buClr>
                        <a:buSzPts val="1000"/>
                        <a:buFont typeface="Calibri"/>
                        <a:buNone/>
                        <a:tabLst/>
                        <a:defRPr/>
                      </a:pPr>
                      <a:r>
                        <a:rPr lang="en-US" sz="1000" b="1" i="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Continued on next page</a:t>
                      </a: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r>
                        <a:rPr lang="en-US" sz="900" dirty="0">
                          <a:solidFill>
                            <a:schemeClr val="bg1"/>
                          </a:solidFill>
                          <a:effectLst/>
                          <a:latin typeface="Calibri" panose="020F0502020204030204" pitchFamily="34" charset="0"/>
                          <a:cs typeface="Calibri" panose="020F0502020204030204" pitchFamily="34" charset="0"/>
                        </a:rPr>
                        <a:t>--</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6686949"/>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764322" y="8579092"/>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in this career cluster.                        </a:t>
            </a: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5"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HVAC and Sheet Metal</a:t>
            </a: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995" y="9296524"/>
            <a:ext cx="7772400"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kumimoji="0" lang="en-US" sz="900" b="1"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Architecture and Construction </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a:t>
            </a:r>
            <a:r>
              <a:rPr kumimoji="0" lang="en-US" sz="900" i="0" u="none" strike="noStrike" kern="1200" cap="none" spc="0" normalizeH="0" baseline="0" noProof="0" dirty="0" err="1">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areer</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 cluster</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pic>
        <p:nvPicPr>
          <p:cNvPr id="52" name="Picture 51">
            <a:extLst>
              <a:ext uri="{FF2B5EF4-FFF2-40B4-BE49-F238E27FC236}">
                <a16:creationId xmlns:a16="http://schemas.microsoft.com/office/drawing/2014/main" id="{6B1C9DFA-C4DD-FDB1-ABAA-B38D2FEF8144}"/>
              </a:ext>
              <a:ext uri="{C183D7F6-B498-43B3-948B-1728B52AA6E4}">
                <adec:decorative xmlns:adec="http://schemas.microsoft.com/office/drawing/2017/decorative" val="1"/>
              </a:ext>
            </a:extLst>
          </p:cNvP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2464" y="1799135"/>
            <a:ext cx="438912" cy="438912"/>
          </a:xfrm>
          <a:prstGeom prst="rect">
            <a:avLst/>
          </a:prstGeom>
          <a:noFill/>
          <a:extLst>
            <a:ext uri="{909E8E84-426E-40DD-AFC4-6F175D3DCCD1}">
              <a14:hiddenFill xmlns:a14="http://schemas.microsoft.com/office/drawing/2010/main">
                <a:solidFill>
                  <a:srgbClr val="FFFFFF"/>
                </a:solidFill>
              </a14:hiddenFill>
            </a:ext>
          </a:extLst>
        </p:spPr>
      </p:pic>
      <p:pic>
        <p:nvPicPr>
          <p:cNvPr id="53" name="Google Shape;182;p3">
            <a:extLst>
              <a:ext uri="{FF2B5EF4-FFF2-40B4-BE49-F238E27FC236}">
                <a16:creationId xmlns:a16="http://schemas.microsoft.com/office/drawing/2014/main" id="{0DCCDBCB-9249-7FD6-B4D3-591809453E88}"/>
              </a:ex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5502913" y="1800518"/>
            <a:ext cx="438912" cy="438912"/>
          </a:xfrm>
          <a:prstGeom prst="rect">
            <a:avLst/>
          </a:prstGeom>
          <a:noFill/>
          <a:ln>
            <a:noFill/>
          </a:ln>
        </p:spPr>
      </p:pic>
      <p:pic>
        <p:nvPicPr>
          <p:cNvPr id="54" name="Google Shape;182;p3">
            <a:extLst>
              <a:ext uri="{FF2B5EF4-FFF2-40B4-BE49-F238E27FC236}">
                <a16:creationId xmlns:a16="http://schemas.microsoft.com/office/drawing/2014/main" id="{109802F4-317A-7351-D2CA-2638E8AE6C0F}"/>
              </a:ex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5731577" y="2444028"/>
            <a:ext cx="438912" cy="438912"/>
          </a:xfrm>
          <a:prstGeom prst="rect">
            <a:avLst/>
          </a:prstGeom>
          <a:noFill/>
          <a:ln>
            <a:noFill/>
          </a:ln>
        </p:spPr>
      </p:pic>
      <p:pic>
        <p:nvPicPr>
          <p:cNvPr id="58" name="Google Shape;192;p3">
            <a:extLst>
              <a:ext uri="{FF2B5EF4-FFF2-40B4-BE49-F238E27FC236}">
                <a16:creationId xmlns:a16="http://schemas.microsoft.com/office/drawing/2014/main" id="{080EB4CC-020B-C088-0C78-FB572C24101A}"/>
              </a:ext>
              <a:ext uri="{C183D7F6-B498-43B3-948B-1728B52AA6E4}">
                <adec:decorative xmlns:adec="http://schemas.microsoft.com/office/drawing/2017/decorative" val="1"/>
              </a:ext>
            </a:extLst>
          </p:cNvPr>
          <p:cNvPicPr preferRelativeResize="0"/>
          <p:nvPr/>
        </p:nvPicPr>
        <p:blipFill rotWithShape="1">
          <a:blip r:embed="rId10">
            <a:alphaModFix/>
          </a:blip>
          <a:srcRect/>
          <a:stretch/>
        </p:blipFill>
        <p:spPr>
          <a:xfrm>
            <a:off x="5946499" y="3837408"/>
            <a:ext cx="438912" cy="438912"/>
          </a:xfrm>
          <a:prstGeom prst="rect">
            <a:avLst/>
          </a:prstGeom>
          <a:noFill/>
          <a:ln>
            <a:noFill/>
          </a:ln>
        </p:spPr>
      </p:pic>
      <p:pic>
        <p:nvPicPr>
          <p:cNvPr id="59" name="Google Shape;182;p3">
            <a:extLst>
              <a:ext uri="{FF2B5EF4-FFF2-40B4-BE49-F238E27FC236}">
                <a16:creationId xmlns:a16="http://schemas.microsoft.com/office/drawing/2014/main" id="{6630D572-F066-EF31-7988-597A4C0A8644}"/>
              </a:ex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5515867" y="3838699"/>
            <a:ext cx="438912" cy="438912"/>
          </a:xfrm>
          <a:prstGeom prst="rect">
            <a:avLst/>
          </a:prstGeom>
          <a:noFill/>
          <a:ln>
            <a:noFill/>
          </a:ln>
        </p:spPr>
      </p:pic>
      <p:pic>
        <p:nvPicPr>
          <p:cNvPr id="60" name="Google Shape;182;p3">
            <a:extLst>
              <a:ext uri="{FF2B5EF4-FFF2-40B4-BE49-F238E27FC236}">
                <a16:creationId xmlns:a16="http://schemas.microsoft.com/office/drawing/2014/main" id="{E787605D-5B85-DE98-46A5-D851EBC921A6}"/>
              </a:ex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5731574" y="4889416"/>
            <a:ext cx="438912" cy="438912"/>
          </a:xfrm>
          <a:prstGeom prst="rect">
            <a:avLst/>
          </a:prstGeom>
          <a:noFill/>
          <a:ln>
            <a:noFill/>
          </a:ln>
        </p:spPr>
      </p:pic>
      <p:pic>
        <p:nvPicPr>
          <p:cNvPr id="62" name="Google Shape;182;p3">
            <a:extLst>
              <a:ext uri="{FF2B5EF4-FFF2-40B4-BE49-F238E27FC236}">
                <a16:creationId xmlns:a16="http://schemas.microsoft.com/office/drawing/2014/main" id="{7F718D42-62E4-6432-805E-C4A6D0E7FAB8}"/>
              </a:ex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5746553" y="7514949"/>
            <a:ext cx="402105" cy="402105"/>
          </a:xfrm>
          <a:prstGeom prst="rect">
            <a:avLst/>
          </a:prstGeom>
          <a:noFill/>
          <a:ln>
            <a:noFill/>
          </a:ln>
        </p:spPr>
      </p:pic>
      <p:grpSp>
        <p:nvGrpSpPr>
          <p:cNvPr id="3" name="Group 2">
            <a:extLst>
              <a:ext uri="{FF2B5EF4-FFF2-40B4-BE49-F238E27FC236}">
                <a16:creationId xmlns:a16="http://schemas.microsoft.com/office/drawing/2014/main" id="{38858F5C-23D7-D47A-01C9-496165518B10}"/>
              </a:ext>
              <a:ext uri="{C183D7F6-B498-43B3-948B-1728B52AA6E4}">
                <adec:decorative xmlns:adec="http://schemas.microsoft.com/office/drawing/2017/decorative" val="1"/>
              </a:ext>
            </a:extLst>
          </p:cNvPr>
          <p:cNvGrpSpPr/>
          <p:nvPr/>
        </p:nvGrpSpPr>
        <p:grpSpPr>
          <a:xfrm>
            <a:off x="4920373" y="5762571"/>
            <a:ext cx="2081760" cy="806112"/>
            <a:chOff x="5164820" y="5512141"/>
            <a:chExt cx="2081760" cy="806112"/>
          </a:xfrm>
        </p:grpSpPr>
        <p:pic>
          <p:nvPicPr>
            <p:cNvPr id="5" name="Picture 4" descr="Agriculture, Food and Natural Resources">
              <a:extLst>
                <a:ext uri="{FF2B5EF4-FFF2-40B4-BE49-F238E27FC236}">
                  <a16:creationId xmlns:a16="http://schemas.microsoft.com/office/drawing/2014/main" id="{25635E1A-756F-3FC0-7D7B-AC8FE62BE9D6}"/>
                </a:ext>
              </a:extLst>
            </p:cNvPr>
            <p:cNvPicPr>
              <a:picLocks noChangeAspect="1"/>
            </p:cNvPicPr>
            <p:nvPr/>
          </p:nvPicPr>
          <p:blipFill>
            <a:blip r:embed="rId11"/>
            <a:stretch>
              <a:fillRect/>
            </a:stretch>
          </p:blipFill>
          <p:spPr>
            <a:xfrm>
              <a:off x="5164820" y="5512141"/>
              <a:ext cx="390157" cy="390157"/>
            </a:xfrm>
            <a:prstGeom prst="rect">
              <a:avLst/>
            </a:prstGeom>
          </p:spPr>
        </p:pic>
        <p:pic>
          <p:nvPicPr>
            <p:cNvPr id="6" name="Picture 5" descr="Architecture and Construction">
              <a:extLst>
                <a:ext uri="{FF2B5EF4-FFF2-40B4-BE49-F238E27FC236}">
                  <a16:creationId xmlns:a16="http://schemas.microsoft.com/office/drawing/2014/main" id="{792A03DF-3BB9-14BC-48F0-0640BF12C6DB}"/>
                </a:ext>
              </a:extLst>
            </p:cNvPr>
            <p:cNvPicPr>
              <a:picLocks noChangeAspect="1"/>
            </p:cNvPicPr>
            <p:nvPr/>
          </p:nvPicPr>
          <p:blipFill>
            <a:blip r:embed="rId9"/>
            <a:stretch>
              <a:fillRect/>
            </a:stretch>
          </p:blipFill>
          <p:spPr>
            <a:xfrm>
              <a:off x="5581410" y="5512141"/>
              <a:ext cx="390157" cy="390157"/>
            </a:xfrm>
            <a:prstGeom prst="rect">
              <a:avLst/>
            </a:prstGeom>
          </p:spPr>
        </p:pic>
        <p:pic>
          <p:nvPicPr>
            <p:cNvPr id="7" name="Picture 6" descr="Arts, Audio Visual Technology and Communication">
              <a:extLst>
                <a:ext uri="{FF2B5EF4-FFF2-40B4-BE49-F238E27FC236}">
                  <a16:creationId xmlns:a16="http://schemas.microsoft.com/office/drawing/2014/main" id="{7B540239-DCAF-7D76-5B39-B2737B595826}"/>
                </a:ext>
              </a:extLst>
            </p:cNvPr>
            <p:cNvPicPr>
              <a:picLocks noChangeAspect="1"/>
            </p:cNvPicPr>
            <p:nvPr/>
          </p:nvPicPr>
          <p:blipFill>
            <a:blip r:embed="rId12"/>
            <a:stretch>
              <a:fillRect/>
            </a:stretch>
          </p:blipFill>
          <p:spPr>
            <a:xfrm>
              <a:off x="6002549" y="5512141"/>
              <a:ext cx="390157" cy="390157"/>
            </a:xfrm>
            <a:prstGeom prst="rect">
              <a:avLst/>
            </a:prstGeom>
          </p:spPr>
        </p:pic>
        <p:pic>
          <p:nvPicPr>
            <p:cNvPr id="8" name="Picture 7" descr="Business, Marketing and Finance">
              <a:extLst>
                <a:ext uri="{FF2B5EF4-FFF2-40B4-BE49-F238E27FC236}">
                  <a16:creationId xmlns:a16="http://schemas.microsoft.com/office/drawing/2014/main" id="{BA42D98C-0713-F14B-4812-F3C0BC3E673F}"/>
                </a:ext>
              </a:extLst>
            </p:cNvPr>
            <p:cNvPicPr>
              <a:picLocks noChangeAspect="1"/>
            </p:cNvPicPr>
            <p:nvPr/>
          </p:nvPicPr>
          <p:blipFill>
            <a:blip r:embed="rId13"/>
            <a:stretch>
              <a:fillRect/>
            </a:stretch>
          </p:blipFill>
          <p:spPr>
            <a:xfrm>
              <a:off x="6437336" y="5512141"/>
              <a:ext cx="390157" cy="390157"/>
            </a:xfrm>
            <a:prstGeom prst="rect">
              <a:avLst/>
            </a:prstGeom>
          </p:spPr>
        </p:pic>
        <p:pic>
          <p:nvPicPr>
            <p:cNvPr id="9" name="Picture 8" descr="Health Science">
              <a:extLst>
                <a:ext uri="{FF2B5EF4-FFF2-40B4-BE49-F238E27FC236}">
                  <a16:creationId xmlns:a16="http://schemas.microsoft.com/office/drawing/2014/main" id="{4F46622D-E572-A4D9-1A06-91DEB6FA38B9}"/>
                </a:ext>
              </a:extLst>
            </p:cNvPr>
            <p:cNvPicPr>
              <a:picLocks noChangeAspect="1"/>
            </p:cNvPicPr>
            <p:nvPr/>
          </p:nvPicPr>
          <p:blipFill>
            <a:blip r:embed="rId14"/>
            <a:stretch>
              <a:fillRect/>
            </a:stretch>
          </p:blipFill>
          <p:spPr>
            <a:xfrm>
              <a:off x="6853928" y="5512141"/>
              <a:ext cx="390157" cy="390157"/>
            </a:xfrm>
            <a:prstGeom prst="rect">
              <a:avLst/>
            </a:prstGeom>
          </p:spPr>
        </p:pic>
        <p:pic>
          <p:nvPicPr>
            <p:cNvPr id="10" name="Picture 9" descr="Human Services">
              <a:extLst>
                <a:ext uri="{FF2B5EF4-FFF2-40B4-BE49-F238E27FC236}">
                  <a16:creationId xmlns:a16="http://schemas.microsoft.com/office/drawing/2014/main" id="{1A787BA8-CBFA-C8F4-36C2-C2B93C6917FC}"/>
                </a:ext>
              </a:extLst>
            </p:cNvPr>
            <p:cNvPicPr>
              <a:picLocks noChangeAspect="1"/>
            </p:cNvPicPr>
            <p:nvPr/>
          </p:nvPicPr>
          <p:blipFill>
            <a:blip r:embed="rId15"/>
            <a:stretch>
              <a:fillRect/>
            </a:stretch>
          </p:blipFill>
          <p:spPr>
            <a:xfrm>
              <a:off x="5588360" y="5928096"/>
              <a:ext cx="390157" cy="390157"/>
            </a:xfrm>
            <a:prstGeom prst="rect">
              <a:avLst/>
            </a:prstGeom>
          </p:spPr>
        </p:pic>
        <p:pic>
          <p:nvPicPr>
            <p:cNvPr id="11" name="Picture 10" descr="Information Technology">
              <a:extLst>
                <a:ext uri="{FF2B5EF4-FFF2-40B4-BE49-F238E27FC236}">
                  <a16:creationId xmlns:a16="http://schemas.microsoft.com/office/drawing/2014/main" id="{61049FED-1D67-363D-591A-AB4BC505C841}"/>
                </a:ext>
              </a:extLst>
            </p:cNvPr>
            <p:cNvPicPr>
              <a:picLocks noChangeAspect="1"/>
            </p:cNvPicPr>
            <p:nvPr/>
          </p:nvPicPr>
          <p:blipFill>
            <a:blip r:embed="rId16"/>
            <a:stretch>
              <a:fillRect/>
            </a:stretch>
          </p:blipFill>
          <p:spPr>
            <a:xfrm>
              <a:off x="6005652" y="5928096"/>
              <a:ext cx="390157" cy="390157"/>
            </a:xfrm>
            <a:prstGeom prst="rect">
              <a:avLst/>
            </a:prstGeom>
          </p:spPr>
        </p:pic>
        <p:pic>
          <p:nvPicPr>
            <p:cNvPr id="13" name="Picture 12" descr="Manufacturing">
              <a:extLst>
                <a:ext uri="{FF2B5EF4-FFF2-40B4-BE49-F238E27FC236}">
                  <a16:creationId xmlns:a16="http://schemas.microsoft.com/office/drawing/2014/main" id="{EA5394BE-BD9C-971E-9390-EB7271BB5AFA}"/>
                </a:ext>
              </a:extLst>
            </p:cNvPr>
            <p:cNvPicPr>
              <a:picLocks noChangeAspect="1"/>
            </p:cNvPicPr>
            <p:nvPr/>
          </p:nvPicPr>
          <p:blipFill>
            <a:blip r:embed="rId10"/>
            <a:stretch>
              <a:fillRect/>
            </a:stretch>
          </p:blipFill>
          <p:spPr>
            <a:xfrm>
              <a:off x="6436591" y="5921008"/>
              <a:ext cx="390157" cy="390157"/>
            </a:xfrm>
            <a:prstGeom prst="rect">
              <a:avLst/>
            </a:prstGeom>
          </p:spPr>
        </p:pic>
        <p:pic>
          <p:nvPicPr>
            <p:cNvPr id="14" name="Picture 13" descr="Transportation, Distribution and Logistics">
              <a:extLst>
                <a:ext uri="{FF2B5EF4-FFF2-40B4-BE49-F238E27FC236}">
                  <a16:creationId xmlns:a16="http://schemas.microsoft.com/office/drawing/2014/main" id="{F54B1111-2E7D-2BB6-DB6D-BF804F64899A}"/>
                </a:ext>
              </a:extLst>
            </p:cNvPr>
            <p:cNvPicPr>
              <a:picLocks noChangeAspect="1"/>
            </p:cNvPicPr>
            <p:nvPr/>
          </p:nvPicPr>
          <p:blipFill>
            <a:blip r:embed="rId17"/>
            <a:stretch>
              <a:fillRect/>
            </a:stretch>
          </p:blipFill>
          <p:spPr>
            <a:xfrm>
              <a:off x="6856423" y="5921008"/>
              <a:ext cx="390157" cy="390157"/>
            </a:xfrm>
            <a:prstGeom prst="rect">
              <a:avLst/>
            </a:prstGeom>
          </p:spPr>
        </p:pic>
        <p:pic>
          <p:nvPicPr>
            <p:cNvPr id="15" name="Picture 14" descr="Hospitality and Tourism">
              <a:extLst>
                <a:ext uri="{FF2B5EF4-FFF2-40B4-BE49-F238E27FC236}">
                  <a16:creationId xmlns:a16="http://schemas.microsoft.com/office/drawing/2014/main" id="{9D258444-EB50-18DE-6E9C-BE0C7878701E}"/>
                </a:ext>
              </a:extLst>
            </p:cNvPr>
            <p:cNvPicPr>
              <a:picLocks noChangeAspect="1"/>
            </p:cNvPicPr>
            <p:nvPr/>
          </p:nvPicPr>
          <p:blipFill>
            <a:blip r:embed="rId18"/>
            <a:stretch>
              <a:fillRect/>
            </a:stretch>
          </p:blipFill>
          <p:spPr>
            <a:xfrm>
              <a:off x="5168528" y="5928096"/>
              <a:ext cx="390157" cy="390157"/>
            </a:xfrm>
            <a:prstGeom prst="rect">
              <a:avLst/>
            </a:prstGeom>
          </p:spPr>
        </p:pic>
      </p:grpSp>
    </p:spTree>
    <p:extLst>
      <p:ext uri="{BB962C8B-B14F-4D97-AF65-F5344CB8AC3E}">
        <p14:creationId xmlns:p14="http://schemas.microsoft.com/office/powerpoint/2010/main" val="1341843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94067"/>
          </a:xfrm>
        </p:spPr>
        <p:txBody>
          <a:bodyPr>
            <a:normAutofit fontScale="90000"/>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HVAC and Sheet Metal — Page 3</a:t>
            </a:r>
            <a:endParaRPr lang="en-US" sz="800" dirty="0">
              <a:solidFill>
                <a:schemeClr val="bg1"/>
              </a:solidFill>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98487" y="160947"/>
            <a:ext cx="61675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Architecture and Construction Career Cluster</a:t>
            </a:r>
          </a:p>
        </p:txBody>
      </p:sp>
      <p:sp>
        <p:nvSpPr>
          <p:cNvPr id="41" name="TextBox 40">
            <a:extLst>
              <a:ext uri="{FF2B5EF4-FFF2-40B4-BE49-F238E27FC236}">
                <a16:creationId xmlns:a16="http://schemas.microsoft.com/office/drawing/2014/main" id="{016FFF59-FA5E-994D-8DE3-7298E5ADA69E}"/>
              </a:ext>
            </a:extLst>
          </p:cNvPr>
          <p:cNvSpPr txBox="1"/>
          <p:nvPr/>
        </p:nvSpPr>
        <p:spPr>
          <a:xfrm>
            <a:off x="1385424" y="543058"/>
            <a:ext cx="6392254" cy="353943"/>
          </a:xfrm>
          <a:prstGeom prst="rect">
            <a:avLst/>
          </a:prstGeom>
          <a:noFill/>
        </p:spPr>
        <p:txBody>
          <a:bodyPr wrap="square" rtlCol="0">
            <a:spAutoFit/>
          </a:bodyPr>
          <a:lstStyle/>
          <a:p>
            <a:pPr lvl="0">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HVAC and Sheet Metal</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2923" y="915016"/>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54" name="Round Diagonal Corner Rectangle 26">
            <a:extLst>
              <a:ext uri="{FF2B5EF4-FFF2-40B4-BE49-F238E27FC236}">
                <a16:creationId xmlns:a16="http://schemas.microsoft.com/office/drawing/2014/main" id="{2D9E442D-1517-B2F1-6B62-F1B8ACD32781}"/>
              </a:ext>
              <a:ext uri="{C183D7F6-B498-43B3-948B-1728B52AA6E4}">
                <adec:decorative xmlns:adec="http://schemas.microsoft.com/office/drawing/2017/decorative" val="1"/>
              </a:ext>
            </a:extLst>
          </p:cNvPr>
          <p:cNvSpPr/>
          <p:nvPr/>
        </p:nvSpPr>
        <p:spPr>
          <a:xfrm rot="16200000">
            <a:off x="-112507" y="1895702"/>
            <a:ext cx="1126254" cy="411242"/>
          </a:xfrm>
          <a:prstGeom prst="round2DiagRect">
            <a:avLst/>
          </a:prstGeom>
          <a:solidFill>
            <a:srgbClr val="3635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55" name="Google Shape;187;p2">
            <a:extLst>
              <a:ext uri="{FF2B5EF4-FFF2-40B4-BE49-F238E27FC236}">
                <a16:creationId xmlns:a16="http://schemas.microsoft.com/office/drawing/2014/main" id="{164A9A98-8C23-791D-2272-D264551E6360}"/>
              </a:ext>
            </a:extLst>
          </p:cNvPr>
          <p:cNvSpPr txBox="1"/>
          <p:nvPr/>
        </p:nvSpPr>
        <p:spPr>
          <a:xfrm rot="16200000">
            <a:off x="-56229" y="1951397"/>
            <a:ext cx="1013698" cy="307736"/>
          </a:xfrm>
          <a:prstGeom prst="rect">
            <a:avLst/>
          </a:prstGeom>
          <a:solidFill>
            <a:srgbClr val="363534"/>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3</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22" name="Google Shape;188;p2">
            <a:extLst>
              <a:ext uri="{FF2B5EF4-FFF2-40B4-BE49-F238E27FC236}">
                <a16:creationId xmlns:a16="http://schemas.microsoft.com/office/drawing/2014/main" id="{839BE1C5-1B92-1DA8-2859-66CEC84DA62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14693748"/>
              </p:ext>
            </p:extLst>
          </p:nvPr>
        </p:nvGraphicFramePr>
        <p:xfrm>
          <a:off x="825887" y="1387753"/>
          <a:ext cx="6437376" cy="1640490"/>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4271131778"/>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l" rtl="0">
                        <a:spcBef>
                          <a:spcPts val="0"/>
                        </a:spcBef>
                        <a:spcAft>
                          <a:spcPts val="0"/>
                        </a:spcAft>
                        <a:buClr>
                          <a:schemeClr val="dk1"/>
                        </a:buClr>
                        <a:buSzPts val="1000"/>
                        <a:buFont typeface="Calibri"/>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endParaRPr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363534"/>
                    </a:solidFill>
                  </a:tcPr>
                </a:tc>
                <a:extLst>
                  <a:ext uri="{0D108BD9-81ED-4DB2-BD59-A6C34878D82A}">
                    <a16:rowId xmlns:a16="http://schemas.microsoft.com/office/drawing/2014/main" val="10000"/>
                  </a:ext>
                </a:extLst>
              </a:tr>
              <a:tr h="1311306">
                <a:tc>
                  <a:txBody>
                    <a:bodyPr/>
                    <a:lstStyle/>
                    <a:p>
                      <a:pPr marL="0" marR="0" lvl="0" indent="0" algn="l" rtl="0">
                        <a:spcBef>
                          <a:spcPts val="0"/>
                        </a:spcBef>
                        <a:spcAft>
                          <a:spcPts val="0"/>
                        </a:spcAft>
                        <a:buClr>
                          <a:schemeClr val="dk1"/>
                        </a:buClr>
                        <a:buSzPts val="1000"/>
                        <a:buFont typeface="Calibri"/>
                        <a:buNone/>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Heating, Ventilation, and Air Conditioning (HVAC) and Refrigeration Technology II</a:t>
                      </a:r>
                    </a:p>
                    <a:p>
                      <a:pPr marL="0" marR="0" lvl="0" indent="0" algn="l" rtl="0">
                        <a:spcBef>
                          <a:spcPts val="0"/>
                        </a:spcBef>
                        <a:spcAft>
                          <a:spcPts val="0"/>
                        </a:spcAft>
                        <a:buClr>
                          <a:schemeClr val="dk1"/>
                        </a:buClr>
                        <a:buSzPts val="1000"/>
                        <a:buFont typeface="Calibri"/>
                        <a:buNone/>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13005900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sz="9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Heating, Ventilation, and Air Conditioning (HVAC) and Refrigeration Technology I</a:t>
                      </a:r>
                    </a:p>
                    <a:p>
                      <a:pPr marL="0" marR="0" lvl="0" indent="0" algn="l" rtl="0">
                        <a:spcBef>
                          <a:spcPts val="0"/>
                        </a:spcBef>
                        <a:spcAft>
                          <a:spcPts val="0"/>
                        </a:spcAft>
                        <a:buClr>
                          <a:schemeClr val="dk1"/>
                        </a:buClr>
                        <a:buSzPts val="1000"/>
                        <a:buFont typeface="Calibri"/>
                        <a:buNone/>
                      </a:pPr>
                      <a:r>
                        <a:rPr lang="en-US" sz="900" b="1" i="0" u="none" strike="noStrike" cap="none" dirty="0">
                          <a:solidFill>
                            <a:srgbClr val="3863AF"/>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Principles of Architecture or Principles of Construction</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77240" rtl="0" eaLnBrk="1" fontAlgn="auto" latinLnBrk="0" hangingPunct="1">
                        <a:lnSpc>
                          <a:spcPct val="100000"/>
                        </a:lnSpc>
                        <a:spcBef>
                          <a:spcPts val="0"/>
                        </a:spcBef>
                        <a:spcAft>
                          <a:spcPts val="0"/>
                        </a:spcAft>
                        <a:buClrTx/>
                        <a:buSzTx/>
                        <a:buFontTx/>
                        <a:buNone/>
                        <a:tabLst/>
                        <a:defRPr/>
                      </a:pPr>
                      <a:endParaRPr lang="en-US" sz="900" dirty="0">
                        <a:solidFill>
                          <a:schemeClr val="bg1"/>
                        </a:solidFill>
                        <a:effectLst/>
                        <a:latin typeface="Calibri" panose="020F050202020403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9532759"/>
                  </a:ext>
                </a:extLst>
              </a:tr>
            </a:tbl>
          </a:graphicData>
        </a:graphic>
      </p:graphicFrame>
      <p:sp>
        <p:nvSpPr>
          <p:cNvPr id="5" name="Round Diagonal Corner Rectangle 30">
            <a:extLst>
              <a:ext uri="{FF2B5EF4-FFF2-40B4-BE49-F238E27FC236}">
                <a16:creationId xmlns:a16="http://schemas.microsoft.com/office/drawing/2014/main" id="{8EDF072A-587D-BEAA-0B9D-41028DE179CA}"/>
              </a:ext>
              <a:ext uri="{C183D7F6-B498-43B3-948B-1728B52AA6E4}">
                <adec:decorative xmlns:adec="http://schemas.microsoft.com/office/drawing/2017/decorative" val="1"/>
              </a:ext>
            </a:extLst>
          </p:cNvPr>
          <p:cNvSpPr/>
          <p:nvPr/>
        </p:nvSpPr>
        <p:spPr>
          <a:xfrm rot="16200000">
            <a:off x="-117980" y="3819997"/>
            <a:ext cx="1126254" cy="411242"/>
          </a:xfrm>
          <a:prstGeom prst="round2DiagRect">
            <a:avLst/>
          </a:prstGeom>
          <a:solidFill>
            <a:srgbClr val="5A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6" name="Google Shape;187;p2">
            <a:extLst>
              <a:ext uri="{FF2B5EF4-FFF2-40B4-BE49-F238E27FC236}">
                <a16:creationId xmlns:a16="http://schemas.microsoft.com/office/drawing/2014/main" id="{EEB2DA7E-A6EA-88EB-8B6E-7FFA4A679454}"/>
              </a:ext>
            </a:extLst>
          </p:cNvPr>
          <p:cNvSpPr txBox="1"/>
          <p:nvPr/>
        </p:nvSpPr>
        <p:spPr>
          <a:xfrm rot="16200000">
            <a:off x="-61702" y="3887652"/>
            <a:ext cx="1013698" cy="307736"/>
          </a:xfrm>
          <a:prstGeom prst="rect">
            <a:avLst/>
          </a:prstGeom>
          <a:solidFill>
            <a:srgbClr val="5A6267"/>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7" name="Google Shape;188;p2">
            <a:extLst>
              <a:ext uri="{FF2B5EF4-FFF2-40B4-BE49-F238E27FC236}">
                <a16:creationId xmlns:a16="http://schemas.microsoft.com/office/drawing/2014/main" id="{B6734433-C0CD-8904-7871-8832C4466A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36440696"/>
              </p:ext>
            </p:extLst>
          </p:nvPr>
        </p:nvGraphicFramePr>
        <p:xfrm>
          <a:off x="825887" y="3217387"/>
          <a:ext cx="6437376" cy="599848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1457178">
                <a:tc>
                  <a:txBody>
                    <a:bodyPr/>
                    <a:lstStyle/>
                    <a:p>
                      <a:pPr marL="0" marR="0" indent="0" algn="l" rtl="0" eaLnBrk="1" fontAlgn="auto" latinLnBrk="0" hangingPunct="1">
                        <a:spcBef>
                          <a:spcPts val="0"/>
                        </a:spcBef>
                        <a:spcAft>
                          <a:spcPts val="0"/>
                        </a:spcAft>
                      </a:pPr>
                      <a:r>
                        <a:rPr lang="en-US" sz="1100" b="1" i="0" u="none" strike="noStrike" kern="1200" dirty="0">
                          <a:solidFill>
                            <a:srgbClr val="012169"/>
                          </a:solidFill>
                          <a:effectLst/>
                          <a:latin typeface="Calibri" panose="020F0502020204030204" pitchFamily="34" charset="0"/>
                          <a:ea typeface="Open Sans Semibold" pitchFamily="2" charset="0"/>
                          <a:cs typeface="Calibri" panose="020F0502020204030204" pitchFamily="34" charset="0"/>
                        </a:rPr>
                        <a:t>Practicum in Construction Technology</a:t>
                      </a:r>
                      <a:r>
                        <a:rPr lang="en-US" sz="1050" b="1" i="0" u="none" strike="noStrike" kern="1200" dirty="0">
                          <a:solidFill>
                            <a:srgbClr val="012169"/>
                          </a:solidFill>
                          <a:effectLst/>
                          <a:latin typeface="Calibri" panose="020F0502020204030204" pitchFamily="34" charset="0"/>
                          <a:ea typeface="Open Sans Semibold" pitchFamily="2" charset="0"/>
                          <a:cs typeface="Calibri" panose="020F0502020204030204" pitchFamily="34" charset="0"/>
                        </a:rPr>
                        <a:t>*</a:t>
                      </a:r>
                      <a:endParaRPr lang="en-US" sz="1800" b="0" i="0" u="none" strike="noStrike" dirty="0">
                        <a:effectLst/>
                        <a:latin typeface="Calibri" panose="020F0502020204030204" pitchFamily="34" charset="0"/>
                        <a:cs typeface="Calibri" panose="020F0502020204030204" pitchFamily="34" charset="0"/>
                      </a:endParaRPr>
                    </a:p>
                    <a:p>
                      <a:pPr marL="0" marR="0" indent="0" algn="l" rtl="0" eaLnBrk="1" fontAlgn="auto" latinLnBrk="0" hangingPunct="1">
                        <a:spcBef>
                          <a:spcPts val="0"/>
                        </a:spcBef>
                        <a:spcAft>
                          <a:spcPts val="0"/>
                        </a:spcAft>
                      </a:pPr>
                      <a:r>
                        <a:rPr lang="en-US" sz="1000" b="0" i="0" u="none" strike="noStrike" kern="1200" dirty="0">
                          <a:solidFill>
                            <a:srgbClr val="3864AF"/>
                          </a:solidFill>
                          <a:effectLst/>
                          <a:latin typeface="Calibri" panose="020F0502020204030204" pitchFamily="34" charset="0"/>
                          <a:ea typeface="Open Sans Light" pitchFamily="2" charset="0"/>
                          <a:cs typeface="Calibri" panose="020F0502020204030204" pitchFamily="34" charset="0"/>
                        </a:rPr>
                        <a:t>First Time Taken:</a:t>
                      </a:r>
                      <a:endParaRPr lang="en-US" sz="1000" b="0" i="0" u="none" strike="noStrike" dirty="0">
                        <a:effectLst/>
                        <a:latin typeface="Calibri" panose="020F0502020204030204" pitchFamily="34" charset="0"/>
                        <a:cs typeface="Calibri" panose="020F0502020204030204" pitchFamily="34" charset="0"/>
                      </a:endParaRPr>
                    </a:p>
                    <a:p>
                      <a:pPr marL="0" marR="0" indent="0" algn="l" rtl="0" eaLnBrk="1" fontAlgn="auto" latinLnBrk="0" hangingPunct="1">
                        <a:spcBef>
                          <a:spcPts val="0"/>
                        </a:spcBef>
                        <a:spcAft>
                          <a:spcPts val="0"/>
                        </a:spcAft>
                      </a:pPr>
                      <a:r>
                        <a:rPr lang="en-US" sz="1000" b="0" i="0" u="none" strike="noStrike" kern="1200" dirty="0">
                          <a:solidFill>
                            <a:srgbClr val="3864AF"/>
                          </a:solidFill>
                          <a:effectLst/>
                          <a:latin typeface="Calibri" panose="020F0502020204030204" pitchFamily="34" charset="0"/>
                          <a:ea typeface="Open Sans Light" pitchFamily="2" charset="0"/>
                          <a:cs typeface="Calibri" panose="020F0502020204030204" pitchFamily="34" charset="0"/>
                        </a:rPr>
                        <a:t>13005250 (2 credits)</a:t>
                      </a:r>
                      <a:endParaRPr lang="en-US" sz="1000" b="0" i="0" u="none" strike="noStrike" dirty="0">
                        <a:effectLst/>
                        <a:latin typeface="Calibri" panose="020F0502020204030204" pitchFamily="34" charset="0"/>
                        <a:cs typeface="Calibri" panose="020F0502020204030204" pitchFamily="34" charset="0"/>
                      </a:endParaRPr>
                    </a:p>
                    <a:p>
                      <a:pPr marL="0" marR="0" indent="0" algn="l" rtl="0" eaLnBrk="1" fontAlgn="auto" latinLnBrk="0" hangingPunct="1">
                        <a:spcBef>
                          <a:spcPts val="0"/>
                        </a:spcBef>
                        <a:spcAft>
                          <a:spcPts val="0"/>
                        </a:spcAft>
                      </a:pPr>
                      <a:r>
                        <a:rPr lang="en-US" sz="1000" b="0" i="0" u="none" strike="noStrike" kern="1200" dirty="0">
                          <a:solidFill>
                            <a:srgbClr val="3864AF"/>
                          </a:solidFill>
                          <a:effectLst/>
                          <a:latin typeface="Calibri" panose="020F0502020204030204" pitchFamily="34" charset="0"/>
                          <a:ea typeface="Open Sans Light" pitchFamily="2" charset="0"/>
                          <a:cs typeface="Calibri" panose="020F0502020204030204" pitchFamily="34" charset="0"/>
                        </a:rPr>
                        <a:t>Second Time Taken:</a:t>
                      </a:r>
                      <a:endParaRPr lang="en-US" sz="1000" b="0" i="0" u="none" strike="noStrike" dirty="0">
                        <a:effectLst/>
                        <a:latin typeface="Calibri" panose="020F0502020204030204" pitchFamily="34" charset="0"/>
                        <a:cs typeface="Calibri" panose="020F0502020204030204" pitchFamily="34" charset="0"/>
                      </a:endParaRPr>
                    </a:p>
                    <a:p>
                      <a:pPr marL="0" marR="0" indent="0" algn="l" rtl="0" eaLnBrk="1" fontAlgn="auto" latinLnBrk="0" hangingPunct="1">
                        <a:spcBef>
                          <a:spcPts val="0"/>
                        </a:spcBef>
                        <a:spcAft>
                          <a:spcPts val="0"/>
                        </a:spcAft>
                      </a:pPr>
                      <a:r>
                        <a:rPr lang="en-US" sz="1000" b="0" i="0" u="none" strike="noStrike" kern="1200" dirty="0">
                          <a:solidFill>
                            <a:srgbClr val="3864AF"/>
                          </a:solidFill>
                          <a:effectLst/>
                          <a:latin typeface="Calibri" panose="020F0502020204030204" pitchFamily="34" charset="0"/>
                          <a:ea typeface="Open Sans Light" pitchFamily="2" charset="0"/>
                          <a:cs typeface="Calibri" panose="020F0502020204030204" pitchFamily="34" charset="0"/>
                        </a:rPr>
                        <a:t>13005260  (2 credits)</a:t>
                      </a:r>
                      <a:endParaRPr lang="en-US" sz="1000" b="0" i="0" u="none" strike="noStrike" dirty="0">
                        <a:effectLst/>
                        <a:latin typeface="Calibri" panose="020F0502020204030204" pitchFamily="34" charset="0"/>
                        <a:cs typeface="Calibri" panose="020F0502020204030204" pitchFamily="34" charset="0"/>
                      </a:endParaRP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endParaRPr lang="en-US" sz="1800" b="0" i="0" u="none" strike="noStrike" dirty="0">
                        <a:effectLst/>
                        <a:latin typeface="Calibri" panose="020F0502020204030204" pitchFamily="34" charset="0"/>
                        <a:cs typeface="Calibri" panose="020F0502020204030204" pitchFamily="34" charset="0"/>
                      </a:endParaRPr>
                    </a:p>
                  </a:txBody>
                  <a:tcPr marL="6350"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Open Sans ExtraBold" pitchFamily="2" charset="0"/>
                          <a:cs typeface="Calibri" panose="020F0502020204030204" pitchFamily="34" charset="0"/>
                        </a:rPr>
                        <a:t>Prerequisites:</a:t>
                      </a:r>
                      <a:r>
                        <a:rPr lang="en-US" sz="900" b="0" i="0" u="none" strike="noStrike" kern="1200" dirty="0">
                          <a:solidFill>
                            <a:srgbClr val="000000"/>
                          </a:solidFill>
                          <a:effectLst/>
                          <a:latin typeface="Calibri" panose="020F0502020204030204" pitchFamily="34" charset="0"/>
                          <a:ea typeface="Open Sans Light" pitchFamily="2" charset="0"/>
                          <a:cs typeface="Calibri" panose="020F0502020204030204" pitchFamily="34" charset="0"/>
                        </a:rPr>
                        <a:t> Construction Technology </a:t>
                      </a:r>
                      <a:r>
                        <a:rPr lang="en-US" sz="900" b="0" i="0" u="none" strike="noStrike" kern="1200" dirty="0" err="1">
                          <a:solidFill>
                            <a:srgbClr val="000000"/>
                          </a:solidFill>
                          <a:effectLst/>
                          <a:latin typeface="Calibri" panose="020F0502020204030204" pitchFamily="34" charset="0"/>
                          <a:ea typeface="Open Sans Light" pitchFamily="2" charset="0"/>
                          <a:cs typeface="Calibri" panose="020F0502020204030204" pitchFamily="34" charset="0"/>
                        </a:rPr>
                        <a:t>ll</a:t>
                      </a:r>
                      <a:r>
                        <a:rPr lang="en-US" sz="900" b="0" i="0" u="none" strike="noStrike" kern="1200" dirty="0">
                          <a:solidFill>
                            <a:srgbClr val="000000"/>
                          </a:solidFill>
                          <a:effectLst/>
                          <a:latin typeface="Calibri" panose="020F0502020204030204" pitchFamily="34" charset="0"/>
                          <a:ea typeface="Open Sans Light" pitchFamily="2" charset="0"/>
                          <a:cs typeface="Calibri" panose="020F0502020204030204" pitchFamily="34" charset="0"/>
                        </a:rPr>
                        <a:t>; Building Maintenance Technology II; Electrical Technology II; Heating, Ventilation, and Air Conditioning (HVAC) and Refrigeration Technology II; Plumbing Technology I; or Mill and Cabinetmaking Technology</a:t>
                      </a:r>
                      <a:endParaRPr lang="en-US" sz="900" b="0" i="0" u="none" strike="noStrike" dirty="0">
                        <a:effectLst/>
                        <a:latin typeface="Calibri" panose="020F0502020204030204" pitchFamily="34" charset="0"/>
                        <a:cs typeface="Calibri" panose="020F0502020204030204" pitchFamily="34" charset="0"/>
                      </a:endParaRPr>
                    </a:p>
                    <a:p>
                      <a:pPr marL="0" marR="0" indent="0" algn="l" rtl="0" eaLnBrk="1" fontAlgn="auto" latinLnBrk="0" hangingPunct="1">
                        <a:spcBef>
                          <a:spcPts val="0"/>
                        </a:spcBef>
                        <a:spcAft>
                          <a:spcPts val="0"/>
                        </a:spcAft>
                      </a:pPr>
                      <a:r>
                        <a:rPr lang="en-US" sz="900" b="1" i="0" u="none" strike="noStrike" kern="1200" dirty="0">
                          <a:solidFill>
                            <a:srgbClr val="3864AF"/>
                          </a:solidFill>
                          <a:effectLst/>
                          <a:latin typeface="Calibri" panose="020F0502020204030204" pitchFamily="34" charset="0"/>
                          <a:ea typeface="Open Sans ExtraBold" pitchFamily="2" charset="0"/>
                          <a:cs typeface="Calibri" panose="020F0502020204030204" pitchFamily="34" charset="0"/>
                        </a:rPr>
                        <a:t>Corequisites: </a:t>
                      </a:r>
                      <a:r>
                        <a:rPr lang="en-US" sz="900" b="0" i="0" u="none" strike="noStrike" kern="1200" dirty="0">
                          <a:solidFill>
                            <a:srgbClr val="3864AF"/>
                          </a:solidFill>
                          <a:effectLst/>
                          <a:latin typeface="Calibri" panose="020F0502020204030204" pitchFamily="34" charset="0"/>
                          <a:ea typeface="Open Sans Light" pitchFamily="2" charset="0"/>
                          <a:cs typeface="Calibri" panose="020F0502020204030204" pitchFamily="34" charset="0"/>
                        </a:rPr>
                        <a:t>None</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2128895"/>
                  </a:ext>
                </a:extLst>
              </a:tr>
              <a:tr h="1457178">
                <a:tc>
                  <a:txBody>
                    <a:bodyPr/>
                    <a:lstStyle/>
                    <a:p>
                      <a:pPr marL="0" marR="0" indent="0" algn="l" rtl="0" eaLnBrk="1" fontAlgn="auto" latinLnBrk="0" hangingPunct="1">
                        <a:spcBef>
                          <a:spcPts val="0"/>
                        </a:spcBef>
                        <a:spcAft>
                          <a:spcPts val="0"/>
                        </a:spcAft>
                      </a:pPr>
                      <a:r>
                        <a:rPr lang="en-US" sz="1100" b="1" i="0" u="none" strike="noStrike" kern="1200" dirty="0">
                          <a:solidFill>
                            <a:srgbClr val="012169"/>
                          </a:solidFill>
                          <a:effectLst/>
                          <a:latin typeface="Calibri" panose="020F0502020204030204" pitchFamily="34" charset="0"/>
                          <a:ea typeface="Open Sans Semibold" pitchFamily="2" charset="0"/>
                          <a:cs typeface="Calibri" panose="020F0502020204030204" pitchFamily="34" charset="0"/>
                        </a:rPr>
                        <a:t>Practicum in Construction Technology + Extended Practicum in Construction Technology</a:t>
                      </a:r>
                      <a:r>
                        <a:rPr lang="en-US" sz="1050" b="1" i="0" u="none" strike="noStrike" kern="1200" dirty="0">
                          <a:solidFill>
                            <a:srgbClr val="012169"/>
                          </a:solidFill>
                          <a:effectLst/>
                          <a:latin typeface="Calibri" panose="020F0502020204030204" pitchFamily="34" charset="0"/>
                          <a:ea typeface="Open Sans Semibold" pitchFamily="2" charset="0"/>
                          <a:cs typeface="Calibri" panose="020F0502020204030204" pitchFamily="34" charset="0"/>
                        </a:rPr>
                        <a:t>*</a:t>
                      </a:r>
                      <a:endParaRPr lang="en-US" sz="1800" b="0" i="0" u="none" strike="noStrike" dirty="0">
                        <a:effectLst/>
                        <a:latin typeface="Calibri" panose="020F0502020204030204" pitchFamily="34" charset="0"/>
                        <a:cs typeface="Calibri" panose="020F0502020204030204" pitchFamily="34" charset="0"/>
                      </a:endParaRPr>
                    </a:p>
                    <a:p>
                      <a:pPr marL="0" marR="0" indent="0" algn="l" rtl="0" eaLnBrk="1" fontAlgn="auto" latinLnBrk="0" hangingPunct="1">
                        <a:spcBef>
                          <a:spcPts val="0"/>
                        </a:spcBef>
                        <a:spcAft>
                          <a:spcPts val="0"/>
                        </a:spcAft>
                      </a:pPr>
                      <a:r>
                        <a:rPr lang="en-US" sz="1000" b="0" i="0" u="none" strike="noStrike" kern="1200" dirty="0">
                          <a:solidFill>
                            <a:srgbClr val="3864AF"/>
                          </a:solidFill>
                          <a:effectLst/>
                          <a:latin typeface="Calibri" panose="020F0502020204030204" pitchFamily="34" charset="0"/>
                          <a:ea typeface="Open Sans Light" pitchFamily="2" charset="0"/>
                          <a:cs typeface="Calibri" panose="020F0502020204030204" pitchFamily="34" charset="0"/>
                        </a:rPr>
                        <a:t>First Time Taken:</a:t>
                      </a:r>
                      <a:endParaRPr lang="en-US" sz="1000" b="0" i="0" u="none" strike="noStrike" dirty="0">
                        <a:effectLst/>
                        <a:latin typeface="Calibri" panose="020F0502020204030204" pitchFamily="34" charset="0"/>
                        <a:cs typeface="Calibri" panose="020F0502020204030204" pitchFamily="34" charset="0"/>
                      </a:endParaRPr>
                    </a:p>
                    <a:p>
                      <a:pPr marL="0" marR="0" indent="0" algn="l" rtl="0" eaLnBrk="1" fontAlgn="auto" latinLnBrk="0" hangingPunct="1">
                        <a:spcBef>
                          <a:spcPts val="0"/>
                        </a:spcBef>
                        <a:spcAft>
                          <a:spcPts val="0"/>
                        </a:spcAft>
                      </a:pPr>
                      <a:r>
                        <a:rPr lang="en-US" sz="1000" b="0" i="0" u="none" strike="noStrike" kern="1200" dirty="0">
                          <a:solidFill>
                            <a:srgbClr val="3864AF"/>
                          </a:solidFill>
                          <a:effectLst/>
                          <a:latin typeface="Calibri" panose="020F0502020204030204" pitchFamily="34" charset="0"/>
                          <a:ea typeface="Open Sans Light" pitchFamily="2" charset="0"/>
                          <a:cs typeface="Calibri" panose="020F0502020204030204" pitchFamily="34" charset="0"/>
                        </a:rPr>
                        <a:t>13005255 (3 credits)</a:t>
                      </a:r>
                      <a:endParaRPr lang="en-US" sz="1000" b="0" i="0" u="none" strike="noStrike" dirty="0">
                        <a:effectLst/>
                        <a:latin typeface="Calibri" panose="020F0502020204030204" pitchFamily="34" charset="0"/>
                        <a:cs typeface="Calibri" panose="020F0502020204030204" pitchFamily="34" charset="0"/>
                      </a:endParaRPr>
                    </a:p>
                    <a:p>
                      <a:pPr marL="0" marR="0" indent="0" algn="l" rtl="0" eaLnBrk="1" fontAlgn="auto" latinLnBrk="0" hangingPunct="1">
                        <a:spcBef>
                          <a:spcPts val="0"/>
                        </a:spcBef>
                        <a:spcAft>
                          <a:spcPts val="0"/>
                        </a:spcAft>
                      </a:pPr>
                      <a:r>
                        <a:rPr lang="en-US" sz="1000" b="0" i="0" u="none" strike="noStrike" kern="1200" dirty="0">
                          <a:solidFill>
                            <a:srgbClr val="3864AF"/>
                          </a:solidFill>
                          <a:effectLst/>
                          <a:latin typeface="Calibri" panose="020F0502020204030204" pitchFamily="34" charset="0"/>
                          <a:ea typeface="Open Sans Light" pitchFamily="2" charset="0"/>
                          <a:cs typeface="Calibri" panose="020F0502020204030204" pitchFamily="34" charset="0"/>
                        </a:rPr>
                        <a:t>Second Time Taken:</a:t>
                      </a:r>
                      <a:endParaRPr lang="en-US" sz="1000" b="0" i="0" u="none" strike="noStrike" dirty="0">
                        <a:effectLst/>
                        <a:latin typeface="Calibri" panose="020F0502020204030204" pitchFamily="34" charset="0"/>
                        <a:cs typeface="Calibri" panose="020F0502020204030204" pitchFamily="34" charset="0"/>
                      </a:endParaRPr>
                    </a:p>
                    <a:p>
                      <a:pPr marL="0" marR="0" indent="0" algn="l" rtl="0" eaLnBrk="1" fontAlgn="auto" latinLnBrk="0" hangingPunct="1">
                        <a:spcBef>
                          <a:spcPts val="0"/>
                        </a:spcBef>
                        <a:spcAft>
                          <a:spcPts val="0"/>
                        </a:spcAft>
                      </a:pPr>
                      <a:r>
                        <a:rPr lang="en-US" sz="1000" b="0" i="0" u="none" strike="noStrike" kern="1200" dirty="0">
                          <a:solidFill>
                            <a:srgbClr val="3864AF"/>
                          </a:solidFill>
                          <a:effectLst/>
                          <a:latin typeface="Calibri" panose="020F0502020204030204" pitchFamily="34" charset="0"/>
                          <a:ea typeface="Open Sans Light" pitchFamily="2" charset="0"/>
                          <a:cs typeface="Calibri" panose="020F0502020204030204" pitchFamily="34" charset="0"/>
                        </a:rPr>
                        <a:t>13005265  (3 credits)</a:t>
                      </a:r>
                      <a:endParaRPr lang="en-US" sz="1000" b="0" i="0" u="none" strike="noStrike" dirty="0">
                        <a:effectLst/>
                        <a:latin typeface="Calibri" panose="020F0502020204030204" pitchFamily="34" charset="0"/>
                        <a:cs typeface="Calibri" panose="020F0502020204030204" pitchFamily="34" charset="0"/>
                      </a:endParaRP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endParaRPr lang="en-US" sz="1800" b="0" i="0" u="none" strike="noStrike">
                        <a:effectLst/>
                        <a:latin typeface="Calibri" panose="020F0502020204030204" pitchFamily="34" charset="0"/>
                        <a:cs typeface="Calibri" panose="020F0502020204030204" pitchFamily="34" charset="0"/>
                      </a:endParaRPr>
                    </a:p>
                  </a:txBody>
                  <a:tcPr marL="6350"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rtl="0" eaLnBrk="1" fontAlgn="auto"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Open Sans ExtraBold" pitchFamily="2" charset="0"/>
                          <a:cs typeface="Calibri" panose="020F0502020204030204" pitchFamily="34" charset="0"/>
                        </a:rPr>
                        <a:t>Prerequisites:</a:t>
                      </a:r>
                      <a:r>
                        <a:rPr lang="en-US" sz="900" b="0" i="0" u="none" strike="noStrike" kern="1200" dirty="0">
                          <a:solidFill>
                            <a:srgbClr val="000000"/>
                          </a:solidFill>
                          <a:effectLst/>
                          <a:latin typeface="Calibri" panose="020F0502020204030204" pitchFamily="34" charset="0"/>
                          <a:ea typeface="Open Sans Light" pitchFamily="2" charset="0"/>
                          <a:cs typeface="Calibri" panose="020F0502020204030204" pitchFamily="34" charset="0"/>
                        </a:rPr>
                        <a:t> Construction Technology </a:t>
                      </a:r>
                      <a:r>
                        <a:rPr lang="en-US" sz="900" b="0" i="0" u="none" strike="noStrike" kern="1200" dirty="0" err="1">
                          <a:solidFill>
                            <a:srgbClr val="000000"/>
                          </a:solidFill>
                          <a:effectLst/>
                          <a:latin typeface="Calibri" panose="020F0502020204030204" pitchFamily="34" charset="0"/>
                          <a:ea typeface="Open Sans Light" pitchFamily="2" charset="0"/>
                          <a:cs typeface="Calibri" panose="020F0502020204030204" pitchFamily="34" charset="0"/>
                        </a:rPr>
                        <a:t>ll</a:t>
                      </a:r>
                      <a:r>
                        <a:rPr lang="en-US" sz="900" b="0" i="0" u="none" strike="noStrike" kern="1200" dirty="0">
                          <a:solidFill>
                            <a:srgbClr val="000000"/>
                          </a:solidFill>
                          <a:effectLst/>
                          <a:latin typeface="Calibri" panose="020F0502020204030204" pitchFamily="34" charset="0"/>
                          <a:ea typeface="Open Sans Light" pitchFamily="2" charset="0"/>
                          <a:cs typeface="Calibri" panose="020F0502020204030204" pitchFamily="34" charset="0"/>
                        </a:rPr>
                        <a:t>, Building Maintenance Technology II; Electrical Technology II; Heating, Ventilation, and Air Conditioning (HVAC) and Refrigeration Technology II; Plumbing Technology I; or Mill and Cabinetmaking Technology</a:t>
                      </a:r>
                      <a:endParaRPr lang="en-US" sz="900" b="0" i="0" u="none" strike="noStrike" dirty="0">
                        <a:effectLst/>
                        <a:latin typeface="Calibri" panose="020F0502020204030204" pitchFamily="34" charset="0"/>
                        <a:cs typeface="Calibri" panose="020F0502020204030204" pitchFamily="34" charset="0"/>
                      </a:endParaRPr>
                    </a:p>
                    <a:p>
                      <a:pPr marL="0" marR="0" indent="0" algn="l" rtl="0" eaLnBrk="1" fontAlgn="auto" latinLnBrk="0" hangingPunct="1">
                        <a:spcBef>
                          <a:spcPts val="0"/>
                        </a:spcBef>
                        <a:spcAft>
                          <a:spcPts val="0"/>
                        </a:spcAft>
                      </a:pPr>
                      <a:r>
                        <a:rPr lang="en-US" sz="900" b="1" i="0" u="none" strike="noStrike" kern="1200" dirty="0">
                          <a:solidFill>
                            <a:srgbClr val="3864AF"/>
                          </a:solidFill>
                          <a:effectLst/>
                          <a:latin typeface="Calibri" panose="020F0502020204030204" pitchFamily="34" charset="0"/>
                          <a:ea typeface="Open Sans ExtraBold" pitchFamily="2" charset="0"/>
                          <a:cs typeface="Calibri" panose="020F0502020204030204" pitchFamily="34" charset="0"/>
                        </a:rPr>
                        <a:t>Corequisites: </a:t>
                      </a:r>
                      <a:r>
                        <a:rPr lang="en-US" sz="900" b="0" i="0" u="none" strike="noStrike" kern="1200" dirty="0">
                          <a:solidFill>
                            <a:srgbClr val="3864AF"/>
                          </a:solidFill>
                          <a:effectLst/>
                          <a:latin typeface="Calibri" panose="020F0502020204030204" pitchFamily="34" charset="0"/>
                          <a:ea typeface="Open Sans Light" pitchFamily="2" charset="0"/>
                          <a:cs typeface="Calibri" panose="020F0502020204030204" pitchFamily="34" charset="0"/>
                        </a:rPr>
                        <a:t>None</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R="6350"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900" b="0" i="0" u="none" strike="noStrike" kern="1200" dirty="0">
                          <a:solidFill>
                            <a:srgbClr val="000000"/>
                          </a:solidFill>
                          <a:effectLst/>
                          <a:latin typeface="Calibri" panose="020F0502020204030204" pitchFamily="34" charset="0"/>
                          <a:ea typeface="Open Sans Light" pitchFamily="2" charset="0"/>
                          <a:cs typeface="Calibri" panose="020F0502020204030204" pitchFamily="34" charset="0"/>
                        </a:rPr>
                        <a:t> </a:t>
                      </a:r>
                      <a:r>
                        <a:rPr lang="en-US" sz="900" b="0" i="0" u="none" strike="noStrike" kern="1200" dirty="0">
                          <a:solidFill>
                            <a:schemeClr val="bg1"/>
                          </a:solidFill>
                          <a:effectLst/>
                          <a:latin typeface="Calibri" panose="020F0502020204030204" pitchFamily="34" charset="0"/>
                          <a:ea typeface="Open Sans Light" pitchFamily="2" charset="0"/>
                          <a:cs typeface="Calibri" panose="020F0502020204030204" pitchFamily="34" charset="0"/>
                        </a:rPr>
                        <a:t>1. Architecture and Construction</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8172555"/>
                  </a:ext>
                </a:extLst>
              </a:tr>
              <a:tr h="1183967">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Practicum in Entrepreneurship*</a:t>
                      </a:r>
                      <a:endParaRPr lang="en-US" sz="10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endParaRP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 </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13011111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8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Entrepreneurship I and Entrepreneurship II, or successful completion of at least two courses in a CTE program of study</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1000" b="0" i="0" u="none" strike="noStrike" kern="1200" dirty="0">
                          <a:solidFill>
                            <a:schemeClr val="bg1"/>
                          </a:solidFill>
                          <a:effectLst/>
                          <a:latin typeface="Calibri" panose="020F0502020204030204" pitchFamily="34" charset="0"/>
                          <a:ea typeface="Open Sans Light" pitchFamily="2" charset="0"/>
                          <a:cs typeface="Calibri" panose="020F0502020204030204" pitchFamily="34" charset="0"/>
                        </a:rPr>
                        <a:t> 1. Architecture and Construction</a:t>
                      </a: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584698"/>
                  </a:ext>
                </a:extLst>
              </a:tr>
              <a:tr h="1062536">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kumimoji="0" lang="en-US" sz="1100" b="1" i="0"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rPr>
                        <a:t>Practicum in Entrepreneurship + Extended Practicum in Entrepreneurship*</a:t>
                      </a:r>
                      <a:endParaRPr kumimoji="0" lang="en-US" sz="1000" b="1" i="0" u="none" strike="noStrike" kern="1200" cap="none" spc="0" normalizeH="0" baseline="0" noProof="0" dirty="0">
                        <a:ln>
                          <a:noFill/>
                        </a:ln>
                        <a:solidFill>
                          <a:srgbClr val="012169"/>
                        </a:solidFill>
                        <a:effectLst/>
                        <a:uLnTx/>
                        <a:uFillTx/>
                        <a:latin typeface="Calibri" panose="020F0502020204030204" pitchFamily="34" charset="0"/>
                        <a:ea typeface="Open Sans Semibold" panose="020B0606030504020204" pitchFamily="34" charset="0"/>
                        <a:cs typeface="Calibri" panose="020F0502020204030204" pitchFamily="34" charset="0"/>
                        <a:sym typeface="Calibri"/>
                      </a:endParaRP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kumimoji="0" lang="en-US" sz="1000" b="0" i="0" u="none" strike="noStrike" kern="1200" cap="none" spc="0" normalizeH="0" baseline="0" noProof="0" dirty="0">
                          <a:ln>
                            <a:noFill/>
                          </a:ln>
                          <a:solidFill>
                            <a:srgbClr val="3864AF"/>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kumimoji="0" lang="en-US" sz="1000" b="0" i="0" u="none" strike="noStrike" kern="1200" cap="none" spc="0" normalizeH="0" baseline="0" noProof="0" dirty="0">
                          <a:ln>
                            <a:noFill/>
                          </a:ln>
                          <a:solidFill>
                            <a:srgbClr val="3864AF"/>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13011121 (3 credits)</a:t>
                      </a:r>
                      <a:endParaRPr kumimoji="0" lang="en-US" sz="1000" b="0" i="0" u="none" strike="noStrike" kern="1200" cap="none" spc="0" normalizeH="0" baseline="0" noProof="0" dirty="0">
                        <a:ln>
                          <a:noFill/>
                        </a:ln>
                        <a:solidFill>
                          <a:srgbClr val="3864AF"/>
                        </a:solidFill>
                        <a:effectLst/>
                        <a:uLnTx/>
                        <a:uFillTx/>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8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Clr>
                          <a:schemeClr val="dk1"/>
                        </a:buClr>
                        <a:buSzPts val="1000"/>
                        <a:buFont typeface="Calibri"/>
                        <a:buNone/>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Entrepreneurship I and Entrepreneurship II, or successful completion of at least two courses in a CTE program of study</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endParaRPr lang="en-US" sz="1800" b="0" i="0" u="none" strike="noStrike" dirty="0">
                        <a:solidFill>
                          <a:schemeClr val="bg1"/>
                        </a:solidFill>
                        <a:effectLst/>
                        <a:latin typeface="Calibri" panose="020F0502020204030204" pitchFamily="34" charset="0"/>
                        <a:cs typeface="Calibri" panose="020F0502020204030204" pitchFamily="34" charset="0"/>
                      </a:endParaRP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7173"/>
                  </a:ext>
                </a:extLst>
              </a:tr>
              <a:tr h="365760">
                <a:tc>
                  <a:txBody>
                    <a:bodyPr/>
                    <a:lstStyle/>
                    <a:p>
                      <a:pPr marL="0" marR="0" lvl="0" indent="0" algn="l"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1000" b="1" i="1"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rPr>
                        <a:t>Continued on next page</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a:spcBef>
                          <a:spcPts val="0"/>
                        </a:spcBef>
                        <a:spcAft>
                          <a:spcPts val="0"/>
                        </a:spcAft>
                        <a:buClr>
                          <a:schemeClr val="dk1"/>
                        </a:buClr>
                        <a:buSzPts val="1000"/>
                        <a:buFont typeface="Calibri"/>
                        <a:buNone/>
                      </a:pPr>
                      <a:endParaRPr lang="en-US" sz="80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9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a:t>
                      </a: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rtl="0" eaLnBrk="1" fontAlgn="auto" latinLnBrk="0" hangingPunct="1">
                        <a:spcBef>
                          <a:spcPts val="0"/>
                        </a:spcBef>
                        <a:spcAft>
                          <a:spcPts val="0"/>
                        </a:spcAft>
                      </a:pPr>
                      <a:r>
                        <a:rPr lang="en-US" sz="1800" b="0" i="0" u="none" strike="noStrike" dirty="0">
                          <a:solidFill>
                            <a:schemeClr val="bg1"/>
                          </a:solidFill>
                          <a:effectLst/>
                          <a:latin typeface="Calibri" panose="020F0502020204030204" pitchFamily="34" charset="0"/>
                          <a:cs typeface="Calibri" panose="020F0502020204030204" pitchFamily="34" charset="0"/>
                        </a:rPr>
                        <a:t>--</a:t>
                      </a:r>
                    </a:p>
                  </a:txBody>
                  <a:tcPr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7821955"/>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766851" y="9170842"/>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in this career cluster.                        </a:t>
            </a: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995" y="9280636"/>
            <a:ext cx="7772400"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kumimoji="0" lang="en-US" sz="900" b="1"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Architecture and Construction </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career </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5"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HVAC and Sheet Metal</a:t>
            </a: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91A6D832-1F73-4BE6-8005-6CEDF6D855EE}"/>
              </a:ext>
              <a:ext uri="{C183D7F6-B498-43B3-948B-1728B52AA6E4}">
                <adec:decorative xmlns:adec="http://schemas.microsoft.com/office/drawing/2017/decorative" val="1"/>
              </a:ext>
            </a:extLst>
          </p:cNvPr>
          <p:cNvGrpSpPr/>
          <p:nvPr/>
        </p:nvGrpSpPr>
        <p:grpSpPr>
          <a:xfrm>
            <a:off x="4919247" y="6677616"/>
            <a:ext cx="2095087" cy="790853"/>
            <a:chOff x="5279613" y="3179521"/>
            <a:chExt cx="2095087" cy="790853"/>
          </a:xfrm>
        </p:grpSpPr>
        <p:pic>
          <p:nvPicPr>
            <p:cNvPr id="4" name="Google Shape;90;p1" descr="Agriculture, Food and Natural Resources">
              <a:extLst>
                <a:ext uri="{FF2B5EF4-FFF2-40B4-BE49-F238E27FC236}">
                  <a16:creationId xmlns:a16="http://schemas.microsoft.com/office/drawing/2014/main" id="{3D8AF5D6-88E0-364D-D6BD-0692010C4B35}"/>
                </a:ext>
              </a:extLst>
            </p:cNvPr>
            <p:cNvPicPr preferRelativeResize="0"/>
            <p:nvPr/>
          </p:nvPicPr>
          <p:blipFill rotWithShape="1">
            <a:blip r:embed="rId8">
              <a:alphaModFix/>
            </a:blip>
            <a:srcRect/>
            <a:stretch/>
          </p:blipFill>
          <p:spPr>
            <a:xfrm>
              <a:off x="5280130" y="3179521"/>
              <a:ext cx="402336" cy="402336"/>
            </a:xfrm>
            <a:prstGeom prst="rect">
              <a:avLst/>
            </a:prstGeom>
            <a:noFill/>
            <a:ln>
              <a:noFill/>
            </a:ln>
          </p:spPr>
        </p:pic>
        <p:pic>
          <p:nvPicPr>
            <p:cNvPr id="8" name="Google Shape;91;p1" descr="Architecture and Construction">
              <a:extLst>
                <a:ext uri="{FF2B5EF4-FFF2-40B4-BE49-F238E27FC236}">
                  <a16:creationId xmlns:a16="http://schemas.microsoft.com/office/drawing/2014/main" id="{E56EEFB1-274B-888D-6753-96FBBBAFC049}"/>
                </a:ext>
              </a:extLst>
            </p:cNvPr>
            <p:cNvPicPr preferRelativeResize="0"/>
            <p:nvPr/>
          </p:nvPicPr>
          <p:blipFill rotWithShape="1">
            <a:blip r:embed="rId9">
              <a:alphaModFix/>
            </a:blip>
            <a:srcRect/>
            <a:stretch/>
          </p:blipFill>
          <p:spPr>
            <a:xfrm>
              <a:off x="5702930" y="3179521"/>
              <a:ext cx="402336" cy="402336"/>
            </a:xfrm>
            <a:prstGeom prst="rect">
              <a:avLst/>
            </a:prstGeom>
            <a:noFill/>
            <a:ln>
              <a:noFill/>
            </a:ln>
          </p:spPr>
        </p:pic>
        <p:pic>
          <p:nvPicPr>
            <p:cNvPr id="9" name="Google Shape;92;p1" descr="Arts, Audio Visual Technology and Communication">
              <a:extLst>
                <a:ext uri="{FF2B5EF4-FFF2-40B4-BE49-F238E27FC236}">
                  <a16:creationId xmlns:a16="http://schemas.microsoft.com/office/drawing/2014/main" id="{A4DA24FB-46A1-B51E-8E15-4A3C226167CB}"/>
                </a:ext>
              </a:extLst>
            </p:cNvPr>
            <p:cNvPicPr preferRelativeResize="0"/>
            <p:nvPr/>
          </p:nvPicPr>
          <p:blipFill rotWithShape="1">
            <a:blip r:embed="rId10">
              <a:alphaModFix/>
            </a:blip>
            <a:srcRect/>
            <a:stretch/>
          </p:blipFill>
          <p:spPr>
            <a:xfrm>
              <a:off x="6125730" y="3179521"/>
              <a:ext cx="402336" cy="402336"/>
            </a:xfrm>
            <a:prstGeom prst="rect">
              <a:avLst/>
            </a:prstGeom>
            <a:noFill/>
            <a:ln>
              <a:noFill/>
            </a:ln>
          </p:spPr>
        </p:pic>
        <p:pic>
          <p:nvPicPr>
            <p:cNvPr id="10" name="Google Shape;93;p1" descr="Business, Marketing and Finance">
              <a:extLst>
                <a:ext uri="{FF2B5EF4-FFF2-40B4-BE49-F238E27FC236}">
                  <a16:creationId xmlns:a16="http://schemas.microsoft.com/office/drawing/2014/main" id="{801CB293-EB80-7010-F75D-5DB691367EE6}"/>
                </a:ext>
              </a:extLst>
            </p:cNvPr>
            <p:cNvPicPr preferRelativeResize="0"/>
            <p:nvPr/>
          </p:nvPicPr>
          <p:blipFill rotWithShape="1">
            <a:blip r:embed="rId11">
              <a:alphaModFix/>
            </a:blip>
            <a:srcRect/>
            <a:stretch/>
          </p:blipFill>
          <p:spPr>
            <a:xfrm>
              <a:off x="6589309" y="3186690"/>
              <a:ext cx="402336" cy="402336"/>
            </a:xfrm>
            <a:prstGeom prst="rect">
              <a:avLst/>
            </a:prstGeom>
            <a:noFill/>
            <a:ln>
              <a:noFill/>
            </a:ln>
          </p:spPr>
        </p:pic>
        <p:pic>
          <p:nvPicPr>
            <p:cNvPr id="11" name="Google Shape;96;p1" descr="Health Science">
              <a:extLst>
                <a:ext uri="{FF2B5EF4-FFF2-40B4-BE49-F238E27FC236}">
                  <a16:creationId xmlns:a16="http://schemas.microsoft.com/office/drawing/2014/main" id="{2D6A138A-052C-A96E-0508-659B1F96A65B}"/>
                </a:ext>
              </a:extLst>
            </p:cNvPr>
            <p:cNvPicPr preferRelativeResize="0"/>
            <p:nvPr/>
          </p:nvPicPr>
          <p:blipFill rotWithShape="1">
            <a:blip r:embed="rId12">
              <a:alphaModFix/>
            </a:blip>
            <a:srcRect/>
            <a:stretch/>
          </p:blipFill>
          <p:spPr>
            <a:xfrm>
              <a:off x="6967908" y="3179521"/>
              <a:ext cx="402336" cy="402336"/>
            </a:xfrm>
            <a:prstGeom prst="rect">
              <a:avLst/>
            </a:prstGeom>
            <a:noFill/>
            <a:ln>
              <a:noFill/>
            </a:ln>
          </p:spPr>
        </p:pic>
        <p:pic>
          <p:nvPicPr>
            <p:cNvPr id="13" name="Google Shape;97;p1" descr="Hospitality and Tourism">
              <a:extLst>
                <a:ext uri="{FF2B5EF4-FFF2-40B4-BE49-F238E27FC236}">
                  <a16:creationId xmlns:a16="http://schemas.microsoft.com/office/drawing/2014/main" id="{BB4B0F10-7E92-5036-65E5-0426EA02B0F6}"/>
                </a:ext>
              </a:extLst>
            </p:cNvPr>
            <p:cNvPicPr preferRelativeResize="0"/>
            <p:nvPr/>
          </p:nvPicPr>
          <p:blipFill rotWithShape="1">
            <a:blip r:embed="rId13">
              <a:alphaModFix/>
            </a:blip>
            <a:srcRect/>
            <a:stretch/>
          </p:blipFill>
          <p:spPr>
            <a:xfrm>
              <a:off x="5279613" y="3567681"/>
              <a:ext cx="402336" cy="402336"/>
            </a:xfrm>
            <a:prstGeom prst="rect">
              <a:avLst/>
            </a:prstGeom>
            <a:noFill/>
            <a:ln>
              <a:noFill/>
            </a:ln>
          </p:spPr>
        </p:pic>
        <p:pic>
          <p:nvPicPr>
            <p:cNvPr id="14" name="Google Shape;98;p1" descr="Human Services">
              <a:extLst>
                <a:ext uri="{FF2B5EF4-FFF2-40B4-BE49-F238E27FC236}">
                  <a16:creationId xmlns:a16="http://schemas.microsoft.com/office/drawing/2014/main" id="{99E6F135-5874-F454-9F6C-C1A71ACEF0BC}"/>
                </a:ext>
              </a:extLst>
            </p:cNvPr>
            <p:cNvPicPr preferRelativeResize="0"/>
            <p:nvPr/>
          </p:nvPicPr>
          <p:blipFill rotWithShape="1">
            <a:blip r:embed="rId14">
              <a:alphaModFix/>
            </a:blip>
            <a:srcRect/>
            <a:stretch/>
          </p:blipFill>
          <p:spPr>
            <a:xfrm>
              <a:off x="5702930" y="3568038"/>
              <a:ext cx="402336" cy="402336"/>
            </a:xfrm>
            <a:prstGeom prst="rect">
              <a:avLst/>
            </a:prstGeom>
            <a:noFill/>
            <a:ln>
              <a:noFill/>
            </a:ln>
          </p:spPr>
        </p:pic>
        <p:pic>
          <p:nvPicPr>
            <p:cNvPr id="15" name="Google Shape;99;p1" descr="Information Technology">
              <a:extLst>
                <a:ext uri="{FF2B5EF4-FFF2-40B4-BE49-F238E27FC236}">
                  <a16:creationId xmlns:a16="http://schemas.microsoft.com/office/drawing/2014/main" id="{5F501A88-D0F7-992F-B26A-534F9A0EBFBA}"/>
                </a:ext>
              </a:extLst>
            </p:cNvPr>
            <p:cNvPicPr preferRelativeResize="0"/>
            <p:nvPr/>
          </p:nvPicPr>
          <p:blipFill rotWithShape="1">
            <a:blip r:embed="rId15">
              <a:alphaModFix/>
            </a:blip>
            <a:srcRect/>
            <a:stretch/>
          </p:blipFill>
          <p:spPr>
            <a:xfrm>
              <a:off x="6126062" y="3566469"/>
              <a:ext cx="402336" cy="402336"/>
            </a:xfrm>
            <a:prstGeom prst="rect">
              <a:avLst/>
            </a:prstGeom>
            <a:noFill/>
            <a:ln>
              <a:noFill/>
            </a:ln>
          </p:spPr>
        </p:pic>
        <p:pic>
          <p:nvPicPr>
            <p:cNvPr id="16" name="Google Shape;101;p1" descr="Manufacturing">
              <a:extLst>
                <a:ext uri="{FF2B5EF4-FFF2-40B4-BE49-F238E27FC236}">
                  <a16:creationId xmlns:a16="http://schemas.microsoft.com/office/drawing/2014/main" id="{D432927A-5043-40C9-1394-1927C28C1598}"/>
                </a:ext>
              </a:extLst>
            </p:cNvPr>
            <p:cNvPicPr preferRelativeResize="0"/>
            <p:nvPr/>
          </p:nvPicPr>
          <p:blipFill rotWithShape="1">
            <a:blip r:embed="rId16">
              <a:alphaModFix/>
            </a:blip>
            <a:srcRect/>
            <a:stretch/>
          </p:blipFill>
          <p:spPr>
            <a:xfrm>
              <a:off x="6544591" y="3561071"/>
              <a:ext cx="402336" cy="402336"/>
            </a:xfrm>
            <a:prstGeom prst="rect">
              <a:avLst/>
            </a:prstGeom>
            <a:noFill/>
            <a:ln>
              <a:noFill/>
            </a:ln>
          </p:spPr>
        </p:pic>
        <p:pic>
          <p:nvPicPr>
            <p:cNvPr id="17" name="Google Shape;102;p1" descr="Transportation, Distribution and Logistics">
              <a:extLst>
                <a:ext uri="{FF2B5EF4-FFF2-40B4-BE49-F238E27FC236}">
                  <a16:creationId xmlns:a16="http://schemas.microsoft.com/office/drawing/2014/main" id="{601635D1-858D-FF26-CEEA-5D64A593DDBC}"/>
                </a:ext>
              </a:extLst>
            </p:cNvPr>
            <p:cNvPicPr preferRelativeResize="0"/>
            <p:nvPr/>
          </p:nvPicPr>
          <p:blipFill rotWithShape="1">
            <a:blip r:embed="rId17">
              <a:alphaModFix/>
            </a:blip>
            <a:srcRect/>
            <a:stretch/>
          </p:blipFill>
          <p:spPr>
            <a:xfrm>
              <a:off x="6972364" y="3556387"/>
              <a:ext cx="402336" cy="402336"/>
            </a:xfrm>
            <a:prstGeom prst="rect">
              <a:avLst/>
            </a:prstGeom>
            <a:noFill/>
            <a:ln>
              <a:noFill/>
            </a:ln>
          </p:spPr>
        </p:pic>
      </p:grpSp>
      <p:grpSp>
        <p:nvGrpSpPr>
          <p:cNvPr id="18" name="Group 17">
            <a:extLst>
              <a:ext uri="{FF2B5EF4-FFF2-40B4-BE49-F238E27FC236}">
                <a16:creationId xmlns:a16="http://schemas.microsoft.com/office/drawing/2014/main" id="{AE918A99-B951-FDA9-2AD7-306F186018E6}"/>
              </a:ext>
              <a:ext uri="{C183D7F6-B498-43B3-948B-1728B52AA6E4}">
                <adec:decorative xmlns:adec="http://schemas.microsoft.com/office/drawing/2017/decorative" val="1"/>
              </a:ext>
            </a:extLst>
          </p:cNvPr>
          <p:cNvGrpSpPr/>
          <p:nvPr/>
        </p:nvGrpSpPr>
        <p:grpSpPr>
          <a:xfrm>
            <a:off x="4919247" y="7855490"/>
            <a:ext cx="2095087" cy="790853"/>
            <a:chOff x="5279613" y="3179521"/>
            <a:chExt cx="2095087" cy="790853"/>
          </a:xfrm>
        </p:grpSpPr>
        <p:pic>
          <p:nvPicPr>
            <p:cNvPr id="19" name="Google Shape;90;p1" descr="Agriculture, Food and Natural Resources">
              <a:extLst>
                <a:ext uri="{FF2B5EF4-FFF2-40B4-BE49-F238E27FC236}">
                  <a16:creationId xmlns:a16="http://schemas.microsoft.com/office/drawing/2014/main" id="{E244BB95-0984-0E9F-4F09-D075CAE7308E}"/>
                </a:ext>
              </a:extLst>
            </p:cNvPr>
            <p:cNvPicPr preferRelativeResize="0"/>
            <p:nvPr/>
          </p:nvPicPr>
          <p:blipFill rotWithShape="1">
            <a:blip r:embed="rId8">
              <a:alphaModFix/>
            </a:blip>
            <a:srcRect/>
            <a:stretch/>
          </p:blipFill>
          <p:spPr>
            <a:xfrm>
              <a:off x="5280130" y="3179521"/>
              <a:ext cx="402336" cy="402336"/>
            </a:xfrm>
            <a:prstGeom prst="rect">
              <a:avLst/>
            </a:prstGeom>
            <a:noFill/>
            <a:ln>
              <a:noFill/>
            </a:ln>
          </p:spPr>
        </p:pic>
        <p:pic>
          <p:nvPicPr>
            <p:cNvPr id="20" name="Google Shape;91;p1" descr="Architecture and Construction">
              <a:extLst>
                <a:ext uri="{FF2B5EF4-FFF2-40B4-BE49-F238E27FC236}">
                  <a16:creationId xmlns:a16="http://schemas.microsoft.com/office/drawing/2014/main" id="{E26E9424-4829-701F-C764-D47B3F722134}"/>
                </a:ext>
              </a:extLst>
            </p:cNvPr>
            <p:cNvPicPr preferRelativeResize="0"/>
            <p:nvPr/>
          </p:nvPicPr>
          <p:blipFill rotWithShape="1">
            <a:blip r:embed="rId9">
              <a:alphaModFix/>
            </a:blip>
            <a:srcRect/>
            <a:stretch/>
          </p:blipFill>
          <p:spPr>
            <a:xfrm>
              <a:off x="5702930" y="3179521"/>
              <a:ext cx="402336" cy="402336"/>
            </a:xfrm>
            <a:prstGeom prst="rect">
              <a:avLst/>
            </a:prstGeom>
            <a:noFill/>
            <a:ln>
              <a:noFill/>
            </a:ln>
          </p:spPr>
        </p:pic>
        <p:pic>
          <p:nvPicPr>
            <p:cNvPr id="23" name="Google Shape;92;p1" descr="Arts, Audio Visual Technology and Communication">
              <a:extLst>
                <a:ext uri="{FF2B5EF4-FFF2-40B4-BE49-F238E27FC236}">
                  <a16:creationId xmlns:a16="http://schemas.microsoft.com/office/drawing/2014/main" id="{930942C0-EF25-2063-5D4F-FD5212CFF817}"/>
                </a:ext>
              </a:extLst>
            </p:cNvPr>
            <p:cNvPicPr preferRelativeResize="0"/>
            <p:nvPr/>
          </p:nvPicPr>
          <p:blipFill rotWithShape="1">
            <a:blip r:embed="rId10">
              <a:alphaModFix/>
            </a:blip>
            <a:srcRect/>
            <a:stretch/>
          </p:blipFill>
          <p:spPr>
            <a:xfrm>
              <a:off x="6125730" y="3179521"/>
              <a:ext cx="402336" cy="402336"/>
            </a:xfrm>
            <a:prstGeom prst="rect">
              <a:avLst/>
            </a:prstGeom>
            <a:noFill/>
            <a:ln>
              <a:noFill/>
            </a:ln>
          </p:spPr>
        </p:pic>
        <p:pic>
          <p:nvPicPr>
            <p:cNvPr id="24" name="Google Shape;93;p1" descr="Business, Marketing and Finance">
              <a:extLst>
                <a:ext uri="{FF2B5EF4-FFF2-40B4-BE49-F238E27FC236}">
                  <a16:creationId xmlns:a16="http://schemas.microsoft.com/office/drawing/2014/main" id="{B2A09927-CC73-1652-288D-4D39ACEB57FA}"/>
                </a:ext>
              </a:extLst>
            </p:cNvPr>
            <p:cNvPicPr preferRelativeResize="0"/>
            <p:nvPr/>
          </p:nvPicPr>
          <p:blipFill rotWithShape="1">
            <a:blip r:embed="rId11">
              <a:alphaModFix/>
            </a:blip>
            <a:srcRect/>
            <a:stretch/>
          </p:blipFill>
          <p:spPr>
            <a:xfrm>
              <a:off x="6589309" y="3186690"/>
              <a:ext cx="402336" cy="402336"/>
            </a:xfrm>
            <a:prstGeom prst="rect">
              <a:avLst/>
            </a:prstGeom>
            <a:noFill/>
            <a:ln>
              <a:noFill/>
            </a:ln>
          </p:spPr>
        </p:pic>
        <p:pic>
          <p:nvPicPr>
            <p:cNvPr id="25" name="Google Shape;96;p1" descr="Health Science">
              <a:extLst>
                <a:ext uri="{FF2B5EF4-FFF2-40B4-BE49-F238E27FC236}">
                  <a16:creationId xmlns:a16="http://schemas.microsoft.com/office/drawing/2014/main" id="{55ED374C-459B-176F-F6AB-F4C0A24441B8}"/>
                </a:ext>
              </a:extLst>
            </p:cNvPr>
            <p:cNvPicPr preferRelativeResize="0"/>
            <p:nvPr/>
          </p:nvPicPr>
          <p:blipFill rotWithShape="1">
            <a:blip r:embed="rId12">
              <a:alphaModFix/>
            </a:blip>
            <a:srcRect/>
            <a:stretch/>
          </p:blipFill>
          <p:spPr>
            <a:xfrm>
              <a:off x="6967908" y="3179521"/>
              <a:ext cx="402336" cy="402336"/>
            </a:xfrm>
            <a:prstGeom prst="rect">
              <a:avLst/>
            </a:prstGeom>
            <a:noFill/>
            <a:ln>
              <a:noFill/>
            </a:ln>
          </p:spPr>
        </p:pic>
        <p:pic>
          <p:nvPicPr>
            <p:cNvPr id="26" name="Google Shape;97;p1" descr="Hospitality and Tourism">
              <a:extLst>
                <a:ext uri="{FF2B5EF4-FFF2-40B4-BE49-F238E27FC236}">
                  <a16:creationId xmlns:a16="http://schemas.microsoft.com/office/drawing/2014/main" id="{CD0F1798-F86F-D510-5842-DBBDFCC505AB}"/>
                </a:ext>
              </a:extLst>
            </p:cNvPr>
            <p:cNvPicPr preferRelativeResize="0"/>
            <p:nvPr/>
          </p:nvPicPr>
          <p:blipFill rotWithShape="1">
            <a:blip r:embed="rId13">
              <a:alphaModFix/>
            </a:blip>
            <a:srcRect/>
            <a:stretch/>
          </p:blipFill>
          <p:spPr>
            <a:xfrm>
              <a:off x="5279613" y="3567681"/>
              <a:ext cx="402336" cy="402336"/>
            </a:xfrm>
            <a:prstGeom prst="rect">
              <a:avLst/>
            </a:prstGeom>
            <a:noFill/>
            <a:ln>
              <a:noFill/>
            </a:ln>
          </p:spPr>
        </p:pic>
        <p:pic>
          <p:nvPicPr>
            <p:cNvPr id="27" name="Google Shape;98;p1" descr="Human Services">
              <a:extLst>
                <a:ext uri="{FF2B5EF4-FFF2-40B4-BE49-F238E27FC236}">
                  <a16:creationId xmlns:a16="http://schemas.microsoft.com/office/drawing/2014/main" id="{AD9B7D56-89EC-7AEA-855D-0C7532E24599}"/>
                </a:ext>
              </a:extLst>
            </p:cNvPr>
            <p:cNvPicPr preferRelativeResize="0"/>
            <p:nvPr/>
          </p:nvPicPr>
          <p:blipFill rotWithShape="1">
            <a:blip r:embed="rId14">
              <a:alphaModFix/>
            </a:blip>
            <a:srcRect/>
            <a:stretch/>
          </p:blipFill>
          <p:spPr>
            <a:xfrm>
              <a:off x="5702930" y="3568038"/>
              <a:ext cx="402336" cy="402336"/>
            </a:xfrm>
            <a:prstGeom prst="rect">
              <a:avLst/>
            </a:prstGeom>
            <a:noFill/>
            <a:ln>
              <a:noFill/>
            </a:ln>
          </p:spPr>
        </p:pic>
        <p:pic>
          <p:nvPicPr>
            <p:cNvPr id="28" name="Google Shape;99;p1" descr="Information Technology">
              <a:extLst>
                <a:ext uri="{FF2B5EF4-FFF2-40B4-BE49-F238E27FC236}">
                  <a16:creationId xmlns:a16="http://schemas.microsoft.com/office/drawing/2014/main" id="{A8E2321A-10C2-B90D-E15D-E29A3639BD7F}"/>
                </a:ext>
              </a:extLst>
            </p:cNvPr>
            <p:cNvPicPr preferRelativeResize="0"/>
            <p:nvPr/>
          </p:nvPicPr>
          <p:blipFill rotWithShape="1">
            <a:blip r:embed="rId15">
              <a:alphaModFix/>
            </a:blip>
            <a:srcRect/>
            <a:stretch/>
          </p:blipFill>
          <p:spPr>
            <a:xfrm>
              <a:off x="6126062" y="3566469"/>
              <a:ext cx="402336" cy="402336"/>
            </a:xfrm>
            <a:prstGeom prst="rect">
              <a:avLst/>
            </a:prstGeom>
            <a:noFill/>
            <a:ln>
              <a:noFill/>
            </a:ln>
          </p:spPr>
        </p:pic>
        <p:pic>
          <p:nvPicPr>
            <p:cNvPr id="29" name="Google Shape;101;p1" descr="Manufacturing">
              <a:extLst>
                <a:ext uri="{FF2B5EF4-FFF2-40B4-BE49-F238E27FC236}">
                  <a16:creationId xmlns:a16="http://schemas.microsoft.com/office/drawing/2014/main" id="{6722AB88-348C-C91B-A1F1-3A359999D0A2}"/>
                </a:ext>
              </a:extLst>
            </p:cNvPr>
            <p:cNvPicPr preferRelativeResize="0"/>
            <p:nvPr/>
          </p:nvPicPr>
          <p:blipFill rotWithShape="1">
            <a:blip r:embed="rId16">
              <a:alphaModFix/>
            </a:blip>
            <a:srcRect/>
            <a:stretch/>
          </p:blipFill>
          <p:spPr>
            <a:xfrm>
              <a:off x="6544591" y="3561071"/>
              <a:ext cx="402336" cy="402336"/>
            </a:xfrm>
            <a:prstGeom prst="rect">
              <a:avLst/>
            </a:prstGeom>
            <a:noFill/>
            <a:ln>
              <a:noFill/>
            </a:ln>
          </p:spPr>
        </p:pic>
        <p:pic>
          <p:nvPicPr>
            <p:cNvPr id="30" name="Google Shape;102;p1" descr="Transportation, Distribution and Logistics">
              <a:extLst>
                <a:ext uri="{FF2B5EF4-FFF2-40B4-BE49-F238E27FC236}">
                  <a16:creationId xmlns:a16="http://schemas.microsoft.com/office/drawing/2014/main" id="{B93C7574-5AA9-901A-C04B-B796A3C5B42C}"/>
                </a:ext>
              </a:extLst>
            </p:cNvPr>
            <p:cNvPicPr preferRelativeResize="0"/>
            <p:nvPr/>
          </p:nvPicPr>
          <p:blipFill rotWithShape="1">
            <a:blip r:embed="rId17">
              <a:alphaModFix/>
            </a:blip>
            <a:srcRect/>
            <a:stretch/>
          </p:blipFill>
          <p:spPr>
            <a:xfrm>
              <a:off x="6972364" y="3556387"/>
              <a:ext cx="402336" cy="402336"/>
            </a:xfrm>
            <a:prstGeom prst="rect">
              <a:avLst/>
            </a:prstGeom>
            <a:noFill/>
            <a:ln>
              <a:noFill/>
            </a:ln>
          </p:spPr>
        </p:pic>
      </p:grpSp>
      <p:pic>
        <p:nvPicPr>
          <p:cNvPr id="56" name="Google Shape;182;p3">
            <a:extLst>
              <a:ext uri="{FF2B5EF4-FFF2-40B4-BE49-F238E27FC236}">
                <a16:creationId xmlns:a16="http://schemas.microsoft.com/office/drawing/2014/main" id="{9263CB71-F054-3EF1-7845-61563186D56E}"/>
              </a:ex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5747787" y="2120313"/>
            <a:ext cx="438912" cy="438912"/>
          </a:xfrm>
          <a:prstGeom prst="rect">
            <a:avLst/>
          </a:prstGeom>
          <a:noFill/>
          <a:ln>
            <a:noFill/>
          </a:ln>
        </p:spPr>
      </p:pic>
      <p:pic>
        <p:nvPicPr>
          <p:cNvPr id="63" name="Google Shape;182;p3">
            <a:extLst>
              <a:ext uri="{FF2B5EF4-FFF2-40B4-BE49-F238E27FC236}">
                <a16:creationId xmlns:a16="http://schemas.microsoft.com/office/drawing/2014/main" id="{EB96D2C1-FE45-371A-75F7-1DC0840F7F69}"/>
              </a:ex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5745333" y="4079388"/>
            <a:ext cx="438912" cy="438912"/>
          </a:xfrm>
          <a:prstGeom prst="rect">
            <a:avLst/>
          </a:prstGeom>
          <a:noFill/>
          <a:ln>
            <a:noFill/>
          </a:ln>
        </p:spPr>
      </p:pic>
      <p:pic>
        <p:nvPicPr>
          <p:cNvPr id="64" name="Google Shape;182;p3">
            <a:extLst>
              <a:ext uri="{FF2B5EF4-FFF2-40B4-BE49-F238E27FC236}">
                <a16:creationId xmlns:a16="http://schemas.microsoft.com/office/drawing/2014/main" id="{1F67AD02-E96F-C932-AD9C-A397EF438763}"/>
              </a:ext>
              <a:ext uri="{C183D7F6-B498-43B3-948B-1728B52AA6E4}">
                <adec:decorative xmlns:adec="http://schemas.microsoft.com/office/drawing/2017/decorative" val="1"/>
              </a:ext>
            </a:extLst>
          </p:cNvPr>
          <p:cNvPicPr preferRelativeResize="0"/>
          <p:nvPr/>
        </p:nvPicPr>
        <p:blipFill rotWithShape="1">
          <a:blip r:embed="rId9">
            <a:alphaModFix/>
          </a:blip>
          <a:srcRect/>
          <a:stretch/>
        </p:blipFill>
        <p:spPr>
          <a:xfrm>
            <a:off x="5742874" y="5581268"/>
            <a:ext cx="438912" cy="438912"/>
          </a:xfrm>
          <a:prstGeom prst="rect">
            <a:avLst/>
          </a:prstGeom>
          <a:noFill/>
          <a:ln>
            <a:noFill/>
          </a:ln>
        </p:spPr>
      </p:pic>
    </p:spTree>
    <p:extLst>
      <p:ext uri="{BB962C8B-B14F-4D97-AF65-F5344CB8AC3E}">
        <p14:creationId xmlns:p14="http://schemas.microsoft.com/office/powerpoint/2010/main" val="4113462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3" name="Title 3">
            <a:extLst>
              <a:ext uri="{FF2B5EF4-FFF2-40B4-BE49-F238E27FC236}">
                <a16:creationId xmlns:a16="http://schemas.microsoft.com/office/drawing/2014/main" id="{526F35B9-4163-464C-AA6F-FB56BC356333}"/>
              </a:ext>
              <a:ext uri="{C183D7F6-B498-43B3-948B-1728B52AA6E4}">
                <adec:decorative xmlns:adec="http://schemas.microsoft.com/office/drawing/2017/decorative" val="1"/>
              </a:ext>
            </a:extLst>
          </p:cNvPr>
          <p:cNvSpPr>
            <a:spLocks noGrp="1"/>
          </p:cNvSpPr>
          <p:nvPr>
            <p:ph type="ctrTitle"/>
          </p:nvPr>
        </p:nvSpPr>
        <p:spPr>
          <a:xfrm>
            <a:off x="971550" y="48066"/>
            <a:ext cx="5829300" cy="176959"/>
          </a:xfrm>
        </p:spPr>
        <p:txBody>
          <a:bodyPr>
            <a:normAutofit fontScale="90000"/>
          </a:bodyPr>
          <a:lstStyle/>
          <a:p>
            <a:r>
              <a:rPr lang="en-US" sz="800" b="1" i="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Statewide Program of Study: HVAC and Sheet Metal — Page 4</a:t>
            </a:r>
            <a:endParaRPr lang="en-US" sz="800" dirty="0">
              <a:solidFill>
                <a:schemeClr val="bg1"/>
              </a:solidFill>
            </a:endParaRPr>
          </a:p>
        </p:txBody>
      </p:sp>
      <p:sp>
        <p:nvSpPr>
          <p:cNvPr id="39" name="TextBox 38">
            <a:extLst>
              <a:ext uri="{FF2B5EF4-FFF2-40B4-BE49-F238E27FC236}">
                <a16:creationId xmlns:a16="http://schemas.microsoft.com/office/drawing/2014/main" id="{0D82E2C1-5515-FC4E-B6F2-EB16D6F05320}"/>
              </a:ext>
            </a:extLst>
          </p:cNvPr>
          <p:cNvSpPr txBox="1"/>
          <p:nvPr/>
        </p:nvSpPr>
        <p:spPr>
          <a:xfrm>
            <a:off x="1398487" y="160947"/>
            <a:ext cx="616754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2000" b="1" i="0" u="none" strike="noStrike" kern="1200" cap="none" spc="0" normalizeH="0" baseline="0" noProof="0" dirty="0">
                <a:ln>
                  <a:noFill/>
                </a:ln>
                <a:solidFill>
                  <a:schemeClr val="accent1"/>
                </a:solidFill>
                <a:effectLst/>
                <a:uLnTx/>
                <a:uFillTx/>
                <a:latin typeface="Calibri" panose="020F0502020204030204" pitchFamily="34" charset="0"/>
                <a:ea typeface="Open Sans Condensed Condensed" pitchFamily="2" charset="0"/>
                <a:cs typeface="Calibri" panose="020F0502020204030204" pitchFamily="34" charset="0"/>
              </a:rPr>
              <a:t>Architecture and Construction Career Cluster</a:t>
            </a:r>
          </a:p>
        </p:txBody>
      </p:sp>
      <p:sp>
        <p:nvSpPr>
          <p:cNvPr id="41" name="TextBox 40">
            <a:extLst>
              <a:ext uri="{FF2B5EF4-FFF2-40B4-BE49-F238E27FC236}">
                <a16:creationId xmlns:a16="http://schemas.microsoft.com/office/drawing/2014/main" id="{016FFF59-FA5E-994D-8DE3-7298E5ADA69E}"/>
              </a:ext>
            </a:extLst>
          </p:cNvPr>
          <p:cNvSpPr txBox="1"/>
          <p:nvPr/>
        </p:nvSpPr>
        <p:spPr>
          <a:xfrm>
            <a:off x="1385424" y="543058"/>
            <a:ext cx="6392254" cy="353943"/>
          </a:xfrm>
          <a:prstGeom prst="rect">
            <a:avLst/>
          </a:prstGeom>
          <a:noFill/>
        </p:spPr>
        <p:txBody>
          <a:bodyPr wrap="square" rtlCol="0">
            <a:spAutoFit/>
          </a:bodyPr>
          <a:lstStyle/>
          <a:p>
            <a:pPr lvl="0">
              <a:spcAft>
                <a:spcPts val="300"/>
              </a:spcAft>
              <a:defRPr/>
            </a:pPr>
            <a:r>
              <a:rPr kumimoji="0" lang="en-US" sz="1700" b="1" i="1" u="none" strike="noStrike" kern="1200" cap="none" spc="0" normalizeH="0" baseline="0" noProof="0" dirty="0">
                <a:ln>
                  <a:noFill/>
                </a:ln>
                <a:solidFill>
                  <a:srgbClr val="363534"/>
                </a:solidFill>
                <a:effectLst/>
                <a:uLnTx/>
                <a:uFillTx/>
                <a:latin typeface="Calibri" panose="020F0502020204030204" pitchFamily="34" charset="0"/>
                <a:ea typeface="Open Sans Semibold" panose="020B0606030504020204" pitchFamily="34" charset="0"/>
                <a:cs typeface="Calibri" panose="020F0502020204030204" pitchFamily="34" charset="0"/>
              </a:rPr>
              <a:t>Statewide Program of Study: </a:t>
            </a:r>
            <a:r>
              <a:rPr lang="en-US" sz="1700" b="1" i="1" dirty="0">
                <a:solidFill>
                  <a:schemeClr val="accent1"/>
                </a:solidFill>
                <a:latin typeface="Calibri" panose="020F0502020204030204" pitchFamily="34" charset="0"/>
                <a:ea typeface="Open Sans Semibold" panose="020B0606030504020204" pitchFamily="34" charset="0"/>
                <a:cs typeface="Calibri" panose="020F0502020204030204" pitchFamily="34" charset="0"/>
              </a:rPr>
              <a:t>HVAC and Sheet Metal</a:t>
            </a:r>
            <a:endParaRPr kumimoji="0" lang="en-US" sz="1700" b="1" i="1" u="none" strike="noStrike" kern="1200" cap="none" spc="0" normalizeH="0" baseline="0" noProof="0" dirty="0">
              <a:ln>
                <a:noFill/>
              </a:ln>
              <a:solidFill>
                <a:schemeClr val="accent1"/>
              </a:solidFill>
              <a:effectLst/>
              <a:uLnTx/>
              <a:uFillTx/>
              <a:latin typeface="Calibri" panose="020F0502020204030204" pitchFamily="34" charset="0"/>
              <a:ea typeface="Open Sans Semibold" panose="020B060603050402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3CAAE19-98A7-CE4E-903C-01D19008C594}"/>
              </a:ext>
            </a:extLst>
          </p:cNvPr>
          <p:cNvSpPr txBox="1"/>
          <p:nvPr/>
        </p:nvSpPr>
        <p:spPr>
          <a:xfrm>
            <a:off x="2923" y="915016"/>
            <a:ext cx="7772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012169"/>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Course Information</a:t>
            </a:r>
            <a:endParaRPr kumimoji="0" lang="en-US" b="0" i="0" u="none" strike="noStrike" kern="1200" cap="none" spc="0" normalizeH="0" baseline="0" noProof="0" dirty="0">
              <a:ln>
                <a:noFill/>
              </a:ln>
              <a:solidFill>
                <a:srgbClr val="012169"/>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sp>
        <p:nvSpPr>
          <p:cNvPr id="5" name="Round Diagonal Corner Rectangle 30">
            <a:extLst>
              <a:ext uri="{FF2B5EF4-FFF2-40B4-BE49-F238E27FC236}">
                <a16:creationId xmlns:a16="http://schemas.microsoft.com/office/drawing/2014/main" id="{8EDF072A-587D-BEAA-0B9D-41028DE179CA}"/>
              </a:ext>
              <a:ext uri="{C183D7F6-B498-43B3-948B-1728B52AA6E4}">
                <adec:decorative xmlns:adec="http://schemas.microsoft.com/office/drawing/2017/decorative" val="1"/>
              </a:ext>
            </a:extLst>
          </p:cNvPr>
          <p:cNvSpPr/>
          <p:nvPr/>
        </p:nvSpPr>
        <p:spPr>
          <a:xfrm rot="16200000">
            <a:off x="-103303" y="1906049"/>
            <a:ext cx="1126254" cy="411242"/>
          </a:xfrm>
          <a:prstGeom prst="round2DiagRect">
            <a:avLst/>
          </a:prstGeom>
          <a:solidFill>
            <a:srgbClr val="5A6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endParaRPr>
          </a:p>
        </p:txBody>
      </p:sp>
      <p:sp>
        <p:nvSpPr>
          <p:cNvPr id="6" name="Google Shape;187;p2">
            <a:extLst>
              <a:ext uri="{FF2B5EF4-FFF2-40B4-BE49-F238E27FC236}">
                <a16:creationId xmlns:a16="http://schemas.microsoft.com/office/drawing/2014/main" id="{EEB2DA7E-A6EA-88EB-8B6E-7FFA4A679454}"/>
              </a:ext>
            </a:extLst>
          </p:cNvPr>
          <p:cNvSpPr txBox="1"/>
          <p:nvPr/>
        </p:nvSpPr>
        <p:spPr>
          <a:xfrm rot="16200000">
            <a:off x="-47025" y="1973704"/>
            <a:ext cx="1013698" cy="307736"/>
          </a:xfrm>
          <a:prstGeom prst="rect">
            <a:avLst/>
          </a:prstGeom>
          <a:solidFill>
            <a:srgbClr val="5A6267"/>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Level 4</a:t>
            </a:r>
            <a:endParaRPr kumimoji="0" sz="1400" b="0" i="0" u="none" strike="noStrike" kern="1200" cap="none" spc="0" normalizeH="0" baseline="0" noProof="0" dirty="0">
              <a:ln>
                <a:noFill/>
              </a:ln>
              <a:solidFill>
                <a:prstClr val="white"/>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aphicFrame>
        <p:nvGraphicFramePr>
          <p:cNvPr id="7" name="Google Shape;188;p2">
            <a:extLst>
              <a:ext uri="{FF2B5EF4-FFF2-40B4-BE49-F238E27FC236}">
                <a16:creationId xmlns:a16="http://schemas.microsoft.com/office/drawing/2014/main" id="{B6734433-C0CD-8904-7871-8832C4466A0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36739671"/>
              </p:ext>
            </p:extLst>
          </p:nvPr>
        </p:nvGraphicFramePr>
        <p:xfrm>
          <a:off x="833760" y="1389161"/>
          <a:ext cx="6437376" cy="2508524"/>
        </p:xfrm>
        <a:graphic>
          <a:graphicData uri="http://schemas.openxmlformats.org/drawingml/2006/table">
            <a:tbl>
              <a:tblPr firstRow="1" bandRow="1">
                <a:noFill/>
              </a:tblPr>
              <a:tblGrid>
                <a:gridCol w="1691640">
                  <a:extLst>
                    <a:ext uri="{9D8B030D-6E8A-4147-A177-3AD203B41FA5}">
                      <a16:colId xmlns:a16="http://schemas.microsoft.com/office/drawing/2014/main" val="20000"/>
                    </a:ext>
                  </a:extLst>
                </a:gridCol>
                <a:gridCol w="73152">
                  <a:extLst>
                    <a:ext uri="{9D8B030D-6E8A-4147-A177-3AD203B41FA5}">
                      <a16:colId xmlns:a16="http://schemas.microsoft.com/office/drawing/2014/main" val="1573763253"/>
                    </a:ext>
                  </a:extLst>
                </a:gridCol>
                <a:gridCol w="2075688">
                  <a:extLst>
                    <a:ext uri="{9D8B030D-6E8A-4147-A177-3AD203B41FA5}">
                      <a16:colId xmlns:a16="http://schemas.microsoft.com/office/drawing/2014/main" val="20002"/>
                    </a:ext>
                  </a:extLst>
                </a:gridCol>
                <a:gridCol w="2596896">
                  <a:extLst>
                    <a:ext uri="{9D8B030D-6E8A-4147-A177-3AD203B41FA5}">
                      <a16:colId xmlns:a16="http://schemas.microsoft.com/office/drawing/2014/main" val="20003"/>
                    </a:ext>
                  </a:extLst>
                </a:gridCol>
              </a:tblGrid>
              <a:tr h="329184">
                <a:tc>
                  <a:txBody>
                    <a:bodyPr/>
                    <a:lstStyle/>
                    <a:p>
                      <a:pPr marL="0" marR="0" lvl="0" indent="0" algn="l"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Course</a:t>
                      </a:r>
                      <a:endParaRPr sz="1200" b="1" i="0"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sym typeface="Calibri"/>
                        </a:rPr>
                        <a:t>Prerequisites | </a:t>
                      </a: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Corequisites </a:t>
                      </a:r>
                    </a:p>
                  </a:txBody>
                  <a:tcPr marL="91450" marR="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tc>
                  <a:txBody>
                    <a:bodyPr/>
                    <a:lstStyle/>
                    <a:p>
                      <a:pPr marL="0" marR="0" lvl="0" indent="0" algn="r" rtl="0">
                        <a:spcBef>
                          <a:spcPts val="0"/>
                        </a:spcBef>
                        <a:spcAft>
                          <a:spcPts val="0"/>
                        </a:spcAft>
                        <a:buNone/>
                      </a:pPr>
                      <a:r>
                        <a:rPr lang="en-US" sz="1200" b="1" i="0" u="none" strike="noStrike" cap="none" dirty="0">
                          <a:solidFill>
                            <a:schemeClr val="bg1"/>
                          </a:solidFill>
                          <a:latin typeface="Calibri" panose="020F0502020204030204" pitchFamily="34" charset="0"/>
                          <a:ea typeface="Open Sans ExtraBold" panose="020B0606030504020204" pitchFamily="34" charset="0"/>
                          <a:cs typeface="Calibri" panose="020F0502020204030204" pitchFamily="34" charset="0"/>
                        </a:rPr>
                        <a:t>Career Clusters</a:t>
                      </a:r>
                    </a:p>
                  </a:txBody>
                  <a:tcPr marL="91450" marR="91450" marT="45725" marB="45725" anchor="ctr">
                    <a:lnL w="12700" cmpd="sng">
                      <a:noFill/>
                      <a:prstDash val="solid"/>
                    </a:lnL>
                    <a:lnR w="12700" cmpd="sng">
                      <a:noFill/>
                      <a:prstDash val="solid"/>
                    </a:lnR>
                    <a:lnT w="12700" cmpd="sng">
                      <a:noFill/>
                      <a:prstDash val="soli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solidFill>
                      <a:srgbClr val="5A6267"/>
                    </a:solidFill>
                  </a:tcPr>
                </a:tc>
                <a:extLst>
                  <a:ext uri="{0D108BD9-81ED-4DB2-BD59-A6C34878D82A}">
                    <a16:rowId xmlns:a16="http://schemas.microsoft.com/office/drawing/2014/main" val="10000"/>
                  </a:ext>
                </a:extLst>
              </a:tr>
              <a:tr h="1077715">
                <a:tc>
                  <a:txBody>
                    <a:bodyPr/>
                    <a:lstStyle/>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Career Preparation for Programs of Study*</a:t>
                      </a:r>
                      <a:endParaRPr lang="en-US" sz="1100" b="1" i="0" u="none" strike="noStrike" cap="none" dirty="0">
                        <a:solidFill>
                          <a:schemeClr val="tx1"/>
                        </a:solidFill>
                        <a:latin typeface="Calibri" panose="020F0502020204030204" pitchFamily="34" charset="0"/>
                        <a:ea typeface="Open Sans Semibold" panose="020B0606030504020204" pitchFamily="34" charset="0"/>
                        <a:cs typeface="Calibri" panose="020F0502020204030204" pitchFamily="34" charset="0"/>
                        <a:sym typeface="Calibri"/>
                      </a:endParaRP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12701121 (2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sz="900" b="0" i="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 A</a:t>
                      </a:r>
                      <a:r>
                        <a:rPr lang="en-US" sz="900" kern="1200" dirty="0">
                          <a:solidFill>
                            <a:schemeClr val="tx1"/>
                          </a:solidFill>
                          <a:effectLst/>
                          <a:latin typeface="+mn-lt"/>
                          <a:ea typeface="+mn-ea"/>
                          <a:cs typeface="+mn-cs"/>
                        </a:rPr>
                        <a:t>t least one Level 2 </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kern="1200" dirty="0">
                          <a:solidFill>
                            <a:schemeClr val="tx1"/>
                          </a:solidFill>
                          <a:effectLst/>
                          <a:latin typeface="+mn-lt"/>
                          <a:ea typeface="+mn-ea"/>
                          <a:cs typeface="+mn-cs"/>
                        </a:rPr>
                        <a:t>or higher CTE course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1. Agriculture, Food and Natural Resources</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2. Architecture and Construction</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3. Arts, Audio Visual Technology and Communication</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4. Business, Marketing, and Finance</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5. Education and Training</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6. Energy</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7. Health Science</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8. Hospitality and Tourism</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9. Human Services</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10. Information Technology</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11. Law and Public Service</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12. Manufacturing</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marL="0" marR="0" lvl="0" indent="0" algn="ctr"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13. Transportation, Distribution and Logistics </a:t>
                      </a:r>
                      <a:r>
                        <a:rPr lang="en-US" sz="500" u="none" strike="noStrike" cap="none" dirty="0">
                          <a:solidFill>
                            <a:schemeClr val="bg1"/>
                          </a:solidFill>
                          <a:latin typeface="Calibri" panose="020F0502020204030204" pitchFamily="34" charset="0"/>
                          <a:ea typeface="Open Sans Light" panose="020B0606030504020204" pitchFamily="34" charset="0"/>
                          <a:cs typeface="Calibri" panose="020F0502020204030204" pitchFamily="34" charset="0"/>
                        </a:rPr>
                        <a:t> </a:t>
                      </a:r>
                      <a:endParaRPr sz="500" dirty="0">
                        <a:solidFill>
                          <a:schemeClr val="bg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6751144"/>
                  </a:ext>
                </a:extLst>
              </a:tr>
              <a:tr h="1092894">
                <a:tc>
                  <a:txBody>
                    <a:bodyPr/>
                    <a:lstStyle/>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100" b="1" i="0" u="none" strike="noStrike" cap="none" dirty="0">
                          <a:solidFill>
                            <a:srgbClr val="012169"/>
                          </a:solidFill>
                          <a:latin typeface="Calibri" panose="020F0502020204030204" pitchFamily="34" charset="0"/>
                          <a:ea typeface="Open Sans Semibold" panose="020B0606030504020204" pitchFamily="34" charset="0"/>
                          <a:cs typeface="Calibri" panose="020F0502020204030204" pitchFamily="34" charset="0"/>
                          <a:sym typeface="Calibri"/>
                        </a:rPr>
                        <a:t>Career Preparation for Programs of Study + Extended Career Preparation*</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First Time Taken:</a:t>
                      </a:r>
                    </a:p>
                    <a:p>
                      <a:pPr marL="0" marR="0" lvl="0" indent="0" algn="l" defTabSz="777240" rtl="0" eaLnBrk="1" fontAlgn="auto" latinLnBrk="0" hangingPunct="1">
                        <a:lnSpc>
                          <a:spcPct val="100000"/>
                        </a:lnSpc>
                        <a:spcBef>
                          <a:spcPts val="0"/>
                        </a:spcBef>
                        <a:spcAft>
                          <a:spcPts val="0"/>
                        </a:spcAft>
                        <a:buClr>
                          <a:schemeClr val="dk1"/>
                        </a:buClr>
                        <a:buSzPts val="1000"/>
                        <a:buFont typeface="Calibri"/>
                        <a:buNone/>
                        <a:tabLst/>
                        <a:defRPr/>
                      </a:pPr>
                      <a:r>
                        <a:rPr lang="en-US" sz="10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12701141 (3 credits)</a:t>
                      </a:r>
                      <a:endParaRPr lang="en-US" sz="10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341150" rtl="0" eaLnBrk="1" fontAlgn="auto" latinLnBrk="0" hangingPunct="1">
                        <a:lnSpc>
                          <a:spcPct val="100000"/>
                        </a:lnSpc>
                        <a:spcBef>
                          <a:spcPts val="0"/>
                        </a:spcBef>
                        <a:spcAft>
                          <a:spcPts val="0"/>
                        </a:spcAft>
                        <a:buClr>
                          <a:schemeClr val="dk1"/>
                        </a:buClr>
                        <a:buSzPts val="1000"/>
                        <a:buFont typeface="Calibri"/>
                        <a:buNone/>
                        <a:tabLst/>
                        <a:defRPr/>
                      </a:pPr>
                      <a:endParaRPr sz="600" b="0" i="0" u="none" strike="noStrike" cap="none" dirty="0">
                        <a:solidFill>
                          <a:srgbClr val="3863AF"/>
                        </a:solidFill>
                        <a:latin typeface="Calibri" panose="020F0502020204030204" pitchFamily="34" charset="0"/>
                        <a:ea typeface="Open Sans Light" panose="020B0606030504020204" pitchFamily="34" charset="0"/>
                        <a:cs typeface="Calibri" panose="020F0502020204030204" pitchFamily="34" charset="0"/>
                      </a:endParaRPr>
                    </a:p>
                  </a:txBody>
                  <a:tcPr marL="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Prerequisites</a:t>
                      </a:r>
                      <a:r>
                        <a:rPr lang="en-US" sz="900" b="1" i="0" u="none" strike="noStrike" cap="none" dirty="0">
                          <a:latin typeface="+mn-lt"/>
                          <a:ea typeface="Open Sans ExtraBold" panose="020B0606030504020204" pitchFamily="34" charset="0"/>
                          <a:cs typeface="Calibri" panose="020F0502020204030204" pitchFamily="34" charset="0"/>
                          <a:sym typeface="Calibri"/>
                        </a:rPr>
                        <a:t>:</a:t>
                      </a:r>
                      <a:r>
                        <a:rPr lang="en-US" sz="900" b="0" i="0" u="none" strike="noStrike" cap="none" dirty="0">
                          <a:latin typeface="+mn-lt"/>
                          <a:ea typeface="Open Sans Light" panose="020B0606030504020204" pitchFamily="34" charset="0"/>
                          <a:cs typeface="Calibri" panose="020F0502020204030204" pitchFamily="34" charset="0"/>
                          <a:sym typeface="Calibri"/>
                        </a:rPr>
                        <a:t> </a:t>
                      </a:r>
                      <a:r>
                        <a:rPr lang="en-US" sz="900" b="0" i="0" u="none" strike="noStrike" kern="1200" cap="none" dirty="0">
                          <a:solidFill>
                            <a:schemeClr val="tx1"/>
                          </a:solidFill>
                          <a:effectLst/>
                          <a:latin typeface="+mn-lt"/>
                          <a:ea typeface="+mn-ea"/>
                          <a:cs typeface="+mn-cs"/>
                          <a:sym typeface="Calibri"/>
                        </a:rPr>
                        <a:t>A</a:t>
                      </a:r>
                      <a:r>
                        <a:rPr lang="en-US" sz="900" kern="1200" dirty="0">
                          <a:solidFill>
                            <a:schemeClr val="tx1"/>
                          </a:solidFill>
                          <a:effectLst/>
                          <a:latin typeface="+mn-lt"/>
                          <a:ea typeface="+mn-ea"/>
                          <a:cs typeface="+mn-cs"/>
                        </a:rPr>
                        <a:t>t least one Level 2 </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kern="1200" dirty="0">
                          <a:solidFill>
                            <a:schemeClr val="tx1"/>
                          </a:solidFill>
                          <a:effectLst/>
                          <a:latin typeface="+mn-lt"/>
                          <a:ea typeface="+mn-ea"/>
                          <a:cs typeface="+mn-cs"/>
                        </a:rPr>
                        <a:t>or higher CTE course</a:t>
                      </a:r>
                      <a:endParaRPr lang="en-US" sz="900" b="0" i="0" u="none" strike="noStrike" cap="none" dirty="0">
                        <a:latin typeface="+mn-lt"/>
                        <a:ea typeface="Open Sans Light"/>
                        <a:cs typeface="Calibri"/>
                      </a:endParaRP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p>
                    <a:p>
                      <a:pPr marL="0" marR="0" lvl="0" indent="0" algn="l" defTabSz="1341150" rtl="0" eaLnBrk="1" fontAlgn="auto" latinLnBrk="0" hangingPunct="1">
                        <a:lnSpc>
                          <a:spcPct val="100000"/>
                        </a:lnSpc>
                        <a:spcBef>
                          <a:spcPts val="0"/>
                        </a:spcBef>
                        <a:spcAft>
                          <a:spcPts val="0"/>
                        </a:spcAft>
                        <a:buClr>
                          <a:schemeClr val="dk1"/>
                        </a:buClr>
                        <a:buSzPts val="1000"/>
                        <a:buFont typeface="Calibri"/>
                        <a:buNone/>
                        <a:tabLst/>
                        <a:defRPr/>
                      </a:pPr>
                      <a:r>
                        <a:rPr lang="en-US" sz="900" b="1" i="0" u="none" strike="noStrike" cap="none" dirty="0">
                          <a:latin typeface="Calibri" panose="020F0502020204030204" pitchFamily="34" charset="0"/>
                          <a:ea typeface="Open Sans ExtraBold" panose="020B0606030504020204" pitchFamily="34" charset="0"/>
                          <a:cs typeface="Calibri" panose="020F0502020204030204" pitchFamily="34" charset="0"/>
                          <a:sym typeface="Calibri"/>
                        </a:rPr>
                        <a:t>Recommended Prerequisites: </a:t>
                      </a:r>
                      <a: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t>None</a:t>
                      </a:r>
                      <a:br>
                        <a:rPr lang="en-US" sz="900" b="0" i="0" u="none" strike="noStrike" cap="none" dirty="0">
                          <a:latin typeface="Calibri" panose="020F0502020204030204" pitchFamily="34" charset="0"/>
                          <a:ea typeface="Open Sans Light" panose="020B0606030504020204" pitchFamily="34" charset="0"/>
                          <a:cs typeface="Calibri" panose="020F0502020204030204" pitchFamily="34" charset="0"/>
                          <a:sym typeface="Calibri"/>
                        </a:rPr>
                      </a:br>
                      <a:r>
                        <a:rPr lang="en-US" sz="900" b="1" i="0" u="none" strike="noStrike" cap="none"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Recommended Corequisites: </a:t>
                      </a:r>
                      <a:r>
                        <a:rPr lang="en-US" sz="900" b="0" i="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rPr>
                        <a:t>None</a:t>
                      </a:r>
                      <a:endParaRPr lang="en-US" sz="900" u="none" strike="noStrike" cap="none" dirty="0">
                        <a:solidFill>
                          <a:schemeClr val="accent1"/>
                        </a:solidFill>
                        <a:latin typeface="Calibri" panose="020F0502020204030204" pitchFamily="34" charset="0"/>
                        <a:ea typeface="Open Sans Light" panose="020B0606030504020204" pitchFamily="34" charset="0"/>
                        <a:cs typeface="Calibri" panose="020F0502020204030204" pitchFamily="34" charset="0"/>
                      </a:endParaRPr>
                    </a:p>
                  </a:txBody>
                  <a:tcPr marL="91450" marR="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1. Agriculture, Food and Natural Resources</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2. Architecture and Construction</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3. Arts, Audio Visual Technology and Communication</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4. Business, Marketing, and Finance</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5. Education and Training</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6. Energy</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7. Health Science</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8. Hospitality and Tourism</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9. Human Services</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10. Information Technology</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11. Law and Public Service</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algn="ctr" rtl="0" eaLnBrk="1" latinLnBrk="0" hangingPunct="1"/>
                      <a:r>
                        <a:rPr lang="en-US" sz="500" kern="1200" dirty="0">
                          <a:solidFill>
                            <a:schemeClr val="bg1"/>
                          </a:solidFill>
                          <a:effectLst/>
                          <a:latin typeface="Calibri" panose="020F0502020204030204" pitchFamily="34" charset="0"/>
                          <a:ea typeface="Open Sans Light" pitchFamily="2" charset="0"/>
                          <a:cs typeface="Calibri" panose="020F0502020204030204" pitchFamily="34" charset="0"/>
                        </a:rPr>
                        <a:t>12. Manufacturing</a:t>
                      </a:r>
                      <a:endParaRPr lang="en-US" sz="500" dirty="0">
                        <a:solidFill>
                          <a:schemeClr val="bg1"/>
                        </a:solidFill>
                        <a:effectLst/>
                        <a:latin typeface="Calibri" panose="020F0502020204030204" pitchFamily="34" charset="0"/>
                        <a:ea typeface="Open Sans Light" pitchFamily="2" charset="0"/>
                        <a:cs typeface="Calibri" panose="020F0502020204030204" pitchFamily="34" charset="0"/>
                      </a:endParaRPr>
                    </a:p>
                    <a:p>
                      <a:pPr marL="0" marR="0" lvl="0" indent="0" algn="ctr" defTabSz="1341150" rtl="0" eaLnBrk="1" fontAlgn="auto" latinLnBrk="0" hangingPunct="1">
                        <a:lnSpc>
                          <a:spcPct val="100000"/>
                        </a:lnSpc>
                        <a:spcBef>
                          <a:spcPts val="0"/>
                        </a:spcBef>
                        <a:spcAft>
                          <a:spcPts val="0"/>
                        </a:spcAft>
                        <a:buClr>
                          <a:prstClr val="black"/>
                        </a:buClr>
                        <a:buSzPts val="1000"/>
                        <a:buFont typeface="Calibri"/>
                        <a:buNone/>
                        <a:tabLst/>
                        <a:defRPr/>
                      </a:pPr>
                      <a:r>
                        <a:rPr lang="en-US" sz="600" kern="1200" dirty="0">
                          <a:solidFill>
                            <a:schemeClr val="bg1"/>
                          </a:solidFill>
                          <a:effectLst/>
                          <a:latin typeface="Calibri" panose="020F0502020204030204" pitchFamily="34" charset="0"/>
                          <a:ea typeface="Open Sans Light" pitchFamily="2" charset="0"/>
                          <a:cs typeface="Calibri" panose="020F0502020204030204" pitchFamily="34" charset="0"/>
                        </a:rPr>
                        <a:t>13. Transportation, Distribution and Logistics </a:t>
                      </a:r>
                      <a:endParaRPr lang="en-US" sz="600" dirty="0">
                        <a:solidFill>
                          <a:schemeClr val="bg1"/>
                        </a:solidFill>
                        <a:effectLst/>
                        <a:latin typeface="Calibri" panose="020F0502020204030204" pitchFamily="34" charset="0"/>
                        <a:ea typeface="Open Sans Light" pitchFamily="2" charset="0"/>
                        <a:cs typeface="Calibri" panose="020F0502020204030204" pitchFamily="34" charset="0"/>
                      </a:endParaRPr>
                    </a:p>
                  </a:txBody>
                  <a:tcPr marL="91450" marR="91450" marT="45725" marB="45725" anchor="ctr">
                    <a:lnL w="12700" cmpd="sng">
                      <a:noFill/>
                      <a:prstDash val="solid"/>
                    </a:lnL>
                    <a:lnR w="12700" cmpd="sng">
                      <a:noFill/>
                      <a:prstDash val="solid"/>
                    </a:lnR>
                    <a:lnT w="12700" cap="flat" cmpd="sng" algn="ctr">
                      <a:solidFill>
                        <a:srgbClr val="E7E3DB"/>
                      </a:solidFill>
                      <a:prstDash val="solid"/>
                      <a:round/>
                      <a:headEnd type="none" w="med" len="med"/>
                      <a:tailEnd type="none" w="med" len="med"/>
                    </a:lnT>
                    <a:lnB w="12700" cap="flat" cmpd="sng" algn="ctr">
                      <a:solidFill>
                        <a:srgbClr val="E7E3D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4106509"/>
                  </a:ext>
                </a:extLst>
              </a:tr>
            </a:tbl>
          </a:graphicData>
        </a:graphic>
      </p:graphicFrame>
      <p:sp>
        <p:nvSpPr>
          <p:cNvPr id="72" name="TextBox 71">
            <a:extLst>
              <a:ext uri="{FF2B5EF4-FFF2-40B4-BE49-F238E27FC236}">
                <a16:creationId xmlns:a16="http://schemas.microsoft.com/office/drawing/2014/main" id="{71D09B68-BDB8-5C46-B0D4-323B0D03553B}"/>
              </a:ext>
            </a:extLst>
          </p:cNvPr>
          <p:cNvSpPr txBox="1"/>
          <p:nvPr/>
        </p:nvSpPr>
        <p:spPr>
          <a:xfrm>
            <a:off x="767394" y="3910630"/>
            <a:ext cx="6699305" cy="220573"/>
          </a:xfrm>
          <a:prstGeom prst="rect">
            <a:avLst/>
          </a:prstGeom>
          <a:noFill/>
        </p:spPr>
        <p:txBody>
          <a:bodyPr wrap="square" rtlCol="0">
            <a:spAutoFit/>
          </a:bodyPr>
          <a:lstStyle/>
          <a:p>
            <a:pPr>
              <a:lnSpc>
                <a:spcPts val="960"/>
              </a:lnSpc>
              <a:defRPr/>
            </a:pPr>
            <a:r>
              <a:rPr lang="en-US" sz="800" i="1"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 Indicates course is included in more than one program of study in this career cluster.                        </a:t>
            </a:r>
          </a:p>
        </p:txBody>
      </p:sp>
      <p:sp>
        <p:nvSpPr>
          <p:cNvPr id="12" name="Rectangle 11">
            <a:extLst>
              <a:ext uri="{FF2B5EF4-FFF2-40B4-BE49-F238E27FC236}">
                <a16:creationId xmlns:a16="http://schemas.microsoft.com/office/drawing/2014/main" id="{FD0782F0-3798-2F45-BD54-7A27C3557BA4}"/>
              </a:ext>
              <a:ext uri="{C183D7F6-B498-43B3-948B-1728B52AA6E4}">
                <adec:decorative xmlns:adec="http://schemas.microsoft.com/office/drawing/2017/decorative" val="1"/>
              </a:ext>
            </a:extLst>
          </p:cNvPr>
          <p:cNvSpPr/>
          <p:nvPr/>
        </p:nvSpPr>
        <p:spPr>
          <a:xfrm rot="16200000">
            <a:off x="5936575" y="8223572"/>
            <a:ext cx="3361882" cy="307777"/>
          </a:xfrm>
          <a:prstGeom prst="rect">
            <a:avLst/>
          </a:prstGeom>
          <a:solidFill>
            <a:schemeClr val="accent1"/>
          </a:solidFill>
        </p:spPr>
        <p:txBody>
          <a:bodyPr wrap="square">
            <a:spAutoFit/>
          </a:bodyPr>
          <a:lstStyle/>
          <a:p>
            <a:pPr lvl="0" algn="ctr">
              <a:defRPr/>
            </a:pPr>
            <a:r>
              <a:rPr lang="en-US" sz="1400" b="1" i="1" dirty="0">
                <a:solidFill>
                  <a:prstClr val="white"/>
                </a:solidFill>
                <a:latin typeface="Calibri" panose="020F0502020204030204" pitchFamily="34" charset="0"/>
                <a:ea typeface="Open Sans Semibold" panose="020B0606030504020204" pitchFamily="34" charset="0"/>
                <a:cs typeface="Calibri" panose="020F0502020204030204" pitchFamily="34" charset="0"/>
              </a:rPr>
              <a:t>HVAC and Sheet Metal</a:t>
            </a:r>
          </a:p>
        </p:txBody>
      </p:sp>
      <p:sp>
        <p:nvSpPr>
          <p:cNvPr id="33" name="Google Shape;195;p2">
            <a:extLst>
              <a:ext uri="{FF2B5EF4-FFF2-40B4-BE49-F238E27FC236}">
                <a16:creationId xmlns:a16="http://schemas.microsoft.com/office/drawing/2014/main" id="{1FBD83F2-1A7F-CF40-A200-125D2971FFB6}"/>
              </a:ext>
            </a:extLst>
          </p:cNvPr>
          <p:cNvSpPr txBox="1"/>
          <p:nvPr/>
        </p:nvSpPr>
        <p:spPr>
          <a:xfrm>
            <a:off x="-995" y="9286630"/>
            <a:ext cx="7772400"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For additional information on the </a:t>
            </a:r>
            <a:r>
              <a:rPr kumimoji="0" lang="en-US" sz="900" b="1"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Architecture and Construction </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career </a:t>
            </a:r>
            <a:r>
              <a:rPr lang="en-US" sz="900" dirty="0">
                <a:solidFill>
                  <a:schemeClr val="accent1"/>
                </a:solidFill>
                <a:latin typeface="Calibri" panose="020F0502020204030204" pitchFamily="34" charset="0"/>
                <a:ea typeface="Open Sans ExtraBold" panose="020B0606030504020204" pitchFamily="34" charset="0"/>
                <a:cs typeface="Calibri" panose="020F0502020204030204" pitchFamily="34" charset="0"/>
                <a:sym typeface="Calibri"/>
              </a:rPr>
              <a:t>c</a:t>
            </a:r>
            <a:r>
              <a:rPr kumimoji="0" lang="en-US" sz="900" i="0" u="none" strike="noStrike" kern="1200" cap="none" spc="0" normalizeH="0" baseline="0" noProof="0" dirty="0">
                <a:ln>
                  <a:noFill/>
                </a:ln>
                <a:solidFill>
                  <a:schemeClr val="accent1"/>
                </a:solidFill>
                <a:effectLst/>
                <a:uLnTx/>
                <a:uFillTx/>
                <a:latin typeface="Calibri" panose="020F0502020204030204" pitchFamily="34" charset="0"/>
                <a:ea typeface="Open Sans ExtraBold" panose="020B0606030504020204" pitchFamily="34" charset="0"/>
                <a:cs typeface="Calibri" panose="020F0502020204030204" pitchFamily="34" charset="0"/>
                <a:sym typeface="Calibri"/>
              </a:rPr>
              <a:t>luster</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b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b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contact </a:t>
            </a:r>
            <a:r>
              <a:rPr lang="en-US" sz="900" u="sng" dirty="0">
                <a:solidFill>
                  <a:schemeClr val="accent1"/>
                </a:solidFill>
                <a:latin typeface="Calibri" panose="020F0502020204030204" pitchFamily="34" charset="0"/>
                <a:ea typeface="Open Sans Light" panose="020B060603050402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cte@tea.texas.gov</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or visit </a:t>
            </a:r>
            <a:r>
              <a:rPr kumimoji="0" lang="en-US" sz="9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5">
                  <a:extLst>
                    <a:ext uri="{A12FA001-AC4F-418D-AE19-62706E023703}">
                      <ahyp:hlinkClr xmlns:ahyp="http://schemas.microsoft.com/office/drawing/2018/hyperlinkcolor" val="tx"/>
                    </a:ext>
                  </a:extLst>
                </a:hlinkClick>
              </a:rPr>
              <a:t>https://tea.texas.gov/cte</a:t>
            </a:r>
            <a:r>
              <a:rPr kumimoji="0" lang="en-US"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 </a:t>
            </a:r>
            <a:endParaRPr kumimoji="0" sz="9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endParaRPr>
          </a:p>
        </p:txBody>
      </p:sp>
      <p:pic>
        <p:nvPicPr>
          <p:cNvPr id="37" name="Google Shape;171;p1" descr="TEA Logo">
            <a:extLst>
              <a:ext uri="{FF2B5EF4-FFF2-40B4-BE49-F238E27FC236}">
                <a16:creationId xmlns:a16="http://schemas.microsoft.com/office/drawing/2014/main" id="{F1D9B042-B00B-E342-917C-8358BF8F9561}"/>
              </a:ext>
            </a:extLst>
          </p:cNvPr>
          <p:cNvPicPr preferRelativeResize="0"/>
          <p:nvPr/>
        </p:nvPicPr>
        <p:blipFill rotWithShape="1">
          <a:blip r:embed="rId6">
            <a:alphaModFix/>
          </a:blip>
          <a:srcRect/>
          <a:stretch/>
        </p:blipFill>
        <p:spPr>
          <a:xfrm>
            <a:off x="291415" y="9598309"/>
            <a:ext cx="705086" cy="352543"/>
          </a:xfrm>
          <a:prstGeom prst="rect">
            <a:avLst/>
          </a:prstGeom>
          <a:noFill/>
          <a:ln>
            <a:noFill/>
          </a:ln>
        </p:spPr>
      </p:pic>
      <p:sp>
        <p:nvSpPr>
          <p:cNvPr id="36" name="TextBox 35">
            <a:extLst>
              <a:ext uri="{FF2B5EF4-FFF2-40B4-BE49-F238E27FC236}">
                <a16:creationId xmlns:a16="http://schemas.microsoft.com/office/drawing/2014/main" id="{1370A37E-2852-6941-A136-3B819AE311F0}"/>
              </a:ext>
            </a:extLst>
          </p:cNvPr>
          <p:cNvSpPr txBox="1"/>
          <p:nvPr/>
        </p:nvSpPr>
        <p:spPr>
          <a:xfrm>
            <a:off x="1055493" y="9607178"/>
            <a:ext cx="6318699" cy="516167"/>
          </a:xfrm>
          <a:prstGeom prst="rect">
            <a:avLst/>
          </a:prstGeom>
          <a:noFill/>
        </p:spPr>
        <p:txBody>
          <a:bodyPr wrap="square" rtlCol="0">
            <a:spAutoFit/>
          </a:bodyPr>
          <a:lstStyle/>
          <a:p>
            <a:pPr>
              <a:lnSpc>
                <a:spcPts val="800"/>
              </a:lnSpc>
              <a:defRPr/>
            </a:pPr>
            <a:r>
              <a:rPr lang="en-US" sz="600" dirty="0">
                <a:solidFill>
                  <a:prstClr val="black"/>
                </a:solidFill>
                <a:latin typeface="Calibri" panose="020F0502020204030204" pitchFamily="34" charset="0"/>
                <a:ea typeface="Open Sans Light" panose="020B0606030504020204" pitchFamily="34" charset="0"/>
                <a:cs typeface="Calibri" panose="020F0502020204030204" pitchFamily="34" charset="0"/>
                <a:sym typeface="Calibri"/>
              </a:rPr>
              <a:t>[LEA name] does not discriminate on the basis of race, color, national origin, sex, or disability in its programs or activities and provides equal access to the Boy Scouts and other designated youth groups. The following person has been designated to handle inquiries regarding the nondiscrimination policies: [title], [address], [telephone number], [email]. Further </a:t>
            </a:r>
            <a:r>
              <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nondiscrimination information can be found at </a:t>
            </a:r>
            <a:r>
              <a:rPr kumimoji="0" lang="en-US" sz="600" b="0" i="0" u="sng"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hlinkClick r:id="rId7">
                  <a:extLst>
                    <a:ext uri="{A12FA001-AC4F-418D-AE19-62706E023703}">
                      <ahyp:hlinkClr xmlns:ahyp="http://schemas.microsoft.com/office/drawing/2018/hyperlinkcolor" val="tx"/>
                    </a:ext>
                  </a:extLst>
                </a:hlinkClick>
              </a:rPr>
              <a:t>Notification of Nondiscrimination in Career and Technical Education Programs</a:t>
            </a:r>
            <a:r>
              <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sym typeface="Calibri"/>
              </a:rPr>
              <a:t>.</a:t>
            </a:r>
            <a:endParaRPr kumimoji="0" lang="en-US" sz="600" b="0" i="0" u="none" strike="noStrike" kern="1200" cap="none" spc="0" normalizeH="0" baseline="0" noProof="0" dirty="0">
              <a:ln>
                <a:noFill/>
              </a:ln>
              <a:solidFill>
                <a:schemeClr val="accent1"/>
              </a:solidFill>
              <a:effectLst/>
              <a:uLnTx/>
              <a:uFillTx/>
              <a:latin typeface="Calibri" panose="020F0502020204030204" pitchFamily="34" charset="0"/>
              <a:ea typeface="Open Sans Light" panose="020B0606030504020204" pitchFamily="34" charset="0"/>
              <a:cs typeface="Calibri" panose="020F0502020204030204" pitchFamily="34" charset="0"/>
            </a:endParaRPr>
          </a:p>
          <a:p>
            <a:pPr marL="0" marR="0" lvl="0" indent="0" algn="l" defTabSz="914400" rtl="0" eaLnBrk="1" fontAlgn="auto" latinLnBrk="0" hangingPunct="1">
              <a:lnSpc>
                <a:spcPts val="960"/>
              </a:lnSpc>
              <a:spcBef>
                <a:spcPts val="0"/>
              </a:spcBef>
              <a:spcAft>
                <a:spcPts val="0"/>
              </a:spcAft>
              <a:buClrTx/>
              <a:buSzTx/>
              <a:buFontTx/>
              <a:buNone/>
              <a:tabLst/>
              <a:defRPr/>
            </a:pPr>
            <a:endParaRPr kumimoji="0" lang="en-US" sz="600" b="0" i="0" u="none" strike="noStrike" kern="1200" cap="none" spc="0" normalizeH="0" baseline="0" noProof="0" dirty="0">
              <a:ln>
                <a:noFill/>
              </a:ln>
              <a:solidFill>
                <a:prstClr val="black"/>
              </a:solidFill>
              <a:effectLst/>
              <a:uLnTx/>
              <a:uFillTx/>
              <a:latin typeface="Calibri" panose="020F0502020204030204" pitchFamily="34" charset="0"/>
              <a:ea typeface="Open Sans Light" panose="020B0606030504020204" pitchFamily="34" charset="0"/>
              <a:cs typeface="Calibri" panose="020F0502020204030204" pitchFamily="34" charset="0"/>
            </a:endParaRPr>
          </a:p>
        </p:txBody>
      </p:sp>
      <p:grpSp>
        <p:nvGrpSpPr>
          <p:cNvPr id="53" name="Group 52">
            <a:extLst>
              <a:ext uri="{FF2B5EF4-FFF2-40B4-BE49-F238E27FC236}">
                <a16:creationId xmlns:a16="http://schemas.microsoft.com/office/drawing/2014/main" id="{8CBAB8F2-B871-31E9-87DA-ADF6877FEA7B}"/>
              </a:ext>
              <a:ext uri="{C183D7F6-B498-43B3-948B-1728B52AA6E4}">
                <adec:decorative xmlns:adec="http://schemas.microsoft.com/office/drawing/2017/decorative" val="1"/>
              </a:ext>
            </a:extLst>
          </p:cNvPr>
          <p:cNvGrpSpPr/>
          <p:nvPr/>
        </p:nvGrpSpPr>
        <p:grpSpPr>
          <a:xfrm>
            <a:off x="4470494" y="1893239"/>
            <a:ext cx="2726900" cy="775420"/>
            <a:chOff x="4535307" y="6418085"/>
            <a:chExt cx="2726900" cy="775420"/>
          </a:xfrm>
        </p:grpSpPr>
        <p:pic>
          <p:nvPicPr>
            <p:cNvPr id="83" name="Picture 82" descr="Agriculture, Food and Natural Resources">
              <a:extLst>
                <a:ext uri="{FF2B5EF4-FFF2-40B4-BE49-F238E27FC236}">
                  <a16:creationId xmlns:a16="http://schemas.microsoft.com/office/drawing/2014/main" id="{62E428EC-5A0D-A014-AECD-D101C42315FE}"/>
                </a:ext>
              </a:extLst>
            </p:cNvPr>
            <p:cNvPicPr>
              <a:picLocks noChangeAspect="1"/>
            </p:cNvPicPr>
            <p:nvPr/>
          </p:nvPicPr>
          <p:blipFill>
            <a:blip r:embed="rId8"/>
            <a:stretch>
              <a:fillRect/>
            </a:stretch>
          </p:blipFill>
          <p:spPr>
            <a:xfrm>
              <a:off x="4535307" y="6418085"/>
              <a:ext cx="384048" cy="384048"/>
            </a:xfrm>
            <a:prstGeom prst="rect">
              <a:avLst/>
            </a:prstGeom>
          </p:spPr>
        </p:pic>
        <p:pic>
          <p:nvPicPr>
            <p:cNvPr id="85" name="Picture 84" descr="Architecture and Construction">
              <a:extLst>
                <a:ext uri="{FF2B5EF4-FFF2-40B4-BE49-F238E27FC236}">
                  <a16:creationId xmlns:a16="http://schemas.microsoft.com/office/drawing/2014/main" id="{878C4925-C386-2077-DD61-B6A20EA13B55}"/>
                </a:ext>
              </a:extLst>
            </p:cNvPr>
            <p:cNvPicPr>
              <a:picLocks noChangeAspect="1"/>
            </p:cNvPicPr>
            <p:nvPr/>
          </p:nvPicPr>
          <p:blipFill>
            <a:blip r:embed="rId9"/>
            <a:stretch>
              <a:fillRect/>
            </a:stretch>
          </p:blipFill>
          <p:spPr>
            <a:xfrm>
              <a:off x="4910011" y="6430583"/>
              <a:ext cx="384048" cy="384048"/>
            </a:xfrm>
            <a:prstGeom prst="rect">
              <a:avLst/>
            </a:prstGeom>
          </p:spPr>
        </p:pic>
        <p:pic>
          <p:nvPicPr>
            <p:cNvPr id="86" name="Picture 85" descr="Arts, Audio Visual Technology and Communication">
              <a:extLst>
                <a:ext uri="{FF2B5EF4-FFF2-40B4-BE49-F238E27FC236}">
                  <a16:creationId xmlns:a16="http://schemas.microsoft.com/office/drawing/2014/main" id="{183AB5E2-D546-37CF-F52D-C2E0C852C804}"/>
                </a:ext>
              </a:extLst>
            </p:cNvPr>
            <p:cNvPicPr>
              <a:picLocks noChangeAspect="1"/>
            </p:cNvPicPr>
            <p:nvPr/>
          </p:nvPicPr>
          <p:blipFill>
            <a:blip r:embed="rId10"/>
            <a:stretch>
              <a:fillRect/>
            </a:stretch>
          </p:blipFill>
          <p:spPr>
            <a:xfrm>
              <a:off x="5298733" y="6430583"/>
              <a:ext cx="384048" cy="384048"/>
            </a:xfrm>
            <a:prstGeom prst="rect">
              <a:avLst/>
            </a:prstGeom>
          </p:spPr>
        </p:pic>
        <p:pic>
          <p:nvPicPr>
            <p:cNvPr id="87" name="Picture 86" descr="Business, Marketing and Finance">
              <a:extLst>
                <a:ext uri="{FF2B5EF4-FFF2-40B4-BE49-F238E27FC236}">
                  <a16:creationId xmlns:a16="http://schemas.microsoft.com/office/drawing/2014/main" id="{E1EEDB1B-9FB9-F572-8D81-01D3864BDFAC}"/>
                </a:ext>
              </a:extLst>
            </p:cNvPr>
            <p:cNvPicPr>
              <a:picLocks noChangeAspect="1"/>
            </p:cNvPicPr>
            <p:nvPr/>
          </p:nvPicPr>
          <p:blipFill>
            <a:blip r:embed="rId11"/>
            <a:stretch>
              <a:fillRect/>
            </a:stretch>
          </p:blipFill>
          <p:spPr>
            <a:xfrm>
              <a:off x="5684973" y="6419862"/>
              <a:ext cx="384048" cy="384048"/>
            </a:xfrm>
            <a:prstGeom prst="rect">
              <a:avLst/>
            </a:prstGeom>
          </p:spPr>
        </p:pic>
        <p:pic>
          <p:nvPicPr>
            <p:cNvPr id="88" name="Picture 87" descr="Education and Training">
              <a:extLst>
                <a:ext uri="{FF2B5EF4-FFF2-40B4-BE49-F238E27FC236}">
                  <a16:creationId xmlns:a16="http://schemas.microsoft.com/office/drawing/2014/main" id="{9D7732C7-A1C6-80FF-BAE2-1D1291517CE5}"/>
                </a:ext>
              </a:extLst>
            </p:cNvPr>
            <p:cNvPicPr>
              <a:picLocks noChangeAspect="1"/>
            </p:cNvPicPr>
            <p:nvPr/>
          </p:nvPicPr>
          <p:blipFill>
            <a:blip r:embed="rId12"/>
            <a:stretch>
              <a:fillRect/>
            </a:stretch>
          </p:blipFill>
          <p:spPr>
            <a:xfrm>
              <a:off x="6082823" y="6419926"/>
              <a:ext cx="384048" cy="384048"/>
            </a:xfrm>
            <a:prstGeom prst="rect">
              <a:avLst/>
            </a:prstGeom>
          </p:spPr>
        </p:pic>
        <p:pic>
          <p:nvPicPr>
            <p:cNvPr id="89" name="Picture 88" descr="Energy">
              <a:extLst>
                <a:ext uri="{FF2B5EF4-FFF2-40B4-BE49-F238E27FC236}">
                  <a16:creationId xmlns:a16="http://schemas.microsoft.com/office/drawing/2014/main" id="{F6F6B086-0796-6664-5917-011045372CF1}"/>
                </a:ext>
              </a:extLst>
            </p:cNvPr>
            <p:cNvPicPr>
              <a:picLocks noChangeAspect="1"/>
            </p:cNvPicPr>
            <p:nvPr/>
          </p:nvPicPr>
          <p:blipFill>
            <a:blip r:embed="rId13"/>
            <a:stretch>
              <a:fillRect/>
            </a:stretch>
          </p:blipFill>
          <p:spPr>
            <a:xfrm>
              <a:off x="6475542" y="6421100"/>
              <a:ext cx="384048" cy="384048"/>
            </a:xfrm>
            <a:prstGeom prst="rect">
              <a:avLst/>
            </a:prstGeom>
          </p:spPr>
        </p:pic>
        <p:pic>
          <p:nvPicPr>
            <p:cNvPr id="90" name="Picture 89" descr="Health Science">
              <a:extLst>
                <a:ext uri="{FF2B5EF4-FFF2-40B4-BE49-F238E27FC236}">
                  <a16:creationId xmlns:a16="http://schemas.microsoft.com/office/drawing/2014/main" id="{8D8EA7A6-345E-436A-2AA8-A7804A52EBE9}"/>
                </a:ext>
              </a:extLst>
            </p:cNvPr>
            <p:cNvPicPr>
              <a:picLocks noChangeAspect="1"/>
            </p:cNvPicPr>
            <p:nvPr/>
          </p:nvPicPr>
          <p:blipFill>
            <a:blip r:embed="rId14"/>
            <a:stretch>
              <a:fillRect/>
            </a:stretch>
          </p:blipFill>
          <p:spPr>
            <a:xfrm>
              <a:off x="4535307" y="6804095"/>
              <a:ext cx="384048" cy="384048"/>
            </a:xfrm>
            <a:prstGeom prst="rect">
              <a:avLst/>
            </a:prstGeom>
          </p:spPr>
        </p:pic>
        <p:pic>
          <p:nvPicPr>
            <p:cNvPr id="91" name="Picture 90" descr="Hospitality and Tourism">
              <a:extLst>
                <a:ext uri="{FF2B5EF4-FFF2-40B4-BE49-F238E27FC236}">
                  <a16:creationId xmlns:a16="http://schemas.microsoft.com/office/drawing/2014/main" id="{5412F29C-E456-C6FC-76A2-8335AE662EF5}"/>
                </a:ext>
              </a:extLst>
            </p:cNvPr>
            <p:cNvPicPr>
              <a:picLocks noChangeAspect="1"/>
            </p:cNvPicPr>
            <p:nvPr/>
          </p:nvPicPr>
          <p:blipFill>
            <a:blip r:embed="rId15"/>
            <a:stretch>
              <a:fillRect/>
            </a:stretch>
          </p:blipFill>
          <p:spPr>
            <a:xfrm>
              <a:off x="4924862" y="6800847"/>
              <a:ext cx="384048" cy="384048"/>
            </a:xfrm>
            <a:prstGeom prst="rect">
              <a:avLst/>
            </a:prstGeom>
          </p:spPr>
        </p:pic>
        <p:pic>
          <p:nvPicPr>
            <p:cNvPr id="92" name="Picture 91" descr="Human Services">
              <a:extLst>
                <a:ext uri="{FF2B5EF4-FFF2-40B4-BE49-F238E27FC236}">
                  <a16:creationId xmlns:a16="http://schemas.microsoft.com/office/drawing/2014/main" id="{2BBE67A8-9331-48E4-4580-F737C5ECFA95}"/>
                </a:ext>
              </a:extLst>
            </p:cNvPr>
            <p:cNvPicPr>
              <a:picLocks noChangeAspect="1"/>
            </p:cNvPicPr>
            <p:nvPr/>
          </p:nvPicPr>
          <p:blipFill>
            <a:blip r:embed="rId16"/>
            <a:stretch>
              <a:fillRect/>
            </a:stretch>
          </p:blipFill>
          <p:spPr>
            <a:xfrm>
              <a:off x="5313987" y="6807447"/>
              <a:ext cx="384048" cy="384048"/>
            </a:xfrm>
            <a:prstGeom prst="rect">
              <a:avLst/>
            </a:prstGeom>
          </p:spPr>
        </p:pic>
        <p:pic>
          <p:nvPicPr>
            <p:cNvPr id="93" name="Picture 92" descr="Information Technology">
              <a:extLst>
                <a:ext uri="{FF2B5EF4-FFF2-40B4-BE49-F238E27FC236}">
                  <a16:creationId xmlns:a16="http://schemas.microsoft.com/office/drawing/2014/main" id="{0D83A841-2059-1861-60E9-779479F90368}"/>
                </a:ext>
              </a:extLst>
            </p:cNvPr>
            <p:cNvPicPr>
              <a:picLocks noChangeAspect="1"/>
            </p:cNvPicPr>
            <p:nvPr/>
          </p:nvPicPr>
          <p:blipFill>
            <a:blip r:embed="rId17"/>
            <a:stretch>
              <a:fillRect/>
            </a:stretch>
          </p:blipFill>
          <p:spPr>
            <a:xfrm>
              <a:off x="5702680" y="6807447"/>
              <a:ext cx="384048" cy="384048"/>
            </a:xfrm>
            <a:prstGeom prst="rect">
              <a:avLst/>
            </a:prstGeom>
          </p:spPr>
        </p:pic>
        <p:pic>
          <p:nvPicPr>
            <p:cNvPr id="94" name="Picture 93" descr="Law and Public Service">
              <a:extLst>
                <a:ext uri="{FF2B5EF4-FFF2-40B4-BE49-F238E27FC236}">
                  <a16:creationId xmlns:a16="http://schemas.microsoft.com/office/drawing/2014/main" id="{88963B41-E425-4C82-5475-EF03FE119F07}"/>
                </a:ext>
              </a:extLst>
            </p:cNvPr>
            <p:cNvPicPr>
              <a:picLocks noChangeAspect="1"/>
            </p:cNvPicPr>
            <p:nvPr/>
          </p:nvPicPr>
          <p:blipFill>
            <a:blip r:embed="rId18"/>
            <a:stretch>
              <a:fillRect/>
            </a:stretch>
          </p:blipFill>
          <p:spPr>
            <a:xfrm>
              <a:off x="6092235" y="6807088"/>
              <a:ext cx="384048" cy="384048"/>
            </a:xfrm>
            <a:prstGeom prst="rect">
              <a:avLst/>
            </a:prstGeom>
          </p:spPr>
        </p:pic>
        <p:pic>
          <p:nvPicPr>
            <p:cNvPr id="95" name="Picture 94" descr="Manufacturing">
              <a:extLst>
                <a:ext uri="{FF2B5EF4-FFF2-40B4-BE49-F238E27FC236}">
                  <a16:creationId xmlns:a16="http://schemas.microsoft.com/office/drawing/2014/main" id="{1A8EFB52-C87C-7F66-4A0D-D3354968227A}"/>
                </a:ext>
              </a:extLst>
            </p:cNvPr>
            <p:cNvPicPr>
              <a:picLocks noChangeAspect="1"/>
            </p:cNvPicPr>
            <p:nvPr/>
          </p:nvPicPr>
          <p:blipFill>
            <a:blip r:embed="rId19"/>
            <a:stretch>
              <a:fillRect/>
            </a:stretch>
          </p:blipFill>
          <p:spPr>
            <a:xfrm>
              <a:off x="6485336" y="6809457"/>
              <a:ext cx="384048" cy="384048"/>
            </a:xfrm>
            <a:prstGeom prst="rect">
              <a:avLst/>
            </a:prstGeom>
          </p:spPr>
        </p:pic>
        <p:pic>
          <p:nvPicPr>
            <p:cNvPr id="96" name="Picture 95" descr="Transportation, Distribution and Logistics">
              <a:extLst>
                <a:ext uri="{FF2B5EF4-FFF2-40B4-BE49-F238E27FC236}">
                  <a16:creationId xmlns:a16="http://schemas.microsoft.com/office/drawing/2014/main" id="{A12EEC24-D74A-F157-DF8E-477EB696684B}"/>
                </a:ext>
              </a:extLst>
            </p:cNvPr>
            <p:cNvPicPr>
              <a:picLocks noChangeAspect="1"/>
            </p:cNvPicPr>
            <p:nvPr/>
          </p:nvPicPr>
          <p:blipFill>
            <a:blip r:embed="rId20"/>
            <a:stretch>
              <a:fillRect/>
            </a:stretch>
          </p:blipFill>
          <p:spPr>
            <a:xfrm>
              <a:off x="6851758" y="6805955"/>
              <a:ext cx="384048" cy="384048"/>
            </a:xfrm>
            <a:prstGeom prst="rect">
              <a:avLst/>
            </a:prstGeom>
          </p:spPr>
        </p:pic>
        <p:pic>
          <p:nvPicPr>
            <p:cNvPr id="97" name="Picture 96" descr="Engineering&#10;">
              <a:extLst>
                <a:ext uri="{FF2B5EF4-FFF2-40B4-BE49-F238E27FC236}">
                  <a16:creationId xmlns:a16="http://schemas.microsoft.com/office/drawing/2014/main" id="{80029CB9-FF85-E711-55DB-627FC0AADB58}"/>
                </a:ext>
              </a:extLst>
            </p:cNvPr>
            <p:cNvPicPr>
              <a:picLocks noChangeAspect="1"/>
            </p:cNvPicPr>
            <p:nvPr/>
          </p:nvPicPr>
          <p:blipFill>
            <a:blip r:embed="rId21"/>
            <a:stretch>
              <a:fillRect/>
            </a:stretch>
          </p:blipFill>
          <p:spPr>
            <a:xfrm>
              <a:off x="6878159" y="6423629"/>
              <a:ext cx="384048" cy="384048"/>
            </a:xfrm>
            <a:prstGeom prst="rect">
              <a:avLst/>
            </a:prstGeom>
          </p:spPr>
        </p:pic>
      </p:grpSp>
      <p:grpSp>
        <p:nvGrpSpPr>
          <p:cNvPr id="62" name="Group 61">
            <a:extLst>
              <a:ext uri="{FF2B5EF4-FFF2-40B4-BE49-F238E27FC236}">
                <a16:creationId xmlns:a16="http://schemas.microsoft.com/office/drawing/2014/main" id="{F1BA5EA8-38CA-EB53-50D5-5D9FA9E7A54F}"/>
              </a:ext>
              <a:ext uri="{C183D7F6-B498-43B3-948B-1728B52AA6E4}">
                <adec:decorative xmlns:adec="http://schemas.microsoft.com/office/drawing/2017/decorative" val="1"/>
              </a:ext>
            </a:extLst>
          </p:cNvPr>
          <p:cNvGrpSpPr/>
          <p:nvPr/>
        </p:nvGrpSpPr>
        <p:grpSpPr>
          <a:xfrm>
            <a:off x="4494142" y="2956557"/>
            <a:ext cx="2726900" cy="775420"/>
            <a:chOff x="4535307" y="6418085"/>
            <a:chExt cx="2726900" cy="775420"/>
          </a:xfrm>
        </p:grpSpPr>
        <p:pic>
          <p:nvPicPr>
            <p:cNvPr id="63" name="Picture 62" descr="Agriculture, Food and Natural Resources">
              <a:extLst>
                <a:ext uri="{FF2B5EF4-FFF2-40B4-BE49-F238E27FC236}">
                  <a16:creationId xmlns:a16="http://schemas.microsoft.com/office/drawing/2014/main" id="{6873386B-6F10-8FE6-17D6-F765849EA8D2}"/>
                </a:ext>
              </a:extLst>
            </p:cNvPr>
            <p:cNvPicPr>
              <a:picLocks noChangeAspect="1"/>
            </p:cNvPicPr>
            <p:nvPr/>
          </p:nvPicPr>
          <p:blipFill>
            <a:blip r:embed="rId8"/>
            <a:stretch>
              <a:fillRect/>
            </a:stretch>
          </p:blipFill>
          <p:spPr>
            <a:xfrm>
              <a:off x="4535307" y="6418085"/>
              <a:ext cx="384048" cy="384048"/>
            </a:xfrm>
            <a:prstGeom prst="rect">
              <a:avLst/>
            </a:prstGeom>
          </p:spPr>
        </p:pic>
        <p:pic>
          <p:nvPicPr>
            <p:cNvPr id="64" name="Picture 63" descr="Architecture and Construction">
              <a:extLst>
                <a:ext uri="{FF2B5EF4-FFF2-40B4-BE49-F238E27FC236}">
                  <a16:creationId xmlns:a16="http://schemas.microsoft.com/office/drawing/2014/main" id="{2EBB2C60-FA48-6101-2553-C6373FF2EFC7}"/>
                </a:ext>
              </a:extLst>
            </p:cNvPr>
            <p:cNvPicPr>
              <a:picLocks noChangeAspect="1"/>
            </p:cNvPicPr>
            <p:nvPr/>
          </p:nvPicPr>
          <p:blipFill>
            <a:blip r:embed="rId9"/>
            <a:stretch>
              <a:fillRect/>
            </a:stretch>
          </p:blipFill>
          <p:spPr>
            <a:xfrm>
              <a:off x="4910011" y="6430583"/>
              <a:ext cx="384048" cy="384048"/>
            </a:xfrm>
            <a:prstGeom prst="rect">
              <a:avLst/>
            </a:prstGeom>
          </p:spPr>
        </p:pic>
        <p:pic>
          <p:nvPicPr>
            <p:cNvPr id="65" name="Picture 64" descr="Arts, Audio Visual Technology and Communication">
              <a:extLst>
                <a:ext uri="{FF2B5EF4-FFF2-40B4-BE49-F238E27FC236}">
                  <a16:creationId xmlns:a16="http://schemas.microsoft.com/office/drawing/2014/main" id="{9FF34599-0171-032C-C5AE-BBC43781B703}"/>
                </a:ext>
              </a:extLst>
            </p:cNvPr>
            <p:cNvPicPr>
              <a:picLocks noChangeAspect="1"/>
            </p:cNvPicPr>
            <p:nvPr/>
          </p:nvPicPr>
          <p:blipFill>
            <a:blip r:embed="rId10"/>
            <a:stretch>
              <a:fillRect/>
            </a:stretch>
          </p:blipFill>
          <p:spPr>
            <a:xfrm>
              <a:off x="5298733" y="6430583"/>
              <a:ext cx="384048" cy="384048"/>
            </a:xfrm>
            <a:prstGeom prst="rect">
              <a:avLst/>
            </a:prstGeom>
          </p:spPr>
        </p:pic>
        <p:pic>
          <p:nvPicPr>
            <p:cNvPr id="66" name="Picture 65" descr="Business, Marketing and Finance">
              <a:extLst>
                <a:ext uri="{FF2B5EF4-FFF2-40B4-BE49-F238E27FC236}">
                  <a16:creationId xmlns:a16="http://schemas.microsoft.com/office/drawing/2014/main" id="{C3BC7A9D-E1B3-DC20-F3E4-A5E2AC7B1D0B}"/>
                </a:ext>
              </a:extLst>
            </p:cNvPr>
            <p:cNvPicPr>
              <a:picLocks noChangeAspect="1"/>
            </p:cNvPicPr>
            <p:nvPr/>
          </p:nvPicPr>
          <p:blipFill>
            <a:blip r:embed="rId11"/>
            <a:stretch>
              <a:fillRect/>
            </a:stretch>
          </p:blipFill>
          <p:spPr>
            <a:xfrm>
              <a:off x="5684973" y="6419862"/>
              <a:ext cx="384048" cy="384048"/>
            </a:xfrm>
            <a:prstGeom prst="rect">
              <a:avLst/>
            </a:prstGeom>
          </p:spPr>
        </p:pic>
        <p:pic>
          <p:nvPicPr>
            <p:cNvPr id="67" name="Picture 66" descr="Education and Training">
              <a:extLst>
                <a:ext uri="{FF2B5EF4-FFF2-40B4-BE49-F238E27FC236}">
                  <a16:creationId xmlns:a16="http://schemas.microsoft.com/office/drawing/2014/main" id="{80B8D8C9-10EB-D1EC-EBD3-5962920A4003}"/>
                </a:ext>
              </a:extLst>
            </p:cNvPr>
            <p:cNvPicPr>
              <a:picLocks noChangeAspect="1"/>
            </p:cNvPicPr>
            <p:nvPr/>
          </p:nvPicPr>
          <p:blipFill>
            <a:blip r:embed="rId12"/>
            <a:stretch>
              <a:fillRect/>
            </a:stretch>
          </p:blipFill>
          <p:spPr>
            <a:xfrm>
              <a:off x="6082823" y="6419926"/>
              <a:ext cx="384048" cy="384048"/>
            </a:xfrm>
            <a:prstGeom prst="rect">
              <a:avLst/>
            </a:prstGeom>
          </p:spPr>
        </p:pic>
        <p:pic>
          <p:nvPicPr>
            <p:cNvPr id="68" name="Picture 67" descr="Energy">
              <a:extLst>
                <a:ext uri="{FF2B5EF4-FFF2-40B4-BE49-F238E27FC236}">
                  <a16:creationId xmlns:a16="http://schemas.microsoft.com/office/drawing/2014/main" id="{65934643-9F6F-C507-5AAB-372D9C96C40B}"/>
                </a:ext>
              </a:extLst>
            </p:cNvPr>
            <p:cNvPicPr>
              <a:picLocks noChangeAspect="1"/>
            </p:cNvPicPr>
            <p:nvPr/>
          </p:nvPicPr>
          <p:blipFill>
            <a:blip r:embed="rId13"/>
            <a:stretch>
              <a:fillRect/>
            </a:stretch>
          </p:blipFill>
          <p:spPr>
            <a:xfrm>
              <a:off x="6475542" y="6421100"/>
              <a:ext cx="384048" cy="384048"/>
            </a:xfrm>
            <a:prstGeom prst="rect">
              <a:avLst/>
            </a:prstGeom>
          </p:spPr>
        </p:pic>
        <p:pic>
          <p:nvPicPr>
            <p:cNvPr id="69" name="Picture 68" descr="Health Science">
              <a:extLst>
                <a:ext uri="{FF2B5EF4-FFF2-40B4-BE49-F238E27FC236}">
                  <a16:creationId xmlns:a16="http://schemas.microsoft.com/office/drawing/2014/main" id="{29D23DB2-A57A-AF14-0FB5-57EBF619679D}"/>
                </a:ext>
              </a:extLst>
            </p:cNvPr>
            <p:cNvPicPr>
              <a:picLocks noChangeAspect="1"/>
            </p:cNvPicPr>
            <p:nvPr/>
          </p:nvPicPr>
          <p:blipFill>
            <a:blip r:embed="rId14"/>
            <a:stretch>
              <a:fillRect/>
            </a:stretch>
          </p:blipFill>
          <p:spPr>
            <a:xfrm>
              <a:off x="4535307" y="6804095"/>
              <a:ext cx="384048" cy="384048"/>
            </a:xfrm>
            <a:prstGeom prst="rect">
              <a:avLst/>
            </a:prstGeom>
          </p:spPr>
        </p:pic>
        <p:pic>
          <p:nvPicPr>
            <p:cNvPr id="70" name="Picture 69" descr="Hospitality and Tourism">
              <a:extLst>
                <a:ext uri="{FF2B5EF4-FFF2-40B4-BE49-F238E27FC236}">
                  <a16:creationId xmlns:a16="http://schemas.microsoft.com/office/drawing/2014/main" id="{13B95E59-C629-F0FA-85AE-4451C9752CB8}"/>
                </a:ext>
              </a:extLst>
            </p:cNvPr>
            <p:cNvPicPr>
              <a:picLocks noChangeAspect="1"/>
            </p:cNvPicPr>
            <p:nvPr/>
          </p:nvPicPr>
          <p:blipFill>
            <a:blip r:embed="rId15"/>
            <a:stretch>
              <a:fillRect/>
            </a:stretch>
          </p:blipFill>
          <p:spPr>
            <a:xfrm>
              <a:off x="4924862" y="6800847"/>
              <a:ext cx="384048" cy="384048"/>
            </a:xfrm>
            <a:prstGeom prst="rect">
              <a:avLst/>
            </a:prstGeom>
          </p:spPr>
        </p:pic>
        <p:pic>
          <p:nvPicPr>
            <p:cNvPr id="71" name="Picture 70" descr="Human Services">
              <a:extLst>
                <a:ext uri="{FF2B5EF4-FFF2-40B4-BE49-F238E27FC236}">
                  <a16:creationId xmlns:a16="http://schemas.microsoft.com/office/drawing/2014/main" id="{ABB5C879-43D8-6AF7-5FE8-5E01DDD5263C}"/>
                </a:ext>
              </a:extLst>
            </p:cNvPr>
            <p:cNvPicPr>
              <a:picLocks noChangeAspect="1"/>
            </p:cNvPicPr>
            <p:nvPr/>
          </p:nvPicPr>
          <p:blipFill>
            <a:blip r:embed="rId16"/>
            <a:stretch>
              <a:fillRect/>
            </a:stretch>
          </p:blipFill>
          <p:spPr>
            <a:xfrm>
              <a:off x="5313987" y="6807447"/>
              <a:ext cx="384048" cy="384048"/>
            </a:xfrm>
            <a:prstGeom prst="rect">
              <a:avLst/>
            </a:prstGeom>
          </p:spPr>
        </p:pic>
        <p:pic>
          <p:nvPicPr>
            <p:cNvPr id="74" name="Picture 73" descr="Information Technology">
              <a:extLst>
                <a:ext uri="{FF2B5EF4-FFF2-40B4-BE49-F238E27FC236}">
                  <a16:creationId xmlns:a16="http://schemas.microsoft.com/office/drawing/2014/main" id="{EDE2416B-F6A2-E52F-2813-3C395AC77F5B}"/>
                </a:ext>
              </a:extLst>
            </p:cNvPr>
            <p:cNvPicPr>
              <a:picLocks noChangeAspect="1"/>
            </p:cNvPicPr>
            <p:nvPr/>
          </p:nvPicPr>
          <p:blipFill>
            <a:blip r:embed="rId17"/>
            <a:stretch>
              <a:fillRect/>
            </a:stretch>
          </p:blipFill>
          <p:spPr>
            <a:xfrm>
              <a:off x="5702680" y="6807447"/>
              <a:ext cx="384048" cy="384048"/>
            </a:xfrm>
            <a:prstGeom prst="rect">
              <a:avLst/>
            </a:prstGeom>
          </p:spPr>
        </p:pic>
        <p:pic>
          <p:nvPicPr>
            <p:cNvPr id="75" name="Picture 74" descr="Law and Public Service">
              <a:extLst>
                <a:ext uri="{FF2B5EF4-FFF2-40B4-BE49-F238E27FC236}">
                  <a16:creationId xmlns:a16="http://schemas.microsoft.com/office/drawing/2014/main" id="{140FCAA2-AC54-0EDD-8868-699F1C20D88B}"/>
                </a:ext>
              </a:extLst>
            </p:cNvPr>
            <p:cNvPicPr>
              <a:picLocks noChangeAspect="1"/>
            </p:cNvPicPr>
            <p:nvPr/>
          </p:nvPicPr>
          <p:blipFill>
            <a:blip r:embed="rId18"/>
            <a:stretch>
              <a:fillRect/>
            </a:stretch>
          </p:blipFill>
          <p:spPr>
            <a:xfrm>
              <a:off x="6092235" y="6807088"/>
              <a:ext cx="384048" cy="384048"/>
            </a:xfrm>
            <a:prstGeom prst="rect">
              <a:avLst/>
            </a:prstGeom>
          </p:spPr>
        </p:pic>
        <p:pic>
          <p:nvPicPr>
            <p:cNvPr id="76" name="Picture 75" descr="Manufacturing">
              <a:extLst>
                <a:ext uri="{FF2B5EF4-FFF2-40B4-BE49-F238E27FC236}">
                  <a16:creationId xmlns:a16="http://schemas.microsoft.com/office/drawing/2014/main" id="{0C94E245-D2E7-43DD-E828-81A5D880FD5C}"/>
                </a:ext>
              </a:extLst>
            </p:cNvPr>
            <p:cNvPicPr>
              <a:picLocks noChangeAspect="1"/>
            </p:cNvPicPr>
            <p:nvPr/>
          </p:nvPicPr>
          <p:blipFill>
            <a:blip r:embed="rId19"/>
            <a:stretch>
              <a:fillRect/>
            </a:stretch>
          </p:blipFill>
          <p:spPr>
            <a:xfrm>
              <a:off x="6485336" y="6809457"/>
              <a:ext cx="384048" cy="384048"/>
            </a:xfrm>
            <a:prstGeom prst="rect">
              <a:avLst/>
            </a:prstGeom>
          </p:spPr>
        </p:pic>
        <p:pic>
          <p:nvPicPr>
            <p:cNvPr id="77" name="Picture 76" descr="Transportation, Distribution and Logistics">
              <a:extLst>
                <a:ext uri="{FF2B5EF4-FFF2-40B4-BE49-F238E27FC236}">
                  <a16:creationId xmlns:a16="http://schemas.microsoft.com/office/drawing/2014/main" id="{6B7BCAB2-343D-233C-6961-1D1056A03E4D}"/>
                </a:ext>
              </a:extLst>
            </p:cNvPr>
            <p:cNvPicPr>
              <a:picLocks noChangeAspect="1"/>
            </p:cNvPicPr>
            <p:nvPr/>
          </p:nvPicPr>
          <p:blipFill>
            <a:blip r:embed="rId20"/>
            <a:stretch>
              <a:fillRect/>
            </a:stretch>
          </p:blipFill>
          <p:spPr>
            <a:xfrm>
              <a:off x="6851758" y="6805955"/>
              <a:ext cx="384048" cy="384048"/>
            </a:xfrm>
            <a:prstGeom prst="rect">
              <a:avLst/>
            </a:prstGeom>
          </p:spPr>
        </p:pic>
        <p:pic>
          <p:nvPicPr>
            <p:cNvPr id="78" name="Picture 77" descr="Engineering&#10;">
              <a:extLst>
                <a:ext uri="{FF2B5EF4-FFF2-40B4-BE49-F238E27FC236}">
                  <a16:creationId xmlns:a16="http://schemas.microsoft.com/office/drawing/2014/main" id="{C293A2E5-EC7C-7387-1E7A-FE73A34CCE2B}"/>
                </a:ext>
              </a:extLst>
            </p:cNvPr>
            <p:cNvPicPr>
              <a:picLocks noChangeAspect="1"/>
            </p:cNvPicPr>
            <p:nvPr/>
          </p:nvPicPr>
          <p:blipFill>
            <a:blip r:embed="rId21"/>
            <a:stretch>
              <a:fillRect/>
            </a:stretch>
          </p:blipFill>
          <p:spPr>
            <a:xfrm>
              <a:off x="6878159" y="6423629"/>
              <a:ext cx="384048" cy="384048"/>
            </a:xfrm>
            <a:prstGeom prst="rect">
              <a:avLst/>
            </a:prstGeom>
          </p:spPr>
        </p:pic>
      </p:grpSp>
    </p:spTree>
    <p:extLst>
      <p:ext uri="{BB962C8B-B14F-4D97-AF65-F5344CB8AC3E}">
        <p14:creationId xmlns:p14="http://schemas.microsoft.com/office/powerpoint/2010/main" val="2053242243"/>
      </p:ext>
    </p:extLst>
  </p:cSld>
  <p:clrMapOvr>
    <a:masterClrMapping/>
  </p:clrMapOvr>
</p:sld>
</file>

<file path=ppt/theme/theme1.xml><?xml version="1.0" encoding="utf-8"?>
<a:theme xmlns:a="http://schemas.openxmlformats.org/drawingml/2006/main" name="Office Theme">
  <a:themeElements>
    <a:clrScheme name="CTE Architecture and Construction Template">
      <a:dk1>
        <a:srgbClr val="000000"/>
      </a:dk1>
      <a:lt1>
        <a:srgbClr val="FFFFFF"/>
      </a:lt1>
      <a:dk2>
        <a:srgbClr val="232C65"/>
      </a:dk2>
      <a:lt2>
        <a:srgbClr val="E7E6E6"/>
      </a:lt2>
      <a:accent1>
        <a:srgbClr val="3864AF"/>
      </a:accent1>
      <a:accent2>
        <a:srgbClr val="ED7D31"/>
      </a:accent2>
      <a:accent3>
        <a:srgbClr val="E7E3DB"/>
      </a:accent3>
      <a:accent4>
        <a:srgbClr val="FFC000"/>
      </a:accent4>
      <a:accent5>
        <a:srgbClr val="363434"/>
      </a:accent5>
      <a:accent6>
        <a:srgbClr val="59616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EB0B306B-C9CB-6A49-B7C5-2CFFAAD1B4FC}" vid="{BDD58366-2A7D-9948-B666-C8356C9982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2DFD34787B64381739A3DD5B04613" ma:contentTypeVersion="15" ma:contentTypeDescription="Create a new document." ma:contentTypeScope="" ma:versionID="1edc75d5e94adbb18bfd17689469438c">
  <xsd:schema xmlns:xsd="http://www.w3.org/2001/XMLSchema" xmlns:xs="http://www.w3.org/2001/XMLSchema" xmlns:p="http://schemas.microsoft.com/office/2006/metadata/properties" xmlns:ns2="d7be74c8-68b7-49d6-ab11-c29225af66cf" xmlns:ns3="475af76f-eb63-4387-973b-0ca94df6e649" targetNamespace="http://schemas.microsoft.com/office/2006/metadata/properties" ma:root="true" ma:fieldsID="29da72b122f36c100231b07d346c1c8c" ns2:_="" ns3:_="">
    <xsd:import namespace="d7be74c8-68b7-49d6-ab11-c29225af66cf"/>
    <xsd:import namespace="475af76f-eb63-4387-973b-0ca94df6e64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e74c8-68b7-49d6-ab11-c29225af66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5af76f-eb63-4387-973b-0ca94df6e64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db8adb06-38bb-4d30-9a75-7f2bb0f97b76}" ma:internalName="TaxCatchAll" ma:showField="CatchAllData" ma:web="475af76f-eb63-4387-973b-0ca94df6e64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be74c8-68b7-49d6-ab11-c29225af66cf">
      <Terms xmlns="http://schemas.microsoft.com/office/infopath/2007/PartnerControls"/>
    </lcf76f155ced4ddcb4097134ff3c332f>
    <TaxCatchAll xmlns="475af76f-eb63-4387-973b-0ca94df6e649" xsi:nil="true"/>
  </documentManagement>
</p:properties>
</file>

<file path=customXml/itemProps1.xml><?xml version="1.0" encoding="utf-8"?>
<ds:datastoreItem xmlns:ds="http://schemas.openxmlformats.org/officeDocument/2006/customXml" ds:itemID="{223F93AC-37FE-43FF-B578-5C94F550B486}">
  <ds:schemaRefs>
    <ds:schemaRef ds:uri="http://schemas.microsoft.com/sharepoint/v3/contenttype/forms"/>
  </ds:schemaRefs>
</ds:datastoreItem>
</file>

<file path=customXml/itemProps2.xml><?xml version="1.0" encoding="utf-8"?>
<ds:datastoreItem xmlns:ds="http://schemas.openxmlformats.org/officeDocument/2006/customXml" ds:itemID="{3F89ED79-FAC1-4EC5-B1C0-2843C7345A9B}"/>
</file>

<file path=customXml/itemProps3.xml><?xml version="1.0" encoding="utf-8"?>
<ds:datastoreItem xmlns:ds="http://schemas.openxmlformats.org/officeDocument/2006/customXml" ds:itemID="{1432F591-0191-48D0-888D-D03A591A0AD7}">
  <ds:schemaRefs>
    <ds:schemaRef ds:uri="http://purl.org/dc/dcmitype/"/>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http://purl.org/dc/terms/"/>
    <ds:schemaRef ds:uri="475af76f-eb63-4387-973b-0ca94df6e649"/>
    <ds:schemaRef ds:uri="d7be74c8-68b7-49d6-ab11-c29225af66cf"/>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Template-Architecture and Construction</Template>
  <TotalTime>9786</TotalTime>
  <Words>1888</Words>
  <Application>Microsoft Office PowerPoint</Application>
  <PresentationFormat>Custom</PresentationFormat>
  <Paragraphs>246</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Open Sans Light</vt:lpstr>
      <vt:lpstr>Open Sans Semibold</vt:lpstr>
      <vt:lpstr>Calibri</vt:lpstr>
      <vt:lpstr>Calibri Light</vt:lpstr>
      <vt:lpstr>Arial</vt:lpstr>
      <vt:lpstr>Office Theme</vt:lpstr>
      <vt:lpstr>Statewide Program of Study: HVAC and Sheet Metal — Page 1 </vt:lpstr>
      <vt:lpstr>Statewide Program of Study: HVAC and Sheet Metal — Page 2</vt:lpstr>
      <vt:lpstr>Statewide Program of Study: HVAC and Sheet Metal — Page 3</vt:lpstr>
      <vt:lpstr>Statewide Program of Study: HVAC and Sheet Metal — Page 4</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Program of Study: HVAC and Sheet Metal</dc:title>
  <dc:subject/>
  <dc:creator>Texas Education Agency</dc:creator>
  <cp:keywords/>
  <dc:description/>
  <cp:lastModifiedBy>Amber Ham</cp:lastModifiedBy>
  <cp:revision>73</cp:revision>
  <cp:lastPrinted>2023-10-03T21:31:19Z</cp:lastPrinted>
  <dcterms:created xsi:type="dcterms:W3CDTF">2023-10-24T17:49:05Z</dcterms:created>
  <dcterms:modified xsi:type="dcterms:W3CDTF">2025-10-28T18:09:12Z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0x0101004AE2DFD34787B64381739A3DD5B04613</vt:lpwstr>
  </property>
  <property fmtid="{D5CDD505-2E9C-101B-9397-08002B2CF9AE}" pid="3" name="MediaServiceImageTags">
    <vt:lpwstr/>
  </property>
</Properties>
</file>