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72" r:id="rId4"/>
  </p:sldMasterIdLst>
  <p:notesMasterIdLst>
    <p:notesMasterId r:id="rId9"/>
  </p:notesMasterIdLst>
  <p:sldIdLst>
    <p:sldId id="257" r:id="rId5"/>
    <p:sldId id="258" r:id="rId6"/>
    <p:sldId id="259" r:id="rId7"/>
    <p:sldId id="261" r:id="rId8"/>
  </p:sldIdLst>
  <p:sldSz cx="7772400" cy="10058400"/>
  <p:notesSz cx="6858000" cy="9144000"/>
  <p:embeddedFontLst>
    <p:embeddedFont>
      <p:font typeface="Open Sans Light" panose="020B0306030504020204" pitchFamily="34" charset="0"/>
      <p:regular r:id="rId10"/>
      <p:italic r:id="rId11"/>
    </p:embeddedFont>
    <p:embeddedFont>
      <p:font typeface="Open Sans Semibold" panose="020B0706030804020204" pitchFamily="34" charset="0"/>
      <p:regular r:id="rId12"/>
      <p:bold r:id="rId13"/>
      <p:italic r:id="rId14"/>
      <p:boldItalic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307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443ED59-20C7-4FDF-8DCA-8A14D1AA1C8C}" name="Microsoft Office User" initials="MOU" userId="Microsoft Office User" providerId="None"/>
  <p188:author id="{629FDE64-07B5-7011-802C-459006FE8E38}" name="Caryn Cavanagh" initials="CC" userId="de4effde0088c4c0" providerId="Windows Live"/>
  <p188:author id="{6CD132A6-BDAB-7D9A-FDAF-1B5C47512B95}" name="Hudson, Les" initials="HL" userId="S::Les.Hudson@tea.texas.gov::1b51e3df-f37c-4646-8151-9652bb88c0d0" providerId="AD"/>
  <p188:author id="{590916B0-3819-A511-CE5E-595F00316EC7}" name="Kilgore, Marcette" initials="KM" userId="S::Marcette.Kilgore@tea.texas.gov::7b51becb-2360-4dcd-97d4-91c5dc466b64" providerId="AD"/>
  <p188:author id="{F9465BBB-B2D6-99D7-7E82-6B0DC5E913B4}" name="12108498246" initials="" userId="badb35b8cdc5dafc"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2169"/>
    <a:srgbClr val="5A6267"/>
    <a:srgbClr val="363534"/>
    <a:srgbClr val="3864AF"/>
    <a:srgbClr val="3863AF"/>
    <a:srgbClr val="E7E3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80"/>
    <p:restoredTop sz="96164" autoAdjust="0"/>
  </p:normalViewPr>
  <p:slideViewPr>
    <p:cSldViewPr snapToGrid="0" snapToObjects="1">
      <p:cViewPr>
        <p:scale>
          <a:sx n="165" d="100"/>
          <a:sy n="165" d="100"/>
        </p:scale>
        <p:origin x="-82" y="-6586"/>
      </p:cViewPr>
      <p:guideLst>
        <p:guide orient="horz" pos="3120"/>
        <p:guide pos="3072"/>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4.fntdata"/><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font" Target="fonts/font3.fntdata"/><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2.fntdata"/><Relationship Id="rId5" Type="http://schemas.openxmlformats.org/officeDocument/2006/relationships/slide" Target="slides/slide1.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897815-62CD-F54E-B947-D5FDC947635C}" type="datetimeFigureOut">
              <a:rPr lang="en-US" smtClean="0"/>
              <a:t>10/29/2025</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43E5DC-FC10-574E-8CB7-83653E10725E}" type="slidenum">
              <a:rPr lang="en-US" smtClean="0"/>
              <a:t>‹#›</a:t>
            </a:fld>
            <a:endParaRPr lang="en-US"/>
          </a:p>
        </p:txBody>
      </p:sp>
    </p:spTree>
    <p:extLst>
      <p:ext uri="{BB962C8B-B14F-4D97-AF65-F5344CB8AC3E}">
        <p14:creationId xmlns:p14="http://schemas.microsoft.com/office/powerpoint/2010/main" val="3609424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43E5DC-FC10-574E-8CB7-83653E10725E}" type="slidenum">
              <a:rPr lang="en-US" smtClean="0"/>
              <a:t>1</a:t>
            </a:fld>
            <a:endParaRPr lang="en-US"/>
          </a:p>
        </p:txBody>
      </p:sp>
    </p:spTree>
    <p:extLst>
      <p:ext uri="{BB962C8B-B14F-4D97-AF65-F5344CB8AC3E}">
        <p14:creationId xmlns:p14="http://schemas.microsoft.com/office/powerpoint/2010/main" val="2357702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43E5DC-FC10-574E-8CB7-83653E10725E}" type="slidenum">
              <a:rPr lang="en-US" smtClean="0"/>
              <a:t>2</a:t>
            </a:fld>
            <a:endParaRPr lang="en-US"/>
          </a:p>
        </p:txBody>
      </p:sp>
    </p:spTree>
    <p:extLst>
      <p:ext uri="{BB962C8B-B14F-4D97-AF65-F5344CB8AC3E}">
        <p14:creationId xmlns:p14="http://schemas.microsoft.com/office/powerpoint/2010/main" val="3697551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43E5DC-FC10-574E-8CB7-83653E10725E}" type="slidenum">
              <a:rPr lang="en-US" smtClean="0"/>
              <a:t>3</a:t>
            </a:fld>
            <a:endParaRPr lang="en-US"/>
          </a:p>
        </p:txBody>
      </p:sp>
    </p:spTree>
    <p:extLst>
      <p:ext uri="{BB962C8B-B14F-4D97-AF65-F5344CB8AC3E}">
        <p14:creationId xmlns:p14="http://schemas.microsoft.com/office/powerpoint/2010/main" val="360964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43E5DC-FC10-574E-8CB7-83653E10725E}" type="slidenum">
              <a:rPr lang="en-US" smtClean="0"/>
              <a:t>4</a:t>
            </a:fld>
            <a:endParaRPr lang="en-US"/>
          </a:p>
        </p:txBody>
      </p:sp>
    </p:spTree>
    <p:extLst>
      <p:ext uri="{BB962C8B-B14F-4D97-AF65-F5344CB8AC3E}">
        <p14:creationId xmlns:p14="http://schemas.microsoft.com/office/powerpoint/2010/main" val="3217922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5DD6EFD-2D7D-9E45-8FC4-958639C0DF70}" type="datetimeFigureOut">
              <a:rPr lang="en-US" smtClean="0"/>
              <a:t>10/29/2025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4082650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DD6EFD-2D7D-9E45-8FC4-958639C0DF70}" type="datetimeFigureOut">
              <a:rPr lang="en-US" smtClean="0"/>
              <a:t>10/29/2025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2682679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DD6EFD-2D7D-9E45-8FC4-958639C0DF70}" type="datetimeFigureOut">
              <a:rPr lang="en-US" smtClean="0"/>
              <a:t>10/29/2025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4263835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DD6EFD-2D7D-9E45-8FC4-958639C0DF70}" type="datetimeFigureOut">
              <a:rPr lang="en-US" smtClean="0"/>
              <a:t>10/29/2025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749724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DD6EFD-2D7D-9E45-8FC4-958639C0DF70}" type="datetimeFigureOut">
              <a:rPr lang="en-US" smtClean="0"/>
              <a:t>10/29/2025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1580429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5DD6EFD-2D7D-9E45-8FC4-958639C0DF70}" type="datetimeFigureOut">
              <a:rPr lang="en-US" smtClean="0"/>
              <a:t>10/29/2025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3248528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DD6EFD-2D7D-9E45-8FC4-958639C0DF70}" type="datetimeFigureOut">
              <a:rPr lang="en-US" smtClean="0"/>
              <a:t>10/29/2025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2187028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5DD6EFD-2D7D-9E45-8FC4-958639C0DF70}" type="datetimeFigureOut">
              <a:rPr lang="en-US" smtClean="0"/>
              <a:t>10/29/2025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879671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DD6EFD-2D7D-9E45-8FC4-958639C0DF70}" type="datetimeFigureOut">
              <a:rPr lang="en-US" smtClean="0"/>
              <a:t>10/29/2025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1415534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95DD6EFD-2D7D-9E45-8FC4-958639C0DF70}" type="datetimeFigureOut">
              <a:rPr lang="en-US" smtClean="0"/>
              <a:t>10/29/2025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956771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95DD6EFD-2D7D-9E45-8FC4-958639C0DF70}" type="datetimeFigureOut">
              <a:rPr lang="en-US" smtClean="0"/>
              <a:t>10/29/2025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578233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95DD6EFD-2D7D-9E45-8FC4-958639C0DF70}" type="datetimeFigureOut">
              <a:rPr lang="en-US" smtClean="0"/>
              <a:t>10/29/2025</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2A89F5BB-FCA8-2B48-A843-A42D6348B3FC}" type="slidenum">
              <a:rPr lang="en-US" smtClean="0"/>
              <a:t>‹#›</a:t>
            </a:fld>
            <a:endParaRPr lang="en-US"/>
          </a:p>
        </p:txBody>
      </p:sp>
    </p:spTree>
    <p:extLst>
      <p:ext uri="{BB962C8B-B14F-4D97-AF65-F5344CB8AC3E}">
        <p14:creationId xmlns:p14="http://schemas.microsoft.com/office/powerpoint/2010/main" val="29614998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hyperlink" Target="https://tea.texas.gov/academics/college-career-and-military-prep/career-and-technical-education/m-manufacturing-technology-extendedpptx.pdf" TargetMode="External"/><Relationship Id="rId5" Type="http://schemas.openxmlformats.org/officeDocument/2006/relationships/image" Target="../media/image3.jp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image" Target="../media/image1.png"/><Relationship Id="rId7" Type="http://schemas.openxmlformats.org/officeDocument/2006/relationships/hyperlink" Target="https://tea.texas.gov/student-assessment/monitoring-and-interventions/program-monitoring-and-interventions/methods-of-administration-guidance-and-resources" TargetMode="External"/><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notesSlide" Target="../notesSlides/notesSlide2.xml"/><Relationship Id="rId16"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2.png"/><Relationship Id="rId5" Type="http://schemas.openxmlformats.org/officeDocument/2006/relationships/hyperlink" Target="https://tea.texas.gov/cte" TargetMode="External"/><Relationship Id="rId15" Type="http://schemas.openxmlformats.org/officeDocument/2006/relationships/image" Target="../media/image16.pn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hyperlink" Target="mailto:CTE@tea.texas.gov" TargetMode="External"/><Relationship Id="rId9" Type="http://schemas.openxmlformats.org/officeDocument/2006/relationships/image" Target="../media/image10.png"/><Relationship Id="rId14" Type="http://schemas.openxmlformats.org/officeDocument/2006/relationships/image" Target="../media/image15.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png"/><Relationship Id="rId7" Type="http://schemas.openxmlformats.org/officeDocument/2006/relationships/hyperlink" Target="https://tea.texas.gov/student-assessment/monitoring-and-interventions/program-monitoring-and-interventions/methods-of-administration-guidance-and-resources"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hyperlink" Target="https://tea.texas.gov/cte" TargetMode="External"/><Relationship Id="rId4" Type="http://schemas.openxmlformats.org/officeDocument/2006/relationships/hyperlink" Target="mailto:CTE@tea.texas.gov" TargetMode="External"/><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6.png"/><Relationship Id="rId18" Type="http://schemas.openxmlformats.org/officeDocument/2006/relationships/image" Target="../media/image12.png"/><Relationship Id="rId3" Type="http://schemas.openxmlformats.org/officeDocument/2006/relationships/image" Target="../media/image1.png"/><Relationship Id="rId21" Type="http://schemas.openxmlformats.org/officeDocument/2006/relationships/image" Target="../media/image22.png"/><Relationship Id="rId7" Type="http://schemas.openxmlformats.org/officeDocument/2006/relationships/hyperlink" Target="https://tea.texas.gov/student-assessment/monitoring-and-interventions/program-monitoring-and-interventions/methods-of-administration-guidance-and-resources" TargetMode="External"/><Relationship Id="rId12" Type="http://schemas.openxmlformats.org/officeDocument/2006/relationships/image" Target="../media/image15.png"/><Relationship Id="rId17" Type="http://schemas.openxmlformats.org/officeDocument/2006/relationships/image" Target="../media/image20.png"/><Relationship Id="rId2" Type="http://schemas.openxmlformats.org/officeDocument/2006/relationships/notesSlide" Target="../notesSlides/notesSlide4.xml"/><Relationship Id="rId16" Type="http://schemas.openxmlformats.org/officeDocument/2006/relationships/image" Target="../media/image19.png"/><Relationship Id="rId20"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4.png"/><Relationship Id="rId5" Type="http://schemas.openxmlformats.org/officeDocument/2006/relationships/hyperlink" Target="https://tea.texas.gov/cte" TargetMode="External"/><Relationship Id="rId15" Type="http://schemas.openxmlformats.org/officeDocument/2006/relationships/image" Target="../media/image18.png"/><Relationship Id="rId10" Type="http://schemas.openxmlformats.org/officeDocument/2006/relationships/image" Target="../media/image13.png"/><Relationship Id="rId19" Type="http://schemas.openxmlformats.org/officeDocument/2006/relationships/image" Target="../media/image21.png"/><Relationship Id="rId4" Type="http://schemas.openxmlformats.org/officeDocument/2006/relationships/hyperlink" Target="mailto:CTE@tea.texas.gov" TargetMode="External"/><Relationship Id="rId9" Type="http://schemas.openxmlformats.org/officeDocument/2006/relationships/image" Target="../media/image11.png"/><Relationship Id="rId1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8FAADB7-E19B-1F45-A4BB-C1DFE973D77B}"/>
              </a:ext>
              <a:ext uri="{C183D7F6-B498-43B3-948B-1728B52AA6E4}">
                <adec:decorative xmlns:adec="http://schemas.microsoft.com/office/drawing/2017/decorative" val="1"/>
              </a:ext>
            </a:extLst>
          </p:cNvPr>
          <p:cNvSpPr>
            <a:spLocks noGrp="1"/>
          </p:cNvSpPr>
          <p:nvPr>
            <p:ph type="ctrTitle"/>
          </p:nvPr>
        </p:nvSpPr>
        <p:spPr>
          <a:xfrm>
            <a:off x="1001182" y="25490"/>
            <a:ext cx="5829300" cy="141335"/>
          </a:xfrm>
        </p:spPr>
        <p:txBody>
          <a:bodyPr anchor="t">
            <a:noAutofit/>
          </a:bodyPr>
          <a:lstStyle/>
          <a:p>
            <a:r>
              <a:rPr lang="en-US" sz="700" b="1" i="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Statewide Program of Study: </a:t>
            </a:r>
            <a:r>
              <a:rPr lang="en-US" sz="700" b="1" i="1" kern="1200" dirty="0">
                <a:solidFill>
                  <a:schemeClr val="bg1"/>
                </a:solidFill>
                <a:effectLst/>
                <a:latin typeface="+mj-lt"/>
                <a:ea typeface="+mj-ea"/>
                <a:cs typeface="+mj-cs"/>
              </a:rPr>
              <a:t>Manufacturing Technology</a:t>
            </a:r>
            <a:r>
              <a:rPr lang="en-US" sz="700" dirty="0">
                <a:solidFill>
                  <a:schemeClr val="bg1"/>
                </a:solidFill>
              </a:rPr>
              <a:t> </a:t>
            </a:r>
            <a:r>
              <a:rPr lang="en-US" sz="700" b="1" i="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Page 1</a:t>
            </a:r>
            <a:br>
              <a:rPr lang="en-US" sz="700" b="1" i="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br>
            <a:endParaRPr lang="en-US" sz="700" dirty="0">
              <a:solidFill>
                <a:schemeClr val="bg1"/>
              </a:solidFill>
            </a:endParaRPr>
          </a:p>
        </p:txBody>
      </p:sp>
      <p:sp>
        <p:nvSpPr>
          <p:cNvPr id="13" name="TextBox 12">
            <a:extLst>
              <a:ext uri="{FF2B5EF4-FFF2-40B4-BE49-F238E27FC236}">
                <a16:creationId xmlns:a16="http://schemas.microsoft.com/office/drawing/2014/main" id="{0FCFC085-5FD2-EB5F-4D2D-E8B3F6B94B04}"/>
              </a:ext>
            </a:extLst>
          </p:cNvPr>
          <p:cNvSpPr txBox="1"/>
          <p:nvPr/>
        </p:nvSpPr>
        <p:spPr>
          <a:xfrm>
            <a:off x="1384012" y="119195"/>
            <a:ext cx="6192300" cy="1054135"/>
          </a:xfrm>
          <a:prstGeom prst="rect">
            <a:avLst/>
          </a:prstGeom>
          <a:noFill/>
        </p:spPr>
        <p:txBody>
          <a:bodyPr wrap="square" rtlCol="0">
            <a:spAutoFit/>
          </a:bodyPr>
          <a:lstStyle/>
          <a:p>
            <a:pPr lvl="0">
              <a:spcAft>
                <a:spcPts val="300"/>
              </a:spcAft>
              <a:defRPr/>
            </a:pPr>
            <a:r>
              <a:rPr lang="en-US" sz="2000" b="1" dirty="0">
                <a:solidFill>
                  <a:schemeClr val="accent1"/>
                </a:solidFill>
                <a:latin typeface="Calibri" panose="020F0502020204030204" pitchFamily="34" charset="0"/>
                <a:ea typeface="Open Sans Condensed Condensed" pitchFamily="2" charset="0"/>
                <a:cs typeface="Calibri" panose="020F0502020204030204" pitchFamily="34" charset="0"/>
              </a:rPr>
              <a:t>Manufacturing Career </a:t>
            </a:r>
            <a:r>
              <a:rPr kumimoji="0" lang="en-US" sz="2000" b="1" i="0" u="none" strike="noStrike" kern="1200" cap="none" spc="0" normalizeH="0" baseline="0" noProof="0" dirty="0">
                <a:ln>
                  <a:noFill/>
                </a:ln>
                <a:solidFill>
                  <a:schemeClr val="accent1"/>
                </a:solidFill>
                <a:effectLst/>
                <a:uLnTx/>
                <a:uFillTx/>
                <a:latin typeface="Calibri" panose="020F0502020204030204" pitchFamily="34" charset="0"/>
                <a:ea typeface="Open Sans Condensed Condensed" pitchFamily="2" charset="0"/>
                <a:cs typeface="Calibri" panose="020F0502020204030204" pitchFamily="34" charset="0"/>
              </a:rPr>
              <a:t>Cluster</a:t>
            </a:r>
          </a:p>
          <a:p>
            <a:pPr>
              <a:lnSpc>
                <a:spcPts val="1200"/>
              </a:lnSpc>
              <a:defRPr/>
            </a:pPr>
            <a:r>
              <a:rPr lang="en-US" sz="1000" dirty="0">
                <a:solidFill>
                  <a:schemeClr val="accent1"/>
                </a:solidFill>
                <a:latin typeface="Calibri" panose="020F0502020204030204" pitchFamily="34" charset="0"/>
                <a:ea typeface="Open Sans Light" panose="020B0606030504020204" pitchFamily="34" charset="0"/>
                <a:cs typeface="Calibri" panose="020F0502020204030204" pitchFamily="34" charset="0"/>
              </a:rPr>
              <a:t>The Manufacturing career cluster focuses on planning, managing, and performing the processing of materials into intermediate or final products and related professional and technical support activities such as production planning and control, maintenance, and process engineering. This career cluster includes occupations ranging from welder and machinist to industrial engineering technician and semi-conductor processing technician.</a:t>
            </a:r>
          </a:p>
        </p:txBody>
      </p:sp>
      <p:sp>
        <p:nvSpPr>
          <p:cNvPr id="6" name="TextBox 5">
            <a:extLst>
              <a:ext uri="{FF2B5EF4-FFF2-40B4-BE49-F238E27FC236}">
                <a16:creationId xmlns:a16="http://schemas.microsoft.com/office/drawing/2014/main" id="{F67423BB-E84B-A848-912D-92B720E05DCA}"/>
              </a:ext>
            </a:extLst>
          </p:cNvPr>
          <p:cNvSpPr txBox="1"/>
          <p:nvPr/>
        </p:nvSpPr>
        <p:spPr>
          <a:xfrm>
            <a:off x="347330" y="1157551"/>
            <a:ext cx="7228982" cy="9862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kumimoji="0" lang="en-US" sz="1600" b="1" i="1" u="none" strike="noStrike" kern="1200" cap="none" spc="0" normalizeH="0" baseline="0" noProof="0" dirty="0">
                <a:ln>
                  <a:noFill/>
                </a:ln>
                <a:solidFill>
                  <a:srgbClr val="363534"/>
                </a:solidFill>
                <a:effectLst/>
                <a:uLnTx/>
                <a:uFillTx/>
                <a:latin typeface="Calibri" panose="020F0502020204030204" pitchFamily="34" charset="0"/>
                <a:ea typeface="Open Sans Semibold" panose="020B0606030504020204" pitchFamily="34" charset="0"/>
                <a:cs typeface="Calibri" panose="020F0502020204030204" pitchFamily="34" charset="0"/>
              </a:rPr>
              <a:t>Statewide Program of Study: </a:t>
            </a:r>
            <a:r>
              <a:rPr kumimoji="0" lang="en-US" sz="1600" b="1" i="1" u="none" strike="noStrike" kern="1200" cap="none" spc="0" normalizeH="0" baseline="0" noProof="0" dirty="0">
                <a:ln>
                  <a:noFill/>
                </a:ln>
                <a:solidFill>
                  <a:schemeClr val="accent1"/>
                </a:solidFill>
                <a:effectLst/>
                <a:uLnTx/>
                <a:uFillTx/>
                <a:latin typeface="Calibri" panose="020F0502020204030204" pitchFamily="34" charset="0"/>
                <a:ea typeface="Open Sans Semibold" panose="020B0606030504020204" pitchFamily="34" charset="0"/>
                <a:cs typeface="Calibri" panose="020F0502020204030204" pitchFamily="34" charset="0"/>
              </a:rPr>
              <a:t>Manufacturing Technology</a:t>
            </a:r>
          </a:p>
          <a:p>
            <a:pPr marL="0" marR="0" lvl="0" indent="0" algn="l" defTabSz="914400" rtl="0" eaLnBrk="1" fontAlgn="auto" latinLnBrk="0" hangingPunct="1">
              <a:lnSpc>
                <a:spcPts val="1150"/>
              </a:lnSpc>
              <a:spcBef>
                <a:spcPts val="0"/>
              </a:spcBef>
              <a:spcAft>
                <a:spcPts val="300"/>
              </a:spcAft>
              <a:buClrTx/>
              <a:buSzTx/>
              <a:buFontTx/>
              <a:buNone/>
              <a:tabLst/>
              <a:defRPr/>
            </a:pPr>
            <a:r>
              <a:rPr lang="en-US" sz="950" dirty="0">
                <a:latin typeface="Calibri" panose="020F0502020204030204" pitchFamily="34" charset="0"/>
                <a:ea typeface="Open Sans Light" panose="020B0606030504020204" pitchFamily="34" charset="0"/>
                <a:cs typeface="Calibri" panose="020F0502020204030204" pitchFamily="34" charset="0"/>
                <a:sym typeface="Calibri"/>
              </a:rPr>
              <a:t>The Manufacturing Technology program of study focuses on occupational and educational opportunities associated with the development and use of automatic and computer-controlled machines, tools, and robots that perform work on metal or plastic. It includes exploration of a variety of machine tools that are used to produce precision parts and instruments. This program of study addresses how to modify parts to make or repair machine tools or maintain individual machines, and how to use hand-welding or flame-cutting equipment.</a:t>
            </a:r>
            <a:endParaRPr lang="en-US" sz="95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endParaRPr>
          </a:p>
        </p:txBody>
      </p:sp>
      <p:sp>
        <p:nvSpPr>
          <p:cNvPr id="10" name="Rectangle 9">
            <a:extLst>
              <a:ext uri="{FF2B5EF4-FFF2-40B4-BE49-F238E27FC236}">
                <a16:creationId xmlns:a16="http://schemas.microsoft.com/office/drawing/2014/main" id="{0087655A-8678-C34A-B834-72710306E4AE}"/>
              </a:ext>
            </a:extLst>
          </p:cNvPr>
          <p:cNvSpPr/>
          <p:nvPr/>
        </p:nvSpPr>
        <p:spPr>
          <a:xfrm>
            <a:off x="433370" y="2095801"/>
            <a:ext cx="4166387" cy="3231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chemeClr val="accent1"/>
                </a:solidFill>
                <a:effectLst/>
                <a:uLnTx/>
                <a:uFillTx/>
                <a:latin typeface="Calibri" panose="020F0502020204030204" pitchFamily="34" charset="0"/>
                <a:ea typeface="Open Sans Condensed Condensed" pitchFamily="2" charset="0"/>
                <a:cs typeface="Calibri" panose="020F0502020204030204" pitchFamily="34" charset="0"/>
                <a:sym typeface="Calibri"/>
              </a:rPr>
              <a:t>Secondary Courses for High School Credit</a:t>
            </a:r>
            <a:endParaRPr kumimoji="0" lang="en-US" sz="1500" b="1" i="0" u="none" strike="noStrike" kern="1200" cap="none" spc="0" normalizeH="0" baseline="0" noProof="0" dirty="0">
              <a:ln>
                <a:noFill/>
              </a:ln>
              <a:solidFill>
                <a:schemeClr val="accent1"/>
              </a:solidFill>
              <a:effectLst/>
              <a:uLnTx/>
              <a:uFillTx/>
              <a:latin typeface="Calibri" panose="020F0502020204030204" pitchFamily="34" charset="0"/>
              <a:ea typeface="Open Sans Condensed Condensed" pitchFamily="2" charset="0"/>
              <a:cs typeface="Calibri" panose="020F0502020204030204" pitchFamily="34" charset="0"/>
            </a:endParaRPr>
          </a:p>
        </p:txBody>
      </p:sp>
      <p:graphicFrame>
        <p:nvGraphicFramePr>
          <p:cNvPr id="11" name="Table 10" descr="Secondary Courses for High School Credit">
            <a:extLst>
              <a:ext uri="{FF2B5EF4-FFF2-40B4-BE49-F238E27FC236}">
                <a16:creationId xmlns:a16="http://schemas.microsoft.com/office/drawing/2014/main" id="{A51F9466-4CB4-994E-AC8E-43A3A7C6FA27}"/>
              </a:ext>
            </a:extLst>
          </p:cNvPr>
          <p:cNvGraphicFramePr>
            <a:graphicFrameLocks noGrp="1"/>
          </p:cNvGraphicFramePr>
          <p:nvPr>
            <p:extLst>
              <p:ext uri="{D42A27DB-BD31-4B8C-83A1-F6EECF244321}">
                <p14:modId xmlns:p14="http://schemas.microsoft.com/office/powerpoint/2010/main" val="1978224907"/>
              </p:ext>
            </p:extLst>
          </p:nvPr>
        </p:nvGraphicFramePr>
        <p:xfrm>
          <a:off x="678673" y="2410067"/>
          <a:ext cx="3831336" cy="2880360"/>
        </p:xfrm>
        <a:graphic>
          <a:graphicData uri="http://schemas.openxmlformats.org/drawingml/2006/table">
            <a:tbl>
              <a:tblPr firstRow="1" bandRow="1">
                <a:effectLst/>
                <a:tableStyleId>{5C22544A-7EE6-4342-B048-85BDC9FD1C3A}</a:tableStyleId>
              </a:tblPr>
              <a:tblGrid>
                <a:gridCol w="585216">
                  <a:extLst>
                    <a:ext uri="{9D8B030D-6E8A-4147-A177-3AD203B41FA5}">
                      <a16:colId xmlns:a16="http://schemas.microsoft.com/office/drawing/2014/main" val="3900548994"/>
                    </a:ext>
                  </a:extLst>
                </a:gridCol>
                <a:gridCol w="3246120">
                  <a:extLst>
                    <a:ext uri="{9D8B030D-6E8A-4147-A177-3AD203B41FA5}">
                      <a16:colId xmlns:a16="http://schemas.microsoft.com/office/drawing/2014/main" val="1881397732"/>
                    </a:ext>
                  </a:extLst>
                </a:gridCol>
              </a:tblGrid>
              <a:tr h="355091">
                <a:tc>
                  <a:txBody>
                    <a:bodyPr/>
                    <a:lstStyle/>
                    <a:p>
                      <a:pPr marL="0" marR="0" lvl="0" indent="0" algn="r" defTabSz="914400" rtl="0" eaLnBrk="1" fontAlgn="auto" latinLnBrk="0" hangingPunct="1">
                        <a:lnSpc>
                          <a:spcPts val="800"/>
                        </a:lnSpc>
                        <a:spcBef>
                          <a:spcPts val="0"/>
                        </a:spcBef>
                        <a:spcAft>
                          <a:spcPts val="0"/>
                        </a:spcAft>
                        <a:buClrTx/>
                        <a:buSzTx/>
                        <a:buFontTx/>
                        <a:buNone/>
                        <a:tabLst/>
                        <a:defRPr/>
                      </a:pPr>
                      <a:r>
                        <a:rPr kumimoji="0" lang="en-US" sz="950" b="1" i="0" u="none" strike="noStrike" kern="1200" cap="none" spc="0" normalizeH="0" baseline="0" noProof="0" dirty="0">
                          <a:ln>
                            <a:noFill/>
                          </a:ln>
                          <a:solidFill>
                            <a:srgbClr val="363534"/>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1</a:t>
                      </a:r>
                      <a:endParaRPr kumimoji="0" lang="en-US" sz="950" b="0" i="0" u="none" strike="noStrike" kern="1200" cap="none" spc="0" normalizeH="0" baseline="0" noProof="0" dirty="0">
                        <a:ln>
                          <a:noFill/>
                        </a:ln>
                        <a:solidFill>
                          <a:srgbClr val="363534"/>
                        </a:solidFill>
                        <a:effectLst/>
                        <a:uLnTx/>
                        <a:uFillTx/>
                        <a:latin typeface="Calibri" panose="020F0502020204030204" pitchFamily="34" charset="0"/>
                        <a:ea typeface="Open Sans Light" panose="020B060603050402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ts val="900"/>
                        </a:lnSpc>
                        <a:spcBef>
                          <a:spcPts val="0"/>
                        </a:spcBef>
                        <a:spcAft>
                          <a:spcPts val="0"/>
                        </a:spcAft>
                        <a:buClr>
                          <a:prstClr val="black"/>
                        </a:buClr>
                        <a:buSzPts val="900"/>
                        <a:buFont typeface="Arial" panose="020B0604020202020204" pitchFamily="34" charset="0"/>
                        <a:buChar char="•"/>
                        <a:tabLst/>
                        <a:defRPr/>
                      </a:pPr>
                      <a:r>
                        <a:rPr kumimoji="0" lang="en-US" sz="800" b="0" i="0" u="none" strike="noStrike" kern="1200" cap="none" spc="0" normalizeH="0" baseline="0" noProof="0" dirty="0">
                          <a:ln>
                            <a:noFill/>
                          </a:ln>
                          <a:solidFill>
                            <a:srgbClr val="363534"/>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Principles of Manufacturing</a:t>
                      </a:r>
                      <a:endParaRPr kumimoji="0" lang="en-US" sz="8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endParaRPr>
                    </a:p>
                    <a:p>
                      <a:pPr marL="171450" marR="0" lvl="0" indent="-171450" algn="l" defTabSz="914400" rtl="0" eaLnBrk="1" fontAlgn="auto" latinLnBrk="0" hangingPunct="1">
                        <a:lnSpc>
                          <a:spcPts val="900"/>
                        </a:lnSpc>
                        <a:spcBef>
                          <a:spcPts val="0"/>
                        </a:spcBef>
                        <a:spcAft>
                          <a:spcPts val="0"/>
                        </a:spcAft>
                        <a:buClr>
                          <a:prstClr val="black"/>
                        </a:buClr>
                        <a:buSzPts val="900"/>
                        <a:buFont typeface="Arial" panose="020B0604020202020204" pitchFamily="34" charset="0"/>
                        <a:buChar char="•"/>
                        <a:tabLst/>
                        <a:defRPr/>
                      </a:pPr>
                      <a:r>
                        <a:rPr kumimoji="0" lang="en-US" sz="800" b="0" i="0" u="none" strike="noStrike" kern="1200" cap="none" spc="0" normalizeH="0" baseline="0" noProof="0" dirty="0">
                          <a:ln>
                            <a:noFill/>
                          </a:ln>
                          <a:solidFill>
                            <a:srgbClr val="363534"/>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Principles of Applied Engineering</a:t>
                      </a:r>
                    </a:p>
                    <a:p>
                      <a:pPr marL="171450" marR="0" lvl="0" indent="-171450" algn="l" defTabSz="914400" rtl="0" eaLnBrk="1" fontAlgn="auto" latinLnBrk="0" hangingPunct="1">
                        <a:lnSpc>
                          <a:spcPts val="900"/>
                        </a:lnSpc>
                        <a:spcBef>
                          <a:spcPts val="0"/>
                        </a:spcBef>
                        <a:spcAft>
                          <a:spcPts val="0"/>
                        </a:spcAft>
                        <a:buClr>
                          <a:prstClr val="black"/>
                        </a:buClr>
                        <a:buSzPts val="900"/>
                        <a:buFont typeface="Arial" panose="020B0604020202020204" pitchFamily="34" charset="0"/>
                        <a:buChar char="•"/>
                        <a:tabLst/>
                        <a:defRPr/>
                      </a:pPr>
                      <a:r>
                        <a:rPr kumimoji="0" lang="en-US" sz="800" b="0" i="0" u="none" strike="noStrike" kern="1200" cap="none" spc="0" normalizeH="0" baseline="0" noProof="0" dirty="0">
                          <a:ln>
                            <a:noFill/>
                          </a:ln>
                          <a:solidFill>
                            <a:srgbClr val="363534"/>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Blueprint Reading for Manufacturing Applications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52735340"/>
                  </a:ext>
                </a:extLst>
              </a:tr>
              <a:tr h="448537">
                <a:tc>
                  <a:txBody>
                    <a:bodyPr/>
                    <a:lstStyle/>
                    <a:p>
                      <a:pPr marL="0" marR="0" lvl="0" indent="0" algn="r" defTabSz="914400" rtl="0" eaLnBrk="1" fontAlgn="auto" latinLnBrk="0" hangingPunct="1">
                        <a:lnSpc>
                          <a:spcPts val="800"/>
                        </a:lnSpc>
                        <a:spcBef>
                          <a:spcPts val="0"/>
                        </a:spcBef>
                        <a:spcAft>
                          <a:spcPts val="0"/>
                        </a:spcAft>
                        <a:buClrTx/>
                        <a:buSzTx/>
                        <a:buFontTx/>
                        <a:buNone/>
                        <a:tabLst/>
                        <a:defRPr/>
                      </a:pPr>
                      <a:r>
                        <a:rPr kumimoji="0" lang="en-US" sz="950" b="1" i="0" u="none" strike="noStrike" kern="1200" cap="none" spc="0" normalizeH="0" baseline="0" noProof="0" dirty="0">
                          <a:ln>
                            <a:noFill/>
                          </a:ln>
                          <a:solidFill>
                            <a:srgbClr val="363534"/>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2</a:t>
                      </a:r>
                      <a:endParaRPr kumimoji="0" lang="en-US" sz="950" b="0" i="0" u="none" strike="noStrike" kern="1200" cap="none" spc="0" normalizeH="0" baseline="0" noProof="0" dirty="0">
                        <a:ln>
                          <a:noFill/>
                        </a:ln>
                        <a:solidFill>
                          <a:srgbClr val="363534"/>
                        </a:solidFill>
                        <a:effectLst/>
                        <a:uLnTx/>
                        <a:uFillTx/>
                        <a:latin typeface="Calibri" panose="020F0502020204030204" pitchFamily="34" charset="0"/>
                        <a:ea typeface="Open Sans Light" panose="020B060603050402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DE0F0"/>
                      </a:solid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ts val="900"/>
                        </a:lnSpc>
                        <a:spcBef>
                          <a:spcPts val="0"/>
                        </a:spcBef>
                        <a:spcAft>
                          <a:spcPts val="0"/>
                        </a:spcAft>
                        <a:buClr>
                          <a:prstClr val="black"/>
                        </a:buClr>
                        <a:buSzPts val="900"/>
                        <a:buFont typeface="Arial" panose="020B0604020202020204" pitchFamily="34" charset="0"/>
                        <a:buChar char="•"/>
                        <a:tabLst/>
                        <a:defRPr/>
                      </a:pPr>
                      <a:r>
                        <a:rPr kumimoji="0" lang="en-US" sz="800" b="0" i="0" u="none" strike="noStrike" kern="1200" cap="none" spc="0" normalizeH="0" baseline="0" noProof="0" dirty="0">
                          <a:ln>
                            <a:noFill/>
                          </a:ln>
                          <a:solidFill>
                            <a:srgbClr val="363534"/>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Diversified Manufacturing I</a:t>
                      </a:r>
                    </a:p>
                    <a:p>
                      <a:pPr marL="171450" marR="0" lvl="0" indent="-171450" algn="l" defTabSz="914400" rtl="0" eaLnBrk="1" fontAlgn="auto" latinLnBrk="0" hangingPunct="1">
                        <a:lnSpc>
                          <a:spcPts val="900"/>
                        </a:lnSpc>
                        <a:spcBef>
                          <a:spcPts val="0"/>
                        </a:spcBef>
                        <a:spcAft>
                          <a:spcPts val="0"/>
                        </a:spcAft>
                        <a:buClr>
                          <a:prstClr val="black"/>
                        </a:buClr>
                        <a:buSzPts val="900"/>
                        <a:buFont typeface="Arial" panose="020B0604020202020204" pitchFamily="34" charset="0"/>
                        <a:buChar char="•"/>
                        <a:tabLst/>
                        <a:defRPr/>
                      </a:pPr>
                      <a:r>
                        <a:rPr kumimoji="0" lang="en-US" sz="800" b="0" i="0" u="none" strike="noStrike" kern="1200" cap="none" spc="0" normalizeH="0" baseline="0" noProof="0" dirty="0">
                          <a:ln>
                            <a:noFill/>
                          </a:ln>
                          <a:solidFill>
                            <a:srgbClr val="363534"/>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Occupational Safety and Environmental Technology I</a:t>
                      </a:r>
                    </a:p>
                    <a:p>
                      <a:pPr marL="171450" marR="0" lvl="0" indent="-171450" algn="l" defTabSz="914400" rtl="0" eaLnBrk="1" fontAlgn="auto" latinLnBrk="0" hangingPunct="1">
                        <a:lnSpc>
                          <a:spcPts val="900"/>
                        </a:lnSpc>
                        <a:spcBef>
                          <a:spcPts val="0"/>
                        </a:spcBef>
                        <a:spcAft>
                          <a:spcPts val="0"/>
                        </a:spcAft>
                        <a:buClr>
                          <a:prstClr val="black"/>
                        </a:buClr>
                        <a:buSzPts val="900"/>
                        <a:buFont typeface="Arial" panose="020B0604020202020204" pitchFamily="34" charset="0"/>
                        <a:buChar char="•"/>
                        <a:tabLst/>
                        <a:defRPr/>
                      </a:pPr>
                      <a:r>
                        <a:rPr kumimoji="0" lang="en-US" sz="800" b="0" i="0" u="none" strike="noStrike" kern="1200" cap="none" spc="0" normalizeH="0" baseline="0" noProof="0" dirty="0">
                          <a:ln>
                            <a:noFill/>
                          </a:ln>
                          <a:solidFill>
                            <a:srgbClr val="363534"/>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Metal Fabrication and Machining I</a:t>
                      </a:r>
                    </a:p>
                    <a:p>
                      <a:pPr marL="171450" marR="0" lvl="0" indent="-171450" algn="l" defTabSz="914400" rtl="0" eaLnBrk="1" fontAlgn="auto" latinLnBrk="0" hangingPunct="1">
                        <a:lnSpc>
                          <a:spcPts val="900"/>
                        </a:lnSpc>
                        <a:spcBef>
                          <a:spcPts val="0"/>
                        </a:spcBef>
                        <a:spcAft>
                          <a:spcPts val="0"/>
                        </a:spcAft>
                        <a:buClr>
                          <a:prstClr val="black"/>
                        </a:buClr>
                        <a:buSzPts val="900"/>
                        <a:buFont typeface="Arial" panose="020B0604020202020204" pitchFamily="34" charset="0"/>
                        <a:buChar char="•"/>
                        <a:tabLst/>
                        <a:defRPr/>
                      </a:pPr>
                      <a:r>
                        <a:rPr kumimoji="0" lang="en-US" sz="800" b="0" i="0" u="none" strike="noStrike" kern="1200" cap="none" spc="0" normalizeH="0" baseline="0" noProof="0" dirty="0">
                          <a:ln>
                            <a:noFill/>
                          </a:ln>
                          <a:solidFill>
                            <a:srgbClr val="363534"/>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Entrepreneurship I</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DE0F0"/>
                      </a:solid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8495746"/>
                  </a:ext>
                </a:extLst>
              </a:tr>
              <a:tr h="448537">
                <a:tc>
                  <a:txBody>
                    <a:bodyPr/>
                    <a:lstStyle/>
                    <a:p>
                      <a:pPr marL="0" marR="0" lvl="0" indent="0" algn="r" defTabSz="914400" rtl="0" eaLnBrk="1" fontAlgn="auto" latinLnBrk="0" hangingPunct="1">
                        <a:lnSpc>
                          <a:spcPts val="800"/>
                        </a:lnSpc>
                        <a:spcBef>
                          <a:spcPts val="0"/>
                        </a:spcBef>
                        <a:spcAft>
                          <a:spcPts val="0"/>
                        </a:spcAft>
                        <a:buClrTx/>
                        <a:buSzTx/>
                        <a:buFontTx/>
                        <a:buNone/>
                        <a:tabLst/>
                        <a:defRPr/>
                      </a:pPr>
                      <a:r>
                        <a:rPr kumimoji="0" lang="en-US" sz="950" b="1" i="0" u="none" strike="noStrike" kern="1200" cap="none" spc="0" normalizeH="0" baseline="0" noProof="0" dirty="0">
                          <a:ln>
                            <a:noFill/>
                          </a:ln>
                          <a:solidFill>
                            <a:srgbClr val="363534"/>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3</a:t>
                      </a:r>
                      <a:endParaRPr kumimoji="0" lang="en-US" sz="950" b="0" i="0" u="none" strike="noStrike" kern="1200" cap="none" spc="0" normalizeH="0" baseline="0" noProof="0" dirty="0">
                        <a:ln>
                          <a:noFill/>
                        </a:ln>
                        <a:solidFill>
                          <a:srgbClr val="363534"/>
                        </a:solidFill>
                        <a:effectLst/>
                        <a:uLnTx/>
                        <a:uFillTx/>
                        <a:latin typeface="Calibri" panose="020F0502020204030204" pitchFamily="34" charset="0"/>
                        <a:ea typeface="Open Sans Light" panose="020B060603050402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DE0F0"/>
                      </a:solid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ts val="900"/>
                        </a:lnSpc>
                        <a:spcBef>
                          <a:spcPts val="0"/>
                        </a:spcBef>
                        <a:spcAft>
                          <a:spcPts val="0"/>
                        </a:spcAft>
                        <a:buClr>
                          <a:prstClr val="black"/>
                        </a:buClr>
                        <a:buSzPts val="900"/>
                        <a:buFont typeface="Arial" panose="020B0604020202020204" pitchFamily="34" charset="0"/>
                        <a:buChar char="•"/>
                        <a:tabLst/>
                        <a:defRPr/>
                      </a:pPr>
                      <a:r>
                        <a:rPr kumimoji="0" lang="en-US" sz="800" b="0" i="0" u="none" strike="noStrike" kern="1200" cap="none" spc="0" normalizeH="0" baseline="0" noProof="0" dirty="0">
                          <a:ln>
                            <a:noFill/>
                          </a:ln>
                          <a:solidFill>
                            <a:srgbClr val="363534"/>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Diversified Manufacturing II</a:t>
                      </a:r>
                    </a:p>
                    <a:p>
                      <a:pPr marL="171450" marR="0" lvl="0" indent="-171450" algn="l" defTabSz="914400" rtl="0" eaLnBrk="1" fontAlgn="auto" latinLnBrk="0" hangingPunct="1">
                        <a:lnSpc>
                          <a:spcPts val="900"/>
                        </a:lnSpc>
                        <a:spcBef>
                          <a:spcPts val="0"/>
                        </a:spcBef>
                        <a:spcAft>
                          <a:spcPts val="0"/>
                        </a:spcAft>
                        <a:buClr>
                          <a:prstClr val="black"/>
                        </a:buClr>
                        <a:buSzPts val="900"/>
                        <a:buFont typeface="Arial" panose="020B0604020202020204" pitchFamily="34" charset="0"/>
                        <a:buChar char="•"/>
                        <a:tabLst/>
                        <a:defRPr/>
                      </a:pPr>
                      <a:r>
                        <a:rPr kumimoji="0" lang="en-US" sz="800" b="0" i="0" u="none" strike="noStrike" kern="1200" cap="none" spc="0" normalizeH="0" baseline="0" noProof="0" dirty="0">
                          <a:ln>
                            <a:noFill/>
                          </a:ln>
                          <a:solidFill>
                            <a:srgbClr val="363534"/>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Metal Fabrication and Machining II</a:t>
                      </a:r>
                    </a:p>
                    <a:p>
                      <a:pPr marL="171450" marR="0" lvl="0" indent="-171450" algn="l" defTabSz="914400" rtl="0" eaLnBrk="1" fontAlgn="auto" latinLnBrk="0" hangingPunct="1">
                        <a:lnSpc>
                          <a:spcPts val="900"/>
                        </a:lnSpc>
                        <a:spcBef>
                          <a:spcPts val="0"/>
                        </a:spcBef>
                        <a:spcAft>
                          <a:spcPts val="0"/>
                        </a:spcAft>
                        <a:buClr>
                          <a:prstClr val="black"/>
                        </a:buClr>
                        <a:buSzPts val="900"/>
                        <a:buFont typeface="Arial" panose="020B0604020202020204" pitchFamily="34" charset="0"/>
                        <a:buChar char="•"/>
                        <a:tabLst/>
                        <a:defRPr/>
                      </a:pPr>
                      <a:r>
                        <a:rPr kumimoji="0" lang="en-US" sz="800" b="0" i="0" u="none" strike="noStrike" kern="1200" cap="none" spc="0" normalizeH="0" baseline="0" noProof="0" dirty="0">
                          <a:ln>
                            <a:noFill/>
                          </a:ln>
                          <a:solidFill>
                            <a:srgbClr val="363534"/>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Precision Metal Manufacturing I</a:t>
                      </a:r>
                    </a:p>
                    <a:p>
                      <a:pPr marL="171450" marR="0" lvl="0" indent="-171450" algn="l" defTabSz="914400" rtl="0" eaLnBrk="1" fontAlgn="auto" latinLnBrk="0" hangingPunct="1">
                        <a:lnSpc>
                          <a:spcPts val="900"/>
                        </a:lnSpc>
                        <a:spcBef>
                          <a:spcPts val="0"/>
                        </a:spcBef>
                        <a:spcAft>
                          <a:spcPts val="0"/>
                        </a:spcAft>
                        <a:buClr>
                          <a:prstClr val="black"/>
                        </a:buClr>
                        <a:buSzPts val="900"/>
                        <a:buFont typeface="Arial" panose="020B0604020202020204" pitchFamily="34" charset="0"/>
                        <a:buChar char="•"/>
                        <a:tabLst/>
                        <a:defRPr/>
                      </a:pPr>
                      <a:r>
                        <a:rPr kumimoji="0" lang="en-US" sz="800" b="0" i="0" u="none" strike="noStrike" kern="1200" cap="none" spc="0" normalizeH="0" baseline="0" noProof="0" dirty="0">
                          <a:ln>
                            <a:noFill/>
                          </a:ln>
                          <a:solidFill>
                            <a:srgbClr val="363534"/>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Computer Integrated Manufacturing (PLTW)</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DE0F0"/>
                      </a:solid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38088793"/>
                  </a:ext>
                </a:extLst>
              </a:tr>
              <a:tr h="1102652">
                <a:tc>
                  <a:txBody>
                    <a:bodyPr/>
                    <a:lstStyle/>
                    <a:p>
                      <a:pPr marL="0" marR="0" lvl="0" indent="0" algn="r" defTabSz="914400" rtl="0" eaLnBrk="1" fontAlgn="auto" latinLnBrk="0" hangingPunct="1">
                        <a:lnSpc>
                          <a:spcPts val="800"/>
                        </a:lnSpc>
                        <a:spcBef>
                          <a:spcPts val="0"/>
                        </a:spcBef>
                        <a:spcAft>
                          <a:spcPts val="0"/>
                        </a:spcAft>
                        <a:buClrTx/>
                        <a:buSzTx/>
                        <a:buFontTx/>
                        <a:buNone/>
                        <a:tabLst/>
                        <a:defRPr/>
                      </a:pPr>
                      <a:r>
                        <a:rPr kumimoji="0" lang="en-US" sz="950" b="1" i="0" u="none" strike="noStrike" kern="1200" cap="none" spc="0" normalizeH="0" baseline="0" noProof="0" dirty="0">
                          <a:ln>
                            <a:noFill/>
                          </a:ln>
                          <a:solidFill>
                            <a:srgbClr val="363534"/>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4</a:t>
                      </a:r>
                      <a:endParaRPr kumimoji="0" lang="en-US" sz="950" b="0" i="0" u="none" strike="noStrike" kern="1200" cap="none" spc="0" normalizeH="0" baseline="0" noProof="0" dirty="0">
                        <a:ln>
                          <a:noFill/>
                        </a:ln>
                        <a:solidFill>
                          <a:srgbClr val="363534"/>
                        </a:solidFill>
                        <a:effectLst/>
                        <a:uLnTx/>
                        <a:uFillTx/>
                        <a:latin typeface="Calibri" panose="020F0502020204030204" pitchFamily="34" charset="0"/>
                        <a:ea typeface="Open Sans Light" panose="020B060603050402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DE0F0"/>
                      </a:solid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ts val="900"/>
                        </a:lnSpc>
                        <a:spcBef>
                          <a:spcPts val="0"/>
                        </a:spcBef>
                        <a:spcAft>
                          <a:spcPts val="0"/>
                        </a:spcAft>
                        <a:buClr>
                          <a:prstClr val="black"/>
                        </a:buClr>
                        <a:buSzPts val="900"/>
                        <a:buFont typeface="Arial" panose="020B0604020202020204" pitchFamily="34" charset="0"/>
                        <a:buChar char="•"/>
                        <a:tabLst/>
                        <a:defRPr/>
                      </a:pPr>
                      <a:r>
                        <a:rPr kumimoji="0" lang="en-US" sz="800" b="0" i="0" u="none" strike="noStrike" kern="1200" cap="none" spc="0" normalizeH="0" baseline="0" noProof="0" dirty="0">
                          <a:ln>
                            <a:noFill/>
                          </a:ln>
                          <a:solidFill>
                            <a:srgbClr val="363534"/>
                          </a:solidFill>
                          <a:effectLst/>
                          <a:uLnTx/>
                          <a:uFillTx/>
                          <a:latin typeface="Calibri" panose="020F0502020204030204" pitchFamily="34" charset="0"/>
                          <a:ea typeface="Open Sans Light" panose="020B0606030504020204" pitchFamily="34" charset="0"/>
                          <a:cs typeface="Calibri" panose="020F0502020204030204" pitchFamily="34" charset="0"/>
                        </a:rPr>
                        <a:t>Precision Metal Manufacturing II</a:t>
                      </a:r>
                    </a:p>
                    <a:p>
                      <a:pPr marL="171450" marR="0" lvl="0" indent="-171450" algn="l" defTabSz="914400" rtl="0" eaLnBrk="1" fontAlgn="auto" latinLnBrk="0" hangingPunct="1">
                        <a:lnSpc>
                          <a:spcPts val="900"/>
                        </a:lnSpc>
                        <a:spcBef>
                          <a:spcPts val="0"/>
                        </a:spcBef>
                        <a:spcAft>
                          <a:spcPts val="0"/>
                        </a:spcAft>
                        <a:buClr>
                          <a:prstClr val="black"/>
                        </a:buClr>
                        <a:buSzPts val="900"/>
                        <a:buFont typeface="Arial" panose="020B0604020202020204" pitchFamily="34" charset="0"/>
                        <a:buChar char="•"/>
                        <a:tabLst/>
                        <a:defRPr/>
                      </a:pPr>
                      <a:r>
                        <a:rPr kumimoji="0" lang="en-US" sz="800" b="0" i="0" u="none" strike="noStrike" kern="1200" cap="none" spc="0" normalizeH="0" baseline="0" noProof="0" dirty="0">
                          <a:ln>
                            <a:noFill/>
                          </a:ln>
                          <a:solidFill>
                            <a:srgbClr val="363534"/>
                          </a:solidFill>
                          <a:effectLst/>
                          <a:uLnTx/>
                          <a:uFillTx/>
                          <a:latin typeface="Calibri" panose="020F0502020204030204" pitchFamily="34" charset="0"/>
                          <a:ea typeface="Open Sans Light" panose="020B0606030504020204" pitchFamily="34" charset="0"/>
                          <a:cs typeface="Calibri" panose="020F0502020204030204" pitchFamily="34" charset="0"/>
                        </a:rPr>
                        <a:t>Precision Metal Manufacturing II + Precision Metal </a:t>
                      </a:r>
                      <a:br>
                        <a:rPr kumimoji="0" lang="en-US" sz="800" b="0" i="0" u="none" strike="noStrike" kern="1200" cap="none" spc="0" normalizeH="0" baseline="0" noProof="0" dirty="0">
                          <a:ln>
                            <a:noFill/>
                          </a:ln>
                          <a:solidFill>
                            <a:srgbClr val="363534"/>
                          </a:solidFill>
                          <a:effectLst/>
                          <a:uLnTx/>
                          <a:uFillTx/>
                          <a:latin typeface="Calibri" panose="020F0502020204030204" pitchFamily="34" charset="0"/>
                          <a:ea typeface="Open Sans Light" panose="020B0606030504020204" pitchFamily="34" charset="0"/>
                          <a:cs typeface="Calibri" panose="020F0502020204030204" pitchFamily="34" charset="0"/>
                        </a:rPr>
                      </a:br>
                      <a:r>
                        <a:rPr kumimoji="0" lang="en-US" sz="800" b="0" i="0" u="none" strike="noStrike" kern="1200" cap="none" spc="0" normalizeH="0" baseline="0" noProof="0" dirty="0">
                          <a:ln>
                            <a:noFill/>
                          </a:ln>
                          <a:solidFill>
                            <a:srgbClr val="363534"/>
                          </a:solidFill>
                          <a:effectLst/>
                          <a:uLnTx/>
                          <a:uFillTx/>
                          <a:latin typeface="Calibri" panose="020F0502020204030204" pitchFamily="34" charset="0"/>
                          <a:ea typeface="Open Sans Light" panose="020B0606030504020204" pitchFamily="34" charset="0"/>
                          <a:cs typeface="Calibri" panose="020F0502020204030204" pitchFamily="34" charset="0"/>
                        </a:rPr>
                        <a:t>Manufacturing II Lab</a:t>
                      </a:r>
                    </a:p>
                    <a:p>
                      <a:pPr marL="171450" marR="0" lvl="0" indent="-171450" algn="l" defTabSz="914400" rtl="0" eaLnBrk="1" fontAlgn="auto" latinLnBrk="0" hangingPunct="1">
                        <a:lnSpc>
                          <a:spcPts val="900"/>
                        </a:lnSpc>
                        <a:spcBef>
                          <a:spcPts val="0"/>
                        </a:spcBef>
                        <a:spcAft>
                          <a:spcPts val="0"/>
                        </a:spcAft>
                        <a:buClr>
                          <a:prstClr val="black"/>
                        </a:buClr>
                        <a:buSzPts val="900"/>
                        <a:buFont typeface="Arial" panose="020B0604020202020204" pitchFamily="34" charset="0"/>
                        <a:buChar char="•"/>
                        <a:tabLst/>
                        <a:defRPr/>
                      </a:pPr>
                      <a:r>
                        <a:rPr kumimoji="0" lang="en-US" sz="800" b="0" i="0" u="none" strike="noStrike" kern="1200" cap="none" spc="0" normalizeH="0" baseline="0" noProof="0" dirty="0">
                          <a:ln>
                            <a:noFill/>
                          </a:ln>
                          <a:solidFill>
                            <a:srgbClr val="363534"/>
                          </a:solidFill>
                          <a:effectLst/>
                          <a:uLnTx/>
                          <a:uFillTx/>
                          <a:latin typeface="Calibri" panose="020F0502020204030204" pitchFamily="34" charset="0"/>
                          <a:ea typeface="Open Sans Light" panose="020B0606030504020204" pitchFamily="34" charset="0"/>
                          <a:cs typeface="Calibri" panose="020F0502020204030204" pitchFamily="34" charset="0"/>
                        </a:rPr>
                        <a:t>Practicum in Manufacturing</a:t>
                      </a:r>
                    </a:p>
                    <a:p>
                      <a:pPr marL="171450" marR="0" lvl="0" indent="-171450" algn="l" defTabSz="914400" rtl="0" eaLnBrk="1" fontAlgn="auto" latinLnBrk="0" hangingPunct="1">
                        <a:lnSpc>
                          <a:spcPts val="900"/>
                        </a:lnSpc>
                        <a:spcBef>
                          <a:spcPts val="0"/>
                        </a:spcBef>
                        <a:spcAft>
                          <a:spcPts val="0"/>
                        </a:spcAft>
                        <a:buClr>
                          <a:prstClr val="black"/>
                        </a:buClr>
                        <a:buSzPts val="900"/>
                        <a:buFont typeface="Arial" panose="020B0604020202020204" pitchFamily="34" charset="0"/>
                        <a:buChar char="•"/>
                        <a:tabLst/>
                        <a:defRPr/>
                      </a:pPr>
                      <a:r>
                        <a:rPr kumimoji="0" lang="en-US" sz="800" b="0" i="0" u="none" strike="noStrike" kern="1200" cap="none" spc="0" normalizeH="0" baseline="0" noProof="0" dirty="0">
                          <a:ln>
                            <a:noFill/>
                          </a:ln>
                          <a:solidFill>
                            <a:srgbClr val="363534"/>
                          </a:solidFill>
                          <a:effectLst/>
                          <a:uLnTx/>
                          <a:uFillTx/>
                          <a:latin typeface="Calibri" panose="020F0502020204030204" pitchFamily="34" charset="0"/>
                          <a:ea typeface="Open Sans Light" panose="020B0606030504020204" pitchFamily="34" charset="0"/>
                          <a:cs typeface="Calibri" panose="020F0502020204030204" pitchFamily="34" charset="0"/>
                        </a:rPr>
                        <a:t>Practicum in Manufacturing + Extended Practicum in </a:t>
                      </a:r>
                      <a:br>
                        <a:rPr kumimoji="0" lang="en-US" sz="800" b="0" i="0" u="none" strike="noStrike" kern="1200" cap="none" spc="0" normalizeH="0" baseline="0" noProof="0" dirty="0">
                          <a:ln>
                            <a:noFill/>
                          </a:ln>
                          <a:solidFill>
                            <a:srgbClr val="363534"/>
                          </a:solidFill>
                          <a:effectLst/>
                          <a:uLnTx/>
                          <a:uFillTx/>
                          <a:latin typeface="Calibri" panose="020F0502020204030204" pitchFamily="34" charset="0"/>
                          <a:ea typeface="Open Sans Light" panose="020B0606030504020204" pitchFamily="34" charset="0"/>
                          <a:cs typeface="Calibri" panose="020F0502020204030204" pitchFamily="34" charset="0"/>
                        </a:rPr>
                      </a:br>
                      <a:r>
                        <a:rPr kumimoji="0" lang="en-US" sz="800" b="0" i="0" u="none" strike="noStrike" kern="1200" cap="none" spc="0" normalizeH="0" baseline="0" noProof="0" dirty="0">
                          <a:ln>
                            <a:noFill/>
                          </a:ln>
                          <a:solidFill>
                            <a:srgbClr val="363534"/>
                          </a:solidFill>
                          <a:effectLst/>
                          <a:uLnTx/>
                          <a:uFillTx/>
                          <a:latin typeface="Calibri" panose="020F0502020204030204" pitchFamily="34" charset="0"/>
                          <a:ea typeface="Open Sans Light" panose="020B0606030504020204" pitchFamily="34" charset="0"/>
                          <a:cs typeface="Calibri" panose="020F0502020204030204" pitchFamily="34" charset="0"/>
                        </a:rPr>
                        <a:t>Manufacturing</a:t>
                      </a:r>
                    </a:p>
                    <a:p>
                      <a:pPr marL="171450" marR="0" lvl="0" indent="-171450" algn="l" defTabSz="914400" rtl="0" eaLnBrk="1" fontAlgn="auto" latinLnBrk="0" hangingPunct="1">
                        <a:lnSpc>
                          <a:spcPts val="900"/>
                        </a:lnSpc>
                        <a:spcBef>
                          <a:spcPts val="0"/>
                        </a:spcBef>
                        <a:spcAft>
                          <a:spcPts val="0"/>
                        </a:spcAft>
                        <a:buClr>
                          <a:prstClr val="black"/>
                        </a:buClr>
                        <a:buSzPts val="900"/>
                        <a:buFont typeface="Arial" panose="020B0604020202020204" pitchFamily="34" charset="0"/>
                        <a:buChar char="•"/>
                        <a:tabLst/>
                        <a:defRPr/>
                      </a:pPr>
                      <a:r>
                        <a:rPr kumimoji="0" lang="en-US" sz="800" b="0" i="0" u="none" strike="noStrike" kern="1200" cap="none" spc="0" normalizeH="0" baseline="0" noProof="0" dirty="0">
                          <a:ln>
                            <a:noFill/>
                          </a:ln>
                          <a:solidFill>
                            <a:srgbClr val="363534"/>
                          </a:solidFill>
                          <a:effectLst/>
                          <a:uLnTx/>
                          <a:uFillTx/>
                          <a:latin typeface="Calibri" panose="020F0502020204030204" pitchFamily="34" charset="0"/>
                          <a:ea typeface="Open Sans Light" panose="020B0606030504020204" pitchFamily="34" charset="0"/>
                          <a:cs typeface="Calibri" panose="020F0502020204030204" pitchFamily="34" charset="0"/>
                        </a:rPr>
                        <a:t>Practicum in Entrepreneurship</a:t>
                      </a:r>
                    </a:p>
                    <a:p>
                      <a:pPr marL="171450" marR="0" lvl="0" indent="-171450" algn="l" defTabSz="914400" rtl="0" eaLnBrk="1" fontAlgn="auto" latinLnBrk="0" hangingPunct="1">
                        <a:lnSpc>
                          <a:spcPts val="900"/>
                        </a:lnSpc>
                        <a:spcBef>
                          <a:spcPts val="0"/>
                        </a:spcBef>
                        <a:spcAft>
                          <a:spcPts val="0"/>
                        </a:spcAft>
                        <a:buClr>
                          <a:prstClr val="black"/>
                        </a:buClr>
                        <a:buSzPts val="900"/>
                        <a:buFont typeface="Arial" panose="020B0604020202020204" pitchFamily="34" charset="0"/>
                        <a:buChar char="•"/>
                        <a:tabLst/>
                        <a:defRPr/>
                      </a:pPr>
                      <a:r>
                        <a:rPr kumimoji="0" lang="en-US" sz="800" b="0" i="0" u="none" strike="noStrike" kern="1200" cap="none" spc="0" normalizeH="0" baseline="0" noProof="0" dirty="0">
                          <a:ln>
                            <a:noFill/>
                          </a:ln>
                          <a:solidFill>
                            <a:srgbClr val="363534"/>
                          </a:solidFill>
                          <a:effectLst/>
                          <a:uLnTx/>
                          <a:uFillTx/>
                          <a:latin typeface="Calibri" panose="020F0502020204030204" pitchFamily="34" charset="0"/>
                          <a:ea typeface="Open Sans Light" panose="020B0606030504020204" pitchFamily="34" charset="0"/>
                          <a:cs typeface="Calibri" panose="020F0502020204030204" pitchFamily="34" charset="0"/>
                        </a:rPr>
                        <a:t>Practicum in Entrepreneurship + Extended Practicum in Entrepreneurship</a:t>
                      </a:r>
                    </a:p>
                    <a:p>
                      <a:pPr marL="171450" marR="0" lvl="0" indent="-171450" algn="l" defTabSz="914400" rtl="0" eaLnBrk="1" fontAlgn="auto" latinLnBrk="0" hangingPunct="1">
                        <a:lnSpc>
                          <a:spcPts val="900"/>
                        </a:lnSpc>
                        <a:spcBef>
                          <a:spcPts val="0"/>
                        </a:spcBef>
                        <a:spcAft>
                          <a:spcPts val="0"/>
                        </a:spcAft>
                        <a:buClr>
                          <a:prstClr val="black"/>
                        </a:buClr>
                        <a:buSzPts val="900"/>
                        <a:buFont typeface="Arial" panose="020B0604020202020204" pitchFamily="34" charset="0"/>
                        <a:buChar char="•"/>
                        <a:tabLst/>
                        <a:defRPr/>
                      </a:pPr>
                      <a:r>
                        <a:rPr kumimoji="0" lang="en-US" sz="800" b="0" i="0" u="none" strike="noStrike" kern="1200" cap="none" spc="0" normalizeH="0" baseline="0" noProof="0" dirty="0">
                          <a:ln>
                            <a:noFill/>
                          </a:ln>
                          <a:solidFill>
                            <a:srgbClr val="363534"/>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Career Preparation for Programs of Study</a:t>
                      </a:r>
                    </a:p>
                    <a:p>
                      <a:pPr marL="171450" marR="0" lvl="0" indent="-171450" algn="l" defTabSz="914400" rtl="0" eaLnBrk="1" fontAlgn="auto" latinLnBrk="0" hangingPunct="1">
                        <a:lnSpc>
                          <a:spcPts val="900"/>
                        </a:lnSpc>
                        <a:spcBef>
                          <a:spcPts val="0"/>
                        </a:spcBef>
                        <a:spcAft>
                          <a:spcPts val="0"/>
                        </a:spcAft>
                        <a:buClr>
                          <a:prstClr val="black"/>
                        </a:buClr>
                        <a:buSzPts val="900"/>
                        <a:buFont typeface="Arial" panose="020B0604020202020204" pitchFamily="34" charset="0"/>
                        <a:buChar char="•"/>
                        <a:tabLst/>
                        <a:defRPr/>
                      </a:pPr>
                      <a:r>
                        <a:rPr kumimoji="0" lang="en-US" sz="800" b="0" i="0" u="none" strike="noStrike" kern="1200" cap="none" spc="0" normalizeH="0" baseline="0" noProof="0" dirty="0">
                          <a:ln>
                            <a:noFill/>
                          </a:ln>
                          <a:solidFill>
                            <a:srgbClr val="363534"/>
                          </a:solidFill>
                          <a:effectLst/>
                          <a:uLnTx/>
                          <a:uFillTx/>
                          <a:latin typeface="Calibri" panose="020F0502020204030204" pitchFamily="34" charset="0"/>
                          <a:ea typeface="Open Sans Light" panose="020B0606030504020204" pitchFamily="34" charset="0"/>
                          <a:cs typeface="Calibri" panose="020F0502020204030204" pitchFamily="34" charset="0"/>
                        </a:rPr>
                        <a:t>Career Preparation Programs of Study + Extended Career Preparation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DE0F0"/>
                      </a:solid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40026004"/>
                  </a:ext>
                </a:extLst>
              </a:tr>
            </a:tbl>
          </a:graphicData>
        </a:graphic>
      </p:graphicFrame>
      <p:sp>
        <p:nvSpPr>
          <p:cNvPr id="29" name="Rectangle 28">
            <a:extLst>
              <a:ext uri="{FF2B5EF4-FFF2-40B4-BE49-F238E27FC236}">
                <a16:creationId xmlns:a16="http://schemas.microsoft.com/office/drawing/2014/main" id="{5E6D0C54-DE5D-EB4A-80F0-2C96F3B14DB5}"/>
              </a:ext>
            </a:extLst>
          </p:cNvPr>
          <p:cNvSpPr/>
          <p:nvPr/>
        </p:nvSpPr>
        <p:spPr>
          <a:xfrm>
            <a:off x="252416" y="5293516"/>
            <a:ext cx="4193115"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prstClr val="black"/>
              </a:buClr>
              <a:buSzTx/>
              <a:buFontTx/>
              <a:buNone/>
              <a:tabLst/>
              <a:defRPr/>
            </a:pPr>
            <a:r>
              <a:rPr kumimoji="0" lang="en-US" sz="1200" b="1" i="0" u="none" strike="noStrike" kern="1200" cap="none" spc="0" normalizeH="0" baseline="0" noProof="0" dirty="0">
                <a:ln>
                  <a:noFill/>
                </a:ln>
                <a:solidFill>
                  <a:schemeClr val="accent1"/>
                </a:solidFill>
                <a:effectLst/>
                <a:uLnTx/>
                <a:uFillTx/>
                <a:latin typeface="Calibri" panose="020F0502020204030204" pitchFamily="34" charset="0"/>
                <a:ea typeface="Open Sans Condensed Condensed" pitchFamily="2" charset="0"/>
                <a:cs typeface="Calibri" panose="020F0502020204030204" pitchFamily="34" charset="0"/>
                <a:sym typeface="Calibri"/>
              </a:rPr>
              <a:t>Work-Based Learning and Expanded Learning Opportunities</a:t>
            </a:r>
            <a:endParaRPr kumimoji="0" lang="en-US" sz="1200" b="1" i="0" u="none" strike="noStrike" kern="1200" cap="none" spc="0" normalizeH="0" baseline="0" noProof="0" dirty="0">
              <a:ln>
                <a:noFill/>
              </a:ln>
              <a:solidFill>
                <a:schemeClr val="accent1"/>
              </a:solidFill>
              <a:effectLst/>
              <a:uLnTx/>
              <a:uFillTx/>
              <a:latin typeface="Calibri" panose="020F0502020204030204" pitchFamily="34" charset="0"/>
              <a:ea typeface="Open Sans Condensed Condensed" pitchFamily="2" charset="0"/>
              <a:cs typeface="Calibri" panose="020F0502020204030204" pitchFamily="34" charset="0"/>
            </a:endParaRPr>
          </a:p>
        </p:txBody>
      </p:sp>
      <p:graphicFrame>
        <p:nvGraphicFramePr>
          <p:cNvPr id="28" name="Table 27" descr="Work-Based Learning and Expanded Learning Opportunities">
            <a:extLst>
              <a:ext uri="{FF2B5EF4-FFF2-40B4-BE49-F238E27FC236}">
                <a16:creationId xmlns:a16="http://schemas.microsoft.com/office/drawing/2014/main" id="{799D3F2A-B054-4C47-A306-F8F9DE80D21E}"/>
              </a:ext>
            </a:extLst>
          </p:cNvPr>
          <p:cNvGraphicFramePr>
            <a:graphicFrameLocks noGrp="1"/>
          </p:cNvGraphicFramePr>
          <p:nvPr>
            <p:extLst>
              <p:ext uri="{D42A27DB-BD31-4B8C-83A1-F6EECF244321}">
                <p14:modId xmlns:p14="http://schemas.microsoft.com/office/powerpoint/2010/main" val="1529711954"/>
              </p:ext>
            </p:extLst>
          </p:nvPr>
        </p:nvGraphicFramePr>
        <p:xfrm>
          <a:off x="247844" y="5529000"/>
          <a:ext cx="4210736" cy="802640"/>
        </p:xfrm>
        <a:graphic>
          <a:graphicData uri="http://schemas.openxmlformats.org/drawingml/2006/table">
            <a:tbl>
              <a:tblPr firstRow="1" bandRow="1">
                <a:effectLst/>
                <a:tableStyleId>{5C22544A-7EE6-4342-B048-85BDC9FD1C3A}</a:tableStyleId>
              </a:tblPr>
              <a:tblGrid>
                <a:gridCol w="1193120">
                  <a:extLst>
                    <a:ext uri="{9D8B030D-6E8A-4147-A177-3AD203B41FA5}">
                      <a16:colId xmlns:a16="http://schemas.microsoft.com/office/drawing/2014/main" val="3900548994"/>
                    </a:ext>
                  </a:extLst>
                </a:gridCol>
                <a:gridCol w="3017616">
                  <a:extLst>
                    <a:ext uri="{9D8B030D-6E8A-4147-A177-3AD203B41FA5}">
                      <a16:colId xmlns:a16="http://schemas.microsoft.com/office/drawing/2014/main" val="1881397732"/>
                    </a:ext>
                  </a:extLst>
                </a:gridCol>
              </a:tblGrid>
              <a:tr h="352438">
                <a:tc>
                  <a:txBody>
                    <a:bodyPr/>
                    <a:lstStyle/>
                    <a:p>
                      <a:pPr marL="0" marR="0" lvl="0" indent="0" algn="r" defTabSz="914400" rtl="0" eaLnBrk="1" fontAlgn="auto" latinLnBrk="0" hangingPunct="1">
                        <a:lnSpc>
                          <a:spcPts val="1000"/>
                        </a:lnSpc>
                        <a:spcBef>
                          <a:spcPts val="0"/>
                        </a:spcBef>
                        <a:spcAft>
                          <a:spcPts val="0"/>
                        </a:spcAft>
                        <a:buClrTx/>
                        <a:buSzTx/>
                        <a:buFontTx/>
                        <a:buNone/>
                        <a:tabLst/>
                        <a:defRPr/>
                      </a:pPr>
                      <a:r>
                        <a:rPr lang="en-US" sz="900" b="1" i="0" dirty="0">
                          <a:solidFill>
                            <a:schemeClr val="tx2"/>
                          </a:solidFill>
                          <a:latin typeface="Calibri" panose="020F0502020204030204" pitchFamily="34" charset="0"/>
                          <a:ea typeface="Open Sans Semibold" panose="020B0606030504020204" pitchFamily="34" charset="0"/>
                          <a:cs typeface="Calibri" panose="020F0502020204030204" pitchFamily="34" charset="0"/>
                          <a:sym typeface="Calibri"/>
                        </a:rPr>
                        <a:t>Work-Based Learning Activities</a:t>
                      </a:r>
                      <a:endParaRPr lang="en-US" sz="900" b="1" i="0" dirty="0">
                        <a:solidFill>
                          <a:schemeClr val="tx2"/>
                        </a:solidFill>
                        <a:latin typeface="Calibri" panose="020F0502020204030204" pitchFamily="34" charset="0"/>
                        <a:ea typeface="Open Sans Semibold" panose="020B0606030504020204" pitchFamily="34" charset="0"/>
                        <a:cs typeface="Calibri" panose="020F050202020403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alpha val="5098"/>
                      </a:schemeClr>
                    </a:solidFill>
                  </a:tcPr>
                </a:tc>
                <a:tc>
                  <a:txBody>
                    <a:bodyPr/>
                    <a:lstStyle/>
                    <a:p>
                      <a:pPr marL="171450" marR="0" lvl="0" indent="-171450" algn="l" defTabSz="914400" rtl="0" eaLnBrk="1" fontAlgn="auto" latinLnBrk="0" hangingPunct="1">
                        <a:lnSpc>
                          <a:spcPct val="100000"/>
                        </a:lnSpc>
                        <a:spcBef>
                          <a:spcPts val="0"/>
                        </a:spcBef>
                        <a:spcAft>
                          <a:spcPts val="0"/>
                        </a:spcAft>
                        <a:buClr>
                          <a:srgbClr val="363534"/>
                        </a:buClr>
                        <a:buSzPts val="900"/>
                        <a:buFont typeface="Arial" panose="020B0604020202020204" pitchFamily="34" charset="0"/>
                        <a:buChar char="•"/>
                        <a:tabLst/>
                        <a:defRPr/>
                      </a:pPr>
                      <a:r>
                        <a:rPr kumimoji="0" lang="en-US" sz="800" b="0" i="0" u="none" strike="noStrike" kern="1200" cap="none" spc="0" normalizeH="0" baseline="0" noProof="0" dirty="0">
                          <a:ln>
                            <a:noFill/>
                          </a:ln>
                          <a:solidFill>
                            <a:srgbClr val="363534"/>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Shadow a metallurgist working at a refinery, steel mill, or aircraft manufacturing company</a:t>
                      </a:r>
                    </a:p>
                    <a:p>
                      <a:pPr marL="171450" marR="0" lvl="0" indent="-171450" algn="l" defTabSz="914400" rtl="0" eaLnBrk="1" fontAlgn="auto" latinLnBrk="0" hangingPunct="1">
                        <a:lnSpc>
                          <a:spcPct val="100000"/>
                        </a:lnSpc>
                        <a:spcBef>
                          <a:spcPts val="0"/>
                        </a:spcBef>
                        <a:spcAft>
                          <a:spcPts val="0"/>
                        </a:spcAft>
                        <a:buClr>
                          <a:srgbClr val="363534"/>
                        </a:buClr>
                        <a:buSzPts val="900"/>
                        <a:buFont typeface="Arial" panose="020B0604020202020204" pitchFamily="34" charset="0"/>
                        <a:buChar char="•"/>
                        <a:tabLst/>
                        <a:defRPr/>
                      </a:pPr>
                      <a:r>
                        <a:rPr kumimoji="0" lang="en-US" sz="800" b="0" i="0" u="none" strike="noStrike" kern="1200" cap="none" spc="0" normalizeH="0" baseline="0" noProof="0" dirty="0">
                          <a:ln>
                            <a:noFill/>
                          </a:ln>
                          <a:solidFill>
                            <a:srgbClr val="363534"/>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Intern at a manufacturing plant using CNC machines</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alpha val="5098"/>
                      </a:schemeClr>
                    </a:solidFill>
                  </a:tcPr>
                </a:tc>
                <a:extLst>
                  <a:ext uri="{0D108BD9-81ED-4DB2-BD59-A6C34878D82A}">
                    <a16:rowId xmlns:a16="http://schemas.microsoft.com/office/drawing/2014/main" val="2479243592"/>
                  </a:ext>
                </a:extLst>
              </a:tr>
              <a:tr h="266286">
                <a:tc>
                  <a:txBody>
                    <a:bodyPr/>
                    <a:lstStyle/>
                    <a:p>
                      <a:pPr marL="0" marR="0" lvl="0" indent="0" algn="r" defTabSz="914400" rtl="0" eaLnBrk="1" fontAlgn="auto" latinLnBrk="0" hangingPunct="1">
                        <a:lnSpc>
                          <a:spcPts val="1000"/>
                        </a:lnSpc>
                        <a:spcBef>
                          <a:spcPts val="0"/>
                        </a:spcBef>
                        <a:spcAft>
                          <a:spcPts val="0"/>
                        </a:spcAft>
                        <a:buClrTx/>
                        <a:buSzTx/>
                        <a:buFontTx/>
                        <a:buNone/>
                        <a:tabLst/>
                        <a:defRPr/>
                      </a:pPr>
                      <a:r>
                        <a:rPr lang="en-US" sz="900" b="1" i="0" dirty="0">
                          <a:solidFill>
                            <a:schemeClr val="tx2"/>
                          </a:solidFill>
                          <a:latin typeface="Calibri" panose="020F0502020204030204" pitchFamily="34" charset="0"/>
                          <a:ea typeface="Open Sans Semibold" panose="020B0606030504020204" pitchFamily="34" charset="0"/>
                          <a:cs typeface="Calibri" panose="020F0502020204030204" pitchFamily="34" charset="0"/>
                          <a:sym typeface="Calibri"/>
                        </a:rPr>
                        <a:t>Expanded Learning Opportunities</a:t>
                      </a:r>
                      <a:endParaRPr lang="en-US" sz="900" b="1" i="0" dirty="0">
                        <a:solidFill>
                          <a:schemeClr val="tx2"/>
                        </a:solidFill>
                        <a:latin typeface="Calibri" panose="020F0502020204030204" pitchFamily="34" charset="0"/>
                        <a:ea typeface="Open Sans Semibold" panose="020B0606030504020204" pitchFamily="34" charset="0"/>
                        <a:cs typeface="Calibri" panose="020F050202020403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alpha val="20000"/>
                      </a:schemeClr>
                    </a:solidFill>
                  </a:tcPr>
                </a:tc>
                <a:tc>
                  <a:txBody>
                    <a:bodyPr/>
                    <a:lstStyle/>
                    <a:p>
                      <a:pPr marL="171450" marR="0" lvl="0" indent="-171450" algn="l" defTabSz="914400" rtl="0" eaLnBrk="1" fontAlgn="auto" latinLnBrk="0" hangingPunct="1">
                        <a:lnSpc>
                          <a:spcPct val="100000"/>
                        </a:lnSpc>
                        <a:spcBef>
                          <a:spcPts val="0"/>
                        </a:spcBef>
                        <a:spcAft>
                          <a:spcPts val="0"/>
                        </a:spcAft>
                        <a:buClr>
                          <a:srgbClr val="363534"/>
                        </a:buClr>
                        <a:buSzPts val="900"/>
                        <a:buFont typeface="Arial" panose="020B0604020202020204" pitchFamily="34" charset="0"/>
                        <a:buChar char="•"/>
                        <a:tabLst/>
                        <a:defRPr/>
                      </a:pPr>
                      <a:r>
                        <a:rPr kumimoji="0" lang="en-US" sz="800" b="0" i="0" u="none" strike="noStrike" kern="1200" cap="none" spc="0" normalizeH="0" baseline="0" noProof="0" dirty="0">
                          <a:ln>
                            <a:noFill/>
                          </a:ln>
                          <a:solidFill>
                            <a:srgbClr val="363534"/>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Tour a manufacturing facility</a:t>
                      </a:r>
                    </a:p>
                    <a:p>
                      <a:pPr marL="171450" marR="0" lvl="0" indent="-171450" algn="l" defTabSz="914400" rtl="0" eaLnBrk="1" fontAlgn="auto" latinLnBrk="0" hangingPunct="1">
                        <a:lnSpc>
                          <a:spcPct val="100000"/>
                        </a:lnSpc>
                        <a:spcBef>
                          <a:spcPts val="0"/>
                        </a:spcBef>
                        <a:spcAft>
                          <a:spcPts val="0"/>
                        </a:spcAft>
                        <a:buClr>
                          <a:srgbClr val="363534"/>
                        </a:buClr>
                        <a:buSzPts val="900"/>
                        <a:buFont typeface="Arial" panose="020B0604020202020204" pitchFamily="34" charset="0"/>
                        <a:buChar char="•"/>
                        <a:tabLst/>
                        <a:defRPr/>
                      </a:pPr>
                      <a:r>
                        <a:rPr kumimoji="0" lang="en-US" sz="800" b="0" i="0" u="none" strike="noStrike" kern="1200" cap="none" spc="0" normalizeH="0" baseline="0" noProof="0" dirty="0">
                          <a:ln>
                            <a:noFill/>
                          </a:ln>
                          <a:solidFill>
                            <a:srgbClr val="363534"/>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Participate in SkillsUSA or TSA</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alpha val="20000"/>
                      </a:schemeClr>
                    </a:solidFill>
                  </a:tcPr>
                </a:tc>
                <a:extLst>
                  <a:ext uri="{0D108BD9-81ED-4DB2-BD59-A6C34878D82A}">
                    <a16:rowId xmlns:a16="http://schemas.microsoft.com/office/drawing/2014/main" val="2752735340"/>
                  </a:ext>
                </a:extLst>
              </a:tr>
            </a:tbl>
          </a:graphicData>
        </a:graphic>
      </p:graphicFrame>
      <p:sp>
        <p:nvSpPr>
          <p:cNvPr id="26" name="Rectangle 25">
            <a:extLst>
              <a:ext uri="{FF2B5EF4-FFF2-40B4-BE49-F238E27FC236}">
                <a16:creationId xmlns:a16="http://schemas.microsoft.com/office/drawing/2014/main" id="{AC1903EC-A84D-594F-94A3-CABE34227C62}"/>
              </a:ext>
            </a:extLst>
          </p:cNvPr>
          <p:cNvSpPr/>
          <p:nvPr/>
        </p:nvSpPr>
        <p:spPr>
          <a:xfrm>
            <a:off x="260439" y="6290125"/>
            <a:ext cx="4216103"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accent1"/>
                </a:solidFill>
                <a:effectLst/>
                <a:uLnTx/>
                <a:uFillTx/>
                <a:latin typeface="Calibri" panose="020F0502020204030204" pitchFamily="34" charset="0"/>
                <a:ea typeface="Open Sans Condensed Condensed" pitchFamily="2" charset="0"/>
                <a:cs typeface="Calibri" panose="020F0502020204030204" pitchFamily="34" charset="0"/>
              </a:rPr>
              <a:t>Aligned Industry-Based Certifications</a:t>
            </a:r>
          </a:p>
        </p:txBody>
      </p:sp>
      <p:sp>
        <p:nvSpPr>
          <p:cNvPr id="14" name="Google Shape;166;p1">
            <a:extLst>
              <a:ext uri="{FF2B5EF4-FFF2-40B4-BE49-F238E27FC236}">
                <a16:creationId xmlns:a16="http://schemas.microsoft.com/office/drawing/2014/main" id="{F3FFB454-99EA-E048-AE90-DD129590DE9E}"/>
              </a:ext>
            </a:extLst>
          </p:cNvPr>
          <p:cNvSpPr txBox="1"/>
          <p:nvPr/>
        </p:nvSpPr>
        <p:spPr>
          <a:xfrm>
            <a:off x="272193" y="6534648"/>
            <a:ext cx="4303194" cy="2636939"/>
          </a:xfrm>
          <a:prstGeom prst="rect">
            <a:avLst/>
          </a:prstGeom>
          <a:noFill/>
          <a:ln>
            <a:noFill/>
          </a:ln>
        </p:spPr>
        <p:txBody>
          <a:bodyPr spcFirstLastPara="1" wrap="square" lIns="0" tIns="0" rIns="0" bIns="0" numCol="2" spcCol="18288" anchor="t" anchorCtr="0">
            <a:noAutofit/>
          </a:bodyPr>
          <a:lstStyle/>
          <a:p>
            <a:pPr marL="171450" indent="-171450">
              <a:buFont typeface="Arial" panose="020B0604020202020204" pitchFamily="34" charset="0"/>
              <a:buChar char="•"/>
            </a:pPr>
            <a:r>
              <a:rPr lang="en-US" sz="640" dirty="0"/>
              <a:t>AM Design and Prototyping</a:t>
            </a:r>
          </a:p>
          <a:p>
            <a:pPr marL="171450" indent="-171450">
              <a:buFont typeface="Arial" panose="020B0604020202020204" pitchFamily="34" charset="0"/>
              <a:buChar char="•"/>
            </a:pPr>
            <a:r>
              <a:rPr lang="en-US" sz="640" dirty="0"/>
              <a:t>Applied Industry 4.0</a:t>
            </a:r>
          </a:p>
          <a:p>
            <a:pPr marL="171450" indent="-171450">
              <a:buFont typeface="Arial" panose="020B0604020202020204" pitchFamily="34" charset="0"/>
              <a:buChar char="•"/>
            </a:pPr>
            <a:r>
              <a:rPr lang="en-US" sz="640" dirty="0"/>
              <a:t>Autodesk Certified Associate in CAM for 2.5 Axis Milling</a:t>
            </a:r>
          </a:p>
          <a:p>
            <a:pPr marL="171450" indent="-171450">
              <a:buFont typeface="Arial" panose="020B0604020202020204" pitchFamily="34" charset="0"/>
              <a:buChar char="•"/>
            </a:pPr>
            <a:r>
              <a:rPr lang="en-US" sz="640" dirty="0"/>
              <a:t>Autodesk Certified Associate in CAM for Turning</a:t>
            </a:r>
          </a:p>
          <a:p>
            <a:pPr marL="171450" indent="-171450">
              <a:buFont typeface="Arial" panose="020B0604020202020204" pitchFamily="34" charset="0"/>
              <a:buChar char="•"/>
            </a:pPr>
            <a:r>
              <a:rPr lang="en-US" sz="640" dirty="0"/>
              <a:t>Autodesk Certified Professional in CAM for 3 Axis Milling</a:t>
            </a:r>
          </a:p>
          <a:p>
            <a:pPr marL="171450" indent="-171450">
              <a:buFont typeface="Arial" panose="020B0604020202020204" pitchFamily="34" charset="0"/>
              <a:buChar char="•"/>
            </a:pPr>
            <a:r>
              <a:rPr lang="en-US" sz="640" dirty="0"/>
              <a:t>AWS D1.1 Structural Steel</a:t>
            </a:r>
          </a:p>
          <a:p>
            <a:pPr marL="171450" indent="-171450">
              <a:buFont typeface="Arial" panose="020B0604020202020204" pitchFamily="34" charset="0"/>
              <a:buChar char="•"/>
            </a:pPr>
            <a:r>
              <a:rPr lang="en-US" sz="640" dirty="0"/>
              <a:t>AWS SENSE Level 1: Entry Welder</a:t>
            </a:r>
          </a:p>
          <a:p>
            <a:pPr marL="171450" indent="-171450">
              <a:buFont typeface="Arial" panose="020B0604020202020204" pitchFamily="34" charset="0"/>
              <a:buChar char="•"/>
            </a:pPr>
            <a:r>
              <a:rPr lang="en-US" sz="640" dirty="0"/>
              <a:t>C-101 Certified 4.0 Associate I - Basic Operations</a:t>
            </a:r>
          </a:p>
          <a:p>
            <a:pPr marL="171450" indent="-171450">
              <a:buFont typeface="Arial" panose="020B0604020202020204" pitchFamily="34" charset="0"/>
              <a:buChar char="•"/>
            </a:pPr>
            <a:r>
              <a:rPr lang="en-US" sz="640" dirty="0"/>
              <a:t>C-103 Certified 4.0 Associate III - Robot System Operations</a:t>
            </a:r>
          </a:p>
          <a:p>
            <a:pPr marL="171450" indent="-171450">
              <a:buFont typeface="Arial" panose="020B0604020202020204" pitchFamily="34" charset="0"/>
              <a:buChar char="•"/>
            </a:pPr>
            <a:r>
              <a:rPr lang="en-US" sz="640" dirty="0"/>
              <a:t>CAM Milling I</a:t>
            </a:r>
          </a:p>
          <a:p>
            <a:pPr marL="171450" indent="-171450">
              <a:buFont typeface="Arial" panose="020B0604020202020204" pitchFamily="34" charset="0"/>
              <a:buChar char="•"/>
            </a:pPr>
            <a:r>
              <a:rPr lang="en-US" sz="640" dirty="0"/>
              <a:t>CAM Turning I</a:t>
            </a:r>
          </a:p>
          <a:p>
            <a:pPr marL="171450" indent="-171450">
              <a:buFont typeface="Arial" panose="020B0604020202020204" pitchFamily="34" charset="0"/>
              <a:buChar char="•"/>
            </a:pPr>
            <a:r>
              <a:rPr lang="en-US" sz="640" dirty="0"/>
              <a:t>Certified Logistics Technician (CLT)</a:t>
            </a:r>
          </a:p>
          <a:p>
            <a:pPr marL="171450" indent="-171450">
              <a:buFont typeface="Arial" panose="020B0604020202020204" pitchFamily="34" charset="0"/>
              <a:buChar char="•"/>
            </a:pPr>
            <a:r>
              <a:rPr lang="en-US" sz="640" dirty="0"/>
              <a:t>Certified Manufacturing Associate (</a:t>
            </a:r>
            <a:r>
              <a:rPr lang="en-US" sz="640" dirty="0" err="1"/>
              <a:t>CMfgA</a:t>
            </a:r>
            <a:r>
              <a:rPr lang="en-US" sz="640" dirty="0"/>
              <a:t>)</a:t>
            </a:r>
          </a:p>
          <a:p>
            <a:pPr marL="171450" indent="-171450">
              <a:buFont typeface="Arial" panose="020B0604020202020204" pitchFamily="34" charset="0"/>
              <a:buChar char="•"/>
            </a:pPr>
            <a:r>
              <a:rPr lang="en-US" sz="640" dirty="0"/>
              <a:t>Certified Process Control Technician Level 1</a:t>
            </a:r>
          </a:p>
          <a:p>
            <a:pPr marL="171450" indent="-171450">
              <a:buFont typeface="Arial" panose="020B0604020202020204" pitchFamily="34" charset="0"/>
              <a:buChar char="•"/>
            </a:pPr>
            <a:r>
              <a:rPr lang="en-US" sz="640" dirty="0"/>
              <a:t>Certified Process Control Technician Level 2</a:t>
            </a:r>
          </a:p>
          <a:p>
            <a:pPr marL="171450" indent="-171450">
              <a:buFont typeface="Arial" panose="020B0604020202020204" pitchFamily="34" charset="0"/>
              <a:buChar char="•"/>
            </a:pPr>
            <a:r>
              <a:rPr lang="en-US" sz="640" dirty="0"/>
              <a:t>Certified Process Control Technician Level 3</a:t>
            </a:r>
          </a:p>
          <a:p>
            <a:pPr marL="171450" indent="-171450">
              <a:buFont typeface="Arial" panose="020B0604020202020204" pitchFamily="34" charset="0"/>
              <a:buChar char="•"/>
            </a:pPr>
            <a:r>
              <a:rPr lang="en-US" sz="640" dirty="0"/>
              <a:t>Certified Production Technician (CPT) 4.0</a:t>
            </a:r>
          </a:p>
          <a:p>
            <a:pPr marL="171450" indent="-171450">
              <a:buFont typeface="Arial" panose="020B0604020202020204" pitchFamily="34" charset="0"/>
              <a:buChar char="•"/>
            </a:pPr>
            <a:r>
              <a:rPr lang="en-US" sz="640" dirty="0"/>
              <a:t>Certified SOLIDWORKS Professional (CSWA) - Additive Manufacturing</a:t>
            </a:r>
          </a:p>
          <a:p>
            <a:pPr marL="171450" indent="-171450">
              <a:buFont typeface="Arial" panose="020B0604020202020204" pitchFamily="34" charset="0"/>
              <a:buChar char="•"/>
            </a:pPr>
            <a:r>
              <a:rPr lang="en-US" sz="640" dirty="0"/>
              <a:t>Certified SOLIDWORKS Professional (CSWP) - CAM</a:t>
            </a:r>
          </a:p>
          <a:p>
            <a:pPr marL="171450" indent="-171450">
              <a:buFont typeface="Arial" panose="020B0604020202020204" pitchFamily="34" charset="0"/>
              <a:buChar char="•"/>
            </a:pPr>
            <a:r>
              <a:rPr lang="en-US" sz="640" dirty="0"/>
              <a:t>Certified Technician-Supply Chain Automation (CT-SCA)</a:t>
            </a:r>
          </a:p>
          <a:p>
            <a:pPr marL="171450" indent="-171450">
              <a:buFont typeface="Arial" panose="020B0604020202020204" pitchFamily="34" charset="0"/>
              <a:buChar char="•"/>
            </a:pPr>
            <a:r>
              <a:rPr lang="en-US" sz="640" dirty="0"/>
              <a:t>Classic Credential: CNC Lathe II</a:t>
            </a:r>
          </a:p>
          <a:p>
            <a:pPr marL="171450" indent="-171450">
              <a:buFont typeface="Arial" panose="020B0604020202020204" pitchFamily="34" charset="0"/>
              <a:buChar char="•"/>
            </a:pPr>
            <a:r>
              <a:rPr lang="en-US" sz="640" dirty="0"/>
              <a:t>Classic Credential: </a:t>
            </a:r>
            <a:r>
              <a:rPr lang="en-US" sz="640" dirty="0" err="1"/>
              <a:t>Diemaking</a:t>
            </a:r>
            <a:r>
              <a:rPr lang="en-US" sz="640" dirty="0"/>
              <a:t> II</a:t>
            </a:r>
          </a:p>
          <a:p>
            <a:pPr marL="171450" indent="-171450">
              <a:buFont typeface="Arial" panose="020B0604020202020204" pitchFamily="34" charset="0"/>
              <a:buChar char="•"/>
            </a:pPr>
            <a:r>
              <a:rPr lang="en-US" sz="640" dirty="0"/>
              <a:t>Classic Credential: </a:t>
            </a:r>
            <a:r>
              <a:rPr lang="en-US" sz="640" dirty="0" err="1"/>
              <a:t>Diemaking</a:t>
            </a:r>
            <a:r>
              <a:rPr lang="en-US" sz="640" dirty="0"/>
              <a:t> III</a:t>
            </a:r>
          </a:p>
          <a:p>
            <a:pPr marL="171450" indent="-171450">
              <a:buFont typeface="Arial" panose="020B0604020202020204" pitchFamily="34" charset="0"/>
              <a:buChar char="•"/>
            </a:pPr>
            <a:r>
              <a:rPr lang="en-US" sz="640" dirty="0"/>
              <a:t>Classic Credential: Drill Press II</a:t>
            </a:r>
          </a:p>
          <a:p>
            <a:pPr marL="171450" indent="-171450">
              <a:buFont typeface="Arial" panose="020B0604020202020204" pitchFamily="34" charset="0"/>
              <a:buChar char="•"/>
            </a:pPr>
            <a:r>
              <a:rPr lang="en-US" sz="640" dirty="0"/>
              <a:t>Classic Credential: EDM II (2-Axis Wire)</a:t>
            </a:r>
          </a:p>
          <a:p>
            <a:pPr marL="171450" indent="-171450">
              <a:buFont typeface="Arial" panose="020B0604020202020204" pitchFamily="34" charset="0"/>
              <a:buChar char="•"/>
            </a:pPr>
            <a:r>
              <a:rPr lang="en-US" sz="640" dirty="0"/>
              <a:t>Classic Credential: EDM II (Plunge)</a:t>
            </a:r>
          </a:p>
          <a:p>
            <a:pPr marL="171450" indent="-171450">
              <a:buFont typeface="Arial" panose="020B0604020202020204" pitchFamily="34" charset="0"/>
              <a:buChar char="•"/>
            </a:pPr>
            <a:r>
              <a:rPr lang="en-US" sz="640" dirty="0"/>
              <a:t>Classic Credential: Grinding II (Cylindrical)</a:t>
            </a:r>
          </a:p>
          <a:p>
            <a:pPr marL="171450" indent="-171450">
              <a:buFont typeface="Arial" panose="020B0604020202020204" pitchFamily="34" charset="0"/>
              <a:buChar char="•"/>
            </a:pPr>
            <a:r>
              <a:rPr lang="en-US" sz="640" dirty="0"/>
              <a:t>Classic Credential: Grinding II (Surface)</a:t>
            </a:r>
          </a:p>
          <a:p>
            <a:pPr marL="171450" indent="-171450">
              <a:buFont typeface="Arial" panose="020B0604020202020204" pitchFamily="34" charset="0"/>
              <a:buChar char="•"/>
            </a:pPr>
            <a:r>
              <a:rPr lang="en-US" sz="640" dirty="0"/>
              <a:t>Classic Credential: Job Planning, Benchwork &amp; Layout</a:t>
            </a:r>
          </a:p>
          <a:p>
            <a:pPr marL="171450" indent="-171450">
              <a:buFont typeface="Arial" panose="020B0604020202020204" pitchFamily="34" charset="0"/>
              <a:buChar char="•"/>
            </a:pPr>
            <a:r>
              <a:rPr lang="en-US" sz="640" dirty="0"/>
              <a:t>Classic Credential: Milling II</a:t>
            </a:r>
          </a:p>
          <a:p>
            <a:pPr marL="171450" indent="-171450">
              <a:buFont typeface="Arial" panose="020B0604020202020204" pitchFamily="34" charset="0"/>
              <a:buChar char="•"/>
            </a:pPr>
            <a:endParaRPr lang="en-US" sz="640" dirty="0"/>
          </a:p>
          <a:p>
            <a:pPr marL="171450" indent="-171450">
              <a:buFont typeface="Arial" panose="020B0604020202020204" pitchFamily="34" charset="0"/>
              <a:buChar char="•"/>
            </a:pPr>
            <a:endParaRPr lang="en-US" sz="640" dirty="0"/>
          </a:p>
          <a:p>
            <a:pPr marL="171450" indent="-171450">
              <a:buFont typeface="Arial" panose="020B0604020202020204" pitchFamily="34" charset="0"/>
              <a:buChar char="•"/>
            </a:pPr>
            <a:r>
              <a:rPr lang="en-US" sz="640" dirty="0"/>
              <a:t>Classic Credential: </a:t>
            </a:r>
            <a:r>
              <a:rPr lang="en-US" sz="640" dirty="0" err="1"/>
              <a:t>Moldmaking</a:t>
            </a:r>
            <a:r>
              <a:rPr lang="en-US" sz="640" dirty="0"/>
              <a:t> II</a:t>
            </a:r>
          </a:p>
          <a:p>
            <a:pPr marL="171450" indent="-171450">
              <a:buFont typeface="Arial" panose="020B0604020202020204" pitchFamily="34" charset="0"/>
              <a:buChar char="•"/>
            </a:pPr>
            <a:r>
              <a:rPr lang="en-US" sz="640" dirty="0"/>
              <a:t>Classic Credential: </a:t>
            </a:r>
            <a:r>
              <a:rPr lang="en-US" sz="640" dirty="0" err="1"/>
              <a:t>Moldmaking</a:t>
            </a:r>
            <a:r>
              <a:rPr lang="en-US" sz="640" dirty="0"/>
              <a:t> III</a:t>
            </a:r>
          </a:p>
          <a:p>
            <a:pPr marL="171450" indent="-171450">
              <a:buFont typeface="Arial" panose="020B0604020202020204" pitchFamily="34" charset="0"/>
              <a:buChar char="•"/>
            </a:pPr>
            <a:r>
              <a:rPr lang="en-US" sz="640" dirty="0"/>
              <a:t>Classic Credential: Screw Machine Operations II (Multi-Spindle)</a:t>
            </a:r>
          </a:p>
          <a:p>
            <a:pPr marL="171450" indent="-171450">
              <a:buFont typeface="Arial" panose="020B0604020202020204" pitchFamily="34" charset="0"/>
              <a:buChar char="•"/>
            </a:pPr>
            <a:r>
              <a:rPr lang="en-US" sz="640" dirty="0"/>
              <a:t>Classic Credential: Screw Machine Operations II (Single Spindle)</a:t>
            </a:r>
          </a:p>
          <a:p>
            <a:pPr marL="171450" indent="-171450">
              <a:buFont typeface="Arial" panose="020B0604020202020204" pitchFamily="34" charset="0"/>
              <a:buChar char="•"/>
            </a:pPr>
            <a:r>
              <a:rPr lang="en-US" sz="640" dirty="0"/>
              <a:t>Classic Credential: Screw Machine Setup and Operations III (Multi-Spindle)</a:t>
            </a:r>
          </a:p>
          <a:p>
            <a:pPr marL="171450" indent="-171450">
              <a:buFont typeface="Arial" panose="020B0604020202020204" pitchFamily="34" charset="0"/>
              <a:buChar char="•"/>
            </a:pPr>
            <a:r>
              <a:rPr lang="en-US" sz="640" dirty="0"/>
              <a:t>Classic Credential: Turning I (Between Centers)</a:t>
            </a:r>
          </a:p>
          <a:p>
            <a:pPr marL="171450" indent="-171450">
              <a:buFont typeface="Arial" panose="020B0604020202020204" pitchFamily="34" charset="0"/>
              <a:buChar char="•"/>
            </a:pPr>
            <a:r>
              <a:rPr lang="en-US" sz="640" dirty="0"/>
              <a:t>Classic Credential: Turning I (Chucking)</a:t>
            </a:r>
          </a:p>
          <a:p>
            <a:pPr marL="171450" indent="-171450">
              <a:buFont typeface="Arial" panose="020B0604020202020204" pitchFamily="34" charset="0"/>
              <a:buChar char="•"/>
            </a:pPr>
            <a:r>
              <a:rPr lang="en-US" sz="640" dirty="0"/>
              <a:t>Classic Credential: Turning II (Between Centers)</a:t>
            </a:r>
          </a:p>
          <a:p>
            <a:pPr marL="171450" indent="-171450">
              <a:buFont typeface="Arial" panose="020B0604020202020204" pitchFamily="34" charset="0"/>
              <a:buChar char="•"/>
            </a:pPr>
            <a:r>
              <a:rPr lang="en-US" sz="640" dirty="0"/>
              <a:t>Classic Credential: Turning II (Chucking)</a:t>
            </a:r>
          </a:p>
          <a:p>
            <a:pPr marL="171450" indent="-171450">
              <a:buFont typeface="Arial" panose="020B0604020202020204" pitchFamily="34" charset="0"/>
              <a:buChar char="•"/>
            </a:pPr>
            <a:r>
              <a:rPr lang="en-US" sz="640" dirty="0"/>
              <a:t>CNC 5-Axis Mill Operations</a:t>
            </a:r>
          </a:p>
          <a:p>
            <a:pPr marL="171450" indent="-171450">
              <a:buFont typeface="Arial" panose="020B0604020202020204" pitchFamily="34" charset="0"/>
              <a:buChar char="•"/>
            </a:pPr>
            <a:r>
              <a:rPr lang="en-US" sz="640" dirty="0"/>
              <a:t>CNC Lathe Operations</a:t>
            </a:r>
          </a:p>
          <a:p>
            <a:pPr marL="171450" indent="-171450">
              <a:buFont typeface="Arial" panose="020B0604020202020204" pitchFamily="34" charset="0"/>
              <a:buChar char="•"/>
            </a:pPr>
            <a:r>
              <a:rPr lang="en-US" sz="640" dirty="0"/>
              <a:t>CNC Milling II</a:t>
            </a:r>
          </a:p>
          <a:p>
            <a:pPr marL="171450" indent="-171450">
              <a:buFont typeface="Arial" panose="020B0604020202020204" pitchFamily="34" charset="0"/>
              <a:buChar char="•"/>
            </a:pPr>
            <a:r>
              <a:rPr lang="en-US" sz="640" dirty="0"/>
              <a:t>CNC Turning II</a:t>
            </a:r>
          </a:p>
          <a:p>
            <a:pPr marL="171450" indent="-171450">
              <a:buFont typeface="Arial" panose="020B0604020202020204" pitchFamily="34" charset="0"/>
              <a:buChar char="•"/>
            </a:pPr>
            <a:r>
              <a:rPr lang="en-US" sz="640" dirty="0"/>
              <a:t>Core</a:t>
            </a:r>
          </a:p>
          <a:p>
            <a:pPr marL="171450" indent="-171450">
              <a:buFont typeface="Arial" panose="020B0604020202020204" pitchFamily="34" charset="0"/>
              <a:buChar char="•"/>
            </a:pPr>
            <a:r>
              <a:rPr lang="en-US" sz="640" dirty="0"/>
              <a:t>Electronic Control Systems</a:t>
            </a:r>
          </a:p>
          <a:p>
            <a:pPr marL="171450" indent="-171450">
              <a:buFont typeface="Arial" panose="020B0604020202020204" pitchFamily="34" charset="0"/>
              <a:buChar char="•"/>
            </a:pPr>
            <a:r>
              <a:rPr lang="en-US" sz="640" dirty="0"/>
              <a:t>Introduction to Mechatronics</a:t>
            </a:r>
          </a:p>
          <a:p>
            <a:pPr marL="171450" indent="-171450">
              <a:buFont typeface="Arial" panose="020B0604020202020204" pitchFamily="34" charset="0"/>
              <a:buChar char="•"/>
            </a:pPr>
            <a:r>
              <a:rPr lang="en-US" sz="640" dirty="0"/>
              <a:t>CNC Lathe Programming Setup and Operations</a:t>
            </a:r>
          </a:p>
          <a:p>
            <a:pPr marL="171450" indent="-171450">
              <a:buFont typeface="Arial" panose="020B0604020202020204" pitchFamily="34" charset="0"/>
              <a:buChar char="•"/>
            </a:pPr>
            <a:r>
              <a:rPr lang="en-US" sz="640" dirty="0"/>
              <a:t>Machining CNC Mill Operations</a:t>
            </a:r>
          </a:p>
          <a:p>
            <a:pPr marL="171450" indent="-171450">
              <a:buFont typeface="Arial" panose="020B0604020202020204" pitchFamily="34" charset="0"/>
              <a:buChar char="•"/>
            </a:pPr>
            <a:r>
              <a:rPr lang="en-US" sz="640" dirty="0"/>
              <a:t>Machining CNC Mill Programming Setup and Operations</a:t>
            </a:r>
          </a:p>
          <a:p>
            <a:pPr marL="171450" indent="-171450">
              <a:buFont typeface="Arial" panose="020B0604020202020204" pitchFamily="34" charset="0"/>
              <a:buChar char="•"/>
            </a:pPr>
            <a:r>
              <a:rPr lang="en-US" sz="640" dirty="0"/>
              <a:t>Machining Drill Press I</a:t>
            </a:r>
          </a:p>
          <a:p>
            <a:pPr marL="171450" indent="-171450">
              <a:buFont typeface="Arial" panose="020B0604020202020204" pitchFamily="34" charset="0"/>
              <a:buChar char="•"/>
            </a:pPr>
            <a:r>
              <a:rPr lang="en-US" sz="640" dirty="0"/>
              <a:t>Machining Grinding I</a:t>
            </a:r>
          </a:p>
          <a:p>
            <a:pPr marL="171450" indent="-171450">
              <a:buFont typeface="Arial" panose="020B0604020202020204" pitchFamily="34" charset="0"/>
              <a:buChar char="•"/>
            </a:pPr>
            <a:r>
              <a:rPr lang="en-US" sz="640" dirty="0"/>
              <a:t>Machining Measurement, Material, and Safety</a:t>
            </a:r>
          </a:p>
          <a:p>
            <a:pPr marL="171450" indent="-171450">
              <a:buFont typeface="Arial" panose="020B0604020202020204" pitchFamily="34" charset="0"/>
              <a:buChar char="•"/>
            </a:pPr>
            <a:r>
              <a:rPr lang="en-US" sz="640" dirty="0"/>
              <a:t>Machining Milling I</a:t>
            </a:r>
          </a:p>
          <a:p>
            <a:pPr marL="171450" indent="-171450">
              <a:buFont typeface="Arial" panose="020B0604020202020204" pitchFamily="34" charset="0"/>
              <a:buChar char="•"/>
            </a:pPr>
            <a:r>
              <a:rPr lang="en-US" sz="640" dirty="0"/>
              <a:t>Maintenance Technology</a:t>
            </a:r>
          </a:p>
          <a:p>
            <a:pPr marL="171450" indent="-171450">
              <a:buFont typeface="Arial" panose="020B0604020202020204" pitchFamily="34" charset="0"/>
              <a:buChar char="•"/>
            </a:pPr>
            <a:r>
              <a:rPr lang="en-US" sz="640" dirty="0"/>
              <a:t>Manufacturing Technology</a:t>
            </a:r>
          </a:p>
          <a:p>
            <a:pPr marL="171450" indent="-171450">
              <a:buFont typeface="Arial" panose="020B0604020202020204" pitchFamily="34" charset="0"/>
              <a:buChar char="•"/>
            </a:pPr>
            <a:r>
              <a:rPr lang="en-US" sz="640" dirty="0"/>
              <a:t>Precision Machining - Job Ready</a:t>
            </a:r>
          </a:p>
          <a:p>
            <a:pPr marL="171450" indent="-171450">
              <a:buFont typeface="Arial" panose="020B0604020202020204" pitchFamily="34" charset="0"/>
              <a:buChar char="•"/>
            </a:pPr>
            <a:r>
              <a:rPr lang="en-US" sz="640" dirty="0"/>
              <a:t>Welding - Job Ready</a:t>
            </a:r>
          </a:p>
          <a:p>
            <a:pPr marL="171450" indent="-171450">
              <a:buFont typeface="Arial" panose="020B0604020202020204" pitchFamily="34" charset="0"/>
              <a:buChar char="•"/>
            </a:pPr>
            <a:r>
              <a:rPr lang="en-US" sz="640" dirty="0"/>
              <a:t>Welding Level I</a:t>
            </a:r>
          </a:p>
          <a:p>
            <a:br>
              <a:rPr lang="en-US" sz="600" dirty="0"/>
            </a:br>
            <a:br>
              <a:rPr lang="en-US" sz="600" dirty="0"/>
            </a:br>
            <a:endParaRPr kumimoji="0" lang="en-US" sz="6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endParaRPr>
          </a:p>
        </p:txBody>
      </p:sp>
      <p:sp>
        <p:nvSpPr>
          <p:cNvPr id="17" name="Rectangle 16">
            <a:extLst>
              <a:ext uri="{FF2B5EF4-FFF2-40B4-BE49-F238E27FC236}">
                <a16:creationId xmlns:a16="http://schemas.microsoft.com/office/drawing/2014/main" id="{8901CE91-ECE6-7049-B499-17887E1ED1D4}"/>
              </a:ext>
              <a:ext uri="{C183D7F6-B498-43B3-948B-1728B52AA6E4}">
                <adec:decorative xmlns:adec="http://schemas.microsoft.com/office/drawing/2017/decorative" val="1"/>
              </a:ext>
            </a:extLst>
          </p:cNvPr>
          <p:cNvSpPr/>
          <p:nvPr/>
        </p:nvSpPr>
        <p:spPr>
          <a:xfrm>
            <a:off x="4684658" y="2808973"/>
            <a:ext cx="3116932" cy="7249429"/>
          </a:xfrm>
          <a:prstGeom prst="rect">
            <a:avLst/>
          </a:prstGeom>
          <a:solidFill>
            <a:schemeClr val="accent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7E3DB"/>
              </a:solidFill>
              <a:effectLst/>
              <a:uLnTx/>
              <a:uFillTx/>
              <a:latin typeface="Calibri" panose="020F0502020204030204" pitchFamily="34" charset="0"/>
              <a:cs typeface="Calibri" panose="020F0502020204030204" pitchFamily="34" charset="0"/>
            </a:endParaRPr>
          </a:p>
        </p:txBody>
      </p:sp>
      <p:grpSp>
        <p:nvGrpSpPr>
          <p:cNvPr id="50" name="Group 49">
            <a:extLst>
              <a:ext uri="{FF2B5EF4-FFF2-40B4-BE49-F238E27FC236}">
                <a16:creationId xmlns:a16="http://schemas.microsoft.com/office/drawing/2014/main" id="{E5B19806-9687-2242-9D1F-2BC9AB756F2B}"/>
              </a:ext>
              <a:ext uri="{C183D7F6-B498-43B3-948B-1728B52AA6E4}">
                <adec:decorative xmlns:adec="http://schemas.microsoft.com/office/drawing/2017/decorative" val="1"/>
              </a:ext>
            </a:extLst>
          </p:cNvPr>
          <p:cNvGrpSpPr/>
          <p:nvPr/>
        </p:nvGrpSpPr>
        <p:grpSpPr>
          <a:xfrm>
            <a:off x="4679426" y="2374318"/>
            <a:ext cx="3114362" cy="761262"/>
            <a:chOff x="395761" y="1961435"/>
            <a:chExt cx="3114362" cy="761262"/>
          </a:xfrm>
        </p:grpSpPr>
        <p:pic>
          <p:nvPicPr>
            <p:cNvPr id="51" name="Picture 12">
              <a:extLst>
                <a:ext uri="{FF2B5EF4-FFF2-40B4-BE49-F238E27FC236}">
                  <a16:creationId xmlns:a16="http://schemas.microsoft.com/office/drawing/2014/main" id="{E81A8CE2-1ECB-A245-B6EB-322D2D37DD41}"/>
                </a:ext>
                <a:ext uri="{C183D7F6-B498-43B3-948B-1728B52AA6E4}">
                  <adec:decorative xmlns:adec="http://schemas.microsoft.com/office/drawing/2017/decorative" val="1"/>
                </a:ext>
              </a:extLst>
            </p:cNvPr>
            <p:cNvPicPr>
              <a:picLocks noChangeAspect="1"/>
            </p:cNvPicPr>
            <p:nvPr/>
          </p:nvPicPr>
          <p:blipFill rotWithShape="1">
            <a:blip r:embed="rId4"/>
            <a:srcRect t="1851" b="1851"/>
            <a:stretch/>
          </p:blipFill>
          <p:spPr>
            <a:xfrm>
              <a:off x="1378542" y="1961435"/>
              <a:ext cx="2131581" cy="761262"/>
            </a:xfrm>
            <a:prstGeom prst="rect">
              <a:avLst/>
            </a:prstGeom>
          </p:spPr>
        </p:pic>
        <p:pic>
          <p:nvPicPr>
            <p:cNvPr id="52" name="Picture 51">
              <a:extLst>
                <a:ext uri="{FF2B5EF4-FFF2-40B4-BE49-F238E27FC236}">
                  <a16:creationId xmlns:a16="http://schemas.microsoft.com/office/drawing/2014/main" id="{5DBF6B8B-B5CA-ED43-991E-DCD2F6135D58}"/>
                </a:ext>
                <a:ext uri="{C183D7F6-B498-43B3-948B-1728B52AA6E4}">
                  <adec:decorative xmlns:adec="http://schemas.microsoft.com/office/drawing/2017/decorative" val="1"/>
                </a:ext>
              </a:extLst>
            </p:cNvPr>
            <p:cNvPicPr>
              <a:picLocks noChangeAspect="1"/>
            </p:cNvPicPr>
            <p:nvPr/>
          </p:nvPicPr>
          <p:blipFill rotWithShape="1">
            <a:blip r:embed="rId5"/>
            <a:srcRect l="14788" t="14715" r="20517" b="21122"/>
            <a:stretch/>
          </p:blipFill>
          <p:spPr>
            <a:xfrm>
              <a:off x="395761" y="1961436"/>
              <a:ext cx="1023420" cy="761261"/>
            </a:xfrm>
            <a:prstGeom prst="rect">
              <a:avLst/>
            </a:prstGeom>
          </p:spPr>
        </p:pic>
      </p:grpSp>
      <p:sp>
        <p:nvSpPr>
          <p:cNvPr id="47" name="Rectangle 46">
            <a:extLst>
              <a:ext uri="{FF2B5EF4-FFF2-40B4-BE49-F238E27FC236}">
                <a16:creationId xmlns:a16="http://schemas.microsoft.com/office/drawing/2014/main" id="{1769ED0C-06E7-7F46-B005-75B0FEB7C386}"/>
              </a:ext>
            </a:extLst>
          </p:cNvPr>
          <p:cNvSpPr/>
          <p:nvPr/>
        </p:nvSpPr>
        <p:spPr>
          <a:xfrm>
            <a:off x="4776312" y="3149075"/>
            <a:ext cx="2882824" cy="29238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500"/>
              </a:spcAft>
              <a:buClr>
                <a:srgbClr val="363534"/>
              </a:buClr>
              <a:buSzTx/>
              <a:buFontTx/>
              <a:buNone/>
              <a:tabLst/>
              <a:defRPr/>
            </a:pPr>
            <a:r>
              <a:rPr kumimoji="0" lang="en-US" sz="1300" b="1" i="0" u="none" strike="noStrike" kern="1200" cap="none" spc="0" normalizeH="0" baseline="0" noProof="0" dirty="0">
                <a:ln>
                  <a:noFill/>
                </a:ln>
                <a:solidFill>
                  <a:schemeClr val="accent1"/>
                </a:solidFill>
                <a:effectLst/>
                <a:uLnTx/>
                <a:uFillTx/>
                <a:latin typeface="Calibri" panose="020F0502020204030204" pitchFamily="34" charset="0"/>
                <a:ea typeface="Open Sans Condensed Condensed" pitchFamily="2" charset="0"/>
                <a:cs typeface="Calibri" panose="020F0502020204030204" pitchFamily="34" charset="0"/>
                <a:sym typeface="Calibri"/>
              </a:rPr>
              <a:t>Example Postsecondary Opportunities</a:t>
            </a:r>
          </a:p>
        </p:txBody>
      </p:sp>
      <p:pic>
        <p:nvPicPr>
          <p:cNvPr id="39" name="Picture 38">
            <a:extLst>
              <a:ext uri="{FF2B5EF4-FFF2-40B4-BE49-F238E27FC236}">
                <a16:creationId xmlns:a16="http://schemas.microsoft.com/office/drawing/2014/main" id="{42F6463D-DDA7-F843-AB15-C2ABD0D5C64F}"/>
              </a:ext>
              <a:ext uri="{C183D7F6-B498-43B3-948B-1728B52AA6E4}">
                <adec:decorative xmlns:adec="http://schemas.microsoft.com/office/drawing/2017/decorative" val="1"/>
              </a:ext>
            </a:extLst>
          </p:cNvPr>
          <p:cNvPicPr>
            <a:picLocks/>
          </p:cNvPicPr>
          <p:nvPr/>
        </p:nvPicPr>
        <p:blipFill>
          <a:blip r:embed="rId6"/>
          <a:stretch>
            <a:fillRect/>
          </a:stretch>
        </p:blipFill>
        <p:spPr>
          <a:xfrm>
            <a:off x="7064776" y="3454958"/>
            <a:ext cx="594360" cy="594360"/>
          </a:xfrm>
          <a:prstGeom prst="rect">
            <a:avLst/>
          </a:prstGeom>
        </p:spPr>
      </p:pic>
      <p:sp>
        <p:nvSpPr>
          <p:cNvPr id="23" name="Google Shape;163;p1">
            <a:extLst>
              <a:ext uri="{FF2B5EF4-FFF2-40B4-BE49-F238E27FC236}">
                <a16:creationId xmlns:a16="http://schemas.microsoft.com/office/drawing/2014/main" id="{1ACA50DF-1E3A-1C45-A12E-E10648D51069}"/>
              </a:ext>
            </a:extLst>
          </p:cNvPr>
          <p:cNvSpPr txBox="1"/>
          <p:nvPr/>
        </p:nvSpPr>
        <p:spPr>
          <a:xfrm>
            <a:off x="4783932" y="3433938"/>
            <a:ext cx="2595063" cy="2237775"/>
          </a:xfrm>
          <a:prstGeom prst="rect">
            <a:avLst/>
          </a:prstGeom>
          <a:noFill/>
          <a:ln>
            <a:noFill/>
          </a:ln>
        </p:spPr>
        <p:txBody>
          <a:bodyPr spcFirstLastPara="1" wrap="square" lIns="91425" tIns="45700" rIns="91425" bIns="45700" anchor="t" anchorCtr="0">
            <a:noAutofit/>
          </a:bodyPr>
          <a:lstStyle/>
          <a:p>
            <a:pPr marL="114300" marR="0" lvl="0" indent="-114300" algn="l" defTabSz="914400" rtl="0" eaLnBrk="1" fontAlgn="auto" latinLnBrk="0" hangingPunct="1">
              <a:spcBef>
                <a:spcPts val="0"/>
              </a:spcBef>
              <a:spcAft>
                <a:spcPts val="0"/>
              </a:spcAft>
              <a:buClr>
                <a:srgbClr val="363534"/>
              </a:buClr>
              <a:buSzTx/>
              <a:buFont typeface="Arial"/>
              <a:buNone/>
              <a:tabLst/>
              <a:defRPr/>
            </a:pPr>
            <a:r>
              <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Associate Degrees</a:t>
            </a:r>
            <a:endParaRPr kumimoji="0" sz="900" b="1" i="0" u="none" strike="noStrike" kern="1200" cap="none" spc="0" normalizeH="0" baseline="0" noProof="0" dirty="0">
              <a:ln>
                <a:noFill/>
              </a:ln>
              <a:solidFill>
                <a:prstClr val="black"/>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endParaRPr>
          </a:p>
          <a:p>
            <a:pPr marL="114300" lvl="0" indent="-114300">
              <a:buClr>
                <a:srgbClr val="363534"/>
              </a:buClr>
              <a:buSzPts val="800"/>
              <a:buFontTx/>
              <a:buChar char="•"/>
              <a:defRPr/>
            </a:pPr>
            <a:r>
              <a:rPr lang="en-US" sz="9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
                  </a:ext>
                </a:extLst>
              </a:rPr>
              <a:t>Industrial Technology</a:t>
            </a:r>
          </a:p>
          <a:p>
            <a:pPr marL="114300" lvl="0" indent="-114300">
              <a:buClr>
                <a:srgbClr val="363534"/>
              </a:buClr>
              <a:buSzPts val="800"/>
              <a:buFontTx/>
              <a:buChar char="•"/>
              <a:defRPr/>
            </a:pPr>
            <a:r>
              <a:rPr lang="en-US" sz="9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
                  </a:ext>
                </a:extLst>
              </a:rPr>
              <a:t>Instrumentation Technology</a:t>
            </a:r>
          </a:p>
          <a:p>
            <a:pPr marL="114300" lvl="0" indent="-114300">
              <a:buClr>
                <a:srgbClr val="363534"/>
              </a:buClr>
              <a:buSzPts val="800"/>
              <a:buFontTx/>
              <a:buChar char="•"/>
              <a:defRPr/>
            </a:pPr>
            <a:r>
              <a:rPr lang="en-US" sz="9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
                  </a:ext>
                </a:extLst>
              </a:rPr>
              <a:t>Manufacturing Engineering Technology</a:t>
            </a:r>
          </a:p>
          <a:p>
            <a:pPr marL="114300" lvl="0" indent="-114300">
              <a:buClr>
                <a:srgbClr val="363534"/>
              </a:buClr>
              <a:buSzPts val="800"/>
              <a:buFontTx/>
              <a:buChar char="•"/>
              <a:defRPr/>
            </a:pPr>
            <a:r>
              <a:rPr lang="en-US" sz="9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
                  </a:ext>
                </a:extLst>
              </a:rPr>
              <a:t>Machine Shop Technology</a:t>
            </a:r>
          </a:p>
          <a:p>
            <a:pPr lvl="0">
              <a:buClr>
                <a:srgbClr val="363534"/>
              </a:buClr>
              <a:buSzPts val="800"/>
              <a:defRPr/>
            </a:pPr>
            <a:endPar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endParaRPr>
          </a:p>
          <a:p>
            <a:pPr lvl="0">
              <a:buClr>
                <a:srgbClr val="363534"/>
              </a:buClr>
              <a:buSzPts val="800"/>
              <a:defRPr/>
            </a:pPr>
            <a:r>
              <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Bachelor’s Degrees</a:t>
            </a:r>
            <a:endParaRPr kumimoji="0" lang="en-US" sz="9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endParaRPr>
          </a:p>
          <a:p>
            <a:pPr marL="114300" lvl="0" indent="-114300">
              <a:buClr>
                <a:srgbClr val="363534"/>
              </a:buClr>
              <a:buSzPts val="800"/>
              <a:buFontTx/>
              <a:buChar char="•"/>
              <a:defRPr/>
            </a:pPr>
            <a:r>
              <a:rPr lang="en-US" sz="9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
                  </a:ext>
                </a:extLst>
              </a:rPr>
              <a:t>Engineering/Industrial Management</a:t>
            </a:r>
          </a:p>
          <a:p>
            <a:pPr marL="114300" lvl="0" indent="-114300">
              <a:buClr>
                <a:srgbClr val="363534"/>
              </a:buClr>
              <a:buSzPts val="800"/>
              <a:buFontTx/>
              <a:buChar char="•"/>
              <a:defRPr/>
            </a:pPr>
            <a:r>
              <a:rPr lang="en-US" sz="9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
                  </a:ext>
                </a:extLst>
              </a:rPr>
              <a:t>Industrial Engineering</a:t>
            </a:r>
          </a:p>
          <a:p>
            <a:pPr marL="114300" lvl="0" indent="-114300">
              <a:buClr>
                <a:srgbClr val="363534"/>
              </a:buClr>
              <a:buSzPts val="800"/>
              <a:buFontTx/>
              <a:buChar char="•"/>
              <a:defRPr/>
            </a:pPr>
            <a:r>
              <a:rPr lang="en-US" sz="9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
                  </a:ext>
                </a:extLst>
              </a:rPr>
              <a:t>Mechanical Engineering Technology</a:t>
            </a:r>
          </a:p>
          <a:p>
            <a:pPr marL="114300" lvl="0" indent="-114300">
              <a:buClr>
                <a:srgbClr val="363534"/>
              </a:buClr>
              <a:buSzPts val="800"/>
              <a:buFontTx/>
              <a:buChar char="•"/>
              <a:defRPr/>
            </a:pPr>
            <a:r>
              <a:rPr lang="en-US" sz="9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
                  </a:ext>
                </a:extLst>
              </a:rPr>
              <a:t>Manufacturing Engineering</a:t>
            </a:r>
          </a:p>
          <a:p>
            <a:pPr marL="114300" lvl="0" indent="-114300">
              <a:buClr>
                <a:srgbClr val="363534"/>
              </a:buClr>
              <a:buSzPts val="800"/>
              <a:buFontTx/>
              <a:buChar char="•"/>
              <a:defRPr/>
            </a:pPr>
            <a:endPar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endParaRPr>
          </a:p>
          <a:p>
            <a:pPr lvl="0">
              <a:buClr>
                <a:srgbClr val="363534"/>
              </a:buClr>
              <a:buSzPts val="800"/>
              <a:defRPr/>
            </a:pPr>
            <a:r>
              <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Master’s, Doctoral, and Professional Degrees</a:t>
            </a:r>
            <a:endParaRPr kumimoji="0" lang="en-US" sz="9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endParaRPr>
          </a:p>
          <a:p>
            <a:pPr marL="114300" lvl="0" indent="-114300">
              <a:buClr>
                <a:srgbClr val="363534"/>
              </a:buClr>
              <a:buSzPts val="800"/>
              <a:buFontTx/>
              <a:buChar char="•"/>
              <a:defRPr/>
            </a:pPr>
            <a:r>
              <a:rPr kumimoji="0" lang="en-US" sz="90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
                  </a:ext>
                </a:extLst>
              </a:rPr>
              <a:t>Mechanical Engineering</a:t>
            </a:r>
          </a:p>
          <a:p>
            <a:pPr marL="114300" lvl="0" indent="-114300">
              <a:buClr>
                <a:srgbClr val="363534"/>
              </a:buClr>
              <a:buSzPts val="800"/>
              <a:buFontTx/>
              <a:buChar char="•"/>
              <a:defRPr/>
            </a:pPr>
            <a:r>
              <a:rPr lang="en-US" sz="9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
                  </a:ext>
                </a:extLst>
              </a:rPr>
              <a:t>Engineering/Industrial Management</a:t>
            </a:r>
          </a:p>
          <a:p>
            <a:pPr marL="114300" lvl="0" indent="-114300">
              <a:buClr>
                <a:srgbClr val="363534"/>
              </a:buClr>
              <a:buSzPts val="800"/>
              <a:buFontTx/>
              <a:buChar char="•"/>
              <a:defRPr/>
            </a:pPr>
            <a:r>
              <a:rPr kumimoji="0" lang="en-US" sz="90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
                  </a:ext>
                </a:extLst>
              </a:rPr>
              <a:t>Industrial Engineering</a:t>
            </a:r>
          </a:p>
          <a:p>
            <a:pPr marL="114300" lvl="0" indent="-114300">
              <a:buClr>
                <a:srgbClr val="363534"/>
              </a:buClr>
              <a:buSzPts val="800"/>
              <a:buFontTx/>
              <a:buChar char="•"/>
              <a:defRPr/>
            </a:pPr>
            <a:r>
              <a:rPr lang="en-US" sz="9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
                  </a:ext>
                </a:extLst>
              </a:rPr>
              <a:t>Engineering</a:t>
            </a:r>
            <a:endParaRPr kumimoji="0" sz="900" i="0" u="none" strike="noStrike" kern="1200" cap="none" spc="0" normalizeH="0" baseline="0" noProof="0" dirty="0">
              <a:ln>
                <a:noFill/>
              </a:ln>
              <a:effectLst/>
              <a:uLnTx/>
              <a:uFillTx/>
              <a:latin typeface="Calibri" panose="020F0502020204030204" pitchFamily="34" charset="0"/>
              <a:ea typeface="Open Sans ExtraBold" panose="020B0606030504020204" pitchFamily="34" charset="0"/>
              <a:cs typeface="Calibri" panose="020F0502020204030204" pitchFamily="34" charset="0"/>
              <a:sym typeface="Calibri"/>
            </a:endParaRPr>
          </a:p>
        </p:txBody>
      </p:sp>
      <p:pic>
        <p:nvPicPr>
          <p:cNvPr id="41" name="Picture 40">
            <a:extLst>
              <a:ext uri="{FF2B5EF4-FFF2-40B4-BE49-F238E27FC236}">
                <a16:creationId xmlns:a16="http://schemas.microsoft.com/office/drawing/2014/main" id="{E87636A2-C85C-4446-99E9-B5ACC56AFC82}"/>
              </a:ext>
              <a:ext uri="{C183D7F6-B498-43B3-948B-1728B52AA6E4}">
                <adec:decorative xmlns:adec="http://schemas.microsoft.com/office/drawing/2017/decorative" val="1"/>
              </a:ext>
            </a:extLst>
          </p:cNvPr>
          <p:cNvPicPr>
            <a:picLocks/>
          </p:cNvPicPr>
          <p:nvPr/>
        </p:nvPicPr>
        <p:blipFill>
          <a:blip r:embed="rId7"/>
          <a:stretch>
            <a:fillRect/>
          </a:stretch>
        </p:blipFill>
        <p:spPr>
          <a:xfrm>
            <a:off x="4776834" y="5927142"/>
            <a:ext cx="594360" cy="591715"/>
          </a:xfrm>
          <a:prstGeom prst="rect">
            <a:avLst/>
          </a:prstGeom>
        </p:spPr>
      </p:pic>
      <p:sp>
        <p:nvSpPr>
          <p:cNvPr id="15" name="Rectangle 14">
            <a:extLst>
              <a:ext uri="{FF2B5EF4-FFF2-40B4-BE49-F238E27FC236}">
                <a16:creationId xmlns:a16="http://schemas.microsoft.com/office/drawing/2014/main" id="{015EAF6B-99CE-4B46-8970-C84F35537098}"/>
              </a:ext>
            </a:extLst>
          </p:cNvPr>
          <p:cNvSpPr/>
          <p:nvPr/>
        </p:nvSpPr>
        <p:spPr>
          <a:xfrm>
            <a:off x="5347810" y="6110071"/>
            <a:ext cx="2313097" cy="29238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chemeClr val="accent1"/>
                </a:solidFill>
                <a:effectLst/>
                <a:uLnTx/>
                <a:uFillTx/>
                <a:latin typeface="Calibri" panose="020F0502020204030204" pitchFamily="34" charset="0"/>
                <a:ea typeface="Open Sans Condensed Condensed" pitchFamily="2" charset="0"/>
                <a:cs typeface="Calibri" panose="020F0502020204030204" pitchFamily="34" charset="0"/>
              </a:rPr>
              <a:t>Example Aligned Occupations   </a:t>
            </a:r>
          </a:p>
        </p:txBody>
      </p:sp>
      <p:sp>
        <p:nvSpPr>
          <p:cNvPr id="46" name="Double Bracket 45">
            <a:extLst>
              <a:ext uri="{FF2B5EF4-FFF2-40B4-BE49-F238E27FC236}">
                <a16:creationId xmlns:a16="http://schemas.microsoft.com/office/drawing/2014/main" id="{29723102-B029-6046-AE5F-B64631A4EF05}"/>
              </a:ext>
              <a:ext uri="{C183D7F6-B498-43B3-948B-1728B52AA6E4}">
                <adec:decorative xmlns:adec="http://schemas.microsoft.com/office/drawing/2017/decorative" val="1"/>
              </a:ext>
            </a:extLst>
          </p:cNvPr>
          <p:cNvSpPr/>
          <p:nvPr/>
        </p:nvSpPr>
        <p:spPr>
          <a:xfrm>
            <a:off x="5317019" y="6422971"/>
            <a:ext cx="1901952" cy="769341"/>
          </a:xfrm>
          <a:prstGeom prst="bracketPair">
            <a:avLst/>
          </a:prstGeom>
          <a:solidFill>
            <a:schemeClr val="bg1">
              <a:alpha val="6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5ECE42AF-E901-D54D-9617-6AE15DB37D6C}"/>
              </a:ext>
            </a:extLst>
          </p:cNvPr>
          <p:cNvSpPr txBox="1"/>
          <p:nvPr/>
        </p:nvSpPr>
        <p:spPr>
          <a:xfrm>
            <a:off x="5377347" y="6426020"/>
            <a:ext cx="1934240" cy="198601"/>
          </a:xfrm>
          <a:prstGeom prst="rect">
            <a:avLst/>
          </a:prstGeom>
          <a:noFill/>
        </p:spPr>
        <p:txBody>
          <a:bodyPr wrap="square" rtlCol="0">
            <a:noAutofit/>
          </a:bodyPr>
          <a:lstStyle/>
          <a:p>
            <a:pPr lvl="0" defTabSz="1341150">
              <a:buClr>
                <a:prstClr val="black"/>
              </a:buClr>
              <a:buSzPts val="800"/>
              <a:defRPr/>
            </a:pPr>
            <a:r>
              <a:rPr lang="en-US" sz="1100" b="1" i="1"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Machinists</a:t>
            </a:r>
          </a:p>
        </p:txBody>
      </p:sp>
      <p:sp>
        <p:nvSpPr>
          <p:cNvPr id="31" name="TextBox 30">
            <a:extLst>
              <a:ext uri="{FF2B5EF4-FFF2-40B4-BE49-F238E27FC236}">
                <a16:creationId xmlns:a16="http://schemas.microsoft.com/office/drawing/2014/main" id="{6BC50869-F11E-6140-9A7D-20A0EA8F797B}"/>
              </a:ext>
            </a:extLst>
          </p:cNvPr>
          <p:cNvSpPr txBox="1"/>
          <p:nvPr/>
        </p:nvSpPr>
        <p:spPr>
          <a:xfrm>
            <a:off x="5377347" y="6583112"/>
            <a:ext cx="1685813" cy="591715"/>
          </a:xfrm>
          <a:prstGeom prst="rect">
            <a:avLst/>
          </a:prstGeom>
          <a:noFill/>
        </p:spPr>
        <p:txBody>
          <a:bodyPr wrap="square" rtlCol="0">
            <a:noAutofit/>
          </a:bodyPr>
          <a:lstStyle/>
          <a:p>
            <a:pPr marL="0" marR="0" lvl="0" indent="0" algn="l" defTabSz="1341150" rtl="0" eaLnBrk="1" fontAlgn="auto" latinLnBrk="0" hangingPunct="1">
              <a:lnSpc>
                <a:spcPts val="1250"/>
              </a:lnSpc>
              <a:spcBef>
                <a:spcPts val="0"/>
              </a:spcBef>
              <a:spcAft>
                <a:spcPts val="0"/>
              </a:spcAft>
              <a:buClr>
                <a:prstClr val="black"/>
              </a:buClr>
              <a:buSzPts val="800"/>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Median Wage: </a:t>
            </a:r>
            <a:r>
              <a:rPr kumimoji="0" lang="en-US" sz="100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$49,608</a:t>
            </a:r>
            <a:endParaRPr kumimoji="0" lang="en-US" sz="100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endParaRPr>
          </a:p>
          <a:p>
            <a:pPr marL="0" marR="0" lvl="0" indent="0" algn="l" defTabSz="1341150" rtl="0" eaLnBrk="1" fontAlgn="auto" latinLnBrk="0" hangingPunct="1">
              <a:lnSpc>
                <a:spcPts val="1250"/>
              </a:lnSpc>
              <a:spcBef>
                <a:spcPts val="0"/>
              </a:spcBef>
              <a:spcAft>
                <a:spcPts val="0"/>
              </a:spcAft>
              <a:buClr>
                <a:prstClr val="black"/>
              </a:buClr>
              <a:buSzPts val="800"/>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rPr>
              <a:t>Annual Openings: 2,098</a:t>
            </a:r>
          </a:p>
          <a:p>
            <a:pPr marL="0" marR="0" lvl="0" indent="0" algn="l" defTabSz="1341150" rtl="0" eaLnBrk="1" fontAlgn="auto" latinLnBrk="0" hangingPunct="1">
              <a:lnSpc>
                <a:spcPts val="1250"/>
              </a:lnSpc>
              <a:spcBef>
                <a:spcPts val="0"/>
              </a:spcBef>
              <a:spcAft>
                <a:spcPts val="0"/>
              </a:spcAft>
              <a:buClr>
                <a:prstClr val="black"/>
              </a:buClr>
              <a:buSzPts val="800"/>
              <a:buFontTx/>
              <a:buNone/>
              <a:tabLst/>
              <a:defRPr/>
            </a:pPr>
            <a:r>
              <a:rPr lang="en-US" sz="10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rPr>
              <a:t>10-Year </a:t>
            </a: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Growth: 23%</a:t>
            </a:r>
            <a:endPar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endParaRPr>
          </a:p>
        </p:txBody>
      </p:sp>
      <p:sp>
        <p:nvSpPr>
          <p:cNvPr id="45" name="Double Bracket 44">
            <a:extLst>
              <a:ext uri="{FF2B5EF4-FFF2-40B4-BE49-F238E27FC236}">
                <a16:creationId xmlns:a16="http://schemas.microsoft.com/office/drawing/2014/main" id="{3BA72D32-C034-BD46-AA07-443AFE5B1384}"/>
              </a:ext>
              <a:ext uri="{C183D7F6-B498-43B3-948B-1728B52AA6E4}">
                <adec:decorative xmlns:adec="http://schemas.microsoft.com/office/drawing/2017/decorative" val="1"/>
              </a:ext>
            </a:extLst>
          </p:cNvPr>
          <p:cNvSpPr/>
          <p:nvPr/>
        </p:nvSpPr>
        <p:spPr>
          <a:xfrm>
            <a:off x="5315685" y="7283430"/>
            <a:ext cx="1901952" cy="1074030"/>
          </a:xfrm>
          <a:prstGeom prst="bracketPair">
            <a:avLst/>
          </a:prstGeom>
          <a:solidFill>
            <a:schemeClr val="bg1">
              <a:alpha val="6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33" name="TextBox 32">
            <a:extLst>
              <a:ext uri="{FF2B5EF4-FFF2-40B4-BE49-F238E27FC236}">
                <a16:creationId xmlns:a16="http://schemas.microsoft.com/office/drawing/2014/main" id="{322A8830-FB08-DD4C-9E74-0415193C983F}"/>
              </a:ext>
            </a:extLst>
          </p:cNvPr>
          <p:cNvSpPr txBox="1"/>
          <p:nvPr/>
        </p:nvSpPr>
        <p:spPr>
          <a:xfrm>
            <a:off x="5375442" y="7298355"/>
            <a:ext cx="1901952" cy="370136"/>
          </a:xfrm>
          <a:prstGeom prst="rect">
            <a:avLst/>
          </a:prstGeom>
          <a:noFill/>
        </p:spPr>
        <p:txBody>
          <a:bodyPr wrap="square" rtlCol="0">
            <a:noAutofit/>
          </a:bodyPr>
          <a:lstStyle/>
          <a:p>
            <a:pPr lvl="0" defTabSz="1341150">
              <a:lnSpc>
                <a:spcPts val="1150"/>
              </a:lnSpc>
              <a:buClr>
                <a:prstClr val="black"/>
              </a:buClr>
              <a:buSzPts val="800"/>
              <a:defRPr/>
            </a:pPr>
            <a:r>
              <a:rPr lang="en-US" sz="1100" b="1" i="1"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Industrial Engineering Technologists and Technicians</a:t>
            </a:r>
            <a:endParaRPr kumimoji="0" lang="en-US" sz="1100" b="1" i="1" u="none" strike="noStrike" kern="1200" cap="none" spc="0" normalizeH="0" baseline="0" noProof="0" dirty="0">
              <a:ln>
                <a:noFill/>
              </a:ln>
              <a:solidFill>
                <a:srgbClr val="012169"/>
              </a:solidFill>
              <a:effectLst/>
              <a:uLnTx/>
              <a:uFillTx/>
              <a:latin typeface="Calibri" panose="020F0502020204030204" pitchFamily="34" charset="0"/>
              <a:ea typeface="Open Sans Semibold" panose="020B0606030504020204" pitchFamily="34" charset="0"/>
              <a:cs typeface="Calibri" panose="020F0502020204030204" pitchFamily="34" charset="0"/>
            </a:endParaRPr>
          </a:p>
        </p:txBody>
      </p:sp>
      <p:sp>
        <p:nvSpPr>
          <p:cNvPr id="34" name="TextBox 33">
            <a:extLst>
              <a:ext uri="{FF2B5EF4-FFF2-40B4-BE49-F238E27FC236}">
                <a16:creationId xmlns:a16="http://schemas.microsoft.com/office/drawing/2014/main" id="{53A39835-03FC-214F-8A58-02640F31131C}"/>
              </a:ext>
            </a:extLst>
          </p:cNvPr>
          <p:cNvSpPr txBox="1"/>
          <p:nvPr/>
        </p:nvSpPr>
        <p:spPr>
          <a:xfrm>
            <a:off x="5371194" y="7773905"/>
            <a:ext cx="1596477" cy="583555"/>
          </a:xfrm>
          <a:prstGeom prst="rect">
            <a:avLst/>
          </a:prstGeom>
          <a:noFill/>
        </p:spPr>
        <p:txBody>
          <a:bodyPr wrap="square" rtlCol="0">
            <a:noAutofit/>
          </a:bodyPr>
          <a:lstStyle/>
          <a:p>
            <a:pPr lvl="0" defTabSz="1341150">
              <a:lnSpc>
                <a:spcPts val="1250"/>
              </a:lnSpc>
              <a:buClr>
                <a:prstClr val="black"/>
              </a:buClr>
              <a:buSzPts val="800"/>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Median Wage: </a:t>
            </a:r>
            <a:r>
              <a:rPr kumimoji="0" lang="en-US" sz="100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a:t>
            </a:r>
            <a:r>
              <a:rPr lang="en-US" sz="1000" dirty="0">
                <a:solidFill>
                  <a:prstClr val="black"/>
                </a:solidFill>
                <a:latin typeface="Calibri" panose="020F0502020204030204" pitchFamily="34" charset="0"/>
                <a:ea typeface="Open Sans Light" panose="020B0606030504020204" pitchFamily="34" charset="0"/>
                <a:cs typeface="Calibri" panose="020F0502020204030204" pitchFamily="34" charset="0"/>
              </a:rPr>
              <a:t>60,026</a:t>
            </a:r>
            <a:endParaRPr kumimoji="0" lang="en-US" sz="100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endParaRPr>
          </a:p>
          <a:p>
            <a:pPr lvl="0" defTabSz="1341150">
              <a:lnSpc>
                <a:spcPts val="1250"/>
              </a:lnSpc>
              <a:buClr>
                <a:prstClr val="black"/>
              </a:buClr>
              <a:buSzPts val="800"/>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rPr>
              <a:t>Annual Openings: 462</a:t>
            </a:r>
          </a:p>
          <a:p>
            <a:pPr lvl="0" defTabSz="1341150">
              <a:lnSpc>
                <a:spcPts val="1250"/>
              </a:lnSpc>
              <a:buClr>
                <a:prstClr val="black"/>
              </a:buClr>
              <a:buSzPts val="800"/>
              <a:defRPr/>
            </a:pPr>
            <a:r>
              <a:rPr lang="en-US" sz="10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rPr>
              <a:t>10-Year </a:t>
            </a: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Growth: 17%</a:t>
            </a:r>
            <a:b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br>
            <a:endParaRPr kumimoji="0" lang="en-US" sz="900" b="1" i="1" u="none" strike="noStrike" kern="1200" cap="none" spc="0" normalizeH="0" baseline="0" noProof="0" dirty="0">
              <a:ln>
                <a:noFill/>
              </a:ln>
              <a:solidFill>
                <a:srgbClr val="3863AF"/>
              </a:solidFill>
              <a:effectLst/>
              <a:uLnTx/>
              <a:uFillTx/>
              <a:latin typeface="Calibri" panose="020F0502020204030204" pitchFamily="34" charset="0"/>
              <a:ea typeface="Open Sans Semibold" panose="020B0606030504020204" pitchFamily="34" charset="0"/>
              <a:cs typeface="Calibri" panose="020F0502020204030204" pitchFamily="34" charset="0"/>
            </a:endParaRPr>
          </a:p>
          <a:p>
            <a:pPr marL="0" marR="0" lvl="0" indent="0" algn="l" defTabSz="1341150" rtl="0" eaLnBrk="1" fontAlgn="auto" latinLnBrk="0" hangingPunct="1">
              <a:lnSpc>
                <a:spcPts val="1250"/>
              </a:lnSpc>
              <a:spcBef>
                <a:spcPts val="0"/>
              </a:spcBef>
              <a:spcAft>
                <a:spcPts val="0"/>
              </a:spcAft>
              <a:buClr>
                <a:prstClr val="black"/>
              </a:buClr>
              <a:buSzPts val="800"/>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rPr>
              <a:t> </a:t>
            </a:r>
          </a:p>
        </p:txBody>
      </p:sp>
      <p:sp>
        <p:nvSpPr>
          <p:cNvPr id="32" name="Double Bracket 31">
            <a:extLst>
              <a:ext uri="{FF2B5EF4-FFF2-40B4-BE49-F238E27FC236}">
                <a16:creationId xmlns:a16="http://schemas.microsoft.com/office/drawing/2014/main" id="{C158C378-9848-B245-98F2-BA389079EE25}"/>
              </a:ext>
              <a:ext uri="{C183D7F6-B498-43B3-948B-1728B52AA6E4}">
                <adec:decorative xmlns:adec="http://schemas.microsoft.com/office/drawing/2017/decorative" val="1"/>
              </a:ext>
            </a:extLst>
          </p:cNvPr>
          <p:cNvSpPr/>
          <p:nvPr/>
        </p:nvSpPr>
        <p:spPr>
          <a:xfrm>
            <a:off x="5317590" y="8445865"/>
            <a:ext cx="1901952" cy="770750"/>
          </a:xfrm>
          <a:prstGeom prst="bracketPair">
            <a:avLst/>
          </a:prstGeom>
          <a:solidFill>
            <a:schemeClr val="bg1">
              <a:alpha val="6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35" name="TextBox 34">
            <a:extLst>
              <a:ext uri="{FF2B5EF4-FFF2-40B4-BE49-F238E27FC236}">
                <a16:creationId xmlns:a16="http://schemas.microsoft.com/office/drawing/2014/main" id="{86836B01-57B0-8443-920B-F0A28CAAA2E7}"/>
              </a:ext>
            </a:extLst>
          </p:cNvPr>
          <p:cNvSpPr txBox="1"/>
          <p:nvPr/>
        </p:nvSpPr>
        <p:spPr>
          <a:xfrm>
            <a:off x="5393929" y="8435415"/>
            <a:ext cx="1934240" cy="198601"/>
          </a:xfrm>
          <a:prstGeom prst="rect">
            <a:avLst/>
          </a:prstGeom>
          <a:noFill/>
        </p:spPr>
        <p:txBody>
          <a:bodyPr wrap="square" rtlCol="0">
            <a:noAutofit/>
          </a:bodyPr>
          <a:lstStyle/>
          <a:p>
            <a:pPr lvl="0" defTabSz="1341150">
              <a:buClr>
                <a:prstClr val="black"/>
              </a:buClr>
              <a:buSzPts val="800"/>
              <a:defRPr/>
            </a:pPr>
            <a:r>
              <a:rPr kumimoji="0" lang="en-US" sz="1100" b="1" i="1" u="none" strike="noStrike" kern="1200" cap="none" spc="0" normalizeH="0" baseline="0" noProof="0" dirty="0">
                <a:ln>
                  <a:noFill/>
                </a:ln>
                <a:solidFill>
                  <a:srgbClr val="012169"/>
                </a:solidFill>
                <a:effectLst/>
                <a:uLnTx/>
                <a:uFillTx/>
                <a:latin typeface="Calibri" panose="020F0502020204030204" pitchFamily="34" charset="0"/>
                <a:ea typeface="Open Sans Semibold" panose="020B0606030504020204" pitchFamily="34" charset="0"/>
                <a:cs typeface="Calibri" panose="020F0502020204030204" pitchFamily="34" charset="0"/>
                <a:sym typeface="Calibri"/>
              </a:rPr>
              <a:t>Mechanical Engineers</a:t>
            </a:r>
            <a:endParaRPr kumimoji="0" lang="en-US" sz="1100" b="1" i="1" u="none" strike="noStrike" kern="1200" cap="none" spc="0" normalizeH="0" baseline="0" noProof="0" dirty="0">
              <a:ln>
                <a:noFill/>
              </a:ln>
              <a:solidFill>
                <a:srgbClr val="012169"/>
              </a:solidFill>
              <a:effectLst/>
              <a:uLnTx/>
              <a:uFillTx/>
              <a:latin typeface="Calibri" panose="020F0502020204030204" pitchFamily="34" charset="0"/>
              <a:ea typeface="Open Sans Semibold" panose="020B0606030504020204" pitchFamily="34" charset="0"/>
              <a:cs typeface="Calibri" panose="020F0502020204030204" pitchFamily="34" charset="0"/>
            </a:endParaRPr>
          </a:p>
        </p:txBody>
      </p:sp>
      <p:sp>
        <p:nvSpPr>
          <p:cNvPr id="38" name="TextBox 37">
            <a:extLst>
              <a:ext uri="{FF2B5EF4-FFF2-40B4-BE49-F238E27FC236}">
                <a16:creationId xmlns:a16="http://schemas.microsoft.com/office/drawing/2014/main" id="{0CF72ED8-415F-D540-AFCF-1D88EE060DD3}"/>
              </a:ext>
            </a:extLst>
          </p:cNvPr>
          <p:cNvSpPr txBox="1"/>
          <p:nvPr/>
        </p:nvSpPr>
        <p:spPr>
          <a:xfrm>
            <a:off x="5377347" y="8606849"/>
            <a:ext cx="1553805" cy="557647"/>
          </a:xfrm>
          <a:prstGeom prst="rect">
            <a:avLst/>
          </a:prstGeom>
          <a:noFill/>
        </p:spPr>
        <p:txBody>
          <a:bodyPr wrap="square" rtlCol="0">
            <a:noAutofit/>
          </a:bodyPr>
          <a:lstStyle/>
          <a:p>
            <a:pPr lvl="0" defTabSz="1341150">
              <a:lnSpc>
                <a:spcPts val="1250"/>
              </a:lnSpc>
              <a:buClr>
                <a:prstClr val="black"/>
              </a:buClr>
              <a:buSzPts val="800"/>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Median Wage: </a:t>
            </a:r>
            <a:r>
              <a:rPr kumimoji="0" lang="en-US" sz="100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$103,189</a:t>
            </a:r>
            <a:endParaRPr kumimoji="0" lang="en-US" sz="100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endParaRPr>
          </a:p>
          <a:p>
            <a:pPr lvl="0" defTabSz="1341150">
              <a:lnSpc>
                <a:spcPts val="1250"/>
              </a:lnSpc>
              <a:buClr>
                <a:prstClr val="black"/>
              </a:buClr>
              <a:buSzPts val="800"/>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rPr>
              <a:t>Annual Openings: </a:t>
            </a:r>
            <a:r>
              <a:rPr lang="en-US" sz="1000" dirty="0">
                <a:solidFill>
                  <a:prstClr val="black"/>
                </a:solidFill>
                <a:latin typeface="Calibri" panose="020F0502020204030204" pitchFamily="34" charset="0"/>
                <a:ea typeface="Open Sans Light" panose="020B0606030504020204" pitchFamily="34" charset="0"/>
                <a:cs typeface="Calibri" panose="020F0502020204030204" pitchFamily="34" charset="0"/>
              </a:rPr>
              <a:t>1,455</a:t>
            </a:r>
            <a:endPar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endParaRPr>
          </a:p>
          <a:p>
            <a:pPr marL="0" marR="0" lvl="0" indent="0" algn="l" defTabSz="1341150" rtl="0" eaLnBrk="1" fontAlgn="auto" latinLnBrk="0" hangingPunct="1">
              <a:lnSpc>
                <a:spcPts val="1250"/>
              </a:lnSpc>
              <a:spcBef>
                <a:spcPts val="0"/>
              </a:spcBef>
              <a:spcAft>
                <a:spcPts val="0"/>
              </a:spcAft>
              <a:buClr>
                <a:prstClr val="black"/>
              </a:buClr>
              <a:buSzPts val="800"/>
              <a:buFontTx/>
              <a:buNone/>
              <a:tabLst/>
              <a:defRPr/>
            </a:pPr>
            <a:r>
              <a:rPr lang="en-US" sz="10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rPr>
              <a:t>10-Year </a:t>
            </a: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Growth: 19%</a:t>
            </a:r>
          </a:p>
          <a:p>
            <a:pPr marL="0" marR="0" lvl="0" indent="0" algn="l" defTabSz="1341150" rtl="0" eaLnBrk="1" fontAlgn="auto" latinLnBrk="0" hangingPunct="1">
              <a:lnSpc>
                <a:spcPts val="1250"/>
              </a:lnSpc>
              <a:spcBef>
                <a:spcPts val="0"/>
              </a:spcBef>
              <a:spcAft>
                <a:spcPts val="0"/>
              </a:spcAft>
              <a:buClr>
                <a:prstClr val="black"/>
              </a:buClr>
              <a:buSzPts val="800"/>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rPr>
              <a:t> </a:t>
            </a:r>
          </a:p>
        </p:txBody>
      </p:sp>
      <p:sp>
        <p:nvSpPr>
          <p:cNvPr id="12" name="Rectangle 11">
            <a:extLst>
              <a:ext uri="{FF2B5EF4-FFF2-40B4-BE49-F238E27FC236}">
                <a16:creationId xmlns:a16="http://schemas.microsoft.com/office/drawing/2014/main" id="{FD0782F0-3798-2F45-BD54-7A27C3557BA4}"/>
              </a:ext>
              <a:ext uri="{C183D7F6-B498-43B3-948B-1728B52AA6E4}">
                <adec:decorative xmlns:adec="http://schemas.microsoft.com/office/drawing/2017/decorative" val="1"/>
              </a:ext>
            </a:extLst>
          </p:cNvPr>
          <p:cNvSpPr/>
          <p:nvPr/>
        </p:nvSpPr>
        <p:spPr>
          <a:xfrm rot="16200000">
            <a:off x="5936574" y="8223572"/>
            <a:ext cx="3361882" cy="307777"/>
          </a:xfrm>
          <a:prstGeom prst="rect">
            <a:avLst/>
          </a:prstGeom>
          <a:solidFill>
            <a:schemeClr val="accent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prstClr val="white"/>
                </a:solidFill>
                <a:effectLst/>
                <a:uLnTx/>
                <a:uFillTx/>
                <a:latin typeface="Calibri" panose="020F0502020204030204" pitchFamily="34" charset="0"/>
                <a:ea typeface="Open Sans Semibold" panose="020B0606030504020204" pitchFamily="34" charset="0"/>
                <a:cs typeface="Calibri" panose="020F0502020204030204" pitchFamily="34" charset="0"/>
              </a:rPr>
              <a:t>Manufacturing Technology</a:t>
            </a:r>
          </a:p>
        </p:txBody>
      </p:sp>
      <p:pic>
        <p:nvPicPr>
          <p:cNvPr id="37" name="Google Shape;171;p1" descr="TEA Logo">
            <a:extLst>
              <a:ext uri="{FF2B5EF4-FFF2-40B4-BE49-F238E27FC236}">
                <a16:creationId xmlns:a16="http://schemas.microsoft.com/office/drawing/2014/main" id="{F1D9B042-B00B-E342-917C-8358BF8F9561}"/>
              </a:ext>
            </a:extLst>
          </p:cNvPr>
          <p:cNvPicPr preferRelativeResize="0"/>
          <p:nvPr/>
        </p:nvPicPr>
        <p:blipFill rotWithShape="1">
          <a:blip r:embed="rId8">
            <a:alphaModFix/>
          </a:blip>
          <a:srcRect/>
          <a:stretch/>
        </p:blipFill>
        <p:spPr>
          <a:xfrm>
            <a:off x="146880" y="9574456"/>
            <a:ext cx="705086" cy="352543"/>
          </a:xfrm>
          <a:prstGeom prst="rect">
            <a:avLst/>
          </a:prstGeom>
          <a:noFill/>
          <a:ln>
            <a:noFill/>
          </a:ln>
        </p:spPr>
      </p:pic>
      <p:pic>
        <p:nvPicPr>
          <p:cNvPr id="49" name="Picture 48">
            <a:extLst>
              <a:ext uri="{FF2B5EF4-FFF2-40B4-BE49-F238E27FC236}">
                <a16:creationId xmlns:a16="http://schemas.microsoft.com/office/drawing/2014/main" id="{9C215D3E-B4C3-D846-AA02-4E77213044A2}"/>
              </a:ext>
              <a:ext uri="{C183D7F6-B498-43B3-948B-1728B52AA6E4}">
                <adec:decorative xmlns:adec="http://schemas.microsoft.com/office/drawing/2017/decorative" val="1"/>
              </a:ext>
            </a:extLst>
          </p:cNvPr>
          <p:cNvPicPr>
            <a:picLocks/>
          </p:cNvPicPr>
          <p:nvPr/>
        </p:nvPicPr>
        <p:blipFill>
          <a:blip r:embed="rId9"/>
          <a:stretch>
            <a:fillRect/>
          </a:stretch>
        </p:blipFill>
        <p:spPr>
          <a:xfrm>
            <a:off x="135124" y="2193698"/>
            <a:ext cx="594360" cy="596484"/>
          </a:xfrm>
          <a:prstGeom prst="rect">
            <a:avLst/>
          </a:prstGeom>
        </p:spPr>
      </p:pic>
      <p:sp>
        <p:nvSpPr>
          <p:cNvPr id="3" name="TextBox 2">
            <a:extLst>
              <a:ext uri="{FF2B5EF4-FFF2-40B4-BE49-F238E27FC236}">
                <a16:creationId xmlns:a16="http://schemas.microsoft.com/office/drawing/2014/main" id="{A70F6E95-8003-B142-A9FC-04557A922F61}"/>
              </a:ext>
            </a:extLst>
          </p:cNvPr>
          <p:cNvSpPr txBox="1"/>
          <p:nvPr/>
        </p:nvSpPr>
        <p:spPr>
          <a:xfrm>
            <a:off x="851966" y="9561568"/>
            <a:ext cx="3754879" cy="338554"/>
          </a:xfrm>
          <a:prstGeom prst="rect">
            <a:avLst/>
          </a:prstGeom>
          <a:noFill/>
        </p:spPr>
        <p:txBody>
          <a:bodyPr wrap="square" rtlCol="0">
            <a:spAutoFit/>
          </a:bodyPr>
          <a:lstStyle/>
          <a:p>
            <a:r>
              <a:rPr lang="en-US" sz="800" i="1" dirty="0">
                <a:solidFill>
                  <a:schemeClr val="accent1"/>
                </a:solidFill>
                <a:latin typeface="Calibri" panose="020F0502020204030204" pitchFamily="34" charset="0"/>
                <a:ea typeface="Open Sans ExtraBold" panose="020B0606030504020204" pitchFamily="34" charset="0"/>
                <a:cs typeface="Calibri" panose="020F0502020204030204" pitchFamily="34" charset="0"/>
              </a:rPr>
              <a:t>Successful completion of the Manufacturing Technology program of study will fulfill requirements of the Business and Industry  endorsement.</a:t>
            </a:r>
          </a:p>
        </p:txBody>
      </p:sp>
      <p:sp>
        <p:nvSpPr>
          <p:cNvPr id="16" name="TextBox 15">
            <a:extLst>
              <a:ext uri="{FF2B5EF4-FFF2-40B4-BE49-F238E27FC236}">
                <a16:creationId xmlns:a16="http://schemas.microsoft.com/office/drawing/2014/main" id="{EE02E5FA-3671-CBFF-C878-BA78C38BEE04}"/>
              </a:ext>
            </a:extLst>
          </p:cNvPr>
          <p:cNvSpPr txBox="1"/>
          <p:nvPr/>
        </p:nvSpPr>
        <p:spPr>
          <a:xfrm>
            <a:off x="4666696" y="9351033"/>
            <a:ext cx="2780151" cy="184666"/>
          </a:xfrm>
          <a:prstGeom prst="rect">
            <a:avLst/>
          </a:prstGeom>
          <a:noFill/>
        </p:spPr>
        <p:txBody>
          <a:bodyPr wrap="square" rtlCol="0">
            <a:spAutoFit/>
          </a:bodyPr>
          <a:lstStyle/>
          <a:p>
            <a:r>
              <a:rPr lang="en-US" sz="600" b="0" i="0" u="none" strike="noStrike" dirty="0">
                <a:solidFill>
                  <a:srgbClr val="000000"/>
                </a:solidFill>
                <a:effectLst/>
              </a:rPr>
              <a:t>Data Source: TexasWages, Texas Workforce Commission. Retrieved 3/8/2024.</a:t>
            </a:r>
            <a:endParaRPr lang="en-US" sz="600" dirty="0">
              <a:solidFill>
                <a:schemeClr val="tx2"/>
              </a:solidFill>
              <a:ea typeface="Open Sans Light" panose="020B060603050402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C72F12BA-6BA2-0649-BDF3-C1B8CF44ABEC}"/>
              </a:ext>
              <a:ext uri="{C183D7F6-B498-43B3-948B-1728B52AA6E4}">
                <adec:decorative xmlns:adec="http://schemas.microsoft.com/office/drawing/2017/decorative" val="0"/>
              </a:ext>
            </a:extLst>
          </p:cNvPr>
          <p:cNvPicPr>
            <a:picLocks noChangeAspect="1"/>
          </p:cNvPicPr>
          <p:nvPr/>
        </p:nvPicPr>
        <p:blipFill>
          <a:blip r:embed="rId10"/>
          <a:srcRect l="1347" r="1347"/>
          <a:stretch/>
        </p:blipFill>
        <p:spPr>
          <a:xfrm>
            <a:off x="4733386" y="9487013"/>
            <a:ext cx="493776" cy="507448"/>
          </a:xfrm>
          <a:prstGeom prst="rect">
            <a:avLst/>
          </a:prstGeom>
        </p:spPr>
      </p:pic>
      <p:sp>
        <p:nvSpPr>
          <p:cNvPr id="43" name="TextBox 42">
            <a:extLst>
              <a:ext uri="{FF2B5EF4-FFF2-40B4-BE49-F238E27FC236}">
                <a16:creationId xmlns:a16="http://schemas.microsoft.com/office/drawing/2014/main" id="{D7CE7F4C-068A-2546-9291-E776EDA7D48E}"/>
              </a:ext>
            </a:extLst>
          </p:cNvPr>
          <p:cNvSpPr txBox="1"/>
          <p:nvPr/>
        </p:nvSpPr>
        <p:spPr>
          <a:xfrm>
            <a:off x="5177642" y="9487708"/>
            <a:ext cx="2285984" cy="519886"/>
          </a:xfrm>
          <a:prstGeom prst="rect">
            <a:avLst/>
          </a:prstGeom>
          <a:noFill/>
        </p:spPr>
        <p:txBody>
          <a:bodyPr wrap="square" rtlCol="0">
            <a:spAutoFit/>
          </a:bodyPr>
          <a:lstStyle/>
          <a:p>
            <a:pPr>
              <a:lnSpc>
                <a:spcPct val="108000"/>
              </a:lnSpc>
            </a:pPr>
            <a:r>
              <a:rPr lang="en-US" sz="800" i="1" dirty="0">
                <a:solidFill>
                  <a:schemeClr val="tx2"/>
                </a:solidFill>
                <a:latin typeface="Calibri" panose="020F0502020204030204" pitchFamily="34" charset="0"/>
                <a:ea typeface="Open Sans ExtraBold" panose="020B0606030504020204" pitchFamily="34" charset="0"/>
                <a:cs typeface="Calibri" panose="020F0502020204030204" pitchFamily="34" charset="0"/>
              </a:rPr>
              <a:t>For more information visit</a:t>
            </a:r>
            <a:r>
              <a:rPr lang="en-US" sz="650" i="1" dirty="0">
                <a:solidFill>
                  <a:schemeClr val="tx2"/>
                </a:solidFill>
                <a:latin typeface="Calibri" panose="020F0502020204030204" pitchFamily="34" charset="0"/>
                <a:ea typeface="Open Sans ExtraBold" panose="020B0606030504020204" pitchFamily="34" charset="0"/>
                <a:cs typeface="Calibri" panose="020F0502020204030204" pitchFamily="34" charset="0"/>
              </a:rPr>
              <a:t>: </a:t>
            </a:r>
            <a:r>
              <a:rPr lang="en-US" sz="600" dirty="0">
                <a:solidFill>
                  <a:schemeClr val="tx2"/>
                </a:solidFill>
                <a:latin typeface="Calibri" panose="020F0502020204030204" pitchFamily="34" charset="0"/>
                <a:cs typeface="Calibri" panose="020F0502020204030204" pitchFamily="34" charset="0"/>
                <a:hlinkClick r:id="rId11"/>
              </a:rPr>
              <a:t>https://tea.texas.gov/academics/college-career-and-military-prep/career-and-technical-education/m-manufacturing-technology-extendedpptx.pdf</a:t>
            </a:r>
            <a:r>
              <a:rPr lang="en-US" sz="600" dirty="0">
                <a:solidFill>
                  <a:schemeClr val="tx2"/>
                </a:solidFill>
                <a:latin typeface="Calibri" panose="020F0502020204030204" pitchFamily="34" charset="0"/>
                <a:cs typeface="Calibri" panose="020F0502020204030204" pitchFamily="34" charset="0"/>
              </a:rPr>
              <a:t> </a:t>
            </a:r>
            <a:endParaRPr lang="en-US" sz="650" i="1" dirty="0">
              <a:solidFill>
                <a:schemeClr val="tx2"/>
              </a:solidFill>
              <a:latin typeface="Calibri" panose="020F0502020204030204" pitchFamily="34" charset="0"/>
              <a:ea typeface="Open Sans ExtraBold" panose="020B0606030504020204" pitchFamily="34" charset="0"/>
              <a:cs typeface="Calibri" panose="020F0502020204030204" pitchFamily="34" charset="0"/>
            </a:endParaRPr>
          </a:p>
        </p:txBody>
      </p:sp>
      <p:sp>
        <p:nvSpPr>
          <p:cNvPr id="40" name="TextBox 39">
            <a:extLst>
              <a:ext uri="{FF2B5EF4-FFF2-40B4-BE49-F238E27FC236}">
                <a16:creationId xmlns:a16="http://schemas.microsoft.com/office/drawing/2014/main" id="{2C0E99EA-06E9-F14F-80EB-06A4DC2CCF2C}"/>
              </a:ext>
            </a:extLst>
          </p:cNvPr>
          <p:cNvSpPr txBox="1"/>
          <p:nvPr/>
        </p:nvSpPr>
        <p:spPr>
          <a:xfrm>
            <a:off x="6688667" y="50463"/>
            <a:ext cx="4401776" cy="200055"/>
          </a:xfrm>
          <a:prstGeom prst="rect">
            <a:avLst/>
          </a:prstGeom>
          <a:noFill/>
        </p:spPr>
        <p:txBody>
          <a:bodyPr wrap="square">
            <a:spAutoFit/>
          </a:bodyPr>
          <a:lstStyle/>
          <a:p>
            <a:r>
              <a:rPr lang="en-US" sz="700" i="1" dirty="0"/>
              <a:t>Revised–November 2025</a:t>
            </a:r>
          </a:p>
        </p:txBody>
      </p:sp>
    </p:spTree>
    <p:extLst>
      <p:ext uri="{BB962C8B-B14F-4D97-AF65-F5344CB8AC3E}">
        <p14:creationId xmlns:p14="http://schemas.microsoft.com/office/powerpoint/2010/main" val="4075348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3" name="Title 3">
            <a:extLst>
              <a:ext uri="{FF2B5EF4-FFF2-40B4-BE49-F238E27FC236}">
                <a16:creationId xmlns:a16="http://schemas.microsoft.com/office/drawing/2014/main" id="{526F35B9-4163-464C-AA6F-FB56BC356333}"/>
              </a:ext>
              <a:ext uri="{C183D7F6-B498-43B3-948B-1728B52AA6E4}">
                <adec:decorative xmlns:adec="http://schemas.microsoft.com/office/drawing/2017/decorative" val="1"/>
              </a:ext>
            </a:extLst>
          </p:cNvPr>
          <p:cNvSpPr>
            <a:spLocks noGrp="1"/>
          </p:cNvSpPr>
          <p:nvPr>
            <p:ph type="ctrTitle"/>
          </p:nvPr>
        </p:nvSpPr>
        <p:spPr>
          <a:xfrm>
            <a:off x="971550" y="48066"/>
            <a:ext cx="5829300" cy="141335"/>
          </a:xfrm>
        </p:spPr>
        <p:txBody>
          <a:bodyPr>
            <a:noAutofit/>
          </a:bodyPr>
          <a:lstStyle/>
          <a:p>
            <a:r>
              <a:rPr lang="en-US" sz="700" b="1" i="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Statewide Program of Study: </a:t>
            </a:r>
            <a:r>
              <a:rPr lang="en-US" sz="700" b="1" i="1" kern="1200" dirty="0">
                <a:solidFill>
                  <a:schemeClr val="bg1"/>
                </a:solidFill>
                <a:effectLst/>
                <a:latin typeface="+mj-lt"/>
                <a:ea typeface="+mj-ea"/>
                <a:cs typeface="+mj-cs"/>
              </a:rPr>
              <a:t>Manufacturing Technology</a:t>
            </a:r>
            <a:r>
              <a:rPr lang="en-US" sz="700" dirty="0">
                <a:solidFill>
                  <a:schemeClr val="bg1"/>
                </a:solidFill>
              </a:rPr>
              <a:t> </a:t>
            </a:r>
            <a:r>
              <a:rPr lang="en-US" sz="700" b="1" i="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Page 2</a:t>
            </a:r>
            <a:endParaRPr lang="en-US" sz="700" dirty="0">
              <a:solidFill>
                <a:schemeClr val="bg1"/>
              </a:solidFill>
            </a:endParaRPr>
          </a:p>
        </p:txBody>
      </p:sp>
      <p:sp>
        <p:nvSpPr>
          <p:cNvPr id="39" name="TextBox 38">
            <a:extLst>
              <a:ext uri="{FF2B5EF4-FFF2-40B4-BE49-F238E27FC236}">
                <a16:creationId xmlns:a16="http://schemas.microsoft.com/office/drawing/2014/main" id="{0D82E2C1-5515-FC4E-B6F2-EB16D6F05320}"/>
              </a:ext>
            </a:extLst>
          </p:cNvPr>
          <p:cNvSpPr txBox="1"/>
          <p:nvPr/>
        </p:nvSpPr>
        <p:spPr>
          <a:xfrm>
            <a:off x="1364160" y="128692"/>
            <a:ext cx="6392254" cy="400110"/>
          </a:xfrm>
          <a:prstGeom prst="rect">
            <a:avLst/>
          </a:prstGeom>
          <a:noFill/>
        </p:spPr>
        <p:txBody>
          <a:bodyPr wrap="square" rtlCol="0">
            <a:spAutoFit/>
          </a:bodyPr>
          <a:lstStyle/>
          <a:p>
            <a:pPr lvl="0">
              <a:spcAft>
                <a:spcPts val="300"/>
              </a:spcAft>
              <a:defRPr/>
            </a:pPr>
            <a:r>
              <a:rPr lang="en-US" sz="2000" b="1" dirty="0">
                <a:solidFill>
                  <a:schemeClr val="accent1"/>
                </a:solidFill>
                <a:latin typeface="Calibri" panose="020F0502020204030204" pitchFamily="34" charset="0"/>
                <a:ea typeface="Open Sans Condensed Condensed" pitchFamily="2" charset="0"/>
                <a:cs typeface="Calibri" panose="020F0502020204030204" pitchFamily="34" charset="0"/>
              </a:rPr>
              <a:t>Manufacturing Career Cluster</a:t>
            </a:r>
            <a:endParaRPr kumimoji="0" lang="en-US" sz="2000" b="1" i="0" u="none" strike="noStrike" kern="1200" cap="none" spc="0" normalizeH="0" baseline="0" noProof="0" dirty="0">
              <a:ln>
                <a:noFill/>
              </a:ln>
              <a:solidFill>
                <a:schemeClr val="accent1"/>
              </a:solidFill>
              <a:effectLst/>
              <a:uLnTx/>
              <a:uFillTx/>
              <a:latin typeface="Calibri" panose="020F0502020204030204" pitchFamily="34" charset="0"/>
              <a:ea typeface="Open Sans Condensed Condensed" pitchFamily="2" charset="0"/>
              <a:cs typeface="Calibri" panose="020F0502020204030204" pitchFamily="34" charset="0"/>
            </a:endParaRPr>
          </a:p>
        </p:txBody>
      </p:sp>
      <p:sp>
        <p:nvSpPr>
          <p:cNvPr id="41" name="TextBox 40">
            <a:extLst>
              <a:ext uri="{FF2B5EF4-FFF2-40B4-BE49-F238E27FC236}">
                <a16:creationId xmlns:a16="http://schemas.microsoft.com/office/drawing/2014/main" id="{016FFF59-FA5E-994D-8DE3-7298E5ADA69E}"/>
              </a:ext>
            </a:extLst>
          </p:cNvPr>
          <p:cNvSpPr txBox="1"/>
          <p:nvPr/>
        </p:nvSpPr>
        <p:spPr>
          <a:xfrm>
            <a:off x="1379400" y="486588"/>
            <a:ext cx="6392254" cy="338554"/>
          </a:xfrm>
          <a:prstGeom prst="rect">
            <a:avLst/>
          </a:prstGeom>
          <a:noFill/>
        </p:spPr>
        <p:txBody>
          <a:bodyPr wrap="square" rtlCol="0">
            <a:spAutoFit/>
          </a:bodyPr>
          <a:lstStyle/>
          <a:p>
            <a:pPr lvl="0">
              <a:spcAft>
                <a:spcPts val="300"/>
              </a:spcAft>
              <a:defRPr/>
            </a:pPr>
            <a:r>
              <a:rPr kumimoji="0" lang="en-US" sz="1600" b="1" i="1" u="none" strike="noStrike" kern="1200" cap="none" spc="0" normalizeH="0" baseline="0" noProof="0" dirty="0">
                <a:ln>
                  <a:noFill/>
                </a:ln>
                <a:solidFill>
                  <a:srgbClr val="363534"/>
                </a:solidFill>
                <a:effectLst/>
                <a:uLnTx/>
                <a:uFillTx/>
                <a:latin typeface="Calibri" panose="020F0502020204030204" pitchFamily="34" charset="0"/>
                <a:ea typeface="Open Sans Semibold" panose="020B0606030504020204" pitchFamily="34" charset="0"/>
                <a:cs typeface="Calibri" panose="020F0502020204030204" pitchFamily="34" charset="0"/>
              </a:rPr>
              <a:t>Statewide Program of Study: </a:t>
            </a:r>
            <a:r>
              <a:rPr lang="en-US" sz="1600" b="1" i="1" dirty="0">
                <a:solidFill>
                  <a:schemeClr val="accent1"/>
                </a:solidFill>
                <a:latin typeface="Calibri" panose="020F0502020204030204" pitchFamily="34" charset="0"/>
                <a:ea typeface="Open Sans Semibold" panose="020B0606030504020204" pitchFamily="34" charset="0"/>
                <a:cs typeface="Calibri" panose="020F0502020204030204" pitchFamily="34" charset="0"/>
              </a:rPr>
              <a:t>Manufacturing Technology</a:t>
            </a:r>
            <a:endParaRPr kumimoji="0" lang="en-US" sz="1600" b="1" i="1" u="none" strike="noStrike" kern="1200" cap="none" spc="0" normalizeH="0" baseline="0" noProof="0" dirty="0">
              <a:ln>
                <a:noFill/>
              </a:ln>
              <a:solidFill>
                <a:schemeClr val="accent1"/>
              </a:solidFill>
              <a:effectLst/>
              <a:uLnTx/>
              <a:uFillTx/>
              <a:latin typeface="Calibri" panose="020F0502020204030204" pitchFamily="34" charset="0"/>
              <a:ea typeface="Open Sans Semibold" panose="020B060603050402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53CAAE19-98A7-CE4E-903C-01D19008C594}"/>
              </a:ext>
            </a:extLst>
          </p:cNvPr>
          <p:cNvSpPr txBox="1"/>
          <p:nvPr/>
        </p:nvSpPr>
        <p:spPr>
          <a:xfrm>
            <a:off x="0" y="877927"/>
            <a:ext cx="77724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12169"/>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Course Information</a:t>
            </a:r>
            <a:endParaRPr kumimoji="0" lang="en-US" sz="1800" b="0" i="0" u="none" strike="noStrike" kern="1200" cap="none" spc="0" normalizeH="0" baseline="0" noProof="0" dirty="0">
              <a:ln>
                <a:noFill/>
              </a:ln>
              <a:solidFill>
                <a:srgbClr val="012169"/>
              </a:solidFill>
              <a:effectLst/>
              <a:uLnTx/>
              <a:uFillTx/>
              <a:latin typeface="Calibri" panose="020F0502020204030204" pitchFamily="34" charset="0"/>
              <a:ea typeface="Open Sans Light" panose="020B0606030504020204" pitchFamily="34" charset="0"/>
              <a:cs typeface="Calibri" panose="020F0502020204030204" pitchFamily="34" charset="0"/>
            </a:endParaRPr>
          </a:p>
        </p:txBody>
      </p:sp>
      <p:sp>
        <p:nvSpPr>
          <p:cNvPr id="4" name="Round Diagonal Corner Rectangle 3">
            <a:extLst>
              <a:ext uri="{FF2B5EF4-FFF2-40B4-BE49-F238E27FC236}">
                <a16:creationId xmlns:a16="http://schemas.microsoft.com/office/drawing/2014/main" id="{1FC84E31-D3E9-4645-AA27-E5CE8D61FC16}"/>
              </a:ext>
              <a:ext uri="{C183D7F6-B498-43B3-948B-1728B52AA6E4}">
                <adec:decorative xmlns:adec="http://schemas.microsoft.com/office/drawing/2017/decorative" val="1"/>
              </a:ext>
            </a:extLst>
          </p:cNvPr>
          <p:cNvSpPr/>
          <p:nvPr/>
        </p:nvSpPr>
        <p:spPr>
          <a:xfrm rot="16200000">
            <a:off x="-120906" y="1851391"/>
            <a:ext cx="1126254" cy="411242"/>
          </a:xfrm>
          <a:prstGeom prst="round2DiagRect">
            <a:avLst/>
          </a:prstGeom>
          <a:solidFill>
            <a:srgbClr val="012169"/>
          </a:solidFill>
          <a:ln>
            <a:solidFill>
              <a:srgbClr val="0121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pitchFamily="34" charset="0"/>
              <a:cs typeface="Calibri" panose="020F0502020204030204" pitchFamily="34" charset="0"/>
            </a:endParaRPr>
          </a:p>
        </p:txBody>
      </p:sp>
      <p:sp>
        <p:nvSpPr>
          <p:cNvPr id="35" name="Google Shape;187;p2">
            <a:extLst>
              <a:ext uri="{FF2B5EF4-FFF2-40B4-BE49-F238E27FC236}">
                <a16:creationId xmlns:a16="http://schemas.microsoft.com/office/drawing/2014/main" id="{1C3E5367-D893-F547-8939-44BE478A0AB2}"/>
              </a:ext>
            </a:extLst>
          </p:cNvPr>
          <p:cNvSpPr txBox="1"/>
          <p:nvPr/>
        </p:nvSpPr>
        <p:spPr>
          <a:xfrm rot="16200000">
            <a:off x="-64628" y="1903144"/>
            <a:ext cx="1013698" cy="30773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1</a:t>
            </a:r>
            <a:endParaRPr kumimoji="0" sz="1400" b="0" i="0" u="none" strike="noStrike" kern="1200" cap="none" spc="0" normalizeH="0" baseline="0" noProof="0" dirty="0">
              <a:ln>
                <a:noFill/>
              </a:ln>
              <a:solidFill>
                <a:prstClr val="white"/>
              </a:solidFill>
              <a:effectLst/>
              <a:uLnTx/>
              <a:uFillTx/>
              <a:latin typeface="Calibri" panose="020F0502020204030204" pitchFamily="34" charset="0"/>
              <a:ea typeface="Open Sans Light" panose="020B0606030504020204" pitchFamily="34" charset="0"/>
              <a:cs typeface="Calibri" panose="020F0502020204030204" pitchFamily="34" charset="0"/>
            </a:endParaRPr>
          </a:p>
        </p:txBody>
      </p:sp>
      <p:graphicFrame>
        <p:nvGraphicFramePr>
          <p:cNvPr id="38" name="Google Shape;188;p2">
            <a:extLst>
              <a:ext uri="{FF2B5EF4-FFF2-40B4-BE49-F238E27FC236}">
                <a16:creationId xmlns:a16="http://schemas.microsoft.com/office/drawing/2014/main" id="{E5FD0F7F-C689-CC49-A3D9-1F6883E368B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763103540"/>
              </p:ext>
            </p:extLst>
          </p:nvPr>
        </p:nvGraphicFramePr>
        <p:xfrm>
          <a:off x="818261" y="1332120"/>
          <a:ext cx="6437376" cy="2660934"/>
        </p:xfrm>
        <a:graphic>
          <a:graphicData uri="http://schemas.openxmlformats.org/drawingml/2006/table">
            <a:tbl>
              <a:tblPr firstRow="1" bandRow="1">
                <a:noFill/>
              </a:tblPr>
              <a:tblGrid>
                <a:gridCol w="1691640">
                  <a:extLst>
                    <a:ext uri="{9D8B030D-6E8A-4147-A177-3AD203B41FA5}">
                      <a16:colId xmlns:a16="http://schemas.microsoft.com/office/drawing/2014/main" val="20000"/>
                    </a:ext>
                  </a:extLst>
                </a:gridCol>
                <a:gridCol w="73152">
                  <a:extLst>
                    <a:ext uri="{9D8B030D-6E8A-4147-A177-3AD203B41FA5}">
                      <a16:colId xmlns:a16="http://schemas.microsoft.com/office/drawing/2014/main" val="3903870355"/>
                    </a:ext>
                  </a:extLst>
                </a:gridCol>
                <a:gridCol w="2075688">
                  <a:extLst>
                    <a:ext uri="{9D8B030D-6E8A-4147-A177-3AD203B41FA5}">
                      <a16:colId xmlns:a16="http://schemas.microsoft.com/office/drawing/2014/main" val="20002"/>
                    </a:ext>
                  </a:extLst>
                </a:gridCol>
                <a:gridCol w="2596896">
                  <a:extLst>
                    <a:ext uri="{9D8B030D-6E8A-4147-A177-3AD203B41FA5}">
                      <a16:colId xmlns:a16="http://schemas.microsoft.com/office/drawing/2014/main" val="20003"/>
                    </a:ext>
                  </a:extLst>
                </a:gridCol>
              </a:tblGrid>
              <a:tr h="329184">
                <a:tc>
                  <a:txBody>
                    <a:bodyPr/>
                    <a:lstStyle/>
                    <a:p>
                      <a:pPr marL="0" marR="0" lvl="0" indent="0" algn="l" rtl="0">
                        <a:lnSpc>
                          <a:spcPct val="100000"/>
                        </a:lnSpc>
                        <a:spcBef>
                          <a:spcPts val="0"/>
                        </a:spcBef>
                        <a:spcAft>
                          <a:spcPts val="0"/>
                        </a:spcAft>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Course</a:t>
                      </a:r>
                      <a:endParaRPr sz="1200" b="1" i="0"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012169"/>
                    </a:solidFill>
                  </a:tcPr>
                </a:tc>
                <a:tc>
                  <a:txBody>
                    <a:bodyPr/>
                    <a:lstStyle/>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endParaRPr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012169"/>
                    </a:solidFill>
                  </a:tcPr>
                </a:tc>
                <a:tc>
                  <a:txBody>
                    <a:bodyPr/>
                    <a:lstStyle/>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sym typeface="Calibri"/>
                        </a:rPr>
                        <a:t>Prerequisites | </a:t>
                      </a: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Corequisites </a:t>
                      </a: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sym typeface="Calibri"/>
                        </a:rPr>
                        <a:t>  </a:t>
                      </a:r>
                      <a:endParaRPr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012169"/>
                    </a:solidFill>
                  </a:tcPr>
                </a:tc>
                <a:tc>
                  <a:txBody>
                    <a:bodyPr/>
                    <a:lstStyle/>
                    <a:p>
                      <a:pPr marL="0" marR="0" lvl="0" indent="0" algn="r" rtl="0">
                        <a:lnSpc>
                          <a:spcPct val="100000"/>
                        </a:lnSpc>
                        <a:spcBef>
                          <a:spcPts val="0"/>
                        </a:spcBef>
                        <a:spcAft>
                          <a:spcPts val="0"/>
                        </a:spcAft>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Career Clusters</a:t>
                      </a: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012169"/>
                    </a:solidFill>
                  </a:tcPr>
                </a:tc>
                <a:extLst>
                  <a:ext uri="{0D108BD9-81ED-4DB2-BD59-A6C34878D82A}">
                    <a16:rowId xmlns:a16="http://schemas.microsoft.com/office/drawing/2014/main" val="10000"/>
                  </a:ext>
                </a:extLst>
              </a:tr>
              <a:tr h="464041">
                <a:tc>
                  <a:txBody>
                    <a:bodyPr/>
                    <a:lstStyle/>
                    <a:p>
                      <a:pPr marL="0" marR="0" lvl="0" indent="0" algn="l" rtl="0">
                        <a:lnSpc>
                          <a:spcPct val="100000"/>
                        </a:lnSpc>
                        <a:spcBef>
                          <a:spcPts val="0"/>
                        </a:spcBef>
                        <a:spcAft>
                          <a:spcPts val="0"/>
                        </a:spcAft>
                        <a:buClr>
                          <a:schemeClr val="dk1"/>
                        </a:buClr>
                        <a:buSzPts val="1000"/>
                        <a:buFont typeface="Calibri"/>
                        <a:buNone/>
                      </a:pPr>
                      <a:r>
                        <a:rPr lang="en-US" sz="1100" b="1" i="0" u="none" strike="noStrike" cap="none"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Principles of Manufacturing*</a:t>
                      </a:r>
                    </a:p>
                    <a:p>
                      <a:pPr marL="9525"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0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13032200 (1 credit)</a:t>
                      </a:r>
                      <a:endParaRPr lang="en-US" sz="10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chemeClr val="dk1"/>
                        </a:buClr>
                        <a:buSzPts val="1000"/>
                        <a:buFont typeface="Calibri"/>
                        <a:buNone/>
                      </a:pPr>
                      <a:endParaRPr sz="900" u="none" strike="noStrike" cap="none" dirty="0">
                        <a:solidFill>
                          <a:srgbClr val="3863AF"/>
                        </a:solidFill>
                        <a:latin typeface="Calibri" panose="020F0502020204030204" pitchFamily="34" charset="0"/>
                        <a:ea typeface="Open Sans Light"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chemeClr val="dk1"/>
                        </a:buClr>
                        <a:buSzPts val="1000"/>
                        <a:buFont typeface="Calibri"/>
                        <a:buNone/>
                      </a:pPr>
                      <a:r>
                        <a:rPr lang="en-US" sz="900" b="1"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Prerequisites: </a:t>
                      </a:r>
                      <a: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t>None</a:t>
                      </a:r>
                      <a:b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br>
                      <a:r>
                        <a:rPr lang="en-US" sz="900" b="1" i="0" u="none" strike="noStrike" cap="none"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Corequisites: </a:t>
                      </a:r>
                      <a:r>
                        <a:rPr lang="en-US" sz="9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None</a:t>
                      </a:r>
                    </a:p>
                    <a:p>
                      <a:pPr marL="0" marR="0" lvl="0" indent="0" algn="l" rtl="0">
                        <a:lnSpc>
                          <a:spcPct val="100000"/>
                        </a:lnSpc>
                        <a:spcBef>
                          <a:spcPts val="0"/>
                        </a:spcBef>
                        <a:spcAft>
                          <a:spcPts val="0"/>
                        </a:spcAft>
                        <a:buClr>
                          <a:schemeClr val="dk1"/>
                        </a:buClr>
                        <a:buSzPts val="1000"/>
                        <a:buFont typeface="Calibri"/>
                        <a:buNone/>
                      </a:pPr>
                      <a:r>
                        <a:rPr lang="en-US" sz="900" b="1" u="none" strike="noStrike" cap="none" dirty="0">
                          <a:solidFill>
                            <a:schemeClr val="tx1"/>
                          </a:solidFill>
                          <a:latin typeface="Calibri" panose="020F0502020204030204" pitchFamily="34" charset="0"/>
                          <a:ea typeface="Open Sans Light" panose="020B0606030504020204" pitchFamily="34" charset="0"/>
                          <a:cs typeface="Calibri" panose="020F0502020204030204" pitchFamily="34" charset="0"/>
                        </a:rPr>
                        <a:t>Recommended Prerequisites: </a:t>
                      </a:r>
                      <a:r>
                        <a:rPr lang="en-US" sz="900" u="none" strike="noStrike" cap="none" dirty="0">
                          <a:solidFill>
                            <a:schemeClr val="tx1"/>
                          </a:solidFill>
                          <a:latin typeface="Calibri" panose="020F0502020204030204" pitchFamily="34" charset="0"/>
                          <a:ea typeface="Open Sans Light" panose="020B0606030504020204" pitchFamily="34" charset="0"/>
                          <a:cs typeface="Calibri" panose="020F0502020204030204" pitchFamily="34" charset="0"/>
                        </a:rPr>
                        <a:t>Algebra I or Geometry</a:t>
                      </a:r>
                    </a:p>
                    <a:p>
                      <a:pPr marL="0" marR="0" lvl="0" indent="0" algn="l" rtl="0">
                        <a:lnSpc>
                          <a:spcPct val="100000"/>
                        </a:lnSpc>
                        <a:spcBef>
                          <a:spcPts val="0"/>
                        </a:spcBef>
                        <a:spcAft>
                          <a:spcPts val="0"/>
                        </a:spcAft>
                        <a:buClr>
                          <a:schemeClr val="dk1"/>
                        </a:buClr>
                        <a:buSzPts val="1000"/>
                        <a:buFont typeface="Calibri"/>
                        <a:buNone/>
                      </a:pPr>
                      <a:r>
                        <a:rPr lang="en-US" sz="900" b="1"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rPr>
                        <a:t>Recommended Corequisites: </a:t>
                      </a:r>
                      <a:r>
                        <a:rPr lang="en-US" sz="9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rPr>
                        <a:t>None</a:t>
                      </a:r>
                      <a:endParaRPr sz="9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chemeClr val="dk1"/>
                        </a:buClr>
                        <a:buSzPts val="1000"/>
                        <a:buFont typeface="Calibri"/>
                        <a:buNone/>
                      </a:pPr>
                      <a:r>
                        <a:rPr lang="en-US" sz="900" b="0" i="0" u="none" strike="noStrike" cap="none" dirty="0">
                          <a:solidFill>
                            <a:schemeClr val="bg1"/>
                          </a:solidFill>
                          <a:latin typeface="Calibri" panose="020F0502020204030204" pitchFamily="34" charset="0"/>
                          <a:ea typeface="Open Sans Light" panose="020B0606030504020204" pitchFamily="34" charset="0"/>
                          <a:cs typeface="Calibri" panose="020F0502020204030204" pitchFamily="34" charset="0"/>
                          <a:sym typeface="Calibri"/>
                        </a:rPr>
                        <a:t>1. Manufacturing </a:t>
                      </a:r>
                      <a:endParaRPr sz="900" u="none" strike="noStrike" cap="none" dirty="0">
                        <a:solidFill>
                          <a:schemeClr val="bg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15889">
                <a:tc>
                  <a:txBody>
                    <a:bodyPr/>
                    <a:lstStyle/>
                    <a:p>
                      <a:pPr marL="0" marR="0" lvl="0" indent="0" algn="l" rtl="0">
                        <a:lnSpc>
                          <a:spcPct val="100000"/>
                        </a:lnSpc>
                        <a:spcBef>
                          <a:spcPts val="0"/>
                        </a:spcBef>
                        <a:spcAft>
                          <a:spcPts val="0"/>
                        </a:spcAft>
                        <a:buClr>
                          <a:schemeClr val="dk1"/>
                        </a:buClr>
                        <a:buSzPts val="1000"/>
                        <a:buFont typeface="Calibri"/>
                        <a:buNone/>
                      </a:pPr>
                      <a:r>
                        <a:rPr lang="en-US" sz="1100" b="1" i="0" u="none" strike="noStrike" cap="none"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Principles of Applied Engineering*</a:t>
                      </a:r>
                      <a:endParaRPr lang="en-US" sz="1100" b="1" i="0" u="none" strike="noStrike" cap="none" baseline="30000" dirty="0">
                        <a:solidFill>
                          <a:srgbClr val="012169"/>
                        </a:solidFill>
                        <a:latin typeface="Calibri" panose="020F0502020204030204" pitchFamily="34" charset="0"/>
                        <a:ea typeface="Open Sans Extrabold" panose="020B0606030504020204" pitchFamily="34" charset="0"/>
                        <a:cs typeface="Calibri" panose="020F0502020204030204" pitchFamily="34" charset="0"/>
                        <a:sym typeface="Calibri"/>
                      </a:endParaRPr>
                    </a:p>
                    <a:p>
                      <a:pPr marL="9525"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0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13036200 (1 credit)</a:t>
                      </a:r>
                      <a:endParaRPr lang="en-US" sz="10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chemeClr val="dk1"/>
                        </a:buClr>
                        <a:buSzPts val="1000"/>
                        <a:buFont typeface="Calibri"/>
                        <a:buNone/>
                      </a:pPr>
                      <a:endParaRPr lang="en-US" sz="900" u="none" strike="noStrike" cap="none" dirty="0">
                        <a:solidFill>
                          <a:srgbClr val="3863AF"/>
                        </a:solidFill>
                        <a:latin typeface="Calibri" panose="020F0502020204030204" pitchFamily="34" charset="0"/>
                        <a:ea typeface="Open Sans Light"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chemeClr val="dk1"/>
                        </a:buClr>
                        <a:buSzPts val="1000"/>
                        <a:buFont typeface="Calibri"/>
                        <a:buNone/>
                      </a:pPr>
                      <a:r>
                        <a:rPr lang="en-US" sz="900" b="1"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Prerequisites: </a:t>
                      </a:r>
                      <a: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t>None</a:t>
                      </a:r>
                      <a:b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br>
                      <a:r>
                        <a:rPr lang="en-US" sz="900" b="1" i="0" u="none" strike="noStrike" cap="none"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Corequisites: </a:t>
                      </a:r>
                      <a:r>
                        <a:rPr lang="en-US" sz="9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None</a:t>
                      </a:r>
                    </a:p>
                    <a:p>
                      <a:pPr marL="0" marR="0" lvl="0" indent="0" algn="l" rtl="0">
                        <a:lnSpc>
                          <a:spcPct val="100000"/>
                        </a:lnSpc>
                        <a:spcBef>
                          <a:spcPts val="0"/>
                        </a:spcBef>
                        <a:spcAft>
                          <a:spcPts val="0"/>
                        </a:spcAft>
                        <a:buClr>
                          <a:schemeClr val="dk1"/>
                        </a:buClr>
                        <a:buSzPts val="1000"/>
                        <a:buFont typeface="Calibri"/>
                        <a:buNone/>
                      </a:pPr>
                      <a:r>
                        <a:rPr lang="en-US" sz="900" b="1" u="none" strike="noStrike" cap="none" dirty="0">
                          <a:solidFill>
                            <a:schemeClr val="tx1"/>
                          </a:solidFill>
                          <a:latin typeface="Calibri" panose="020F0502020204030204" pitchFamily="34" charset="0"/>
                          <a:ea typeface="Open Sans Light" panose="020B0606030504020204" pitchFamily="34" charset="0"/>
                          <a:cs typeface="Calibri" panose="020F0502020204030204" pitchFamily="34" charset="0"/>
                        </a:rPr>
                        <a:t>Recommended Prerequisites: </a:t>
                      </a:r>
                      <a:r>
                        <a:rPr lang="en-US" sz="900" u="none" strike="noStrike" cap="none" dirty="0">
                          <a:solidFill>
                            <a:schemeClr val="tx1"/>
                          </a:solidFill>
                          <a:latin typeface="Calibri" panose="020F0502020204030204" pitchFamily="34" charset="0"/>
                          <a:ea typeface="Open Sans Light" panose="020B0606030504020204" pitchFamily="34" charset="0"/>
                          <a:cs typeface="Calibri" panose="020F0502020204030204" pitchFamily="34" charset="0"/>
                        </a:rPr>
                        <a:t>None</a:t>
                      </a:r>
                    </a:p>
                    <a:p>
                      <a:pPr marL="0" marR="0" lvl="0" indent="0" algn="l" rtl="0">
                        <a:lnSpc>
                          <a:spcPct val="100000"/>
                        </a:lnSpc>
                        <a:spcBef>
                          <a:spcPts val="0"/>
                        </a:spcBef>
                        <a:spcAft>
                          <a:spcPts val="0"/>
                        </a:spcAft>
                        <a:buClr>
                          <a:schemeClr val="dk1"/>
                        </a:buClr>
                        <a:buSzPts val="1000"/>
                        <a:buFont typeface="Calibri"/>
                        <a:buNone/>
                      </a:pPr>
                      <a:r>
                        <a:rPr lang="en-US" sz="900" b="1"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rPr>
                        <a:t>Recommended Corequisites: </a:t>
                      </a:r>
                      <a:r>
                        <a:rPr lang="en-US" sz="9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rPr>
                        <a:t>None</a:t>
                      </a: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chemeClr val="dk1"/>
                        </a:buClr>
                        <a:buSzPts val="1000"/>
                        <a:buFont typeface="Calibri"/>
                        <a:buNone/>
                      </a:pPr>
                      <a:r>
                        <a:rPr lang="en-US" sz="900" u="none" strike="noStrike" cap="none" dirty="0">
                          <a:solidFill>
                            <a:schemeClr val="bg1"/>
                          </a:solidFill>
                          <a:latin typeface="Calibri" panose="020F0502020204030204" pitchFamily="34" charset="0"/>
                          <a:ea typeface="Open Sans Light" panose="020B0606030504020204" pitchFamily="34" charset="0"/>
                          <a:cs typeface="Calibri" panose="020F0502020204030204" pitchFamily="34" charset="0"/>
                        </a:rPr>
                        <a:t>1. Energy</a:t>
                      </a:r>
                    </a:p>
                    <a:p>
                      <a:pPr marL="0" marR="0" lvl="0" indent="0" algn="ctr" rtl="0">
                        <a:lnSpc>
                          <a:spcPct val="100000"/>
                        </a:lnSpc>
                        <a:spcBef>
                          <a:spcPts val="0"/>
                        </a:spcBef>
                        <a:spcAft>
                          <a:spcPts val="0"/>
                        </a:spcAft>
                        <a:buClr>
                          <a:schemeClr val="dk1"/>
                        </a:buClr>
                        <a:buSzPts val="1000"/>
                        <a:buFont typeface="Calibri"/>
                        <a:buNone/>
                      </a:pPr>
                      <a:r>
                        <a:rPr lang="en-US" sz="900" u="none" strike="noStrike" cap="none" dirty="0">
                          <a:solidFill>
                            <a:schemeClr val="bg1"/>
                          </a:solidFill>
                          <a:latin typeface="Calibri" panose="020F0502020204030204" pitchFamily="34" charset="0"/>
                          <a:ea typeface="Open Sans Light" panose="020B0606030504020204" pitchFamily="34" charset="0"/>
                          <a:cs typeface="Calibri" panose="020F0502020204030204" pitchFamily="34" charset="0"/>
                        </a:rPr>
                        <a:t>2. Engineering</a:t>
                      </a:r>
                    </a:p>
                    <a:p>
                      <a:pPr marL="0" marR="0" lvl="0" indent="0" algn="ctr" rtl="0">
                        <a:lnSpc>
                          <a:spcPct val="100000"/>
                        </a:lnSpc>
                        <a:spcBef>
                          <a:spcPts val="0"/>
                        </a:spcBef>
                        <a:spcAft>
                          <a:spcPts val="0"/>
                        </a:spcAft>
                        <a:buClr>
                          <a:schemeClr val="dk1"/>
                        </a:buClr>
                        <a:buSzPts val="1000"/>
                        <a:buFont typeface="Calibri"/>
                        <a:buNone/>
                      </a:pPr>
                      <a:r>
                        <a:rPr lang="en-US" sz="900" u="none" strike="noStrike" cap="none" dirty="0">
                          <a:solidFill>
                            <a:schemeClr val="bg1"/>
                          </a:solidFill>
                          <a:latin typeface="Calibri" panose="020F0502020204030204" pitchFamily="34" charset="0"/>
                          <a:ea typeface="Open Sans Light" panose="020B0606030504020204" pitchFamily="34" charset="0"/>
                          <a:cs typeface="Calibri" panose="020F0502020204030204" pitchFamily="34" charset="0"/>
                        </a:rPr>
                        <a:t>3. Manufacturing</a:t>
                      </a:r>
                      <a:endParaRPr sz="900" u="none" strike="noStrike" cap="none" dirty="0">
                        <a:solidFill>
                          <a:schemeClr val="bg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15889">
                <a:tc>
                  <a:txBody>
                    <a:bodyPr/>
                    <a:lstStyle/>
                    <a:p>
                      <a:pPr marL="0" marR="0" lvl="0" indent="0" algn="l" rtl="0">
                        <a:lnSpc>
                          <a:spcPct val="100000"/>
                        </a:lnSpc>
                        <a:spcBef>
                          <a:spcPts val="0"/>
                        </a:spcBef>
                        <a:spcAft>
                          <a:spcPts val="0"/>
                        </a:spcAft>
                        <a:buClr>
                          <a:schemeClr val="dk1"/>
                        </a:buClr>
                        <a:buSzPts val="1000"/>
                        <a:buFont typeface="Calibri"/>
                        <a:buNone/>
                      </a:pPr>
                      <a:r>
                        <a:rPr lang="en-US" sz="1100" b="1" i="0" u="none" strike="noStrike" cap="none"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Blueprint Reading for Manufacturing Applications*</a:t>
                      </a:r>
                      <a:endParaRPr lang="en-US" sz="1100" b="1" i="0" u="none" strike="noStrike" cap="none" baseline="30000" dirty="0">
                        <a:solidFill>
                          <a:srgbClr val="012169"/>
                        </a:solidFill>
                        <a:latin typeface="Calibri" panose="020F0502020204030204" pitchFamily="34" charset="0"/>
                        <a:ea typeface="Open Sans Extrabold" panose="020B0606030504020204" pitchFamily="34" charset="0"/>
                        <a:cs typeface="Calibri" panose="020F0502020204030204" pitchFamily="34" charset="0"/>
                        <a:sym typeface="Calibri"/>
                      </a:endParaRPr>
                    </a:p>
                    <a:p>
                      <a:pPr marL="9525"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0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N1303684 (1 credit)</a:t>
                      </a:r>
                      <a:endParaRPr lang="en-US" sz="10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chemeClr val="dk1"/>
                        </a:buClr>
                        <a:buSzPts val="1000"/>
                        <a:buFont typeface="Calibri"/>
                        <a:buNone/>
                      </a:pPr>
                      <a:endParaRPr lang="en-US" sz="900" u="none" strike="noStrike" cap="none" dirty="0">
                        <a:solidFill>
                          <a:srgbClr val="3863AF"/>
                        </a:solidFill>
                        <a:latin typeface="Calibri" panose="020F0502020204030204" pitchFamily="34" charset="0"/>
                        <a:ea typeface="Open Sans Light"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chemeClr val="dk1"/>
                        </a:buClr>
                        <a:buSzPts val="1000"/>
                        <a:buFont typeface="Calibri"/>
                        <a:buNone/>
                      </a:pPr>
                      <a:r>
                        <a:rPr lang="en-US" sz="900" b="1"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Prerequisites: </a:t>
                      </a:r>
                      <a: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t>None</a:t>
                      </a:r>
                      <a:b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br>
                      <a:r>
                        <a:rPr lang="en-US" sz="900" b="1" i="0" u="none" strike="noStrike" cap="none"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Corequisites: </a:t>
                      </a:r>
                      <a:r>
                        <a:rPr lang="en-US" sz="9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None</a:t>
                      </a:r>
                    </a:p>
                    <a:p>
                      <a:pPr marL="0" marR="0" lvl="0" indent="0" algn="l" rtl="0">
                        <a:lnSpc>
                          <a:spcPct val="100000"/>
                        </a:lnSpc>
                        <a:spcBef>
                          <a:spcPts val="0"/>
                        </a:spcBef>
                        <a:spcAft>
                          <a:spcPts val="0"/>
                        </a:spcAft>
                        <a:buClr>
                          <a:schemeClr val="dk1"/>
                        </a:buClr>
                        <a:buSzPts val="1000"/>
                        <a:buFont typeface="Calibri"/>
                        <a:buNone/>
                      </a:pPr>
                      <a:r>
                        <a:rPr lang="en-US" sz="900" b="1" u="none" strike="noStrike" cap="none" dirty="0">
                          <a:solidFill>
                            <a:schemeClr val="tx1"/>
                          </a:solidFill>
                          <a:latin typeface="Calibri" panose="020F0502020204030204" pitchFamily="34" charset="0"/>
                          <a:ea typeface="Open Sans Light" panose="020B0606030504020204" pitchFamily="34" charset="0"/>
                          <a:cs typeface="Calibri" panose="020F0502020204030204" pitchFamily="34" charset="0"/>
                        </a:rPr>
                        <a:t>Recommended Prerequisites: </a:t>
                      </a:r>
                      <a:r>
                        <a:rPr lang="en-US" sz="900" u="none" strike="noStrike" cap="none" dirty="0">
                          <a:solidFill>
                            <a:schemeClr val="tx1"/>
                          </a:solidFill>
                          <a:latin typeface="Calibri" panose="020F0502020204030204" pitchFamily="34" charset="0"/>
                          <a:ea typeface="Open Sans Light" panose="020B0606030504020204" pitchFamily="34" charset="0"/>
                          <a:cs typeface="Calibri" panose="020F0502020204030204" pitchFamily="34" charset="0"/>
                        </a:rPr>
                        <a:t>Algebra I, Geometry, and Principles of Construction</a:t>
                      </a:r>
                    </a:p>
                    <a:p>
                      <a:pPr marL="0" marR="0" lvl="0" indent="0" algn="l" rtl="0">
                        <a:lnSpc>
                          <a:spcPct val="100000"/>
                        </a:lnSpc>
                        <a:spcBef>
                          <a:spcPts val="0"/>
                        </a:spcBef>
                        <a:spcAft>
                          <a:spcPts val="0"/>
                        </a:spcAft>
                        <a:buClr>
                          <a:schemeClr val="dk1"/>
                        </a:buClr>
                        <a:buSzPts val="1000"/>
                        <a:buFont typeface="Calibri"/>
                        <a:buNone/>
                      </a:pPr>
                      <a:r>
                        <a:rPr lang="en-US" sz="900" b="1"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rPr>
                        <a:t>Recommended Corequisites: </a:t>
                      </a:r>
                      <a:r>
                        <a:rPr lang="en-US" sz="9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rPr>
                        <a:t>None</a:t>
                      </a: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chemeClr val="dk1"/>
                        </a:buClr>
                        <a:buSzPts val="1000"/>
                        <a:buFont typeface="Calibri"/>
                        <a:buNone/>
                      </a:pPr>
                      <a:r>
                        <a:rPr lang="en-US" sz="900" u="none" strike="noStrike" cap="none" dirty="0">
                          <a:solidFill>
                            <a:schemeClr val="bg1"/>
                          </a:solidFill>
                          <a:latin typeface="Calibri" panose="020F0502020204030204" pitchFamily="34" charset="0"/>
                          <a:ea typeface="Open Sans Light" panose="020B0606030504020204" pitchFamily="34" charset="0"/>
                          <a:cs typeface="Calibri" panose="020F0502020204030204" pitchFamily="34" charset="0"/>
                        </a:rPr>
                        <a:t>1. Manufacturing</a:t>
                      </a:r>
                      <a:endParaRPr sz="900" u="none" strike="noStrike" cap="none" dirty="0">
                        <a:solidFill>
                          <a:schemeClr val="bg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71356863"/>
                  </a:ext>
                </a:extLst>
              </a:tr>
            </a:tbl>
          </a:graphicData>
        </a:graphic>
      </p:graphicFrame>
      <p:sp>
        <p:nvSpPr>
          <p:cNvPr id="21" name="Round Diagonal Corner Rectangle 20">
            <a:extLst>
              <a:ext uri="{FF2B5EF4-FFF2-40B4-BE49-F238E27FC236}">
                <a16:creationId xmlns:a16="http://schemas.microsoft.com/office/drawing/2014/main" id="{02FF7C61-5889-014E-A200-83B321531DD7}"/>
              </a:ext>
              <a:ext uri="{C183D7F6-B498-43B3-948B-1728B52AA6E4}">
                <adec:decorative xmlns:adec="http://schemas.microsoft.com/office/drawing/2017/decorative" val="1"/>
              </a:ext>
            </a:extLst>
          </p:cNvPr>
          <p:cNvSpPr/>
          <p:nvPr/>
        </p:nvSpPr>
        <p:spPr>
          <a:xfrm rot="16200000">
            <a:off x="-125033" y="4578983"/>
            <a:ext cx="1126254" cy="411242"/>
          </a:xfrm>
          <a:prstGeom prst="round2Diag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pitchFamily="34" charset="0"/>
              <a:cs typeface="Calibri" panose="020F0502020204030204" pitchFamily="34" charset="0"/>
            </a:endParaRPr>
          </a:p>
        </p:txBody>
      </p:sp>
      <p:sp>
        <p:nvSpPr>
          <p:cNvPr id="23" name="Google Shape;187;p2">
            <a:extLst>
              <a:ext uri="{FF2B5EF4-FFF2-40B4-BE49-F238E27FC236}">
                <a16:creationId xmlns:a16="http://schemas.microsoft.com/office/drawing/2014/main" id="{637971F6-B1B7-A64D-BA50-C97F2DEE90C7}"/>
              </a:ext>
            </a:extLst>
          </p:cNvPr>
          <p:cNvSpPr txBox="1"/>
          <p:nvPr/>
        </p:nvSpPr>
        <p:spPr>
          <a:xfrm rot="16200000">
            <a:off x="-68755" y="4630736"/>
            <a:ext cx="1013698" cy="307736"/>
          </a:xfrm>
          <a:prstGeom prst="rect">
            <a:avLst/>
          </a:prstGeom>
          <a:solidFill>
            <a:schemeClr val="accent3"/>
          </a:solid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ysClr val="windowText" lastClr="000000"/>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2</a:t>
            </a:r>
            <a:endParaRPr kumimoji="0" sz="1400" b="0" i="0" u="none" strike="noStrike" kern="1200" cap="none" spc="0" normalizeH="0" baseline="0" noProof="0" dirty="0">
              <a:ln>
                <a:noFill/>
              </a:ln>
              <a:solidFill>
                <a:sysClr val="windowText" lastClr="000000"/>
              </a:solidFill>
              <a:effectLst/>
              <a:uLnTx/>
              <a:uFillTx/>
              <a:latin typeface="Calibri" panose="020F0502020204030204" pitchFamily="34" charset="0"/>
              <a:ea typeface="Open Sans Light" panose="020B0606030504020204" pitchFamily="34" charset="0"/>
              <a:cs typeface="Calibri" panose="020F0502020204030204" pitchFamily="34" charset="0"/>
            </a:endParaRPr>
          </a:p>
        </p:txBody>
      </p:sp>
      <p:graphicFrame>
        <p:nvGraphicFramePr>
          <p:cNvPr id="55" name="Google Shape;188;p2">
            <a:extLst>
              <a:ext uri="{FF2B5EF4-FFF2-40B4-BE49-F238E27FC236}">
                <a16:creationId xmlns:a16="http://schemas.microsoft.com/office/drawing/2014/main" id="{C8ABB4AB-0B72-794F-BE18-FF28BD9BDE44}"/>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938498305"/>
              </p:ext>
            </p:extLst>
          </p:nvPr>
        </p:nvGraphicFramePr>
        <p:xfrm>
          <a:off x="815727" y="4065234"/>
          <a:ext cx="6437376" cy="3575344"/>
        </p:xfrm>
        <a:graphic>
          <a:graphicData uri="http://schemas.openxmlformats.org/drawingml/2006/table">
            <a:tbl>
              <a:tblPr firstRow="1" bandRow="1">
                <a:noFill/>
              </a:tblPr>
              <a:tblGrid>
                <a:gridCol w="1691640">
                  <a:extLst>
                    <a:ext uri="{9D8B030D-6E8A-4147-A177-3AD203B41FA5}">
                      <a16:colId xmlns:a16="http://schemas.microsoft.com/office/drawing/2014/main" val="20000"/>
                    </a:ext>
                  </a:extLst>
                </a:gridCol>
                <a:gridCol w="73152">
                  <a:extLst>
                    <a:ext uri="{9D8B030D-6E8A-4147-A177-3AD203B41FA5}">
                      <a16:colId xmlns:a16="http://schemas.microsoft.com/office/drawing/2014/main" val="1330543124"/>
                    </a:ext>
                  </a:extLst>
                </a:gridCol>
                <a:gridCol w="2075688">
                  <a:extLst>
                    <a:ext uri="{9D8B030D-6E8A-4147-A177-3AD203B41FA5}">
                      <a16:colId xmlns:a16="http://schemas.microsoft.com/office/drawing/2014/main" val="20002"/>
                    </a:ext>
                  </a:extLst>
                </a:gridCol>
                <a:gridCol w="2596896">
                  <a:extLst>
                    <a:ext uri="{9D8B030D-6E8A-4147-A177-3AD203B41FA5}">
                      <a16:colId xmlns:a16="http://schemas.microsoft.com/office/drawing/2014/main" val="20003"/>
                    </a:ext>
                  </a:extLst>
                </a:gridCol>
              </a:tblGrid>
              <a:tr h="329184">
                <a:tc>
                  <a:txBody>
                    <a:bodyPr/>
                    <a:lstStyle/>
                    <a:p>
                      <a:pPr marL="0" marR="0" lvl="0" indent="0" algn="l" rtl="0">
                        <a:lnSpc>
                          <a:spcPct val="100000"/>
                        </a:lnSpc>
                        <a:spcBef>
                          <a:spcPts val="0"/>
                        </a:spcBef>
                        <a:spcAft>
                          <a:spcPts val="0"/>
                        </a:spcAft>
                        <a:buNone/>
                      </a:pPr>
                      <a:r>
                        <a:rPr lang="en-US" sz="1200" b="1" i="0" u="none" strike="noStrike" cap="none" dirty="0">
                          <a:solidFill>
                            <a:schemeClr val="tx1"/>
                          </a:solidFill>
                          <a:latin typeface="Calibri" panose="020F0502020204030204" pitchFamily="34" charset="0"/>
                          <a:ea typeface="Open Sans ExtraBold" panose="020B0606030504020204" pitchFamily="34" charset="0"/>
                          <a:cs typeface="Calibri" panose="020F0502020204030204" pitchFamily="34" charset="0"/>
                        </a:rPr>
                        <a:t>Course</a:t>
                      </a:r>
                      <a:endParaRPr sz="1200" b="1" i="0" dirty="0">
                        <a:solidFill>
                          <a:schemeClr val="tx1"/>
                        </a:solidFill>
                        <a:latin typeface="Calibri" panose="020F0502020204030204" pitchFamily="34" charset="0"/>
                        <a:ea typeface="Open Sans ExtraBold"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endParaRPr sz="1200" b="1" i="0" u="none" strike="noStrike" cap="none" dirty="0">
                        <a:solidFill>
                          <a:schemeClr val="tx1"/>
                        </a:solidFill>
                        <a:latin typeface="Calibri" panose="020F0502020204030204" pitchFamily="34" charset="0"/>
                        <a:ea typeface="Open Sans ExtraBold"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200" b="1" i="0" u="none" strike="noStrike" cap="none" dirty="0">
                          <a:solidFill>
                            <a:schemeClr val="tx1"/>
                          </a:solidFill>
                          <a:latin typeface="Calibri" panose="020F0502020204030204" pitchFamily="34" charset="0"/>
                          <a:ea typeface="Open Sans ExtraBold" panose="020B0606030504020204" pitchFamily="34" charset="0"/>
                          <a:cs typeface="Calibri" panose="020F0502020204030204" pitchFamily="34" charset="0"/>
                          <a:sym typeface="Calibri"/>
                        </a:rPr>
                        <a:t>Prerequisites | </a:t>
                      </a:r>
                      <a:r>
                        <a:rPr lang="en-US" sz="1200" b="1" i="0" u="none" strike="noStrike" cap="none" dirty="0">
                          <a:solidFill>
                            <a:schemeClr val="tx1"/>
                          </a:solidFill>
                          <a:latin typeface="Calibri" panose="020F0502020204030204" pitchFamily="34" charset="0"/>
                          <a:ea typeface="Open Sans ExtraBold" panose="020B0606030504020204" pitchFamily="34" charset="0"/>
                          <a:cs typeface="Calibri" panose="020F0502020204030204" pitchFamily="34" charset="0"/>
                        </a:rPr>
                        <a:t>Corequisites </a:t>
                      </a:r>
                      <a:r>
                        <a:rPr lang="en-US" sz="1200" b="1" i="0" u="none" strike="noStrike" cap="none" dirty="0">
                          <a:solidFill>
                            <a:schemeClr val="tx1"/>
                          </a:solidFill>
                          <a:latin typeface="Calibri" panose="020F0502020204030204" pitchFamily="34" charset="0"/>
                          <a:ea typeface="Open Sans ExtraBold" panose="020B0606030504020204" pitchFamily="34" charset="0"/>
                          <a:cs typeface="Calibri" panose="020F0502020204030204" pitchFamily="34" charset="0"/>
                          <a:sym typeface="Calibri"/>
                        </a:rPr>
                        <a:t> </a:t>
                      </a:r>
                      <a:endParaRPr sz="1200" b="1" i="0" u="none" strike="noStrike" cap="none" dirty="0">
                        <a:solidFill>
                          <a:schemeClr val="tx1"/>
                        </a:solidFill>
                        <a:latin typeface="Calibri" panose="020F0502020204030204" pitchFamily="34" charset="0"/>
                        <a:ea typeface="Open Sans ExtraBold"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r" rtl="0">
                        <a:lnSpc>
                          <a:spcPct val="100000"/>
                        </a:lnSpc>
                        <a:spcBef>
                          <a:spcPts val="0"/>
                        </a:spcBef>
                        <a:spcAft>
                          <a:spcPts val="0"/>
                        </a:spcAft>
                        <a:buNone/>
                      </a:pPr>
                      <a:r>
                        <a:rPr lang="en-US" sz="1200" b="1" i="0" u="none" strike="noStrike" cap="none" dirty="0">
                          <a:solidFill>
                            <a:schemeClr val="tx1"/>
                          </a:solidFill>
                          <a:latin typeface="Calibri" panose="020F0502020204030204" pitchFamily="34" charset="0"/>
                          <a:ea typeface="Open Sans ExtraBold" panose="020B0606030504020204" pitchFamily="34" charset="0"/>
                          <a:cs typeface="Calibri" panose="020F0502020204030204" pitchFamily="34" charset="0"/>
                        </a:rPr>
                        <a:t>Career Clusters</a:t>
                      </a: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0"/>
                  </a:ext>
                </a:extLst>
              </a:tr>
              <a:tr h="452092">
                <a:tc>
                  <a:txBody>
                    <a:bodyPr/>
                    <a:lstStyle/>
                    <a:p>
                      <a:pPr marL="0" marR="0" lvl="0" indent="0" algn="l" rtl="0">
                        <a:lnSpc>
                          <a:spcPct val="100000"/>
                        </a:lnSpc>
                        <a:spcBef>
                          <a:spcPts val="0"/>
                        </a:spcBef>
                        <a:spcAft>
                          <a:spcPts val="0"/>
                        </a:spcAft>
                        <a:buClr>
                          <a:schemeClr val="dk1"/>
                        </a:buClr>
                        <a:buSzPts val="1000"/>
                        <a:buFont typeface="Calibri"/>
                        <a:buNone/>
                      </a:pPr>
                      <a:r>
                        <a:rPr lang="en-US" sz="1050" b="1" i="0" u="none" strike="noStrike" cap="none"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Diversified Manufacturing I*</a:t>
                      </a:r>
                    </a:p>
                    <a:p>
                      <a:pPr marL="9525"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0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13032650  (1 credit)</a:t>
                      </a:r>
                      <a:endParaRPr lang="en-US" sz="10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endParaRPr>
                    </a:p>
                  </a:txBody>
                  <a:tcPr marL="9145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chemeClr val="dk1"/>
                        </a:buClr>
                        <a:buSzPts val="1000"/>
                        <a:buFont typeface="Calibri"/>
                        <a:buNone/>
                      </a:pPr>
                      <a:endParaRPr lang="en-US" sz="900" u="none" strike="noStrike" cap="none" dirty="0">
                        <a:solidFill>
                          <a:srgbClr val="3863AF"/>
                        </a:solidFill>
                        <a:latin typeface="Calibri" panose="020F0502020204030204" pitchFamily="34" charset="0"/>
                        <a:ea typeface="Open Sans Light"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chemeClr val="dk1"/>
                        </a:buClr>
                        <a:buSzPts val="1000"/>
                        <a:buFont typeface="Calibri"/>
                        <a:buNone/>
                      </a:pPr>
                      <a:r>
                        <a:rPr lang="en-US" sz="900" b="1"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Prerequisites: </a:t>
                      </a:r>
                      <a: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t>None</a:t>
                      </a:r>
                      <a:b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br>
                      <a:r>
                        <a:rPr lang="en-US" sz="900" b="1" i="0" u="none" strike="noStrike" cap="none"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Corequisites: </a:t>
                      </a:r>
                      <a:r>
                        <a:rPr lang="en-US" sz="9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None</a:t>
                      </a:r>
                    </a:p>
                    <a:p>
                      <a:pPr marL="0" marR="0" lvl="0" indent="0" algn="l" rtl="0">
                        <a:lnSpc>
                          <a:spcPct val="100000"/>
                        </a:lnSpc>
                        <a:spcBef>
                          <a:spcPts val="0"/>
                        </a:spcBef>
                        <a:spcAft>
                          <a:spcPts val="0"/>
                        </a:spcAft>
                        <a:buClr>
                          <a:schemeClr val="dk1"/>
                        </a:buClr>
                        <a:buSzPts val="1000"/>
                        <a:buFont typeface="Calibri"/>
                        <a:buNone/>
                      </a:pPr>
                      <a:r>
                        <a:rPr lang="en-US" sz="900" b="1" u="none" strike="noStrike" cap="none" dirty="0">
                          <a:solidFill>
                            <a:schemeClr val="tx1"/>
                          </a:solidFill>
                          <a:latin typeface="Calibri" panose="020F0502020204030204" pitchFamily="34" charset="0"/>
                          <a:ea typeface="Open Sans Light" panose="020B0606030504020204" pitchFamily="34" charset="0"/>
                          <a:cs typeface="Calibri" panose="020F0502020204030204" pitchFamily="34" charset="0"/>
                        </a:rPr>
                        <a:t>Recommended Prerequisites: </a:t>
                      </a:r>
                      <a:r>
                        <a:rPr lang="en-US" sz="900" u="none" strike="noStrike" cap="none" dirty="0">
                          <a:solidFill>
                            <a:schemeClr val="tx1"/>
                          </a:solidFill>
                          <a:latin typeface="Calibri" panose="020F0502020204030204" pitchFamily="34" charset="0"/>
                          <a:ea typeface="Open Sans Light" panose="020B0606030504020204" pitchFamily="34" charset="0"/>
                          <a:cs typeface="Calibri" panose="020F0502020204030204" pitchFamily="34" charset="0"/>
                        </a:rPr>
                        <a:t>Algebra I</a:t>
                      </a:r>
                    </a:p>
                    <a:p>
                      <a:pPr marL="0" marR="0" lvl="0" indent="0" algn="l" rtl="0">
                        <a:lnSpc>
                          <a:spcPct val="100000"/>
                        </a:lnSpc>
                        <a:spcBef>
                          <a:spcPts val="0"/>
                        </a:spcBef>
                        <a:spcAft>
                          <a:spcPts val="0"/>
                        </a:spcAft>
                        <a:buClr>
                          <a:schemeClr val="dk1"/>
                        </a:buClr>
                        <a:buSzPts val="1000"/>
                        <a:buFont typeface="Calibri"/>
                        <a:buNone/>
                      </a:pPr>
                      <a:r>
                        <a:rPr lang="en-US" sz="900" b="1"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rPr>
                        <a:t>Recommended Corequisites: </a:t>
                      </a:r>
                      <a:r>
                        <a:rPr lang="en-US" sz="9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rPr>
                        <a:t>None</a:t>
                      </a: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chemeClr val="dk1"/>
                        </a:buClr>
                        <a:buSzPts val="1000"/>
                        <a:buFont typeface="Calibri"/>
                        <a:buNone/>
                      </a:pPr>
                      <a:r>
                        <a:rPr lang="en-US" sz="900" b="0" i="0" u="none" strike="noStrike" cap="none" dirty="0">
                          <a:solidFill>
                            <a:schemeClr val="bg1"/>
                          </a:solidFill>
                          <a:latin typeface="Calibri" panose="020F0502020204030204" pitchFamily="34" charset="0"/>
                          <a:ea typeface="Open Sans Light" panose="020B0606030504020204" pitchFamily="34" charset="0"/>
                          <a:cs typeface="Calibri" panose="020F0502020204030204" pitchFamily="34" charset="0"/>
                          <a:sym typeface="Calibri"/>
                        </a:rPr>
                        <a:t>1. Manufacturing </a:t>
                      </a:r>
                      <a:endParaRPr sz="900" u="none" strike="noStrike" cap="none" dirty="0">
                        <a:solidFill>
                          <a:schemeClr val="bg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22935">
                <a:tc>
                  <a:txBody>
                    <a:bodyPr/>
                    <a:lstStyle/>
                    <a:p>
                      <a:pPr marL="57150" marR="0" lvl="0" indent="0" algn="l" rtl="0">
                        <a:lnSpc>
                          <a:spcPct val="100000"/>
                        </a:lnSpc>
                        <a:spcBef>
                          <a:spcPts val="0"/>
                        </a:spcBef>
                        <a:spcAft>
                          <a:spcPts val="0"/>
                        </a:spcAft>
                        <a:buClr>
                          <a:schemeClr val="dk1"/>
                        </a:buClr>
                        <a:buSzPts val="1000"/>
                        <a:buFont typeface="Calibri"/>
                        <a:buNone/>
                        <a:tabLst/>
                      </a:pPr>
                      <a:r>
                        <a:rPr lang="en-US" sz="1100" b="1" i="0" u="none" strike="noStrike" cap="none"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Occupational Safety and Environmental Technology I*</a:t>
                      </a:r>
                    </a:p>
                    <a:p>
                      <a:pPr marL="5715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0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N1303680  (1 credit)</a:t>
                      </a:r>
                      <a:endParaRPr lang="en-US" sz="10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endParaRPr>
                    </a:p>
                  </a:txBody>
                  <a:tcPr marL="45720" marR="4572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chemeClr val="dk1"/>
                        </a:buClr>
                        <a:buSzPts val="1000"/>
                        <a:buFont typeface="Calibri"/>
                        <a:buNone/>
                      </a:pPr>
                      <a:endParaRPr sz="900" u="none" strike="noStrike" cap="none" dirty="0">
                        <a:solidFill>
                          <a:srgbClr val="3863AF"/>
                        </a:solidFill>
                        <a:latin typeface="Calibri" panose="020F0502020204030204" pitchFamily="34" charset="0"/>
                        <a:ea typeface="Open Sans Light"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chemeClr val="dk1"/>
                        </a:buClr>
                        <a:buSzPts val="1000"/>
                        <a:buFont typeface="Calibri"/>
                        <a:buNone/>
                      </a:pPr>
                      <a:r>
                        <a:rPr lang="en-US" sz="900" b="1"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Prerequisites: </a:t>
                      </a:r>
                      <a: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t>None</a:t>
                      </a:r>
                    </a:p>
                    <a:p>
                      <a:pPr marL="0" marR="0" lvl="0" indent="0" algn="l" rtl="0">
                        <a:lnSpc>
                          <a:spcPct val="100000"/>
                        </a:lnSpc>
                        <a:spcBef>
                          <a:spcPts val="0"/>
                        </a:spcBef>
                        <a:spcAft>
                          <a:spcPts val="0"/>
                        </a:spcAft>
                        <a:buClr>
                          <a:schemeClr val="dk1"/>
                        </a:buClr>
                        <a:buSzPts val="1000"/>
                        <a:buFont typeface="Calibri"/>
                        <a:buNone/>
                      </a:pPr>
                      <a:r>
                        <a:rPr lang="en-US" sz="900" b="1" i="0" u="none" strike="noStrike" cap="none"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Corequisites: </a:t>
                      </a:r>
                      <a:r>
                        <a:rPr lang="en-US" sz="9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None</a:t>
                      </a:r>
                    </a:p>
                    <a:p>
                      <a:pPr marL="0" marR="0" lvl="0" indent="0" algn="l" rtl="0">
                        <a:lnSpc>
                          <a:spcPct val="100000"/>
                        </a:lnSpc>
                        <a:spcBef>
                          <a:spcPts val="0"/>
                        </a:spcBef>
                        <a:spcAft>
                          <a:spcPts val="0"/>
                        </a:spcAft>
                        <a:buClr>
                          <a:schemeClr val="dk1"/>
                        </a:buClr>
                        <a:buSzPts val="1000"/>
                        <a:buFont typeface="Calibri"/>
                        <a:buNone/>
                      </a:pPr>
                      <a:r>
                        <a:rPr lang="en-US" sz="900" b="1" u="none" strike="noStrike" cap="none" dirty="0">
                          <a:solidFill>
                            <a:schemeClr val="tx1"/>
                          </a:solidFill>
                          <a:latin typeface="Calibri" panose="020F0502020204030204" pitchFamily="34" charset="0"/>
                          <a:ea typeface="Open Sans Light" panose="020B0606030504020204" pitchFamily="34" charset="0"/>
                          <a:cs typeface="Calibri" panose="020F0502020204030204" pitchFamily="34" charset="0"/>
                        </a:rPr>
                        <a:t>Recommended Prerequisites: </a:t>
                      </a:r>
                      <a:r>
                        <a:rPr lang="en-US" sz="900" u="none" strike="noStrike" cap="none" dirty="0">
                          <a:solidFill>
                            <a:schemeClr val="tx1"/>
                          </a:solidFill>
                          <a:latin typeface="Calibri" panose="020F0502020204030204" pitchFamily="34" charset="0"/>
                          <a:ea typeface="Open Sans Light" panose="020B0606030504020204" pitchFamily="34" charset="0"/>
                          <a:cs typeface="Calibri" panose="020F0502020204030204" pitchFamily="34" charset="0"/>
                        </a:rPr>
                        <a:t>Principles of Transportation Systems, Principles of Distribution and Logistics, or Principles of Manufacturing</a:t>
                      </a:r>
                    </a:p>
                    <a:p>
                      <a:pPr marL="0" marR="0" lvl="0" indent="0" algn="l" rtl="0">
                        <a:lnSpc>
                          <a:spcPct val="100000"/>
                        </a:lnSpc>
                        <a:spcBef>
                          <a:spcPts val="0"/>
                        </a:spcBef>
                        <a:spcAft>
                          <a:spcPts val="0"/>
                        </a:spcAft>
                        <a:buClr>
                          <a:schemeClr val="dk1"/>
                        </a:buClr>
                        <a:buSzPts val="1000"/>
                        <a:buFont typeface="Calibri"/>
                        <a:buNone/>
                      </a:pPr>
                      <a:r>
                        <a:rPr lang="en-US" sz="900" b="1"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rPr>
                        <a:t>Recommended Corequisites: </a:t>
                      </a:r>
                      <a:r>
                        <a:rPr lang="en-US" sz="9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rPr>
                        <a:t>None</a:t>
                      </a: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None/>
                      </a:pPr>
                      <a:r>
                        <a:rPr lang="en-US" sz="900" u="none" strike="noStrike" cap="none" dirty="0">
                          <a:latin typeface="Calibri" panose="020F0502020204030204" pitchFamily="34" charset="0"/>
                          <a:ea typeface="Open Sans Light" panose="020B0606030504020204" pitchFamily="34" charset="0"/>
                          <a:cs typeface="Calibri" panose="020F0502020204030204" pitchFamily="34" charset="0"/>
                        </a:rPr>
                        <a:t> </a:t>
                      </a:r>
                      <a:r>
                        <a:rPr lang="en-US" sz="900" u="none" strike="noStrike" cap="none" dirty="0">
                          <a:solidFill>
                            <a:schemeClr val="bg1"/>
                          </a:solidFill>
                          <a:latin typeface="Calibri" panose="020F0502020204030204" pitchFamily="34" charset="0"/>
                          <a:ea typeface="Open Sans Light" panose="020B0606030504020204" pitchFamily="34" charset="0"/>
                          <a:cs typeface="Calibri" panose="020F0502020204030204" pitchFamily="34" charset="0"/>
                        </a:rPr>
                        <a:t>1. Energy</a:t>
                      </a:r>
                    </a:p>
                    <a:p>
                      <a:pPr marL="0" marR="0" lvl="0" indent="0" algn="ctr" rtl="0">
                        <a:lnSpc>
                          <a:spcPct val="100000"/>
                        </a:lnSpc>
                        <a:spcBef>
                          <a:spcPts val="0"/>
                        </a:spcBef>
                        <a:spcAft>
                          <a:spcPts val="0"/>
                        </a:spcAft>
                        <a:buNone/>
                      </a:pPr>
                      <a:r>
                        <a:rPr lang="en-US" sz="900" u="none" strike="noStrike" cap="none" dirty="0">
                          <a:solidFill>
                            <a:schemeClr val="bg1"/>
                          </a:solidFill>
                          <a:latin typeface="Calibri" panose="020F0502020204030204" pitchFamily="34" charset="0"/>
                          <a:ea typeface="Open Sans Light" panose="020B0606030504020204" pitchFamily="34" charset="0"/>
                          <a:cs typeface="Calibri" panose="020F0502020204030204" pitchFamily="34" charset="0"/>
                        </a:rPr>
                        <a:t>2. Manufacturing</a:t>
                      </a:r>
                    </a:p>
                    <a:p>
                      <a:pPr marL="0" marR="0" lvl="0" indent="0" algn="ctr" rtl="0">
                        <a:lnSpc>
                          <a:spcPct val="100000"/>
                        </a:lnSpc>
                        <a:spcBef>
                          <a:spcPts val="0"/>
                        </a:spcBef>
                        <a:spcAft>
                          <a:spcPts val="0"/>
                        </a:spcAft>
                        <a:buNone/>
                      </a:pPr>
                      <a:r>
                        <a:rPr lang="en-US" sz="900" u="none" strike="noStrike" cap="none" dirty="0">
                          <a:solidFill>
                            <a:schemeClr val="bg1"/>
                          </a:solidFill>
                          <a:latin typeface="Calibri" panose="020F0502020204030204" pitchFamily="34" charset="0"/>
                          <a:ea typeface="Open Sans Light" panose="020B0606030504020204" pitchFamily="34" charset="0"/>
                          <a:cs typeface="Calibri" panose="020F0502020204030204" pitchFamily="34" charset="0"/>
                        </a:rPr>
                        <a:t>3. Transportation, Distribution and Logistics</a:t>
                      </a:r>
                      <a:endParaRPr sz="900" dirty="0">
                        <a:solidFill>
                          <a:schemeClr val="bg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10590">
                <a:tc>
                  <a:txBody>
                    <a:bodyPr/>
                    <a:lstStyle/>
                    <a:p>
                      <a:pPr marL="0" marR="0" lvl="0" indent="0" algn="l" rtl="0">
                        <a:lnSpc>
                          <a:spcPct val="100000"/>
                        </a:lnSpc>
                        <a:spcBef>
                          <a:spcPts val="0"/>
                        </a:spcBef>
                        <a:spcAft>
                          <a:spcPts val="0"/>
                        </a:spcAft>
                        <a:buClr>
                          <a:schemeClr val="dk1"/>
                        </a:buClr>
                        <a:buSzPts val="1000"/>
                        <a:buFont typeface="Calibri"/>
                        <a:buNone/>
                      </a:pPr>
                      <a:r>
                        <a:rPr lang="en-US" sz="1100" b="1" i="0" u="none" strike="noStrike" cap="none"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Metal Fabrication and Machining I</a:t>
                      </a:r>
                    </a:p>
                    <a:p>
                      <a:pPr marL="9525" marR="0" lvl="0" indent="0" algn="l" defTabSz="1341150" rtl="0" eaLnBrk="1" fontAlgn="auto" latinLnBrk="0" hangingPunct="1">
                        <a:lnSpc>
                          <a:spcPct val="100000"/>
                        </a:lnSpc>
                        <a:spcBef>
                          <a:spcPts val="0"/>
                        </a:spcBef>
                        <a:spcAft>
                          <a:spcPts val="0"/>
                        </a:spcAft>
                        <a:buClr>
                          <a:srgbClr val="000000"/>
                        </a:buClr>
                        <a:buSzPts val="1000"/>
                        <a:buFont typeface="Calibri"/>
                        <a:buNone/>
                        <a:tabLst/>
                        <a:defRPr/>
                      </a:pPr>
                      <a:r>
                        <a:rPr kumimoji="0" lang="en-US" sz="10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13032700  (2 credits)</a:t>
                      </a:r>
                      <a:endParaRPr kumimoji="0" lang="en-US" sz="10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endParaRPr>
                    </a:p>
                  </a:txBody>
                  <a:tcPr marL="9145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chemeClr val="dk1"/>
                        </a:buClr>
                        <a:buSzPts val="1000"/>
                        <a:buFont typeface="Calibri"/>
                        <a:buNone/>
                      </a:pPr>
                      <a:endParaRPr sz="900" u="none" strike="noStrike" cap="none" dirty="0">
                        <a:latin typeface="Calibri" panose="020F0502020204030204" pitchFamily="34" charset="0"/>
                        <a:ea typeface="Open Sans Light"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900" b="1"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Prerequisites: </a:t>
                      </a:r>
                      <a: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t>None</a:t>
                      </a:r>
                      <a:b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br>
                      <a:r>
                        <a:rPr lang="en-US" sz="900" b="1" i="0" u="none" strike="noStrike" cap="none"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Corequisites: </a:t>
                      </a:r>
                      <a:r>
                        <a:rPr lang="en-US" sz="9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None</a:t>
                      </a:r>
                    </a:p>
                    <a:p>
                      <a:pPr marL="0" marR="0" lvl="0" indent="0" algn="l" rtl="0">
                        <a:lnSpc>
                          <a:spcPct val="100000"/>
                        </a:lnSpc>
                        <a:spcBef>
                          <a:spcPts val="0"/>
                        </a:spcBef>
                        <a:spcAft>
                          <a:spcPts val="0"/>
                        </a:spcAft>
                        <a:buClr>
                          <a:schemeClr val="dk1"/>
                        </a:buClr>
                        <a:buSzPts val="1000"/>
                        <a:buFont typeface="Calibri"/>
                        <a:buNone/>
                      </a:pPr>
                      <a:r>
                        <a:rPr lang="en-US" sz="900" b="1" u="none" strike="noStrike" cap="none" dirty="0">
                          <a:solidFill>
                            <a:schemeClr val="tx1"/>
                          </a:solidFill>
                          <a:latin typeface="Calibri" panose="020F0502020204030204" pitchFamily="34" charset="0"/>
                          <a:ea typeface="Open Sans Light" panose="020B0606030504020204" pitchFamily="34" charset="0"/>
                          <a:cs typeface="Calibri" panose="020F0502020204030204" pitchFamily="34" charset="0"/>
                        </a:rPr>
                        <a:t>Recommended Prerequisites: </a:t>
                      </a:r>
                      <a:r>
                        <a:rPr lang="en-US" sz="900" u="none" strike="noStrike" cap="none" dirty="0">
                          <a:solidFill>
                            <a:schemeClr val="tx1"/>
                          </a:solidFill>
                          <a:latin typeface="Calibri" panose="020F0502020204030204" pitchFamily="34" charset="0"/>
                          <a:ea typeface="Open Sans Light" panose="020B0606030504020204" pitchFamily="34" charset="0"/>
                          <a:cs typeface="Calibri" panose="020F0502020204030204" pitchFamily="34" charset="0"/>
                        </a:rPr>
                        <a:t>Algebra I or Geometry</a:t>
                      </a:r>
                    </a:p>
                    <a:p>
                      <a:pPr marL="0" marR="0" lvl="0" indent="0" algn="l" rtl="0">
                        <a:lnSpc>
                          <a:spcPct val="100000"/>
                        </a:lnSpc>
                        <a:spcBef>
                          <a:spcPts val="0"/>
                        </a:spcBef>
                        <a:spcAft>
                          <a:spcPts val="0"/>
                        </a:spcAft>
                        <a:buClr>
                          <a:schemeClr val="dk1"/>
                        </a:buClr>
                        <a:buSzPts val="1000"/>
                        <a:buFont typeface="Calibri"/>
                        <a:buNone/>
                      </a:pPr>
                      <a:r>
                        <a:rPr lang="en-US" sz="900" b="1"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rPr>
                        <a:t>Recommended Corequisites: </a:t>
                      </a:r>
                      <a:r>
                        <a:rPr lang="en-US" sz="9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rPr>
                        <a:t>None</a:t>
                      </a: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chemeClr val="dk1"/>
                        </a:buClr>
                        <a:buSzPts val="1000"/>
                        <a:buFont typeface="Calibri"/>
                        <a:buNone/>
                      </a:pPr>
                      <a:r>
                        <a:rPr lang="en-US" sz="900" u="none" strike="noStrike" cap="none" dirty="0">
                          <a:solidFill>
                            <a:schemeClr val="bg1"/>
                          </a:solidFill>
                          <a:latin typeface="Calibri" panose="020F0502020204030204" pitchFamily="34" charset="0"/>
                          <a:ea typeface="Open Sans Light" panose="020B0606030504020204" pitchFamily="34" charset="0"/>
                          <a:cs typeface="Calibri" panose="020F0502020204030204" pitchFamily="34" charset="0"/>
                        </a:rPr>
                        <a:t>1. Manufacturing</a:t>
                      </a:r>
                      <a:endParaRPr sz="900" u="none" strike="noStrike" cap="none" dirty="0">
                        <a:solidFill>
                          <a:schemeClr val="bg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31776273"/>
                  </a:ext>
                </a:extLst>
              </a:tr>
              <a:tr h="510590">
                <a:tc>
                  <a:txBody>
                    <a:bodyPr/>
                    <a:lstStyle/>
                    <a:p>
                      <a:pPr marL="0" marR="0" lvl="0" indent="0" algn="l" rtl="0">
                        <a:lnSpc>
                          <a:spcPct val="100000"/>
                        </a:lnSpc>
                        <a:spcBef>
                          <a:spcPts val="0"/>
                        </a:spcBef>
                        <a:spcAft>
                          <a:spcPts val="0"/>
                        </a:spcAft>
                        <a:buClr>
                          <a:schemeClr val="dk1"/>
                        </a:buClr>
                        <a:buSzPts val="1000"/>
                        <a:buFont typeface="Calibri"/>
                        <a:buNone/>
                      </a:pPr>
                      <a:r>
                        <a:rPr lang="en-US" sz="1100" b="1" i="0" u="none" strike="noStrike" cap="none"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Entrepreneurship I</a:t>
                      </a:r>
                    </a:p>
                    <a:p>
                      <a:pPr marL="9525" marR="0" lvl="0" indent="0" algn="l" defTabSz="1341150" rtl="0" eaLnBrk="1" fontAlgn="auto" latinLnBrk="0" hangingPunct="1">
                        <a:lnSpc>
                          <a:spcPct val="100000"/>
                        </a:lnSpc>
                        <a:spcBef>
                          <a:spcPts val="0"/>
                        </a:spcBef>
                        <a:spcAft>
                          <a:spcPts val="0"/>
                        </a:spcAft>
                        <a:buClr>
                          <a:srgbClr val="000000"/>
                        </a:buClr>
                        <a:buSzPts val="1000"/>
                        <a:buFont typeface="Calibri"/>
                        <a:buNone/>
                        <a:tabLst/>
                        <a:defRPr/>
                      </a:pPr>
                      <a:r>
                        <a:rPr kumimoji="0" lang="en-US" sz="10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13011101  (1 credit)</a:t>
                      </a:r>
                      <a:endParaRPr kumimoji="0" lang="en-US" sz="10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endParaRPr>
                    </a:p>
                  </a:txBody>
                  <a:tcPr marL="9145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chemeClr val="dk1"/>
                        </a:buClr>
                        <a:buSzPts val="1000"/>
                        <a:buFont typeface="Calibri"/>
                        <a:buNone/>
                      </a:pPr>
                      <a:endParaRPr sz="900" u="none" strike="noStrike" cap="none" dirty="0">
                        <a:latin typeface="Calibri" panose="020F0502020204030204" pitchFamily="34" charset="0"/>
                        <a:ea typeface="Open Sans Light"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900" b="1"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Prerequisites: </a:t>
                      </a:r>
                      <a: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t>None</a:t>
                      </a:r>
                      <a:b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br>
                      <a:r>
                        <a:rPr lang="en-US" sz="900" b="1" i="0" u="none" strike="noStrike" cap="none"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Corequisites: </a:t>
                      </a:r>
                      <a:r>
                        <a:rPr lang="en-US" sz="9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None</a:t>
                      </a:r>
                    </a:p>
                    <a:p>
                      <a:pPr marL="0" marR="0" lvl="0" indent="0" algn="l" rtl="0">
                        <a:lnSpc>
                          <a:spcPct val="100000"/>
                        </a:lnSpc>
                        <a:spcBef>
                          <a:spcPts val="0"/>
                        </a:spcBef>
                        <a:spcAft>
                          <a:spcPts val="0"/>
                        </a:spcAft>
                        <a:buClr>
                          <a:schemeClr val="dk1"/>
                        </a:buClr>
                        <a:buSzPts val="1000"/>
                        <a:buFont typeface="Calibri"/>
                        <a:buNone/>
                      </a:pPr>
                      <a:r>
                        <a:rPr lang="en-US" sz="900" b="1" u="none" strike="noStrike" cap="none" dirty="0">
                          <a:solidFill>
                            <a:schemeClr val="tx1"/>
                          </a:solidFill>
                          <a:latin typeface="Calibri" panose="020F0502020204030204" pitchFamily="34" charset="0"/>
                          <a:ea typeface="Open Sans Light" panose="020B0606030504020204" pitchFamily="34" charset="0"/>
                          <a:cs typeface="Calibri" panose="020F0502020204030204" pitchFamily="34" charset="0"/>
                        </a:rPr>
                        <a:t>Recommended Prerequisites: </a:t>
                      </a:r>
                      <a:r>
                        <a:rPr lang="en-US" sz="900" u="none" strike="noStrike" cap="none" dirty="0">
                          <a:solidFill>
                            <a:schemeClr val="tx1"/>
                          </a:solidFill>
                          <a:latin typeface="Calibri" panose="020F0502020204030204" pitchFamily="34" charset="0"/>
                          <a:ea typeface="Open Sans Light" panose="020B0606030504020204" pitchFamily="34" charset="0"/>
                          <a:cs typeface="Calibri" panose="020F0502020204030204" pitchFamily="34" charset="0"/>
                        </a:rPr>
                        <a:t>Principles of Business, Marketing, and Finance</a:t>
                      </a:r>
                    </a:p>
                    <a:p>
                      <a:pPr marL="0" marR="0" lvl="0" indent="0" algn="l" rtl="0">
                        <a:lnSpc>
                          <a:spcPct val="100000"/>
                        </a:lnSpc>
                        <a:spcBef>
                          <a:spcPts val="0"/>
                        </a:spcBef>
                        <a:spcAft>
                          <a:spcPts val="0"/>
                        </a:spcAft>
                        <a:buClr>
                          <a:schemeClr val="dk1"/>
                        </a:buClr>
                        <a:buSzPts val="1000"/>
                        <a:buFont typeface="Calibri"/>
                        <a:buNone/>
                      </a:pPr>
                      <a:r>
                        <a:rPr lang="en-US" sz="900" b="1"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rPr>
                        <a:t>Recommended Corequisites: </a:t>
                      </a:r>
                      <a:r>
                        <a:rPr lang="en-US" sz="9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rPr>
                        <a:t>None</a:t>
                      </a: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chemeClr val="dk1"/>
                        </a:buClr>
                        <a:buSzPts val="1000"/>
                        <a:buFont typeface="Calibri"/>
                        <a:buNone/>
                      </a:pPr>
                      <a:endParaRPr sz="900" u="none" strike="noStrike" cap="none" dirty="0">
                        <a:solidFill>
                          <a:schemeClr val="bg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7909930"/>
                  </a:ext>
                </a:extLst>
              </a:tr>
            </a:tbl>
          </a:graphicData>
        </a:graphic>
      </p:graphicFrame>
      <p:sp>
        <p:nvSpPr>
          <p:cNvPr id="27" name="Round Diagonal Corner Rectangle 26">
            <a:extLst>
              <a:ext uri="{FF2B5EF4-FFF2-40B4-BE49-F238E27FC236}">
                <a16:creationId xmlns:a16="http://schemas.microsoft.com/office/drawing/2014/main" id="{D61A33BC-C4A5-9F44-BE5C-2240AF40DE49}"/>
              </a:ext>
              <a:ext uri="{C183D7F6-B498-43B3-948B-1728B52AA6E4}">
                <adec:decorative xmlns:adec="http://schemas.microsoft.com/office/drawing/2017/decorative" val="1"/>
              </a:ext>
            </a:extLst>
          </p:cNvPr>
          <p:cNvSpPr/>
          <p:nvPr/>
        </p:nvSpPr>
        <p:spPr>
          <a:xfrm rot="16200000">
            <a:off x="-125033" y="8216437"/>
            <a:ext cx="1126254" cy="411242"/>
          </a:xfrm>
          <a:prstGeom prst="round2DiagRect">
            <a:avLst/>
          </a:prstGeom>
          <a:solidFill>
            <a:srgbClr val="3635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pitchFamily="34" charset="0"/>
              <a:cs typeface="Calibri" panose="020F0502020204030204" pitchFamily="34" charset="0"/>
            </a:endParaRPr>
          </a:p>
        </p:txBody>
      </p:sp>
      <p:sp>
        <p:nvSpPr>
          <p:cNvPr id="28" name="Google Shape;187;p2">
            <a:extLst>
              <a:ext uri="{FF2B5EF4-FFF2-40B4-BE49-F238E27FC236}">
                <a16:creationId xmlns:a16="http://schemas.microsoft.com/office/drawing/2014/main" id="{09098AEF-70D1-2C49-8103-522CAEFD3794}"/>
              </a:ext>
            </a:extLst>
          </p:cNvPr>
          <p:cNvSpPr txBox="1"/>
          <p:nvPr/>
        </p:nvSpPr>
        <p:spPr>
          <a:xfrm rot="16200000">
            <a:off x="-68755" y="8284092"/>
            <a:ext cx="1013698" cy="307736"/>
          </a:xfrm>
          <a:prstGeom prst="rect">
            <a:avLst/>
          </a:prstGeom>
          <a:solidFill>
            <a:srgbClr val="363534"/>
          </a:solid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3</a:t>
            </a:r>
            <a:endParaRPr kumimoji="0" sz="1400" b="0" i="0" u="none" strike="noStrike" kern="1200" cap="none" spc="0" normalizeH="0" baseline="0" noProof="0" dirty="0">
              <a:ln>
                <a:noFill/>
              </a:ln>
              <a:solidFill>
                <a:prstClr val="white"/>
              </a:solidFill>
              <a:effectLst/>
              <a:uLnTx/>
              <a:uFillTx/>
              <a:latin typeface="Calibri" panose="020F0502020204030204" pitchFamily="34" charset="0"/>
              <a:ea typeface="Open Sans Light" panose="020B0606030504020204" pitchFamily="34" charset="0"/>
              <a:cs typeface="Calibri" panose="020F0502020204030204" pitchFamily="34" charset="0"/>
            </a:endParaRPr>
          </a:p>
        </p:txBody>
      </p:sp>
      <p:graphicFrame>
        <p:nvGraphicFramePr>
          <p:cNvPr id="25" name="Google Shape;188;p2">
            <a:extLst>
              <a:ext uri="{FF2B5EF4-FFF2-40B4-BE49-F238E27FC236}">
                <a16:creationId xmlns:a16="http://schemas.microsoft.com/office/drawing/2014/main" id="{3DABB247-8273-DA47-B49C-F888A0F5F1D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699545407"/>
              </p:ext>
            </p:extLst>
          </p:nvPr>
        </p:nvGraphicFramePr>
        <p:xfrm>
          <a:off x="813491" y="7698448"/>
          <a:ext cx="6437376" cy="1109330"/>
        </p:xfrm>
        <a:graphic>
          <a:graphicData uri="http://schemas.openxmlformats.org/drawingml/2006/table">
            <a:tbl>
              <a:tblPr firstRow="1" bandRow="1">
                <a:noFill/>
              </a:tblPr>
              <a:tblGrid>
                <a:gridCol w="1691640">
                  <a:extLst>
                    <a:ext uri="{9D8B030D-6E8A-4147-A177-3AD203B41FA5}">
                      <a16:colId xmlns:a16="http://schemas.microsoft.com/office/drawing/2014/main" val="20000"/>
                    </a:ext>
                  </a:extLst>
                </a:gridCol>
                <a:gridCol w="73152">
                  <a:extLst>
                    <a:ext uri="{9D8B030D-6E8A-4147-A177-3AD203B41FA5}">
                      <a16:colId xmlns:a16="http://schemas.microsoft.com/office/drawing/2014/main" val="4271131778"/>
                    </a:ext>
                  </a:extLst>
                </a:gridCol>
                <a:gridCol w="2075688">
                  <a:extLst>
                    <a:ext uri="{9D8B030D-6E8A-4147-A177-3AD203B41FA5}">
                      <a16:colId xmlns:a16="http://schemas.microsoft.com/office/drawing/2014/main" val="20002"/>
                    </a:ext>
                  </a:extLst>
                </a:gridCol>
                <a:gridCol w="2596896">
                  <a:extLst>
                    <a:ext uri="{9D8B030D-6E8A-4147-A177-3AD203B41FA5}">
                      <a16:colId xmlns:a16="http://schemas.microsoft.com/office/drawing/2014/main" val="20003"/>
                    </a:ext>
                  </a:extLst>
                </a:gridCol>
              </a:tblGrid>
              <a:tr h="332080">
                <a:tc>
                  <a:txBody>
                    <a:bodyPr/>
                    <a:lstStyle/>
                    <a:p>
                      <a:pPr marL="0" marR="0" lvl="0" indent="0" algn="l" rtl="0">
                        <a:lnSpc>
                          <a:spcPct val="100000"/>
                        </a:lnSpc>
                        <a:spcBef>
                          <a:spcPts val="0"/>
                        </a:spcBef>
                        <a:spcAft>
                          <a:spcPts val="0"/>
                        </a:spcAft>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Course</a:t>
                      </a:r>
                      <a:endParaRPr sz="1200" b="1" i="0"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363534"/>
                    </a:solidFill>
                  </a:tcPr>
                </a:tc>
                <a:tc>
                  <a:txBody>
                    <a:bodyPr/>
                    <a:lstStyle/>
                    <a:p>
                      <a:pPr marL="0" marR="0" lvl="0" indent="0" algn="l" rtl="0">
                        <a:lnSpc>
                          <a:spcPct val="100000"/>
                        </a:lnSpc>
                        <a:spcBef>
                          <a:spcPts val="0"/>
                        </a:spcBef>
                        <a:spcAft>
                          <a:spcPts val="0"/>
                        </a:spcAft>
                        <a:buClr>
                          <a:schemeClr val="dk1"/>
                        </a:buClr>
                        <a:buSzPts val="1000"/>
                        <a:buFont typeface="Calibri"/>
                        <a:buNone/>
                      </a:pPr>
                      <a:endParaRPr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363534"/>
                    </a:solidFill>
                  </a:tcPr>
                </a:tc>
                <a:tc>
                  <a:txBody>
                    <a:bodyPr/>
                    <a:lstStyle/>
                    <a:p>
                      <a:pPr marL="0" marR="0" lvl="0" indent="0" algn="l" rtl="0">
                        <a:lnSpc>
                          <a:spcPct val="100000"/>
                        </a:lnSpc>
                        <a:spcBef>
                          <a:spcPts val="0"/>
                        </a:spcBef>
                        <a:spcAft>
                          <a:spcPts val="0"/>
                        </a:spcAft>
                        <a:buClr>
                          <a:schemeClr val="dk1"/>
                        </a:buClr>
                        <a:buSzPts val="1000"/>
                        <a:buFont typeface="Calibri"/>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sym typeface="Calibri"/>
                        </a:rPr>
                        <a:t>Prerequisites | </a:t>
                      </a: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Corequisites </a:t>
                      </a:r>
                      <a:endParaRPr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363534"/>
                    </a:solidFill>
                  </a:tcPr>
                </a:tc>
                <a:tc>
                  <a:txBody>
                    <a:bodyPr/>
                    <a:lstStyle/>
                    <a:p>
                      <a:pPr marL="0" marR="0" lvl="0" indent="0" algn="r" rtl="0">
                        <a:lnSpc>
                          <a:spcPct val="100000"/>
                        </a:lnSpc>
                        <a:spcBef>
                          <a:spcPts val="0"/>
                        </a:spcBef>
                        <a:spcAft>
                          <a:spcPts val="0"/>
                        </a:spcAft>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Career Clusters</a:t>
                      </a: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363534"/>
                    </a:solidFill>
                  </a:tcPr>
                </a:tc>
                <a:extLst>
                  <a:ext uri="{0D108BD9-81ED-4DB2-BD59-A6C34878D82A}">
                    <a16:rowId xmlns:a16="http://schemas.microsoft.com/office/drawing/2014/main" val="10000"/>
                  </a:ext>
                </a:extLst>
              </a:tr>
              <a:tr h="481265">
                <a:tc>
                  <a:txBody>
                    <a:bodyPr/>
                    <a:lstStyle/>
                    <a:p>
                      <a:pPr marL="57150" marR="0" lvl="0" indent="0" algn="l" rtl="0">
                        <a:lnSpc>
                          <a:spcPct val="100000"/>
                        </a:lnSpc>
                        <a:spcBef>
                          <a:spcPts val="0"/>
                        </a:spcBef>
                        <a:spcAft>
                          <a:spcPts val="0"/>
                        </a:spcAft>
                        <a:buClr>
                          <a:schemeClr val="dk1"/>
                        </a:buClr>
                        <a:buSzPts val="1000"/>
                        <a:buFont typeface="Calibri"/>
                        <a:buNone/>
                        <a:tabLst/>
                      </a:pPr>
                      <a:r>
                        <a:rPr lang="en-US" sz="1100" b="1" i="0" u="none" strike="noStrike" cap="none"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Diversified Manufacturing II</a:t>
                      </a:r>
                    </a:p>
                    <a:p>
                      <a:pPr marL="5715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0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13032660  (1 credit)</a:t>
                      </a:r>
                      <a:endParaRPr lang="en-US" sz="10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endParaRPr>
                    </a:p>
                  </a:txBody>
                  <a:tcPr marL="4572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chemeClr val="dk1"/>
                        </a:buClr>
                        <a:buSzPts val="1000"/>
                        <a:buFont typeface="Calibri"/>
                        <a:buNone/>
                      </a:pPr>
                      <a:endParaRPr sz="900" u="none" strike="noStrike" cap="none" dirty="0">
                        <a:solidFill>
                          <a:srgbClr val="3863AF"/>
                        </a:solidFill>
                        <a:latin typeface="Calibri" panose="020F0502020204030204" pitchFamily="34" charset="0"/>
                        <a:ea typeface="Open Sans Light"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chemeClr val="dk1"/>
                        </a:buClr>
                        <a:buSzPts val="1000"/>
                        <a:buFont typeface="Calibri"/>
                        <a:buNone/>
                      </a:pPr>
                      <a:r>
                        <a:rPr lang="en-US" sz="900" b="1"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Prerequisites: </a:t>
                      </a:r>
                      <a: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t>Diversified Manufacturing I</a:t>
                      </a:r>
                    </a:p>
                    <a:p>
                      <a:pPr marL="0" marR="0" lvl="0" indent="0" algn="l" rtl="0">
                        <a:lnSpc>
                          <a:spcPct val="100000"/>
                        </a:lnSpc>
                        <a:spcBef>
                          <a:spcPts val="0"/>
                        </a:spcBef>
                        <a:spcAft>
                          <a:spcPts val="0"/>
                        </a:spcAft>
                        <a:buClr>
                          <a:schemeClr val="dk1"/>
                        </a:buClr>
                        <a:buSzPts val="1000"/>
                        <a:buFont typeface="Calibri"/>
                        <a:buNone/>
                      </a:pPr>
                      <a:r>
                        <a:rPr lang="en-US" sz="900" b="1" i="0" u="none" strike="noStrike" cap="none"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Corequisites: </a:t>
                      </a:r>
                      <a:r>
                        <a:rPr lang="en-US" sz="900" b="0" i="0" u="none" strike="noStrike" kern="1200"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None</a:t>
                      </a:r>
                    </a:p>
                    <a:p>
                      <a:pPr marL="0" marR="0" lvl="0" indent="0" algn="l" rtl="0">
                        <a:lnSpc>
                          <a:spcPct val="100000"/>
                        </a:lnSpc>
                        <a:spcBef>
                          <a:spcPts val="0"/>
                        </a:spcBef>
                        <a:spcAft>
                          <a:spcPts val="0"/>
                        </a:spcAft>
                        <a:buClr>
                          <a:schemeClr val="dk1"/>
                        </a:buClr>
                        <a:buSzPts val="1000"/>
                        <a:buFont typeface="Calibri"/>
                        <a:buNone/>
                      </a:pPr>
                      <a:r>
                        <a:rPr lang="en-US" sz="900" b="1" u="none" strike="noStrike" cap="none" dirty="0">
                          <a:solidFill>
                            <a:schemeClr val="tx1"/>
                          </a:solidFill>
                          <a:latin typeface="Calibri" panose="020F0502020204030204" pitchFamily="34" charset="0"/>
                          <a:ea typeface="Open Sans Light" panose="020B0606030504020204" pitchFamily="34" charset="0"/>
                          <a:cs typeface="Calibri" panose="020F0502020204030204" pitchFamily="34" charset="0"/>
                        </a:rPr>
                        <a:t>Recommended Prerequisites: </a:t>
                      </a:r>
                      <a:r>
                        <a:rPr lang="en-US" sz="900" u="none" strike="noStrike" cap="none" dirty="0">
                          <a:solidFill>
                            <a:schemeClr val="tx1"/>
                          </a:solidFill>
                          <a:latin typeface="Calibri" panose="020F0502020204030204" pitchFamily="34" charset="0"/>
                          <a:ea typeface="Open Sans Light" panose="020B0606030504020204" pitchFamily="34" charset="0"/>
                          <a:cs typeface="Calibri" panose="020F0502020204030204" pitchFamily="34" charset="0"/>
                        </a:rPr>
                        <a:t>Algebra I</a:t>
                      </a:r>
                    </a:p>
                    <a:p>
                      <a:pPr marL="0" marR="0" lvl="0" indent="0" algn="l" rtl="0">
                        <a:lnSpc>
                          <a:spcPct val="100000"/>
                        </a:lnSpc>
                        <a:spcBef>
                          <a:spcPts val="0"/>
                        </a:spcBef>
                        <a:spcAft>
                          <a:spcPts val="0"/>
                        </a:spcAft>
                        <a:buClr>
                          <a:schemeClr val="dk1"/>
                        </a:buClr>
                        <a:buSzPts val="1000"/>
                        <a:buFont typeface="Calibri"/>
                        <a:buNone/>
                      </a:pPr>
                      <a:r>
                        <a:rPr lang="en-US" sz="900" b="1"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rPr>
                        <a:t>Recommended Corequisites: </a:t>
                      </a:r>
                      <a:r>
                        <a:rPr lang="en-US" sz="9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rPr>
                        <a:t>None</a:t>
                      </a: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None/>
                      </a:pPr>
                      <a:r>
                        <a:rPr lang="en-US" sz="900" u="none" strike="noStrike" cap="none" dirty="0">
                          <a:solidFill>
                            <a:schemeClr val="bg1"/>
                          </a:solidFill>
                          <a:latin typeface="Calibri" panose="020F0502020204030204" pitchFamily="34" charset="0"/>
                          <a:ea typeface="Open Sans Light" panose="020B0606030504020204" pitchFamily="34" charset="0"/>
                          <a:cs typeface="Calibri" panose="020F0502020204030204" pitchFamily="34" charset="0"/>
                        </a:rPr>
                        <a:t> 1. Manufacturing</a:t>
                      </a:r>
                      <a:endParaRPr sz="900" dirty="0">
                        <a:solidFill>
                          <a:schemeClr val="bg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17" name="Google Shape;195;p2">
            <a:extLst>
              <a:ext uri="{FF2B5EF4-FFF2-40B4-BE49-F238E27FC236}">
                <a16:creationId xmlns:a16="http://schemas.microsoft.com/office/drawing/2014/main" id="{EAC6D11E-AEFD-2D36-D7CF-0A55E81F176B}"/>
              </a:ext>
            </a:extLst>
          </p:cNvPr>
          <p:cNvSpPr txBox="1"/>
          <p:nvPr/>
        </p:nvSpPr>
        <p:spPr>
          <a:xfrm>
            <a:off x="0" y="9285788"/>
            <a:ext cx="7772400" cy="369291"/>
          </a:xfrm>
          <a:prstGeom prst="rect">
            <a:avLst/>
          </a:prstGeom>
          <a:noFill/>
          <a:ln>
            <a:noFill/>
          </a:ln>
        </p:spPr>
        <p:txBody>
          <a:bodyPr spcFirstLastPara="1" wrap="square" lIns="91425" tIns="45700" rIns="91425" bIns="45700" anchor="t" anchorCtr="0">
            <a:spAutoFit/>
          </a:bodyPr>
          <a:lstStyle/>
          <a:p>
            <a:pPr lvl="0" algn="ctr">
              <a:defRPr/>
            </a:pPr>
            <a:r>
              <a:rPr kumimoji="0" lang="en-US" sz="9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For additional information on the </a:t>
            </a:r>
            <a:r>
              <a:rPr lang="en-US" sz="900" b="1"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Manufacturing </a:t>
            </a:r>
            <a:r>
              <a:rPr lang="en-US" sz="900"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career c</a:t>
            </a:r>
            <a:r>
              <a:rPr kumimoji="0" lang="en-US" sz="900" i="0" u="none" strike="noStrike" kern="1200" cap="none" spc="0" normalizeH="0" baseline="0" noProof="0" dirty="0">
                <a:ln>
                  <a:noFill/>
                </a:ln>
                <a:solidFill>
                  <a:schemeClr val="accent1"/>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luster</a:t>
            </a:r>
            <a:r>
              <a:rPr kumimoji="0" lang="en-US" sz="90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 </a:t>
            </a:r>
            <a:br>
              <a:rPr kumimoji="0" lang="en-US" sz="90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br>
            <a:r>
              <a:rPr kumimoji="0" lang="en-US" sz="9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contact </a:t>
            </a:r>
            <a:r>
              <a:rPr lang="en-US" sz="900" u="sng"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hlinkClick r:id="rId4">
                  <a:extLst>
                    <a:ext uri="{A12FA001-AC4F-418D-AE19-62706E023703}">
                      <ahyp:hlinkClr xmlns:ahyp="http://schemas.microsoft.com/office/drawing/2018/hyperlinkcolor" val="tx"/>
                    </a:ext>
                  </a:extLst>
                </a:hlinkClick>
              </a:rPr>
              <a:t>cte@tea.texas.gov</a:t>
            </a:r>
            <a:r>
              <a:rPr kumimoji="0" lang="en-US" sz="9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 or visit </a:t>
            </a:r>
            <a:r>
              <a:rPr kumimoji="0" lang="en-US" sz="900" b="0" i="0" u="sng"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hlinkClick r:id="rId5">
                  <a:extLst>
                    <a:ext uri="{A12FA001-AC4F-418D-AE19-62706E023703}">
                      <ahyp:hlinkClr xmlns:ahyp="http://schemas.microsoft.com/office/drawing/2018/hyperlinkcolor" val="tx"/>
                    </a:ext>
                  </a:extLst>
                </a:hlinkClick>
              </a:rPr>
              <a:t>https://tea.texas.gov/cte</a:t>
            </a:r>
            <a:r>
              <a:rPr kumimoji="0" lang="en-US" sz="9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 </a:t>
            </a:r>
            <a:endParaRPr kumimoji="0" sz="9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endParaRPr>
          </a:p>
        </p:txBody>
      </p:sp>
      <p:pic>
        <p:nvPicPr>
          <p:cNvPr id="37" name="Google Shape;171;p1" descr="TEA Logo">
            <a:extLst>
              <a:ext uri="{FF2B5EF4-FFF2-40B4-BE49-F238E27FC236}">
                <a16:creationId xmlns:a16="http://schemas.microsoft.com/office/drawing/2014/main" id="{F1D9B042-B00B-E342-917C-8358BF8F9561}"/>
              </a:ext>
            </a:extLst>
          </p:cNvPr>
          <p:cNvPicPr preferRelativeResize="0"/>
          <p:nvPr/>
        </p:nvPicPr>
        <p:blipFill rotWithShape="1">
          <a:blip r:embed="rId6">
            <a:alphaModFix/>
          </a:blip>
          <a:srcRect/>
          <a:stretch/>
        </p:blipFill>
        <p:spPr>
          <a:xfrm>
            <a:off x="291415" y="9598309"/>
            <a:ext cx="705086" cy="352543"/>
          </a:xfrm>
          <a:prstGeom prst="rect">
            <a:avLst/>
          </a:prstGeom>
          <a:noFill/>
          <a:ln>
            <a:noFill/>
          </a:ln>
        </p:spPr>
      </p:pic>
      <p:sp>
        <p:nvSpPr>
          <p:cNvPr id="36" name="TextBox 35">
            <a:extLst>
              <a:ext uri="{FF2B5EF4-FFF2-40B4-BE49-F238E27FC236}">
                <a16:creationId xmlns:a16="http://schemas.microsoft.com/office/drawing/2014/main" id="{1370A37E-2852-6941-A136-3B819AE311F0}"/>
              </a:ext>
            </a:extLst>
          </p:cNvPr>
          <p:cNvSpPr txBox="1"/>
          <p:nvPr/>
        </p:nvSpPr>
        <p:spPr>
          <a:xfrm>
            <a:off x="1055493" y="9607178"/>
            <a:ext cx="6318699" cy="516167"/>
          </a:xfrm>
          <a:prstGeom prst="rect">
            <a:avLst/>
          </a:prstGeom>
          <a:noFill/>
        </p:spPr>
        <p:txBody>
          <a:bodyPr wrap="square" rtlCol="0">
            <a:spAutoFit/>
          </a:bodyPr>
          <a:lstStyle/>
          <a:p>
            <a:pPr>
              <a:lnSpc>
                <a:spcPts val="800"/>
              </a:lnSpc>
              <a:defRPr/>
            </a:pPr>
            <a:r>
              <a:rPr lang="en-US" sz="6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rPr>
              <a:t>[LEA name] does not discriminate on the basis of race, color, national origin, sex, or disability in its programs or activities and provides equal access to the Boy Scouts and other designated youth groups. The following person has been designated to handle inquiries regarding the nondiscrimination policies: [title], [address], [telephone number], [email]. Further </a:t>
            </a:r>
            <a:r>
              <a:rPr kumimoji="0" lang="en-US" sz="6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nondiscrimination information can be found at </a:t>
            </a:r>
            <a:r>
              <a:rPr kumimoji="0" lang="en-US" sz="600" b="0" i="0" u="sng"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hlinkClick r:id="rId7">
                  <a:extLst>
                    <a:ext uri="{A12FA001-AC4F-418D-AE19-62706E023703}">
                      <ahyp:hlinkClr xmlns:ahyp="http://schemas.microsoft.com/office/drawing/2018/hyperlinkcolor" val="tx"/>
                    </a:ext>
                  </a:extLst>
                </a:hlinkClick>
              </a:rPr>
              <a:t>Notification of Nondiscrimination in Career and Technical Education Programs</a:t>
            </a:r>
            <a:r>
              <a:rPr kumimoji="0" lang="en-US" sz="6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a:t>
            </a:r>
            <a:endParaRPr kumimoji="0" lang="en-US" sz="6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endParaRPr>
          </a:p>
          <a:p>
            <a:pPr marL="0" marR="0" lvl="0" indent="0" algn="l" defTabSz="914400" rtl="0" eaLnBrk="1" fontAlgn="auto" latinLnBrk="0" hangingPunct="1">
              <a:lnSpc>
                <a:spcPts val="96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endParaRPr>
          </a:p>
        </p:txBody>
      </p:sp>
      <p:pic>
        <p:nvPicPr>
          <p:cNvPr id="24" name="Picture 23">
            <a:extLst>
              <a:ext uri="{FF2B5EF4-FFF2-40B4-BE49-F238E27FC236}">
                <a16:creationId xmlns:a16="http://schemas.microsoft.com/office/drawing/2014/main" id="{6A3EE367-E100-5044-83B7-705D4830C46B}"/>
              </a:ext>
              <a:ext uri="{C183D7F6-B498-43B3-948B-1728B52AA6E4}">
                <adec:decorative xmlns:adec="http://schemas.microsoft.com/office/drawing/2017/decorative" val="1"/>
              </a:ext>
            </a:extLst>
          </p:cNvPr>
          <p:cNvPicPr>
            <a:picLocks/>
          </p:cNvPicPr>
          <p:nvPr/>
        </p:nvPicPr>
        <p:blipFill>
          <a:blip r:embed="rId8"/>
          <a:stretch>
            <a:fillRect/>
          </a:stretch>
        </p:blipFill>
        <p:spPr>
          <a:xfrm>
            <a:off x="6237974" y="2540975"/>
            <a:ext cx="438912" cy="438912"/>
          </a:xfrm>
          <a:prstGeom prst="rect">
            <a:avLst/>
          </a:prstGeom>
        </p:spPr>
      </p:pic>
      <p:pic>
        <p:nvPicPr>
          <p:cNvPr id="26" name="Picture 25">
            <a:extLst>
              <a:ext uri="{FF2B5EF4-FFF2-40B4-BE49-F238E27FC236}">
                <a16:creationId xmlns:a16="http://schemas.microsoft.com/office/drawing/2014/main" id="{6621EC33-D1B6-B140-A4CD-E3D49FBE8C57}"/>
              </a:ext>
              <a:ext uri="{C183D7F6-B498-43B3-948B-1728B52AA6E4}">
                <adec:decorative xmlns:adec="http://schemas.microsoft.com/office/drawing/2017/decorative" val="1"/>
              </a:ext>
            </a:extLst>
          </p:cNvPr>
          <p:cNvPicPr>
            <a:picLocks/>
          </p:cNvPicPr>
          <p:nvPr/>
        </p:nvPicPr>
        <p:blipFill>
          <a:blip r:embed="rId9"/>
          <a:stretch>
            <a:fillRect/>
          </a:stretch>
        </p:blipFill>
        <p:spPr>
          <a:xfrm>
            <a:off x="5361255" y="2541499"/>
            <a:ext cx="438912" cy="438912"/>
          </a:xfrm>
          <a:prstGeom prst="rect">
            <a:avLst/>
          </a:prstGeom>
        </p:spPr>
      </p:pic>
      <p:pic>
        <p:nvPicPr>
          <p:cNvPr id="29" name="Picture 28">
            <a:extLst>
              <a:ext uri="{FF2B5EF4-FFF2-40B4-BE49-F238E27FC236}">
                <a16:creationId xmlns:a16="http://schemas.microsoft.com/office/drawing/2014/main" id="{11D36C75-D188-F64A-978E-59943026A334}"/>
              </a:ext>
              <a:ext uri="{C183D7F6-B498-43B3-948B-1728B52AA6E4}">
                <adec:decorative xmlns:adec="http://schemas.microsoft.com/office/drawing/2017/decorative" val="1"/>
              </a:ext>
            </a:extLst>
          </p:cNvPr>
          <p:cNvPicPr>
            <a:picLocks/>
          </p:cNvPicPr>
          <p:nvPr/>
        </p:nvPicPr>
        <p:blipFill>
          <a:blip r:embed="rId10"/>
          <a:stretch>
            <a:fillRect/>
          </a:stretch>
        </p:blipFill>
        <p:spPr>
          <a:xfrm>
            <a:off x="5799882" y="2543182"/>
            <a:ext cx="438912" cy="438912"/>
          </a:xfrm>
          <a:prstGeom prst="rect">
            <a:avLst/>
          </a:prstGeom>
        </p:spPr>
      </p:pic>
      <p:pic>
        <p:nvPicPr>
          <p:cNvPr id="30" name="Picture 29">
            <a:extLst>
              <a:ext uri="{FF2B5EF4-FFF2-40B4-BE49-F238E27FC236}">
                <a16:creationId xmlns:a16="http://schemas.microsoft.com/office/drawing/2014/main" id="{DBFDAF6B-FB21-4D49-ABB1-38AFEA07F486}"/>
              </a:ext>
              <a:ext uri="{C183D7F6-B498-43B3-948B-1728B52AA6E4}">
                <adec:decorative xmlns:adec="http://schemas.microsoft.com/office/drawing/2017/decorative" val="1"/>
              </a:ext>
            </a:extLst>
          </p:cNvPr>
          <p:cNvPicPr>
            <a:picLocks/>
          </p:cNvPicPr>
          <p:nvPr/>
        </p:nvPicPr>
        <p:blipFill>
          <a:blip r:embed="rId8"/>
          <a:stretch>
            <a:fillRect/>
          </a:stretch>
        </p:blipFill>
        <p:spPr>
          <a:xfrm>
            <a:off x="5798612" y="1825941"/>
            <a:ext cx="438912" cy="438912"/>
          </a:xfrm>
          <a:prstGeom prst="rect">
            <a:avLst/>
          </a:prstGeom>
        </p:spPr>
      </p:pic>
      <p:pic>
        <p:nvPicPr>
          <p:cNvPr id="31" name="Picture 30">
            <a:extLst>
              <a:ext uri="{FF2B5EF4-FFF2-40B4-BE49-F238E27FC236}">
                <a16:creationId xmlns:a16="http://schemas.microsoft.com/office/drawing/2014/main" id="{2BB2BC1C-A4BD-1E41-84EF-93AD05FC0889}"/>
              </a:ext>
              <a:ext uri="{C183D7F6-B498-43B3-948B-1728B52AA6E4}">
                <adec:decorative xmlns:adec="http://schemas.microsoft.com/office/drawing/2017/decorative" val="1"/>
              </a:ext>
            </a:extLst>
          </p:cNvPr>
          <p:cNvPicPr>
            <a:picLocks/>
          </p:cNvPicPr>
          <p:nvPr/>
        </p:nvPicPr>
        <p:blipFill>
          <a:blip r:embed="rId8"/>
          <a:stretch>
            <a:fillRect/>
          </a:stretch>
        </p:blipFill>
        <p:spPr>
          <a:xfrm>
            <a:off x="5797017" y="3325330"/>
            <a:ext cx="438912" cy="438912"/>
          </a:xfrm>
          <a:prstGeom prst="rect">
            <a:avLst/>
          </a:prstGeom>
        </p:spPr>
      </p:pic>
      <p:pic>
        <p:nvPicPr>
          <p:cNvPr id="32" name="Picture 31">
            <a:extLst>
              <a:ext uri="{FF2B5EF4-FFF2-40B4-BE49-F238E27FC236}">
                <a16:creationId xmlns:a16="http://schemas.microsoft.com/office/drawing/2014/main" id="{D2FADFC3-F46B-C949-938E-344587D71D49}"/>
              </a:ext>
              <a:ext uri="{C183D7F6-B498-43B3-948B-1728B52AA6E4}">
                <adec:decorative xmlns:adec="http://schemas.microsoft.com/office/drawing/2017/decorative" val="1"/>
              </a:ext>
            </a:extLst>
          </p:cNvPr>
          <p:cNvPicPr>
            <a:picLocks/>
          </p:cNvPicPr>
          <p:nvPr/>
        </p:nvPicPr>
        <p:blipFill>
          <a:blip r:embed="rId9"/>
          <a:stretch>
            <a:fillRect/>
          </a:stretch>
        </p:blipFill>
        <p:spPr>
          <a:xfrm>
            <a:off x="5354578" y="5339057"/>
            <a:ext cx="438912" cy="438912"/>
          </a:xfrm>
          <a:prstGeom prst="rect">
            <a:avLst/>
          </a:prstGeom>
        </p:spPr>
      </p:pic>
      <p:pic>
        <p:nvPicPr>
          <p:cNvPr id="34" name="Picture 33">
            <a:extLst>
              <a:ext uri="{FF2B5EF4-FFF2-40B4-BE49-F238E27FC236}">
                <a16:creationId xmlns:a16="http://schemas.microsoft.com/office/drawing/2014/main" id="{613CFADE-5BFA-5744-A97A-07AE09DDFAF9}"/>
              </a:ext>
              <a:ext uri="{C183D7F6-B498-43B3-948B-1728B52AA6E4}">
                <adec:decorative xmlns:adec="http://schemas.microsoft.com/office/drawing/2017/decorative" val="1"/>
              </a:ext>
            </a:extLst>
          </p:cNvPr>
          <p:cNvPicPr>
            <a:picLocks/>
          </p:cNvPicPr>
          <p:nvPr/>
        </p:nvPicPr>
        <p:blipFill>
          <a:blip r:embed="rId8"/>
          <a:stretch>
            <a:fillRect/>
          </a:stretch>
        </p:blipFill>
        <p:spPr>
          <a:xfrm>
            <a:off x="5798160" y="5339301"/>
            <a:ext cx="438912" cy="438912"/>
          </a:xfrm>
          <a:prstGeom prst="rect">
            <a:avLst/>
          </a:prstGeom>
        </p:spPr>
      </p:pic>
      <p:pic>
        <p:nvPicPr>
          <p:cNvPr id="40" name="Picture 39">
            <a:extLst>
              <a:ext uri="{FF2B5EF4-FFF2-40B4-BE49-F238E27FC236}">
                <a16:creationId xmlns:a16="http://schemas.microsoft.com/office/drawing/2014/main" id="{AF7FE891-546C-B849-9271-FE04288A9071}"/>
              </a:ext>
              <a:ext uri="{C183D7F6-B498-43B3-948B-1728B52AA6E4}">
                <adec:decorative xmlns:adec="http://schemas.microsoft.com/office/drawing/2017/decorative" val="1"/>
              </a:ext>
            </a:extLst>
          </p:cNvPr>
          <p:cNvPicPr>
            <a:picLocks/>
          </p:cNvPicPr>
          <p:nvPr/>
        </p:nvPicPr>
        <p:blipFill>
          <a:blip r:embed="rId11"/>
          <a:stretch>
            <a:fillRect/>
          </a:stretch>
        </p:blipFill>
        <p:spPr>
          <a:xfrm>
            <a:off x="6242691" y="5339810"/>
            <a:ext cx="438912" cy="438912"/>
          </a:xfrm>
          <a:prstGeom prst="rect">
            <a:avLst/>
          </a:prstGeom>
        </p:spPr>
      </p:pic>
      <p:pic>
        <p:nvPicPr>
          <p:cNvPr id="42" name="Picture 41">
            <a:extLst>
              <a:ext uri="{FF2B5EF4-FFF2-40B4-BE49-F238E27FC236}">
                <a16:creationId xmlns:a16="http://schemas.microsoft.com/office/drawing/2014/main" id="{B0B0DB34-68E8-EA4B-B7A9-1169BC3AF7B7}"/>
              </a:ext>
              <a:ext uri="{C183D7F6-B498-43B3-948B-1728B52AA6E4}">
                <adec:decorative xmlns:adec="http://schemas.microsoft.com/office/drawing/2017/decorative" val="1"/>
              </a:ext>
            </a:extLst>
          </p:cNvPr>
          <p:cNvPicPr>
            <a:picLocks/>
          </p:cNvPicPr>
          <p:nvPr/>
        </p:nvPicPr>
        <p:blipFill>
          <a:blip r:embed="rId8"/>
          <a:stretch>
            <a:fillRect/>
          </a:stretch>
        </p:blipFill>
        <p:spPr>
          <a:xfrm>
            <a:off x="5798699" y="4467077"/>
            <a:ext cx="438912" cy="438912"/>
          </a:xfrm>
          <a:prstGeom prst="rect">
            <a:avLst/>
          </a:prstGeom>
        </p:spPr>
      </p:pic>
      <p:pic>
        <p:nvPicPr>
          <p:cNvPr id="43" name="Picture 42">
            <a:extLst>
              <a:ext uri="{FF2B5EF4-FFF2-40B4-BE49-F238E27FC236}">
                <a16:creationId xmlns:a16="http://schemas.microsoft.com/office/drawing/2014/main" id="{1319DDEC-D232-094F-91E9-3FB216D57830}"/>
              </a:ext>
              <a:ext uri="{C183D7F6-B498-43B3-948B-1728B52AA6E4}">
                <adec:decorative xmlns:adec="http://schemas.microsoft.com/office/drawing/2017/decorative" val="1"/>
              </a:ext>
            </a:extLst>
          </p:cNvPr>
          <p:cNvPicPr>
            <a:picLocks/>
          </p:cNvPicPr>
          <p:nvPr/>
        </p:nvPicPr>
        <p:blipFill>
          <a:blip r:embed="rId8"/>
          <a:stretch>
            <a:fillRect/>
          </a:stretch>
        </p:blipFill>
        <p:spPr>
          <a:xfrm>
            <a:off x="5798160" y="6262449"/>
            <a:ext cx="438912" cy="438912"/>
          </a:xfrm>
          <a:prstGeom prst="rect">
            <a:avLst/>
          </a:prstGeom>
        </p:spPr>
      </p:pic>
      <p:pic>
        <p:nvPicPr>
          <p:cNvPr id="44" name="Picture 43">
            <a:extLst>
              <a:ext uri="{FF2B5EF4-FFF2-40B4-BE49-F238E27FC236}">
                <a16:creationId xmlns:a16="http://schemas.microsoft.com/office/drawing/2014/main" id="{919E622D-3A70-8143-917C-0C1A06487F68}"/>
              </a:ext>
              <a:ext uri="{C183D7F6-B498-43B3-948B-1728B52AA6E4}">
                <adec:decorative xmlns:adec="http://schemas.microsoft.com/office/drawing/2017/decorative" val="1"/>
              </a:ext>
            </a:extLst>
          </p:cNvPr>
          <p:cNvPicPr>
            <a:picLocks/>
          </p:cNvPicPr>
          <p:nvPr/>
        </p:nvPicPr>
        <p:blipFill>
          <a:blip r:embed="rId8"/>
          <a:stretch>
            <a:fillRect/>
          </a:stretch>
        </p:blipFill>
        <p:spPr>
          <a:xfrm>
            <a:off x="5792857" y="8194948"/>
            <a:ext cx="438912" cy="438912"/>
          </a:xfrm>
          <a:prstGeom prst="rect">
            <a:avLst/>
          </a:prstGeom>
        </p:spPr>
      </p:pic>
      <p:sp>
        <p:nvSpPr>
          <p:cNvPr id="12" name="Rectangle 11">
            <a:extLst>
              <a:ext uri="{FF2B5EF4-FFF2-40B4-BE49-F238E27FC236}">
                <a16:creationId xmlns:a16="http://schemas.microsoft.com/office/drawing/2014/main" id="{FD0782F0-3798-2F45-BD54-7A27C3557BA4}"/>
              </a:ext>
              <a:ext uri="{C183D7F6-B498-43B3-948B-1728B52AA6E4}">
                <adec:decorative xmlns:adec="http://schemas.microsoft.com/office/drawing/2017/decorative" val="1"/>
              </a:ext>
            </a:extLst>
          </p:cNvPr>
          <p:cNvSpPr/>
          <p:nvPr/>
        </p:nvSpPr>
        <p:spPr>
          <a:xfrm rot="16200000">
            <a:off x="5936574" y="8223572"/>
            <a:ext cx="3361882" cy="307777"/>
          </a:xfrm>
          <a:prstGeom prst="rect">
            <a:avLst/>
          </a:prstGeom>
          <a:solidFill>
            <a:schemeClr val="accent1"/>
          </a:solidFill>
        </p:spPr>
        <p:txBody>
          <a:bodyPr wrap="square">
            <a:spAutoFit/>
          </a:bodyPr>
          <a:lstStyle/>
          <a:p>
            <a:pPr lvl="0" algn="ctr">
              <a:defRPr/>
            </a:pPr>
            <a:r>
              <a:rPr lang="en-US" sz="1400" b="1" i="1" dirty="0">
                <a:solidFill>
                  <a:prstClr val="white"/>
                </a:solidFill>
                <a:latin typeface="Calibri" panose="020F0502020204030204" pitchFamily="34" charset="0"/>
                <a:ea typeface="Open Sans Semibold" panose="020B0606030504020204" pitchFamily="34" charset="0"/>
                <a:cs typeface="Calibri" panose="020F0502020204030204" pitchFamily="34" charset="0"/>
              </a:rPr>
              <a:t>Manufacturing Technology</a:t>
            </a:r>
          </a:p>
        </p:txBody>
      </p:sp>
      <p:grpSp>
        <p:nvGrpSpPr>
          <p:cNvPr id="3" name="Group 2">
            <a:extLst>
              <a:ext uri="{FF2B5EF4-FFF2-40B4-BE49-F238E27FC236}">
                <a16:creationId xmlns:a16="http://schemas.microsoft.com/office/drawing/2014/main" id="{DD22037C-F410-A6BE-79CE-A49BB5AE62AD}"/>
              </a:ext>
              <a:ext uri="{C183D7F6-B498-43B3-948B-1728B52AA6E4}">
                <adec:decorative xmlns:adec="http://schemas.microsoft.com/office/drawing/2017/decorative" val="1"/>
              </a:ext>
            </a:extLst>
          </p:cNvPr>
          <p:cNvGrpSpPr/>
          <p:nvPr/>
        </p:nvGrpSpPr>
        <p:grpSpPr>
          <a:xfrm>
            <a:off x="5053561" y="6885726"/>
            <a:ext cx="1931553" cy="738808"/>
            <a:chOff x="5487044" y="4214192"/>
            <a:chExt cx="1931553" cy="738808"/>
          </a:xfrm>
        </p:grpSpPr>
        <p:pic>
          <p:nvPicPr>
            <p:cNvPr id="5" name="Google Shape;90;p1" descr="Agriculture, Food and Natural Resources">
              <a:extLst>
                <a:ext uri="{FF2B5EF4-FFF2-40B4-BE49-F238E27FC236}">
                  <a16:creationId xmlns:a16="http://schemas.microsoft.com/office/drawing/2014/main" id="{A8609ABA-E18E-7F73-55A6-FAE0B6A1D13E}"/>
                </a:ext>
              </a:extLst>
            </p:cNvPr>
            <p:cNvPicPr preferRelativeResize="0"/>
            <p:nvPr/>
          </p:nvPicPr>
          <p:blipFill rotWithShape="1">
            <a:blip r:embed="rId12">
              <a:alphaModFix/>
            </a:blip>
            <a:srcRect/>
            <a:stretch/>
          </p:blipFill>
          <p:spPr>
            <a:xfrm>
              <a:off x="5487044" y="4215253"/>
              <a:ext cx="384048" cy="384048"/>
            </a:xfrm>
            <a:prstGeom prst="rect">
              <a:avLst/>
            </a:prstGeom>
            <a:noFill/>
            <a:ln>
              <a:noFill/>
            </a:ln>
          </p:spPr>
        </p:pic>
        <p:pic>
          <p:nvPicPr>
            <p:cNvPr id="6" name="Google Shape;91;p1" descr="Architecture and Construction">
              <a:extLst>
                <a:ext uri="{FF2B5EF4-FFF2-40B4-BE49-F238E27FC236}">
                  <a16:creationId xmlns:a16="http://schemas.microsoft.com/office/drawing/2014/main" id="{F1DE459D-CC68-FEDB-5043-3A91DCF5007A}"/>
                </a:ext>
              </a:extLst>
            </p:cNvPr>
            <p:cNvPicPr preferRelativeResize="0"/>
            <p:nvPr/>
          </p:nvPicPr>
          <p:blipFill rotWithShape="1">
            <a:blip r:embed="rId13">
              <a:alphaModFix/>
            </a:blip>
            <a:srcRect/>
            <a:stretch/>
          </p:blipFill>
          <p:spPr>
            <a:xfrm>
              <a:off x="5873245" y="4216097"/>
              <a:ext cx="384048" cy="384048"/>
            </a:xfrm>
            <a:prstGeom prst="rect">
              <a:avLst/>
            </a:prstGeom>
            <a:noFill/>
            <a:ln>
              <a:noFill/>
            </a:ln>
          </p:spPr>
        </p:pic>
        <p:pic>
          <p:nvPicPr>
            <p:cNvPr id="7" name="Google Shape;92;p1" descr="Arts, Audio Visual Technology and Communication">
              <a:extLst>
                <a:ext uri="{FF2B5EF4-FFF2-40B4-BE49-F238E27FC236}">
                  <a16:creationId xmlns:a16="http://schemas.microsoft.com/office/drawing/2014/main" id="{983D1550-218D-8100-422B-F673260C196D}"/>
                </a:ext>
              </a:extLst>
            </p:cNvPr>
            <p:cNvPicPr preferRelativeResize="0"/>
            <p:nvPr/>
          </p:nvPicPr>
          <p:blipFill rotWithShape="1">
            <a:blip r:embed="rId14">
              <a:alphaModFix/>
            </a:blip>
            <a:srcRect/>
            <a:stretch/>
          </p:blipFill>
          <p:spPr>
            <a:xfrm>
              <a:off x="6258336" y="4216097"/>
              <a:ext cx="384048" cy="384049"/>
            </a:xfrm>
            <a:prstGeom prst="rect">
              <a:avLst/>
            </a:prstGeom>
            <a:noFill/>
            <a:ln>
              <a:noFill/>
            </a:ln>
          </p:spPr>
        </p:pic>
        <p:pic>
          <p:nvPicPr>
            <p:cNvPr id="8" name="Google Shape;93;p1" descr="Business, Marketing and Finance">
              <a:extLst>
                <a:ext uri="{FF2B5EF4-FFF2-40B4-BE49-F238E27FC236}">
                  <a16:creationId xmlns:a16="http://schemas.microsoft.com/office/drawing/2014/main" id="{AFAB69CC-9598-387B-BB3D-4621FC081EF6}"/>
                </a:ext>
              </a:extLst>
            </p:cNvPr>
            <p:cNvPicPr preferRelativeResize="0"/>
            <p:nvPr/>
          </p:nvPicPr>
          <p:blipFill rotWithShape="1">
            <a:blip r:embed="rId15">
              <a:alphaModFix/>
            </a:blip>
            <a:srcRect/>
            <a:stretch/>
          </p:blipFill>
          <p:spPr>
            <a:xfrm>
              <a:off x="6642384" y="4214192"/>
              <a:ext cx="384048" cy="384049"/>
            </a:xfrm>
            <a:prstGeom prst="rect">
              <a:avLst/>
            </a:prstGeom>
            <a:noFill/>
            <a:ln>
              <a:noFill/>
            </a:ln>
          </p:spPr>
        </p:pic>
        <p:pic>
          <p:nvPicPr>
            <p:cNvPr id="9" name="Google Shape;96;p1" descr="Health Science">
              <a:extLst>
                <a:ext uri="{FF2B5EF4-FFF2-40B4-BE49-F238E27FC236}">
                  <a16:creationId xmlns:a16="http://schemas.microsoft.com/office/drawing/2014/main" id="{5E07E1F3-3711-C66B-4699-00BEC0A446AF}"/>
                </a:ext>
              </a:extLst>
            </p:cNvPr>
            <p:cNvPicPr preferRelativeResize="0"/>
            <p:nvPr/>
          </p:nvPicPr>
          <p:blipFill rotWithShape="1">
            <a:blip r:embed="rId16">
              <a:alphaModFix/>
            </a:blip>
            <a:srcRect/>
            <a:stretch/>
          </p:blipFill>
          <p:spPr>
            <a:xfrm>
              <a:off x="7026432" y="4214192"/>
              <a:ext cx="384048" cy="384049"/>
            </a:xfrm>
            <a:prstGeom prst="rect">
              <a:avLst/>
            </a:prstGeom>
            <a:noFill/>
            <a:ln>
              <a:noFill/>
            </a:ln>
          </p:spPr>
        </p:pic>
        <p:pic>
          <p:nvPicPr>
            <p:cNvPr id="10" name="Google Shape;97;p1" descr="Hospitality and Tourism">
              <a:extLst>
                <a:ext uri="{FF2B5EF4-FFF2-40B4-BE49-F238E27FC236}">
                  <a16:creationId xmlns:a16="http://schemas.microsoft.com/office/drawing/2014/main" id="{5BD6A2B5-8E62-A3C6-BF75-B1F3DC78AAF5}"/>
                </a:ext>
              </a:extLst>
            </p:cNvPr>
            <p:cNvPicPr preferRelativeResize="0"/>
            <p:nvPr/>
          </p:nvPicPr>
          <p:blipFill rotWithShape="1">
            <a:blip r:embed="rId17">
              <a:alphaModFix/>
            </a:blip>
            <a:srcRect/>
            <a:stretch/>
          </p:blipFill>
          <p:spPr>
            <a:xfrm>
              <a:off x="5491659" y="4568952"/>
              <a:ext cx="384048" cy="384048"/>
            </a:xfrm>
            <a:prstGeom prst="rect">
              <a:avLst/>
            </a:prstGeom>
            <a:noFill/>
            <a:ln>
              <a:noFill/>
            </a:ln>
          </p:spPr>
        </p:pic>
        <p:pic>
          <p:nvPicPr>
            <p:cNvPr id="11" name="Google Shape;98;p1" descr="Human Services">
              <a:extLst>
                <a:ext uri="{FF2B5EF4-FFF2-40B4-BE49-F238E27FC236}">
                  <a16:creationId xmlns:a16="http://schemas.microsoft.com/office/drawing/2014/main" id="{51F10438-0B24-1E7F-6C3A-834AEFF1C6E5}"/>
                </a:ext>
              </a:extLst>
            </p:cNvPr>
            <p:cNvPicPr preferRelativeResize="0"/>
            <p:nvPr/>
          </p:nvPicPr>
          <p:blipFill rotWithShape="1">
            <a:blip r:embed="rId18">
              <a:alphaModFix/>
            </a:blip>
            <a:srcRect/>
            <a:stretch/>
          </p:blipFill>
          <p:spPr>
            <a:xfrm>
              <a:off x="5875707" y="4567601"/>
              <a:ext cx="384048" cy="384049"/>
            </a:xfrm>
            <a:prstGeom prst="rect">
              <a:avLst/>
            </a:prstGeom>
            <a:noFill/>
            <a:ln>
              <a:noFill/>
            </a:ln>
          </p:spPr>
        </p:pic>
        <p:pic>
          <p:nvPicPr>
            <p:cNvPr id="13" name="Google Shape;99;p1" descr="Information Technology">
              <a:extLst>
                <a:ext uri="{FF2B5EF4-FFF2-40B4-BE49-F238E27FC236}">
                  <a16:creationId xmlns:a16="http://schemas.microsoft.com/office/drawing/2014/main" id="{626549EB-1252-B4FE-A0C5-9A29EE47F27B}"/>
                </a:ext>
              </a:extLst>
            </p:cNvPr>
            <p:cNvPicPr preferRelativeResize="0"/>
            <p:nvPr/>
          </p:nvPicPr>
          <p:blipFill rotWithShape="1">
            <a:blip r:embed="rId19">
              <a:alphaModFix/>
            </a:blip>
            <a:srcRect/>
            <a:stretch/>
          </p:blipFill>
          <p:spPr>
            <a:xfrm>
              <a:off x="6262643" y="4568951"/>
              <a:ext cx="384048" cy="384049"/>
            </a:xfrm>
            <a:prstGeom prst="rect">
              <a:avLst/>
            </a:prstGeom>
            <a:noFill/>
            <a:ln>
              <a:noFill/>
            </a:ln>
          </p:spPr>
        </p:pic>
        <p:pic>
          <p:nvPicPr>
            <p:cNvPr id="14" name="Google Shape;101;p1" descr="Manufacturing">
              <a:extLst>
                <a:ext uri="{FF2B5EF4-FFF2-40B4-BE49-F238E27FC236}">
                  <a16:creationId xmlns:a16="http://schemas.microsoft.com/office/drawing/2014/main" id="{A121357F-3396-3672-8C64-9784146D63DF}"/>
                </a:ext>
              </a:extLst>
            </p:cNvPr>
            <p:cNvPicPr preferRelativeResize="0"/>
            <p:nvPr/>
          </p:nvPicPr>
          <p:blipFill rotWithShape="1">
            <a:blip r:embed="rId8">
              <a:alphaModFix/>
            </a:blip>
            <a:srcRect/>
            <a:stretch/>
          </p:blipFill>
          <p:spPr>
            <a:xfrm>
              <a:off x="6650501" y="4567020"/>
              <a:ext cx="384048" cy="384049"/>
            </a:xfrm>
            <a:prstGeom prst="rect">
              <a:avLst/>
            </a:prstGeom>
            <a:noFill/>
            <a:ln>
              <a:noFill/>
            </a:ln>
          </p:spPr>
        </p:pic>
        <p:pic>
          <p:nvPicPr>
            <p:cNvPr id="15" name="Google Shape;102;p1" descr="Transportation, Distribution and Logistics">
              <a:extLst>
                <a:ext uri="{FF2B5EF4-FFF2-40B4-BE49-F238E27FC236}">
                  <a16:creationId xmlns:a16="http://schemas.microsoft.com/office/drawing/2014/main" id="{78B77656-E437-1645-1ABB-84BF3985270E}"/>
                </a:ext>
              </a:extLst>
            </p:cNvPr>
            <p:cNvPicPr preferRelativeResize="0"/>
            <p:nvPr/>
          </p:nvPicPr>
          <p:blipFill rotWithShape="1">
            <a:blip r:embed="rId11">
              <a:alphaModFix/>
            </a:blip>
            <a:srcRect/>
            <a:stretch/>
          </p:blipFill>
          <p:spPr>
            <a:xfrm>
              <a:off x="7034549" y="4567020"/>
              <a:ext cx="384048" cy="384049"/>
            </a:xfrm>
            <a:prstGeom prst="rect">
              <a:avLst/>
            </a:prstGeom>
            <a:noFill/>
            <a:ln>
              <a:noFill/>
            </a:ln>
          </p:spPr>
        </p:pic>
      </p:grpSp>
      <p:sp>
        <p:nvSpPr>
          <p:cNvPr id="16" name="TextBox 15">
            <a:extLst>
              <a:ext uri="{FF2B5EF4-FFF2-40B4-BE49-F238E27FC236}">
                <a16:creationId xmlns:a16="http://schemas.microsoft.com/office/drawing/2014/main" id="{7A7C583F-2B02-2704-C88E-6FFD0EEC324D}"/>
              </a:ext>
            </a:extLst>
          </p:cNvPr>
          <p:cNvSpPr txBox="1"/>
          <p:nvPr/>
        </p:nvSpPr>
        <p:spPr>
          <a:xfrm>
            <a:off x="733149" y="8974387"/>
            <a:ext cx="6699305" cy="220573"/>
          </a:xfrm>
          <a:prstGeom prst="rect">
            <a:avLst/>
          </a:prstGeom>
          <a:noFill/>
        </p:spPr>
        <p:txBody>
          <a:bodyPr wrap="square" rtlCol="0">
            <a:spAutoFit/>
          </a:bodyPr>
          <a:lstStyle/>
          <a:p>
            <a:pPr>
              <a:lnSpc>
                <a:spcPts val="960"/>
              </a:lnSpc>
              <a:defRPr/>
            </a:pPr>
            <a:r>
              <a:rPr lang="en-US" sz="800" i="1"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 Indicates course is included in more than one program of study in this career cluster.                        </a:t>
            </a:r>
          </a:p>
        </p:txBody>
      </p:sp>
      <p:sp>
        <p:nvSpPr>
          <p:cNvPr id="19" name="TextBox 18">
            <a:extLst>
              <a:ext uri="{FF2B5EF4-FFF2-40B4-BE49-F238E27FC236}">
                <a16:creationId xmlns:a16="http://schemas.microsoft.com/office/drawing/2014/main" id="{23272EC1-DF90-5209-2665-3530F26EFC7A}"/>
              </a:ext>
            </a:extLst>
          </p:cNvPr>
          <p:cNvSpPr txBox="1"/>
          <p:nvPr/>
        </p:nvSpPr>
        <p:spPr>
          <a:xfrm>
            <a:off x="760503" y="8775465"/>
            <a:ext cx="3922642" cy="246221"/>
          </a:xfrm>
          <a:prstGeom prst="rect">
            <a:avLst/>
          </a:prstGeom>
          <a:noFill/>
        </p:spPr>
        <p:txBody>
          <a:bodyPr wrap="square">
            <a:spAutoFit/>
          </a:bodyPr>
          <a:lstStyle/>
          <a:p>
            <a:pPr marL="9525"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000" b="1" i="1"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rPr>
              <a:t>Continued on next page</a:t>
            </a:r>
          </a:p>
        </p:txBody>
      </p:sp>
    </p:spTree>
    <p:extLst>
      <p:ext uri="{BB962C8B-B14F-4D97-AF65-F5344CB8AC3E}">
        <p14:creationId xmlns:p14="http://schemas.microsoft.com/office/powerpoint/2010/main" val="1341843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3" name="Title 3">
            <a:extLst>
              <a:ext uri="{FF2B5EF4-FFF2-40B4-BE49-F238E27FC236}">
                <a16:creationId xmlns:a16="http://schemas.microsoft.com/office/drawing/2014/main" id="{526F35B9-4163-464C-AA6F-FB56BC356333}"/>
              </a:ext>
              <a:ext uri="{C183D7F6-B498-43B3-948B-1728B52AA6E4}">
                <adec:decorative xmlns:adec="http://schemas.microsoft.com/office/drawing/2017/decorative" val="1"/>
              </a:ext>
            </a:extLst>
          </p:cNvPr>
          <p:cNvSpPr>
            <a:spLocks noGrp="1"/>
          </p:cNvSpPr>
          <p:nvPr>
            <p:ph type="ctrTitle"/>
          </p:nvPr>
        </p:nvSpPr>
        <p:spPr>
          <a:xfrm>
            <a:off x="971550" y="48066"/>
            <a:ext cx="5829300" cy="141335"/>
          </a:xfrm>
        </p:spPr>
        <p:txBody>
          <a:bodyPr>
            <a:noAutofit/>
          </a:bodyPr>
          <a:lstStyle/>
          <a:p>
            <a:r>
              <a:rPr lang="en-US" sz="700" b="1" i="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Statewide Program of Study: </a:t>
            </a:r>
            <a:r>
              <a:rPr lang="en-US" sz="700" b="1" i="1" kern="1200" dirty="0">
                <a:solidFill>
                  <a:schemeClr val="bg1"/>
                </a:solidFill>
                <a:effectLst/>
                <a:latin typeface="+mj-lt"/>
                <a:ea typeface="+mj-ea"/>
                <a:cs typeface="+mj-cs"/>
              </a:rPr>
              <a:t>Manufacturing Technology</a:t>
            </a:r>
            <a:r>
              <a:rPr lang="en-US" sz="700" dirty="0">
                <a:solidFill>
                  <a:schemeClr val="bg1"/>
                </a:solidFill>
              </a:rPr>
              <a:t> </a:t>
            </a:r>
            <a:r>
              <a:rPr lang="en-US" sz="700" b="1" i="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Page 3</a:t>
            </a:r>
            <a:endParaRPr lang="en-US" sz="700" dirty="0">
              <a:solidFill>
                <a:schemeClr val="bg1"/>
              </a:solidFill>
            </a:endParaRPr>
          </a:p>
        </p:txBody>
      </p:sp>
      <p:sp>
        <p:nvSpPr>
          <p:cNvPr id="18" name="TextBox 17">
            <a:extLst>
              <a:ext uri="{FF2B5EF4-FFF2-40B4-BE49-F238E27FC236}">
                <a16:creationId xmlns:a16="http://schemas.microsoft.com/office/drawing/2014/main" id="{B35692F8-6D80-BFCD-5931-82EBC2300ACC}"/>
              </a:ext>
            </a:extLst>
          </p:cNvPr>
          <p:cNvSpPr txBox="1"/>
          <p:nvPr/>
        </p:nvSpPr>
        <p:spPr>
          <a:xfrm>
            <a:off x="1364160" y="128692"/>
            <a:ext cx="6392254" cy="400110"/>
          </a:xfrm>
          <a:prstGeom prst="rect">
            <a:avLst/>
          </a:prstGeom>
          <a:noFill/>
        </p:spPr>
        <p:txBody>
          <a:bodyPr wrap="square" rtlCol="0">
            <a:spAutoFit/>
          </a:bodyPr>
          <a:lstStyle/>
          <a:p>
            <a:pPr lvl="0">
              <a:spcAft>
                <a:spcPts val="300"/>
              </a:spcAft>
              <a:defRPr/>
            </a:pPr>
            <a:r>
              <a:rPr lang="en-US" sz="2000" b="1" dirty="0">
                <a:solidFill>
                  <a:schemeClr val="accent1"/>
                </a:solidFill>
                <a:latin typeface="Calibri" panose="020F0502020204030204" pitchFamily="34" charset="0"/>
                <a:ea typeface="Open Sans Condensed Condensed" pitchFamily="2" charset="0"/>
                <a:cs typeface="Calibri" panose="020F0502020204030204" pitchFamily="34" charset="0"/>
              </a:rPr>
              <a:t>Manufacturing Career Cluster</a:t>
            </a:r>
            <a:endParaRPr kumimoji="0" lang="en-US" sz="2000" b="1" i="0" u="none" strike="noStrike" kern="1200" cap="none" spc="0" normalizeH="0" baseline="0" noProof="0" dirty="0">
              <a:ln>
                <a:noFill/>
              </a:ln>
              <a:solidFill>
                <a:schemeClr val="accent1"/>
              </a:solidFill>
              <a:effectLst/>
              <a:uLnTx/>
              <a:uFillTx/>
              <a:latin typeface="Calibri" panose="020F0502020204030204" pitchFamily="34" charset="0"/>
              <a:ea typeface="Open Sans Condensed Condensed" pitchFamily="2" charset="0"/>
              <a:cs typeface="Calibri" panose="020F0502020204030204" pitchFamily="34" charset="0"/>
            </a:endParaRPr>
          </a:p>
        </p:txBody>
      </p:sp>
      <p:sp>
        <p:nvSpPr>
          <p:cNvPr id="19" name="TextBox 18">
            <a:extLst>
              <a:ext uri="{FF2B5EF4-FFF2-40B4-BE49-F238E27FC236}">
                <a16:creationId xmlns:a16="http://schemas.microsoft.com/office/drawing/2014/main" id="{E964A120-BF46-24DD-D9F2-FD4C1D2F1085}"/>
              </a:ext>
            </a:extLst>
          </p:cNvPr>
          <p:cNvSpPr txBox="1"/>
          <p:nvPr/>
        </p:nvSpPr>
        <p:spPr>
          <a:xfrm>
            <a:off x="1379400" y="486588"/>
            <a:ext cx="6392254" cy="338554"/>
          </a:xfrm>
          <a:prstGeom prst="rect">
            <a:avLst/>
          </a:prstGeom>
          <a:noFill/>
        </p:spPr>
        <p:txBody>
          <a:bodyPr wrap="square" rtlCol="0">
            <a:spAutoFit/>
          </a:bodyPr>
          <a:lstStyle/>
          <a:p>
            <a:pPr lvl="0">
              <a:spcAft>
                <a:spcPts val="300"/>
              </a:spcAft>
              <a:defRPr/>
            </a:pPr>
            <a:r>
              <a:rPr kumimoji="0" lang="en-US" sz="1600" b="1" i="1" u="none" strike="noStrike" kern="1200" cap="none" spc="0" normalizeH="0" baseline="0" noProof="0" dirty="0">
                <a:ln>
                  <a:noFill/>
                </a:ln>
                <a:solidFill>
                  <a:srgbClr val="363534"/>
                </a:solidFill>
                <a:effectLst/>
                <a:uLnTx/>
                <a:uFillTx/>
                <a:latin typeface="Calibri" panose="020F0502020204030204" pitchFamily="34" charset="0"/>
                <a:ea typeface="Open Sans Semibold" panose="020B0606030504020204" pitchFamily="34" charset="0"/>
                <a:cs typeface="Calibri" panose="020F0502020204030204" pitchFamily="34" charset="0"/>
              </a:rPr>
              <a:t>Statewide Program of Study: </a:t>
            </a:r>
            <a:r>
              <a:rPr lang="en-US" sz="1600" b="1" i="1" dirty="0">
                <a:solidFill>
                  <a:schemeClr val="accent1"/>
                </a:solidFill>
                <a:latin typeface="Calibri" panose="020F0502020204030204" pitchFamily="34" charset="0"/>
                <a:ea typeface="Open Sans Semibold" panose="020B0606030504020204" pitchFamily="34" charset="0"/>
                <a:cs typeface="Calibri" panose="020F0502020204030204" pitchFamily="34" charset="0"/>
              </a:rPr>
              <a:t>Manufacturing Technology</a:t>
            </a:r>
            <a:endParaRPr kumimoji="0" lang="en-US" sz="1600" b="1" i="1" u="none" strike="noStrike" kern="1200" cap="none" spc="0" normalizeH="0" baseline="0" noProof="0" dirty="0">
              <a:ln>
                <a:noFill/>
              </a:ln>
              <a:solidFill>
                <a:schemeClr val="accent1"/>
              </a:solidFill>
              <a:effectLst/>
              <a:uLnTx/>
              <a:uFillTx/>
              <a:latin typeface="Calibri" panose="020F0502020204030204" pitchFamily="34" charset="0"/>
              <a:ea typeface="Open Sans Semibold" panose="020B060603050402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AB8D5722-975E-1296-F24D-96E32DAF3D17}"/>
              </a:ext>
            </a:extLst>
          </p:cNvPr>
          <p:cNvSpPr txBox="1"/>
          <p:nvPr/>
        </p:nvSpPr>
        <p:spPr>
          <a:xfrm>
            <a:off x="-2534" y="1117989"/>
            <a:ext cx="77724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12169"/>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Course Information</a:t>
            </a:r>
            <a:endParaRPr kumimoji="0" lang="en-US" sz="1800" b="0" i="0" u="none" strike="noStrike" kern="1200" cap="none" spc="0" normalizeH="0" baseline="0" noProof="0" dirty="0">
              <a:ln>
                <a:noFill/>
              </a:ln>
              <a:solidFill>
                <a:srgbClr val="012169"/>
              </a:solidFill>
              <a:effectLst/>
              <a:uLnTx/>
              <a:uFillTx/>
              <a:latin typeface="Calibri" panose="020F0502020204030204" pitchFamily="34" charset="0"/>
              <a:ea typeface="Open Sans Light" panose="020B0606030504020204" pitchFamily="34" charset="0"/>
              <a:cs typeface="Calibri" panose="020F0502020204030204" pitchFamily="34" charset="0"/>
            </a:endParaRPr>
          </a:p>
        </p:txBody>
      </p:sp>
      <p:sp>
        <p:nvSpPr>
          <p:cNvPr id="27" name="Round Diagonal Corner Rectangle 26">
            <a:extLst>
              <a:ext uri="{FF2B5EF4-FFF2-40B4-BE49-F238E27FC236}">
                <a16:creationId xmlns:a16="http://schemas.microsoft.com/office/drawing/2014/main" id="{D61A33BC-C4A5-9F44-BE5C-2240AF40DE49}"/>
              </a:ext>
              <a:ext uri="{C183D7F6-B498-43B3-948B-1728B52AA6E4}">
                <adec:decorative xmlns:adec="http://schemas.microsoft.com/office/drawing/2017/decorative" val="1"/>
              </a:ext>
            </a:extLst>
          </p:cNvPr>
          <p:cNvSpPr/>
          <p:nvPr/>
        </p:nvSpPr>
        <p:spPr>
          <a:xfrm rot="16200000">
            <a:off x="-121527" y="2091029"/>
            <a:ext cx="1126254" cy="411242"/>
          </a:xfrm>
          <a:prstGeom prst="round2DiagRect">
            <a:avLst/>
          </a:prstGeom>
          <a:solidFill>
            <a:srgbClr val="3635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pitchFamily="34" charset="0"/>
              <a:cs typeface="Calibri" panose="020F0502020204030204" pitchFamily="34" charset="0"/>
            </a:endParaRPr>
          </a:p>
        </p:txBody>
      </p:sp>
      <p:sp>
        <p:nvSpPr>
          <p:cNvPr id="28" name="Google Shape;187;p2">
            <a:extLst>
              <a:ext uri="{FF2B5EF4-FFF2-40B4-BE49-F238E27FC236}">
                <a16:creationId xmlns:a16="http://schemas.microsoft.com/office/drawing/2014/main" id="{09098AEF-70D1-2C49-8103-522CAEFD3794}"/>
              </a:ext>
            </a:extLst>
          </p:cNvPr>
          <p:cNvSpPr txBox="1"/>
          <p:nvPr/>
        </p:nvSpPr>
        <p:spPr>
          <a:xfrm rot="16200000">
            <a:off x="-65249" y="2158684"/>
            <a:ext cx="1013698" cy="307736"/>
          </a:xfrm>
          <a:prstGeom prst="rect">
            <a:avLst/>
          </a:prstGeom>
          <a:solidFill>
            <a:srgbClr val="363534"/>
          </a:solid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3</a:t>
            </a:r>
            <a:endParaRPr kumimoji="0" sz="1400" b="0" i="0" u="none" strike="noStrike" kern="1200" cap="none" spc="0" normalizeH="0" baseline="0" noProof="0" dirty="0">
              <a:ln>
                <a:noFill/>
              </a:ln>
              <a:solidFill>
                <a:prstClr val="white"/>
              </a:solidFill>
              <a:effectLst/>
              <a:uLnTx/>
              <a:uFillTx/>
              <a:latin typeface="Calibri" panose="020F0502020204030204" pitchFamily="34" charset="0"/>
              <a:ea typeface="Open Sans Light" panose="020B0606030504020204" pitchFamily="34" charset="0"/>
              <a:cs typeface="Calibri" panose="020F0502020204030204" pitchFamily="34" charset="0"/>
            </a:endParaRPr>
          </a:p>
        </p:txBody>
      </p:sp>
      <p:graphicFrame>
        <p:nvGraphicFramePr>
          <p:cNvPr id="25" name="Google Shape;188;p2">
            <a:extLst>
              <a:ext uri="{FF2B5EF4-FFF2-40B4-BE49-F238E27FC236}">
                <a16:creationId xmlns:a16="http://schemas.microsoft.com/office/drawing/2014/main" id="{3DABB247-8273-DA47-B49C-F888A0F5F1D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806345548"/>
              </p:ext>
            </p:extLst>
          </p:nvPr>
        </p:nvGraphicFramePr>
        <p:xfrm>
          <a:off x="813460" y="1580660"/>
          <a:ext cx="6437376" cy="3343784"/>
        </p:xfrm>
        <a:graphic>
          <a:graphicData uri="http://schemas.openxmlformats.org/drawingml/2006/table">
            <a:tbl>
              <a:tblPr firstRow="1" bandRow="1">
                <a:noFill/>
              </a:tblPr>
              <a:tblGrid>
                <a:gridCol w="1691640">
                  <a:extLst>
                    <a:ext uri="{9D8B030D-6E8A-4147-A177-3AD203B41FA5}">
                      <a16:colId xmlns:a16="http://schemas.microsoft.com/office/drawing/2014/main" val="20000"/>
                    </a:ext>
                  </a:extLst>
                </a:gridCol>
                <a:gridCol w="73152">
                  <a:extLst>
                    <a:ext uri="{9D8B030D-6E8A-4147-A177-3AD203B41FA5}">
                      <a16:colId xmlns:a16="http://schemas.microsoft.com/office/drawing/2014/main" val="4271131778"/>
                    </a:ext>
                  </a:extLst>
                </a:gridCol>
                <a:gridCol w="2075688">
                  <a:extLst>
                    <a:ext uri="{9D8B030D-6E8A-4147-A177-3AD203B41FA5}">
                      <a16:colId xmlns:a16="http://schemas.microsoft.com/office/drawing/2014/main" val="20002"/>
                    </a:ext>
                  </a:extLst>
                </a:gridCol>
                <a:gridCol w="2596896">
                  <a:extLst>
                    <a:ext uri="{9D8B030D-6E8A-4147-A177-3AD203B41FA5}">
                      <a16:colId xmlns:a16="http://schemas.microsoft.com/office/drawing/2014/main" val="20003"/>
                    </a:ext>
                  </a:extLst>
                </a:gridCol>
              </a:tblGrid>
              <a:tr h="326234">
                <a:tc>
                  <a:txBody>
                    <a:bodyPr/>
                    <a:lstStyle/>
                    <a:p>
                      <a:pPr marL="0" marR="0" lvl="0" indent="0" algn="l" rtl="0">
                        <a:lnSpc>
                          <a:spcPct val="100000"/>
                        </a:lnSpc>
                        <a:spcBef>
                          <a:spcPts val="0"/>
                        </a:spcBef>
                        <a:spcAft>
                          <a:spcPts val="0"/>
                        </a:spcAft>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Course</a:t>
                      </a:r>
                      <a:endParaRPr sz="1200" b="1" i="0"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363534"/>
                    </a:solidFill>
                  </a:tcPr>
                </a:tc>
                <a:tc>
                  <a:txBody>
                    <a:bodyPr/>
                    <a:lstStyle/>
                    <a:p>
                      <a:pPr marL="0" marR="0" lvl="0" indent="0" algn="l" rtl="0">
                        <a:lnSpc>
                          <a:spcPct val="100000"/>
                        </a:lnSpc>
                        <a:spcBef>
                          <a:spcPts val="0"/>
                        </a:spcBef>
                        <a:spcAft>
                          <a:spcPts val="0"/>
                        </a:spcAft>
                        <a:buClr>
                          <a:schemeClr val="dk1"/>
                        </a:buClr>
                        <a:buSzPts val="1000"/>
                        <a:buFont typeface="Calibri"/>
                        <a:buNone/>
                      </a:pPr>
                      <a:endParaRPr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363534"/>
                    </a:solidFill>
                  </a:tcPr>
                </a:tc>
                <a:tc>
                  <a:txBody>
                    <a:bodyPr/>
                    <a:lstStyle/>
                    <a:p>
                      <a:pPr marL="0" marR="0" lvl="0" indent="0" algn="l" rtl="0">
                        <a:lnSpc>
                          <a:spcPct val="100000"/>
                        </a:lnSpc>
                        <a:spcBef>
                          <a:spcPts val="0"/>
                        </a:spcBef>
                        <a:spcAft>
                          <a:spcPts val="0"/>
                        </a:spcAft>
                        <a:buClr>
                          <a:schemeClr val="dk1"/>
                        </a:buClr>
                        <a:buSzPts val="1000"/>
                        <a:buFont typeface="Calibri"/>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sym typeface="Calibri"/>
                        </a:rPr>
                        <a:t>Prerequisites | </a:t>
                      </a: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Corequisites </a:t>
                      </a:r>
                      <a:endParaRPr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363534"/>
                    </a:solidFill>
                  </a:tcPr>
                </a:tc>
                <a:tc>
                  <a:txBody>
                    <a:bodyPr/>
                    <a:lstStyle/>
                    <a:p>
                      <a:pPr marL="0" marR="0" lvl="0" indent="0" algn="r" rtl="0">
                        <a:lnSpc>
                          <a:spcPct val="100000"/>
                        </a:lnSpc>
                        <a:spcBef>
                          <a:spcPts val="0"/>
                        </a:spcBef>
                        <a:spcAft>
                          <a:spcPts val="0"/>
                        </a:spcAft>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Career Clusters</a:t>
                      </a: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363534"/>
                    </a:solidFill>
                  </a:tcPr>
                </a:tc>
                <a:extLst>
                  <a:ext uri="{0D108BD9-81ED-4DB2-BD59-A6C34878D82A}">
                    <a16:rowId xmlns:a16="http://schemas.microsoft.com/office/drawing/2014/main" val="10000"/>
                  </a:ext>
                </a:extLst>
              </a:tr>
              <a:tr h="437688">
                <a:tc>
                  <a:txBody>
                    <a:bodyPr/>
                    <a:lstStyle/>
                    <a:p>
                      <a:pPr marL="0" marR="0" lvl="0" indent="0" algn="l" rtl="0">
                        <a:lnSpc>
                          <a:spcPct val="100000"/>
                        </a:lnSpc>
                        <a:spcBef>
                          <a:spcPts val="0"/>
                        </a:spcBef>
                        <a:spcAft>
                          <a:spcPts val="0"/>
                        </a:spcAft>
                        <a:buClr>
                          <a:schemeClr val="dk1"/>
                        </a:buClr>
                        <a:buSzPts val="1000"/>
                        <a:buFont typeface="Calibri"/>
                        <a:buNone/>
                      </a:pPr>
                      <a:r>
                        <a:rPr lang="en-US" sz="1100" b="1" i="0" u="none" strike="noStrike" cap="none"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Metal Fabrication and Machining II</a:t>
                      </a:r>
                    </a:p>
                    <a:p>
                      <a:pPr marL="9525"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0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13032800  (2 credits)</a:t>
                      </a:r>
                      <a:endParaRPr lang="en-US" sz="10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chemeClr val="dk1"/>
                        </a:buClr>
                        <a:buSzPts val="1000"/>
                        <a:buFont typeface="Calibri"/>
                        <a:buNone/>
                      </a:pPr>
                      <a:endParaRPr sz="900" u="none" strike="noStrike" cap="none" dirty="0">
                        <a:solidFill>
                          <a:srgbClr val="3863AF"/>
                        </a:solidFill>
                        <a:latin typeface="Calibri" panose="020F0502020204030204" pitchFamily="34" charset="0"/>
                        <a:ea typeface="Open Sans Light"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chemeClr val="dk1"/>
                        </a:buClr>
                        <a:buSzPts val="1000"/>
                        <a:buFont typeface="Calibri"/>
                        <a:buNone/>
                      </a:pPr>
                      <a:r>
                        <a:rPr lang="en-US" sz="900" b="1"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Prerequisites: </a:t>
                      </a:r>
                      <a: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t>Metal Fabrication and Machining I</a:t>
                      </a:r>
                    </a:p>
                    <a:p>
                      <a:pPr marL="0" marR="0" lvl="0" indent="0" algn="l" rtl="0">
                        <a:lnSpc>
                          <a:spcPct val="100000"/>
                        </a:lnSpc>
                        <a:spcBef>
                          <a:spcPts val="0"/>
                        </a:spcBef>
                        <a:spcAft>
                          <a:spcPts val="0"/>
                        </a:spcAft>
                        <a:buClr>
                          <a:schemeClr val="dk1"/>
                        </a:buClr>
                        <a:buSzPts val="1000"/>
                        <a:buFont typeface="Calibri"/>
                        <a:buNone/>
                      </a:pPr>
                      <a:r>
                        <a:rPr lang="en-US" sz="900" b="1" i="0" u="none" strike="noStrike" cap="none"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Corequisites: </a:t>
                      </a:r>
                      <a:r>
                        <a:rPr lang="en-US" sz="9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None</a:t>
                      </a:r>
                    </a:p>
                    <a:p>
                      <a:pPr marL="0" marR="0" lvl="0" indent="0" algn="l" rtl="0">
                        <a:lnSpc>
                          <a:spcPct val="100000"/>
                        </a:lnSpc>
                        <a:spcBef>
                          <a:spcPts val="0"/>
                        </a:spcBef>
                        <a:spcAft>
                          <a:spcPts val="0"/>
                        </a:spcAft>
                        <a:buClr>
                          <a:schemeClr val="dk1"/>
                        </a:buClr>
                        <a:buSzPts val="1000"/>
                        <a:buFont typeface="Calibri"/>
                        <a:buNone/>
                      </a:pPr>
                      <a:r>
                        <a:rPr lang="en-US" sz="900" b="1" u="none" strike="noStrike" cap="none" dirty="0">
                          <a:solidFill>
                            <a:schemeClr val="tx1"/>
                          </a:solidFill>
                          <a:latin typeface="Calibri" panose="020F0502020204030204" pitchFamily="34" charset="0"/>
                          <a:ea typeface="Open Sans Light" panose="020B0606030504020204" pitchFamily="34" charset="0"/>
                          <a:cs typeface="Calibri" panose="020F0502020204030204" pitchFamily="34" charset="0"/>
                        </a:rPr>
                        <a:t>Recommended Prerequisites: </a:t>
                      </a:r>
                      <a:r>
                        <a:rPr lang="en-US" sz="900" b="0" u="none" strike="noStrike" cap="none" dirty="0">
                          <a:solidFill>
                            <a:schemeClr val="tx1"/>
                          </a:solidFill>
                          <a:latin typeface="Calibri" panose="020F0502020204030204" pitchFamily="34" charset="0"/>
                          <a:ea typeface="Open Sans Light" panose="020B0606030504020204" pitchFamily="34" charset="0"/>
                          <a:cs typeface="Calibri" panose="020F0502020204030204" pitchFamily="34" charset="0"/>
                        </a:rPr>
                        <a:t>Geometry and Algebra II</a:t>
                      </a:r>
                      <a:endParaRPr lang="en-US" sz="900" u="none" strike="noStrike" cap="none" dirty="0">
                        <a:solidFill>
                          <a:schemeClr val="tx1"/>
                        </a:solidFill>
                        <a:latin typeface="Calibri" panose="020F0502020204030204" pitchFamily="34" charset="0"/>
                        <a:ea typeface="Open Sans Light" panose="020B0606030504020204" pitchFamily="34" charset="0"/>
                        <a:cs typeface="Calibri" panose="020F0502020204030204" pitchFamily="34" charset="0"/>
                      </a:endParaRPr>
                    </a:p>
                    <a:p>
                      <a:pPr marL="0" marR="0" lvl="0" indent="0" algn="l" rtl="0">
                        <a:lnSpc>
                          <a:spcPct val="100000"/>
                        </a:lnSpc>
                        <a:spcBef>
                          <a:spcPts val="0"/>
                        </a:spcBef>
                        <a:spcAft>
                          <a:spcPts val="0"/>
                        </a:spcAft>
                        <a:buClr>
                          <a:schemeClr val="dk1"/>
                        </a:buClr>
                        <a:buSzPts val="1000"/>
                        <a:buFont typeface="Calibri"/>
                        <a:buNone/>
                      </a:pPr>
                      <a:r>
                        <a:rPr lang="en-US" sz="900" b="1"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rPr>
                        <a:t>Recommended Corequisites: </a:t>
                      </a:r>
                      <a:r>
                        <a:rPr lang="en-US" sz="9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rPr>
                        <a:t>None</a:t>
                      </a: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None/>
                      </a:pPr>
                      <a:endParaRPr lang="en-US" sz="900" dirty="0">
                        <a:solidFill>
                          <a:schemeClr val="bg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1830043"/>
                  </a:ext>
                </a:extLst>
              </a:tr>
              <a:tr h="437688">
                <a:tc>
                  <a:txBody>
                    <a:bodyPr/>
                    <a:lstStyle/>
                    <a:p>
                      <a:pPr marL="0" marR="0" lvl="0" indent="0" algn="l" rtl="0">
                        <a:lnSpc>
                          <a:spcPct val="100000"/>
                        </a:lnSpc>
                        <a:spcBef>
                          <a:spcPts val="0"/>
                        </a:spcBef>
                        <a:spcAft>
                          <a:spcPts val="0"/>
                        </a:spcAft>
                        <a:buClr>
                          <a:schemeClr val="dk1"/>
                        </a:buClr>
                        <a:buSzPts val="1000"/>
                        <a:buFont typeface="Calibri"/>
                        <a:buNone/>
                      </a:pPr>
                      <a:r>
                        <a:rPr lang="en-US" sz="1100" b="1" i="0" u="none" strike="noStrike" cap="none"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Precision Metal Manufacturing I</a:t>
                      </a:r>
                    </a:p>
                    <a:p>
                      <a:pPr marL="0" marR="0" lvl="0" indent="0" algn="l" rtl="0">
                        <a:lnSpc>
                          <a:spcPct val="100000"/>
                        </a:lnSpc>
                        <a:spcBef>
                          <a:spcPts val="0"/>
                        </a:spcBef>
                        <a:spcAft>
                          <a:spcPts val="0"/>
                        </a:spcAft>
                        <a:buClr>
                          <a:schemeClr val="dk1"/>
                        </a:buClr>
                        <a:buSzPts val="1000"/>
                        <a:buFont typeface="Calibri"/>
                        <a:buNone/>
                      </a:pPr>
                      <a:r>
                        <a:rPr lang="en-US" sz="10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13032500  (2 credits)</a:t>
                      </a:r>
                      <a:endParaRPr lang="en-US" sz="10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chemeClr val="dk1"/>
                        </a:buClr>
                        <a:buSzPts val="1000"/>
                        <a:buFont typeface="Calibri"/>
                        <a:buNone/>
                      </a:pPr>
                      <a:endParaRPr sz="900" u="none" strike="noStrike" cap="none" dirty="0">
                        <a:solidFill>
                          <a:srgbClr val="3863AF"/>
                        </a:solidFill>
                        <a:latin typeface="Calibri" panose="020F0502020204030204" pitchFamily="34" charset="0"/>
                        <a:ea typeface="Open Sans Light"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chemeClr val="dk1"/>
                        </a:buClr>
                        <a:buSzPts val="1000"/>
                        <a:buFont typeface="Calibri"/>
                        <a:buNone/>
                      </a:pPr>
                      <a:r>
                        <a:rPr lang="en-US" sz="900" b="1"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Prerequisites: </a:t>
                      </a:r>
                      <a: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t>None</a:t>
                      </a:r>
                    </a:p>
                    <a:p>
                      <a:pPr marL="0" marR="0" lvl="0" indent="0" algn="l" rtl="0">
                        <a:lnSpc>
                          <a:spcPct val="100000"/>
                        </a:lnSpc>
                        <a:spcBef>
                          <a:spcPts val="0"/>
                        </a:spcBef>
                        <a:spcAft>
                          <a:spcPts val="0"/>
                        </a:spcAft>
                        <a:buClr>
                          <a:schemeClr val="dk1"/>
                        </a:buClr>
                        <a:buSzPts val="1000"/>
                        <a:buFont typeface="Calibri"/>
                        <a:buNone/>
                      </a:pPr>
                      <a:r>
                        <a:rPr lang="en-US" sz="900" b="1" i="0" u="none" strike="noStrike" cap="none"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Corequisites: </a:t>
                      </a:r>
                      <a:r>
                        <a:rPr lang="en-US" sz="9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None</a:t>
                      </a:r>
                    </a:p>
                    <a:p>
                      <a:pPr marL="0" marR="0" lvl="0" indent="0" algn="l" rtl="0">
                        <a:lnSpc>
                          <a:spcPct val="100000"/>
                        </a:lnSpc>
                        <a:spcBef>
                          <a:spcPts val="0"/>
                        </a:spcBef>
                        <a:spcAft>
                          <a:spcPts val="0"/>
                        </a:spcAft>
                        <a:buClr>
                          <a:schemeClr val="dk1"/>
                        </a:buClr>
                        <a:buSzPts val="1000"/>
                        <a:buFont typeface="Calibri"/>
                        <a:buNone/>
                      </a:pPr>
                      <a:r>
                        <a:rPr lang="en-US" sz="900" b="1" u="none" strike="noStrike" cap="none" dirty="0">
                          <a:solidFill>
                            <a:schemeClr val="tx1"/>
                          </a:solidFill>
                          <a:latin typeface="Calibri" panose="020F0502020204030204" pitchFamily="34" charset="0"/>
                          <a:ea typeface="Open Sans Light" panose="020B0606030504020204" pitchFamily="34" charset="0"/>
                          <a:cs typeface="Calibri" panose="020F0502020204030204" pitchFamily="34" charset="0"/>
                        </a:rPr>
                        <a:t>Recommended Prerequisites: </a:t>
                      </a:r>
                      <a:r>
                        <a:rPr lang="en-US" sz="900" u="none" strike="noStrike" cap="none" dirty="0">
                          <a:solidFill>
                            <a:schemeClr val="tx1"/>
                          </a:solidFill>
                          <a:latin typeface="Calibri" panose="020F0502020204030204" pitchFamily="34" charset="0"/>
                          <a:ea typeface="Open Sans Light" panose="020B0606030504020204" pitchFamily="34" charset="0"/>
                          <a:cs typeface="Calibri" panose="020F0502020204030204" pitchFamily="34" charset="0"/>
                        </a:rPr>
                        <a:t>Principles of Manufacturing and completion of or concurrent enrollment in Algebra I or Geometry</a:t>
                      </a:r>
                    </a:p>
                    <a:p>
                      <a:pPr marL="0" marR="0" lvl="0" indent="0" algn="l" rtl="0">
                        <a:lnSpc>
                          <a:spcPct val="100000"/>
                        </a:lnSpc>
                        <a:spcBef>
                          <a:spcPts val="0"/>
                        </a:spcBef>
                        <a:spcAft>
                          <a:spcPts val="0"/>
                        </a:spcAft>
                        <a:buClr>
                          <a:schemeClr val="dk1"/>
                        </a:buClr>
                        <a:buSzPts val="1000"/>
                        <a:buFont typeface="Calibri"/>
                        <a:buNone/>
                      </a:pPr>
                      <a:r>
                        <a:rPr lang="en-US" sz="900" b="1"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rPr>
                        <a:t>Recommended Corequisites: </a:t>
                      </a:r>
                      <a:r>
                        <a:rPr lang="en-US" sz="9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rPr>
                        <a:t>None</a:t>
                      </a: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None/>
                      </a:pPr>
                      <a:endParaRPr lang="en-US" sz="900" dirty="0">
                        <a:solidFill>
                          <a:schemeClr val="bg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99255927"/>
                  </a:ext>
                </a:extLst>
              </a:tr>
              <a:tr h="437688">
                <a:tc>
                  <a:txBody>
                    <a:bodyPr/>
                    <a:lstStyle/>
                    <a:p>
                      <a:pPr marL="0" marR="0" lvl="0" indent="0" algn="l" rtl="0">
                        <a:lnSpc>
                          <a:spcPct val="100000"/>
                        </a:lnSpc>
                        <a:spcBef>
                          <a:spcPts val="0"/>
                        </a:spcBef>
                        <a:spcAft>
                          <a:spcPts val="0"/>
                        </a:spcAft>
                        <a:buClr>
                          <a:schemeClr val="dk1"/>
                        </a:buClr>
                        <a:buSzPts val="1000"/>
                        <a:buFont typeface="Calibri"/>
                        <a:buNone/>
                      </a:pPr>
                      <a:r>
                        <a:rPr lang="en-US" sz="1100" b="1" i="0" u="none" strike="noStrike" cap="none"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Computer Integrated Manufacturing (PLTW)</a:t>
                      </a:r>
                    </a:p>
                    <a:p>
                      <a:pPr marL="9525"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0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N1303748  (1 credit)</a:t>
                      </a:r>
                    </a:p>
                  </a:txBody>
                  <a:tcPr marL="9145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chemeClr val="dk1"/>
                        </a:buClr>
                        <a:buSzPts val="1000"/>
                        <a:buFont typeface="Calibri"/>
                        <a:buNone/>
                      </a:pPr>
                      <a:endParaRPr sz="900" u="none" strike="noStrike" cap="none" dirty="0">
                        <a:solidFill>
                          <a:srgbClr val="3863AF"/>
                        </a:solidFill>
                        <a:latin typeface="Calibri" panose="020F0502020204030204" pitchFamily="34" charset="0"/>
                        <a:ea typeface="Open Sans Light"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chemeClr val="dk1"/>
                        </a:buClr>
                        <a:buSzPts val="1000"/>
                        <a:buFont typeface="Calibri"/>
                        <a:buNone/>
                      </a:pPr>
                      <a:r>
                        <a:rPr lang="en-US" sz="900" b="1"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Prerequisites: </a:t>
                      </a:r>
                      <a: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t>None</a:t>
                      </a:r>
                    </a:p>
                    <a:p>
                      <a:pPr marL="0" marR="0" lvl="0" indent="0" algn="l" rtl="0">
                        <a:lnSpc>
                          <a:spcPct val="100000"/>
                        </a:lnSpc>
                        <a:spcBef>
                          <a:spcPts val="0"/>
                        </a:spcBef>
                        <a:spcAft>
                          <a:spcPts val="0"/>
                        </a:spcAft>
                        <a:buClr>
                          <a:schemeClr val="dk1"/>
                        </a:buClr>
                        <a:buSzPts val="1000"/>
                        <a:buFont typeface="Calibri"/>
                        <a:buNone/>
                      </a:pPr>
                      <a:r>
                        <a:rPr lang="en-US" sz="900" b="1" i="0" u="none" strike="noStrike" cap="none"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Corequisites: </a:t>
                      </a:r>
                      <a:r>
                        <a:rPr lang="en-US" sz="900" b="0" i="0" u="none" strike="noStrike" cap="none"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None</a:t>
                      </a:r>
                    </a:p>
                    <a:p>
                      <a:pPr marL="0" marR="0" lvl="0" indent="0" algn="l" defTabSz="777240" rtl="0" eaLnBrk="1" fontAlgn="auto" latinLnBrk="0" hangingPunct="1">
                        <a:lnSpc>
                          <a:spcPct val="100000"/>
                        </a:lnSpc>
                        <a:spcBef>
                          <a:spcPts val="0"/>
                        </a:spcBef>
                        <a:spcAft>
                          <a:spcPts val="0"/>
                        </a:spcAft>
                        <a:buClr>
                          <a:schemeClr val="dk1"/>
                        </a:buClr>
                        <a:buSzPts val="1000"/>
                        <a:buFont typeface="Calibri"/>
                        <a:buNone/>
                        <a:tabLst/>
                        <a:defRPr/>
                      </a:pPr>
                      <a:r>
                        <a:rPr lang="en-US" sz="900" b="1" u="none" strike="noStrike" cap="none" dirty="0">
                          <a:solidFill>
                            <a:schemeClr val="tx1"/>
                          </a:solidFill>
                          <a:latin typeface="Calibri" panose="020F0502020204030204" pitchFamily="34" charset="0"/>
                          <a:ea typeface="Open Sans Light" panose="020B0606030504020204" pitchFamily="34" charset="0"/>
                          <a:cs typeface="Calibri" panose="020F0502020204030204" pitchFamily="34" charset="0"/>
                        </a:rPr>
                        <a:t>Recommended Prerequisites: </a:t>
                      </a:r>
                      <a:r>
                        <a:rPr lang="en-US" sz="900" dirty="0">
                          <a:effectLst/>
                          <a:latin typeface="Calibri" panose="020F0502020204030204" pitchFamily="34" charset="0"/>
                          <a:ea typeface="Times New Roman" panose="02020603050405020304" pitchFamily="18" charset="0"/>
                        </a:rPr>
                        <a:t>Introduction to Engineering Design </a:t>
                      </a:r>
                      <a:r>
                        <a:rPr lang="en-US" sz="900" b="1"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rPr>
                        <a:t>Recommended Corequisites: </a:t>
                      </a:r>
                      <a:r>
                        <a:rPr lang="en-US" sz="900" dirty="0">
                          <a:effectLst/>
                          <a:latin typeface="Calibri" panose="020F0502020204030204" pitchFamily="34" charset="0"/>
                          <a:ea typeface="Times New Roman" panose="02020603050405020304" pitchFamily="18" charset="0"/>
                        </a:rPr>
                        <a:t>College preparatory mathematics and science courses </a:t>
                      </a:r>
                      <a:endParaRPr lang="en-US" sz="9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None/>
                      </a:pPr>
                      <a:endParaRPr lang="en-US" sz="900" dirty="0">
                        <a:solidFill>
                          <a:schemeClr val="bg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73227418"/>
                  </a:ext>
                </a:extLst>
              </a:tr>
            </a:tbl>
          </a:graphicData>
        </a:graphic>
      </p:graphicFrame>
      <p:sp>
        <p:nvSpPr>
          <p:cNvPr id="31" name="Round Diagonal Corner Rectangle 30">
            <a:extLst>
              <a:ext uri="{FF2B5EF4-FFF2-40B4-BE49-F238E27FC236}">
                <a16:creationId xmlns:a16="http://schemas.microsoft.com/office/drawing/2014/main" id="{B4C78CC7-A0B3-3743-9060-AB97A1DC7B8E}"/>
              </a:ext>
              <a:ext uri="{C183D7F6-B498-43B3-948B-1728B52AA6E4}">
                <adec:decorative xmlns:adec="http://schemas.microsoft.com/office/drawing/2017/decorative" val="1"/>
              </a:ext>
            </a:extLst>
          </p:cNvPr>
          <p:cNvSpPr/>
          <p:nvPr/>
        </p:nvSpPr>
        <p:spPr>
          <a:xfrm rot="16200000">
            <a:off x="-121528" y="5806055"/>
            <a:ext cx="1126254" cy="411242"/>
          </a:xfrm>
          <a:prstGeom prst="round2DiagRect">
            <a:avLst/>
          </a:prstGeom>
          <a:solidFill>
            <a:srgbClr val="5A6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pitchFamily="34" charset="0"/>
              <a:cs typeface="Calibri" panose="020F0502020204030204" pitchFamily="34" charset="0"/>
            </a:endParaRPr>
          </a:p>
        </p:txBody>
      </p:sp>
      <p:sp>
        <p:nvSpPr>
          <p:cNvPr id="32" name="Google Shape;187;p2">
            <a:extLst>
              <a:ext uri="{FF2B5EF4-FFF2-40B4-BE49-F238E27FC236}">
                <a16:creationId xmlns:a16="http://schemas.microsoft.com/office/drawing/2014/main" id="{EC6725D7-7796-024C-BE56-43295F5E13F0}"/>
              </a:ext>
            </a:extLst>
          </p:cNvPr>
          <p:cNvSpPr txBox="1"/>
          <p:nvPr/>
        </p:nvSpPr>
        <p:spPr>
          <a:xfrm rot="16200000">
            <a:off x="-65250" y="5873710"/>
            <a:ext cx="1013698" cy="307736"/>
          </a:xfrm>
          <a:prstGeom prst="rect">
            <a:avLst/>
          </a:prstGeom>
          <a:solidFill>
            <a:srgbClr val="5A6267"/>
          </a:solid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4</a:t>
            </a:r>
            <a:endParaRPr kumimoji="0" sz="1400" b="0" i="0" u="none" strike="noStrike" kern="1200" cap="none" spc="0" normalizeH="0" baseline="0" noProof="0" dirty="0">
              <a:ln>
                <a:noFill/>
              </a:ln>
              <a:solidFill>
                <a:prstClr val="white"/>
              </a:solidFill>
              <a:effectLst/>
              <a:uLnTx/>
              <a:uFillTx/>
              <a:latin typeface="Calibri" panose="020F0502020204030204" pitchFamily="34" charset="0"/>
              <a:ea typeface="Open Sans Light" panose="020B0606030504020204" pitchFamily="34" charset="0"/>
              <a:cs typeface="Calibri" panose="020F0502020204030204" pitchFamily="34" charset="0"/>
            </a:endParaRPr>
          </a:p>
        </p:txBody>
      </p:sp>
      <p:graphicFrame>
        <p:nvGraphicFramePr>
          <p:cNvPr id="29" name="Google Shape;188;p2">
            <a:extLst>
              <a:ext uri="{FF2B5EF4-FFF2-40B4-BE49-F238E27FC236}">
                <a16:creationId xmlns:a16="http://schemas.microsoft.com/office/drawing/2014/main" id="{E9D1311D-3F30-CB4A-AB3F-0F9E1F95494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660085758"/>
              </p:ext>
            </p:extLst>
          </p:nvPr>
        </p:nvGraphicFramePr>
        <p:xfrm>
          <a:off x="815623" y="5290832"/>
          <a:ext cx="6437376" cy="2158004"/>
        </p:xfrm>
        <a:graphic>
          <a:graphicData uri="http://schemas.openxmlformats.org/drawingml/2006/table">
            <a:tbl>
              <a:tblPr firstRow="1" bandRow="1">
                <a:noFill/>
              </a:tblPr>
              <a:tblGrid>
                <a:gridCol w="1691640">
                  <a:extLst>
                    <a:ext uri="{9D8B030D-6E8A-4147-A177-3AD203B41FA5}">
                      <a16:colId xmlns:a16="http://schemas.microsoft.com/office/drawing/2014/main" val="20000"/>
                    </a:ext>
                  </a:extLst>
                </a:gridCol>
                <a:gridCol w="73152">
                  <a:extLst>
                    <a:ext uri="{9D8B030D-6E8A-4147-A177-3AD203B41FA5}">
                      <a16:colId xmlns:a16="http://schemas.microsoft.com/office/drawing/2014/main" val="1573763253"/>
                    </a:ext>
                  </a:extLst>
                </a:gridCol>
                <a:gridCol w="2075688">
                  <a:extLst>
                    <a:ext uri="{9D8B030D-6E8A-4147-A177-3AD203B41FA5}">
                      <a16:colId xmlns:a16="http://schemas.microsoft.com/office/drawing/2014/main" val="20002"/>
                    </a:ext>
                  </a:extLst>
                </a:gridCol>
                <a:gridCol w="2596896">
                  <a:extLst>
                    <a:ext uri="{9D8B030D-6E8A-4147-A177-3AD203B41FA5}">
                      <a16:colId xmlns:a16="http://schemas.microsoft.com/office/drawing/2014/main" val="20003"/>
                    </a:ext>
                  </a:extLst>
                </a:gridCol>
              </a:tblGrid>
              <a:tr h="329184">
                <a:tc>
                  <a:txBody>
                    <a:bodyPr/>
                    <a:lstStyle/>
                    <a:p>
                      <a:pPr marL="0" marR="0" lvl="0" indent="0" algn="l" rtl="0">
                        <a:lnSpc>
                          <a:spcPct val="100000"/>
                        </a:lnSpc>
                        <a:spcBef>
                          <a:spcPts val="0"/>
                        </a:spcBef>
                        <a:spcAft>
                          <a:spcPts val="0"/>
                        </a:spcAft>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Course</a:t>
                      </a:r>
                      <a:endParaRPr sz="1200" b="1" i="0"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5A6267"/>
                    </a:solidFill>
                  </a:tcPr>
                </a:tc>
                <a:tc>
                  <a:txBody>
                    <a:bodyPr/>
                    <a:lstStyle/>
                    <a:p>
                      <a:pPr marL="0" marR="0" lvl="0" indent="0" algn="ctr" defTabSz="1341150" rtl="0" eaLnBrk="1" fontAlgn="auto" latinLnBrk="0" hangingPunct="1">
                        <a:lnSpc>
                          <a:spcPct val="100000"/>
                        </a:lnSpc>
                        <a:spcBef>
                          <a:spcPts val="0"/>
                        </a:spcBef>
                        <a:spcAft>
                          <a:spcPts val="0"/>
                        </a:spcAft>
                        <a:buClr>
                          <a:schemeClr val="dk1"/>
                        </a:buClr>
                        <a:buSzPts val="1000"/>
                        <a:buFont typeface="Calibri"/>
                        <a:buNone/>
                        <a:tabLst/>
                        <a:defRPr/>
                      </a:pPr>
                      <a:endPar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5A6267"/>
                    </a:solidFill>
                  </a:tcPr>
                </a:tc>
                <a:tc>
                  <a:txBody>
                    <a:bodyPr/>
                    <a:lstStyle/>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sym typeface="Calibri"/>
                        </a:rPr>
                        <a:t>Prerequisites | </a:t>
                      </a: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Corequisites </a:t>
                      </a:r>
                    </a:p>
                  </a:txBody>
                  <a:tcPr marL="91450" marR="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5A6267"/>
                    </a:solidFill>
                  </a:tcPr>
                </a:tc>
                <a:tc>
                  <a:txBody>
                    <a:bodyPr/>
                    <a:lstStyle/>
                    <a:p>
                      <a:pPr marL="0" marR="0" lvl="0" indent="0" algn="r" rtl="0">
                        <a:lnSpc>
                          <a:spcPct val="100000"/>
                        </a:lnSpc>
                        <a:spcBef>
                          <a:spcPts val="0"/>
                        </a:spcBef>
                        <a:spcAft>
                          <a:spcPts val="0"/>
                        </a:spcAft>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Career Clusters</a:t>
                      </a: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5A6267"/>
                    </a:solidFill>
                  </a:tcPr>
                </a:tc>
                <a:extLst>
                  <a:ext uri="{0D108BD9-81ED-4DB2-BD59-A6C34878D82A}">
                    <a16:rowId xmlns:a16="http://schemas.microsoft.com/office/drawing/2014/main" val="10000"/>
                  </a:ext>
                </a:extLst>
              </a:tr>
              <a:tr h="619371">
                <a:tc>
                  <a:txBody>
                    <a:bodyPr/>
                    <a:lstStyle/>
                    <a:p>
                      <a:pPr marL="0" marR="0" lvl="0" indent="0" algn="l" rtl="0">
                        <a:lnSpc>
                          <a:spcPct val="100000"/>
                        </a:lnSpc>
                        <a:spcBef>
                          <a:spcPts val="0"/>
                        </a:spcBef>
                        <a:spcAft>
                          <a:spcPts val="0"/>
                        </a:spcAft>
                        <a:buClr>
                          <a:schemeClr val="dk1"/>
                        </a:buClr>
                        <a:buSzPts val="1000"/>
                        <a:buFont typeface="Calibri"/>
                        <a:buNone/>
                      </a:pPr>
                      <a:r>
                        <a:rPr lang="en-US" sz="1100" b="1" i="0" u="none" strike="noStrike" cap="none"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Precision Metal Manufacturing II</a:t>
                      </a:r>
                      <a:endParaRPr lang="en-US" sz="1100" b="1" i="0" u="none" strike="noStrike" cap="none" baseline="30000" dirty="0">
                        <a:solidFill>
                          <a:srgbClr val="012169"/>
                        </a:solidFill>
                        <a:latin typeface="Calibri" panose="020F0502020204030204" pitchFamily="34" charset="0"/>
                        <a:ea typeface="Open Sans Extrabold" panose="020B0606030504020204" pitchFamily="34" charset="0"/>
                        <a:cs typeface="Calibri" panose="020F0502020204030204" pitchFamily="34" charset="0"/>
                        <a:sym typeface="Calibri"/>
                      </a:endParaRPr>
                    </a:p>
                    <a:p>
                      <a:pPr marL="9525"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0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13032600  (2 credits)</a:t>
                      </a:r>
                      <a:endParaRPr lang="en-US" sz="10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endParaRPr>
                    </a:p>
                  </a:txBody>
                  <a:tcPr marL="45720" marR="4572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chemeClr val="dk1"/>
                        </a:buClr>
                        <a:buSzPts val="1000"/>
                        <a:buFont typeface="Calibri"/>
                        <a:buNone/>
                      </a:pPr>
                      <a:endParaRPr lang="en-US" sz="900" u="none" strike="noStrike" cap="none" dirty="0">
                        <a:solidFill>
                          <a:srgbClr val="3863AF"/>
                        </a:solidFill>
                        <a:latin typeface="Calibri" panose="020F0502020204030204" pitchFamily="34" charset="0"/>
                        <a:ea typeface="Open Sans Light"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chemeClr val="dk1"/>
                        </a:buClr>
                        <a:buSzPts val="1000"/>
                        <a:buFont typeface="Calibri"/>
                        <a:buNone/>
                      </a:pPr>
                      <a:r>
                        <a:rPr lang="en-US" sz="900" b="1"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Prerequisites: </a:t>
                      </a:r>
                      <a: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t>Precision Metal Manufacturing I</a:t>
                      </a:r>
                      <a:b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br>
                      <a:r>
                        <a:rPr lang="en-US" sz="900" b="1" i="0" u="none" strike="noStrike" cap="none"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Corequisites: </a:t>
                      </a:r>
                      <a:r>
                        <a:rPr lang="en-US" sz="9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None</a:t>
                      </a:r>
                      <a:b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br>
                      <a:r>
                        <a:rPr lang="en-US" sz="900" b="1" u="none" strike="noStrike" cap="none" dirty="0">
                          <a:solidFill>
                            <a:schemeClr val="tx1"/>
                          </a:solidFill>
                          <a:latin typeface="Calibri" panose="020F0502020204030204" pitchFamily="34" charset="0"/>
                          <a:ea typeface="Open Sans Light" panose="020B0606030504020204" pitchFamily="34" charset="0"/>
                          <a:cs typeface="Calibri" panose="020F0502020204030204" pitchFamily="34" charset="0"/>
                        </a:rPr>
                        <a:t>Recommended Prerequisites: </a:t>
                      </a:r>
                      <a:r>
                        <a:rPr lang="en-US" sz="900" b="0" u="none" strike="noStrike" cap="none" dirty="0">
                          <a:solidFill>
                            <a:schemeClr val="tx1"/>
                          </a:solidFill>
                          <a:latin typeface="Calibri" panose="020F0502020204030204" pitchFamily="34" charset="0"/>
                          <a:ea typeface="Open Sans Light" panose="020B0606030504020204" pitchFamily="34" charset="0"/>
                          <a:cs typeface="Calibri" panose="020F0502020204030204" pitchFamily="34" charset="0"/>
                        </a:rPr>
                        <a:t>None</a:t>
                      </a:r>
                      <a:endParaRPr lang="en-US" sz="900" u="none" strike="noStrike" cap="none" dirty="0">
                        <a:solidFill>
                          <a:schemeClr val="tx1"/>
                        </a:solidFill>
                        <a:latin typeface="Calibri" panose="020F0502020204030204" pitchFamily="34" charset="0"/>
                        <a:ea typeface="Open Sans Light" panose="020B0606030504020204" pitchFamily="34" charset="0"/>
                        <a:cs typeface="Calibri" panose="020F0502020204030204" pitchFamily="34" charset="0"/>
                      </a:endParaRPr>
                    </a:p>
                    <a:p>
                      <a:pPr marL="0" marR="0" lvl="0" indent="0" algn="l" defTabSz="777240" rtl="0" eaLnBrk="1" fontAlgn="auto" latinLnBrk="0" hangingPunct="1">
                        <a:lnSpc>
                          <a:spcPct val="100000"/>
                        </a:lnSpc>
                        <a:spcBef>
                          <a:spcPts val="0"/>
                        </a:spcBef>
                        <a:spcAft>
                          <a:spcPts val="0"/>
                        </a:spcAft>
                        <a:buClr>
                          <a:schemeClr val="dk1"/>
                        </a:buClr>
                        <a:buSzPts val="1000"/>
                        <a:buFont typeface="Calibri"/>
                        <a:buNone/>
                        <a:tabLst/>
                        <a:defRPr/>
                      </a:pPr>
                      <a:r>
                        <a:rPr lang="en-US" sz="900" b="1"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rPr>
                        <a:t>Recommended Corequisites: </a:t>
                      </a:r>
                      <a:r>
                        <a:rPr lang="en-US" sz="900" dirty="0">
                          <a:effectLst/>
                          <a:latin typeface="Calibri" panose="020F0502020204030204" pitchFamily="34" charset="0"/>
                          <a:ea typeface="Times New Roman" panose="02020603050405020304" pitchFamily="18" charset="0"/>
                        </a:rPr>
                        <a:t>Precision Metal Manufacturing II Lab</a:t>
                      </a:r>
                      <a:r>
                        <a:rPr lang="en-US" sz="900" dirty="0">
                          <a:effectLst/>
                        </a:rPr>
                        <a:t> </a:t>
                      </a:r>
                      <a:endParaRPr lang="en-US" sz="9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chemeClr val="dk1"/>
                        </a:buClr>
                        <a:buSzPts val="1000"/>
                        <a:buFontTx/>
                        <a:buNone/>
                      </a:pPr>
                      <a:r>
                        <a:rPr lang="en-US" sz="900" u="none" strike="noStrike" cap="none" dirty="0">
                          <a:solidFill>
                            <a:schemeClr val="bg1"/>
                          </a:solidFill>
                          <a:latin typeface="Calibri" panose="020F0502020204030204" pitchFamily="34" charset="0"/>
                          <a:ea typeface="Open Sans Light" panose="020B0606030504020204" pitchFamily="34" charset="0"/>
                          <a:cs typeface="Calibri" panose="020F0502020204030204" pitchFamily="34" charset="0"/>
                        </a:rPr>
                        <a:t>Manufacturing</a:t>
                      </a:r>
                      <a:endParaRPr sz="900" u="none" strike="noStrike" cap="none" dirty="0">
                        <a:solidFill>
                          <a:schemeClr val="bg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19371">
                <a:tc>
                  <a:txBody>
                    <a:bodyPr/>
                    <a:lstStyle/>
                    <a:p>
                      <a:pPr marL="0" marR="0" lvl="0" indent="0" algn="l" defTabSz="1341150" rtl="0" eaLnBrk="1" fontAlgn="auto" latinLnBrk="0" hangingPunct="1">
                        <a:lnSpc>
                          <a:spcPct val="100000"/>
                        </a:lnSpc>
                        <a:spcBef>
                          <a:spcPts val="0"/>
                        </a:spcBef>
                        <a:spcAft>
                          <a:spcPts val="0"/>
                        </a:spcAft>
                        <a:buClr>
                          <a:prstClr val="black"/>
                        </a:buClr>
                        <a:buSzPts val="1000"/>
                        <a:buFont typeface="Calibri"/>
                        <a:buNone/>
                        <a:tabLst/>
                        <a:defRPr/>
                      </a:pPr>
                      <a:r>
                        <a:rPr lang="en-US" sz="1100" b="1" i="0" u="none" strike="noStrike" cap="none"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Precision Metal Manufacturing II +  Precision Metal Manufacturing II Lab</a:t>
                      </a:r>
                      <a:endParaRPr kumimoji="0" lang="en-US" sz="1100" b="1" i="0" u="none" strike="noStrike" kern="1200" cap="none" spc="0" normalizeH="0" baseline="30000" noProof="0" dirty="0">
                        <a:ln>
                          <a:noFill/>
                        </a:ln>
                        <a:solidFill>
                          <a:srgbClr val="012169"/>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endParaRPr>
                    </a:p>
                    <a:p>
                      <a:pPr marL="9525"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0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13032610 (3 credits)</a:t>
                      </a:r>
                      <a:endParaRPr lang="en-US" sz="10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endParaRPr>
                    </a:p>
                  </a:txBody>
                  <a:tcPr marL="45720" marR="4572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chemeClr val="dk1"/>
                        </a:buClr>
                        <a:buSzPts val="1000"/>
                        <a:buFont typeface="Calibri"/>
                        <a:buNone/>
                      </a:pPr>
                      <a:endParaRPr lang="en-US" sz="900" u="none" strike="noStrike" cap="none" dirty="0">
                        <a:solidFill>
                          <a:srgbClr val="3863AF"/>
                        </a:solidFill>
                        <a:latin typeface="Calibri" panose="020F0502020204030204" pitchFamily="34" charset="0"/>
                        <a:ea typeface="Open Sans Light"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chemeClr val="dk1"/>
                        </a:buClr>
                        <a:buSzPts val="1000"/>
                        <a:buFont typeface="Calibri"/>
                        <a:buNone/>
                      </a:pPr>
                      <a:r>
                        <a:rPr lang="en-US" sz="900" b="1"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Prerequisites: </a:t>
                      </a:r>
                      <a: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t>Precision Metal Manufacturing l</a:t>
                      </a:r>
                      <a:b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br>
                      <a:r>
                        <a:rPr lang="en-US" sz="900" b="1" i="0" u="none" strike="noStrike" cap="none"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Corequisites: </a:t>
                      </a:r>
                      <a:r>
                        <a:rPr lang="en-US" sz="900" b="0" i="0" u="none" strike="noStrike" cap="none"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None</a:t>
                      </a:r>
                      <a:endParaRPr lang="en-US" sz="9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endParaRPr>
                    </a:p>
                    <a:p>
                      <a:pPr marL="0" marR="0" lvl="0" indent="0" algn="l" rtl="0">
                        <a:lnSpc>
                          <a:spcPct val="100000"/>
                        </a:lnSpc>
                        <a:spcBef>
                          <a:spcPts val="0"/>
                        </a:spcBef>
                        <a:spcAft>
                          <a:spcPts val="0"/>
                        </a:spcAft>
                        <a:buClr>
                          <a:schemeClr val="dk1"/>
                        </a:buClr>
                        <a:buSzPts val="1000"/>
                        <a:buFont typeface="Calibri"/>
                        <a:buNone/>
                      </a:pPr>
                      <a:r>
                        <a:rPr lang="en-US" sz="900" b="1" u="none" strike="noStrike" cap="none" dirty="0">
                          <a:solidFill>
                            <a:schemeClr val="tx1"/>
                          </a:solidFill>
                          <a:latin typeface="Calibri" panose="020F0502020204030204" pitchFamily="34" charset="0"/>
                          <a:ea typeface="Open Sans Light" panose="020B0606030504020204" pitchFamily="34" charset="0"/>
                          <a:cs typeface="Calibri" panose="020F0502020204030204" pitchFamily="34" charset="0"/>
                        </a:rPr>
                        <a:t>Recommended Prerequisites: </a:t>
                      </a:r>
                      <a:r>
                        <a:rPr lang="en-US" sz="900" b="0" u="none" strike="noStrike" cap="none" dirty="0">
                          <a:solidFill>
                            <a:schemeClr val="tx1"/>
                          </a:solidFill>
                          <a:latin typeface="Calibri" panose="020F0502020204030204" pitchFamily="34" charset="0"/>
                          <a:ea typeface="Open Sans Light" panose="020B0606030504020204" pitchFamily="34" charset="0"/>
                          <a:cs typeface="Calibri" panose="020F0502020204030204" pitchFamily="34" charset="0"/>
                        </a:rPr>
                        <a:t>None</a:t>
                      </a:r>
                      <a:endParaRPr lang="en-US" sz="900" u="none" strike="noStrike" cap="none" dirty="0">
                        <a:solidFill>
                          <a:schemeClr val="tx1"/>
                        </a:solidFill>
                        <a:latin typeface="Calibri" panose="020F0502020204030204" pitchFamily="34" charset="0"/>
                        <a:ea typeface="Open Sans Light" panose="020B0606030504020204" pitchFamily="34" charset="0"/>
                        <a:cs typeface="Calibri" panose="020F0502020204030204" pitchFamily="34" charset="0"/>
                      </a:endParaRPr>
                    </a:p>
                    <a:p>
                      <a:pPr marL="0" marR="0" lvl="0" indent="0" algn="l" rtl="0">
                        <a:lnSpc>
                          <a:spcPct val="100000"/>
                        </a:lnSpc>
                        <a:spcBef>
                          <a:spcPts val="0"/>
                        </a:spcBef>
                        <a:spcAft>
                          <a:spcPts val="0"/>
                        </a:spcAft>
                        <a:buClr>
                          <a:schemeClr val="dk1"/>
                        </a:buClr>
                        <a:buSzPts val="1000"/>
                        <a:buFont typeface="Calibri"/>
                        <a:buNone/>
                      </a:pPr>
                      <a:r>
                        <a:rPr lang="en-US" sz="900" b="1"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rPr>
                        <a:t>Recommended Corequisites: </a:t>
                      </a:r>
                      <a:r>
                        <a:rPr lang="en-US" sz="9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rPr>
                        <a:t>None</a:t>
                      </a: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chemeClr val="dk1"/>
                        </a:buClr>
                        <a:buSzPts val="1000"/>
                        <a:buFontTx/>
                        <a:buNone/>
                      </a:pPr>
                      <a:endParaRPr sz="900" u="none" strike="noStrike" cap="none" dirty="0">
                        <a:solidFill>
                          <a:schemeClr val="bg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1201896"/>
                  </a:ext>
                </a:extLst>
              </a:tr>
            </a:tbl>
          </a:graphicData>
        </a:graphic>
      </p:graphicFrame>
      <p:sp>
        <p:nvSpPr>
          <p:cNvPr id="72" name="TextBox 71">
            <a:extLst>
              <a:ext uri="{FF2B5EF4-FFF2-40B4-BE49-F238E27FC236}">
                <a16:creationId xmlns:a16="http://schemas.microsoft.com/office/drawing/2014/main" id="{71D09B68-BDB8-5C46-B0D4-323B0D03553B}"/>
              </a:ext>
            </a:extLst>
          </p:cNvPr>
          <p:cNvSpPr txBox="1"/>
          <p:nvPr/>
        </p:nvSpPr>
        <p:spPr>
          <a:xfrm>
            <a:off x="719604" y="7647758"/>
            <a:ext cx="6699305" cy="220573"/>
          </a:xfrm>
          <a:prstGeom prst="rect">
            <a:avLst/>
          </a:prstGeom>
          <a:noFill/>
        </p:spPr>
        <p:txBody>
          <a:bodyPr wrap="square" rtlCol="0">
            <a:spAutoFit/>
          </a:bodyPr>
          <a:lstStyle/>
          <a:p>
            <a:pPr>
              <a:lnSpc>
                <a:spcPts val="960"/>
              </a:lnSpc>
              <a:defRPr/>
            </a:pPr>
            <a:r>
              <a:rPr lang="en-US" sz="800" i="1"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 Indicates course is included in more than one program of study in this career cluster.                        </a:t>
            </a:r>
          </a:p>
        </p:txBody>
      </p:sp>
      <p:sp>
        <p:nvSpPr>
          <p:cNvPr id="33" name="Google Shape;195;p2">
            <a:extLst>
              <a:ext uri="{FF2B5EF4-FFF2-40B4-BE49-F238E27FC236}">
                <a16:creationId xmlns:a16="http://schemas.microsoft.com/office/drawing/2014/main" id="{1FBD83F2-1A7F-CF40-A200-125D2971FFB6}"/>
              </a:ext>
            </a:extLst>
          </p:cNvPr>
          <p:cNvSpPr txBox="1"/>
          <p:nvPr/>
        </p:nvSpPr>
        <p:spPr>
          <a:xfrm>
            <a:off x="0" y="9235012"/>
            <a:ext cx="7772400" cy="369291"/>
          </a:xfrm>
          <a:prstGeom prst="rect">
            <a:avLst/>
          </a:prstGeom>
          <a:noFill/>
          <a:ln>
            <a:noFill/>
          </a:ln>
        </p:spPr>
        <p:txBody>
          <a:bodyPr spcFirstLastPara="1" wrap="square" lIns="91425" tIns="45700" rIns="91425" bIns="45700" anchor="t" anchorCtr="0">
            <a:spAutoFit/>
          </a:bodyPr>
          <a:lstStyle/>
          <a:p>
            <a:pPr lvl="0" algn="ctr">
              <a:defRPr/>
            </a:pPr>
            <a:r>
              <a:rPr kumimoji="0" lang="en-US" sz="9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For additional information on the </a:t>
            </a:r>
            <a:r>
              <a:rPr lang="en-US" sz="900" b="1"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Manufacturing </a:t>
            </a:r>
            <a:r>
              <a:rPr lang="en-US" sz="900"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career c</a:t>
            </a:r>
            <a:r>
              <a:rPr kumimoji="0" lang="en-US" sz="900" i="0" u="none" strike="noStrike" kern="1200" cap="none" spc="0" normalizeH="0" baseline="0" noProof="0" dirty="0">
                <a:ln>
                  <a:noFill/>
                </a:ln>
                <a:solidFill>
                  <a:schemeClr val="accent1"/>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luster</a:t>
            </a:r>
            <a:r>
              <a:rPr kumimoji="0" lang="en-US" sz="90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 </a:t>
            </a:r>
            <a:br>
              <a:rPr kumimoji="0" lang="en-US" sz="90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br>
            <a:r>
              <a:rPr kumimoji="0" lang="en-US" sz="9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contact </a:t>
            </a:r>
            <a:r>
              <a:rPr lang="en-US" sz="900" u="sng"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hlinkClick r:id="rId4">
                  <a:extLst>
                    <a:ext uri="{A12FA001-AC4F-418D-AE19-62706E023703}">
                      <ahyp:hlinkClr xmlns:ahyp="http://schemas.microsoft.com/office/drawing/2018/hyperlinkcolor" val="tx"/>
                    </a:ext>
                  </a:extLst>
                </a:hlinkClick>
              </a:rPr>
              <a:t>cte@tea.texas.gov</a:t>
            </a:r>
            <a:r>
              <a:rPr kumimoji="0" lang="en-US" sz="9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 or visit </a:t>
            </a:r>
            <a:r>
              <a:rPr kumimoji="0" lang="en-US" sz="900" b="0" i="0" u="sng"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hlinkClick r:id="rId5">
                  <a:extLst>
                    <a:ext uri="{A12FA001-AC4F-418D-AE19-62706E023703}">
                      <ahyp:hlinkClr xmlns:ahyp="http://schemas.microsoft.com/office/drawing/2018/hyperlinkcolor" val="tx"/>
                    </a:ext>
                  </a:extLst>
                </a:hlinkClick>
              </a:rPr>
              <a:t>https://tea.texas.gov/cte</a:t>
            </a:r>
            <a:r>
              <a:rPr kumimoji="0" lang="en-US" sz="9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 </a:t>
            </a:r>
            <a:endParaRPr kumimoji="0" sz="9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endParaRPr>
          </a:p>
        </p:txBody>
      </p:sp>
      <p:pic>
        <p:nvPicPr>
          <p:cNvPr id="37" name="Google Shape;171;p1" descr="TEA Logo">
            <a:extLst>
              <a:ext uri="{FF2B5EF4-FFF2-40B4-BE49-F238E27FC236}">
                <a16:creationId xmlns:a16="http://schemas.microsoft.com/office/drawing/2014/main" id="{F1D9B042-B00B-E342-917C-8358BF8F9561}"/>
              </a:ext>
            </a:extLst>
          </p:cNvPr>
          <p:cNvPicPr preferRelativeResize="0"/>
          <p:nvPr/>
        </p:nvPicPr>
        <p:blipFill rotWithShape="1">
          <a:blip r:embed="rId6">
            <a:alphaModFix/>
          </a:blip>
          <a:srcRect/>
          <a:stretch/>
        </p:blipFill>
        <p:spPr>
          <a:xfrm>
            <a:off x="291415" y="9598309"/>
            <a:ext cx="705086" cy="352543"/>
          </a:xfrm>
          <a:prstGeom prst="rect">
            <a:avLst/>
          </a:prstGeom>
          <a:noFill/>
          <a:ln>
            <a:noFill/>
          </a:ln>
        </p:spPr>
      </p:pic>
      <p:sp>
        <p:nvSpPr>
          <p:cNvPr id="36" name="TextBox 35">
            <a:extLst>
              <a:ext uri="{FF2B5EF4-FFF2-40B4-BE49-F238E27FC236}">
                <a16:creationId xmlns:a16="http://schemas.microsoft.com/office/drawing/2014/main" id="{1370A37E-2852-6941-A136-3B819AE311F0}"/>
              </a:ext>
            </a:extLst>
          </p:cNvPr>
          <p:cNvSpPr txBox="1"/>
          <p:nvPr/>
        </p:nvSpPr>
        <p:spPr>
          <a:xfrm>
            <a:off x="1055493" y="9607178"/>
            <a:ext cx="6318699" cy="516167"/>
          </a:xfrm>
          <a:prstGeom prst="rect">
            <a:avLst/>
          </a:prstGeom>
          <a:noFill/>
        </p:spPr>
        <p:txBody>
          <a:bodyPr wrap="square" rtlCol="0">
            <a:spAutoFit/>
          </a:bodyPr>
          <a:lstStyle/>
          <a:p>
            <a:pPr>
              <a:lnSpc>
                <a:spcPts val="800"/>
              </a:lnSpc>
              <a:defRPr/>
            </a:pPr>
            <a:r>
              <a:rPr lang="en-US" sz="6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rPr>
              <a:t>[LEA name] does not discriminate on the basis of race, color, national origin, sex, or disability in its programs or activities and provides equal access to the Boy Scouts and other designated youth groups. The following person has been designated to handle inquiries regarding the nondiscrimination policies: [title], [address], [telephone number], [email]. Further </a:t>
            </a:r>
            <a:r>
              <a:rPr kumimoji="0" lang="en-US" sz="6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nondiscrimination information can be found at </a:t>
            </a:r>
            <a:r>
              <a:rPr kumimoji="0" lang="en-US" sz="600" b="0" i="0" u="sng"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hlinkClick r:id="rId7">
                  <a:extLst>
                    <a:ext uri="{A12FA001-AC4F-418D-AE19-62706E023703}">
                      <ahyp:hlinkClr xmlns:ahyp="http://schemas.microsoft.com/office/drawing/2018/hyperlinkcolor" val="tx"/>
                    </a:ext>
                  </a:extLst>
                </a:hlinkClick>
              </a:rPr>
              <a:t>Notification of Nondiscrimination in Career and Technical Education Programs</a:t>
            </a:r>
            <a:r>
              <a:rPr kumimoji="0" lang="en-US" sz="6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a:t>
            </a:r>
            <a:endParaRPr kumimoji="0" lang="en-US" sz="6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endParaRPr>
          </a:p>
          <a:p>
            <a:pPr marL="0" marR="0" lvl="0" indent="0" algn="l" defTabSz="914400" rtl="0" eaLnBrk="1" fontAlgn="auto" latinLnBrk="0" hangingPunct="1">
              <a:lnSpc>
                <a:spcPts val="96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endParaRPr>
          </a:p>
        </p:txBody>
      </p:sp>
      <p:pic>
        <p:nvPicPr>
          <p:cNvPr id="35" name="Picture 34">
            <a:extLst>
              <a:ext uri="{FF2B5EF4-FFF2-40B4-BE49-F238E27FC236}">
                <a16:creationId xmlns:a16="http://schemas.microsoft.com/office/drawing/2014/main" id="{E0640FF5-2D6C-DD4B-8FE1-AD0512D02884}"/>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5796713" y="3070738"/>
            <a:ext cx="438912" cy="438912"/>
          </a:xfrm>
          <a:prstGeom prst="rect">
            <a:avLst/>
          </a:prstGeom>
        </p:spPr>
      </p:pic>
      <p:pic>
        <p:nvPicPr>
          <p:cNvPr id="38" name="Picture 37">
            <a:extLst>
              <a:ext uri="{FF2B5EF4-FFF2-40B4-BE49-F238E27FC236}">
                <a16:creationId xmlns:a16="http://schemas.microsoft.com/office/drawing/2014/main" id="{EEA18145-34B0-D34D-A84D-0FD017EE5C4D}"/>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6016011" y="4105564"/>
            <a:ext cx="438912" cy="438912"/>
          </a:xfrm>
          <a:prstGeom prst="rect">
            <a:avLst/>
          </a:prstGeom>
        </p:spPr>
      </p:pic>
      <p:pic>
        <p:nvPicPr>
          <p:cNvPr id="26" name="Picture 25">
            <a:extLst>
              <a:ext uri="{FF2B5EF4-FFF2-40B4-BE49-F238E27FC236}">
                <a16:creationId xmlns:a16="http://schemas.microsoft.com/office/drawing/2014/main" id="{3B6B358C-456A-0420-C871-D2E1881C7CC4}"/>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5794865" y="2076710"/>
            <a:ext cx="438912" cy="438912"/>
          </a:xfrm>
          <a:prstGeom prst="rect">
            <a:avLst/>
          </a:prstGeom>
        </p:spPr>
      </p:pic>
      <p:pic>
        <p:nvPicPr>
          <p:cNvPr id="39" name="Picture 38">
            <a:extLst>
              <a:ext uri="{FF2B5EF4-FFF2-40B4-BE49-F238E27FC236}">
                <a16:creationId xmlns:a16="http://schemas.microsoft.com/office/drawing/2014/main" id="{2A2F137D-E785-F078-B351-739A743B5E22}"/>
              </a:ext>
              <a:ext uri="{C183D7F6-B498-43B3-948B-1728B52AA6E4}">
                <adec:decorative xmlns:adec="http://schemas.microsoft.com/office/drawing/2017/decorative" val="1"/>
              </a:ext>
            </a:extLst>
          </p:cNvPr>
          <p:cNvPicPr>
            <a:picLocks/>
          </p:cNvPicPr>
          <p:nvPr/>
        </p:nvPicPr>
        <p:blipFill>
          <a:blip r:embed="rId9"/>
          <a:stretch>
            <a:fillRect/>
          </a:stretch>
        </p:blipFill>
        <p:spPr>
          <a:xfrm>
            <a:off x="5575352" y="4105974"/>
            <a:ext cx="438912" cy="438912"/>
          </a:xfrm>
          <a:prstGeom prst="rect">
            <a:avLst/>
          </a:prstGeom>
        </p:spPr>
      </p:pic>
      <p:pic>
        <p:nvPicPr>
          <p:cNvPr id="41" name="Picture 40">
            <a:extLst>
              <a:ext uri="{FF2B5EF4-FFF2-40B4-BE49-F238E27FC236}">
                <a16:creationId xmlns:a16="http://schemas.microsoft.com/office/drawing/2014/main" id="{80D767F6-32CF-DC94-18A2-5A3BA0224CC1}"/>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5796555" y="5750617"/>
            <a:ext cx="438912" cy="438912"/>
          </a:xfrm>
          <a:prstGeom prst="rect">
            <a:avLst/>
          </a:prstGeom>
        </p:spPr>
      </p:pic>
      <p:sp>
        <p:nvSpPr>
          <p:cNvPr id="12" name="Rectangle 11">
            <a:extLst>
              <a:ext uri="{FF2B5EF4-FFF2-40B4-BE49-F238E27FC236}">
                <a16:creationId xmlns:a16="http://schemas.microsoft.com/office/drawing/2014/main" id="{FD0782F0-3798-2F45-BD54-7A27C3557BA4}"/>
              </a:ext>
              <a:ext uri="{C183D7F6-B498-43B3-948B-1728B52AA6E4}">
                <adec:decorative xmlns:adec="http://schemas.microsoft.com/office/drawing/2017/decorative" val="1"/>
              </a:ext>
            </a:extLst>
          </p:cNvPr>
          <p:cNvSpPr/>
          <p:nvPr/>
        </p:nvSpPr>
        <p:spPr>
          <a:xfrm rot="16200000">
            <a:off x="5936574" y="8223572"/>
            <a:ext cx="3361882" cy="307777"/>
          </a:xfrm>
          <a:prstGeom prst="rect">
            <a:avLst/>
          </a:prstGeom>
          <a:solidFill>
            <a:schemeClr val="accent1"/>
          </a:solidFill>
        </p:spPr>
        <p:txBody>
          <a:bodyPr wrap="square">
            <a:spAutoFit/>
          </a:bodyPr>
          <a:lstStyle/>
          <a:p>
            <a:pPr lvl="0" algn="ctr">
              <a:defRPr/>
            </a:pPr>
            <a:r>
              <a:rPr lang="en-US" sz="1400" b="1" i="1" dirty="0">
                <a:solidFill>
                  <a:prstClr val="white"/>
                </a:solidFill>
                <a:latin typeface="Calibri" panose="020F0502020204030204" pitchFamily="34" charset="0"/>
                <a:ea typeface="Open Sans Semibold" panose="020B0606030504020204" pitchFamily="34" charset="0"/>
                <a:cs typeface="Calibri" panose="020F0502020204030204" pitchFamily="34" charset="0"/>
              </a:rPr>
              <a:t>Manufacturing Technology</a:t>
            </a:r>
          </a:p>
        </p:txBody>
      </p:sp>
      <p:pic>
        <p:nvPicPr>
          <p:cNvPr id="4" name="Picture 3">
            <a:extLst>
              <a:ext uri="{FF2B5EF4-FFF2-40B4-BE49-F238E27FC236}">
                <a16:creationId xmlns:a16="http://schemas.microsoft.com/office/drawing/2014/main" id="{6E89627C-53F8-94FC-2766-C32E6F585129}"/>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5802461" y="6741236"/>
            <a:ext cx="438912" cy="438912"/>
          </a:xfrm>
          <a:prstGeom prst="rect">
            <a:avLst/>
          </a:prstGeom>
        </p:spPr>
      </p:pic>
      <p:sp>
        <p:nvSpPr>
          <p:cNvPr id="9" name="TextBox 8">
            <a:extLst>
              <a:ext uri="{FF2B5EF4-FFF2-40B4-BE49-F238E27FC236}">
                <a16:creationId xmlns:a16="http://schemas.microsoft.com/office/drawing/2014/main" id="{9A73AD15-295D-3E58-5CC8-BC7521346FC9}"/>
              </a:ext>
            </a:extLst>
          </p:cNvPr>
          <p:cNvSpPr txBox="1"/>
          <p:nvPr/>
        </p:nvSpPr>
        <p:spPr>
          <a:xfrm>
            <a:off x="746958" y="7448836"/>
            <a:ext cx="3922642" cy="246221"/>
          </a:xfrm>
          <a:prstGeom prst="rect">
            <a:avLst/>
          </a:prstGeom>
          <a:noFill/>
        </p:spPr>
        <p:txBody>
          <a:bodyPr wrap="square">
            <a:spAutoFit/>
          </a:bodyPr>
          <a:lstStyle/>
          <a:p>
            <a:pPr marL="9525"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000" b="1" i="1"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rPr>
              <a:t>Continued on next page</a:t>
            </a:r>
          </a:p>
        </p:txBody>
      </p:sp>
    </p:spTree>
    <p:extLst>
      <p:ext uri="{BB962C8B-B14F-4D97-AF65-F5344CB8AC3E}">
        <p14:creationId xmlns:p14="http://schemas.microsoft.com/office/powerpoint/2010/main" val="35278042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3" name="Title 3">
            <a:extLst>
              <a:ext uri="{FF2B5EF4-FFF2-40B4-BE49-F238E27FC236}">
                <a16:creationId xmlns:a16="http://schemas.microsoft.com/office/drawing/2014/main" id="{526F35B9-4163-464C-AA6F-FB56BC356333}"/>
              </a:ext>
              <a:ext uri="{C183D7F6-B498-43B3-948B-1728B52AA6E4}">
                <adec:decorative xmlns:adec="http://schemas.microsoft.com/office/drawing/2017/decorative" val="1"/>
              </a:ext>
            </a:extLst>
          </p:cNvPr>
          <p:cNvSpPr>
            <a:spLocks noGrp="1"/>
          </p:cNvSpPr>
          <p:nvPr>
            <p:ph type="ctrTitle"/>
          </p:nvPr>
        </p:nvSpPr>
        <p:spPr>
          <a:xfrm>
            <a:off x="971550" y="48066"/>
            <a:ext cx="5829300" cy="141335"/>
          </a:xfrm>
        </p:spPr>
        <p:txBody>
          <a:bodyPr>
            <a:noAutofit/>
          </a:bodyPr>
          <a:lstStyle/>
          <a:p>
            <a:r>
              <a:rPr lang="en-US" sz="700" b="1" i="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Statewide Program of Study: </a:t>
            </a:r>
            <a:r>
              <a:rPr lang="en-US" sz="700" b="1" i="1" kern="1200" dirty="0">
                <a:solidFill>
                  <a:schemeClr val="bg1"/>
                </a:solidFill>
                <a:effectLst/>
                <a:latin typeface="+mj-lt"/>
                <a:ea typeface="+mj-ea"/>
                <a:cs typeface="+mj-cs"/>
              </a:rPr>
              <a:t>Manufacturing Technology</a:t>
            </a:r>
            <a:r>
              <a:rPr lang="en-US" sz="700" dirty="0">
                <a:solidFill>
                  <a:schemeClr val="bg1"/>
                </a:solidFill>
              </a:rPr>
              <a:t> </a:t>
            </a:r>
            <a:r>
              <a:rPr lang="en-US" sz="700" b="1" i="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Page 4</a:t>
            </a:r>
            <a:endParaRPr lang="en-US" sz="700" dirty="0">
              <a:solidFill>
                <a:schemeClr val="bg1"/>
              </a:solidFill>
            </a:endParaRPr>
          </a:p>
        </p:txBody>
      </p:sp>
      <p:sp>
        <p:nvSpPr>
          <p:cNvPr id="51" name="TextBox 50">
            <a:extLst>
              <a:ext uri="{FF2B5EF4-FFF2-40B4-BE49-F238E27FC236}">
                <a16:creationId xmlns:a16="http://schemas.microsoft.com/office/drawing/2014/main" id="{5482CEA6-BE06-26AF-E2B7-B4FCD2F43BA8}"/>
              </a:ext>
            </a:extLst>
          </p:cNvPr>
          <p:cNvSpPr txBox="1"/>
          <p:nvPr/>
        </p:nvSpPr>
        <p:spPr>
          <a:xfrm>
            <a:off x="1364160" y="128692"/>
            <a:ext cx="6392254" cy="400110"/>
          </a:xfrm>
          <a:prstGeom prst="rect">
            <a:avLst/>
          </a:prstGeom>
          <a:noFill/>
        </p:spPr>
        <p:txBody>
          <a:bodyPr wrap="square" rtlCol="0">
            <a:spAutoFit/>
          </a:bodyPr>
          <a:lstStyle/>
          <a:p>
            <a:pPr lvl="0">
              <a:spcAft>
                <a:spcPts val="300"/>
              </a:spcAft>
              <a:defRPr/>
            </a:pPr>
            <a:r>
              <a:rPr lang="en-US" sz="2000" b="1" dirty="0">
                <a:solidFill>
                  <a:schemeClr val="accent1"/>
                </a:solidFill>
                <a:latin typeface="Calibri" panose="020F0502020204030204" pitchFamily="34" charset="0"/>
                <a:ea typeface="Open Sans Condensed Condensed" pitchFamily="2" charset="0"/>
                <a:cs typeface="Calibri" panose="020F0502020204030204" pitchFamily="34" charset="0"/>
              </a:rPr>
              <a:t>Manufacturing Career Cluster</a:t>
            </a:r>
            <a:endParaRPr kumimoji="0" lang="en-US" sz="2000" b="1" i="0" u="none" strike="noStrike" kern="1200" cap="none" spc="0" normalizeH="0" baseline="0" noProof="0" dirty="0">
              <a:ln>
                <a:noFill/>
              </a:ln>
              <a:solidFill>
                <a:schemeClr val="accent1"/>
              </a:solidFill>
              <a:effectLst/>
              <a:uLnTx/>
              <a:uFillTx/>
              <a:latin typeface="Calibri" panose="020F0502020204030204" pitchFamily="34" charset="0"/>
              <a:ea typeface="Open Sans Condensed Condensed" pitchFamily="2" charset="0"/>
              <a:cs typeface="Calibri" panose="020F0502020204030204" pitchFamily="34" charset="0"/>
            </a:endParaRPr>
          </a:p>
        </p:txBody>
      </p:sp>
      <p:sp>
        <p:nvSpPr>
          <p:cNvPr id="52" name="TextBox 51">
            <a:extLst>
              <a:ext uri="{FF2B5EF4-FFF2-40B4-BE49-F238E27FC236}">
                <a16:creationId xmlns:a16="http://schemas.microsoft.com/office/drawing/2014/main" id="{EE8A0E91-C9FF-7C39-2A5B-CF5C752FAD22}"/>
              </a:ext>
            </a:extLst>
          </p:cNvPr>
          <p:cNvSpPr txBox="1"/>
          <p:nvPr/>
        </p:nvSpPr>
        <p:spPr>
          <a:xfrm>
            <a:off x="1379400" y="486588"/>
            <a:ext cx="6392254" cy="338554"/>
          </a:xfrm>
          <a:prstGeom prst="rect">
            <a:avLst/>
          </a:prstGeom>
          <a:noFill/>
        </p:spPr>
        <p:txBody>
          <a:bodyPr wrap="square" rtlCol="0">
            <a:spAutoFit/>
          </a:bodyPr>
          <a:lstStyle/>
          <a:p>
            <a:pPr lvl="0">
              <a:spcAft>
                <a:spcPts val="300"/>
              </a:spcAft>
              <a:defRPr/>
            </a:pPr>
            <a:r>
              <a:rPr kumimoji="0" lang="en-US" sz="1600" b="1" i="1" u="none" strike="noStrike" kern="1200" cap="none" spc="0" normalizeH="0" baseline="0" noProof="0" dirty="0">
                <a:ln>
                  <a:noFill/>
                </a:ln>
                <a:solidFill>
                  <a:srgbClr val="363534"/>
                </a:solidFill>
                <a:effectLst/>
                <a:uLnTx/>
                <a:uFillTx/>
                <a:latin typeface="Calibri" panose="020F0502020204030204" pitchFamily="34" charset="0"/>
                <a:ea typeface="Open Sans Semibold" panose="020B0606030504020204" pitchFamily="34" charset="0"/>
                <a:cs typeface="Calibri" panose="020F0502020204030204" pitchFamily="34" charset="0"/>
              </a:rPr>
              <a:t>Statewide Program of Study: </a:t>
            </a:r>
            <a:r>
              <a:rPr lang="en-US" sz="1600" b="1" i="1" dirty="0">
                <a:solidFill>
                  <a:schemeClr val="accent1"/>
                </a:solidFill>
                <a:latin typeface="Calibri" panose="020F0502020204030204" pitchFamily="34" charset="0"/>
                <a:ea typeface="Open Sans Semibold" panose="020B0606030504020204" pitchFamily="34" charset="0"/>
                <a:cs typeface="Calibri" panose="020F0502020204030204" pitchFamily="34" charset="0"/>
              </a:rPr>
              <a:t>Manufacturing Technology</a:t>
            </a:r>
            <a:endParaRPr kumimoji="0" lang="en-US" sz="1600" b="1" i="1" u="none" strike="noStrike" kern="1200" cap="none" spc="0" normalizeH="0" baseline="0" noProof="0" dirty="0">
              <a:ln>
                <a:noFill/>
              </a:ln>
              <a:solidFill>
                <a:schemeClr val="accent1"/>
              </a:solidFill>
              <a:effectLst/>
              <a:uLnTx/>
              <a:uFillTx/>
              <a:latin typeface="Calibri" panose="020F0502020204030204" pitchFamily="34" charset="0"/>
              <a:ea typeface="Open Sans Semibold" panose="020B0606030504020204" pitchFamily="34" charset="0"/>
              <a:cs typeface="Calibri" panose="020F0502020204030204" pitchFamily="34" charset="0"/>
            </a:endParaRPr>
          </a:p>
        </p:txBody>
      </p:sp>
      <p:sp>
        <p:nvSpPr>
          <p:cNvPr id="41" name="TextBox 40">
            <a:extLst>
              <a:ext uri="{FF2B5EF4-FFF2-40B4-BE49-F238E27FC236}">
                <a16:creationId xmlns:a16="http://schemas.microsoft.com/office/drawing/2014/main" id="{71EDC501-1E0B-A0C5-A9CD-E31EC70C59C7}"/>
              </a:ext>
            </a:extLst>
          </p:cNvPr>
          <p:cNvSpPr txBox="1"/>
          <p:nvPr/>
        </p:nvSpPr>
        <p:spPr>
          <a:xfrm>
            <a:off x="-2534" y="1117989"/>
            <a:ext cx="77724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12169"/>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Course Information</a:t>
            </a:r>
            <a:endParaRPr kumimoji="0" lang="en-US" sz="1800" b="0" i="0" u="none" strike="noStrike" kern="1200" cap="none" spc="0" normalizeH="0" baseline="0" noProof="0" dirty="0">
              <a:ln>
                <a:noFill/>
              </a:ln>
              <a:solidFill>
                <a:srgbClr val="012169"/>
              </a:solidFill>
              <a:effectLst/>
              <a:uLnTx/>
              <a:uFillTx/>
              <a:latin typeface="Calibri" panose="020F0502020204030204" pitchFamily="34" charset="0"/>
              <a:ea typeface="Open Sans Light" panose="020B0606030504020204" pitchFamily="34" charset="0"/>
              <a:cs typeface="Calibri" panose="020F0502020204030204" pitchFamily="34" charset="0"/>
            </a:endParaRPr>
          </a:p>
        </p:txBody>
      </p:sp>
      <p:sp>
        <p:nvSpPr>
          <p:cNvPr id="31" name="Round Diagonal Corner Rectangle 30">
            <a:extLst>
              <a:ext uri="{FF2B5EF4-FFF2-40B4-BE49-F238E27FC236}">
                <a16:creationId xmlns:a16="http://schemas.microsoft.com/office/drawing/2014/main" id="{B4C78CC7-A0B3-3743-9060-AB97A1DC7B8E}"/>
              </a:ext>
              <a:ext uri="{C183D7F6-B498-43B3-948B-1728B52AA6E4}">
                <adec:decorative xmlns:adec="http://schemas.microsoft.com/office/drawing/2017/decorative" val="1"/>
              </a:ext>
            </a:extLst>
          </p:cNvPr>
          <p:cNvSpPr/>
          <p:nvPr/>
        </p:nvSpPr>
        <p:spPr>
          <a:xfrm rot="16200000">
            <a:off x="-118156" y="2086827"/>
            <a:ext cx="1126254" cy="411242"/>
          </a:xfrm>
          <a:prstGeom prst="round2DiagRect">
            <a:avLst/>
          </a:prstGeom>
          <a:solidFill>
            <a:srgbClr val="5A6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pitchFamily="34" charset="0"/>
              <a:cs typeface="Calibri" panose="020F0502020204030204" pitchFamily="34" charset="0"/>
            </a:endParaRPr>
          </a:p>
        </p:txBody>
      </p:sp>
      <p:sp>
        <p:nvSpPr>
          <p:cNvPr id="32" name="Google Shape;187;p2">
            <a:extLst>
              <a:ext uri="{FF2B5EF4-FFF2-40B4-BE49-F238E27FC236}">
                <a16:creationId xmlns:a16="http://schemas.microsoft.com/office/drawing/2014/main" id="{EC6725D7-7796-024C-BE56-43295F5E13F0}"/>
              </a:ext>
            </a:extLst>
          </p:cNvPr>
          <p:cNvSpPr txBox="1"/>
          <p:nvPr/>
        </p:nvSpPr>
        <p:spPr>
          <a:xfrm rot="16200000">
            <a:off x="-61878" y="2154482"/>
            <a:ext cx="1013698" cy="307736"/>
          </a:xfrm>
          <a:prstGeom prst="rect">
            <a:avLst/>
          </a:prstGeom>
          <a:solidFill>
            <a:srgbClr val="5A6267"/>
          </a:solid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4</a:t>
            </a:r>
            <a:endParaRPr kumimoji="0" sz="1400" b="0" i="0" u="none" strike="noStrike" kern="1200" cap="none" spc="0" normalizeH="0" baseline="0" noProof="0" dirty="0">
              <a:ln>
                <a:noFill/>
              </a:ln>
              <a:solidFill>
                <a:prstClr val="white"/>
              </a:solidFill>
              <a:effectLst/>
              <a:uLnTx/>
              <a:uFillTx/>
              <a:latin typeface="Calibri" panose="020F0502020204030204" pitchFamily="34" charset="0"/>
              <a:ea typeface="Open Sans Light" panose="020B0606030504020204" pitchFamily="34" charset="0"/>
              <a:cs typeface="Calibri" panose="020F0502020204030204" pitchFamily="34" charset="0"/>
            </a:endParaRPr>
          </a:p>
        </p:txBody>
      </p:sp>
      <p:graphicFrame>
        <p:nvGraphicFramePr>
          <p:cNvPr id="13" name="Google Shape;188;p2">
            <a:extLst>
              <a:ext uri="{FF2B5EF4-FFF2-40B4-BE49-F238E27FC236}">
                <a16:creationId xmlns:a16="http://schemas.microsoft.com/office/drawing/2014/main" id="{2BD15587-A078-8871-B128-FC2458EA38E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983094654"/>
              </p:ext>
            </p:extLst>
          </p:nvPr>
        </p:nvGraphicFramePr>
        <p:xfrm>
          <a:off x="816455" y="1581041"/>
          <a:ext cx="6437376" cy="6699564"/>
        </p:xfrm>
        <a:graphic>
          <a:graphicData uri="http://schemas.openxmlformats.org/drawingml/2006/table">
            <a:tbl>
              <a:tblPr firstRow="1" bandRow="1">
                <a:noFill/>
              </a:tblPr>
              <a:tblGrid>
                <a:gridCol w="1691640">
                  <a:extLst>
                    <a:ext uri="{9D8B030D-6E8A-4147-A177-3AD203B41FA5}">
                      <a16:colId xmlns:a16="http://schemas.microsoft.com/office/drawing/2014/main" val="20000"/>
                    </a:ext>
                  </a:extLst>
                </a:gridCol>
                <a:gridCol w="73152">
                  <a:extLst>
                    <a:ext uri="{9D8B030D-6E8A-4147-A177-3AD203B41FA5}">
                      <a16:colId xmlns:a16="http://schemas.microsoft.com/office/drawing/2014/main" val="1573763253"/>
                    </a:ext>
                  </a:extLst>
                </a:gridCol>
                <a:gridCol w="2075688">
                  <a:extLst>
                    <a:ext uri="{9D8B030D-6E8A-4147-A177-3AD203B41FA5}">
                      <a16:colId xmlns:a16="http://schemas.microsoft.com/office/drawing/2014/main" val="20002"/>
                    </a:ext>
                  </a:extLst>
                </a:gridCol>
                <a:gridCol w="2596896">
                  <a:extLst>
                    <a:ext uri="{9D8B030D-6E8A-4147-A177-3AD203B41FA5}">
                      <a16:colId xmlns:a16="http://schemas.microsoft.com/office/drawing/2014/main" val="20003"/>
                    </a:ext>
                  </a:extLst>
                </a:gridCol>
              </a:tblGrid>
              <a:tr h="329184">
                <a:tc>
                  <a:txBody>
                    <a:bodyPr/>
                    <a:lstStyle/>
                    <a:p>
                      <a:pPr marL="0" marR="0" lvl="0" indent="0" algn="l" rtl="0">
                        <a:lnSpc>
                          <a:spcPct val="100000"/>
                        </a:lnSpc>
                        <a:spcBef>
                          <a:spcPts val="0"/>
                        </a:spcBef>
                        <a:spcAft>
                          <a:spcPts val="0"/>
                        </a:spcAft>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Course</a:t>
                      </a:r>
                      <a:endParaRPr sz="1200" b="1" i="0"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5A6267"/>
                    </a:solidFill>
                  </a:tcPr>
                </a:tc>
                <a:tc>
                  <a:txBody>
                    <a:bodyPr/>
                    <a:lstStyle/>
                    <a:p>
                      <a:pPr marL="0" marR="0" lvl="0" indent="0" algn="ctr" defTabSz="1341150" rtl="0" eaLnBrk="1" fontAlgn="auto" latinLnBrk="0" hangingPunct="1">
                        <a:lnSpc>
                          <a:spcPct val="100000"/>
                        </a:lnSpc>
                        <a:spcBef>
                          <a:spcPts val="0"/>
                        </a:spcBef>
                        <a:spcAft>
                          <a:spcPts val="0"/>
                        </a:spcAft>
                        <a:buClr>
                          <a:schemeClr val="dk1"/>
                        </a:buClr>
                        <a:buSzPts val="1000"/>
                        <a:buFont typeface="Calibri"/>
                        <a:buNone/>
                        <a:tabLst/>
                        <a:defRPr/>
                      </a:pPr>
                      <a:endPar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5A6267"/>
                    </a:solidFill>
                  </a:tcPr>
                </a:tc>
                <a:tc>
                  <a:txBody>
                    <a:bodyPr/>
                    <a:lstStyle/>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sym typeface="Calibri"/>
                        </a:rPr>
                        <a:t>Prerequisites | </a:t>
                      </a: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Corequisites </a:t>
                      </a:r>
                    </a:p>
                  </a:txBody>
                  <a:tcPr marL="91450" marR="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5A6267"/>
                    </a:solidFill>
                  </a:tcPr>
                </a:tc>
                <a:tc>
                  <a:txBody>
                    <a:bodyPr/>
                    <a:lstStyle/>
                    <a:p>
                      <a:pPr marL="0" marR="0" lvl="0" indent="0" algn="r" rtl="0">
                        <a:lnSpc>
                          <a:spcPct val="100000"/>
                        </a:lnSpc>
                        <a:spcBef>
                          <a:spcPts val="0"/>
                        </a:spcBef>
                        <a:spcAft>
                          <a:spcPts val="0"/>
                        </a:spcAft>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Career Clusters</a:t>
                      </a: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5A6267"/>
                    </a:solidFill>
                  </a:tcPr>
                </a:tc>
                <a:extLst>
                  <a:ext uri="{0D108BD9-81ED-4DB2-BD59-A6C34878D82A}">
                    <a16:rowId xmlns:a16="http://schemas.microsoft.com/office/drawing/2014/main" val="10000"/>
                  </a:ext>
                </a:extLst>
              </a:tr>
              <a:tr h="673617">
                <a:tc>
                  <a:txBody>
                    <a:bodyPr/>
                    <a:lstStyle/>
                    <a:p>
                      <a:pPr marL="0" marR="0" lvl="0" indent="0" algn="l" defTabSz="1341150" rtl="0" eaLnBrk="1" fontAlgn="auto" latinLnBrk="0" hangingPunct="1">
                        <a:lnSpc>
                          <a:spcPct val="100000"/>
                        </a:lnSpc>
                        <a:spcBef>
                          <a:spcPts val="0"/>
                        </a:spcBef>
                        <a:spcAft>
                          <a:spcPts val="0"/>
                        </a:spcAft>
                        <a:buClr>
                          <a:prstClr val="black"/>
                        </a:buClr>
                        <a:buSzPts val="1000"/>
                        <a:buFont typeface="Calibri"/>
                        <a:buNone/>
                        <a:tabLst/>
                        <a:defRPr/>
                      </a:pPr>
                      <a:r>
                        <a:rPr lang="en-US" sz="1100" b="1" i="0" u="none" strike="noStrike" cap="none"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Practicum in Manufacturing*</a:t>
                      </a:r>
                      <a:endParaRPr kumimoji="0" lang="en-US" sz="1100" b="1" i="0" u="none" strike="noStrike" kern="1200" cap="none" spc="0" normalizeH="0" baseline="30000" noProof="0" dirty="0">
                        <a:ln>
                          <a:noFill/>
                        </a:ln>
                        <a:solidFill>
                          <a:srgbClr val="012169"/>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endParaRPr>
                    </a:p>
                    <a:p>
                      <a:pPr marL="9525"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0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First Time Taken:</a:t>
                      </a:r>
                    </a:p>
                    <a:p>
                      <a:pPr marL="9525"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0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13033000 (2 credits)</a:t>
                      </a:r>
                    </a:p>
                    <a:p>
                      <a:pPr marL="9525"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0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rPr>
                        <a:t>Second Time Taken:</a:t>
                      </a:r>
                    </a:p>
                    <a:p>
                      <a:pPr marL="9525"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0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13033010 (2 credits)</a:t>
                      </a:r>
                    </a:p>
                  </a:txBody>
                  <a:tcPr marL="45720" marR="4572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chemeClr val="dk1"/>
                        </a:buClr>
                        <a:buSzPts val="1000"/>
                        <a:buFont typeface="Calibri"/>
                        <a:buNone/>
                      </a:pPr>
                      <a:endParaRPr lang="en-US" sz="900" u="none" strike="noStrike" cap="none" dirty="0">
                        <a:solidFill>
                          <a:srgbClr val="3863AF"/>
                        </a:solidFill>
                        <a:latin typeface="Calibri" panose="020F0502020204030204" pitchFamily="34" charset="0"/>
                        <a:ea typeface="Open Sans Light"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chemeClr val="dk1"/>
                        </a:buClr>
                        <a:buSzPts val="1000"/>
                        <a:buFont typeface="Calibri"/>
                        <a:buNone/>
                      </a:pPr>
                      <a:r>
                        <a:rPr lang="en-US" sz="900" b="1"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Prerequisites: </a:t>
                      </a:r>
                      <a: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t>None</a:t>
                      </a:r>
                      <a:b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br>
                      <a:r>
                        <a:rPr lang="en-US" sz="900" b="1" i="0" u="none" strike="noStrike" cap="none"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Corequisites: </a:t>
                      </a:r>
                      <a:r>
                        <a:rPr lang="en-US" sz="9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None</a:t>
                      </a:r>
                    </a:p>
                    <a:p>
                      <a:pPr marL="0" marR="0" lvl="0" indent="0" algn="l" rtl="0">
                        <a:lnSpc>
                          <a:spcPct val="100000"/>
                        </a:lnSpc>
                        <a:spcBef>
                          <a:spcPts val="0"/>
                        </a:spcBef>
                        <a:spcAft>
                          <a:spcPts val="0"/>
                        </a:spcAft>
                        <a:buClr>
                          <a:schemeClr val="dk1"/>
                        </a:buClr>
                        <a:buSzPts val="1000"/>
                        <a:buFont typeface="Calibri"/>
                        <a:buNone/>
                      </a:pPr>
                      <a:r>
                        <a:rPr lang="en-US" sz="900" b="1" u="none" strike="noStrike" cap="none" dirty="0">
                          <a:solidFill>
                            <a:schemeClr val="tx1"/>
                          </a:solidFill>
                          <a:latin typeface="Calibri" panose="020F0502020204030204" pitchFamily="34" charset="0"/>
                          <a:ea typeface="Open Sans Light" panose="020B0606030504020204" pitchFamily="34" charset="0"/>
                          <a:cs typeface="Calibri" panose="020F0502020204030204" pitchFamily="34" charset="0"/>
                        </a:rPr>
                        <a:t>Recommended Prerequisites: </a:t>
                      </a:r>
                      <a:r>
                        <a:rPr lang="en-US" sz="900" b="0" u="none" strike="noStrike" cap="none" dirty="0">
                          <a:solidFill>
                            <a:schemeClr val="tx1"/>
                          </a:solidFill>
                          <a:latin typeface="Calibri" panose="020F0502020204030204" pitchFamily="34" charset="0"/>
                          <a:ea typeface="Open Sans Light" panose="020B0606030504020204" pitchFamily="34" charset="0"/>
                          <a:cs typeface="Calibri" panose="020F0502020204030204" pitchFamily="34" charset="0"/>
                        </a:rPr>
                        <a:t>None</a:t>
                      </a:r>
                      <a:endParaRPr lang="en-US" sz="900" u="none" strike="noStrike" cap="none" dirty="0">
                        <a:solidFill>
                          <a:schemeClr val="tx1"/>
                        </a:solidFill>
                        <a:latin typeface="Calibri" panose="020F0502020204030204" pitchFamily="34" charset="0"/>
                        <a:ea typeface="Open Sans Light" panose="020B0606030504020204" pitchFamily="34" charset="0"/>
                        <a:cs typeface="Calibri" panose="020F0502020204030204" pitchFamily="34" charset="0"/>
                      </a:endParaRPr>
                    </a:p>
                    <a:p>
                      <a:pPr marL="0" marR="0" lvl="0" indent="0" algn="l" rtl="0">
                        <a:lnSpc>
                          <a:spcPct val="100000"/>
                        </a:lnSpc>
                        <a:spcBef>
                          <a:spcPts val="0"/>
                        </a:spcBef>
                        <a:spcAft>
                          <a:spcPts val="0"/>
                        </a:spcAft>
                        <a:buClr>
                          <a:schemeClr val="dk1"/>
                        </a:buClr>
                        <a:buSzPts val="1000"/>
                        <a:buFont typeface="Calibri"/>
                        <a:buNone/>
                      </a:pPr>
                      <a:r>
                        <a:rPr lang="en-US" sz="900" b="1"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rPr>
                        <a:t>Recommended Corequisites: </a:t>
                      </a:r>
                      <a:r>
                        <a:rPr lang="en-US" sz="9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rPr>
                        <a:t>None</a:t>
                      </a: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chemeClr val="dk1"/>
                        </a:buClr>
                        <a:buSzPts val="1000"/>
                        <a:buFont typeface="Calibri"/>
                        <a:buNone/>
                      </a:pPr>
                      <a:endParaRPr sz="900" u="none" strike="noStrike" cap="none" dirty="0">
                        <a:solidFill>
                          <a:schemeClr val="bg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0403572"/>
                  </a:ext>
                </a:extLst>
              </a:tr>
              <a:tr h="747932">
                <a:tc>
                  <a:txBody>
                    <a:bodyPr/>
                    <a:lstStyle/>
                    <a:p>
                      <a:pPr marL="0" marR="0" lvl="0" indent="0" algn="l" defTabSz="1341150" rtl="0" eaLnBrk="1" fontAlgn="auto" latinLnBrk="0" hangingPunct="1">
                        <a:lnSpc>
                          <a:spcPct val="100000"/>
                        </a:lnSpc>
                        <a:spcBef>
                          <a:spcPts val="0"/>
                        </a:spcBef>
                        <a:spcAft>
                          <a:spcPts val="0"/>
                        </a:spcAft>
                        <a:buClr>
                          <a:prstClr val="black"/>
                        </a:buClr>
                        <a:buSzPts val="1000"/>
                        <a:buFont typeface="Calibri"/>
                        <a:buNone/>
                        <a:tabLst/>
                        <a:defRPr/>
                      </a:pPr>
                      <a:r>
                        <a:rPr lang="en-US" sz="1100" b="1" i="0" u="none" strike="noStrike" cap="none"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Practicum in Manufacturing + Extended Practicum in Manufacturing*</a:t>
                      </a:r>
                      <a:endParaRPr kumimoji="0" lang="en-US" sz="1100" b="1" i="0" u="none" strike="noStrike" kern="1200" cap="none" spc="0" normalizeH="0" baseline="30000" noProof="0" dirty="0">
                        <a:ln>
                          <a:noFill/>
                        </a:ln>
                        <a:solidFill>
                          <a:srgbClr val="012169"/>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endParaRPr>
                    </a:p>
                    <a:p>
                      <a:pPr marL="9525"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0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First Time Taken:</a:t>
                      </a:r>
                    </a:p>
                    <a:p>
                      <a:pPr marL="9525"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0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13033005 (3 credits)</a:t>
                      </a:r>
                    </a:p>
                    <a:p>
                      <a:pPr marL="9525"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0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Second Time Taken</a:t>
                      </a:r>
                    </a:p>
                    <a:p>
                      <a:pPr marL="9525"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0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13033015 (3 credits)</a:t>
                      </a:r>
                      <a:endParaRPr lang="en-US" sz="10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endParaRPr>
                    </a:p>
                  </a:txBody>
                  <a:tcPr marL="45720" marR="4572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chemeClr val="dk1"/>
                        </a:buClr>
                        <a:buSzPts val="1000"/>
                        <a:buFont typeface="Calibri"/>
                        <a:buNone/>
                      </a:pPr>
                      <a:endParaRPr lang="en-US" sz="900" u="none" strike="noStrike" cap="none" dirty="0">
                        <a:solidFill>
                          <a:srgbClr val="3863AF"/>
                        </a:solidFill>
                        <a:latin typeface="Calibri" panose="020F0502020204030204" pitchFamily="34" charset="0"/>
                        <a:ea typeface="Open Sans Light"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chemeClr val="dk1"/>
                        </a:buClr>
                        <a:buSzPts val="1000"/>
                        <a:buFont typeface="Calibri"/>
                        <a:buNone/>
                      </a:pPr>
                      <a:r>
                        <a:rPr lang="en-US" sz="900" b="1"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Prerequisites: </a:t>
                      </a:r>
                      <a: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t>None</a:t>
                      </a:r>
                      <a:b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br>
                      <a:r>
                        <a:rPr lang="en-US" sz="900" b="1" i="0" u="none" strike="noStrike" cap="none"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Corequisites: </a:t>
                      </a:r>
                      <a:r>
                        <a:rPr lang="en-US" sz="900" b="0" i="0" u="none" strike="noStrike" kern="1200"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None</a:t>
                      </a:r>
                    </a:p>
                    <a:p>
                      <a:pPr marL="0" marR="0" lvl="0" indent="0" algn="l" rtl="0">
                        <a:lnSpc>
                          <a:spcPct val="100000"/>
                        </a:lnSpc>
                        <a:spcBef>
                          <a:spcPts val="0"/>
                        </a:spcBef>
                        <a:spcAft>
                          <a:spcPts val="0"/>
                        </a:spcAft>
                        <a:buClr>
                          <a:schemeClr val="dk1"/>
                        </a:buClr>
                        <a:buSzPts val="1000"/>
                        <a:buFont typeface="Calibri"/>
                        <a:buNone/>
                      </a:pPr>
                      <a:r>
                        <a:rPr lang="en-US" sz="900" b="1" u="none" strike="noStrike" cap="none" dirty="0">
                          <a:solidFill>
                            <a:schemeClr val="tx1"/>
                          </a:solidFill>
                          <a:latin typeface="Calibri" panose="020F0502020204030204" pitchFamily="34" charset="0"/>
                          <a:ea typeface="Open Sans Light" panose="020B0606030504020204" pitchFamily="34" charset="0"/>
                          <a:cs typeface="Calibri" panose="020F0502020204030204" pitchFamily="34" charset="0"/>
                        </a:rPr>
                        <a:t>Recommended Prerequisites: </a:t>
                      </a:r>
                      <a:r>
                        <a:rPr lang="en-US" sz="900" b="0" u="none" strike="noStrike" cap="none" dirty="0">
                          <a:solidFill>
                            <a:schemeClr val="tx1"/>
                          </a:solidFill>
                          <a:latin typeface="Calibri" panose="020F0502020204030204" pitchFamily="34" charset="0"/>
                          <a:ea typeface="Open Sans Light" panose="020B0606030504020204" pitchFamily="34" charset="0"/>
                          <a:cs typeface="Calibri" panose="020F0502020204030204" pitchFamily="34" charset="0"/>
                        </a:rPr>
                        <a:t>None</a:t>
                      </a:r>
                      <a:endParaRPr lang="en-US" sz="900" u="none" strike="noStrike" cap="none" dirty="0">
                        <a:solidFill>
                          <a:schemeClr val="tx1"/>
                        </a:solidFill>
                        <a:latin typeface="Calibri" panose="020F0502020204030204" pitchFamily="34" charset="0"/>
                        <a:ea typeface="Open Sans Light" panose="020B0606030504020204" pitchFamily="34" charset="0"/>
                        <a:cs typeface="Calibri" panose="020F0502020204030204" pitchFamily="34" charset="0"/>
                      </a:endParaRPr>
                    </a:p>
                    <a:p>
                      <a:pPr marL="0" marR="0" lvl="0" indent="0" algn="l" rtl="0">
                        <a:lnSpc>
                          <a:spcPct val="100000"/>
                        </a:lnSpc>
                        <a:spcBef>
                          <a:spcPts val="0"/>
                        </a:spcBef>
                        <a:spcAft>
                          <a:spcPts val="0"/>
                        </a:spcAft>
                        <a:buClr>
                          <a:schemeClr val="dk1"/>
                        </a:buClr>
                        <a:buSzPts val="1000"/>
                        <a:buFont typeface="Calibri"/>
                        <a:buNone/>
                      </a:pPr>
                      <a:r>
                        <a:rPr lang="en-US" sz="900" b="1"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rPr>
                        <a:t>Recommended Corequisites: </a:t>
                      </a:r>
                      <a:r>
                        <a:rPr lang="en-US" sz="9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rPr>
                        <a:t>None</a:t>
                      </a: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chemeClr val="dk1"/>
                        </a:buClr>
                        <a:buSzPts val="1000"/>
                        <a:buFont typeface="Calibri"/>
                        <a:buNone/>
                      </a:pPr>
                      <a:endParaRPr sz="900" u="none" strike="noStrike" cap="none" dirty="0">
                        <a:solidFill>
                          <a:schemeClr val="bg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30885075"/>
                  </a:ext>
                </a:extLst>
              </a:tr>
              <a:tr h="548640">
                <a:tc>
                  <a:txBody>
                    <a:bodyPr/>
                    <a:lstStyle/>
                    <a:p>
                      <a:pPr marL="0" marR="0" lvl="0" indent="0" algn="l" defTabSz="1341150" rtl="0" eaLnBrk="1" fontAlgn="auto" latinLnBrk="0" hangingPunct="1">
                        <a:lnSpc>
                          <a:spcPct val="100000"/>
                        </a:lnSpc>
                        <a:spcBef>
                          <a:spcPts val="0"/>
                        </a:spcBef>
                        <a:spcAft>
                          <a:spcPts val="0"/>
                        </a:spcAft>
                        <a:buClr>
                          <a:prstClr val="black"/>
                        </a:buClr>
                        <a:buSzPts val="1000"/>
                        <a:buFont typeface="Calibri"/>
                        <a:buNone/>
                        <a:tabLst/>
                        <a:defRPr/>
                      </a:pPr>
                      <a:r>
                        <a:rPr lang="en-US" sz="1100" b="1" i="0" u="none" strike="noStrike" cap="none"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Practicum in Entrepreneurship*</a:t>
                      </a:r>
                      <a:endParaRPr kumimoji="0" lang="en-US" sz="1100" b="1" i="0" u="none" strike="noStrike" kern="1200" cap="none" spc="0" normalizeH="0" baseline="30000" noProof="0" dirty="0">
                        <a:ln>
                          <a:noFill/>
                        </a:ln>
                        <a:solidFill>
                          <a:srgbClr val="012169"/>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endParaRPr>
                    </a:p>
                    <a:p>
                      <a:pPr marL="9525"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0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First Time Taken:</a:t>
                      </a:r>
                    </a:p>
                    <a:p>
                      <a:pPr marL="9525"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0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13011111 (2 credits)</a:t>
                      </a:r>
                      <a:endParaRPr lang="en-US" sz="10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chemeClr val="dk1"/>
                        </a:buClr>
                        <a:buSzPts val="1000"/>
                        <a:buFont typeface="Calibri"/>
                        <a:buNone/>
                      </a:pPr>
                      <a:endParaRPr lang="en-US" sz="900" u="none" strike="noStrike" cap="none" dirty="0">
                        <a:solidFill>
                          <a:srgbClr val="3863AF"/>
                        </a:solidFill>
                        <a:latin typeface="Calibri" panose="020F0502020204030204" pitchFamily="34" charset="0"/>
                        <a:ea typeface="Open Sans Light"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900" b="1"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Prerequisites:</a:t>
                      </a:r>
                      <a: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t> None</a:t>
                      </a:r>
                    </a:p>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900" b="1" i="0" u="none" strike="noStrike" cap="none"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Corequisites: </a:t>
                      </a:r>
                      <a:r>
                        <a:rPr lang="en-US" sz="9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None</a:t>
                      </a:r>
                    </a:p>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900" b="1"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Recommended Prerequisites: </a:t>
                      </a:r>
                      <a: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t>Entrepreneurship I and II, or successful completion of at least two courses in a CTE program of study</a:t>
                      </a:r>
                      <a:b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br>
                      <a:r>
                        <a:rPr lang="en-US" sz="900" b="1" i="0" u="none" strike="noStrike" cap="none"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Recommended Corequisites: </a:t>
                      </a:r>
                      <a:r>
                        <a:rPr lang="en-US" sz="9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None</a:t>
                      </a:r>
                      <a:endParaRPr lang="en-US" sz="9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endParaRPr>
                    </a:p>
                  </a:txBody>
                  <a:tcPr marL="9145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chemeClr val="dk1"/>
                        </a:buClr>
                        <a:buSzPts val="1000"/>
                        <a:buFont typeface="Calibri"/>
                        <a:buNone/>
                      </a:pPr>
                      <a:endParaRPr sz="900" u="none" strike="noStrike" cap="none" dirty="0">
                        <a:solidFill>
                          <a:schemeClr val="bg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81729580"/>
                  </a:ext>
                </a:extLst>
              </a:tr>
              <a:tr h="822960">
                <a:tc>
                  <a:txBody>
                    <a:bodyPr/>
                    <a:lstStyle/>
                    <a:p>
                      <a:pPr marL="0" marR="0" lvl="0" indent="0" algn="l" defTabSz="1341150" rtl="0" eaLnBrk="1" fontAlgn="auto" latinLnBrk="0" hangingPunct="1">
                        <a:lnSpc>
                          <a:spcPct val="100000"/>
                        </a:lnSpc>
                        <a:spcBef>
                          <a:spcPts val="0"/>
                        </a:spcBef>
                        <a:spcAft>
                          <a:spcPts val="0"/>
                        </a:spcAft>
                        <a:buClr>
                          <a:prstClr val="black"/>
                        </a:buClr>
                        <a:buSzPts val="1000"/>
                        <a:buFont typeface="Calibri"/>
                        <a:buNone/>
                        <a:tabLst/>
                        <a:defRPr/>
                      </a:pPr>
                      <a:r>
                        <a:rPr lang="en-US" sz="1100" b="1" i="0" u="none" strike="noStrike" cap="none"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Practicum in Entrepreneurship + Extended Practicum in Entrepreneurship*</a:t>
                      </a:r>
                      <a:endParaRPr kumimoji="0" lang="en-US" sz="1100" b="1" i="0" u="none" strike="noStrike" kern="1200" cap="none" spc="0" normalizeH="0" baseline="30000" noProof="0" dirty="0">
                        <a:ln>
                          <a:noFill/>
                        </a:ln>
                        <a:solidFill>
                          <a:srgbClr val="012169"/>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endParaRPr>
                    </a:p>
                    <a:p>
                      <a:pPr marL="9525"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0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First Time Taken:</a:t>
                      </a:r>
                    </a:p>
                    <a:p>
                      <a:pPr marL="9525"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0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13011121 (3 credits)</a:t>
                      </a:r>
                      <a:endParaRPr lang="en-US" sz="10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chemeClr val="dk1"/>
                        </a:buClr>
                        <a:buSzPts val="1000"/>
                        <a:buFont typeface="Calibri"/>
                        <a:buNone/>
                      </a:pPr>
                      <a:endParaRPr lang="en-US" sz="900" u="none" strike="noStrike" cap="none" dirty="0">
                        <a:solidFill>
                          <a:srgbClr val="3863AF"/>
                        </a:solidFill>
                        <a:latin typeface="Calibri" panose="020F0502020204030204" pitchFamily="34" charset="0"/>
                        <a:ea typeface="Open Sans Light"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900" b="1" u="none" strike="noStrike" cap="none" dirty="0">
                          <a:solidFill>
                            <a:schemeClr val="tx1"/>
                          </a:solidFill>
                          <a:latin typeface="Calibri" panose="020F0502020204030204" pitchFamily="34" charset="0"/>
                          <a:ea typeface="Open Sans Light" panose="020B0606030504020204" pitchFamily="34" charset="0"/>
                          <a:cs typeface="Calibri" panose="020F0502020204030204" pitchFamily="34" charset="0"/>
                        </a:rPr>
                        <a:t>Prerequisites: </a:t>
                      </a:r>
                      <a:r>
                        <a:rPr lang="en-US" sz="900" u="none" strike="noStrike" cap="none" dirty="0">
                          <a:solidFill>
                            <a:schemeClr val="tx1"/>
                          </a:solidFill>
                          <a:latin typeface="Calibri" panose="020F0502020204030204" pitchFamily="34" charset="0"/>
                          <a:ea typeface="Open Sans Light" panose="020B0606030504020204" pitchFamily="34" charset="0"/>
                          <a:cs typeface="Calibri" panose="020F0502020204030204" pitchFamily="34" charset="0"/>
                        </a:rPr>
                        <a:t>None</a:t>
                      </a:r>
                    </a:p>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900" b="1"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rPr>
                        <a:t>Corequisites: </a:t>
                      </a:r>
                      <a:r>
                        <a:rPr lang="en-US" sz="9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rPr>
                        <a:t>None</a:t>
                      </a:r>
                    </a:p>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900" b="1" u="none" strike="noStrike" cap="none" dirty="0">
                          <a:solidFill>
                            <a:schemeClr val="tx1"/>
                          </a:solidFill>
                          <a:latin typeface="Calibri" panose="020F0502020204030204" pitchFamily="34" charset="0"/>
                          <a:ea typeface="Open Sans Light" panose="020B0606030504020204" pitchFamily="34" charset="0"/>
                          <a:cs typeface="Calibri" panose="020F0502020204030204" pitchFamily="34" charset="0"/>
                        </a:rPr>
                        <a:t>Recommended Prerequisites: </a:t>
                      </a:r>
                      <a: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t>Entrepreneurship I </a:t>
                      </a:r>
                      <a:r>
                        <a:rPr lang="en-US" sz="900" b="0" i="0" u="none" strike="noStrike" cap="none">
                          <a:latin typeface="Calibri" panose="020F0502020204030204" pitchFamily="34" charset="0"/>
                          <a:ea typeface="Open Sans Light" panose="020B0606030504020204" pitchFamily="34" charset="0"/>
                          <a:cs typeface="Calibri" panose="020F0502020204030204" pitchFamily="34" charset="0"/>
                          <a:sym typeface="Calibri"/>
                        </a:rPr>
                        <a:t>and II, </a:t>
                      </a:r>
                      <a: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t>or successful completion of at least two courses in a CTE program </a:t>
                      </a:r>
                      <a:r>
                        <a:rPr lang="en-US" sz="900" b="0" i="0" u="none" strike="noStrike" cap="none">
                          <a:latin typeface="Calibri" panose="020F0502020204030204" pitchFamily="34" charset="0"/>
                          <a:ea typeface="Open Sans Light" panose="020B0606030504020204" pitchFamily="34" charset="0"/>
                          <a:cs typeface="Calibri" panose="020F0502020204030204" pitchFamily="34" charset="0"/>
                          <a:sym typeface="Calibri"/>
                        </a:rPr>
                        <a:t>of study</a:t>
                      </a:r>
                    </a:p>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900" b="1"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rPr>
                        <a:t>Recommended Corequisites: </a:t>
                      </a:r>
                      <a:r>
                        <a:rPr lang="en-US" sz="9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rPr>
                        <a:t>None</a:t>
                      </a:r>
                    </a:p>
                  </a:txBody>
                  <a:tcPr marL="9145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chemeClr val="dk1"/>
                        </a:buClr>
                        <a:buSzPts val="1000"/>
                        <a:buFont typeface="Calibri"/>
                        <a:buNone/>
                      </a:pPr>
                      <a:endParaRPr sz="900" u="none" strike="noStrike" cap="none" dirty="0">
                        <a:solidFill>
                          <a:schemeClr val="bg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1822774"/>
                  </a:ext>
                </a:extLst>
              </a:tr>
              <a:tr h="246888">
                <a:tc>
                  <a:txBody>
                    <a:bodyPr/>
                    <a:lstStyle/>
                    <a:p>
                      <a:pPr marL="0" marR="0" lvl="0" indent="0" algn="l" rtl="0">
                        <a:lnSpc>
                          <a:spcPct val="100000"/>
                        </a:lnSpc>
                        <a:spcBef>
                          <a:spcPts val="0"/>
                        </a:spcBef>
                        <a:spcAft>
                          <a:spcPts val="0"/>
                        </a:spcAft>
                        <a:buClr>
                          <a:schemeClr val="dk1"/>
                        </a:buClr>
                        <a:buSzPts val="1000"/>
                        <a:buFont typeface="Calibri"/>
                        <a:buNone/>
                      </a:pPr>
                      <a:r>
                        <a:rPr lang="en-US" sz="1100" b="1" i="0" u="none" strike="noStrike" cap="none"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Career Preparation for Programs of Study*</a:t>
                      </a:r>
                      <a:endParaRPr lang="en-US" sz="1100" b="1" i="0" u="none" strike="noStrike" cap="none" dirty="0">
                        <a:solidFill>
                          <a:schemeClr val="tx1"/>
                        </a:solidFill>
                        <a:latin typeface="Calibri" panose="020F0502020204030204" pitchFamily="34" charset="0"/>
                        <a:ea typeface="Open Sans Semibold" panose="020B0606030504020204" pitchFamily="34" charset="0"/>
                        <a:cs typeface="Calibri" panose="020F0502020204030204" pitchFamily="34" charset="0"/>
                        <a:sym typeface="Calibri"/>
                      </a:endParaRPr>
                    </a:p>
                    <a:p>
                      <a:pPr marL="0" marR="0" lvl="0" indent="0" algn="l" rtl="0">
                        <a:lnSpc>
                          <a:spcPct val="100000"/>
                        </a:lnSpc>
                        <a:spcBef>
                          <a:spcPts val="0"/>
                        </a:spcBef>
                        <a:spcAft>
                          <a:spcPts val="0"/>
                        </a:spcAft>
                        <a:buClr>
                          <a:schemeClr val="dk1"/>
                        </a:buClr>
                        <a:buSzPts val="1000"/>
                        <a:buFont typeface="Calibri"/>
                        <a:buNone/>
                      </a:pPr>
                      <a:r>
                        <a:rPr lang="en-US" sz="10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First Time Taken:</a:t>
                      </a:r>
                    </a:p>
                    <a:p>
                      <a:pPr marL="0" marR="0" lvl="0" indent="0" algn="l" rtl="0">
                        <a:lnSpc>
                          <a:spcPct val="100000"/>
                        </a:lnSpc>
                        <a:spcBef>
                          <a:spcPts val="0"/>
                        </a:spcBef>
                        <a:spcAft>
                          <a:spcPts val="0"/>
                        </a:spcAft>
                        <a:buClr>
                          <a:schemeClr val="dk1"/>
                        </a:buClr>
                        <a:buSzPts val="1000"/>
                        <a:buFont typeface="Calibri"/>
                        <a:buNone/>
                      </a:pPr>
                      <a:r>
                        <a:rPr lang="en-US" sz="10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12701121 (2 credits)</a:t>
                      </a:r>
                      <a:endParaRPr lang="en-US" sz="10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341150" rtl="0" eaLnBrk="1" fontAlgn="auto" latinLnBrk="0" hangingPunct="1">
                        <a:lnSpc>
                          <a:spcPct val="100000"/>
                        </a:lnSpc>
                        <a:spcBef>
                          <a:spcPts val="0"/>
                        </a:spcBef>
                        <a:spcAft>
                          <a:spcPts val="0"/>
                        </a:spcAft>
                        <a:buClr>
                          <a:schemeClr val="dk1"/>
                        </a:buClr>
                        <a:buSzPts val="1000"/>
                        <a:buFont typeface="Calibri"/>
                        <a:buNone/>
                        <a:tabLst/>
                        <a:defRPr/>
                      </a:pPr>
                      <a:endParaRPr sz="900" b="0" i="0" u="none" strike="noStrike" cap="none" dirty="0">
                        <a:solidFill>
                          <a:srgbClr val="3863AF"/>
                        </a:solidFill>
                        <a:latin typeface="Calibri" panose="020F0502020204030204" pitchFamily="34" charset="0"/>
                        <a:ea typeface="Open Sans Light"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900" b="1"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Prerequisites:</a:t>
                      </a:r>
                      <a: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t> </a:t>
                      </a:r>
                      <a:r>
                        <a:rPr lang="en-US" sz="900" b="0" i="0" u="none" strike="noStrike" kern="1200" cap="none" dirty="0">
                          <a:solidFill>
                            <a:schemeClr val="tx1"/>
                          </a:solidFill>
                          <a:effectLst/>
                          <a:latin typeface="+mn-lt"/>
                          <a:ea typeface="+mn-ea"/>
                          <a:cs typeface="+mn-cs"/>
                          <a:sym typeface="Calibri"/>
                        </a:rPr>
                        <a:t>A</a:t>
                      </a:r>
                      <a:r>
                        <a:rPr lang="en-US" sz="900" kern="1200" dirty="0">
                          <a:solidFill>
                            <a:schemeClr val="tx1"/>
                          </a:solidFill>
                          <a:effectLst/>
                          <a:latin typeface="+mn-lt"/>
                          <a:ea typeface="+mn-ea"/>
                          <a:cs typeface="+mn-cs"/>
                        </a:rPr>
                        <a:t>t least one Level </a:t>
                      </a:r>
                    </a:p>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900" kern="1200" dirty="0">
                          <a:solidFill>
                            <a:schemeClr val="tx1"/>
                          </a:solidFill>
                          <a:effectLst/>
                          <a:latin typeface="+mn-lt"/>
                          <a:ea typeface="+mn-ea"/>
                          <a:cs typeface="+mn-cs"/>
                        </a:rPr>
                        <a:t>2 or higher CTE course</a:t>
                      </a:r>
                    </a:p>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900" b="1" i="0" u="none" strike="noStrike" cap="none"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Corequisites: </a:t>
                      </a:r>
                      <a:r>
                        <a:rPr lang="en-US" sz="9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None</a:t>
                      </a:r>
                    </a:p>
                    <a:p>
                      <a:pPr marL="0" marR="0" lvl="0" indent="0" algn="l" rtl="0">
                        <a:lnSpc>
                          <a:spcPct val="100000"/>
                        </a:lnSpc>
                        <a:spcBef>
                          <a:spcPts val="0"/>
                        </a:spcBef>
                        <a:spcAft>
                          <a:spcPts val="0"/>
                        </a:spcAft>
                        <a:buClr>
                          <a:schemeClr val="dk1"/>
                        </a:buClr>
                        <a:buSzPts val="1000"/>
                        <a:buFont typeface="Calibri"/>
                        <a:buNone/>
                      </a:pPr>
                      <a:r>
                        <a:rPr lang="en-US" sz="900" b="1" u="none" strike="noStrike" cap="none" dirty="0">
                          <a:solidFill>
                            <a:schemeClr val="tx1"/>
                          </a:solidFill>
                          <a:latin typeface="Calibri" panose="020F0502020204030204" pitchFamily="34" charset="0"/>
                          <a:ea typeface="Open Sans Light" panose="020B0606030504020204" pitchFamily="34" charset="0"/>
                          <a:cs typeface="Calibri" panose="020F0502020204030204" pitchFamily="34" charset="0"/>
                        </a:rPr>
                        <a:t>Recommended Prerequisites: </a:t>
                      </a:r>
                      <a:r>
                        <a:rPr lang="en-US" sz="900" b="0" u="none" strike="noStrike" cap="none" dirty="0">
                          <a:solidFill>
                            <a:schemeClr val="tx1"/>
                          </a:solidFill>
                          <a:latin typeface="Calibri" panose="020F0502020204030204" pitchFamily="34" charset="0"/>
                          <a:ea typeface="Open Sans Light" panose="020B0606030504020204" pitchFamily="34" charset="0"/>
                          <a:cs typeface="Calibri" panose="020F0502020204030204" pitchFamily="34" charset="0"/>
                        </a:rPr>
                        <a:t>None</a:t>
                      </a:r>
                      <a:endParaRPr lang="en-US" sz="900" u="none" strike="noStrike" cap="none" dirty="0">
                        <a:solidFill>
                          <a:schemeClr val="tx1"/>
                        </a:solidFill>
                        <a:latin typeface="Calibri" panose="020F0502020204030204" pitchFamily="34" charset="0"/>
                        <a:ea typeface="Open Sans Light" panose="020B0606030504020204" pitchFamily="34" charset="0"/>
                        <a:cs typeface="Calibri" panose="020F0502020204030204" pitchFamily="34" charset="0"/>
                      </a:endParaRPr>
                    </a:p>
                    <a:p>
                      <a:pPr marL="0" marR="0" lvl="0" indent="0" algn="l" rtl="0">
                        <a:lnSpc>
                          <a:spcPct val="100000"/>
                        </a:lnSpc>
                        <a:spcBef>
                          <a:spcPts val="0"/>
                        </a:spcBef>
                        <a:spcAft>
                          <a:spcPts val="0"/>
                        </a:spcAft>
                        <a:buClr>
                          <a:schemeClr val="dk1"/>
                        </a:buClr>
                        <a:buSzPts val="1000"/>
                        <a:buFont typeface="Calibri"/>
                        <a:buNone/>
                      </a:pPr>
                      <a:r>
                        <a:rPr lang="en-US" sz="900" b="1"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rPr>
                        <a:t>Recommended Corequisites: </a:t>
                      </a:r>
                      <a:r>
                        <a:rPr lang="en-US" sz="9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rPr>
                        <a:t>None</a:t>
                      </a:r>
                    </a:p>
                  </a:txBody>
                  <a:tcPr marL="9145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chemeClr val="dk1"/>
                        </a:buClr>
                        <a:buSzPts val="1000"/>
                        <a:buFont typeface="Calibri"/>
                        <a:buNone/>
                      </a:pPr>
                      <a:endParaRPr sz="900" u="none" strike="noStrike" cap="none" dirty="0">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43898589"/>
                  </a:ext>
                </a:extLst>
              </a:tr>
              <a:tr h="246888">
                <a:tc>
                  <a:txBody>
                    <a:bodyPr/>
                    <a:lstStyle/>
                    <a:p>
                      <a:pPr marL="0" marR="0" lvl="0" indent="0" algn="l" defTabSz="1341150" rtl="0" eaLnBrk="1" fontAlgn="auto" latinLnBrk="0" hangingPunct="1">
                        <a:lnSpc>
                          <a:spcPct val="100000"/>
                        </a:lnSpc>
                        <a:spcBef>
                          <a:spcPts val="0"/>
                        </a:spcBef>
                        <a:spcAft>
                          <a:spcPts val="0"/>
                        </a:spcAft>
                        <a:buClr>
                          <a:prstClr val="black"/>
                        </a:buClr>
                        <a:buSzPts val="1000"/>
                        <a:buFont typeface="Calibri"/>
                        <a:buNone/>
                        <a:tabLst/>
                        <a:defRPr/>
                      </a:pPr>
                      <a:r>
                        <a:rPr lang="en-US" sz="1100" b="1" i="0" u="none" strike="noStrike" cap="none"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Career Preparation for Programs of Study + Extended Career Preparation*</a:t>
                      </a:r>
                    </a:p>
                    <a:p>
                      <a:pPr marL="0" marR="0" lvl="0" indent="0" algn="l" defTabSz="1341150" rtl="0" eaLnBrk="1" fontAlgn="auto" latinLnBrk="0" hangingPunct="1">
                        <a:lnSpc>
                          <a:spcPct val="100000"/>
                        </a:lnSpc>
                        <a:spcBef>
                          <a:spcPts val="0"/>
                        </a:spcBef>
                        <a:spcAft>
                          <a:spcPts val="0"/>
                        </a:spcAft>
                        <a:buClr>
                          <a:prstClr val="black"/>
                        </a:buClr>
                        <a:buSzPts val="1000"/>
                        <a:buFont typeface="Calibri"/>
                        <a:buNone/>
                        <a:tabLst/>
                        <a:defRPr/>
                      </a:pPr>
                      <a:r>
                        <a:rPr lang="en-US" sz="10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First Time Taken:</a:t>
                      </a:r>
                    </a:p>
                    <a:p>
                      <a:pPr marL="0" marR="0" lvl="0" indent="0" algn="l" defTabSz="1341150" rtl="0" eaLnBrk="1" fontAlgn="auto" latinLnBrk="0" hangingPunct="1">
                        <a:lnSpc>
                          <a:spcPct val="100000"/>
                        </a:lnSpc>
                        <a:spcBef>
                          <a:spcPts val="0"/>
                        </a:spcBef>
                        <a:spcAft>
                          <a:spcPts val="0"/>
                        </a:spcAft>
                        <a:buClr>
                          <a:prstClr val="black"/>
                        </a:buClr>
                        <a:buSzPts val="1000"/>
                        <a:buFont typeface="Calibri"/>
                        <a:buNone/>
                        <a:tabLst/>
                        <a:defRPr/>
                      </a:pPr>
                      <a:r>
                        <a:rPr lang="en-US" sz="10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12701141 (3 credits)</a:t>
                      </a:r>
                      <a:endParaRPr lang="en-US" sz="10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chemeClr val="dk1"/>
                        </a:buClr>
                        <a:buSzPts val="1000"/>
                        <a:buFont typeface="Calibri"/>
                        <a:buNone/>
                      </a:pPr>
                      <a:endParaRPr lang="en-US" sz="900" u="none" strike="noStrike" cap="none" dirty="0">
                        <a:solidFill>
                          <a:srgbClr val="3863AF"/>
                        </a:solidFill>
                        <a:latin typeface="Calibri" panose="020F0502020204030204" pitchFamily="34" charset="0"/>
                        <a:ea typeface="Open Sans Light"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900" b="1"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Prerequisites: </a:t>
                      </a:r>
                      <a:r>
                        <a:rPr lang="en-US" sz="900" b="0" i="0" u="none" strike="noStrike" kern="1200" cap="none" dirty="0">
                          <a:solidFill>
                            <a:schemeClr val="tx1"/>
                          </a:solidFill>
                          <a:effectLst/>
                          <a:latin typeface="+mn-lt"/>
                          <a:ea typeface="+mn-ea"/>
                          <a:cs typeface="+mn-cs"/>
                          <a:sym typeface="Calibri"/>
                        </a:rPr>
                        <a:t>A</a:t>
                      </a:r>
                      <a:r>
                        <a:rPr lang="en-US" sz="900" kern="1200" dirty="0">
                          <a:solidFill>
                            <a:schemeClr val="tx1"/>
                          </a:solidFill>
                          <a:effectLst/>
                          <a:latin typeface="+mn-lt"/>
                          <a:ea typeface="+mn-ea"/>
                          <a:cs typeface="+mn-cs"/>
                        </a:rPr>
                        <a:t>t least one Level </a:t>
                      </a:r>
                    </a:p>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900" kern="1200" dirty="0">
                          <a:solidFill>
                            <a:schemeClr val="tx1"/>
                          </a:solidFill>
                          <a:effectLst/>
                          <a:latin typeface="+mn-lt"/>
                          <a:ea typeface="+mn-ea"/>
                          <a:cs typeface="+mn-cs"/>
                        </a:rPr>
                        <a:t>2 or higher CTE course</a:t>
                      </a:r>
                      <a:endParaRPr lang="en-US" sz="900" b="0" i="0" u="none" strike="noStrike" cap="none" dirty="0">
                        <a:latin typeface="+mn-lt"/>
                        <a:ea typeface="Open Sans Light"/>
                        <a:cs typeface="Calibri"/>
                      </a:endParaRPr>
                    </a:p>
                    <a:p>
                      <a:pPr marL="0" marR="0" lvl="0" indent="0" algn="l" rtl="0">
                        <a:lnSpc>
                          <a:spcPct val="100000"/>
                        </a:lnSpc>
                        <a:spcBef>
                          <a:spcPts val="0"/>
                        </a:spcBef>
                        <a:spcAft>
                          <a:spcPts val="0"/>
                        </a:spcAft>
                        <a:buClr>
                          <a:schemeClr val="dk1"/>
                        </a:buClr>
                        <a:buSzPts val="1000"/>
                        <a:buFont typeface="Calibri"/>
                        <a:buNone/>
                      </a:pPr>
                      <a:r>
                        <a:rPr lang="en-US" sz="900" b="1" i="0" u="none" strike="noStrike" cap="none"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Corequisites: </a:t>
                      </a:r>
                      <a:r>
                        <a:rPr lang="en-US" sz="9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None</a:t>
                      </a:r>
                    </a:p>
                    <a:p>
                      <a:pPr marL="0" marR="0" lvl="0" indent="0" algn="l" rtl="0">
                        <a:lnSpc>
                          <a:spcPct val="100000"/>
                        </a:lnSpc>
                        <a:spcBef>
                          <a:spcPts val="0"/>
                        </a:spcBef>
                        <a:spcAft>
                          <a:spcPts val="0"/>
                        </a:spcAft>
                        <a:buClr>
                          <a:schemeClr val="dk1"/>
                        </a:buClr>
                        <a:buSzPts val="1000"/>
                        <a:buFont typeface="Calibri"/>
                        <a:buNone/>
                      </a:pPr>
                      <a:r>
                        <a:rPr lang="en-US" sz="900" b="1" u="none" strike="noStrike" cap="none" dirty="0">
                          <a:solidFill>
                            <a:schemeClr val="tx1"/>
                          </a:solidFill>
                          <a:latin typeface="Calibri" panose="020F0502020204030204" pitchFamily="34" charset="0"/>
                          <a:ea typeface="Open Sans Light" panose="020B0606030504020204" pitchFamily="34" charset="0"/>
                          <a:cs typeface="Calibri" panose="020F0502020204030204" pitchFamily="34" charset="0"/>
                        </a:rPr>
                        <a:t>Recommended Prerequisites: </a:t>
                      </a:r>
                      <a:r>
                        <a:rPr lang="en-US" sz="900" b="0" u="none" strike="noStrike" cap="none" dirty="0">
                          <a:solidFill>
                            <a:schemeClr val="tx1"/>
                          </a:solidFill>
                          <a:latin typeface="Calibri" panose="020F0502020204030204" pitchFamily="34" charset="0"/>
                          <a:ea typeface="Open Sans Light" panose="020B0606030504020204" pitchFamily="34" charset="0"/>
                          <a:cs typeface="Calibri" panose="020F0502020204030204" pitchFamily="34" charset="0"/>
                        </a:rPr>
                        <a:t>None</a:t>
                      </a:r>
                      <a:endParaRPr lang="en-US" sz="900" u="none" strike="noStrike" cap="none" dirty="0">
                        <a:solidFill>
                          <a:schemeClr val="tx1"/>
                        </a:solidFill>
                        <a:latin typeface="Calibri" panose="020F0502020204030204" pitchFamily="34" charset="0"/>
                        <a:ea typeface="Open Sans Light" panose="020B0606030504020204" pitchFamily="34" charset="0"/>
                        <a:cs typeface="Calibri" panose="020F0502020204030204" pitchFamily="34" charset="0"/>
                      </a:endParaRPr>
                    </a:p>
                    <a:p>
                      <a:pPr marL="0" marR="0" lvl="0" indent="0" algn="l" rtl="0">
                        <a:lnSpc>
                          <a:spcPct val="100000"/>
                        </a:lnSpc>
                        <a:spcBef>
                          <a:spcPts val="0"/>
                        </a:spcBef>
                        <a:spcAft>
                          <a:spcPts val="0"/>
                        </a:spcAft>
                        <a:buClr>
                          <a:schemeClr val="dk1"/>
                        </a:buClr>
                        <a:buSzPts val="1000"/>
                        <a:buFont typeface="Calibri"/>
                        <a:buNone/>
                      </a:pPr>
                      <a:r>
                        <a:rPr lang="en-US" sz="900" b="1"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rPr>
                        <a:t>Recommended Corequisites: </a:t>
                      </a:r>
                      <a:r>
                        <a:rPr lang="en-US" sz="9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rPr>
                        <a:t>None</a:t>
                      </a:r>
                    </a:p>
                  </a:txBody>
                  <a:tcPr marL="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chemeClr val="dk1"/>
                        </a:buClr>
                        <a:buSzPts val="1000"/>
                        <a:buFont typeface="Calibri"/>
                        <a:buNone/>
                      </a:pPr>
                      <a:endParaRPr sz="900" u="none" strike="noStrike" cap="none" dirty="0">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21992290"/>
                  </a:ext>
                </a:extLst>
              </a:tr>
            </a:tbl>
          </a:graphicData>
        </a:graphic>
      </p:graphicFrame>
      <p:sp>
        <p:nvSpPr>
          <p:cNvPr id="39" name="TextBox 38">
            <a:extLst>
              <a:ext uri="{FF2B5EF4-FFF2-40B4-BE49-F238E27FC236}">
                <a16:creationId xmlns:a16="http://schemas.microsoft.com/office/drawing/2014/main" id="{B21BF3A7-B6E8-EB4E-0FA7-FEE411950ABB}"/>
              </a:ext>
            </a:extLst>
          </p:cNvPr>
          <p:cNvSpPr txBox="1"/>
          <p:nvPr/>
        </p:nvSpPr>
        <p:spPr>
          <a:xfrm>
            <a:off x="816455" y="8305203"/>
            <a:ext cx="6699305" cy="220573"/>
          </a:xfrm>
          <a:prstGeom prst="rect">
            <a:avLst/>
          </a:prstGeom>
          <a:noFill/>
        </p:spPr>
        <p:txBody>
          <a:bodyPr wrap="square" rtlCol="0">
            <a:spAutoFit/>
          </a:bodyPr>
          <a:lstStyle/>
          <a:p>
            <a:pPr>
              <a:lnSpc>
                <a:spcPts val="960"/>
              </a:lnSpc>
              <a:defRPr/>
            </a:pPr>
            <a:r>
              <a:rPr lang="en-US" sz="800" i="1"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 Indicates course is included in more than one program of study in this career cluster.                        </a:t>
            </a:r>
          </a:p>
        </p:txBody>
      </p:sp>
      <p:sp>
        <p:nvSpPr>
          <p:cNvPr id="16" name="Google Shape;195;p2">
            <a:extLst>
              <a:ext uri="{FF2B5EF4-FFF2-40B4-BE49-F238E27FC236}">
                <a16:creationId xmlns:a16="http://schemas.microsoft.com/office/drawing/2014/main" id="{97275CBB-841D-8B85-CCAA-F43AEEDE4C49}"/>
              </a:ext>
            </a:extLst>
          </p:cNvPr>
          <p:cNvSpPr txBox="1"/>
          <p:nvPr/>
        </p:nvSpPr>
        <p:spPr>
          <a:xfrm>
            <a:off x="0" y="9295972"/>
            <a:ext cx="7772400" cy="369291"/>
          </a:xfrm>
          <a:prstGeom prst="rect">
            <a:avLst/>
          </a:prstGeom>
          <a:noFill/>
          <a:ln>
            <a:noFill/>
          </a:ln>
        </p:spPr>
        <p:txBody>
          <a:bodyPr spcFirstLastPara="1" wrap="square" lIns="91425" tIns="45700" rIns="91425" bIns="45700" anchor="t" anchorCtr="0">
            <a:spAutoFit/>
          </a:bodyPr>
          <a:lstStyle/>
          <a:p>
            <a:pPr lvl="0" algn="ctr">
              <a:defRPr/>
            </a:pPr>
            <a:r>
              <a:rPr kumimoji="0" lang="en-US" sz="9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For additional information on the </a:t>
            </a:r>
            <a:r>
              <a:rPr lang="en-US" sz="900" b="1"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Manufacturing </a:t>
            </a:r>
            <a:r>
              <a:rPr lang="en-US" sz="900"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career c</a:t>
            </a:r>
            <a:r>
              <a:rPr kumimoji="0" lang="en-US" sz="900" i="0" u="none" strike="noStrike" kern="1200" cap="none" spc="0" normalizeH="0" baseline="0" noProof="0" dirty="0">
                <a:ln>
                  <a:noFill/>
                </a:ln>
                <a:solidFill>
                  <a:schemeClr val="accent1"/>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luster</a:t>
            </a:r>
            <a:r>
              <a:rPr kumimoji="0" lang="en-US" sz="90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 </a:t>
            </a:r>
            <a:br>
              <a:rPr kumimoji="0" lang="en-US" sz="90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br>
            <a:r>
              <a:rPr kumimoji="0" lang="en-US" sz="9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contact </a:t>
            </a:r>
            <a:r>
              <a:rPr lang="en-US" sz="900" u="sng"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hlinkClick r:id="rId4">
                  <a:extLst>
                    <a:ext uri="{A12FA001-AC4F-418D-AE19-62706E023703}">
                      <ahyp:hlinkClr xmlns:ahyp="http://schemas.microsoft.com/office/drawing/2018/hyperlinkcolor" val="tx"/>
                    </a:ext>
                  </a:extLst>
                </a:hlinkClick>
              </a:rPr>
              <a:t>cte@tea.texas.gov</a:t>
            </a:r>
            <a:r>
              <a:rPr kumimoji="0" lang="en-US" sz="9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 or visit </a:t>
            </a:r>
            <a:r>
              <a:rPr kumimoji="0" lang="en-US" sz="900" b="0" i="0" u="sng"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hlinkClick r:id="rId5">
                  <a:extLst>
                    <a:ext uri="{A12FA001-AC4F-418D-AE19-62706E023703}">
                      <ahyp:hlinkClr xmlns:ahyp="http://schemas.microsoft.com/office/drawing/2018/hyperlinkcolor" val="tx"/>
                    </a:ext>
                  </a:extLst>
                </a:hlinkClick>
              </a:rPr>
              <a:t>https://tea.texas.gov/cte</a:t>
            </a:r>
            <a:r>
              <a:rPr kumimoji="0" lang="en-US" sz="9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 </a:t>
            </a:r>
            <a:endParaRPr kumimoji="0" sz="9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endParaRPr>
          </a:p>
        </p:txBody>
      </p:sp>
      <p:pic>
        <p:nvPicPr>
          <p:cNvPr id="37" name="Google Shape;171;p1" descr="TEA Logo">
            <a:extLst>
              <a:ext uri="{FF2B5EF4-FFF2-40B4-BE49-F238E27FC236}">
                <a16:creationId xmlns:a16="http://schemas.microsoft.com/office/drawing/2014/main" id="{F1D9B042-B00B-E342-917C-8358BF8F9561}"/>
              </a:ext>
            </a:extLst>
          </p:cNvPr>
          <p:cNvPicPr preferRelativeResize="0"/>
          <p:nvPr/>
        </p:nvPicPr>
        <p:blipFill rotWithShape="1">
          <a:blip r:embed="rId6">
            <a:alphaModFix/>
          </a:blip>
          <a:srcRect/>
          <a:stretch/>
        </p:blipFill>
        <p:spPr>
          <a:xfrm>
            <a:off x="291415" y="9598309"/>
            <a:ext cx="705086" cy="352543"/>
          </a:xfrm>
          <a:prstGeom prst="rect">
            <a:avLst/>
          </a:prstGeom>
          <a:noFill/>
          <a:ln>
            <a:noFill/>
          </a:ln>
        </p:spPr>
      </p:pic>
      <p:sp>
        <p:nvSpPr>
          <p:cNvPr id="36" name="TextBox 35">
            <a:extLst>
              <a:ext uri="{FF2B5EF4-FFF2-40B4-BE49-F238E27FC236}">
                <a16:creationId xmlns:a16="http://schemas.microsoft.com/office/drawing/2014/main" id="{1370A37E-2852-6941-A136-3B819AE311F0}"/>
              </a:ext>
            </a:extLst>
          </p:cNvPr>
          <p:cNvSpPr txBox="1"/>
          <p:nvPr/>
        </p:nvSpPr>
        <p:spPr>
          <a:xfrm>
            <a:off x="1055493" y="9607178"/>
            <a:ext cx="6318699" cy="516167"/>
          </a:xfrm>
          <a:prstGeom prst="rect">
            <a:avLst/>
          </a:prstGeom>
          <a:noFill/>
        </p:spPr>
        <p:txBody>
          <a:bodyPr wrap="square" rtlCol="0">
            <a:spAutoFit/>
          </a:bodyPr>
          <a:lstStyle/>
          <a:p>
            <a:pPr>
              <a:lnSpc>
                <a:spcPts val="800"/>
              </a:lnSpc>
              <a:defRPr/>
            </a:pPr>
            <a:r>
              <a:rPr lang="en-US" sz="6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rPr>
              <a:t>[LEA name] does not discriminate on the basis of race, color, national origin, sex, or disability in its programs or activities and provides equal access to the Boy Scouts and other designated youth groups. The following person has been designated to handle inquiries regarding the nondiscrimination policies: [title], [address], [telephone number], [email]. Further </a:t>
            </a:r>
            <a:r>
              <a:rPr kumimoji="0" lang="en-US" sz="6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nondiscrimination information can be found at </a:t>
            </a:r>
            <a:r>
              <a:rPr kumimoji="0" lang="en-US" sz="600" b="0" i="0" u="sng"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hlinkClick r:id="rId7">
                  <a:extLst>
                    <a:ext uri="{A12FA001-AC4F-418D-AE19-62706E023703}">
                      <ahyp:hlinkClr xmlns:ahyp="http://schemas.microsoft.com/office/drawing/2018/hyperlinkcolor" val="tx"/>
                    </a:ext>
                  </a:extLst>
                </a:hlinkClick>
              </a:rPr>
              <a:t>Notification of Nondiscrimination in Career and Technical Education Programs</a:t>
            </a:r>
            <a:r>
              <a:rPr kumimoji="0" lang="en-US" sz="6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a:t>
            </a:r>
            <a:endParaRPr kumimoji="0" lang="en-US" sz="6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endParaRPr>
          </a:p>
          <a:p>
            <a:pPr marL="0" marR="0" lvl="0" indent="0" algn="l" defTabSz="914400" rtl="0" eaLnBrk="1" fontAlgn="auto" latinLnBrk="0" hangingPunct="1">
              <a:lnSpc>
                <a:spcPts val="96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endParaRPr>
          </a:p>
        </p:txBody>
      </p:sp>
      <p:pic>
        <p:nvPicPr>
          <p:cNvPr id="54" name="Picture 53">
            <a:extLst>
              <a:ext uri="{FF2B5EF4-FFF2-40B4-BE49-F238E27FC236}">
                <a16:creationId xmlns:a16="http://schemas.microsoft.com/office/drawing/2014/main" id="{D5ECDC2F-93BE-1A94-B8C9-D0FD9F68B004}"/>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6096681" y="2135721"/>
            <a:ext cx="438912" cy="438912"/>
          </a:xfrm>
          <a:prstGeom prst="rect">
            <a:avLst/>
          </a:prstGeom>
        </p:spPr>
      </p:pic>
      <p:pic>
        <p:nvPicPr>
          <p:cNvPr id="55" name="Picture 54">
            <a:extLst>
              <a:ext uri="{FF2B5EF4-FFF2-40B4-BE49-F238E27FC236}">
                <a16:creationId xmlns:a16="http://schemas.microsoft.com/office/drawing/2014/main" id="{17E6FA0F-B79C-A17E-78F4-AC5ED2259044}"/>
              </a:ext>
              <a:ext uri="{C183D7F6-B498-43B3-948B-1728B52AA6E4}">
                <adec:decorative xmlns:adec="http://schemas.microsoft.com/office/drawing/2017/decorative" val="1"/>
              </a:ext>
            </a:extLst>
          </p:cNvPr>
          <p:cNvPicPr>
            <a:picLocks/>
          </p:cNvPicPr>
          <p:nvPr/>
        </p:nvPicPr>
        <p:blipFill>
          <a:blip r:embed="rId9"/>
          <a:stretch>
            <a:fillRect/>
          </a:stretch>
        </p:blipFill>
        <p:spPr>
          <a:xfrm>
            <a:off x="5645695" y="2142413"/>
            <a:ext cx="438912" cy="438912"/>
          </a:xfrm>
          <a:prstGeom prst="rect">
            <a:avLst/>
          </a:prstGeom>
        </p:spPr>
      </p:pic>
      <p:grpSp>
        <p:nvGrpSpPr>
          <p:cNvPr id="90" name="Group 89">
            <a:extLst>
              <a:ext uri="{FF2B5EF4-FFF2-40B4-BE49-F238E27FC236}">
                <a16:creationId xmlns:a16="http://schemas.microsoft.com/office/drawing/2014/main" id="{F0533790-9B78-19CB-D44B-7760CBC9D8E8}"/>
              </a:ext>
              <a:ext uri="{C183D7F6-B498-43B3-948B-1728B52AA6E4}">
                <adec:decorative xmlns:adec="http://schemas.microsoft.com/office/drawing/2017/decorative" val="1"/>
              </a:ext>
            </a:extLst>
          </p:cNvPr>
          <p:cNvGrpSpPr/>
          <p:nvPr/>
        </p:nvGrpSpPr>
        <p:grpSpPr>
          <a:xfrm>
            <a:off x="5084314" y="5483133"/>
            <a:ext cx="2019629" cy="789284"/>
            <a:chOff x="5317707" y="4443803"/>
            <a:chExt cx="2019629" cy="789284"/>
          </a:xfrm>
        </p:grpSpPr>
        <p:pic>
          <p:nvPicPr>
            <p:cNvPr id="91" name="Google Shape;90;p1" descr="Agriculture, Food and Natural Resources">
              <a:extLst>
                <a:ext uri="{FF2B5EF4-FFF2-40B4-BE49-F238E27FC236}">
                  <a16:creationId xmlns:a16="http://schemas.microsoft.com/office/drawing/2014/main" id="{F9879BB4-F8D7-74AC-9A0F-F9AAD3446F45}"/>
                </a:ext>
              </a:extLst>
            </p:cNvPr>
            <p:cNvPicPr preferRelativeResize="0"/>
            <p:nvPr/>
          </p:nvPicPr>
          <p:blipFill rotWithShape="1">
            <a:blip r:embed="rId10">
              <a:alphaModFix/>
            </a:blip>
            <a:srcRect/>
            <a:stretch/>
          </p:blipFill>
          <p:spPr>
            <a:xfrm>
              <a:off x="5317707" y="4443803"/>
              <a:ext cx="402336" cy="402336"/>
            </a:xfrm>
            <a:prstGeom prst="rect">
              <a:avLst/>
            </a:prstGeom>
            <a:noFill/>
            <a:ln>
              <a:noFill/>
            </a:ln>
          </p:spPr>
        </p:pic>
        <p:pic>
          <p:nvPicPr>
            <p:cNvPr id="92" name="Google Shape;91;p1" descr="Architecture and Construction">
              <a:extLst>
                <a:ext uri="{FF2B5EF4-FFF2-40B4-BE49-F238E27FC236}">
                  <a16:creationId xmlns:a16="http://schemas.microsoft.com/office/drawing/2014/main" id="{66E9F245-023A-B6CD-3D84-FBED709D872D}"/>
                </a:ext>
              </a:extLst>
            </p:cNvPr>
            <p:cNvPicPr preferRelativeResize="0"/>
            <p:nvPr/>
          </p:nvPicPr>
          <p:blipFill rotWithShape="1">
            <a:blip r:embed="rId11">
              <a:alphaModFix/>
            </a:blip>
            <a:srcRect/>
            <a:stretch/>
          </p:blipFill>
          <p:spPr>
            <a:xfrm>
              <a:off x="5721457" y="4443803"/>
              <a:ext cx="402336" cy="402336"/>
            </a:xfrm>
            <a:prstGeom prst="rect">
              <a:avLst/>
            </a:prstGeom>
            <a:noFill/>
            <a:ln>
              <a:noFill/>
            </a:ln>
          </p:spPr>
        </p:pic>
        <p:pic>
          <p:nvPicPr>
            <p:cNvPr id="93" name="Google Shape;92;p1" descr="Arts, Audio Visual Technology and Communication">
              <a:extLst>
                <a:ext uri="{FF2B5EF4-FFF2-40B4-BE49-F238E27FC236}">
                  <a16:creationId xmlns:a16="http://schemas.microsoft.com/office/drawing/2014/main" id="{2F474C3D-6925-1CAE-77B3-C0AE6A97CBAF}"/>
                </a:ext>
              </a:extLst>
            </p:cNvPr>
            <p:cNvPicPr preferRelativeResize="0"/>
            <p:nvPr/>
          </p:nvPicPr>
          <p:blipFill rotWithShape="1">
            <a:blip r:embed="rId12">
              <a:alphaModFix/>
            </a:blip>
            <a:srcRect/>
            <a:stretch/>
          </p:blipFill>
          <p:spPr>
            <a:xfrm>
              <a:off x="6125207" y="4443803"/>
              <a:ext cx="402336" cy="402336"/>
            </a:xfrm>
            <a:prstGeom prst="rect">
              <a:avLst/>
            </a:prstGeom>
            <a:noFill/>
            <a:ln>
              <a:noFill/>
            </a:ln>
          </p:spPr>
        </p:pic>
        <p:pic>
          <p:nvPicPr>
            <p:cNvPr id="94" name="Google Shape;93;p1" descr="Business, Marketing and Finance">
              <a:extLst>
                <a:ext uri="{FF2B5EF4-FFF2-40B4-BE49-F238E27FC236}">
                  <a16:creationId xmlns:a16="http://schemas.microsoft.com/office/drawing/2014/main" id="{720E5700-0D83-49CD-1520-E831535F15AA}"/>
                </a:ext>
              </a:extLst>
            </p:cNvPr>
            <p:cNvPicPr preferRelativeResize="0"/>
            <p:nvPr/>
          </p:nvPicPr>
          <p:blipFill rotWithShape="1">
            <a:blip r:embed="rId13">
              <a:alphaModFix/>
            </a:blip>
            <a:srcRect/>
            <a:stretch/>
          </p:blipFill>
          <p:spPr>
            <a:xfrm>
              <a:off x="6529474" y="4443803"/>
              <a:ext cx="402336" cy="402336"/>
            </a:xfrm>
            <a:prstGeom prst="rect">
              <a:avLst/>
            </a:prstGeom>
            <a:noFill/>
            <a:ln>
              <a:noFill/>
            </a:ln>
          </p:spPr>
        </p:pic>
        <p:pic>
          <p:nvPicPr>
            <p:cNvPr id="95" name="Google Shape;96;p1" descr="Health Science">
              <a:extLst>
                <a:ext uri="{FF2B5EF4-FFF2-40B4-BE49-F238E27FC236}">
                  <a16:creationId xmlns:a16="http://schemas.microsoft.com/office/drawing/2014/main" id="{6D9CC50C-226E-B906-845F-D6A14776CA39}"/>
                </a:ext>
              </a:extLst>
            </p:cNvPr>
            <p:cNvPicPr preferRelativeResize="0"/>
            <p:nvPr/>
          </p:nvPicPr>
          <p:blipFill rotWithShape="1">
            <a:blip r:embed="rId14">
              <a:alphaModFix/>
            </a:blip>
            <a:srcRect/>
            <a:stretch/>
          </p:blipFill>
          <p:spPr>
            <a:xfrm>
              <a:off x="6935000" y="4445708"/>
              <a:ext cx="402336" cy="402336"/>
            </a:xfrm>
            <a:prstGeom prst="rect">
              <a:avLst/>
            </a:prstGeom>
            <a:noFill/>
            <a:ln>
              <a:noFill/>
            </a:ln>
          </p:spPr>
        </p:pic>
        <p:pic>
          <p:nvPicPr>
            <p:cNvPr id="96" name="Google Shape;97;p1" descr="Hospitality and Tourism">
              <a:extLst>
                <a:ext uri="{FF2B5EF4-FFF2-40B4-BE49-F238E27FC236}">
                  <a16:creationId xmlns:a16="http://schemas.microsoft.com/office/drawing/2014/main" id="{14DDEC6A-7850-B54F-B493-30B85BB8B936}"/>
                </a:ext>
              </a:extLst>
            </p:cNvPr>
            <p:cNvPicPr preferRelativeResize="0"/>
            <p:nvPr/>
          </p:nvPicPr>
          <p:blipFill rotWithShape="1">
            <a:blip r:embed="rId15">
              <a:alphaModFix/>
            </a:blip>
            <a:srcRect/>
            <a:stretch/>
          </p:blipFill>
          <p:spPr>
            <a:xfrm>
              <a:off x="5321000" y="4830058"/>
              <a:ext cx="402336" cy="402336"/>
            </a:xfrm>
            <a:prstGeom prst="rect">
              <a:avLst/>
            </a:prstGeom>
            <a:noFill/>
            <a:ln>
              <a:noFill/>
            </a:ln>
          </p:spPr>
        </p:pic>
        <p:pic>
          <p:nvPicPr>
            <p:cNvPr id="97" name="Google Shape;98;p1" descr="Human Services">
              <a:extLst>
                <a:ext uri="{FF2B5EF4-FFF2-40B4-BE49-F238E27FC236}">
                  <a16:creationId xmlns:a16="http://schemas.microsoft.com/office/drawing/2014/main" id="{5DA20F63-F4B8-1572-C788-9F391CED8866}"/>
                </a:ext>
              </a:extLst>
            </p:cNvPr>
            <p:cNvPicPr preferRelativeResize="0"/>
            <p:nvPr/>
          </p:nvPicPr>
          <p:blipFill rotWithShape="1">
            <a:blip r:embed="rId16">
              <a:alphaModFix/>
            </a:blip>
            <a:srcRect/>
            <a:stretch/>
          </p:blipFill>
          <p:spPr>
            <a:xfrm>
              <a:off x="5725267" y="4830415"/>
              <a:ext cx="402336" cy="402336"/>
            </a:xfrm>
            <a:prstGeom prst="rect">
              <a:avLst/>
            </a:prstGeom>
            <a:noFill/>
            <a:ln>
              <a:noFill/>
            </a:ln>
          </p:spPr>
        </p:pic>
        <p:pic>
          <p:nvPicPr>
            <p:cNvPr id="98" name="Google Shape;99;p1" descr="Information Technology">
              <a:extLst>
                <a:ext uri="{FF2B5EF4-FFF2-40B4-BE49-F238E27FC236}">
                  <a16:creationId xmlns:a16="http://schemas.microsoft.com/office/drawing/2014/main" id="{4FCC45E7-B4E2-411B-544C-39A0AF46973F}"/>
                </a:ext>
              </a:extLst>
            </p:cNvPr>
            <p:cNvPicPr preferRelativeResize="0"/>
            <p:nvPr/>
          </p:nvPicPr>
          <p:blipFill rotWithShape="1">
            <a:blip r:embed="rId17">
              <a:alphaModFix/>
            </a:blip>
            <a:srcRect/>
            <a:stretch/>
          </p:blipFill>
          <p:spPr>
            <a:xfrm>
              <a:off x="6125539" y="4830751"/>
              <a:ext cx="402336" cy="402336"/>
            </a:xfrm>
            <a:prstGeom prst="rect">
              <a:avLst/>
            </a:prstGeom>
            <a:noFill/>
            <a:ln>
              <a:noFill/>
            </a:ln>
          </p:spPr>
        </p:pic>
        <p:pic>
          <p:nvPicPr>
            <p:cNvPr id="99" name="Google Shape;101;p1" descr="Manufacturing">
              <a:extLst>
                <a:ext uri="{FF2B5EF4-FFF2-40B4-BE49-F238E27FC236}">
                  <a16:creationId xmlns:a16="http://schemas.microsoft.com/office/drawing/2014/main" id="{0B9A76E9-71A6-D8E4-1A18-9DAB256B45F6}"/>
                </a:ext>
              </a:extLst>
            </p:cNvPr>
            <p:cNvPicPr preferRelativeResize="0"/>
            <p:nvPr/>
          </p:nvPicPr>
          <p:blipFill rotWithShape="1">
            <a:blip r:embed="rId8">
              <a:alphaModFix/>
            </a:blip>
            <a:srcRect/>
            <a:stretch/>
          </p:blipFill>
          <p:spPr>
            <a:xfrm>
              <a:off x="6528828" y="4829163"/>
              <a:ext cx="402336" cy="402336"/>
            </a:xfrm>
            <a:prstGeom prst="rect">
              <a:avLst/>
            </a:prstGeom>
            <a:noFill/>
            <a:ln>
              <a:noFill/>
            </a:ln>
          </p:spPr>
        </p:pic>
        <p:pic>
          <p:nvPicPr>
            <p:cNvPr id="100" name="Google Shape;102;p1" descr="Transportation, Distribution and Logistics">
              <a:extLst>
                <a:ext uri="{FF2B5EF4-FFF2-40B4-BE49-F238E27FC236}">
                  <a16:creationId xmlns:a16="http://schemas.microsoft.com/office/drawing/2014/main" id="{369EA8B3-D0BC-AD31-A916-6598DDB97AFE}"/>
                </a:ext>
              </a:extLst>
            </p:cNvPr>
            <p:cNvPicPr preferRelativeResize="0"/>
            <p:nvPr/>
          </p:nvPicPr>
          <p:blipFill rotWithShape="1">
            <a:blip r:embed="rId18">
              <a:alphaModFix/>
            </a:blip>
            <a:srcRect/>
            <a:stretch/>
          </p:blipFill>
          <p:spPr>
            <a:xfrm>
              <a:off x="6933741" y="4830194"/>
              <a:ext cx="402336" cy="402336"/>
            </a:xfrm>
            <a:prstGeom prst="rect">
              <a:avLst/>
            </a:prstGeom>
            <a:noFill/>
            <a:ln>
              <a:noFill/>
            </a:ln>
          </p:spPr>
        </p:pic>
      </p:grpSp>
      <p:grpSp>
        <p:nvGrpSpPr>
          <p:cNvPr id="101" name="Group 100">
            <a:extLst>
              <a:ext uri="{FF2B5EF4-FFF2-40B4-BE49-F238E27FC236}">
                <a16:creationId xmlns:a16="http://schemas.microsoft.com/office/drawing/2014/main" id="{5C3716E9-9EF2-9A4B-18B7-399A3402B244}"/>
              </a:ext>
              <a:ext uri="{C183D7F6-B498-43B3-948B-1728B52AA6E4}">
                <adec:decorative xmlns:adec="http://schemas.microsoft.com/office/drawing/2017/decorative" val="1"/>
              </a:ext>
            </a:extLst>
          </p:cNvPr>
          <p:cNvGrpSpPr/>
          <p:nvPr/>
        </p:nvGrpSpPr>
        <p:grpSpPr>
          <a:xfrm>
            <a:off x="5084314" y="4420963"/>
            <a:ext cx="2018370" cy="792401"/>
            <a:chOff x="5317707" y="4443803"/>
            <a:chExt cx="2018370" cy="792401"/>
          </a:xfrm>
        </p:grpSpPr>
        <p:pic>
          <p:nvPicPr>
            <p:cNvPr id="102" name="Google Shape;90;p1" descr="Agriculture, Food and Natural Resources">
              <a:extLst>
                <a:ext uri="{FF2B5EF4-FFF2-40B4-BE49-F238E27FC236}">
                  <a16:creationId xmlns:a16="http://schemas.microsoft.com/office/drawing/2014/main" id="{5809D4BB-B810-F982-1BAB-9DFB20C40395}"/>
                </a:ext>
              </a:extLst>
            </p:cNvPr>
            <p:cNvPicPr preferRelativeResize="0"/>
            <p:nvPr/>
          </p:nvPicPr>
          <p:blipFill rotWithShape="1">
            <a:blip r:embed="rId10">
              <a:alphaModFix/>
            </a:blip>
            <a:srcRect/>
            <a:stretch/>
          </p:blipFill>
          <p:spPr>
            <a:xfrm>
              <a:off x="5317707" y="4443803"/>
              <a:ext cx="402336" cy="402336"/>
            </a:xfrm>
            <a:prstGeom prst="rect">
              <a:avLst/>
            </a:prstGeom>
            <a:noFill/>
            <a:ln>
              <a:noFill/>
            </a:ln>
          </p:spPr>
        </p:pic>
        <p:pic>
          <p:nvPicPr>
            <p:cNvPr id="103" name="Google Shape;91;p1" descr="Architecture and Construction">
              <a:extLst>
                <a:ext uri="{FF2B5EF4-FFF2-40B4-BE49-F238E27FC236}">
                  <a16:creationId xmlns:a16="http://schemas.microsoft.com/office/drawing/2014/main" id="{82059BA3-4739-2C55-077C-3B5CA912E143}"/>
                </a:ext>
              </a:extLst>
            </p:cNvPr>
            <p:cNvPicPr preferRelativeResize="0"/>
            <p:nvPr/>
          </p:nvPicPr>
          <p:blipFill rotWithShape="1">
            <a:blip r:embed="rId11">
              <a:alphaModFix/>
            </a:blip>
            <a:srcRect/>
            <a:stretch/>
          </p:blipFill>
          <p:spPr>
            <a:xfrm>
              <a:off x="5721457" y="4443803"/>
              <a:ext cx="402336" cy="402336"/>
            </a:xfrm>
            <a:prstGeom prst="rect">
              <a:avLst/>
            </a:prstGeom>
            <a:noFill/>
            <a:ln>
              <a:noFill/>
            </a:ln>
          </p:spPr>
        </p:pic>
        <p:pic>
          <p:nvPicPr>
            <p:cNvPr id="104" name="Google Shape;92;p1" descr="Arts, Audio Visual Technology and Communication">
              <a:extLst>
                <a:ext uri="{FF2B5EF4-FFF2-40B4-BE49-F238E27FC236}">
                  <a16:creationId xmlns:a16="http://schemas.microsoft.com/office/drawing/2014/main" id="{C0ED21D7-60B5-C909-BCA5-31E5867625FE}"/>
                </a:ext>
              </a:extLst>
            </p:cNvPr>
            <p:cNvPicPr preferRelativeResize="0"/>
            <p:nvPr/>
          </p:nvPicPr>
          <p:blipFill rotWithShape="1">
            <a:blip r:embed="rId12">
              <a:alphaModFix/>
            </a:blip>
            <a:srcRect/>
            <a:stretch/>
          </p:blipFill>
          <p:spPr>
            <a:xfrm>
              <a:off x="6125207" y="4443803"/>
              <a:ext cx="402336" cy="402336"/>
            </a:xfrm>
            <a:prstGeom prst="rect">
              <a:avLst/>
            </a:prstGeom>
            <a:noFill/>
            <a:ln>
              <a:noFill/>
            </a:ln>
          </p:spPr>
        </p:pic>
        <p:pic>
          <p:nvPicPr>
            <p:cNvPr id="105" name="Google Shape;93;p1" descr="Business, Marketing and Finance">
              <a:extLst>
                <a:ext uri="{FF2B5EF4-FFF2-40B4-BE49-F238E27FC236}">
                  <a16:creationId xmlns:a16="http://schemas.microsoft.com/office/drawing/2014/main" id="{825BA192-3526-9BE0-0854-E38815414992}"/>
                </a:ext>
              </a:extLst>
            </p:cNvPr>
            <p:cNvPicPr preferRelativeResize="0"/>
            <p:nvPr/>
          </p:nvPicPr>
          <p:blipFill rotWithShape="1">
            <a:blip r:embed="rId13">
              <a:alphaModFix/>
            </a:blip>
            <a:srcRect/>
            <a:stretch/>
          </p:blipFill>
          <p:spPr>
            <a:xfrm>
              <a:off x="6531379" y="4443803"/>
              <a:ext cx="402336" cy="402336"/>
            </a:xfrm>
            <a:prstGeom prst="rect">
              <a:avLst/>
            </a:prstGeom>
            <a:noFill/>
            <a:ln>
              <a:noFill/>
            </a:ln>
          </p:spPr>
        </p:pic>
        <p:pic>
          <p:nvPicPr>
            <p:cNvPr id="106" name="Google Shape;96;p1" descr="Health Science">
              <a:extLst>
                <a:ext uri="{FF2B5EF4-FFF2-40B4-BE49-F238E27FC236}">
                  <a16:creationId xmlns:a16="http://schemas.microsoft.com/office/drawing/2014/main" id="{E90186CF-291E-77CF-2619-E7199A282802}"/>
                </a:ext>
              </a:extLst>
            </p:cNvPr>
            <p:cNvPicPr preferRelativeResize="0"/>
            <p:nvPr/>
          </p:nvPicPr>
          <p:blipFill rotWithShape="1">
            <a:blip r:embed="rId14">
              <a:alphaModFix/>
            </a:blip>
            <a:srcRect/>
            <a:stretch/>
          </p:blipFill>
          <p:spPr>
            <a:xfrm>
              <a:off x="6933095" y="4445708"/>
              <a:ext cx="402336" cy="402336"/>
            </a:xfrm>
            <a:prstGeom prst="rect">
              <a:avLst/>
            </a:prstGeom>
            <a:noFill/>
            <a:ln>
              <a:noFill/>
            </a:ln>
          </p:spPr>
        </p:pic>
        <p:pic>
          <p:nvPicPr>
            <p:cNvPr id="107" name="Google Shape;97;p1" descr="Hospitality and Tourism">
              <a:extLst>
                <a:ext uri="{FF2B5EF4-FFF2-40B4-BE49-F238E27FC236}">
                  <a16:creationId xmlns:a16="http://schemas.microsoft.com/office/drawing/2014/main" id="{0E609BED-061E-D84E-5551-0B31B0649DEF}"/>
                </a:ext>
              </a:extLst>
            </p:cNvPr>
            <p:cNvPicPr preferRelativeResize="0"/>
            <p:nvPr/>
          </p:nvPicPr>
          <p:blipFill rotWithShape="1">
            <a:blip r:embed="rId15">
              <a:alphaModFix/>
            </a:blip>
            <a:srcRect/>
            <a:stretch/>
          </p:blipFill>
          <p:spPr>
            <a:xfrm>
              <a:off x="5319095" y="4833868"/>
              <a:ext cx="402336" cy="402336"/>
            </a:xfrm>
            <a:prstGeom prst="rect">
              <a:avLst/>
            </a:prstGeom>
            <a:noFill/>
            <a:ln>
              <a:noFill/>
            </a:ln>
          </p:spPr>
        </p:pic>
        <p:pic>
          <p:nvPicPr>
            <p:cNvPr id="108" name="Google Shape;98;p1" descr="Human Services">
              <a:extLst>
                <a:ext uri="{FF2B5EF4-FFF2-40B4-BE49-F238E27FC236}">
                  <a16:creationId xmlns:a16="http://schemas.microsoft.com/office/drawing/2014/main" id="{2922B6F2-04EF-D046-BD6C-E72818FC7950}"/>
                </a:ext>
              </a:extLst>
            </p:cNvPr>
            <p:cNvPicPr preferRelativeResize="0"/>
            <p:nvPr/>
          </p:nvPicPr>
          <p:blipFill rotWithShape="1">
            <a:blip r:embed="rId16">
              <a:alphaModFix/>
            </a:blip>
            <a:srcRect/>
            <a:stretch/>
          </p:blipFill>
          <p:spPr>
            <a:xfrm>
              <a:off x="5723362" y="4832320"/>
              <a:ext cx="402336" cy="402336"/>
            </a:xfrm>
            <a:prstGeom prst="rect">
              <a:avLst/>
            </a:prstGeom>
            <a:noFill/>
            <a:ln>
              <a:noFill/>
            </a:ln>
          </p:spPr>
        </p:pic>
        <p:pic>
          <p:nvPicPr>
            <p:cNvPr id="109" name="Google Shape;99;p1" descr="Information Technology">
              <a:extLst>
                <a:ext uri="{FF2B5EF4-FFF2-40B4-BE49-F238E27FC236}">
                  <a16:creationId xmlns:a16="http://schemas.microsoft.com/office/drawing/2014/main" id="{E766C93B-C74C-0F3E-0B11-D1004B8E200D}"/>
                </a:ext>
              </a:extLst>
            </p:cNvPr>
            <p:cNvPicPr preferRelativeResize="0"/>
            <p:nvPr/>
          </p:nvPicPr>
          <p:blipFill rotWithShape="1">
            <a:blip r:embed="rId17">
              <a:alphaModFix/>
            </a:blip>
            <a:srcRect/>
            <a:stretch/>
          </p:blipFill>
          <p:spPr>
            <a:xfrm>
              <a:off x="6125539" y="4830751"/>
              <a:ext cx="402336" cy="402336"/>
            </a:xfrm>
            <a:prstGeom prst="rect">
              <a:avLst/>
            </a:prstGeom>
            <a:noFill/>
            <a:ln>
              <a:noFill/>
            </a:ln>
          </p:spPr>
        </p:pic>
        <p:pic>
          <p:nvPicPr>
            <p:cNvPr id="110" name="Google Shape;101;p1" descr="Manufacturing">
              <a:extLst>
                <a:ext uri="{FF2B5EF4-FFF2-40B4-BE49-F238E27FC236}">
                  <a16:creationId xmlns:a16="http://schemas.microsoft.com/office/drawing/2014/main" id="{6467F3C9-D450-267B-C8E0-860D6420149B}"/>
                </a:ext>
              </a:extLst>
            </p:cNvPr>
            <p:cNvPicPr preferRelativeResize="0"/>
            <p:nvPr/>
          </p:nvPicPr>
          <p:blipFill rotWithShape="1">
            <a:blip r:embed="rId8">
              <a:alphaModFix/>
            </a:blip>
            <a:srcRect/>
            <a:stretch/>
          </p:blipFill>
          <p:spPr>
            <a:xfrm>
              <a:off x="6530733" y="4831068"/>
              <a:ext cx="402336" cy="402336"/>
            </a:xfrm>
            <a:prstGeom prst="rect">
              <a:avLst/>
            </a:prstGeom>
            <a:noFill/>
            <a:ln>
              <a:noFill/>
            </a:ln>
          </p:spPr>
        </p:pic>
        <p:pic>
          <p:nvPicPr>
            <p:cNvPr id="111" name="Google Shape;102;p1" descr="Transportation, Distribution and Logistics">
              <a:extLst>
                <a:ext uri="{FF2B5EF4-FFF2-40B4-BE49-F238E27FC236}">
                  <a16:creationId xmlns:a16="http://schemas.microsoft.com/office/drawing/2014/main" id="{64A5CBCD-178B-D52D-0142-4C8FE4BBF1D5}"/>
                </a:ext>
              </a:extLst>
            </p:cNvPr>
            <p:cNvPicPr preferRelativeResize="0"/>
            <p:nvPr/>
          </p:nvPicPr>
          <p:blipFill rotWithShape="1">
            <a:blip r:embed="rId18">
              <a:alphaModFix/>
            </a:blip>
            <a:srcRect/>
            <a:stretch/>
          </p:blipFill>
          <p:spPr>
            <a:xfrm>
              <a:off x="6933741" y="4832099"/>
              <a:ext cx="402336" cy="402336"/>
            </a:xfrm>
            <a:prstGeom prst="rect">
              <a:avLst/>
            </a:prstGeom>
            <a:noFill/>
            <a:ln>
              <a:noFill/>
            </a:ln>
          </p:spPr>
        </p:pic>
      </p:grpSp>
      <p:grpSp>
        <p:nvGrpSpPr>
          <p:cNvPr id="5" name="Group 4">
            <a:extLst>
              <a:ext uri="{FF2B5EF4-FFF2-40B4-BE49-F238E27FC236}">
                <a16:creationId xmlns:a16="http://schemas.microsoft.com/office/drawing/2014/main" id="{4CFCE396-3895-C5E2-842D-D02630E0F684}"/>
              </a:ext>
            </a:extLst>
          </p:cNvPr>
          <p:cNvGrpSpPr/>
          <p:nvPr/>
        </p:nvGrpSpPr>
        <p:grpSpPr>
          <a:xfrm>
            <a:off x="4560287" y="7342470"/>
            <a:ext cx="2716130" cy="753242"/>
            <a:chOff x="4528987" y="8273169"/>
            <a:chExt cx="2716130" cy="753242"/>
          </a:xfrm>
        </p:grpSpPr>
        <p:grpSp>
          <p:nvGrpSpPr>
            <p:cNvPr id="76" name="Group 75">
              <a:extLst>
                <a:ext uri="{FF2B5EF4-FFF2-40B4-BE49-F238E27FC236}">
                  <a16:creationId xmlns:a16="http://schemas.microsoft.com/office/drawing/2014/main" id="{4AB3C5E7-138C-6692-709E-2DC93E80A04A}"/>
                </a:ext>
                <a:ext uri="{C183D7F6-B498-43B3-948B-1728B52AA6E4}">
                  <adec:decorative xmlns:adec="http://schemas.microsoft.com/office/drawing/2017/decorative" val="1"/>
                </a:ext>
              </a:extLst>
            </p:cNvPr>
            <p:cNvGrpSpPr/>
            <p:nvPr/>
          </p:nvGrpSpPr>
          <p:grpSpPr>
            <a:xfrm>
              <a:off x="4547736" y="8273169"/>
              <a:ext cx="2697381" cy="753242"/>
              <a:chOff x="4572210" y="3739015"/>
              <a:chExt cx="2697381" cy="753242"/>
            </a:xfrm>
          </p:grpSpPr>
          <p:pic>
            <p:nvPicPr>
              <p:cNvPr id="77" name="Picture 76" descr="Agriculture, Food and Natural Resources">
                <a:extLst>
                  <a:ext uri="{FF2B5EF4-FFF2-40B4-BE49-F238E27FC236}">
                    <a16:creationId xmlns:a16="http://schemas.microsoft.com/office/drawing/2014/main" id="{7BD0ABFA-7A32-D205-6D34-B361B942D918}"/>
                  </a:ext>
                </a:extLst>
              </p:cNvPr>
              <p:cNvPicPr>
                <a:picLocks noChangeAspect="1"/>
              </p:cNvPicPr>
              <p:nvPr/>
            </p:nvPicPr>
            <p:blipFill>
              <a:blip r:embed="rId10"/>
              <a:stretch>
                <a:fillRect/>
              </a:stretch>
            </p:blipFill>
            <p:spPr>
              <a:xfrm>
                <a:off x="4939073" y="3743175"/>
                <a:ext cx="386010" cy="386010"/>
              </a:xfrm>
              <a:prstGeom prst="rect">
                <a:avLst/>
              </a:prstGeom>
            </p:spPr>
          </p:pic>
          <p:pic>
            <p:nvPicPr>
              <p:cNvPr id="78" name="Picture 77" descr="Architecture and Construction">
                <a:extLst>
                  <a:ext uri="{FF2B5EF4-FFF2-40B4-BE49-F238E27FC236}">
                    <a16:creationId xmlns:a16="http://schemas.microsoft.com/office/drawing/2014/main" id="{29723323-98AA-C690-4D65-93E1949C2E81}"/>
                  </a:ext>
                </a:extLst>
              </p:cNvPr>
              <p:cNvPicPr>
                <a:picLocks noChangeAspect="1"/>
              </p:cNvPicPr>
              <p:nvPr/>
            </p:nvPicPr>
            <p:blipFill>
              <a:blip r:embed="rId11"/>
              <a:stretch>
                <a:fillRect/>
              </a:stretch>
            </p:blipFill>
            <p:spPr>
              <a:xfrm>
                <a:off x="5323307" y="3743560"/>
                <a:ext cx="386010" cy="386010"/>
              </a:xfrm>
              <a:prstGeom prst="rect">
                <a:avLst/>
              </a:prstGeom>
            </p:spPr>
          </p:pic>
          <p:pic>
            <p:nvPicPr>
              <p:cNvPr id="79" name="Picture 78" descr="Arts, Audio Visual Technology and Communication">
                <a:extLst>
                  <a:ext uri="{FF2B5EF4-FFF2-40B4-BE49-F238E27FC236}">
                    <a16:creationId xmlns:a16="http://schemas.microsoft.com/office/drawing/2014/main" id="{BC3E9211-0975-D546-EAF8-D264293C6210}"/>
                  </a:ext>
                </a:extLst>
              </p:cNvPr>
              <p:cNvPicPr>
                <a:picLocks noChangeAspect="1"/>
              </p:cNvPicPr>
              <p:nvPr/>
            </p:nvPicPr>
            <p:blipFill>
              <a:blip r:embed="rId12"/>
              <a:stretch>
                <a:fillRect/>
              </a:stretch>
            </p:blipFill>
            <p:spPr>
              <a:xfrm>
                <a:off x="5717321" y="3742519"/>
                <a:ext cx="386010" cy="386010"/>
              </a:xfrm>
              <a:prstGeom prst="rect">
                <a:avLst/>
              </a:prstGeom>
            </p:spPr>
          </p:pic>
          <p:pic>
            <p:nvPicPr>
              <p:cNvPr id="80" name="Picture 79" descr="Business, Marketing and Finance">
                <a:extLst>
                  <a:ext uri="{FF2B5EF4-FFF2-40B4-BE49-F238E27FC236}">
                    <a16:creationId xmlns:a16="http://schemas.microsoft.com/office/drawing/2014/main" id="{C5B49E08-E18E-5493-63A8-DA786E01FE6E}"/>
                  </a:ext>
                </a:extLst>
              </p:cNvPr>
              <p:cNvPicPr>
                <a:picLocks noChangeAspect="1"/>
              </p:cNvPicPr>
              <p:nvPr/>
            </p:nvPicPr>
            <p:blipFill>
              <a:blip r:embed="rId13"/>
              <a:stretch>
                <a:fillRect/>
              </a:stretch>
            </p:blipFill>
            <p:spPr>
              <a:xfrm>
                <a:off x="6107995" y="3741117"/>
                <a:ext cx="386010" cy="386010"/>
              </a:xfrm>
              <a:prstGeom prst="rect">
                <a:avLst/>
              </a:prstGeom>
            </p:spPr>
          </p:pic>
          <p:pic>
            <p:nvPicPr>
              <p:cNvPr id="81" name="Picture 80" descr="Education and Training">
                <a:extLst>
                  <a:ext uri="{FF2B5EF4-FFF2-40B4-BE49-F238E27FC236}">
                    <a16:creationId xmlns:a16="http://schemas.microsoft.com/office/drawing/2014/main" id="{08541670-6724-3981-62B9-46855ECF2DE7}"/>
                  </a:ext>
                </a:extLst>
              </p:cNvPr>
              <p:cNvPicPr>
                <a:picLocks noChangeAspect="1"/>
              </p:cNvPicPr>
              <p:nvPr/>
            </p:nvPicPr>
            <p:blipFill>
              <a:blip r:embed="rId19"/>
              <a:stretch>
                <a:fillRect/>
              </a:stretch>
            </p:blipFill>
            <p:spPr>
              <a:xfrm>
                <a:off x="6496454" y="3739015"/>
                <a:ext cx="386010" cy="386010"/>
              </a:xfrm>
              <a:prstGeom prst="rect">
                <a:avLst/>
              </a:prstGeom>
            </p:spPr>
          </p:pic>
          <p:pic>
            <p:nvPicPr>
              <p:cNvPr id="82" name="Picture 81" descr="Energy">
                <a:extLst>
                  <a:ext uri="{FF2B5EF4-FFF2-40B4-BE49-F238E27FC236}">
                    <a16:creationId xmlns:a16="http://schemas.microsoft.com/office/drawing/2014/main" id="{5C81771F-A86E-4F60-0F5B-82EDDF80EBC1}"/>
                  </a:ext>
                </a:extLst>
              </p:cNvPr>
              <p:cNvPicPr>
                <a:picLocks noChangeAspect="1"/>
              </p:cNvPicPr>
              <p:nvPr/>
            </p:nvPicPr>
            <p:blipFill>
              <a:blip r:embed="rId20"/>
              <a:stretch>
                <a:fillRect/>
              </a:stretch>
            </p:blipFill>
            <p:spPr>
              <a:xfrm>
                <a:off x="6878624" y="3743507"/>
                <a:ext cx="386010" cy="386010"/>
              </a:xfrm>
              <a:prstGeom prst="rect">
                <a:avLst/>
              </a:prstGeom>
            </p:spPr>
          </p:pic>
          <p:pic>
            <p:nvPicPr>
              <p:cNvPr id="83" name="Picture 82" descr="Health Science">
                <a:extLst>
                  <a:ext uri="{FF2B5EF4-FFF2-40B4-BE49-F238E27FC236}">
                    <a16:creationId xmlns:a16="http://schemas.microsoft.com/office/drawing/2014/main" id="{99313575-7619-D0A1-633A-1E4564E47D82}"/>
                  </a:ext>
                </a:extLst>
              </p:cNvPr>
              <p:cNvPicPr>
                <a:picLocks noChangeAspect="1"/>
              </p:cNvPicPr>
              <p:nvPr/>
            </p:nvPicPr>
            <p:blipFill>
              <a:blip r:embed="rId14"/>
              <a:stretch>
                <a:fillRect/>
              </a:stretch>
            </p:blipFill>
            <p:spPr>
              <a:xfrm>
                <a:off x="4572210" y="4104907"/>
                <a:ext cx="386010" cy="386010"/>
              </a:xfrm>
              <a:prstGeom prst="rect">
                <a:avLst/>
              </a:prstGeom>
            </p:spPr>
          </p:pic>
          <p:pic>
            <p:nvPicPr>
              <p:cNvPr id="84" name="Picture 83" descr="Hospitality and Tourism">
                <a:extLst>
                  <a:ext uri="{FF2B5EF4-FFF2-40B4-BE49-F238E27FC236}">
                    <a16:creationId xmlns:a16="http://schemas.microsoft.com/office/drawing/2014/main" id="{12EEB626-4A24-0588-E408-A23E4CD70AC3}"/>
                  </a:ext>
                </a:extLst>
              </p:cNvPr>
              <p:cNvPicPr>
                <a:picLocks noChangeAspect="1"/>
              </p:cNvPicPr>
              <p:nvPr/>
            </p:nvPicPr>
            <p:blipFill>
              <a:blip r:embed="rId15"/>
              <a:stretch>
                <a:fillRect/>
              </a:stretch>
            </p:blipFill>
            <p:spPr>
              <a:xfrm>
                <a:off x="4959225" y="4106247"/>
                <a:ext cx="386010" cy="386010"/>
              </a:xfrm>
              <a:prstGeom prst="rect">
                <a:avLst/>
              </a:prstGeom>
            </p:spPr>
          </p:pic>
          <p:pic>
            <p:nvPicPr>
              <p:cNvPr id="85" name="Picture 84" descr="Human Services">
                <a:extLst>
                  <a:ext uri="{FF2B5EF4-FFF2-40B4-BE49-F238E27FC236}">
                    <a16:creationId xmlns:a16="http://schemas.microsoft.com/office/drawing/2014/main" id="{3C13BAD7-D35B-51AA-7575-091ED3F7C610}"/>
                  </a:ext>
                </a:extLst>
              </p:cNvPr>
              <p:cNvPicPr>
                <a:picLocks noChangeAspect="1"/>
              </p:cNvPicPr>
              <p:nvPr/>
            </p:nvPicPr>
            <p:blipFill>
              <a:blip r:embed="rId16"/>
              <a:stretch>
                <a:fillRect/>
              </a:stretch>
            </p:blipFill>
            <p:spPr>
              <a:xfrm>
                <a:off x="5345810" y="4105719"/>
                <a:ext cx="386010" cy="386010"/>
              </a:xfrm>
              <a:prstGeom prst="rect">
                <a:avLst/>
              </a:prstGeom>
            </p:spPr>
          </p:pic>
          <p:pic>
            <p:nvPicPr>
              <p:cNvPr id="86" name="Picture 85" descr="Information Technology">
                <a:extLst>
                  <a:ext uri="{FF2B5EF4-FFF2-40B4-BE49-F238E27FC236}">
                    <a16:creationId xmlns:a16="http://schemas.microsoft.com/office/drawing/2014/main" id="{D8E2DC9E-CA45-6F5D-5A79-A55D2C2E7FDB}"/>
                  </a:ext>
                </a:extLst>
              </p:cNvPr>
              <p:cNvPicPr>
                <a:picLocks noChangeAspect="1"/>
              </p:cNvPicPr>
              <p:nvPr/>
            </p:nvPicPr>
            <p:blipFill>
              <a:blip r:embed="rId17"/>
              <a:stretch>
                <a:fillRect/>
              </a:stretch>
            </p:blipFill>
            <p:spPr>
              <a:xfrm>
                <a:off x="5731963" y="4105719"/>
                <a:ext cx="386010" cy="386010"/>
              </a:xfrm>
              <a:prstGeom prst="rect">
                <a:avLst/>
              </a:prstGeom>
            </p:spPr>
          </p:pic>
          <p:pic>
            <p:nvPicPr>
              <p:cNvPr id="87" name="Picture 86" descr="Law and Public Service">
                <a:extLst>
                  <a:ext uri="{FF2B5EF4-FFF2-40B4-BE49-F238E27FC236}">
                    <a16:creationId xmlns:a16="http://schemas.microsoft.com/office/drawing/2014/main" id="{219742F4-6539-6330-5E13-5E9D75FA9A1A}"/>
                  </a:ext>
                </a:extLst>
              </p:cNvPr>
              <p:cNvPicPr>
                <a:picLocks noChangeAspect="1"/>
              </p:cNvPicPr>
              <p:nvPr/>
            </p:nvPicPr>
            <p:blipFill>
              <a:blip r:embed="rId21"/>
              <a:stretch>
                <a:fillRect/>
              </a:stretch>
            </p:blipFill>
            <p:spPr>
              <a:xfrm>
                <a:off x="6116438" y="4105606"/>
                <a:ext cx="386010" cy="386010"/>
              </a:xfrm>
              <a:prstGeom prst="rect">
                <a:avLst/>
              </a:prstGeom>
            </p:spPr>
          </p:pic>
          <p:pic>
            <p:nvPicPr>
              <p:cNvPr id="88" name="Picture 87" descr="Manufacturing">
                <a:extLst>
                  <a:ext uri="{FF2B5EF4-FFF2-40B4-BE49-F238E27FC236}">
                    <a16:creationId xmlns:a16="http://schemas.microsoft.com/office/drawing/2014/main" id="{4421B405-F5D4-E201-8C82-5CC7549FA71C}"/>
                  </a:ext>
                </a:extLst>
              </p:cNvPr>
              <p:cNvPicPr>
                <a:picLocks noChangeAspect="1"/>
              </p:cNvPicPr>
              <p:nvPr/>
            </p:nvPicPr>
            <p:blipFill>
              <a:blip r:embed="rId8"/>
              <a:stretch>
                <a:fillRect/>
              </a:stretch>
            </p:blipFill>
            <p:spPr>
              <a:xfrm>
                <a:off x="6499379" y="4105681"/>
                <a:ext cx="386010" cy="386010"/>
              </a:xfrm>
              <a:prstGeom prst="rect">
                <a:avLst/>
              </a:prstGeom>
            </p:spPr>
          </p:pic>
          <p:pic>
            <p:nvPicPr>
              <p:cNvPr id="89" name="Picture 88" descr="Transportation, Distribution and Logistics">
                <a:extLst>
                  <a:ext uri="{FF2B5EF4-FFF2-40B4-BE49-F238E27FC236}">
                    <a16:creationId xmlns:a16="http://schemas.microsoft.com/office/drawing/2014/main" id="{41F7530D-770F-FCE9-403D-1ABA63E8E37F}"/>
                  </a:ext>
                </a:extLst>
              </p:cNvPr>
              <p:cNvPicPr>
                <a:picLocks noChangeAspect="1"/>
              </p:cNvPicPr>
              <p:nvPr/>
            </p:nvPicPr>
            <p:blipFill>
              <a:blip r:embed="rId18"/>
              <a:stretch>
                <a:fillRect/>
              </a:stretch>
            </p:blipFill>
            <p:spPr>
              <a:xfrm>
                <a:off x="6883581" y="4104965"/>
                <a:ext cx="386010" cy="386010"/>
              </a:xfrm>
              <a:prstGeom prst="rect">
                <a:avLst/>
              </a:prstGeom>
            </p:spPr>
          </p:pic>
        </p:grpSp>
        <p:pic>
          <p:nvPicPr>
            <p:cNvPr id="112" name="Picture 111">
              <a:extLst>
                <a:ext uri="{FF2B5EF4-FFF2-40B4-BE49-F238E27FC236}">
                  <a16:creationId xmlns:a16="http://schemas.microsoft.com/office/drawing/2014/main" id="{BD5BA956-DEA8-4F55-A712-0E65F09A5BB2}"/>
                </a:ext>
                <a:ext uri="{C183D7F6-B498-43B3-948B-1728B52AA6E4}">
                  <adec:decorative xmlns:adec="http://schemas.microsoft.com/office/drawing/2017/decorative" val="1"/>
                </a:ext>
              </a:extLst>
            </p:cNvPr>
            <p:cNvPicPr>
              <a:picLocks/>
            </p:cNvPicPr>
            <p:nvPr/>
          </p:nvPicPr>
          <p:blipFill>
            <a:blip r:embed="rId9"/>
            <a:stretch>
              <a:fillRect/>
            </a:stretch>
          </p:blipFill>
          <p:spPr>
            <a:xfrm>
              <a:off x="4528987" y="8279302"/>
              <a:ext cx="384048" cy="384048"/>
            </a:xfrm>
            <a:prstGeom prst="rect">
              <a:avLst/>
            </a:prstGeom>
          </p:spPr>
        </p:pic>
      </p:grpSp>
      <p:grpSp>
        <p:nvGrpSpPr>
          <p:cNvPr id="4" name="Group 3">
            <a:extLst>
              <a:ext uri="{FF2B5EF4-FFF2-40B4-BE49-F238E27FC236}">
                <a16:creationId xmlns:a16="http://schemas.microsoft.com/office/drawing/2014/main" id="{130DCE81-0BC4-1A7B-1683-17D592F78C6B}"/>
              </a:ext>
            </a:extLst>
          </p:cNvPr>
          <p:cNvGrpSpPr/>
          <p:nvPr/>
        </p:nvGrpSpPr>
        <p:grpSpPr>
          <a:xfrm>
            <a:off x="4573111" y="6454601"/>
            <a:ext cx="2711562" cy="740014"/>
            <a:chOff x="4538512" y="7376007"/>
            <a:chExt cx="2711562" cy="740014"/>
          </a:xfrm>
        </p:grpSpPr>
        <p:grpSp>
          <p:nvGrpSpPr>
            <p:cNvPr id="58" name="Group 57">
              <a:extLst>
                <a:ext uri="{FF2B5EF4-FFF2-40B4-BE49-F238E27FC236}">
                  <a16:creationId xmlns:a16="http://schemas.microsoft.com/office/drawing/2014/main" id="{2F056110-AA40-A8DB-8F32-BD3E69907268}"/>
                </a:ext>
                <a:ext uri="{C183D7F6-B498-43B3-948B-1728B52AA6E4}">
                  <adec:decorative xmlns:adec="http://schemas.microsoft.com/office/drawing/2017/decorative" val="1"/>
                </a:ext>
              </a:extLst>
            </p:cNvPr>
            <p:cNvGrpSpPr/>
            <p:nvPr/>
          </p:nvGrpSpPr>
          <p:grpSpPr>
            <a:xfrm>
              <a:off x="4547613" y="7376007"/>
              <a:ext cx="2702461" cy="740014"/>
              <a:chOff x="4559946" y="2442138"/>
              <a:chExt cx="2702461" cy="740014"/>
            </a:xfrm>
          </p:grpSpPr>
          <p:pic>
            <p:nvPicPr>
              <p:cNvPr id="59" name="Picture 58" descr="Agriculture, Food and Natural Resources">
                <a:extLst>
                  <a:ext uri="{FF2B5EF4-FFF2-40B4-BE49-F238E27FC236}">
                    <a16:creationId xmlns:a16="http://schemas.microsoft.com/office/drawing/2014/main" id="{DB4804C9-8061-C12A-BA27-6E75AB5F609B}"/>
                  </a:ext>
                </a:extLst>
              </p:cNvPr>
              <p:cNvPicPr>
                <a:picLocks noChangeAspect="1"/>
              </p:cNvPicPr>
              <p:nvPr/>
            </p:nvPicPr>
            <p:blipFill>
              <a:blip r:embed="rId10"/>
              <a:stretch>
                <a:fillRect/>
              </a:stretch>
            </p:blipFill>
            <p:spPr>
              <a:xfrm>
                <a:off x="4938239" y="2445663"/>
                <a:ext cx="386010" cy="386010"/>
              </a:xfrm>
              <a:prstGeom prst="rect">
                <a:avLst/>
              </a:prstGeom>
            </p:spPr>
          </p:pic>
          <p:pic>
            <p:nvPicPr>
              <p:cNvPr id="60" name="Picture 59" descr="Architecture and Construction">
                <a:extLst>
                  <a:ext uri="{FF2B5EF4-FFF2-40B4-BE49-F238E27FC236}">
                    <a16:creationId xmlns:a16="http://schemas.microsoft.com/office/drawing/2014/main" id="{D49900BB-4774-6A47-1268-F917BADBB88E}"/>
                  </a:ext>
                </a:extLst>
              </p:cNvPr>
              <p:cNvPicPr>
                <a:picLocks noChangeAspect="1"/>
              </p:cNvPicPr>
              <p:nvPr/>
            </p:nvPicPr>
            <p:blipFill>
              <a:blip r:embed="rId11"/>
              <a:stretch>
                <a:fillRect/>
              </a:stretch>
            </p:blipFill>
            <p:spPr>
              <a:xfrm>
                <a:off x="5326918" y="2444143"/>
                <a:ext cx="386010" cy="386010"/>
              </a:xfrm>
              <a:prstGeom prst="rect">
                <a:avLst/>
              </a:prstGeom>
            </p:spPr>
          </p:pic>
          <p:pic>
            <p:nvPicPr>
              <p:cNvPr id="61" name="Picture 60" descr="Arts, Audio Visual Technology and Communication">
                <a:extLst>
                  <a:ext uri="{FF2B5EF4-FFF2-40B4-BE49-F238E27FC236}">
                    <a16:creationId xmlns:a16="http://schemas.microsoft.com/office/drawing/2014/main" id="{E2A29B24-8391-DCD1-B1DF-7977769432F1}"/>
                  </a:ext>
                </a:extLst>
              </p:cNvPr>
              <p:cNvPicPr>
                <a:picLocks noChangeAspect="1"/>
              </p:cNvPicPr>
              <p:nvPr/>
            </p:nvPicPr>
            <p:blipFill>
              <a:blip r:embed="rId12"/>
              <a:stretch>
                <a:fillRect/>
              </a:stretch>
            </p:blipFill>
            <p:spPr>
              <a:xfrm>
                <a:off x="5712677" y="2443737"/>
                <a:ext cx="386010" cy="386010"/>
              </a:xfrm>
              <a:prstGeom prst="rect">
                <a:avLst/>
              </a:prstGeom>
            </p:spPr>
          </p:pic>
          <p:pic>
            <p:nvPicPr>
              <p:cNvPr id="62" name="Picture 61" descr="Business, Marketing and Finance">
                <a:extLst>
                  <a:ext uri="{FF2B5EF4-FFF2-40B4-BE49-F238E27FC236}">
                    <a16:creationId xmlns:a16="http://schemas.microsoft.com/office/drawing/2014/main" id="{F4E58D33-C3FB-C953-5732-7853DD4E3486}"/>
                  </a:ext>
                </a:extLst>
              </p:cNvPr>
              <p:cNvPicPr>
                <a:picLocks noChangeAspect="1"/>
              </p:cNvPicPr>
              <p:nvPr/>
            </p:nvPicPr>
            <p:blipFill>
              <a:blip r:embed="rId13"/>
              <a:stretch>
                <a:fillRect/>
              </a:stretch>
            </p:blipFill>
            <p:spPr>
              <a:xfrm>
                <a:off x="6098906" y="2442335"/>
                <a:ext cx="386010" cy="386010"/>
              </a:xfrm>
              <a:prstGeom prst="rect">
                <a:avLst/>
              </a:prstGeom>
            </p:spPr>
          </p:pic>
          <p:pic>
            <p:nvPicPr>
              <p:cNvPr id="63" name="Picture 62" descr="Education and Training">
                <a:extLst>
                  <a:ext uri="{FF2B5EF4-FFF2-40B4-BE49-F238E27FC236}">
                    <a16:creationId xmlns:a16="http://schemas.microsoft.com/office/drawing/2014/main" id="{A5A1BEEC-6E12-EF3C-9A08-D10A867B5325}"/>
                  </a:ext>
                </a:extLst>
              </p:cNvPr>
              <p:cNvPicPr>
                <a:picLocks noChangeAspect="1"/>
              </p:cNvPicPr>
              <p:nvPr/>
            </p:nvPicPr>
            <p:blipFill>
              <a:blip r:embed="rId19"/>
              <a:stretch>
                <a:fillRect/>
              </a:stretch>
            </p:blipFill>
            <p:spPr>
              <a:xfrm>
                <a:off x="6489270" y="2442138"/>
                <a:ext cx="386010" cy="386010"/>
              </a:xfrm>
              <a:prstGeom prst="rect">
                <a:avLst/>
              </a:prstGeom>
            </p:spPr>
          </p:pic>
          <p:pic>
            <p:nvPicPr>
              <p:cNvPr id="66" name="Picture 65" descr="Energy">
                <a:extLst>
                  <a:ext uri="{FF2B5EF4-FFF2-40B4-BE49-F238E27FC236}">
                    <a16:creationId xmlns:a16="http://schemas.microsoft.com/office/drawing/2014/main" id="{B17AAF40-CCD7-CB75-ACDC-988B2C095BBA}"/>
                  </a:ext>
                </a:extLst>
              </p:cNvPr>
              <p:cNvPicPr>
                <a:picLocks noChangeAspect="1"/>
              </p:cNvPicPr>
              <p:nvPr/>
            </p:nvPicPr>
            <p:blipFill>
              <a:blip r:embed="rId20"/>
              <a:stretch>
                <a:fillRect/>
              </a:stretch>
            </p:blipFill>
            <p:spPr>
              <a:xfrm>
                <a:off x="6871440" y="2444090"/>
                <a:ext cx="386010" cy="386010"/>
              </a:xfrm>
              <a:prstGeom prst="rect">
                <a:avLst/>
              </a:prstGeom>
            </p:spPr>
          </p:pic>
          <p:pic>
            <p:nvPicPr>
              <p:cNvPr id="67" name="Picture 66" descr="Health Science">
                <a:extLst>
                  <a:ext uri="{FF2B5EF4-FFF2-40B4-BE49-F238E27FC236}">
                    <a16:creationId xmlns:a16="http://schemas.microsoft.com/office/drawing/2014/main" id="{0ED06CD0-ADB3-B7E4-3D77-A4C0C019C42F}"/>
                  </a:ext>
                </a:extLst>
              </p:cNvPr>
              <p:cNvPicPr>
                <a:picLocks noChangeAspect="1"/>
              </p:cNvPicPr>
              <p:nvPr/>
            </p:nvPicPr>
            <p:blipFill>
              <a:blip r:embed="rId14"/>
              <a:stretch>
                <a:fillRect/>
              </a:stretch>
            </p:blipFill>
            <p:spPr>
              <a:xfrm>
                <a:off x="4559946" y="2794695"/>
                <a:ext cx="386010" cy="386010"/>
              </a:xfrm>
              <a:prstGeom prst="rect">
                <a:avLst/>
              </a:prstGeom>
            </p:spPr>
          </p:pic>
          <p:pic>
            <p:nvPicPr>
              <p:cNvPr id="68" name="Picture 67" descr="Hospitality and Tourism">
                <a:extLst>
                  <a:ext uri="{FF2B5EF4-FFF2-40B4-BE49-F238E27FC236}">
                    <a16:creationId xmlns:a16="http://schemas.microsoft.com/office/drawing/2014/main" id="{91162761-F5F7-2829-DFF8-1C5A6FE1B2A7}"/>
                  </a:ext>
                </a:extLst>
              </p:cNvPr>
              <p:cNvPicPr>
                <a:picLocks noChangeAspect="1"/>
              </p:cNvPicPr>
              <p:nvPr/>
            </p:nvPicPr>
            <p:blipFill>
              <a:blip r:embed="rId15"/>
              <a:stretch>
                <a:fillRect/>
              </a:stretch>
            </p:blipFill>
            <p:spPr>
              <a:xfrm>
                <a:off x="4951406" y="2794765"/>
                <a:ext cx="386010" cy="386010"/>
              </a:xfrm>
              <a:prstGeom prst="rect">
                <a:avLst/>
              </a:prstGeom>
            </p:spPr>
          </p:pic>
          <p:pic>
            <p:nvPicPr>
              <p:cNvPr id="69" name="Picture 68" descr="Human Services">
                <a:extLst>
                  <a:ext uri="{FF2B5EF4-FFF2-40B4-BE49-F238E27FC236}">
                    <a16:creationId xmlns:a16="http://schemas.microsoft.com/office/drawing/2014/main" id="{2B3FBD77-FD13-00A7-3950-A8081CB0A3B6}"/>
                  </a:ext>
                </a:extLst>
              </p:cNvPr>
              <p:cNvPicPr>
                <a:picLocks noChangeAspect="1"/>
              </p:cNvPicPr>
              <p:nvPr/>
            </p:nvPicPr>
            <p:blipFill>
              <a:blip r:embed="rId16"/>
              <a:stretch>
                <a:fillRect/>
              </a:stretch>
            </p:blipFill>
            <p:spPr>
              <a:xfrm>
                <a:off x="5338626" y="2796142"/>
                <a:ext cx="386010" cy="386010"/>
              </a:xfrm>
              <a:prstGeom prst="rect">
                <a:avLst/>
              </a:prstGeom>
            </p:spPr>
          </p:pic>
          <p:pic>
            <p:nvPicPr>
              <p:cNvPr id="70" name="Picture 69" descr="Information Technology">
                <a:extLst>
                  <a:ext uri="{FF2B5EF4-FFF2-40B4-BE49-F238E27FC236}">
                    <a16:creationId xmlns:a16="http://schemas.microsoft.com/office/drawing/2014/main" id="{4D10DE49-3DF2-EF14-64DD-FC7372DCCBF7}"/>
                  </a:ext>
                </a:extLst>
              </p:cNvPr>
              <p:cNvPicPr>
                <a:picLocks noChangeAspect="1"/>
              </p:cNvPicPr>
              <p:nvPr/>
            </p:nvPicPr>
            <p:blipFill>
              <a:blip r:embed="rId17"/>
              <a:stretch>
                <a:fillRect/>
              </a:stretch>
            </p:blipFill>
            <p:spPr>
              <a:xfrm>
                <a:off x="5723509" y="2796142"/>
                <a:ext cx="386010" cy="386010"/>
              </a:xfrm>
              <a:prstGeom prst="rect">
                <a:avLst/>
              </a:prstGeom>
            </p:spPr>
          </p:pic>
          <p:pic>
            <p:nvPicPr>
              <p:cNvPr id="71" name="Picture 70" descr="Law and Public Service">
                <a:extLst>
                  <a:ext uri="{FF2B5EF4-FFF2-40B4-BE49-F238E27FC236}">
                    <a16:creationId xmlns:a16="http://schemas.microsoft.com/office/drawing/2014/main" id="{A42C8E95-0E91-101F-469D-FE13416319C2}"/>
                  </a:ext>
                </a:extLst>
              </p:cNvPr>
              <p:cNvPicPr>
                <a:picLocks noChangeAspect="1"/>
              </p:cNvPicPr>
              <p:nvPr/>
            </p:nvPicPr>
            <p:blipFill>
              <a:blip r:embed="rId21"/>
              <a:stretch>
                <a:fillRect/>
              </a:stretch>
            </p:blipFill>
            <p:spPr>
              <a:xfrm>
                <a:off x="6107349" y="2796029"/>
                <a:ext cx="386010" cy="386010"/>
              </a:xfrm>
              <a:prstGeom prst="rect">
                <a:avLst/>
              </a:prstGeom>
            </p:spPr>
          </p:pic>
          <p:pic>
            <p:nvPicPr>
              <p:cNvPr id="74" name="Picture 73" descr="Manufacturing">
                <a:extLst>
                  <a:ext uri="{FF2B5EF4-FFF2-40B4-BE49-F238E27FC236}">
                    <a16:creationId xmlns:a16="http://schemas.microsoft.com/office/drawing/2014/main" id="{024A54B9-55C9-A63A-C67B-2956B26F391D}"/>
                  </a:ext>
                </a:extLst>
              </p:cNvPr>
              <p:cNvPicPr>
                <a:picLocks noChangeAspect="1"/>
              </p:cNvPicPr>
              <p:nvPr/>
            </p:nvPicPr>
            <p:blipFill>
              <a:blip r:embed="rId8"/>
              <a:stretch>
                <a:fillRect/>
              </a:stretch>
            </p:blipFill>
            <p:spPr>
              <a:xfrm>
                <a:off x="6490925" y="2794834"/>
                <a:ext cx="386010" cy="386010"/>
              </a:xfrm>
              <a:prstGeom prst="rect">
                <a:avLst/>
              </a:prstGeom>
            </p:spPr>
          </p:pic>
          <p:pic>
            <p:nvPicPr>
              <p:cNvPr id="75" name="Picture 74" descr="Transportation, Distribution and Logistics">
                <a:extLst>
                  <a:ext uri="{FF2B5EF4-FFF2-40B4-BE49-F238E27FC236}">
                    <a16:creationId xmlns:a16="http://schemas.microsoft.com/office/drawing/2014/main" id="{0FDE9E46-11AD-CCE9-F93E-3F19137BD8E5}"/>
                  </a:ext>
                </a:extLst>
              </p:cNvPr>
              <p:cNvPicPr>
                <a:picLocks noChangeAspect="1"/>
              </p:cNvPicPr>
              <p:nvPr/>
            </p:nvPicPr>
            <p:blipFill>
              <a:blip r:embed="rId18"/>
              <a:stretch>
                <a:fillRect/>
              </a:stretch>
            </p:blipFill>
            <p:spPr>
              <a:xfrm>
                <a:off x="6876397" y="2795388"/>
                <a:ext cx="386010" cy="386010"/>
              </a:xfrm>
              <a:prstGeom prst="rect">
                <a:avLst/>
              </a:prstGeom>
            </p:spPr>
          </p:pic>
        </p:grpSp>
        <p:pic>
          <p:nvPicPr>
            <p:cNvPr id="113" name="Picture 112">
              <a:extLst>
                <a:ext uri="{FF2B5EF4-FFF2-40B4-BE49-F238E27FC236}">
                  <a16:creationId xmlns:a16="http://schemas.microsoft.com/office/drawing/2014/main" id="{CBFA43D2-4C22-CB71-76BE-232FD40AC99B}"/>
                </a:ext>
                <a:ext uri="{C183D7F6-B498-43B3-948B-1728B52AA6E4}">
                  <adec:decorative xmlns:adec="http://schemas.microsoft.com/office/drawing/2017/decorative" val="1"/>
                </a:ext>
              </a:extLst>
            </p:cNvPr>
            <p:cNvPicPr>
              <a:picLocks/>
            </p:cNvPicPr>
            <p:nvPr/>
          </p:nvPicPr>
          <p:blipFill>
            <a:blip r:embed="rId9"/>
            <a:stretch>
              <a:fillRect/>
            </a:stretch>
          </p:blipFill>
          <p:spPr>
            <a:xfrm>
              <a:off x="4538512" y="7382047"/>
              <a:ext cx="384048" cy="384048"/>
            </a:xfrm>
            <a:prstGeom prst="rect">
              <a:avLst/>
            </a:prstGeom>
          </p:spPr>
        </p:pic>
      </p:grpSp>
      <p:sp>
        <p:nvSpPr>
          <p:cNvPr id="12" name="Rectangle 11">
            <a:extLst>
              <a:ext uri="{FF2B5EF4-FFF2-40B4-BE49-F238E27FC236}">
                <a16:creationId xmlns:a16="http://schemas.microsoft.com/office/drawing/2014/main" id="{FD0782F0-3798-2F45-BD54-7A27C3557BA4}"/>
              </a:ext>
              <a:ext uri="{C183D7F6-B498-43B3-948B-1728B52AA6E4}">
                <adec:decorative xmlns:adec="http://schemas.microsoft.com/office/drawing/2017/decorative" val="1"/>
              </a:ext>
            </a:extLst>
          </p:cNvPr>
          <p:cNvSpPr/>
          <p:nvPr/>
        </p:nvSpPr>
        <p:spPr>
          <a:xfrm rot="16200000">
            <a:off x="5936574" y="8223572"/>
            <a:ext cx="3361882" cy="307777"/>
          </a:xfrm>
          <a:prstGeom prst="rect">
            <a:avLst/>
          </a:prstGeom>
          <a:solidFill>
            <a:schemeClr val="accent1"/>
          </a:solidFill>
        </p:spPr>
        <p:txBody>
          <a:bodyPr wrap="square">
            <a:spAutoFit/>
          </a:bodyPr>
          <a:lstStyle/>
          <a:p>
            <a:pPr lvl="0" algn="ctr">
              <a:defRPr/>
            </a:pPr>
            <a:r>
              <a:rPr lang="en-US" sz="1400" b="1" i="1" dirty="0">
                <a:solidFill>
                  <a:prstClr val="white"/>
                </a:solidFill>
                <a:latin typeface="Calibri" panose="020F0502020204030204" pitchFamily="34" charset="0"/>
                <a:ea typeface="Open Sans Semibold" panose="020B0606030504020204" pitchFamily="34" charset="0"/>
                <a:cs typeface="Calibri" panose="020F0502020204030204" pitchFamily="34" charset="0"/>
              </a:rPr>
              <a:t>Manufacturing Technology</a:t>
            </a:r>
          </a:p>
        </p:txBody>
      </p:sp>
      <p:pic>
        <p:nvPicPr>
          <p:cNvPr id="2" name="Picture 1">
            <a:extLst>
              <a:ext uri="{FF2B5EF4-FFF2-40B4-BE49-F238E27FC236}">
                <a16:creationId xmlns:a16="http://schemas.microsoft.com/office/drawing/2014/main" id="{345BDC82-E725-4AC3-2B93-8A1C93AE6C9A}"/>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6096681" y="3353737"/>
            <a:ext cx="438912" cy="438912"/>
          </a:xfrm>
          <a:prstGeom prst="rect">
            <a:avLst/>
          </a:prstGeom>
        </p:spPr>
      </p:pic>
      <p:pic>
        <p:nvPicPr>
          <p:cNvPr id="3" name="Picture 2">
            <a:extLst>
              <a:ext uri="{FF2B5EF4-FFF2-40B4-BE49-F238E27FC236}">
                <a16:creationId xmlns:a16="http://schemas.microsoft.com/office/drawing/2014/main" id="{7B74B077-32FD-ADC5-2563-214F5447FE73}"/>
              </a:ext>
              <a:ext uri="{C183D7F6-B498-43B3-948B-1728B52AA6E4}">
                <adec:decorative xmlns:adec="http://schemas.microsoft.com/office/drawing/2017/decorative" val="1"/>
              </a:ext>
            </a:extLst>
          </p:cNvPr>
          <p:cNvPicPr>
            <a:picLocks/>
          </p:cNvPicPr>
          <p:nvPr/>
        </p:nvPicPr>
        <p:blipFill>
          <a:blip r:embed="rId9"/>
          <a:stretch>
            <a:fillRect/>
          </a:stretch>
        </p:blipFill>
        <p:spPr>
          <a:xfrm>
            <a:off x="5645695" y="3360429"/>
            <a:ext cx="438912" cy="438912"/>
          </a:xfrm>
          <a:prstGeom prst="rect">
            <a:avLst/>
          </a:prstGeom>
        </p:spPr>
      </p:pic>
    </p:spTree>
    <p:extLst>
      <p:ext uri="{BB962C8B-B14F-4D97-AF65-F5344CB8AC3E}">
        <p14:creationId xmlns:p14="http://schemas.microsoft.com/office/powerpoint/2010/main" val="2002692608"/>
      </p:ext>
    </p:extLst>
  </p:cSld>
  <p:clrMapOvr>
    <a:masterClrMapping/>
  </p:clrMapOvr>
</p:sld>
</file>

<file path=ppt/theme/theme1.xml><?xml version="1.0" encoding="utf-8"?>
<a:theme xmlns:a="http://schemas.openxmlformats.org/drawingml/2006/main" name="Office Theme">
  <a:themeElements>
    <a:clrScheme name="CTE Manufacturing">
      <a:dk1>
        <a:srgbClr val="000000"/>
      </a:dk1>
      <a:lt1>
        <a:srgbClr val="FFFFFF"/>
      </a:lt1>
      <a:dk2>
        <a:srgbClr val="232C65"/>
      </a:dk2>
      <a:lt2>
        <a:srgbClr val="E7E6E6"/>
      </a:lt2>
      <a:accent1>
        <a:srgbClr val="232C65"/>
      </a:accent1>
      <a:accent2>
        <a:srgbClr val="ED7D31"/>
      </a:accent2>
      <a:accent3>
        <a:srgbClr val="E7E3DB"/>
      </a:accent3>
      <a:accent4>
        <a:srgbClr val="FFC000"/>
      </a:accent4>
      <a:accent5>
        <a:srgbClr val="363434"/>
      </a:accent5>
      <a:accent6>
        <a:srgbClr val="59616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B12586B0-809C-D240-A1FE-D202FE8FD92E}" vid="{B49D7241-A483-C247-89FB-FF39C91CC2F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475af76f-eb63-4387-973b-0ca94df6e649" xsi:nil="true"/>
    <lcf76f155ced4ddcb4097134ff3c332f xmlns="d7be74c8-68b7-49d6-ab11-c29225af66cf">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AE2DFD34787B64381739A3DD5B04613" ma:contentTypeVersion="15" ma:contentTypeDescription="Create a new document." ma:contentTypeScope="" ma:versionID="1edc75d5e94adbb18bfd17689469438c">
  <xsd:schema xmlns:xsd="http://www.w3.org/2001/XMLSchema" xmlns:xs="http://www.w3.org/2001/XMLSchema" xmlns:p="http://schemas.microsoft.com/office/2006/metadata/properties" xmlns:ns2="d7be74c8-68b7-49d6-ab11-c29225af66cf" xmlns:ns3="475af76f-eb63-4387-973b-0ca94df6e649" targetNamespace="http://schemas.microsoft.com/office/2006/metadata/properties" ma:root="true" ma:fieldsID="29da72b122f36c100231b07d346c1c8c" ns2:_="" ns3:_="">
    <xsd:import namespace="d7be74c8-68b7-49d6-ab11-c29225af66cf"/>
    <xsd:import namespace="475af76f-eb63-4387-973b-0ca94df6e649"/>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SearchPropertie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be74c8-68b7-49d6-ab11-c29225af66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3b7a77b5-e59d-49f3-97a2-3dde868dbe2d"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75af76f-eb63-4387-973b-0ca94df6e649"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db8adb06-38bb-4d30-9a75-7f2bb0f97b76}" ma:internalName="TaxCatchAll" ma:showField="CatchAllData" ma:web="475af76f-eb63-4387-973b-0ca94df6e649">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445F2EF-D12A-4865-8796-65BEB3D33CCB}">
  <ds:schemaRefs>
    <ds:schemaRef ds:uri="http://schemas.microsoft.com/sharepoint/v3/contenttype/forms"/>
  </ds:schemaRefs>
</ds:datastoreItem>
</file>

<file path=customXml/itemProps2.xml><?xml version="1.0" encoding="utf-8"?>
<ds:datastoreItem xmlns:ds="http://schemas.openxmlformats.org/officeDocument/2006/customXml" ds:itemID="{319AC608-B237-4522-A722-5190254B35C4}">
  <ds:schemaRefs>
    <ds:schemaRef ds:uri="http://purl.org/dc/elements/1.1/"/>
    <ds:schemaRef ds:uri="http://schemas.microsoft.com/office/2006/metadata/properties"/>
    <ds:schemaRef ds:uri="b41f19c4-7134-41b0-b126-9546d08a0bf5"/>
    <ds:schemaRef ds:uri="http://purl.org/dc/dcmitype/"/>
    <ds:schemaRef ds:uri="http://schemas.microsoft.com/office/infopath/2007/PartnerControls"/>
    <ds:schemaRef ds:uri="http://schemas.microsoft.com/office/2006/documentManagement/types"/>
    <ds:schemaRef ds:uri="22433f0c-8bb8-4876-a8a6-687bcb1e8026"/>
    <ds:schemaRef ds:uri="http://schemas.openxmlformats.org/package/2006/metadata/core-properties"/>
    <ds:schemaRef ds:uri="http://www.w3.org/XML/1998/namespace"/>
    <ds:schemaRef ds:uri="http://purl.org/dc/terms/"/>
  </ds:schemaRefs>
</ds:datastoreItem>
</file>

<file path=customXml/itemProps3.xml><?xml version="1.0" encoding="utf-8"?>
<ds:datastoreItem xmlns:ds="http://schemas.openxmlformats.org/officeDocument/2006/customXml" ds:itemID="{9A929903-F886-42B8-8EE8-9C98E3E73EDC}"/>
</file>

<file path=docProps/app.xml><?xml version="1.0" encoding="utf-8"?>
<Properties xmlns="http://schemas.openxmlformats.org/officeDocument/2006/extended-properties" xmlns:vt="http://schemas.openxmlformats.org/officeDocument/2006/docPropsVTypes">
  <Template>Template-Manufacturing</Template>
  <TotalTime>668</TotalTime>
  <Words>2046</Words>
  <Application>Microsoft Office PowerPoint</Application>
  <PresentationFormat>Custom</PresentationFormat>
  <Paragraphs>315</Paragraphs>
  <Slides>4</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Open Sans Semibold</vt:lpstr>
      <vt:lpstr>Calibri Light</vt:lpstr>
      <vt:lpstr>Arial</vt:lpstr>
      <vt:lpstr>Calibri</vt:lpstr>
      <vt:lpstr>Open Sans Light</vt:lpstr>
      <vt:lpstr>Office Theme</vt:lpstr>
      <vt:lpstr>Statewide Program of Study: Manufacturing Technology — Page 1 </vt:lpstr>
      <vt:lpstr>Statewide Program of Study: Manufacturing Technology — Page 2</vt:lpstr>
      <vt:lpstr>Statewide Program of Study: Manufacturing Technology — Page 3</vt:lpstr>
      <vt:lpstr>Statewide Program of Study: Manufacturing Technology — Page 4</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Statewide Program of Study: Manufacturing Technology</dc:title>
  <dc:subject/>
  <dc:creator>Texas Education Agency</dc:creator>
  <cp:keywords/>
  <dc:description/>
  <cp:lastModifiedBy>Amber Ham</cp:lastModifiedBy>
  <cp:revision>72</cp:revision>
  <cp:lastPrinted>2025-08-21T22:24:37Z</cp:lastPrinted>
  <dcterms:created xsi:type="dcterms:W3CDTF">2023-10-24T17:36:10Z</dcterms:created>
  <dcterms:modified xsi:type="dcterms:W3CDTF">2025-10-29T16:26:27Z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0x0101004AE2DFD34787B64381739A3DD5B04613</vt:lpwstr>
  </property>
  <property fmtid="{D5CDD505-2E9C-101B-9397-08002B2CF9AE}" pid="3" name="MediaServiceImageTags">
    <vt:lpwstr/>
  </property>
</Properties>
</file>