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8"/>
  </p:notesMasterIdLst>
  <p:handoutMasterIdLst>
    <p:handoutMasterId r:id="rId19"/>
  </p:handoutMasterIdLst>
  <p:sldIdLst>
    <p:sldId id="278" r:id="rId5"/>
    <p:sldId id="271" r:id="rId6"/>
    <p:sldId id="294" r:id="rId7"/>
    <p:sldId id="276" r:id="rId8"/>
    <p:sldId id="293" r:id="rId9"/>
    <p:sldId id="272" r:id="rId10"/>
    <p:sldId id="289" r:id="rId11"/>
    <p:sldId id="286" r:id="rId12"/>
    <p:sldId id="287" r:id="rId13"/>
    <p:sldId id="279" r:id="rId14"/>
    <p:sldId id="291" r:id="rId15"/>
    <p:sldId id="295" r:id="rId16"/>
    <p:sldId id="29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BB23"/>
    <a:srgbClr val="586EA6"/>
    <a:srgbClr val="A6A6A6"/>
    <a:srgbClr val="81BCC7"/>
    <a:srgbClr val="CCECFF"/>
    <a:srgbClr val="FFFFFF"/>
    <a:srgbClr val="595959"/>
    <a:srgbClr val="FFFF00"/>
    <a:srgbClr val="80BBCA"/>
    <a:srgbClr val="92BE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703" autoAdjust="0"/>
  </p:normalViewPr>
  <p:slideViewPr>
    <p:cSldViewPr snapToGrid="0">
      <p:cViewPr varScale="1">
        <p:scale>
          <a:sx n="122" d="100"/>
          <a:sy n="122" d="100"/>
        </p:scale>
        <p:origin x="96" y="21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2965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50F1F77-0FDD-4CEF-8CE3-6596D7ED629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17D54E-8100-4872-8AF0-39F3727FB2E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1BDF1-0C23-4D6E-BDB6-D83614E7CB3F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9D969E-2A1B-455E-95FB-AB399A2DE6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070D06-6511-4CAC-8503-A52685CE16A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622E74-4A44-4A58-9D54-EB108DAECA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8559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758F17-591D-4FAE-B71A-8A081249D769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F6859-042C-4B80-873A-544528B0AD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822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3EA8470-A4B0-4D85-98ED-0A822041BAB0}"/>
              </a:ext>
            </a:extLst>
          </p:cNvPr>
          <p:cNvSpPr/>
          <p:nvPr userDrawn="1"/>
        </p:nvSpPr>
        <p:spPr>
          <a:xfrm>
            <a:off x="3289874" y="4668819"/>
            <a:ext cx="8902126" cy="142717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00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A180598-73E8-41A4-A29B-4E29C2791D7E}"/>
              </a:ext>
            </a:extLst>
          </p:cNvPr>
          <p:cNvSpPr/>
          <p:nvPr userDrawn="1"/>
        </p:nvSpPr>
        <p:spPr>
          <a:xfrm>
            <a:off x="3289874" y="761997"/>
            <a:ext cx="8902126" cy="383222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4C24467-2B73-4438-AD75-4AE0A86FA910}"/>
              </a:ext>
            </a:extLst>
          </p:cNvPr>
          <p:cNvSpPr/>
          <p:nvPr userDrawn="1"/>
        </p:nvSpPr>
        <p:spPr>
          <a:xfrm>
            <a:off x="0" y="761998"/>
            <a:ext cx="3200400" cy="5334001"/>
          </a:xfrm>
          <a:prstGeom prst="rect">
            <a:avLst/>
          </a:prstGeom>
          <a:solidFill>
            <a:schemeClr val="tx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22622" y="1298448"/>
            <a:ext cx="7187529" cy="2922551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2622" y="4876090"/>
            <a:ext cx="7187529" cy="914400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7/14/2018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  <a:p>
            <a:r>
              <a:rPr lang="en-US" noProof="0" dirty="0"/>
              <a:t> Add a footer 	</a:t>
            </a:r>
          </a:p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01C1-348E-4149-A60A-012B14EBE97F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7199487"/>
      </p:ext>
    </p:extLst>
  </p:cSld>
  <p:clrMapOvr>
    <a:masterClrMapping/>
  </p:clrMapOvr>
  <p:transition spd="slow" advTm="43315"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  <a:p>
            <a:r>
              <a:rPr lang="en-US" noProof="0" dirty="0"/>
              <a:t> Add a footer 	</a:t>
            </a:r>
          </a:p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01C1-348E-4149-A60A-012B14EBE97F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52B1BB7-5686-45D5-B55F-9490788630D1}"/>
              </a:ext>
            </a:extLst>
          </p:cNvPr>
          <p:cNvSpPr/>
          <p:nvPr userDrawn="1"/>
        </p:nvSpPr>
        <p:spPr>
          <a:xfrm>
            <a:off x="-1" y="2526525"/>
            <a:ext cx="1630838" cy="3563377"/>
          </a:xfrm>
          <a:prstGeom prst="rec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3DCC77D-E83C-469F-89CD-6BA43360ABC8}"/>
              </a:ext>
            </a:extLst>
          </p:cNvPr>
          <p:cNvSpPr/>
          <p:nvPr userDrawn="1"/>
        </p:nvSpPr>
        <p:spPr>
          <a:xfrm>
            <a:off x="0" y="758952"/>
            <a:ext cx="10905976" cy="165937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26324FCD-DB02-475A-A176-06E8E5A51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3974" y="868680"/>
            <a:ext cx="8590084" cy="143490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177FE1-3E6C-4964-8ECF-7A59B762B0E4}"/>
              </a:ext>
            </a:extLst>
          </p:cNvPr>
          <p:cNvSpPr/>
          <p:nvPr userDrawn="1"/>
        </p:nvSpPr>
        <p:spPr>
          <a:xfrm>
            <a:off x="11014533" y="759506"/>
            <a:ext cx="1170462" cy="1659371"/>
          </a:xfrm>
          <a:prstGeom prst="rec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6428E5B-816F-4CA0-B9A7-CB6107D35533}"/>
              </a:ext>
            </a:extLst>
          </p:cNvPr>
          <p:cNvSpPr/>
          <p:nvPr userDrawn="1"/>
        </p:nvSpPr>
        <p:spPr>
          <a:xfrm>
            <a:off x="1630837" y="2526525"/>
            <a:ext cx="10574682" cy="3563377"/>
          </a:xfrm>
          <a:prstGeom prst="rect">
            <a:avLst/>
          </a:prstGeom>
          <a:solidFill>
            <a:schemeClr val="tx1">
              <a:alpha val="8470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3" name="Date Placeholder 3">
            <a:extLst>
              <a:ext uri="{FF2B5EF4-FFF2-40B4-BE49-F238E27FC236}">
                <a16:creationId xmlns:a16="http://schemas.microsoft.com/office/drawing/2014/main" id="{4BB7DCFF-990A-4D13-AADC-AD1B3BABD3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</p:spPr>
        <p:txBody>
          <a:bodyPr/>
          <a:lstStyle/>
          <a:p>
            <a:r>
              <a:rPr lang="en-US" noProof="0" dirty="0"/>
              <a:t>7/14/2018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D1906FD-7264-467E-8A95-6A1598BBAE1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83974" y="2684769"/>
            <a:ext cx="4213601" cy="521833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1D9479BE-4889-4C54-8C9E-50648BC02381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2684769"/>
            <a:ext cx="4731990" cy="521833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8CBEFBB2-2C32-4339-A0D7-FE21D732939B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3225243"/>
            <a:ext cx="4731991" cy="27640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9D350AFD-FA04-40B5-BB0C-750B91312F9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783974" y="3225243"/>
            <a:ext cx="4213601" cy="27640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68119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Tm="43315"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  <a:p>
            <a:r>
              <a:rPr lang="en-US" noProof="0" dirty="0"/>
              <a:t> Add a footer 	</a:t>
            </a:r>
          </a:p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01C1-348E-4149-A60A-012B14EBE97F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52B1BB7-5686-45D5-B55F-9490788630D1}"/>
              </a:ext>
            </a:extLst>
          </p:cNvPr>
          <p:cNvSpPr/>
          <p:nvPr userDrawn="1"/>
        </p:nvSpPr>
        <p:spPr>
          <a:xfrm>
            <a:off x="-1" y="2526525"/>
            <a:ext cx="1630838" cy="3563377"/>
          </a:xfrm>
          <a:prstGeom prst="rec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3DCC77D-E83C-469F-89CD-6BA43360ABC8}"/>
              </a:ext>
            </a:extLst>
          </p:cNvPr>
          <p:cNvSpPr/>
          <p:nvPr userDrawn="1"/>
        </p:nvSpPr>
        <p:spPr>
          <a:xfrm>
            <a:off x="0" y="758952"/>
            <a:ext cx="10905976" cy="165937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26324FCD-DB02-475A-A176-06E8E5A51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3974" y="868680"/>
            <a:ext cx="8590084" cy="143490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177FE1-3E6C-4964-8ECF-7A59B762B0E4}"/>
              </a:ext>
            </a:extLst>
          </p:cNvPr>
          <p:cNvSpPr/>
          <p:nvPr userDrawn="1"/>
        </p:nvSpPr>
        <p:spPr>
          <a:xfrm>
            <a:off x="11014533" y="759506"/>
            <a:ext cx="1170462" cy="1659371"/>
          </a:xfrm>
          <a:prstGeom prst="rec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6428E5B-816F-4CA0-B9A7-CB6107D35533}"/>
              </a:ext>
            </a:extLst>
          </p:cNvPr>
          <p:cNvSpPr/>
          <p:nvPr userDrawn="1"/>
        </p:nvSpPr>
        <p:spPr>
          <a:xfrm>
            <a:off x="1630837" y="2526525"/>
            <a:ext cx="10574682" cy="3563377"/>
          </a:xfrm>
          <a:prstGeom prst="rect">
            <a:avLst/>
          </a:prstGeom>
          <a:solidFill>
            <a:schemeClr val="tx1">
              <a:alpha val="8470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3" name="Date Placeholder 3">
            <a:extLst>
              <a:ext uri="{FF2B5EF4-FFF2-40B4-BE49-F238E27FC236}">
                <a16:creationId xmlns:a16="http://schemas.microsoft.com/office/drawing/2014/main" id="{4BB7DCFF-990A-4D13-AADC-AD1B3BABD3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</p:spPr>
        <p:txBody>
          <a:bodyPr/>
          <a:lstStyle/>
          <a:p>
            <a:r>
              <a:rPr lang="en-US" noProof="0" dirty="0"/>
              <a:t>7/14/2018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78439C3-2539-4484-8848-B8140826D7D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83974" y="2684769"/>
            <a:ext cx="4235826" cy="330454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AC8FBFBF-CD25-4076-8A61-06DD30C0489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2684768"/>
            <a:ext cx="4731991" cy="330454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23231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Tm="43315"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B40D05C-B196-4463-8AF0-FECF8B476CA5}"/>
              </a:ext>
            </a:extLst>
          </p:cNvPr>
          <p:cNvSpPr/>
          <p:nvPr userDrawn="1"/>
        </p:nvSpPr>
        <p:spPr>
          <a:xfrm>
            <a:off x="3705041" y="763792"/>
            <a:ext cx="7857285" cy="5335255"/>
          </a:xfrm>
          <a:prstGeom prst="rect">
            <a:avLst/>
          </a:prstGeom>
          <a:solidFill>
            <a:schemeClr val="tx1">
              <a:alpha val="85098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noProof="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EBED2C-F3CC-43CD-9D5D-53C48DD4A17C}"/>
              </a:ext>
            </a:extLst>
          </p:cNvPr>
          <p:cNvSpPr/>
          <p:nvPr userDrawn="1"/>
        </p:nvSpPr>
        <p:spPr>
          <a:xfrm>
            <a:off x="11804486" y="745000"/>
            <a:ext cx="384668" cy="5344904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00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988879-231C-4C2A-8B72-7EC0AB5CA21B}"/>
              </a:ext>
            </a:extLst>
          </p:cNvPr>
          <p:cNvSpPr/>
          <p:nvPr userDrawn="1"/>
        </p:nvSpPr>
        <p:spPr>
          <a:xfrm>
            <a:off x="0" y="745000"/>
            <a:ext cx="3430043" cy="533095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9" y="864110"/>
            <a:ext cx="2947482" cy="182253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noProof="0" dirty="0"/>
          </a:p>
          <a:p>
            <a:r>
              <a:rPr lang="en-US" noProof="0" dirty="0"/>
              <a:t> Add a footer 	</a:t>
            </a:r>
          </a:p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F5601C1-348E-4149-A60A-012B14EBE97F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A6C3BCD-F202-467A-ABBA-F38FC29898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noProof="0" dirty="0"/>
              <a:t>7/14/2018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E54FB1F0-6244-4B59-A42E-7B0515D37C8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52920" y="2686640"/>
            <a:ext cx="2947481" cy="32441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52A72E56-7D9E-4CDE-9E60-7770E79CF6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9268" y="864111"/>
            <a:ext cx="7486120" cy="5066714"/>
          </a:xfrm>
        </p:spPr>
        <p:txBody>
          <a:bodyPr/>
          <a:lstStyle>
            <a:lvl1pPr marL="0" indent="0">
              <a:buNone/>
              <a:defRPr sz="32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940710"/>
      </p:ext>
    </p:extLst>
  </p:cSld>
  <p:clrMapOvr>
    <a:masterClrMapping/>
  </p:clrMapOvr>
  <p:transition spd="slow" advTm="43315"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  <a:p>
            <a:r>
              <a:rPr lang="en-US" noProof="0" dirty="0"/>
              <a:t> Add a footer 	</a:t>
            </a:r>
          </a:p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01C1-348E-4149-A60A-012B14EBE97F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52B1BB7-5686-45D5-B55F-9490788630D1}"/>
              </a:ext>
            </a:extLst>
          </p:cNvPr>
          <p:cNvSpPr/>
          <p:nvPr userDrawn="1"/>
        </p:nvSpPr>
        <p:spPr>
          <a:xfrm>
            <a:off x="-1" y="2526525"/>
            <a:ext cx="1630838" cy="3563377"/>
          </a:xfrm>
          <a:prstGeom prst="rec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3DCC77D-E83C-469F-89CD-6BA43360ABC8}"/>
              </a:ext>
            </a:extLst>
          </p:cNvPr>
          <p:cNvSpPr/>
          <p:nvPr userDrawn="1"/>
        </p:nvSpPr>
        <p:spPr>
          <a:xfrm>
            <a:off x="0" y="758952"/>
            <a:ext cx="10905976" cy="165937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26324FCD-DB02-475A-A176-06E8E5A51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3974" y="868680"/>
            <a:ext cx="8590084" cy="143490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177FE1-3E6C-4964-8ECF-7A59B762B0E4}"/>
              </a:ext>
            </a:extLst>
          </p:cNvPr>
          <p:cNvSpPr/>
          <p:nvPr userDrawn="1"/>
        </p:nvSpPr>
        <p:spPr>
          <a:xfrm>
            <a:off x="11014533" y="759506"/>
            <a:ext cx="1170462" cy="1659371"/>
          </a:xfrm>
          <a:prstGeom prst="rec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6428E5B-816F-4CA0-B9A7-CB6107D35533}"/>
              </a:ext>
            </a:extLst>
          </p:cNvPr>
          <p:cNvSpPr/>
          <p:nvPr userDrawn="1"/>
        </p:nvSpPr>
        <p:spPr>
          <a:xfrm>
            <a:off x="1630837" y="2526525"/>
            <a:ext cx="10574682" cy="3563377"/>
          </a:xfrm>
          <a:prstGeom prst="rect">
            <a:avLst/>
          </a:prstGeom>
          <a:solidFill>
            <a:schemeClr val="tx1">
              <a:alpha val="8470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3" name="Date Placeholder 3">
            <a:extLst>
              <a:ext uri="{FF2B5EF4-FFF2-40B4-BE49-F238E27FC236}">
                <a16:creationId xmlns:a16="http://schemas.microsoft.com/office/drawing/2014/main" id="{4BB7DCFF-990A-4D13-AADC-AD1B3BABD3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</p:spPr>
        <p:txBody>
          <a:bodyPr/>
          <a:lstStyle/>
          <a:p>
            <a:r>
              <a:rPr lang="en-US" noProof="0" dirty="0"/>
              <a:t>7/14/2018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465B3165-6F10-4D0F-9BC8-B4C451444D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62466" y="2684770"/>
            <a:ext cx="1259814" cy="330454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0EC084C-1181-4416-B55B-179995FCEE9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783974" y="2684770"/>
            <a:ext cx="9120217" cy="330454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60952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Tm="43315"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  <a:p>
            <a:r>
              <a:rPr lang="en-US" noProof="0" dirty="0"/>
              <a:t> Add a footer 	</a:t>
            </a:r>
          </a:p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01C1-348E-4149-A60A-012B14EBE97F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52B1BB7-5686-45D5-B55F-9490788630D1}"/>
              </a:ext>
            </a:extLst>
          </p:cNvPr>
          <p:cNvSpPr/>
          <p:nvPr userDrawn="1"/>
        </p:nvSpPr>
        <p:spPr>
          <a:xfrm>
            <a:off x="-1" y="2526525"/>
            <a:ext cx="1170462" cy="3563377"/>
          </a:xfrm>
          <a:prstGeom prst="rec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3DCC77D-E83C-469F-89CD-6BA43360ABC8}"/>
              </a:ext>
            </a:extLst>
          </p:cNvPr>
          <p:cNvSpPr/>
          <p:nvPr userDrawn="1"/>
        </p:nvSpPr>
        <p:spPr>
          <a:xfrm>
            <a:off x="0" y="758952"/>
            <a:ext cx="10905976" cy="165937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26324FCD-DB02-475A-A176-06E8E5A51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3974" y="868680"/>
            <a:ext cx="8590084" cy="143490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177FE1-3E6C-4964-8ECF-7A59B762B0E4}"/>
              </a:ext>
            </a:extLst>
          </p:cNvPr>
          <p:cNvSpPr/>
          <p:nvPr userDrawn="1"/>
        </p:nvSpPr>
        <p:spPr>
          <a:xfrm>
            <a:off x="11014533" y="759506"/>
            <a:ext cx="1170462" cy="1659371"/>
          </a:xfrm>
          <a:prstGeom prst="rec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6428E5B-816F-4CA0-B9A7-CB6107D35533}"/>
              </a:ext>
            </a:extLst>
          </p:cNvPr>
          <p:cNvSpPr/>
          <p:nvPr userDrawn="1"/>
        </p:nvSpPr>
        <p:spPr>
          <a:xfrm>
            <a:off x="1287810" y="2526525"/>
            <a:ext cx="10905975" cy="3563377"/>
          </a:xfrm>
          <a:prstGeom prst="rect">
            <a:avLst/>
          </a:prstGeom>
          <a:solidFill>
            <a:schemeClr val="tx1">
              <a:alpha val="8470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3" name="Date Placeholder 3">
            <a:extLst>
              <a:ext uri="{FF2B5EF4-FFF2-40B4-BE49-F238E27FC236}">
                <a16:creationId xmlns:a16="http://schemas.microsoft.com/office/drawing/2014/main" id="{4BB7DCFF-990A-4D13-AADC-AD1B3BABD3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</p:spPr>
        <p:txBody>
          <a:bodyPr/>
          <a:lstStyle/>
          <a:p>
            <a:r>
              <a:rPr lang="en-US" noProof="0" dirty="0"/>
              <a:t>7/14/2018</a:t>
            </a:r>
          </a:p>
        </p:txBody>
      </p:sp>
    </p:spTree>
    <p:extLst>
      <p:ext uri="{BB962C8B-B14F-4D97-AF65-F5344CB8AC3E}">
        <p14:creationId xmlns:p14="http://schemas.microsoft.com/office/powerpoint/2010/main" val="3460072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Tm="43315"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  <a:p>
            <a:r>
              <a:rPr lang="en-US" noProof="0" dirty="0"/>
              <a:t> Add a footer 	</a:t>
            </a:r>
          </a:p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01C1-348E-4149-A60A-012B14EBE97F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AA5E670-4D55-43E7-A5BE-FE9C80961E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</p:spPr>
        <p:txBody>
          <a:bodyPr/>
          <a:lstStyle/>
          <a:p>
            <a:r>
              <a:rPr lang="en-US" noProof="0" dirty="0"/>
              <a:t>7/14/2018</a:t>
            </a:r>
          </a:p>
        </p:txBody>
      </p:sp>
    </p:spTree>
    <p:extLst>
      <p:ext uri="{BB962C8B-B14F-4D97-AF65-F5344CB8AC3E}">
        <p14:creationId xmlns:p14="http://schemas.microsoft.com/office/powerpoint/2010/main" val="3321634047"/>
      </p:ext>
    </p:extLst>
  </p:cSld>
  <p:clrMapOvr>
    <a:masterClrMapping/>
  </p:clrMapOvr>
  <p:transition spd="slow" advTm="43315"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noProof="0" dirty="0"/>
          </a:p>
        </p:txBody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chemeClr val="tx1">
              <a:lumMod val="65000"/>
              <a:alpha val="4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7/14/2018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  <a:p>
            <a:r>
              <a:rPr lang="en-US" noProof="0" dirty="0"/>
              <a:t> Add a footer 	</a:t>
            </a:r>
          </a:p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01C1-348E-4149-A60A-012B14EBE97F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96248442"/>
      </p:ext>
    </p:extLst>
  </p:cSld>
  <p:clrMapOvr>
    <a:masterClrMapping/>
  </p:clrMapOvr>
  <p:transition spd="slow" advTm="43315"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B40D05C-B196-4463-8AF0-FECF8B476CA5}"/>
              </a:ext>
            </a:extLst>
          </p:cNvPr>
          <p:cNvSpPr/>
          <p:nvPr userDrawn="1"/>
        </p:nvSpPr>
        <p:spPr>
          <a:xfrm>
            <a:off x="3705041" y="763792"/>
            <a:ext cx="7857285" cy="5335255"/>
          </a:xfrm>
          <a:prstGeom prst="rect">
            <a:avLst/>
          </a:prstGeom>
          <a:solidFill>
            <a:schemeClr val="tx1">
              <a:alpha val="85098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noProof="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EBED2C-F3CC-43CD-9D5D-53C48DD4A17C}"/>
              </a:ext>
            </a:extLst>
          </p:cNvPr>
          <p:cNvSpPr/>
          <p:nvPr userDrawn="1"/>
        </p:nvSpPr>
        <p:spPr>
          <a:xfrm>
            <a:off x="11815244" y="745000"/>
            <a:ext cx="384668" cy="5344904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00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988879-231C-4C2A-8B72-7EC0AB5CA21B}"/>
              </a:ext>
            </a:extLst>
          </p:cNvPr>
          <p:cNvSpPr/>
          <p:nvPr userDrawn="1"/>
        </p:nvSpPr>
        <p:spPr>
          <a:xfrm>
            <a:off x="0" y="745000"/>
            <a:ext cx="3430043" cy="533095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9" y="2043953"/>
            <a:ext cx="2947482" cy="368106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noProof="0" dirty="0"/>
          </a:p>
          <a:p>
            <a:r>
              <a:rPr lang="en-US" noProof="0" dirty="0"/>
              <a:t> Add a footer 	</a:t>
            </a:r>
          </a:p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F5601C1-348E-4149-A60A-012B14EBE97F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A6C3BCD-F202-467A-ABBA-F38FC29898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noProof="0" dirty="0"/>
              <a:t>7/14/2018</a:t>
            </a:r>
          </a:p>
        </p:txBody>
      </p:sp>
    </p:spTree>
    <p:extLst>
      <p:ext uri="{BB962C8B-B14F-4D97-AF65-F5344CB8AC3E}">
        <p14:creationId xmlns:p14="http://schemas.microsoft.com/office/powerpoint/2010/main" val="3901603545"/>
      </p:ext>
    </p:extLst>
  </p:cSld>
  <p:clrMapOvr>
    <a:masterClrMapping/>
  </p:clrMapOvr>
  <p:transition spd="slow" advTm="43315"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  <a:p>
            <a:r>
              <a:rPr lang="en-US" noProof="0" dirty="0"/>
              <a:t> Add a footer 	</a:t>
            </a:r>
          </a:p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01C1-348E-4149-A60A-012B14EBE97F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52B1BB7-5686-45D5-B55F-9490788630D1}"/>
              </a:ext>
            </a:extLst>
          </p:cNvPr>
          <p:cNvSpPr/>
          <p:nvPr userDrawn="1"/>
        </p:nvSpPr>
        <p:spPr>
          <a:xfrm>
            <a:off x="-1" y="2526525"/>
            <a:ext cx="1170462" cy="3563377"/>
          </a:xfrm>
          <a:prstGeom prst="rec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3DCC77D-E83C-469F-89CD-6BA43360ABC8}"/>
              </a:ext>
            </a:extLst>
          </p:cNvPr>
          <p:cNvSpPr/>
          <p:nvPr userDrawn="1"/>
        </p:nvSpPr>
        <p:spPr>
          <a:xfrm>
            <a:off x="0" y="758952"/>
            <a:ext cx="10905976" cy="165937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26324FCD-DB02-475A-A176-06E8E5A51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3974" y="868680"/>
            <a:ext cx="8590084" cy="143490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177FE1-3E6C-4964-8ECF-7A59B762B0E4}"/>
              </a:ext>
            </a:extLst>
          </p:cNvPr>
          <p:cNvSpPr/>
          <p:nvPr userDrawn="1"/>
        </p:nvSpPr>
        <p:spPr>
          <a:xfrm>
            <a:off x="11014533" y="759506"/>
            <a:ext cx="1170462" cy="1659371"/>
          </a:xfrm>
          <a:prstGeom prst="rec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6428E5B-816F-4CA0-B9A7-CB6107D35533}"/>
              </a:ext>
            </a:extLst>
          </p:cNvPr>
          <p:cNvSpPr/>
          <p:nvPr userDrawn="1"/>
        </p:nvSpPr>
        <p:spPr>
          <a:xfrm>
            <a:off x="1287810" y="2526525"/>
            <a:ext cx="10905975" cy="3563377"/>
          </a:xfrm>
          <a:prstGeom prst="rect">
            <a:avLst/>
          </a:prstGeom>
          <a:solidFill>
            <a:schemeClr val="tx1">
              <a:alpha val="8470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F0772FB0-32ED-4DB8-9F56-587A5BEF3F2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83974" y="2684770"/>
            <a:ext cx="9120216" cy="3304549"/>
          </a:xfrm>
        </p:spPr>
        <p:txBody>
          <a:bodyPr anchor="ctr" anchorCtr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200" cap="none" spc="0" baseline="0">
                <a:solidFill>
                  <a:schemeClr val="bg2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1800">
                <a:solidFill>
                  <a:schemeClr val="bg2"/>
                </a:solidFill>
              </a:defRPr>
            </a:lvl2pPr>
            <a:lvl3pPr marL="1200150" indent="-285750">
              <a:buFont typeface="Arial" panose="020B0604020202020204" pitchFamily="34" charset="0"/>
              <a:buChar char="•"/>
              <a:defRPr sz="1600">
                <a:solidFill>
                  <a:schemeClr val="bg2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400">
                <a:solidFill>
                  <a:schemeClr val="bg2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bg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3" name="Date Placeholder 3">
            <a:extLst>
              <a:ext uri="{FF2B5EF4-FFF2-40B4-BE49-F238E27FC236}">
                <a16:creationId xmlns:a16="http://schemas.microsoft.com/office/drawing/2014/main" id="{4BB7DCFF-990A-4D13-AADC-AD1B3BABD3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</p:spPr>
        <p:txBody>
          <a:bodyPr/>
          <a:lstStyle/>
          <a:p>
            <a:r>
              <a:rPr lang="en-US" noProof="0" dirty="0"/>
              <a:t>7/14/2018</a:t>
            </a:r>
          </a:p>
        </p:txBody>
      </p:sp>
    </p:spTree>
    <p:extLst>
      <p:ext uri="{BB962C8B-B14F-4D97-AF65-F5344CB8AC3E}">
        <p14:creationId xmlns:p14="http://schemas.microsoft.com/office/powerpoint/2010/main" val="23161944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Tm="43315"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590D47E-B3B8-440E-9F42-8E8BF157EBFB}"/>
              </a:ext>
            </a:extLst>
          </p:cNvPr>
          <p:cNvSpPr/>
          <p:nvPr userDrawn="1"/>
        </p:nvSpPr>
        <p:spPr>
          <a:xfrm>
            <a:off x="8722615" y="761103"/>
            <a:ext cx="3469385" cy="533579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83566" y="2345167"/>
            <a:ext cx="2947482" cy="337635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1F71A73-3F86-47BC-8F23-CF55E86418C3}"/>
              </a:ext>
            </a:extLst>
          </p:cNvPr>
          <p:cNvSpPr/>
          <p:nvPr userDrawn="1"/>
        </p:nvSpPr>
        <p:spPr>
          <a:xfrm>
            <a:off x="573233" y="761103"/>
            <a:ext cx="8065158" cy="5335793"/>
          </a:xfrm>
          <a:prstGeom prst="rect">
            <a:avLst/>
          </a:prstGeom>
          <a:solidFill>
            <a:schemeClr val="tx1">
              <a:alpha val="85098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951134" y="860611"/>
            <a:ext cx="7315200" cy="512064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noProof="0" dirty="0"/>
          </a:p>
          <a:p>
            <a:r>
              <a:rPr lang="en-US" noProof="0" dirty="0"/>
              <a:t> Add a footer 	</a:t>
            </a:r>
          </a:p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F5601C1-348E-4149-A60A-012B14EBE97F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A6C3BCD-F202-467A-ABBA-F38FC29898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noProof="0" dirty="0"/>
              <a:t>7/14/2018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CA5BF5-DE7F-4460-817D-AE1BAC336C92}"/>
              </a:ext>
            </a:extLst>
          </p:cNvPr>
          <p:cNvSpPr/>
          <p:nvPr userDrawn="1"/>
        </p:nvSpPr>
        <p:spPr>
          <a:xfrm>
            <a:off x="1" y="753035"/>
            <a:ext cx="494852" cy="5335793"/>
          </a:xfrm>
          <a:prstGeom prst="rec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17335517"/>
      </p:ext>
    </p:extLst>
  </p:cSld>
  <p:clrMapOvr>
    <a:masterClrMapping/>
  </p:clrMapOvr>
  <p:transition spd="slow" advTm="43315"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and 4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B40D05C-B196-4463-8AF0-FECF8B476CA5}"/>
              </a:ext>
            </a:extLst>
          </p:cNvPr>
          <p:cNvSpPr/>
          <p:nvPr userDrawn="1"/>
        </p:nvSpPr>
        <p:spPr>
          <a:xfrm>
            <a:off x="3705041" y="763792"/>
            <a:ext cx="7857285" cy="5335255"/>
          </a:xfrm>
          <a:prstGeom prst="rect">
            <a:avLst/>
          </a:prstGeom>
          <a:solidFill>
            <a:schemeClr val="tx1">
              <a:alpha val="85098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noProof="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EBED2C-F3CC-43CD-9D5D-53C48DD4A17C}"/>
              </a:ext>
            </a:extLst>
          </p:cNvPr>
          <p:cNvSpPr/>
          <p:nvPr userDrawn="1"/>
        </p:nvSpPr>
        <p:spPr>
          <a:xfrm>
            <a:off x="11804486" y="745000"/>
            <a:ext cx="384668" cy="5344904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00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988879-231C-4C2A-8B72-7EC0AB5CA21B}"/>
              </a:ext>
            </a:extLst>
          </p:cNvPr>
          <p:cNvSpPr/>
          <p:nvPr userDrawn="1"/>
        </p:nvSpPr>
        <p:spPr>
          <a:xfrm>
            <a:off x="0" y="745000"/>
            <a:ext cx="3430043" cy="533095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9" y="2043953"/>
            <a:ext cx="2947482" cy="368106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69268" y="864108"/>
            <a:ext cx="3618054" cy="2449247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noProof="0" dirty="0"/>
          </a:p>
          <a:p>
            <a:r>
              <a:rPr lang="en-US" noProof="0" dirty="0"/>
              <a:t> Add a footer 	</a:t>
            </a:r>
          </a:p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F5601C1-348E-4149-A60A-012B14EBE97F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A6C3BCD-F202-467A-ABBA-F38FC29898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noProof="0" dirty="0"/>
              <a:t>7/14/2018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71F6AA6-44A2-4F03-9FFE-66D0E2F0C922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740240" y="864108"/>
            <a:ext cx="3618054" cy="2449247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1AAA51A-AC54-4EAF-98E6-2A338021A4D3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869268" y="3481577"/>
            <a:ext cx="3618054" cy="2449247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7525DB2A-A40E-4DE5-8DA6-5FB847C0F0D7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740240" y="3481577"/>
            <a:ext cx="3618054" cy="2449247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0386785"/>
      </p:ext>
    </p:extLst>
  </p:cSld>
  <p:clrMapOvr>
    <a:masterClrMapping/>
  </p:clrMapOvr>
  <p:transition spd="slow" advTm="43315"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_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  <a:p>
            <a:r>
              <a:rPr lang="en-US" noProof="0" dirty="0"/>
              <a:t> Add a footer 	</a:t>
            </a:r>
          </a:p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01C1-348E-4149-A60A-012B14EBE97F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5CCA687-AB7D-4035-849A-4D9F7C0401C1}"/>
              </a:ext>
            </a:extLst>
          </p:cNvPr>
          <p:cNvSpPr/>
          <p:nvPr userDrawn="1"/>
        </p:nvSpPr>
        <p:spPr>
          <a:xfrm>
            <a:off x="-1" y="2526525"/>
            <a:ext cx="3068514" cy="356337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B57C12-8635-490F-AC5E-880EE5EFB9F2}"/>
              </a:ext>
            </a:extLst>
          </p:cNvPr>
          <p:cNvSpPr/>
          <p:nvPr userDrawn="1"/>
        </p:nvSpPr>
        <p:spPr>
          <a:xfrm>
            <a:off x="3200401" y="2526525"/>
            <a:ext cx="8481645" cy="3563377"/>
          </a:xfrm>
          <a:prstGeom prst="rect">
            <a:avLst/>
          </a:prstGeom>
          <a:solidFill>
            <a:schemeClr val="tx1">
              <a:alpha val="8470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BF4D011-4812-426A-AF72-052AC843FFB5}"/>
              </a:ext>
            </a:extLst>
          </p:cNvPr>
          <p:cNvSpPr/>
          <p:nvPr userDrawn="1"/>
        </p:nvSpPr>
        <p:spPr>
          <a:xfrm>
            <a:off x="0" y="758952"/>
            <a:ext cx="3068515" cy="1659371"/>
          </a:xfrm>
          <a:prstGeom prst="rec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933F083-BCA0-42F4-BB66-81AD5A4DA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954" y="2637691"/>
            <a:ext cx="2431210" cy="334705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40193E2-84B1-4994-8F97-4A2EBCE6D1A5}"/>
              </a:ext>
            </a:extLst>
          </p:cNvPr>
          <p:cNvSpPr/>
          <p:nvPr userDrawn="1"/>
        </p:nvSpPr>
        <p:spPr>
          <a:xfrm>
            <a:off x="11815866" y="2526524"/>
            <a:ext cx="376134" cy="3567951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69071-305C-4C40-87F4-0EE8553B66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97275" y="2638425"/>
            <a:ext cx="8091488" cy="334645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C8501626-512F-4A26-9857-5FC55FC399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</p:spPr>
        <p:txBody>
          <a:bodyPr/>
          <a:lstStyle/>
          <a:p>
            <a:r>
              <a:rPr lang="en-US" noProof="0" dirty="0"/>
              <a:t>7/14/2018</a:t>
            </a:r>
          </a:p>
        </p:txBody>
      </p:sp>
    </p:spTree>
    <p:extLst>
      <p:ext uri="{BB962C8B-B14F-4D97-AF65-F5344CB8AC3E}">
        <p14:creationId xmlns:p14="http://schemas.microsoft.com/office/powerpoint/2010/main" val="3909546768"/>
      </p:ext>
    </p:extLst>
  </p:cSld>
  <p:clrMapOvr>
    <a:masterClrMapping/>
  </p:clrMapOvr>
  <p:transition spd="slow" advTm="43315"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  <a:p>
            <a:r>
              <a:rPr lang="en-US" noProof="0" dirty="0"/>
              <a:t> Add a footer 	</a:t>
            </a:r>
          </a:p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01C1-348E-4149-A60A-012B14EBE97F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B57C12-8635-490F-AC5E-880EE5EFB9F2}"/>
              </a:ext>
            </a:extLst>
          </p:cNvPr>
          <p:cNvSpPr/>
          <p:nvPr userDrawn="1"/>
        </p:nvSpPr>
        <p:spPr>
          <a:xfrm>
            <a:off x="527125" y="2524913"/>
            <a:ext cx="8481645" cy="3563377"/>
          </a:xfrm>
          <a:prstGeom prst="rect">
            <a:avLst/>
          </a:prstGeom>
          <a:solidFill>
            <a:schemeClr val="tx1">
              <a:alpha val="8470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5CCA687-AB7D-4035-849A-4D9F7C0401C1}"/>
              </a:ext>
            </a:extLst>
          </p:cNvPr>
          <p:cNvSpPr/>
          <p:nvPr userDrawn="1"/>
        </p:nvSpPr>
        <p:spPr>
          <a:xfrm>
            <a:off x="9118064" y="2524912"/>
            <a:ext cx="3068514" cy="356337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BF4D011-4812-426A-AF72-052AC843FFB5}"/>
              </a:ext>
            </a:extLst>
          </p:cNvPr>
          <p:cNvSpPr/>
          <p:nvPr userDrawn="1"/>
        </p:nvSpPr>
        <p:spPr>
          <a:xfrm>
            <a:off x="9118063" y="765851"/>
            <a:ext cx="3068515" cy="1659371"/>
          </a:xfrm>
          <a:prstGeom prst="rec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933F083-BCA0-42F4-BB66-81AD5A4DA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5958" y="2641544"/>
            <a:ext cx="2431210" cy="334705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40193E2-84B1-4994-8F97-4A2EBCE6D1A5}"/>
              </a:ext>
            </a:extLst>
          </p:cNvPr>
          <p:cNvSpPr/>
          <p:nvPr userDrawn="1"/>
        </p:nvSpPr>
        <p:spPr>
          <a:xfrm>
            <a:off x="15348" y="2531097"/>
            <a:ext cx="376134" cy="3567951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69071-305C-4C40-87F4-0EE8553B66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2203" y="2633375"/>
            <a:ext cx="8091488" cy="334645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C8501626-512F-4A26-9857-5FC55FC399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</p:spPr>
        <p:txBody>
          <a:bodyPr/>
          <a:lstStyle/>
          <a:p>
            <a:r>
              <a:rPr lang="en-US" noProof="0" dirty="0"/>
              <a:t>7/14/2018</a:t>
            </a:r>
          </a:p>
        </p:txBody>
      </p:sp>
    </p:spTree>
    <p:extLst>
      <p:ext uri="{BB962C8B-B14F-4D97-AF65-F5344CB8AC3E}">
        <p14:creationId xmlns:p14="http://schemas.microsoft.com/office/powerpoint/2010/main" val="660225964"/>
      </p:ext>
    </p:extLst>
  </p:cSld>
  <p:clrMapOvr>
    <a:masterClrMapping/>
  </p:clrMapOvr>
  <p:transition spd="slow" advTm="43315"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_by_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FEA5CF-263B-4BE3-8A0F-4F64C91A3E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noFill/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9B4BDF-0731-43A1-9FA4-B813CCABFFBD}"/>
              </a:ext>
            </a:extLst>
          </p:cNvPr>
          <p:cNvSpPr/>
          <p:nvPr userDrawn="1"/>
        </p:nvSpPr>
        <p:spPr>
          <a:xfrm>
            <a:off x="0" y="2661238"/>
            <a:ext cx="4044464" cy="3131310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4E936B2-F67D-47E2-B4EF-BFB09DFAE723}"/>
              </a:ext>
            </a:extLst>
          </p:cNvPr>
          <p:cNvSpPr/>
          <p:nvPr userDrawn="1"/>
        </p:nvSpPr>
        <p:spPr>
          <a:xfrm>
            <a:off x="7746025" y="1065452"/>
            <a:ext cx="4445977" cy="4727095"/>
          </a:xfrm>
          <a:prstGeom prst="rect">
            <a:avLst/>
          </a:prstGeom>
          <a:solidFill>
            <a:schemeClr val="tx1">
              <a:alpha val="85098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D99AE2-0582-4909-A290-DE0718ED189B}"/>
              </a:ext>
            </a:extLst>
          </p:cNvPr>
          <p:cNvSpPr/>
          <p:nvPr userDrawn="1"/>
        </p:nvSpPr>
        <p:spPr>
          <a:xfrm>
            <a:off x="2" y="1065451"/>
            <a:ext cx="4044465" cy="1478849"/>
          </a:xfrm>
          <a:prstGeom prst="rec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0F68EA6-727E-4DCD-8AC2-A483CE5A6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476" y="2795380"/>
            <a:ext cx="3369512" cy="2880230"/>
          </a:xfrm>
        </p:spPr>
        <p:txBody>
          <a:bodyPr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z="3000" noProof="0"/>
              <a:t>Click to edit Master title style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C504EF3-1237-4467-9FD5-E0E43C1BABF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929197" y="1206481"/>
            <a:ext cx="4079631" cy="446912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  <a:p>
            <a:r>
              <a:rPr lang="en-US" noProof="0" dirty="0"/>
              <a:t> Add a footer 	</a:t>
            </a:r>
          </a:p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01C1-348E-4149-A60A-012B14EBE97F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668056DE-DA3F-41EF-A93F-C50A4A789D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</p:spPr>
        <p:txBody>
          <a:bodyPr/>
          <a:lstStyle/>
          <a:p>
            <a:r>
              <a:rPr lang="en-US" noProof="0" dirty="0"/>
              <a:t>7/14/2018</a:t>
            </a:r>
          </a:p>
        </p:txBody>
      </p:sp>
    </p:spTree>
    <p:extLst>
      <p:ext uri="{BB962C8B-B14F-4D97-AF65-F5344CB8AC3E}">
        <p14:creationId xmlns:p14="http://schemas.microsoft.com/office/powerpoint/2010/main" val="1018146752"/>
      </p:ext>
    </p:extLst>
  </p:cSld>
  <p:clrMapOvr>
    <a:masterClrMapping/>
  </p:clrMapOvr>
  <p:transition spd="slow" advTm="43315"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blipFill dpi="0" rotWithShape="1">
          <a:blip r:embed="rId17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 dirty="0"/>
              <a:t>7/14/2018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/>
                </a:solidFill>
              </a:defRPr>
            </a:lvl1pPr>
          </a:lstStyle>
          <a:p>
            <a:endParaRPr lang="en-US" noProof="0" dirty="0"/>
          </a:p>
          <a:p>
            <a:r>
              <a:rPr lang="en-US" noProof="0" dirty="0"/>
              <a:t> Add a footer 	</a:t>
            </a:r>
          </a:p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2"/>
                </a:solidFill>
              </a:defRPr>
            </a:lvl1pPr>
          </a:lstStyle>
          <a:p>
            <a:fld id="{2F5601C1-348E-4149-A60A-012B14EBE97F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24100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5" r:id="rId2"/>
    <p:sldLayoutId id="2147483662" r:id="rId3"/>
    <p:sldLayoutId id="2147483672" r:id="rId4"/>
    <p:sldLayoutId id="2147483676" r:id="rId5"/>
    <p:sldLayoutId id="2147483677" r:id="rId6"/>
    <p:sldLayoutId id="2147483673" r:id="rId7"/>
    <p:sldLayoutId id="2147483678" r:id="rId8"/>
    <p:sldLayoutId id="2147483674" r:id="rId9"/>
    <p:sldLayoutId id="2147483682" r:id="rId10"/>
    <p:sldLayoutId id="2147483684" r:id="rId11"/>
    <p:sldLayoutId id="2147483680" r:id="rId12"/>
    <p:sldLayoutId id="2147483683" r:id="rId13"/>
    <p:sldLayoutId id="2147483679" r:id="rId14"/>
    <p:sldLayoutId id="2147483667" r:id="rId15"/>
  </p:sldLayoutIdLst>
  <p:transition spd="slow" advTm="43315">
    <p:pull dir="d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B9AC2C2-8572-458B-92E0-FCFC56DAF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761998"/>
            <a:ext cx="3200400" cy="5334001"/>
          </a:xfrm>
          <a:prstGeom prst="rect">
            <a:avLst/>
          </a:prstGeom>
          <a:solidFill>
            <a:schemeClr val="tx2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AEE3CC4A-1C1A-47EE-A13F-126EC5A997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654575" y="2229445"/>
            <a:ext cx="1963933" cy="2207684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02B5859-9D6F-46C0-ABF0-023C6B741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89874" y="761997"/>
            <a:ext cx="8902126" cy="3832225"/>
          </a:xfrm>
          <a:prstGeom prst="rect">
            <a:avLst/>
          </a:prstGeom>
          <a:solidFill>
            <a:schemeClr val="accent5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21E24A-B45F-4E84-817F-A0D105887F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2622" y="1298448"/>
            <a:ext cx="7687500" cy="2922551"/>
          </a:xfrm>
        </p:spPr>
        <p:txBody>
          <a:bodyPr>
            <a:normAutofit fontScale="90000"/>
          </a:bodyPr>
          <a:lstStyle/>
          <a:p>
            <a:r>
              <a:rPr lang="en-US" sz="3000" dirty="0"/>
              <a:t>Window Rock Unified School District No 8.</a:t>
            </a:r>
            <a:br>
              <a:rPr lang="en-US" sz="3000" dirty="0"/>
            </a:br>
            <a:r>
              <a:rPr lang="en-US" sz="3000" dirty="0"/>
              <a:t>2022- 2023 District Orientation </a:t>
            </a:r>
            <a:br>
              <a:rPr lang="en-US" sz="3000" dirty="0"/>
            </a:br>
            <a:r>
              <a:rPr lang="en-US" sz="1700" dirty="0">
                <a:solidFill>
                  <a:srgbClr val="586EA6"/>
                </a:solidFill>
              </a:rPr>
              <a:t>.</a:t>
            </a:r>
            <a:br>
              <a:rPr lang="en-US" dirty="0"/>
            </a:br>
            <a:r>
              <a:rPr lang="en-US" b="1" dirty="0"/>
              <a:t>McKinney-Vento</a:t>
            </a:r>
            <a:br>
              <a:rPr lang="en-US" b="1" dirty="0"/>
            </a:br>
            <a:r>
              <a:rPr lang="en-US" b="1" dirty="0"/>
              <a:t>Homeless Education Program</a:t>
            </a:r>
            <a:endParaRPr lang="en-ZA" b="1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C9E9A52-DC4D-4073-B101-9B4108DAA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89874" y="4668819"/>
            <a:ext cx="8902126" cy="1427179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DCF22D-34B9-4165-8498-9B48279F64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22622" y="4876090"/>
            <a:ext cx="7187529" cy="104763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900" dirty="0"/>
              <a:t>Lambert Holyan, Wellness and Culture Coordinator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900" dirty="0"/>
              <a:t>August 2022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900" dirty="0"/>
              <a:t>WRUSD District Administration Fort, Defiance, Arizona</a:t>
            </a:r>
          </a:p>
        </p:txBody>
      </p:sp>
      <p:sp>
        <p:nvSpPr>
          <p:cNvPr id="4" name="Oval 3"/>
          <p:cNvSpPr/>
          <p:nvPr/>
        </p:nvSpPr>
        <p:spPr>
          <a:xfrm>
            <a:off x="10483557" y="1371600"/>
            <a:ext cx="1260768" cy="1255222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990581"/>
      </p:ext>
    </p:extLst>
  </p:cSld>
  <p:clrMapOvr>
    <a:masterClrMapping/>
  </p:clrMapOvr>
  <p:transition spd="slow" advTm="50476">
    <p:pull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D0034B7-EAC9-429D-9600-C58561D805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745000"/>
            <a:ext cx="3870251" cy="5330952"/>
          </a:xfrm>
          <a:prstGeom prst="rect">
            <a:avLst/>
          </a:prstGeom>
          <a:solidFill>
            <a:schemeClr val="accent5">
              <a:alpha val="57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itle 27">
            <a:extLst>
              <a:ext uri="{FF2B5EF4-FFF2-40B4-BE49-F238E27FC236}">
                <a16:creationId xmlns:a16="http://schemas.microsoft.com/office/drawing/2014/main" id="{B8A93A84-6089-431C-96E2-45FCA3C17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600" y="2102142"/>
            <a:ext cx="3092334" cy="3681067"/>
          </a:xfrm>
        </p:spPr>
        <p:txBody>
          <a:bodyPr>
            <a:normAutofit/>
          </a:bodyPr>
          <a:lstStyle/>
          <a:p>
            <a:r>
              <a:rPr lang="en-US" sz="3000" b="1" dirty="0"/>
              <a:t>Unaccompanied Homeless Youth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7F6F6C7-60D9-41AC-8781-68FDD4F32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60819" y="745000"/>
            <a:ext cx="7650534" cy="5335255"/>
          </a:xfrm>
          <a:prstGeom prst="rect">
            <a:avLst/>
          </a:prstGeom>
          <a:solidFill>
            <a:schemeClr val="tx1">
              <a:alpha val="85098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589616E0-5389-47D2-94BD-AC8874702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1758" y="864108"/>
            <a:ext cx="6952710" cy="512064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ea typeface="Tahoma" panose="020B0604030504040204" pitchFamily="34" charset="0"/>
                <a:cs typeface="Tahoma" panose="020B0604030504040204" pitchFamily="34" charset="0"/>
              </a:rPr>
              <a:t>Definition: </a:t>
            </a:r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child or youth who meets the McKinney-Vento definition and is not in the physical custody of a parent or guardian.  11434a(6)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Many youth become separated from parents due to lack of space in living situations or shelter policies.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Many flee abuse: 20-50% sexual; 40-60% physical.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Many flee family dysfunction: Over 2/3 Hotline callers report at least one parent abuses drugs or alcohol.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Roughly 1/3 homeless youth identify as LGBTQ.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10% of currently homeless female teens are pregnant.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Many are not enrolled in school.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898461-1DBF-4823-B0CE-25F935F9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15244" y="745000"/>
            <a:ext cx="384668" cy="5344904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8148" y="1644757"/>
            <a:ext cx="1133954" cy="127417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0833675" y="5682268"/>
            <a:ext cx="633507" cy="2462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NEHCY</a:t>
            </a:r>
          </a:p>
        </p:txBody>
      </p:sp>
    </p:spTree>
    <p:extLst>
      <p:ext uri="{BB962C8B-B14F-4D97-AF65-F5344CB8AC3E}">
        <p14:creationId xmlns:p14="http://schemas.microsoft.com/office/powerpoint/2010/main" val="1326978018"/>
      </p:ext>
    </p:extLst>
  </p:cSld>
  <p:clrMapOvr>
    <a:masterClrMapping/>
  </p:clrMapOvr>
  <p:transition spd="slow" advTm="68287">
    <p:pull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1CDF87-5947-46B9-A981-52B94561B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18063" y="765851"/>
            <a:ext cx="3068515" cy="1659371"/>
          </a:xfrm>
          <a:prstGeom prst="rec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C089318-7463-4911-97A4-30D30D408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2236" y="765851"/>
            <a:ext cx="376134" cy="5324405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4755A4-C6F3-4F77-8594-E673AE662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7125" y="765851"/>
            <a:ext cx="8481645" cy="5322439"/>
          </a:xfrm>
          <a:prstGeom prst="rect">
            <a:avLst/>
          </a:prstGeom>
          <a:solidFill>
            <a:schemeClr val="tx1">
              <a:alpha val="8470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9C604-71A9-4A75-AB45-E44E02F0D9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2203" y="1144985"/>
            <a:ext cx="8091488" cy="4624048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Immediate enrollment without documents.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School stability.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Transportation to school of origin.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Eliminate barriers = ensure school policies and procedures are fair.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Unaccompanied youth=immediate enrollment.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No judgment = communicate with sensitivity and understanding.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No discrimination = create a safe, confidential environment.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Resource Referrals.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Address the social-emotional needs.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District Liaison assigned to every school district. 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Dispute Resolution Process.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Receive ongoing support the ADE Homeless Education Program.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A9F0E1-FD08-4049-8F4B-43926E8ED6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18063" y="2524913"/>
            <a:ext cx="3068514" cy="3563377"/>
          </a:xfrm>
          <a:prstGeom prst="rect">
            <a:avLst/>
          </a:prstGeom>
          <a:solidFill>
            <a:schemeClr val="accent5">
              <a:alpha val="57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34FBDA-66C1-443E-A935-5C3C6B1F0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1281" y="3017176"/>
            <a:ext cx="2492447" cy="2296216"/>
          </a:xfrm>
        </p:spPr>
        <p:txBody>
          <a:bodyPr>
            <a:normAutofit/>
          </a:bodyPr>
          <a:lstStyle/>
          <a:p>
            <a:pPr algn="r"/>
            <a:r>
              <a:rPr lang="en-US" sz="3000" b="1" dirty="0"/>
              <a:t>Key Provisions of McKinney-Vento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0528" y="958449"/>
            <a:ext cx="1133954" cy="1274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513874"/>
      </p:ext>
    </p:extLst>
  </p:cSld>
  <p:clrMapOvr>
    <a:masterClrMapping/>
  </p:clrMapOvr>
  <p:transition spd="slow" advTm="54000">
    <p:pull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D0034B7-EAC9-429D-9600-C58561D805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745000"/>
            <a:ext cx="3870251" cy="5330952"/>
          </a:xfrm>
          <a:prstGeom prst="rect">
            <a:avLst/>
          </a:prstGeom>
          <a:solidFill>
            <a:schemeClr val="accent5">
              <a:alpha val="57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itle 27">
            <a:extLst>
              <a:ext uri="{FF2B5EF4-FFF2-40B4-BE49-F238E27FC236}">
                <a16:creationId xmlns:a16="http://schemas.microsoft.com/office/drawing/2014/main" id="{B8A93A84-6089-431C-96E2-45FCA3C17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600" y="2303681"/>
            <a:ext cx="3092334" cy="3681067"/>
          </a:xfrm>
        </p:spPr>
        <p:txBody>
          <a:bodyPr>
            <a:normAutofit/>
          </a:bodyPr>
          <a:lstStyle/>
          <a:p>
            <a:r>
              <a:rPr lang="en-US" sz="3000" b="1" dirty="0"/>
              <a:t>McKinney-Vento Student Eligibility Questionnaire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7F6F6C7-60D9-41AC-8781-68FDD4F32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60819" y="745000"/>
            <a:ext cx="7650534" cy="5335255"/>
          </a:xfrm>
          <a:prstGeom prst="rect">
            <a:avLst/>
          </a:prstGeom>
          <a:solidFill>
            <a:schemeClr val="tx1">
              <a:alpha val="85098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589616E0-5389-47D2-94BD-AC8874702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1758" y="864108"/>
            <a:ext cx="6952710" cy="512064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898461-1DBF-4823-B0CE-25F935F9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15244" y="745000"/>
            <a:ext cx="384668" cy="5344904"/>
          </a:xfrm>
          <a:prstGeom prst="rect">
            <a:avLst/>
          </a:prstGeom>
          <a:solidFill>
            <a:srgbClr val="90BB23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8148" y="1644757"/>
            <a:ext cx="1133954" cy="127417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5410" y="743816"/>
            <a:ext cx="4134633" cy="5350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398836"/>
      </p:ext>
    </p:extLst>
  </p:cSld>
  <p:clrMapOvr>
    <a:masterClrMapping/>
  </p:clrMapOvr>
  <p:transition spd="slow" advTm="56000">
    <p:pull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B73DA8D-B695-4EAF-90BA-F594F0523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758952"/>
            <a:ext cx="3341798" cy="1186806"/>
          </a:xfrm>
          <a:prstGeom prst="rect">
            <a:avLst/>
          </a:prstGeom>
          <a:solidFill>
            <a:schemeClr val="accent5">
              <a:alpha val="57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F655BBAC-A544-466B-8D3E-6CDDA9699B33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364026" y="988655"/>
            <a:ext cx="705045" cy="70504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9A95D57-AB2C-4C3E-9C97-38751585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461" y="947163"/>
            <a:ext cx="2171338" cy="811264"/>
          </a:xfrm>
        </p:spPr>
        <p:txBody>
          <a:bodyPr/>
          <a:lstStyle/>
          <a:p>
            <a:r>
              <a:rPr lang="en-US" b="1" dirty="0"/>
              <a:t>Contact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BDD00D4-CC73-44C6-A7EF-AF738460C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014533" y="759506"/>
            <a:ext cx="1170462" cy="1659371"/>
          </a:xfrm>
          <a:prstGeom prst="rect">
            <a:avLst/>
          </a:prstGeom>
          <a:solidFill>
            <a:srgbClr val="90BB23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6B8967-28A5-4319-9F45-A38F127BF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526525"/>
            <a:ext cx="1170462" cy="3563377"/>
          </a:xfrm>
          <a:prstGeom prst="rect">
            <a:avLst/>
          </a:prstGeom>
          <a:solidFill>
            <a:srgbClr val="90BB23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C6C4027-4F93-4CBA-AC44-97487184CF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87810" y="2286000"/>
            <a:ext cx="10429269" cy="4285621"/>
          </a:xfrm>
          <a:prstGeom prst="rect">
            <a:avLst/>
          </a:prstGeom>
          <a:solidFill>
            <a:schemeClr val="tx1">
              <a:alpha val="8470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E4824A-EE70-4F98-842D-0849F56F3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35892" y="2526526"/>
            <a:ext cx="5130722" cy="3438339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WRUSD Homeless Liaison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Email: lholyan@wrschool.net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Phone: 928-729-6829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Location WRUSD Admin. Bldg. Room A 148 1st Floor</a:t>
            </a:r>
          </a:p>
          <a:p>
            <a:pPr marL="0" lvl="0" indent="0">
              <a:spcBef>
                <a:spcPts val="0"/>
              </a:spcBef>
              <a:buNone/>
            </a:pPr>
            <a:endParaRPr lang="en-US" sz="15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Arizona State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Silvia Chavez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State Coordinator for Homeless Education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Arizona Department of Education, Bin #2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Office of Communications &amp; Community Outreach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1535 West Jefferson Street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Phoenix, AZ 85007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(602) 542.4963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www.azed.gov/homeless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EE4824A-EE70-4F98-842D-0849F56F35E2}"/>
              </a:ext>
            </a:extLst>
          </p:cNvPr>
          <p:cNvSpPr txBox="1">
            <a:spLocks/>
          </p:cNvSpPr>
          <p:nvPr/>
        </p:nvSpPr>
        <p:spPr>
          <a:xfrm>
            <a:off x="6834391" y="2818244"/>
            <a:ext cx="4714910" cy="322113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lnSpcReduction="10000"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 kern="1200" cap="none" spc="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1200150" indent="-28575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1657350" indent="-28575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 marL="2114550" indent="-28575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800" dirty="0">
                <a:ea typeface="Tahoma" panose="020B0604030504040204" pitchFamily="34" charset="0"/>
                <a:cs typeface="Tahoma" panose="020B0604030504040204" pitchFamily="34" charset="0"/>
              </a:rPr>
              <a:t>Resources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8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Arizona Department of Education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Office of Homeless Education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https://www.azed.gov/homeless/</a:t>
            </a:r>
          </a:p>
          <a:p>
            <a:pPr marL="0" indent="0">
              <a:spcBef>
                <a:spcPts val="0"/>
              </a:spcBef>
              <a:buNone/>
            </a:pPr>
            <a:endParaRPr lang="en-US" sz="15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National Center for Homeless Education (NCHE)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Helpline: 1-800-308-2145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homeless@serve.org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https://nche.ed.gov/contact.php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U.S. Department of Education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Education for Homeless Children and Youth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HomelessEd@ed.gov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500" dirty="0">
                <a:ea typeface="Tahoma" panose="020B0604030504040204" pitchFamily="34" charset="0"/>
                <a:cs typeface="Tahoma" panose="020B0604030504040204" pitchFamily="34" charset="0"/>
              </a:rPr>
              <a:t>http://www2.ed.gov/programs/homeless/index.html </a:t>
            </a:r>
          </a:p>
          <a:p>
            <a:endParaRPr lang="en-US" sz="2000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144535"/>
      </p:ext>
    </p:extLst>
  </p:cSld>
  <p:clrMapOvr>
    <a:masterClrMapping/>
  </p:clrMapOvr>
  <p:transition spd="slow" advTm="30000"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EF5689E-A2C8-44A6-AD5C-615D7DB0C7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758953"/>
            <a:ext cx="10905976" cy="1378192"/>
          </a:xfrm>
          <a:prstGeom prst="rect">
            <a:avLst/>
          </a:prstGeom>
          <a:solidFill>
            <a:schemeClr val="accent5">
              <a:alpha val="4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54390DD-75CF-41BA-AA03-813FD55BF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959" y="995254"/>
            <a:ext cx="8590084" cy="1087711"/>
          </a:xfrm>
        </p:spPr>
        <p:txBody>
          <a:bodyPr/>
          <a:lstStyle/>
          <a:p>
            <a:r>
              <a:rPr lang="en-US" b="1" dirty="0"/>
              <a:t>WRUSD Homeless Education Program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C77D2E-3E79-4AAE-90F1-AFD7CBEBF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014533" y="748748"/>
            <a:ext cx="1170462" cy="5545726"/>
          </a:xfrm>
          <a:prstGeom prst="rec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A5672BB-0EC4-4BB1-85FA-3C94DFAEA1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505009"/>
            <a:ext cx="1170462" cy="3563377"/>
          </a:xfrm>
          <a:prstGeom prst="rec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B570B85-11CA-4C90-9E8B-150CB8FE5A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87811" y="2327669"/>
            <a:ext cx="9616380" cy="3966805"/>
          </a:xfrm>
          <a:prstGeom prst="rect">
            <a:avLst/>
          </a:prstGeom>
          <a:solidFill>
            <a:schemeClr val="tx1">
              <a:alpha val="85098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C76433-70AC-461F-87D0-7DEF2F393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83974" y="2505010"/>
            <a:ext cx="9120216" cy="3651242"/>
          </a:xfrm>
        </p:spPr>
        <p:txBody>
          <a:bodyPr anchor="ctr" anchorCtr="0">
            <a:normAutofit/>
          </a:bodyPr>
          <a:lstStyle/>
          <a:p>
            <a:pPr marL="0" indent="0">
              <a:buNone/>
            </a:pPr>
            <a:r>
              <a:rPr lang="en-US" sz="2000" dirty="0">
                <a:ea typeface="Tahoma" panose="020B0604030504040204" pitchFamily="34" charset="0"/>
                <a:cs typeface="Tahoma" panose="020B0604030504040204" pitchFamily="34" charset="0"/>
              </a:rPr>
              <a:t>The mission of the Homeless Education Program is to ensure that homeless children and youth have access to a free, appropriate public education, comparable to that provided to the children of any Arizona resident and consistent with Arizona’s mandatory school attendance laws.</a:t>
            </a:r>
            <a:endParaRPr lang="en-US" sz="12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sz="2000" dirty="0">
                <a:ea typeface="Tahoma" panose="020B0604030504040204" pitchFamily="34" charset="0"/>
                <a:cs typeface="Tahoma" panose="020B0604030504040204" pitchFamily="34" charset="0"/>
              </a:rPr>
              <a:t>Through the McKinney-Vento Homeless Act eligible children and youths experiencing homelessness have the right to immediately enroll in school and have educational opportunities equal to those of their non-homeless peers.  </a:t>
            </a:r>
          </a:p>
          <a:p>
            <a:pPr marL="0" indent="0">
              <a:buNone/>
            </a:pPr>
            <a:r>
              <a:rPr lang="en-US" sz="2000" dirty="0">
                <a:ea typeface="Tahoma" panose="020B0604030504040204" pitchFamily="34" charset="0"/>
                <a:cs typeface="Tahoma" panose="020B0604030504040204" pitchFamily="34" charset="0"/>
              </a:rPr>
              <a:t>As the District Homeless Liaison, I will collaborate with district personnel to indentify students experiencing homelessness and work to meet their needs  .</a:t>
            </a:r>
          </a:p>
        </p:txBody>
      </p:sp>
      <p:sp>
        <p:nvSpPr>
          <p:cNvPr id="2" name="Oval 1"/>
          <p:cNvSpPr/>
          <p:nvPr/>
        </p:nvSpPr>
        <p:spPr>
          <a:xfrm>
            <a:off x="616847" y="972424"/>
            <a:ext cx="1014971" cy="951249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2101" t="-1352" r="-1715" b="-2896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606094"/>
      </p:ext>
    </p:extLst>
  </p:cSld>
  <p:clrMapOvr>
    <a:masterClrMapping/>
  </p:clrMapOvr>
  <p:transition spd="slow" advTm="47215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E48CA27-0046-4900-9619-D4E7432ED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749303"/>
            <a:ext cx="3679640" cy="5330952"/>
          </a:xfrm>
          <a:prstGeom prst="rect">
            <a:avLst/>
          </a:prstGeom>
          <a:solidFill>
            <a:schemeClr val="accent5">
              <a:alpha val="57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50E721DD-00C1-49EC-9501-324CE84F4F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204119" y="1549559"/>
            <a:ext cx="1249361" cy="140442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155E1DD-C687-4417-B564-2A87A52A6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015" y="2820981"/>
            <a:ext cx="2776450" cy="2357850"/>
          </a:xfrm>
        </p:spPr>
        <p:txBody>
          <a:bodyPr>
            <a:normAutofit/>
          </a:bodyPr>
          <a:lstStyle/>
          <a:p>
            <a:r>
              <a:rPr lang="en-US" sz="3000" b="1" dirty="0"/>
              <a:t>Causes of Homelessness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0676357-176C-4DE1-876E-8D973595CA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63767" y="745000"/>
            <a:ext cx="7930002" cy="5335255"/>
          </a:xfrm>
          <a:prstGeom prst="rect">
            <a:avLst/>
          </a:prstGeom>
          <a:solidFill>
            <a:schemeClr val="tx1">
              <a:alpha val="85098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4169B-E0AC-417E-989B-E40DC3491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9263" y="864108"/>
            <a:ext cx="7404909" cy="4956247"/>
          </a:xfrm>
        </p:spPr>
        <p:txBody>
          <a:bodyPr>
            <a:normAutofit/>
          </a:bodyPr>
          <a:lstStyle/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Lack of affordable housing.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Poverty.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Increase in low vs. middle wage employment.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Health problems.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Lack of health insurance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Addiction disorders, Mental health.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Domestic violence.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Natural and other disasters.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Abuse/neglect/family dysfunction (unaccompanied youth).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C7DA1A2-9BDF-4155-8D43-85CEACD190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77896" y="745000"/>
            <a:ext cx="432000" cy="5344904"/>
          </a:xfrm>
          <a:prstGeom prst="rect">
            <a:avLst/>
          </a:prstGeom>
          <a:solidFill>
            <a:srgbClr val="90BB23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00" dirty="0"/>
          </a:p>
        </p:txBody>
      </p:sp>
      <p:sp>
        <p:nvSpPr>
          <p:cNvPr id="12" name="Rectangle 11"/>
          <p:cNvSpPr/>
          <p:nvPr/>
        </p:nvSpPr>
        <p:spPr>
          <a:xfrm>
            <a:off x="10823285" y="5557578"/>
            <a:ext cx="633507" cy="2462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NEHCY</a:t>
            </a:r>
          </a:p>
        </p:txBody>
      </p:sp>
    </p:spTree>
    <p:extLst>
      <p:ext uri="{BB962C8B-B14F-4D97-AF65-F5344CB8AC3E}">
        <p14:creationId xmlns:p14="http://schemas.microsoft.com/office/powerpoint/2010/main" val="3736224915"/>
      </p:ext>
    </p:extLst>
  </p:cSld>
  <p:clrMapOvr>
    <a:masterClrMapping/>
  </p:clrMapOvr>
  <p:transition spd="slow" advTm="47000"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FFA9DEA-6DA7-47B8-9126-900AA2C7FF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753035"/>
            <a:ext cx="494852" cy="5335793"/>
          </a:xfrm>
          <a:prstGeom prst="rect">
            <a:avLst/>
          </a:prstGeom>
          <a:solidFill>
            <a:srgbClr val="90BB23">
              <a:alpha val="6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 descr="decorative element">
            <a:extLst>
              <a:ext uri="{FF2B5EF4-FFF2-40B4-BE49-F238E27FC236}">
                <a16:creationId xmlns:a16="http://schemas.microsoft.com/office/drawing/2014/main" id="{69755E60-DD88-4108-B6A9-36F81B3B45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3233" y="761103"/>
            <a:ext cx="7518144" cy="5335793"/>
          </a:xfrm>
          <a:prstGeom prst="rect">
            <a:avLst/>
          </a:prstGeom>
          <a:solidFill>
            <a:schemeClr val="tx1">
              <a:alpha val="85098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73B27-6D09-4FDA-9BC7-A8DBA15EC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353" y="868679"/>
            <a:ext cx="7044550" cy="5120640"/>
          </a:xfrm>
        </p:spPr>
        <p:txBody>
          <a:bodyPr/>
          <a:lstStyle/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Stereotypes and lack of awareness.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Under-identification.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High mobility resulting in lack of school stability and educational continuity.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Enrollment requirements (school records, health records, proof of residence, guardianship).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Poor health, fatigue, hunger.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Emotional trauma, depression, anxiety.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Lack of transportation.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Lack of school supplies, clothing, etc.</a:t>
            </a:r>
          </a:p>
        </p:txBody>
      </p:sp>
      <p:sp>
        <p:nvSpPr>
          <p:cNvPr id="15" name="Rectangle 14" descr="decorative element">
            <a:extLst>
              <a:ext uri="{FF2B5EF4-FFF2-40B4-BE49-F238E27FC236}">
                <a16:creationId xmlns:a16="http://schemas.microsoft.com/office/drawing/2014/main" id="{3167DE73-867A-4482-9B26-9ACB84A180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93395" y="761103"/>
            <a:ext cx="3898606" cy="5335793"/>
          </a:xfrm>
          <a:prstGeom prst="rect">
            <a:avLst/>
          </a:prstGeom>
          <a:solidFill>
            <a:schemeClr val="accent5">
              <a:alpha val="57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24F7F27-FFB4-4E44-9022-7FDE5C41E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69279" y="2834680"/>
            <a:ext cx="3193478" cy="3040655"/>
          </a:xfrm>
        </p:spPr>
        <p:txBody>
          <a:bodyPr>
            <a:normAutofit/>
          </a:bodyPr>
          <a:lstStyle/>
          <a:p>
            <a:pPr algn="r"/>
            <a:r>
              <a:rPr lang="en-US" sz="3000" b="1" dirty="0"/>
              <a:t>Barriers to </a:t>
            </a:r>
            <a:br>
              <a:rPr lang="en-US" sz="3000" b="1" dirty="0"/>
            </a:br>
            <a:r>
              <a:rPr lang="en-US" sz="3000" b="1" dirty="0"/>
              <a:t>Education for</a:t>
            </a:r>
            <a:br>
              <a:rPr lang="en-US" sz="3000" b="1" dirty="0"/>
            </a:br>
            <a:r>
              <a:rPr lang="en-US" sz="3000" b="1" dirty="0"/>
              <a:t>Homeless </a:t>
            </a:r>
            <a:br>
              <a:rPr lang="en-US" sz="3000" b="1" dirty="0"/>
            </a:br>
            <a:r>
              <a:rPr lang="en-US" sz="3000" b="1" dirty="0"/>
              <a:t>Children and </a:t>
            </a:r>
            <a:br>
              <a:rPr lang="en-US" sz="3000" b="1" dirty="0"/>
            </a:br>
            <a:r>
              <a:rPr lang="en-US" sz="3000" b="1" dirty="0"/>
              <a:t>Unaccompanied Youth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095" y="1629295"/>
            <a:ext cx="1138853" cy="12802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7155294" y="5536796"/>
            <a:ext cx="633507" cy="2462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NEHCY</a:t>
            </a:r>
          </a:p>
        </p:txBody>
      </p:sp>
    </p:spTree>
    <p:extLst>
      <p:ext uri="{BB962C8B-B14F-4D97-AF65-F5344CB8AC3E}">
        <p14:creationId xmlns:p14="http://schemas.microsoft.com/office/powerpoint/2010/main" val="4126002257"/>
      </p:ext>
    </p:extLst>
  </p:cSld>
  <p:clrMapOvr>
    <a:masterClrMapping/>
  </p:clrMapOvr>
  <p:transition spd="slow" advTm="79571"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FFA9DEA-6DA7-47B8-9126-900AA2C7FF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753035"/>
            <a:ext cx="494852" cy="5335793"/>
          </a:xfrm>
          <a:prstGeom prst="rect">
            <a:avLst/>
          </a:prstGeom>
          <a:solidFill>
            <a:srgbClr val="90BB23">
              <a:alpha val="6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 descr="decorative element">
            <a:extLst>
              <a:ext uri="{FF2B5EF4-FFF2-40B4-BE49-F238E27FC236}">
                <a16:creationId xmlns:a16="http://schemas.microsoft.com/office/drawing/2014/main" id="{69755E60-DD88-4108-B6A9-36F81B3B45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3233" y="761103"/>
            <a:ext cx="7518144" cy="5335793"/>
          </a:xfrm>
          <a:prstGeom prst="rect">
            <a:avLst/>
          </a:prstGeom>
          <a:solidFill>
            <a:schemeClr val="tx1">
              <a:alpha val="85098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73B27-6D09-4FDA-9BC7-A8DBA15EC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353" y="868679"/>
            <a:ext cx="7044550" cy="5120640"/>
          </a:xfrm>
        </p:spPr>
        <p:txBody>
          <a:bodyPr/>
          <a:lstStyle/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Higher incidences of acute and chronic illnesses, depression and anxiety.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Homelessness in early childhood is associated with poor classroom engagement and poor social skills in early elementary school. 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The achievement gaps between homeless and low-income elementary students tend to persist, and may even worsen, over time.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A youth who experiences homelessness is 87% more likely to drop out of school.</a:t>
            </a:r>
          </a:p>
        </p:txBody>
      </p:sp>
      <p:sp>
        <p:nvSpPr>
          <p:cNvPr id="15" name="Rectangle 14" descr="decorative element">
            <a:extLst>
              <a:ext uri="{FF2B5EF4-FFF2-40B4-BE49-F238E27FC236}">
                <a16:creationId xmlns:a16="http://schemas.microsoft.com/office/drawing/2014/main" id="{3167DE73-867A-4482-9B26-9ACB84A180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93395" y="761103"/>
            <a:ext cx="3898606" cy="5335793"/>
          </a:xfrm>
          <a:prstGeom prst="rect">
            <a:avLst/>
          </a:prstGeom>
          <a:solidFill>
            <a:schemeClr val="accent5">
              <a:alpha val="57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24F7F27-FFB4-4E44-9022-7FDE5C41E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0298" y="2668385"/>
            <a:ext cx="3050771" cy="3206950"/>
          </a:xfrm>
        </p:spPr>
        <p:txBody>
          <a:bodyPr>
            <a:normAutofit/>
          </a:bodyPr>
          <a:lstStyle/>
          <a:p>
            <a:pPr algn="r"/>
            <a:r>
              <a:rPr lang="en-US" sz="3000" b="1" dirty="0"/>
              <a:t>Impacts of Homelessness on Children and Unaccompanied Youth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4503" y="1638703"/>
            <a:ext cx="1136390" cy="127743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155294" y="5536796"/>
            <a:ext cx="633507" cy="2462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NEHCY</a:t>
            </a:r>
          </a:p>
        </p:txBody>
      </p:sp>
    </p:spTree>
    <p:extLst>
      <p:ext uri="{BB962C8B-B14F-4D97-AF65-F5344CB8AC3E}">
        <p14:creationId xmlns:p14="http://schemas.microsoft.com/office/powerpoint/2010/main" val="2670901481"/>
      </p:ext>
    </p:extLst>
  </p:cSld>
  <p:clrMapOvr>
    <a:masterClrMapping/>
  </p:clrMapOvr>
  <p:transition spd="slow" advTm="48000"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B73DA8D-B695-4EAF-90BA-F594F0523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758952"/>
            <a:ext cx="10905976" cy="1659371"/>
          </a:xfrm>
          <a:prstGeom prst="rect">
            <a:avLst/>
          </a:prstGeom>
          <a:solidFill>
            <a:schemeClr val="accent5">
              <a:alpha val="57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Graphic 3" descr="Books on Shelf">
            <a:extLst>
              <a:ext uri="{FF2B5EF4-FFF2-40B4-BE49-F238E27FC236}">
                <a16:creationId xmlns:a16="http://schemas.microsoft.com/office/drawing/2014/main" id="{F655BBAC-A544-466B-8D3E-6CDDA9699B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452608" y="868680"/>
            <a:ext cx="1159397" cy="11593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9A95D57-AB2C-4C3E-9C97-387515856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McKinney-Vento</a:t>
            </a:r>
            <a:br>
              <a:rPr lang="en-US" b="1" dirty="0"/>
            </a:br>
            <a:r>
              <a:rPr lang="en-US" b="1" dirty="0"/>
              <a:t>Homeless Assistance Act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BDD00D4-CC73-44C6-A7EF-AF738460C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014533" y="759506"/>
            <a:ext cx="1170462" cy="1659371"/>
          </a:xfrm>
          <a:prstGeom prst="rec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6B8967-28A5-4319-9F45-A38F127BF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526525"/>
            <a:ext cx="1170462" cy="3563377"/>
          </a:xfrm>
          <a:prstGeom prst="rec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C6C4027-4F93-4CBA-AC44-97487184CF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87810" y="2526525"/>
            <a:ext cx="10905975" cy="3563377"/>
          </a:xfrm>
          <a:prstGeom prst="rect">
            <a:avLst/>
          </a:prstGeom>
          <a:solidFill>
            <a:schemeClr val="tx1">
              <a:alpha val="8470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E4824A-EE70-4F98-842D-0849F56F35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000" dirty="0">
                <a:ea typeface="Tahoma" panose="020B0604030504040204" pitchFamily="34" charset="0"/>
                <a:cs typeface="Tahoma" panose="020B0604030504040204" pitchFamily="34" charset="0"/>
              </a:rPr>
              <a:t>Originally passed in 1987.</a:t>
            </a:r>
          </a:p>
          <a:p>
            <a:pPr lvl="0"/>
            <a:r>
              <a:rPr lang="en-US" sz="2000" dirty="0">
                <a:ea typeface="Tahoma" panose="020B0604030504040204" pitchFamily="34" charset="0"/>
                <a:cs typeface="Tahoma" panose="020B0604030504040204" pitchFamily="34" charset="0"/>
              </a:rPr>
              <a:t>Reauthorized in 2015 by the Every Student Succeeds Act (ESSA).</a:t>
            </a:r>
          </a:p>
          <a:p>
            <a:pPr lvl="0"/>
            <a:r>
              <a:rPr lang="en-US" sz="2000" dirty="0">
                <a:ea typeface="Tahoma" panose="020B0604030504040204" pitchFamily="34" charset="0"/>
                <a:cs typeface="Tahoma" panose="020B0604030504040204" pitchFamily="34" charset="0"/>
              </a:rPr>
              <a:t>Amendments took effect October 1, 2016.</a:t>
            </a:r>
          </a:p>
          <a:p>
            <a:pPr lvl="0"/>
            <a:r>
              <a:rPr lang="en-US" sz="2000" dirty="0">
                <a:ea typeface="Tahoma" panose="020B0604030504040204" pitchFamily="34" charset="0"/>
                <a:cs typeface="Tahoma" panose="020B0604030504040204" pitchFamily="34" charset="0"/>
              </a:rPr>
              <a:t>Works hand-in-hand with Title IA and other federal education programs.</a:t>
            </a:r>
          </a:p>
          <a:p>
            <a:pPr lvl="0"/>
            <a:r>
              <a:rPr lang="en-US" sz="2000" dirty="0">
                <a:ea typeface="Tahoma" panose="020B0604030504040204" pitchFamily="34" charset="0"/>
                <a:cs typeface="Tahoma" panose="020B0604030504040204" pitchFamily="34" charset="0"/>
              </a:rPr>
              <a:t>$93.5 million authorized funding to SEAs for FY20.  Largest percentage increase of all federal education programs.</a:t>
            </a:r>
          </a:p>
          <a:p>
            <a:pPr lvl="0"/>
            <a:r>
              <a:rPr lang="en-US" sz="2000" dirty="0">
                <a:ea typeface="Tahoma" panose="020B0604030504040204" pitchFamily="34" charset="0"/>
                <a:cs typeface="Tahoma" panose="020B0604030504040204" pitchFamily="34" charset="0"/>
              </a:rPr>
              <a:t>SEAs award competitive sub-grants to LEAs.</a:t>
            </a:r>
          </a:p>
        </p:txBody>
      </p:sp>
    </p:spTree>
    <p:extLst>
      <p:ext uri="{BB962C8B-B14F-4D97-AF65-F5344CB8AC3E}">
        <p14:creationId xmlns:p14="http://schemas.microsoft.com/office/powerpoint/2010/main" val="2528395605"/>
      </p:ext>
    </p:extLst>
  </p:cSld>
  <p:clrMapOvr>
    <a:masterClrMapping/>
  </p:clrMapOvr>
  <p:transition spd="slow" advTm="40239"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B5D7FCC-6784-4309-A6DA-FB93FC3994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1065451"/>
            <a:ext cx="4044465" cy="1478849"/>
          </a:xfrm>
          <a:prstGeom prst="rec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7D7ED5-BC69-4567-82E2-DB14956ED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628899"/>
            <a:ext cx="4044464" cy="3480955"/>
          </a:xfrm>
          <a:prstGeom prst="rect">
            <a:avLst/>
          </a:prstGeom>
          <a:solidFill>
            <a:schemeClr val="accent5">
              <a:alpha val="57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FE91DC-10A5-43FD-B16D-6E5471B51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074" y="2986094"/>
            <a:ext cx="3233163" cy="2550183"/>
          </a:xfrm>
        </p:spPr>
        <p:txBody>
          <a:bodyPr/>
          <a:lstStyle/>
          <a:p>
            <a:r>
              <a:rPr lang="en-US" sz="3000" b="1" dirty="0"/>
              <a:t>Eligibility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sz="3000" b="1" dirty="0"/>
              <a:t>Who is Covered?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B60A726-F56F-4317-A567-B40D40A116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15123" y="1065452"/>
            <a:ext cx="7476880" cy="5044403"/>
          </a:xfrm>
          <a:prstGeom prst="rect">
            <a:avLst/>
          </a:prstGeom>
          <a:solidFill>
            <a:schemeClr val="tx1">
              <a:alpha val="85098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0DEE54-ADE0-4E7E-A56E-22CBED38C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4981" y="1479665"/>
            <a:ext cx="6943847" cy="419594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Children and unaccompanied youth who lack a fixed, regular, and adequate nighttime residence. 	</a:t>
            </a:r>
          </a:p>
          <a:p>
            <a:r>
              <a:rPr lang="en-US" dirty="0"/>
              <a:t>Sharing the housing of others due to loss of housing, economic hardship, or similar reason.</a:t>
            </a:r>
          </a:p>
          <a:p>
            <a:r>
              <a:rPr lang="en-US" dirty="0"/>
              <a:t>Living in motels, hotels, camping grounds due to lack of adequate alternative accommodations.</a:t>
            </a:r>
          </a:p>
          <a:p>
            <a:r>
              <a:rPr lang="en-US" dirty="0"/>
              <a:t>Living in emergency or transitional shelters.</a:t>
            </a:r>
          </a:p>
          <a:p>
            <a:r>
              <a:rPr lang="en-US" dirty="0"/>
              <a:t>Living in a public or private place not designed for humans to live.</a:t>
            </a:r>
          </a:p>
          <a:p>
            <a:r>
              <a:rPr lang="en-US" dirty="0"/>
              <a:t>Living in cars, parks, abandoned buildings, substandard housing, bus or train stations, or similar settings.</a:t>
            </a:r>
          </a:p>
          <a:p>
            <a:r>
              <a:rPr lang="en-US" dirty="0"/>
              <a:t>No utilities; infestations; mold; dangers (Guidance A3)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619" y="1259235"/>
            <a:ext cx="1518036" cy="109127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7918" y="1793171"/>
            <a:ext cx="506012" cy="52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057230"/>
      </p:ext>
    </p:extLst>
  </p:cSld>
  <p:clrMapOvr>
    <a:masterClrMapping/>
  </p:clrMapOvr>
  <p:transition spd="slow" advTm="47767"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E48CA27-0046-4900-9619-D4E7432ED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637607"/>
            <a:ext cx="3679640" cy="4087413"/>
          </a:xfrm>
          <a:prstGeom prst="rect">
            <a:avLst/>
          </a:prstGeom>
          <a:solidFill>
            <a:schemeClr val="accent5">
              <a:alpha val="57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55E1DD-C687-4417-B564-2A87A52A6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300" y="3722116"/>
            <a:ext cx="3004870" cy="1352525"/>
          </a:xfrm>
        </p:spPr>
        <p:txBody>
          <a:bodyPr>
            <a:normAutofit/>
          </a:bodyPr>
          <a:lstStyle/>
          <a:p>
            <a:r>
              <a:rPr lang="en-US" sz="3000" b="1" dirty="0"/>
              <a:t>Homelessness Defined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0676357-176C-4DE1-876E-8D973595CA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63767" y="1637607"/>
            <a:ext cx="7930002" cy="4087413"/>
          </a:xfrm>
          <a:prstGeom prst="rect">
            <a:avLst/>
          </a:prstGeom>
          <a:solidFill>
            <a:schemeClr val="tx1">
              <a:alpha val="85098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4169B-E0AC-417E-989B-E40DC3491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9263" y="1895302"/>
            <a:ext cx="7404909" cy="3350029"/>
          </a:xfrm>
        </p:spPr>
        <p:txBody>
          <a:bodyPr>
            <a:normAutofit/>
          </a:bodyPr>
          <a:lstStyle/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The term “homeless children and unaccompanied youth” means:</a:t>
            </a:r>
          </a:p>
          <a:p>
            <a:r>
              <a:rPr lang="en-US" dirty="0">
                <a:ea typeface="Tahoma" panose="020B0604030504040204" pitchFamily="34" charset="0"/>
                <a:cs typeface="Tahoma" panose="020B0604030504040204" pitchFamily="34" charset="0"/>
              </a:rPr>
              <a:t>“individuals who lack a fixed, regular, and adequate nighttime residence –”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B0F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What exactly is a fixed, regular, and adequate nighttime residence?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C7DA1A2-9BDF-4155-8D43-85CEACD190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77896" y="1357693"/>
            <a:ext cx="432000" cy="4367328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2843" y="2329578"/>
            <a:ext cx="1133954" cy="1274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318495"/>
      </p:ext>
    </p:extLst>
  </p:cSld>
  <p:clrMapOvr>
    <a:masterClrMapping/>
  </p:clrMapOvr>
  <p:transition spd="slow" advTm="38969"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EACD7D33-424E-4924-8CCA-0ECB2EE6B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92" y="911352"/>
            <a:ext cx="3068515" cy="1659371"/>
          </a:xfrm>
          <a:prstGeom prst="rec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59A40CD-5408-433E-BDDB-04473D25E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91" y="2678925"/>
            <a:ext cx="3068514" cy="3563377"/>
          </a:xfrm>
          <a:prstGeom prst="rect">
            <a:avLst/>
          </a:prstGeom>
          <a:solidFill>
            <a:schemeClr val="accent5">
              <a:alpha val="57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AC3A72-406E-467C-AD75-3552E95BC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954" y="2637691"/>
            <a:ext cx="2188190" cy="3347055"/>
          </a:xfrm>
        </p:spPr>
        <p:txBody>
          <a:bodyPr>
            <a:normAutofit/>
          </a:bodyPr>
          <a:lstStyle/>
          <a:p>
            <a:r>
              <a:rPr lang="en-US" sz="3000" b="1" dirty="0"/>
              <a:t>Fixed, Regular, and Adequate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95A3B18-E778-4780-AC96-F48E7BD591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2194" y="911353"/>
            <a:ext cx="8486324" cy="5330950"/>
          </a:xfrm>
          <a:prstGeom prst="rect">
            <a:avLst/>
          </a:prstGeom>
          <a:solidFill>
            <a:schemeClr val="tx1">
              <a:alpha val="8470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37CD8-FB64-46C6-BA92-4854E7C63B8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578466" y="1147156"/>
            <a:ext cx="7606002" cy="483759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Fixed</a:t>
            </a:r>
          </a:p>
          <a:p>
            <a:pPr lvl="1"/>
            <a:r>
              <a:rPr lang="en-US" dirty="0">
                <a:solidFill>
                  <a:schemeClr val="bg2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Stationary, permanent, not subject to change.</a:t>
            </a:r>
          </a:p>
          <a:p>
            <a:r>
              <a:rPr lang="en-US" dirty="0">
                <a:solidFill>
                  <a:schemeClr val="bg2"/>
                </a:solidFill>
                <a:ea typeface="Tahoma" panose="020B0604030504040204" pitchFamily="34" charset="0"/>
                <a:cs typeface="Tahoma" panose="020B0604030504040204" pitchFamily="34" charset="0"/>
              </a:rPr>
              <a:t>Regular</a:t>
            </a:r>
          </a:p>
          <a:p>
            <a:pPr lvl="1"/>
            <a:r>
              <a:rPr lang="en-US" dirty="0">
                <a:solidFill>
                  <a:schemeClr val="bg2"/>
                </a:solidFill>
                <a:ea typeface="Tahoma" panose="020B0604030504040204" pitchFamily="34" charset="0"/>
                <a:cs typeface="Tahoma" panose="020B0604030504040204" pitchFamily="34" charset="0"/>
              </a:rPr>
              <a:t>Used on a predictable, routine, consistent basis.</a:t>
            </a:r>
          </a:p>
          <a:p>
            <a:pPr lvl="1"/>
            <a:r>
              <a:rPr lang="en-US" dirty="0">
                <a:solidFill>
                  <a:schemeClr val="bg2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Consider the relative permanence.</a:t>
            </a:r>
          </a:p>
          <a:p>
            <a:r>
              <a:rPr lang="en-US" dirty="0">
                <a:solidFill>
                  <a:schemeClr val="bg2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Adequate</a:t>
            </a:r>
          </a:p>
          <a:p>
            <a:pPr lvl="1"/>
            <a:r>
              <a:rPr lang="en-US" dirty="0">
                <a:solidFill>
                  <a:schemeClr val="bg2"/>
                </a:solidFill>
                <a:ea typeface="Tahoma" panose="020B0604030504040204" pitchFamily="34" charset="0"/>
                <a:cs typeface="Tahoma" panose="020B0604030504040204" pitchFamily="34" charset="0"/>
              </a:rPr>
              <a:t>Lawfully and reasonably sufficient.</a:t>
            </a:r>
          </a:p>
          <a:p>
            <a:pPr lvl="1"/>
            <a:r>
              <a:rPr lang="en-US" dirty="0">
                <a:solidFill>
                  <a:schemeClr val="bg2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Sufficient for meeting the physical and psychological needs typically met in a home environment.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B0F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Can the student go to the SAME PLACE (fixed) EVERY NIGHT (regular) to sleep in a SAFE AND SUFFICIENT SPACE (adequate)?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9C450B1-121D-41BA-98B6-8637A61BF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17658" y="2678924"/>
            <a:ext cx="376134" cy="3567951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071" y="1103950"/>
            <a:ext cx="1133954" cy="1274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868381"/>
      </p:ext>
    </p:extLst>
  </p:cSld>
  <p:clrMapOvr>
    <a:masterClrMapping/>
  </p:clrMapOvr>
  <p:transition spd="slow" advTm="63716">
    <p:pull dir="d"/>
  </p:transition>
</p:sld>
</file>

<file path=ppt/theme/theme1.xml><?xml version="1.0" encoding="utf-8"?>
<a:theme xmlns:a="http://schemas.openxmlformats.org/drawingml/2006/main" name="Fra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00915908_Getting to know your classmate_RVA_v3.potx" id="{3AB90CC0-EE9A-4719-A10E-2B9C37D95451}" vid="{F0D04700-138B-4F65-8F40-43A8301C62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225736-1374-4CAC-8B19-47C9871FFC7D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16c05727-aa75-4e4a-9b5f-8a80a1165891"/>
    <ds:schemaRef ds:uri="71af3243-3dd4-4a8d-8c0d-dd76da1f02a5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1A50BC3-FC9F-491A-A65B-E638982E34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C3F4922-B139-402E-9C20-CC7FB72E5B5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Getting to know your classmate</Template>
  <TotalTime>0</TotalTime>
  <Words>984</Words>
  <Application>Microsoft Office PowerPoint</Application>
  <PresentationFormat>Widescreen</PresentationFormat>
  <Paragraphs>119</Paragraphs>
  <Slides>13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 2</vt:lpstr>
      <vt:lpstr>Frame</vt:lpstr>
      <vt:lpstr>Window Rock Unified School District No 8. 2022- 2023 District Orientation  . McKinney-Vento Homeless Education Program</vt:lpstr>
      <vt:lpstr>WRUSD Homeless Education Program</vt:lpstr>
      <vt:lpstr>Causes of Homelessness</vt:lpstr>
      <vt:lpstr>Barriers to  Education for Homeless  Children and  Unaccompanied Youth</vt:lpstr>
      <vt:lpstr>Impacts of Homelessness on Children and Unaccompanied Youth </vt:lpstr>
      <vt:lpstr>McKinney-Vento Homeless Assistance Act</vt:lpstr>
      <vt:lpstr>Eligibility  Who is Covered?</vt:lpstr>
      <vt:lpstr>Homelessness Defined</vt:lpstr>
      <vt:lpstr>Fixed, Regular, and Adequate</vt:lpstr>
      <vt:lpstr>Unaccompanied Homeless Youth</vt:lpstr>
      <vt:lpstr>Key Provisions of McKinney-Vento</vt:lpstr>
      <vt:lpstr>McKinney-Vento Student Eligibility Questionnaire</vt:lpstr>
      <vt:lpstr>Contact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2019-07-01T21:31:29Z</dcterms:created>
  <dcterms:modified xsi:type="dcterms:W3CDTF">2022-07-28T17:19:08Z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