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7010400" cy="9296400"/>
  <p:embeddedFontLst>
    <p:embeddedFont>
      <p:font typeface="Alfa Slab One" panose="020B0604020202020204" charset="0"/>
      <p:regular r:id="rId19"/>
    </p:embeddedFont>
    <p:embeddedFont>
      <p:font typeface="Calibri" panose="020F0502020204030204" pitchFamily="34" charset="0"/>
      <p:regular r:id="rId20"/>
      <p:bold r:id="rId21"/>
      <p:italic r:id="rId22"/>
      <p:boldItalic r:id="rId23"/>
    </p:embeddedFont>
    <p:embeddedFont>
      <p:font typeface="Proxima Nova" panose="020B0604020202020204" charset="0"/>
      <p:regular r:id="rId24"/>
      <p:bold r:id="rId25"/>
      <p:italic r:id="rId26"/>
      <p:boldItalic r:id="rId27"/>
    </p:embeddedFont>
    <p:embeddedFont>
      <p:font typeface="Proxima Nova Semibold" panose="020B0604020202020204" charset="0"/>
      <p:regular r:id="rId28"/>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hAHKxM5iM3YkQkiWzQO+A7PPiL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67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338" y="0"/>
            <a:ext cx="3038475" cy="46672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73575"/>
            <a:ext cx="5607050" cy="366077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67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338" y="8829675"/>
            <a:ext cx="3038475" cy="46672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3be4a29222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3be4a29222_0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The SafetyNet Tracking Systems service helps public safety agencies search for and rescue people with conditions like autism, Alzheimer’s, Down Syndrome, dementia, or other cognitive issues who might wander off and get lost. </a:t>
            </a:r>
            <a:endParaRPr/>
          </a:p>
          <a:p>
            <a:pPr marL="0" lvl="0" indent="0" algn="l" rtl="0">
              <a:spcBef>
                <a:spcPts val="0"/>
              </a:spcBef>
              <a:spcAft>
                <a:spcPts val="0"/>
              </a:spcAft>
              <a:buNone/>
            </a:pPr>
            <a:r>
              <a:rPr lang="en-US"/>
              <a:t>https://dotstagingdev.com/safetynettracking/public-safety/</a:t>
            </a:r>
            <a:endParaRPr/>
          </a:p>
        </p:txBody>
      </p:sp>
      <p:sp>
        <p:nvSpPr>
          <p:cNvPr id="140" name="Google Shape;140;g33be4a29222_0_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3be4a29222_0_14: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g33be4a29222_0_1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33c41337a02_0_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33c41337a02_0_3: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In the enrollment form, families must include information of the client who will wear the bracelet. Information such as their physical appearance, if they have nicknames, or phrases that they will respond to. If the family lives close to a highway or near the water. They must also submit a recent picture of the client.</a:t>
            </a:r>
            <a:endParaRPr/>
          </a:p>
        </p:txBody>
      </p:sp>
      <p:sp>
        <p:nvSpPr>
          <p:cNvPr id="155" name="Google Shape;155;g33c41337a02_0_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3be4a29222_0_2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3be4a29222_0_21: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Fire trucks, police and even the MASS State Police has these receivers on their helicopters. The range is about a quarter mile if the search is by foot, about a mile if the search is happening on a truck/car, and about a 3 mile range on the helicopter</a:t>
            </a:r>
            <a:endParaRPr/>
          </a:p>
        </p:txBody>
      </p:sp>
      <p:sp>
        <p:nvSpPr>
          <p:cNvPr id="166" name="Google Shape;166;g33be4a29222_0_21: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3c9d22e7ba_0_1: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33c9d22e7ba_0_1: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33c9d22e7ba_0_1: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3c606d0f2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3c606d0f2_0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g2e3c606d0f2_0_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ac75a7daa2_0_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3ac75a7daa2_0_4: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g3ac75a7daa2_0_4: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400">
                <a:solidFill>
                  <a:srgbClr val="666666"/>
                </a:solidFill>
                <a:latin typeface="Proxima Nova"/>
                <a:ea typeface="Proxima Nova"/>
                <a:cs typeface="Proxima Nova"/>
                <a:sym typeface="Proxima Nova"/>
              </a:rPr>
              <a:t>During the COVID-19 response, </a:t>
            </a:r>
            <a:endParaRPr sz="1400">
              <a:solidFill>
                <a:srgbClr val="666666"/>
              </a:solidFill>
              <a:latin typeface="Proxima Nova"/>
              <a:ea typeface="Proxima Nova"/>
              <a:cs typeface="Proxima Nova"/>
              <a:sym typeface="Proxima Nova"/>
            </a:endParaRPr>
          </a:p>
          <a:p>
            <a:pPr marL="0" lvl="0" indent="0" algn="l" rtl="0">
              <a:lnSpc>
                <a:spcPct val="90000"/>
              </a:lnSpc>
              <a:spcBef>
                <a:spcPts val="0"/>
              </a:spcBef>
              <a:spcAft>
                <a:spcPts val="0"/>
              </a:spcAft>
              <a:buNone/>
            </a:pPr>
            <a:r>
              <a:rPr lang="en-US" sz="1400">
                <a:solidFill>
                  <a:srgbClr val="666666"/>
                </a:solidFill>
                <a:latin typeface="Proxima Nova"/>
                <a:ea typeface="Proxima Nova"/>
                <a:cs typeface="Proxima Nova"/>
                <a:sym typeface="Proxima Nova"/>
              </a:rPr>
              <a:t>Chelsea Public Health relied on multiple systems to identify homebound individuals for home vaccinations. </a:t>
            </a:r>
            <a:endParaRPr sz="1400">
              <a:solidFill>
                <a:srgbClr val="666666"/>
              </a:solidFill>
              <a:latin typeface="Proxima Nova"/>
              <a:ea typeface="Proxima Nova"/>
              <a:cs typeface="Proxima Nova"/>
              <a:sym typeface="Proxima Nova"/>
            </a:endParaRPr>
          </a:p>
          <a:p>
            <a:pPr marL="0" lvl="0" indent="0" algn="l" rtl="0">
              <a:lnSpc>
                <a:spcPct val="90000"/>
              </a:lnSpc>
              <a:spcBef>
                <a:spcPts val="0"/>
              </a:spcBef>
              <a:spcAft>
                <a:spcPts val="0"/>
              </a:spcAft>
              <a:buNone/>
            </a:pPr>
            <a:r>
              <a:rPr lang="en-US" sz="900">
                <a:solidFill>
                  <a:srgbClr val="666666"/>
                </a:solidFill>
                <a:latin typeface="Proxima Nova"/>
                <a:ea typeface="Proxima Nova"/>
                <a:cs typeface="Proxima Nova"/>
                <a:sym typeface="Proxima Nova"/>
              </a:rPr>
              <a:t>Referrals from medical providers, Mystic Valley Elder Services, Chelsea Senior Center,  and city mass mailings. </a:t>
            </a:r>
            <a:endParaRPr sz="900">
              <a:solidFill>
                <a:srgbClr val="666666"/>
              </a:solidFill>
              <a:latin typeface="Proxima Nova"/>
              <a:ea typeface="Proxima Nova"/>
              <a:cs typeface="Proxima Nova"/>
              <a:sym typeface="Proxima Nova"/>
            </a:endParaRPr>
          </a:p>
          <a:p>
            <a:pPr marL="0" lvl="0" indent="0" algn="l" rtl="0">
              <a:lnSpc>
                <a:spcPct val="90000"/>
              </a:lnSpc>
              <a:spcBef>
                <a:spcPts val="600"/>
              </a:spcBef>
              <a:spcAft>
                <a:spcPts val="0"/>
              </a:spcAft>
              <a:buNone/>
            </a:pPr>
            <a:r>
              <a:rPr lang="en-US" sz="900">
                <a:solidFill>
                  <a:srgbClr val="666666"/>
                </a:solidFill>
                <a:latin typeface="Proxima Nova"/>
                <a:ea typeface="Proxima Nova"/>
                <a:cs typeface="Proxima Nova"/>
                <a:sym typeface="Proxima Nova"/>
              </a:rPr>
              <a:t>Time limitations</a:t>
            </a:r>
            <a:endParaRPr sz="900">
              <a:solidFill>
                <a:srgbClr val="666666"/>
              </a:solidFill>
              <a:latin typeface="Proxima Nova"/>
              <a:ea typeface="Proxima Nova"/>
              <a:cs typeface="Proxima Nova"/>
              <a:sym typeface="Proxima Nova"/>
            </a:endParaRPr>
          </a:p>
          <a:p>
            <a:pPr marL="0" lvl="0" indent="0" algn="l" rtl="0">
              <a:lnSpc>
                <a:spcPct val="90000"/>
              </a:lnSpc>
              <a:spcBef>
                <a:spcPts val="600"/>
              </a:spcBef>
              <a:spcAft>
                <a:spcPts val="0"/>
              </a:spcAft>
              <a:buNone/>
            </a:pPr>
            <a:r>
              <a:rPr lang="en-US" sz="1400">
                <a:solidFill>
                  <a:srgbClr val="666666"/>
                </a:solidFill>
                <a:latin typeface="Proxima Nova"/>
                <a:ea typeface="Proxima Nova"/>
                <a:cs typeface="Proxima Nova"/>
                <a:sym typeface="Proxima Nova"/>
              </a:rPr>
              <a:t>Chelsea SNR Launched on June 15, 2023</a:t>
            </a:r>
            <a:endParaRPr sz="1400">
              <a:solidFill>
                <a:srgbClr val="666666"/>
              </a:solidFill>
              <a:latin typeface="Proxima Nova"/>
              <a:ea typeface="Proxima Nova"/>
              <a:cs typeface="Proxima Nova"/>
              <a:sym typeface="Proxima Nova"/>
            </a:endParaRPr>
          </a:p>
          <a:p>
            <a:pPr marL="0" lvl="0" indent="0" algn="l" rtl="0">
              <a:lnSpc>
                <a:spcPct val="90000"/>
              </a:lnSpc>
              <a:spcBef>
                <a:spcPts val="400"/>
              </a:spcBef>
              <a:spcAft>
                <a:spcPts val="0"/>
              </a:spcAft>
              <a:buNone/>
            </a:pPr>
            <a:r>
              <a:rPr lang="en-US" sz="900">
                <a:solidFill>
                  <a:srgbClr val="666666"/>
                </a:solidFill>
                <a:latin typeface="Proxima Nova"/>
                <a:ea typeface="Proxima Nova"/>
                <a:cs typeface="Proxima Nova"/>
                <a:sym typeface="Proxima Nova"/>
              </a:rPr>
              <a:t>With funding support from Public Health Emergency Preparedness </a:t>
            </a:r>
            <a:endParaRPr sz="200"/>
          </a:p>
        </p:txBody>
      </p:sp>
      <p:sp>
        <p:nvSpPr>
          <p:cNvPr id="73" name="Google Shape;73;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ac75a7daa2_0_17: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ac75a7daa2_0_17: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g3ac75a7daa2_0_17: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38d7ab7792_1_3: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38d7ab7792_1_3: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g338d7ab7792_1_3: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38d7ab7792_0_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38d7ab7792_0_0:notes"/>
          <p:cNvSpPr txBox="1">
            <a:spLocks noGrp="1"/>
          </p:cNvSpPr>
          <p:nvPr>
            <p:ph type="body" idx="1"/>
          </p:nvPr>
        </p:nvSpPr>
        <p:spPr>
          <a:xfrm>
            <a:off x="701675" y="4473575"/>
            <a:ext cx="5607000" cy="366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We look at the smoke alarms, CO alarms, combination alarms. We make sure to tell residents they need to replace the alarm batteries and firefighters teach them how to test their alarms. We check the egresses and make sure there is no fire hazards around, such as clutterness or looking out for items that make cause a fire, like an overloaded extension cord. </a:t>
            </a:r>
            <a:endParaRPr/>
          </a:p>
        </p:txBody>
      </p:sp>
      <p:sp>
        <p:nvSpPr>
          <p:cNvPr id="99" name="Google Shape;99;g338d7ab7792_0_0:notes"/>
          <p:cNvSpPr txBox="1">
            <a:spLocks noGrp="1"/>
          </p:cNvSpPr>
          <p:nvPr>
            <p:ph type="sldNum" idx="12"/>
          </p:nvPr>
        </p:nvSpPr>
        <p:spPr>
          <a:xfrm>
            <a:off x="3970338" y="8829675"/>
            <a:ext cx="3038400" cy="4668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lnSpc>
                <a:spcPct val="115000"/>
              </a:lnSpc>
              <a:spcBef>
                <a:spcPts val="400"/>
              </a:spcBef>
              <a:spcAft>
                <a:spcPts val="0"/>
              </a:spcAft>
              <a:buNone/>
            </a:pPr>
            <a:r>
              <a:rPr lang="en-US" sz="1900">
                <a:solidFill>
                  <a:srgbClr val="1A1A1A"/>
                </a:solidFill>
              </a:rPr>
              <a:t>City Social Services/</a:t>
            </a:r>
            <a:r>
              <a:rPr lang="en-US" sz="1900" i="1">
                <a:solidFill>
                  <a:srgbClr val="1A1A1A"/>
                </a:solidFill>
              </a:rPr>
              <a:t>Servicios Sociales de la Ciudad, </a:t>
            </a:r>
            <a:r>
              <a:rPr lang="en-US" sz="1900">
                <a:solidFill>
                  <a:srgbClr val="1A1A1A"/>
                </a:solidFill>
              </a:rPr>
              <a:t>AC Distribution/</a:t>
            </a:r>
            <a:r>
              <a:rPr lang="en-US" sz="1900" i="1">
                <a:solidFill>
                  <a:srgbClr val="1A1A1A"/>
                </a:solidFill>
              </a:rPr>
              <a:t>Distribución de aire acondicionado, </a:t>
            </a:r>
            <a:r>
              <a:rPr lang="en-US" sz="1900">
                <a:solidFill>
                  <a:srgbClr val="1A1A1A"/>
                </a:solidFill>
              </a:rPr>
              <a:t>Safety Net Tracking System  </a:t>
            </a:r>
            <a:endParaRPr/>
          </a:p>
        </p:txBody>
      </p:sp>
      <p:sp>
        <p:nvSpPr>
          <p:cNvPr id="110" name="Google Shape;11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3: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384048" lvl="0" indent="0" algn="l" rtl="0">
              <a:lnSpc>
                <a:spcPct val="90000"/>
              </a:lnSpc>
              <a:spcBef>
                <a:spcPts val="600"/>
              </a:spcBef>
              <a:spcAft>
                <a:spcPts val="0"/>
              </a:spcAft>
              <a:buNone/>
            </a:pPr>
            <a:endParaRPr/>
          </a:p>
        </p:txBody>
      </p:sp>
      <p:sp>
        <p:nvSpPr>
          <p:cNvPr id="117" name="Google Shape;117;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txBox="1">
            <a:spLocks noGrp="1"/>
          </p:cNvSpPr>
          <p:nvPr>
            <p:ph type="body" idx="1"/>
          </p:nvPr>
        </p:nvSpPr>
        <p:spPr>
          <a:xfrm>
            <a:off x="701675" y="4473575"/>
            <a:ext cx="5607050" cy="366077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cxnSp>
        <p:nvCxnSpPr>
          <p:cNvPr id="14" name="Google Shape;14;g33c41337a02_0_108"/>
          <p:cNvCxnSpPr/>
          <p:nvPr/>
        </p:nvCxnSpPr>
        <p:spPr>
          <a:xfrm>
            <a:off x="5704400" y="3668217"/>
            <a:ext cx="783300" cy="0"/>
          </a:xfrm>
          <a:prstGeom prst="straightConnector1">
            <a:avLst/>
          </a:prstGeom>
          <a:noFill/>
          <a:ln w="76200" cap="flat" cmpd="sng">
            <a:solidFill>
              <a:schemeClr val="dk1"/>
            </a:solidFill>
            <a:prstDash val="solid"/>
            <a:round/>
            <a:headEnd type="none" w="sm" len="sm"/>
            <a:tailEnd type="none" w="sm" len="sm"/>
          </a:ln>
        </p:spPr>
      </p:cxnSp>
      <p:sp>
        <p:nvSpPr>
          <p:cNvPr id="15" name="Google Shape;15;g33c41337a02_0_108"/>
          <p:cNvSpPr txBox="1">
            <a:spLocks noGrp="1"/>
          </p:cNvSpPr>
          <p:nvPr>
            <p:ph type="ctrTitle"/>
          </p:nvPr>
        </p:nvSpPr>
        <p:spPr>
          <a:xfrm>
            <a:off x="415600" y="794633"/>
            <a:ext cx="11360700" cy="26103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7200"/>
              <a:buNone/>
              <a:defRPr sz="72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endParaRPr/>
          </a:p>
        </p:txBody>
      </p:sp>
      <p:sp>
        <p:nvSpPr>
          <p:cNvPr id="16" name="Google Shape;16;g33c41337a02_0_108"/>
          <p:cNvSpPr txBox="1">
            <a:spLocks noGrp="1"/>
          </p:cNvSpPr>
          <p:nvPr>
            <p:ph type="subTitle" idx="1"/>
          </p:nvPr>
        </p:nvSpPr>
        <p:spPr>
          <a:xfrm>
            <a:off x="415600" y="4221097"/>
            <a:ext cx="11360700" cy="978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200"/>
              <a:buNone/>
              <a:defRPr sz="3200"/>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a:endParaRPr/>
          </a:p>
        </p:txBody>
      </p:sp>
      <p:sp>
        <p:nvSpPr>
          <p:cNvPr id="17" name="Google Shape;17;g33c41337a02_0_10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g33c41337a02_0_145"/>
          <p:cNvSpPr txBox="1">
            <a:spLocks noGrp="1"/>
          </p:cNvSpPr>
          <p:nvPr>
            <p:ph type="title" hasCustomPrompt="1"/>
          </p:nvPr>
        </p:nvSpPr>
        <p:spPr>
          <a:xfrm>
            <a:off x="415600" y="1557233"/>
            <a:ext cx="11360700" cy="2640000"/>
          </a:xfrm>
          <a:prstGeom prst="rect">
            <a:avLst/>
          </a:prstGeom>
        </p:spPr>
        <p:txBody>
          <a:bodyPr spcFirstLastPara="1" wrap="square" lIns="121900" tIns="121900" rIns="121900" bIns="121900" anchor="ctr" anchorCtr="0">
            <a:normAutofit/>
          </a:bodyPr>
          <a:lstStyle>
            <a:lvl1pPr lvl="0" algn="ctr">
              <a:spcBef>
                <a:spcPts val="0"/>
              </a:spcBef>
              <a:spcAft>
                <a:spcPts val="0"/>
              </a:spcAft>
              <a:buClr>
                <a:schemeClr val="dk1"/>
              </a:buClr>
              <a:buSzPts val="14700"/>
              <a:buNone/>
              <a:defRPr sz="14700">
                <a:solidFill>
                  <a:schemeClr val="dk1"/>
                </a:solidFill>
              </a:defRPr>
            </a:lvl1pPr>
            <a:lvl2pPr lvl="1" algn="ctr">
              <a:spcBef>
                <a:spcPts val="0"/>
              </a:spcBef>
              <a:spcAft>
                <a:spcPts val="0"/>
              </a:spcAft>
              <a:buClr>
                <a:schemeClr val="dk1"/>
              </a:buClr>
              <a:buSzPts val="14700"/>
              <a:buNone/>
              <a:defRPr sz="14700">
                <a:solidFill>
                  <a:schemeClr val="dk1"/>
                </a:solidFill>
              </a:defRPr>
            </a:lvl2pPr>
            <a:lvl3pPr lvl="2" algn="ctr">
              <a:spcBef>
                <a:spcPts val="0"/>
              </a:spcBef>
              <a:spcAft>
                <a:spcPts val="0"/>
              </a:spcAft>
              <a:buClr>
                <a:schemeClr val="dk1"/>
              </a:buClr>
              <a:buSzPts val="14700"/>
              <a:buNone/>
              <a:defRPr sz="14700">
                <a:solidFill>
                  <a:schemeClr val="dk1"/>
                </a:solidFill>
              </a:defRPr>
            </a:lvl3pPr>
            <a:lvl4pPr lvl="3" algn="ctr">
              <a:spcBef>
                <a:spcPts val="0"/>
              </a:spcBef>
              <a:spcAft>
                <a:spcPts val="0"/>
              </a:spcAft>
              <a:buClr>
                <a:schemeClr val="dk1"/>
              </a:buClr>
              <a:buSzPts val="14700"/>
              <a:buNone/>
              <a:defRPr sz="14700">
                <a:solidFill>
                  <a:schemeClr val="dk1"/>
                </a:solidFill>
              </a:defRPr>
            </a:lvl4pPr>
            <a:lvl5pPr lvl="4" algn="ctr">
              <a:spcBef>
                <a:spcPts val="0"/>
              </a:spcBef>
              <a:spcAft>
                <a:spcPts val="0"/>
              </a:spcAft>
              <a:buClr>
                <a:schemeClr val="dk1"/>
              </a:buClr>
              <a:buSzPts val="14700"/>
              <a:buNone/>
              <a:defRPr sz="14700">
                <a:solidFill>
                  <a:schemeClr val="dk1"/>
                </a:solidFill>
              </a:defRPr>
            </a:lvl5pPr>
            <a:lvl6pPr lvl="5" algn="ctr">
              <a:spcBef>
                <a:spcPts val="0"/>
              </a:spcBef>
              <a:spcAft>
                <a:spcPts val="0"/>
              </a:spcAft>
              <a:buClr>
                <a:schemeClr val="dk1"/>
              </a:buClr>
              <a:buSzPts val="14700"/>
              <a:buNone/>
              <a:defRPr sz="14700">
                <a:solidFill>
                  <a:schemeClr val="dk1"/>
                </a:solidFill>
              </a:defRPr>
            </a:lvl6pPr>
            <a:lvl7pPr lvl="6" algn="ctr">
              <a:spcBef>
                <a:spcPts val="0"/>
              </a:spcBef>
              <a:spcAft>
                <a:spcPts val="0"/>
              </a:spcAft>
              <a:buClr>
                <a:schemeClr val="dk1"/>
              </a:buClr>
              <a:buSzPts val="14700"/>
              <a:buNone/>
              <a:defRPr sz="14700">
                <a:solidFill>
                  <a:schemeClr val="dk1"/>
                </a:solidFill>
              </a:defRPr>
            </a:lvl7pPr>
            <a:lvl8pPr lvl="7" algn="ctr">
              <a:spcBef>
                <a:spcPts val="0"/>
              </a:spcBef>
              <a:spcAft>
                <a:spcPts val="0"/>
              </a:spcAft>
              <a:buClr>
                <a:schemeClr val="dk1"/>
              </a:buClr>
              <a:buSzPts val="14700"/>
              <a:buNone/>
              <a:defRPr sz="14700">
                <a:solidFill>
                  <a:schemeClr val="dk1"/>
                </a:solidFill>
              </a:defRPr>
            </a:lvl8pPr>
            <a:lvl9pPr lvl="8" algn="ctr">
              <a:spcBef>
                <a:spcPts val="0"/>
              </a:spcBef>
              <a:spcAft>
                <a:spcPts val="0"/>
              </a:spcAft>
              <a:buClr>
                <a:schemeClr val="dk1"/>
              </a:buClr>
              <a:buSzPts val="14700"/>
              <a:buNone/>
              <a:defRPr sz="14700">
                <a:solidFill>
                  <a:schemeClr val="dk1"/>
                </a:solidFill>
              </a:defRPr>
            </a:lvl9pPr>
          </a:lstStyle>
          <a:p>
            <a:r>
              <a:t>xx%</a:t>
            </a:r>
          </a:p>
        </p:txBody>
      </p:sp>
      <p:sp>
        <p:nvSpPr>
          <p:cNvPr id="52" name="Google Shape;52;g33c41337a02_0_145"/>
          <p:cNvSpPr txBox="1">
            <a:spLocks noGrp="1"/>
          </p:cNvSpPr>
          <p:nvPr>
            <p:ph type="body" idx="1"/>
          </p:nvPr>
        </p:nvSpPr>
        <p:spPr>
          <a:xfrm>
            <a:off x="415600" y="4299000"/>
            <a:ext cx="11360700" cy="14289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3" name="Google Shape;53;g33c41337a02_0_14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g33c41337a02_0_14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6"/>
        <p:cNvGrpSpPr/>
        <p:nvPr/>
      </p:nvGrpSpPr>
      <p:grpSpPr>
        <a:xfrm>
          <a:off x="0" y="0"/>
          <a:ext cx="0" cy="0"/>
          <a:chOff x="0" y="0"/>
          <a:chExt cx="0" cy="0"/>
        </a:xfrm>
      </p:grpSpPr>
      <p:sp>
        <p:nvSpPr>
          <p:cNvPr id="57" name="Google Shape;57;g33c41337a02_0_151"/>
          <p:cNvSpPr txBox="1">
            <a:spLocks noGrp="1"/>
          </p:cNvSpPr>
          <p:nvPr>
            <p:ph type="title"/>
          </p:nvPr>
        </p:nvSpPr>
        <p:spPr>
          <a:xfrm>
            <a:off x="1097280" y="286603"/>
            <a:ext cx="10058400" cy="14508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58" name="Google Shape;58;g33c41337a02_0_151"/>
          <p:cNvSpPr txBox="1">
            <a:spLocks noGrp="1"/>
          </p:cNvSpPr>
          <p:nvPr>
            <p:ph type="body" idx="1"/>
          </p:nvPr>
        </p:nvSpPr>
        <p:spPr>
          <a:xfrm>
            <a:off x="1097280" y="1845734"/>
            <a:ext cx="10058400" cy="40233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g33c41337a02_0_151"/>
          <p:cNvSpPr txBox="1">
            <a:spLocks noGrp="1"/>
          </p:cNvSpPr>
          <p:nvPr>
            <p:ph type="dt" idx="10"/>
          </p:nvPr>
        </p:nvSpPr>
        <p:spPr>
          <a:xfrm>
            <a:off x="1097280" y="6459785"/>
            <a:ext cx="2472300" cy="3651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g33c41337a02_0_151"/>
          <p:cNvSpPr txBox="1">
            <a:spLocks noGrp="1"/>
          </p:cNvSpPr>
          <p:nvPr>
            <p:ph type="ftr" idx="11"/>
          </p:nvPr>
        </p:nvSpPr>
        <p:spPr>
          <a:xfrm>
            <a:off x="3686185" y="6459785"/>
            <a:ext cx="4822800" cy="3651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g33c41337a02_0_151"/>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8"/>
        <p:cNvGrpSpPr/>
        <p:nvPr/>
      </p:nvGrpSpPr>
      <p:grpSpPr>
        <a:xfrm>
          <a:off x="0" y="0"/>
          <a:ext cx="0" cy="0"/>
          <a:chOff x="0" y="0"/>
          <a:chExt cx="0" cy="0"/>
        </a:xfrm>
      </p:grpSpPr>
      <p:sp>
        <p:nvSpPr>
          <p:cNvPr id="19" name="Google Shape;19;g33c41337a02_0_113"/>
          <p:cNvSpPr txBox="1">
            <a:spLocks noGrp="1"/>
          </p:cNvSpPr>
          <p:nvPr>
            <p:ph type="title"/>
          </p:nvPr>
        </p:nvSpPr>
        <p:spPr>
          <a:xfrm>
            <a:off x="415600" y="3307400"/>
            <a:ext cx="10819200" cy="3261300"/>
          </a:xfrm>
          <a:prstGeom prst="rect">
            <a:avLst/>
          </a:prstGeom>
        </p:spPr>
        <p:txBody>
          <a:bodyPr spcFirstLastPara="1" wrap="square" lIns="121900" tIns="121900" rIns="121900" bIns="121900" anchor="b" anchorCtr="0">
            <a:normAutofit/>
          </a:bodyPr>
          <a:lstStyle>
            <a:lvl1pPr lvl="0">
              <a:spcBef>
                <a:spcPts val="0"/>
              </a:spcBef>
              <a:spcAft>
                <a:spcPts val="0"/>
              </a:spcAft>
              <a:buClr>
                <a:schemeClr val="lt1"/>
              </a:buClr>
              <a:buSzPts val="9100"/>
              <a:buNone/>
              <a:defRPr sz="9100">
                <a:solidFill>
                  <a:schemeClr val="lt1"/>
                </a:solidFill>
              </a:defRPr>
            </a:lvl1pPr>
            <a:lvl2pPr lvl="1">
              <a:spcBef>
                <a:spcPts val="0"/>
              </a:spcBef>
              <a:spcAft>
                <a:spcPts val="0"/>
              </a:spcAft>
              <a:buClr>
                <a:schemeClr val="lt1"/>
              </a:buClr>
              <a:buSzPts val="9100"/>
              <a:buNone/>
              <a:defRPr sz="9100">
                <a:solidFill>
                  <a:schemeClr val="lt1"/>
                </a:solidFill>
              </a:defRPr>
            </a:lvl2pPr>
            <a:lvl3pPr lvl="2">
              <a:spcBef>
                <a:spcPts val="0"/>
              </a:spcBef>
              <a:spcAft>
                <a:spcPts val="0"/>
              </a:spcAft>
              <a:buClr>
                <a:schemeClr val="lt1"/>
              </a:buClr>
              <a:buSzPts val="9100"/>
              <a:buNone/>
              <a:defRPr sz="9100">
                <a:solidFill>
                  <a:schemeClr val="lt1"/>
                </a:solidFill>
              </a:defRPr>
            </a:lvl3pPr>
            <a:lvl4pPr lvl="3">
              <a:spcBef>
                <a:spcPts val="0"/>
              </a:spcBef>
              <a:spcAft>
                <a:spcPts val="0"/>
              </a:spcAft>
              <a:buClr>
                <a:schemeClr val="lt1"/>
              </a:buClr>
              <a:buSzPts val="9100"/>
              <a:buNone/>
              <a:defRPr sz="9100">
                <a:solidFill>
                  <a:schemeClr val="lt1"/>
                </a:solidFill>
              </a:defRPr>
            </a:lvl4pPr>
            <a:lvl5pPr lvl="4">
              <a:spcBef>
                <a:spcPts val="0"/>
              </a:spcBef>
              <a:spcAft>
                <a:spcPts val="0"/>
              </a:spcAft>
              <a:buClr>
                <a:schemeClr val="lt1"/>
              </a:buClr>
              <a:buSzPts val="9100"/>
              <a:buNone/>
              <a:defRPr sz="9100">
                <a:solidFill>
                  <a:schemeClr val="lt1"/>
                </a:solidFill>
              </a:defRPr>
            </a:lvl5pPr>
            <a:lvl6pPr lvl="5">
              <a:spcBef>
                <a:spcPts val="0"/>
              </a:spcBef>
              <a:spcAft>
                <a:spcPts val="0"/>
              </a:spcAft>
              <a:buClr>
                <a:schemeClr val="lt1"/>
              </a:buClr>
              <a:buSzPts val="9100"/>
              <a:buNone/>
              <a:defRPr sz="9100">
                <a:solidFill>
                  <a:schemeClr val="lt1"/>
                </a:solidFill>
              </a:defRPr>
            </a:lvl6pPr>
            <a:lvl7pPr lvl="6">
              <a:spcBef>
                <a:spcPts val="0"/>
              </a:spcBef>
              <a:spcAft>
                <a:spcPts val="0"/>
              </a:spcAft>
              <a:buClr>
                <a:schemeClr val="lt1"/>
              </a:buClr>
              <a:buSzPts val="9100"/>
              <a:buNone/>
              <a:defRPr sz="9100">
                <a:solidFill>
                  <a:schemeClr val="lt1"/>
                </a:solidFill>
              </a:defRPr>
            </a:lvl7pPr>
            <a:lvl8pPr lvl="7">
              <a:spcBef>
                <a:spcPts val="0"/>
              </a:spcBef>
              <a:spcAft>
                <a:spcPts val="0"/>
              </a:spcAft>
              <a:buClr>
                <a:schemeClr val="lt1"/>
              </a:buClr>
              <a:buSzPts val="9100"/>
              <a:buNone/>
              <a:defRPr sz="9100">
                <a:solidFill>
                  <a:schemeClr val="lt1"/>
                </a:solidFill>
              </a:defRPr>
            </a:lvl8pPr>
            <a:lvl9pPr lvl="8">
              <a:spcBef>
                <a:spcPts val="0"/>
              </a:spcBef>
              <a:spcAft>
                <a:spcPts val="0"/>
              </a:spcAft>
              <a:buClr>
                <a:schemeClr val="lt1"/>
              </a:buClr>
              <a:buSzPts val="9100"/>
              <a:buNone/>
              <a:defRPr sz="9100">
                <a:solidFill>
                  <a:schemeClr val="lt1"/>
                </a:solidFill>
              </a:defRPr>
            </a:lvl9pPr>
          </a:lstStyle>
          <a:p>
            <a:endParaRPr/>
          </a:p>
        </p:txBody>
      </p:sp>
      <p:sp>
        <p:nvSpPr>
          <p:cNvPr id="20" name="Google Shape;20;g33c41337a02_0_1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g33c41337a02_0_11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3" name="Google Shape;23;g33c41337a02_0_116"/>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4" name="Google Shape;24;g33c41337a02_0_1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g33c41337a02_0_1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27" name="Google Shape;27;g33c41337a02_0_120"/>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33c41337a02_0_120"/>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9" name="Google Shape;29;g33c41337a02_0_1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g33c41337a02_0_12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000"/>
              <a:buNone/>
              <a:defRPr/>
            </a:lvl1pPr>
            <a:lvl2pPr lvl="1">
              <a:spcBef>
                <a:spcPts val="0"/>
              </a:spcBef>
              <a:spcAft>
                <a:spcPts val="0"/>
              </a:spcAft>
              <a:buSzPts val="4000"/>
              <a:buNone/>
              <a:defRPr/>
            </a:lvl2pPr>
            <a:lvl3pPr lvl="2">
              <a:spcBef>
                <a:spcPts val="0"/>
              </a:spcBef>
              <a:spcAft>
                <a:spcPts val="0"/>
              </a:spcAft>
              <a:buSzPts val="4000"/>
              <a:buNone/>
              <a:defRPr/>
            </a:lvl3pPr>
            <a:lvl4pPr lvl="3">
              <a:spcBef>
                <a:spcPts val="0"/>
              </a:spcBef>
              <a:spcAft>
                <a:spcPts val="0"/>
              </a:spcAft>
              <a:buSzPts val="4000"/>
              <a:buNone/>
              <a:defRPr/>
            </a:lvl4pPr>
            <a:lvl5pPr lvl="4">
              <a:spcBef>
                <a:spcPts val="0"/>
              </a:spcBef>
              <a:spcAft>
                <a:spcPts val="0"/>
              </a:spcAft>
              <a:buSzPts val="4000"/>
              <a:buNone/>
              <a:defRPr/>
            </a:lvl5pPr>
            <a:lvl6pPr lvl="5">
              <a:spcBef>
                <a:spcPts val="0"/>
              </a:spcBef>
              <a:spcAft>
                <a:spcPts val="0"/>
              </a:spcAft>
              <a:buSzPts val="4000"/>
              <a:buNone/>
              <a:defRPr/>
            </a:lvl6pPr>
            <a:lvl7pPr lvl="6">
              <a:spcBef>
                <a:spcPts val="0"/>
              </a:spcBef>
              <a:spcAft>
                <a:spcPts val="0"/>
              </a:spcAft>
              <a:buSzPts val="4000"/>
              <a:buNone/>
              <a:defRPr/>
            </a:lvl7pPr>
            <a:lvl8pPr lvl="7">
              <a:spcBef>
                <a:spcPts val="0"/>
              </a:spcBef>
              <a:spcAft>
                <a:spcPts val="0"/>
              </a:spcAft>
              <a:buSzPts val="4000"/>
              <a:buNone/>
              <a:defRPr/>
            </a:lvl8pPr>
            <a:lvl9pPr lvl="8">
              <a:spcBef>
                <a:spcPts val="0"/>
              </a:spcBef>
              <a:spcAft>
                <a:spcPts val="0"/>
              </a:spcAft>
              <a:buSzPts val="4000"/>
              <a:buNone/>
              <a:defRPr/>
            </a:lvl9pPr>
          </a:lstStyle>
          <a:p>
            <a:endParaRPr/>
          </a:p>
        </p:txBody>
      </p:sp>
      <p:sp>
        <p:nvSpPr>
          <p:cNvPr id="32" name="Google Shape;32;g33c41337a02_0_1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g33c41337a02_0_128"/>
          <p:cNvSpPr txBox="1">
            <a:spLocks noGrp="1"/>
          </p:cNvSpPr>
          <p:nvPr>
            <p:ph type="title"/>
          </p:nvPr>
        </p:nvSpPr>
        <p:spPr>
          <a:xfrm>
            <a:off x="415600" y="8424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5" name="Google Shape;35;g33c41337a02_0_128"/>
          <p:cNvSpPr txBox="1">
            <a:spLocks noGrp="1"/>
          </p:cNvSpPr>
          <p:nvPr>
            <p:ph type="body" idx="1"/>
          </p:nvPr>
        </p:nvSpPr>
        <p:spPr>
          <a:xfrm>
            <a:off x="415600" y="1987833"/>
            <a:ext cx="3744000" cy="41040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6" name="Google Shape;36;g33c41337a02_0_12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37"/>
        <p:cNvGrpSpPr/>
        <p:nvPr/>
      </p:nvGrpSpPr>
      <p:grpSpPr>
        <a:xfrm>
          <a:off x="0" y="0"/>
          <a:ext cx="0" cy="0"/>
          <a:chOff x="0" y="0"/>
          <a:chExt cx="0" cy="0"/>
        </a:xfrm>
      </p:grpSpPr>
      <p:sp>
        <p:nvSpPr>
          <p:cNvPr id="38" name="Google Shape;38;g33c41337a02_0_132"/>
          <p:cNvSpPr txBox="1">
            <a:spLocks noGrp="1"/>
          </p:cNvSpPr>
          <p:nvPr>
            <p:ph type="title"/>
          </p:nvPr>
        </p:nvSpPr>
        <p:spPr>
          <a:xfrm>
            <a:off x="653667" y="701800"/>
            <a:ext cx="7578300" cy="5454300"/>
          </a:xfrm>
          <a:prstGeom prst="rect">
            <a:avLst/>
          </a:prstGeom>
        </p:spPr>
        <p:txBody>
          <a:bodyPr spcFirstLastPara="1" wrap="square" lIns="121900" tIns="121900" rIns="121900" bIns="121900" anchor="ctr" anchorCtr="0">
            <a:normAutofit/>
          </a:bodyPr>
          <a:lstStyle>
            <a:lvl1pPr lvl="0">
              <a:spcBef>
                <a:spcPts val="0"/>
              </a:spcBef>
              <a:spcAft>
                <a:spcPts val="0"/>
              </a:spcAft>
              <a:buClr>
                <a:schemeClr val="lt1"/>
              </a:buClr>
              <a:buSzPts val="6400"/>
              <a:buNone/>
              <a:defRPr sz="6400">
                <a:solidFill>
                  <a:schemeClr val="lt1"/>
                </a:solidFill>
              </a:defRPr>
            </a:lvl1pPr>
            <a:lvl2pPr lvl="1">
              <a:spcBef>
                <a:spcPts val="0"/>
              </a:spcBef>
              <a:spcAft>
                <a:spcPts val="0"/>
              </a:spcAft>
              <a:buClr>
                <a:schemeClr val="lt1"/>
              </a:buClr>
              <a:buSzPts val="6400"/>
              <a:buNone/>
              <a:defRPr sz="6400">
                <a:solidFill>
                  <a:schemeClr val="lt1"/>
                </a:solidFill>
              </a:defRPr>
            </a:lvl2pPr>
            <a:lvl3pPr lvl="2">
              <a:spcBef>
                <a:spcPts val="0"/>
              </a:spcBef>
              <a:spcAft>
                <a:spcPts val="0"/>
              </a:spcAft>
              <a:buClr>
                <a:schemeClr val="lt1"/>
              </a:buClr>
              <a:buSzPts val="6400"/>
              <a:buNone/>
              <a:defRPr sz="6400">
                <a:solidFill>
                  <a:schemeClr val="lt1"/>
                </a:solidFill>
              </a:defRPr>
            </a:lvl3pPr>
            <a:lvl4pPr lvl="3">
              <a:spcBef>
                <a:spcPts val="0"/>
              </a:spcBef>
              <a:spcAft>
                <a:spcPts val="0"/>
              </a:spcAft>
              <a:buClr>
                <a:schemeClr val="lt1"/>
              </a:buClr>
              <a:buSzPts val="6400"/>
              <a:buNone/>
              <a:defRPr sz="6400">
                <a:solidFill>
                  <a:schemeClr val="lt1"/>
                </a:solidFill>
              </a:defRPr>
            </a:lvl4pPr>
            <a:lvl5pPr lvl="4">
              <a:spcBef>
                <a:spcPts val="0"/>
              </a:spcBef>
              <a:spcAft>
                <a:spcPts val="0"/>
              </a:spcAft>
              <a:buClr>
                <a:schemeClr val="lt1"/>
              </a:buClr>
              <a:buSzPts val="6400"/>
              <a:buNone/>
              <a:defRPr sz="6400">
                <a:solidFill>
                  <a:schemeClr val="lt1"/>
                </a:solidFill>
              </a:defRPr>
            </a:lvl5pPr>
            <a:lvl6pPr lvl="5">
              <a:spcBef>
                <a:spcPts val="0"/>
              </a:spcBef>
              <a:spcAft>
                <a:spcPts val="0"/>
              </a:spcAft>
              <a:buClr>
                <a:schemeClr val="lt1"/>
              </a:buClr>
              <a:buSzPts val="6400"/>
              <a:buNone/>
              <a:defRPr sz="6400">
                <a:solidFill>
                  <a:schemeClr val="lt1"/>
                </a:solidFill>
              </a:defRPr>
            </a:lvl6pPr>
            <a:lvl7pPr lvl="6">
              <a:spcBef>
                <a:spcPts val="0"/>
              </a:spcBef>
              <a:spcAft>
                <a:spcPts val="0"/>
              </a:spcAft>
              <a:buClr>
                <a:schemeClr val="lt1"/>
              </a:buClr>
              <a:buSzPts val="6400"/>
              <a:buNone/>
              <a:defRPr sz="6400">
                <a:solidFill>
                  <a:schemeClr val="lt1"/>
                </a:solidFill>
              </a:defRPr>
            </a:lvl7pPr>
            <a:lvl8pPr lvl="7">
              <a:spcBef>
                <a:spcPts val="0"/>
              </a:spcBef>
              <a:spcAft>
                <a:spcPts val="0"/>
              </a:spcAft>
              <a:buClr>
                <a:schemeClr val="lt1"/>
              </a:buClr>
              <a:buSzPts val="6400"/>
              <a:buNone/>
              <a:defRPr sz="6400">
                <a:solidFill>
                  <a:schemeClr val="lt1"/>
                </a:solidFill>
              </a:defRPr>
            </a:lvl8pPr>
            <a:lvl9pPr lvl="8">
              <a:spcBef>
                <a:spcPts val="0"/>
              </a:spcBef>
              <a:spcAft>
                <a:spcPts val="0"/>
              </a:spcAft>
              <a:buClr>
                <a:schemeClr val="lt1"/>
              </a:buClr>
              <a:buSzPts val="6400"/>
              <a:buNone/>
              <a:defRPr sz="6400">
                <a:solidFill>
                  <a:schemeClr val="lt1"/>
                </a:solidFill>
              </a:defRPr>
            </a:lvl9pPr>
          </a:lstStyle>
          <a:p>
            <a:endParaRPr/>
          </a:p>
        </p:txBody>
      </p:sp>
      <p:sp>
        <p:nvSpPr>
          <p:cNvPr id="39" name="Google Shape;39;g33c41337a02_0_13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g33c41337a02_0_135"/>
          <p:cNvSpPr/>
          <p:nvPr/>
        </p:nvSpPr>
        <p:spPr>
          <a:xfrm>
            <a:off x="6096000" y="133"/>
            <a:ext cx="6096000" cy="6858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cxnSp>
        <p:nvCxnSpPr>
          <p:cNvPr id="42" name="Google Shape;42;g33c41337a02_0_135"/>
          <p:cNvCxnSpPr/>
          <p:nvPr/>
        </p:nvCxnSpPr>
        <p:spPr>
          <a:xfrm>
            <a:off x="6706233" y="5994000"/>
            <a:ext cx="624300" cy="0"/>
          </a:xfrm>
          <a:prstGeom prst="straightConnector1">
            <a:avLst/>
          </a:prstGeom>
          <a:noFill/>
          <a:ln w="19050" cap="flat" cmpd="sng">
            <a:solidFill>
              <a:schemeClr val="lt1"/>
            </a:solidFill>
            <a:prstDash val="solid"/>
            <a:round/>
            <a:headEnd type="none" w="sm" len="sm"/>
            <a:tailEnd type="none" w="sm" len="sm"/>
          </a:ln>
        </p:spPr>
      </p:cxnSp>
      <p:sp>
        <p:nvSpPr>
          <p:cNvPr id="43" name="Google Shape;43;g33c41337a02_0_135"/>
          <p:cNvSpPr txBox="1">
            <a:spLocks noGrp="1"/>
          </p:cNvSpPr>
          <p:nvPr>
            <p:ph type="title"/>
          </p:nvPr>
        </p:nvSpPr>
        <p:spPr>
          <a:xfrm>
            <a:off x="354000" y="1834132"/>
            <a:ext cx="5393700" cy="2069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100"/>
              <a:buNone/>
              <a:defRPr sz="5100"/>
            </a:lvl1pPr>
            <a:lvl2pPr lvl="1" algn="ctr">
              <a:spcBef>
                <a:spcPts val="0"/>
              </a:spcBef>
              <a:spcAft>
                <a:spcPts val="0"/>
              </a:spcAft>
              <a:buSzPts val="5100"/>
              <a:buNone/>
              <a:defRPr sz="5100"/>
            </a:lvl2pPr>
            <a:lvl3pPr lvl="2" algn="ctr">
              <a:spcBef>
                <a:spcPts val="0"/>
              </a:spcBef>
              <a:spcAft>
                <a:spcPts val="0"/>
              </a:spcAft>
              <a:buSzPts val="5100"/>
              <a:buNone/>
              <a:defRPr sz="5100"/>
            </a:lvl3pPr>
            <a:lvl4pPr lvl="3" algn="ctr">
              <a:spcBef>
                <a:spcPts val="0"/>
              </a:spcBef>
              <a:spcAft>
                <a:spcPts val="0"/>
              </a:spcAft>
              <a:buSzPts val="5100"/>
              <a:buNone/>
              <a:defRPr sz="5100"/>
            </a:lvl4pPr>
            <a:lvl5pPr lvl="4" algn="ctr">
              <a:spcBef>
                <a:spcPts val="0"/>
              </a:spcBef>
              <a:spcAft>
                <a:spcPts val="0"/>
              </a:spcAft>
              <a:buSzPts val="5100"/>
              <a:buNone/>
              <a:defRPr sz="5100"/>
            </a:lvl5pPr>
            <a:lvl6pPr lvl="5" algn="ctr">
              <a:spcBef>
                <a:spcPts val="0"/>
              </a:spcBef>
              <a:spcAft>
                <a:spcPts val="0"/>
              </a:spcAft>
              <a:buSzPts val="5100"/>
              <a:buNone/>
              <a:defRPr sz="5100"/>
            </a:lvl6pPr>
            <a:lvl7pPr lvl="6" algn="ctr">
              <a:spcBef>
                <a:spcPts val="0"/>
              </a:spcBef>
              <a:spcAft>
                <a:spcPts val="0"/>
              </a:spcAft>
              <a:buSzPts val="5100"/>
              <a:buNone/>
              <a:defRPr sz="5100"/>
            </a:lvl7pPr>
            <a:lvl8pPr lvl="7" algn="ctr">
              <a:spcBef>
                <a:spcPts val="0"/>
              </a:spcBef>
              <a:spcAft>
                <a:spcPts val="0"/>
              </a:spcAft>
              <a:buSzPts val="5100"/>
              <a:buNone/>
              <a:defRPr sz="5100"/>
            </a:lvl8pPr>
            <a:lvl9pPr lvl="8" algn="ctr">
              <a:spcBef>
                <a:spcPts val="0"/>
              </a:spcBef>
              <a:spcAft>
                <a:spcPts val="0"/>
              </a:spcAft>
              <a:buSzPts val="5100"/>
              <a:buNone/>
              <a:defRPr sz="5100"/>
            </a:lvl9pPr>
          </a:lstStyle>
          <a:p>
            <a:endParaRPr/>
          </a:p>
        </p:txBody>
      </p:sp>
      <p:sp>
        <p:nvSpPr>
          <p:cNvPr id="44" name="Google Shape;44;g33c41337a02_0_135"/>
          <p:cNvSpPr txBox="1">
            <a:spLocks noGrp="1"/>
          </p:cNvSpPr>
          <p:nvPr>
            <p:ph type="subTitle" idx="1"/>
          </p:nvPr>
        </p:nvSpPr>
        <p:spPr>
          <a:xfrm>
            <a:off x="354000" y="3974834"/>
            <a:ext cx="5393700" cy="17940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400"/>
              <a:buNone/>
              <a:defRPr/>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45" name="Google Shape;45;g33c41337a02_0_135"/>
          <p:cNvSpPr txBox="1">
            <a:spLocks noGrp="1"/>
          </p:cNvSpPr>
          <p:nvPr>
            <p:ph type="body" idx="2"/>
          </p:nvPr>
        </p:nvSpPr>
        <p:spPr>
          <a:xfrm>
            <a:off x="6586000" y="965600"/>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Clr>
                <a:schemeClr val="lt1"/>
              </a:buClr>
              <a:buSzPts val="2400"/>
              <a:buChar char="●"/>
              <a:defRPr>
                <a:solidFill>
                  <a:schemeClr val="lt1"/>
                </a:solidFill>
              </a:defRPr>
            </a:lvl1pPr>
            <a:lvl2pPr marL="914400" lvl="1" indent="-349250">
              <a:spcBef>
                <a:spcPts val="0"/>
              </a:spcBef>
              <a:spcAft>
                <a:spcPts val="0"/>
              </a:spcAft>
              <a:buClr>
                <a:schemeClr val="lt1"/>
              </a:buClr>
              <a:buSzPts val="1900"/>
              <a:buChar char="○"/>
              <a:defRPr>
                <a:solidFill>
                  <a:schemeClr val="lt1"/>
                </a:solidFill>
              </a:defRPr>
            </a:lvl2pPr>
            <a:lvl3pPr marL="1371600" lvl="2" indent="-349250">
              <a:spcBef>
                <a:spcPts val="0"/>
              </a:spcBef>
              <a:spcAft>
                <a:spcPts val="0"/>
              </a:spcAft>
              <a:buClr>
                <a:schemeClr val="lt1"/>
              </a:buClr>
              <a:buSzPts val="1900"/>
              <a:buChar char="■"/>
              <a:defRPr>
                <a:solidFill>
                  <a:schemeClr val="lt1"/>
                </a:solidFill>
              </a:defRPr>
            </a:lvl3pPr>
            <a:lvl4pPr marL="1828800" lvl="3" indent="-349250">
              <a:spcBef>
                <a:spcPts val="0"/>
              </a:spcBef>
              <a:spcAft>
                <a:spcPts val="0"/>
              </a:spcAft>
              <a:buClr>
                <a:schemeClr val="lt1"/>
              </a:buClr>
              <a:buSzPts val="1900"/>
              <a:buChar char="●"/>
              <a:defRPr>
                <a:solidFill>
                  <a:schemeClr val="lt1"/>
                </a:solidFill>
              </a:defRPr>
            </a:lvl4pPr>
            <a:lvl5pPr marL="2286000" lvl="4" indent="-349250">
              <a:spcBef>
                <a:spcPts val="0"/>
              </a:spcBef>
              <a:spcAft>
                <a:spcPts val="0"/>
              </a:spcAft>
              <a:buClr>
                <a:schemeClr val="lt1"/>
              </a:buClr>
              <a:buSzPts val="1900"/>
              <a:buChar char="○"/>
              <a:defRPr>
                <a:solidFill>
                  <a:schemeClr val="lt1"/>
                </a:solidFill>
              </a:defRPr>
            </a:lvl5pPr>
            <a:lvl6pPr marL="2743200" lvl="5" indent="-349250">
              <a:spcBef>
                <a:spcPts val="0"/>
              </a:spcBef>
              <a:spcAft>
                <a:spcPts val="0"/>
              </a:spcAft>
              <a:buClr>
                <a:schemeClr val="lt1"/>
              </a:buClr>
              <a:buSzPts val="1900"/>
              <a:buChar char="■"/>
              <a:defRPr>
                <a:solidFill>
                  <a:schemeClr val="lt1"/>
                </a:solidFill>
              </a:defRPr>
            </a:lvl6pPr>
            <a:lvl7pPr marL="3200400" lvl="6" indent="-349250">
              <a:spcBef>
                <a:spcPts val="0"/>
              </a:spcBef>
              <a:spcAft>
                <a:spcPts val="0"/>
              </a:spcAft>
              <a:buClr>
                <a:schemeClr val="lt1"/>
              </a:buClr>
              <a:buSzPts val="1900"/>
              <a:buChar char="●"/>
              <a:defRPr>
                <a:solidFill>
                  <a:schemeClr val="lt1"/>
                </a:solidFill>
              </a:defRPr>
            </a:lvl7pPr>
            <a:lvl8pPr marL="3657600" lvl="7" indent="-349250">
              <a:spcBef>
                <a:spcPts val="0"/>
              </a:spcBef>
              <a:spcAft>
                <a:spcPts val="0"/>
              </a:spcAft>
              <a:buClr>
                <a:schemeClr val="lt1"/>
              </a:buClr>
              <a:buSzPts val="1900"/>
              <a:buChar char="○"/>
              <a:defRPr>
                <a:solidFill>
                  <a:schemeClr val="lt1"/>
                </a:solidFill>
              </a:defRPr>
            </a:lvl8pPr>
            <a:lvl9pPr marL="4114800" lvl="8" indent="-349250">
              <a:spcBef>
                <a:spcPts val="0"/>
              </a:spcBef>
              <a:spcAft>
                <a:spcPts val="0"/>
              </a:spcAft>
              <a:buClr>
                <a:schemeClr val="lt1"/>
              </a:buClr>
              <a:buSzPts val="1900"/>
              <a:buChar char="■"/>
              <a:defRPr>
                <a:solidFill>
                  <a:schemeClr val="lt1"/>
                </a:solidFill>
              </a:defRPr>
            </a:lvl9pPr>
          </a:lstStyle>
          <a:p>
            <a:endParaRPr/>
          </a:p>
        </p:txBody>
      </p:sp>
      <p:sp>
        <p:nvSpPr>
          <p:cNvPr id="46" name="Google Shape;46;g33c41337a02_0_13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g33c41337a02_0_142"/>
          <p:cNvSpPr txBox="1">
            <a:spLocks noGrp="1"/>
          </p:cNvSpPr>
          <p:nvPr>
            <p:ph type="body" idx="1"/>
          </p:nvPr>
        </p:nvSpPr>
        <p:spPr>
          <a:xfrm>
            <a:off x="426000" y="5644967"/>
            <a:ext cx="7998300" cy="7983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Clr>
                <a:schemeClr val="accent3"/>
              </a:buClr>
              <a:buSzPts val="2400"/>
              <a:buFont typeface="Alfa Slab One"/>
              <a:buNone/>
              <a:defRPr>
                <a:solidFill>
                  <a:schemeClr val="accent3"/>
                </a:solidFill>
                <a:latin typeface="Alfa Slab One"/>
                <a:ea typeface="Alfa Slab One"/>
                <a:cs typeface="Alfa Slab One"/>
                <a:sym typeface="Alfa Slab One"/>
              </a:defRPr>
            </a:lvl1pPr>
          </a:lstStyle>
          <a:p>
            <a:endParaRPr/>
          </a:p>
        </p:txBody>
      </p:sp>
      <p:sp>
        <p:nvSpPr>
          <p:cNvPr id="49" name="Google Shape;49;g33c41337a02_0_14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gameday">
    <p:bg>
      <p:bgPr>
        <a:solidFill>
          <a:schemeClr val="lt1"/>
        </a:solidFill>
        <a:effectLst/>
      </p:bgPr>
    </p:bg>
    <p:spTree>
      <p:nvGrpSpPr>
        <p:cNvPr id="1" name="Shape 9"/>
        <p:cNvGrpSpPr/>
        <p:nvPr/>
      </p:nvGrpSpPr>
      <p:grpSpPr>
        <a:xfrm>
          <a:off x="0" y="0"/>
          <a:ext cx="0" cy="0"/>
          <a:chOff x="0" y="0"/>
          <a:chExt cx="0" cy="0"/>
        </a:xfrm>
      </p:grpSpPr>
      <p:sp>
        <p:nvSpPr>
          <p:cNvPr id="10" name="Google Shape;10;g33c41337a02_0_10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4000"/>
              <a:buFont typeface="Alfa Slab One"/>
              <a:buNone/>
              <a:defRPr sz="4000">
                <a:solidFill>
                  <a:schemeClr val="accent3"/>
                </a:solidFill>
                <a:latin typeface="Alfa Slab One"/>
                <a:ea typeface="Alfa Slab One"/>
                <a:cs typeface="Alfa Slab One"/>
                <a:sym typeface="Alfa Slab One"/>
              </a:defRPr>
            </a:lvl9pPr>
          </a:lstStyle>
          <a:p>
            <a:endParaRPr/>
          </a:p>
        </p:txBody>
      </p:sp>
      <p:sp>
        <p:nvSpPr>
          <p:cNvPr id="11" name="Google Shape;11;g33c41337a02_0_10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Font typeface="Proxima Nova"/>
              <a:buChar char="●"/>
              <a:defRPr sz="2400">
                <a:solidFill>
                  <a:schemeClr val="dk2"/>
                </a:solidFill>
                <a:latin typeface="Proxima Nova"/>
                <a:ea typeface="Proxima Nova"/>
                <a:cs typeface="Proxima Nova"/>
                <a:sym typeface="Proxima Nova"/>
              </a:defRPr>
            </a:lvl1pPr>
            <a:lvl2pPr marL="914400" lvl="1"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2pPr>
            <a:lvl3pPr marL="1371600" lvl="2"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3pPr>
            <a:lvl4pPr marL="1828800" lvl="3"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4pPr>
            <a:lvl5pPr marL="2286000" lvl="4"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5pPr>
            <a:lvl6pPr marL="2743200" lvl="5"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6pPr>
            <a:lvl7pPr marL="3200400" lvl="6"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7pPr>
            <a:lvl8pPr marL="3657600" lvl="7"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8pPr>
            <a:lvl9pPr marL="4114800" lvl="8" indent="-349250">
              <a:lnSpc>
                <a:spcPct val="115000"/>
              </a:lnSpc>
              <a:spcBef>
                <a:spcPts val="0"/>
              </a:spcBef>
              <a:spcAft>
                <a:spcPts val="0"/>
              </a:spcAft>
              <a:buClr>
                <a:schemeClr val="dk2"/>
              </a:buClr>
              <a:buSzPts val="1900"/>
              <a:buFont typeface="Proxima Nova"/>
              <a:buChar char="■"/>
              <a:defRPr sz="1900">
                <a:solidFill>
                  <a:schemeClr val="dk2"/>
                </a:solidFill>
                <a:latin typeface="Proxima Nova"/>
                <a:ea typeface="Proxima Nova"/>
                <a:cs typeface="Proxima Nova"/>
                <a:sym typeface="Proxima Nova"/>
              </a:defRPr>
            </a:lvl9pPr>
          </a:lstStyle>
          <a:p>
            <a:endParaRPr/>
          </a:p>
        </p:txBody>
      </p:sp>
      <p:sp>
        <p:nvSpPr>
          <p:cNvPr id="12" name="Google Shape;12;g33c41337a02_0_10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latin typeface="Proxima Nova"/>
                <a:ea typeface="Proxima Nova"/>
                <a:cs typeface="Proxima Nova"/>
                <a:sym typeface="Proxima Nova"/>
              </a:defRPr>
            </a:lvl1pPr>
            <a:lvl2pPr lvl="1" algn="r">
              <a:buNone/>
              <a:defRPr sz="1300">
                <a:solidFill>
                  <a:schemeClr val="dk2"/>
                </a:solidFill>
                <a:latin typeface="Proxima Nova"/>
                <a:ea typeface="Proxima Nova"/>
                <a:cs typeface="Proxima Nova"/>
                <a:sym typeface="Proxima Nova"/>
              </a:defRPr>
            </a:lvl2pPr>
            <a:lvl3pPr lvl="2" algn="r">
              <a:buNone/>
              <a:defRPr sz="1300">
                <a:solidFill>
                  <a:schemeClr val="dk2"/>
                </a:solidFill>
                <a:latin typeface="Proxima Nova"/>
                <a:ea typeface="Proxima Nova"/>
                <a:cs typeface="Proxima Nova"/>
                <a:sym typeface="Proxima Nova"/>
              </a:defRPr>
            </a:lvl3pPr>
            <a:lvl4pPr lvl="3" algn="r">
              <a:buNone/>
              <a:defRPr sz="1300">
                <a:solidFill>
                  <a:schemeClr val="dk2"/>
                </a:solidFill>
                <a:latin typeface="Proxima Nova"/>
                <a:ea typeface="Proxima Nova"/>
                <a:cs typeface="Proxima Nova"/>
                <a:sym typeface="Proxima Nova"/>
              </a:defRPr>
            </a:lvl4pPr>
            <a:lvl5pPr lvl="4" algn="r">
              <a:buNone/>
              <a:defRPr sz="1300">
                <a:solidFill>
                  <a:schemeClr val="dk2"/>
                </a:solidFill>
                <a:latin typeface="Proxima Nova"/>
                <a:ea typeface="Proxima Nova"/>
                <a:cs typeface="Proxima Nova"/>
                <a:sym typeface="Proxima Nova"/>
              </a:defRPr>
            </a:lvl5pPr>
            <a:lvl6pPr lvl="5" algn="r">
              <a:buNone/>
              <a:defRPr sz="1300">
                <a:solidFill>
                  <a:schemeClr val="dk2"/>
                </a:solidFill>
                <a:latin typeface="Proxima Nova"/>
                <a:ea typeface="Proxima Nova"/>
                <a:cs typeface="Proxima Nova"/>
                <a:sym typeface="Proxima Nova"/>
              </a:defRPr>
            </a:lvl6pPr>
            <a:lvl7pPr lvl="6" algn="r">
              <a:buNone/>
              <a:defRPr sz="1300">
                <a:solidFill>
                  <a:schemeClr val="dk2"/>
                </a:solidFill>
                <a:latin typeface="Proxima Nova"/>
                <a:ea typeface="Proxima Nova"/>
                <a:cs typeface="Proxima Nova"/>
                <a:sym typeface="Proxima Nova"/>
              </a:defRPr>
            </a:lvl7pPr>
            <a:lvl8pPr lvl="7" algn="r">
              <a:buNone/>
              <a:defRPr sz="1300">
                <a:solidFill>
                  <a:schemeClr val="dk2"/>
                </a:solidFill>
                <a:latin typeface="Proxima Nova"/>
                <a:ea typeface="Proxima Nova"/>
                <a:cs typeface="Proxima Nova"/>
                <a:sym typeface="Proxima Nova"/>
              </a:defRPr>
            </a:lvl8pPr>
            <a:lvl9pPr lvl="8" algn="r">
              <a:buNone/>
              <a:defRPr sz="1300">
                <a:solidFill>
                  <a:schemeClr val="dk2"/>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5"/>
        <p:cNvGrpSpPr/>
        <p:nvPr/>
      </p:nvGrpSpPr>
      <p:grpSpPr>
        <a:xfrm>
          <a:off x="0" y="0"/>
          <a:ext cx="0" cy="0"/>
          <a:chOff x="0" y="0"/>
          <a:chExt cx="0" cy="0"/>
        </a:xfrm>
      </p:grpSpPr>
      <p:sp>
        <p:nvSpPr>
          <p:cNvPr id="66" name="Google Shape;66;p1"/>
          <p:cNvSpPr txBox="1">
            <a:spLocks noGrp="1"/>
          </p:cNvSpPr>
          <p:nvPr>
            <p:ph type="title"/>
          </p:nvPr>
        </p:nvSpPr>
        <p:spPr>
          <a:xfrm>
            <a:off x="1995750" y="324750"/>
            <a:ext cx="8200500" cy="1852500"/>
          </a:xfrm>
          <a:prstGeom prst="rect">
            <a:avLst/>
          </a:prstGeom>
          <a:noFill/>
          <a:ln>
            <a:noFill/>
          </a:ln>
        </p:spPr>
        <p:txBody>
          <a:bodyPr spcFirstLastPara="1" wrap="square" lIns="91425" tIns="45700" rIns="91425" bIns="45700" anchor="b" anchorCtr="0">
            <a:normAutofit/>
          </a:bodyPr>
          <a:lstStyle/>
          <a:p>
            <a:pPr marL="0" lvl="0" indent="0" algn="ctr" rtl="0">
              <a:lnSpc>
                <a:spcPct val="115000"/>
              </a:lnSpc>
              <a:spcBef>
                <a:spcPts val="0"/>
              </a:spcBef>
              <a:spcAft>
                <a:spcPts val="0"/>
              </a:spcAft>
              <a:buClr>
                <a:srgbClr val="262626"/>
              </a:buClr>
              <a:buSzPts val="5000"/>
              <a:buFont typeface="Calibri"/>
              <a:buNone/>
            </a:pPr>
            <a:r>
              <a:rPr lang="en-US" sz="5000">
                <a:solidFill>
                  <a:srgbClr val="CC0000"/>
                </a:solidFill>
              </a:rPr>
              <a:t>City of Chelsea </a:t>
            </a:r>
            <a:endParaRPr sz="5000">
              <a:solidFill>
                <a:srgbClr val="CC0000"/>
              </a:solidFill>
            </a:endParaRPr>
          </a:p>
          <a:p>
            <a:pPr marL="0" lvl="0" indent="0" algn="ctr" rtl="0">
              <a:lnSpc>
                <a:spcPct val="115000"/>
              </a:lnSpc>
              <a:spcBef>
                <a:spcPts val="0"/>
              </a:spcBef>
              <a:spcAft>
                <a:spcPts val="0"/>
              </a:spcAft>
              <a:buClr>
                <a:srgbClr val="262626"/>
              </a:buClr>
              <a:buSzPts val="5000"/>
              <a:buFont typeface="Calibri"/>
              <a:buNone/>
            </a:pPr>
            <a:r>
              <a:rPr lang="en-US" sz="5000">
                <a:solidFill>
                  <a:srgbClr val="CC0000"/>
                </a:solidFill>
              </a:rPr>
              <a:t>Special Needs Registry </a:t>
            </a:r>
            <a:endParaRPr sz="5000">
              <a:solidFill>
                <a:srgbClr val="CC0000"/>
              </a:solidFill>
            </a:endParaRPr>
          </a:p>
        </p:txBody>
      </p:sp>
      <p:sp>
        <p:nvSpPr>
          <p:cNvPr id="67" name="Google Shape;67;p1"/>
          <p:cNvSpPr txBox="1">
            <a:spLocks noGrp="1"/>
          </p:cNvSpPr>
          <p:nvPr>
            <p:ph type="subTitle" idx="4294967295"/>
          </p:nvPr>
        </p:nvSpPr>
        <p:spPr>
          <a:xfrm>
            <a:off x="301500" y="5600226"/>
            <a:ext cx="10525800" cy="726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100"/>
              <a:buNone/>
            </a:pPr>
            <a:r>
              <a:rPr lang="en-US" sz="2100">
                <a:latin typeface="Proxima Nova Semibold"/>
                <a:ea typeface="Proxima Nova Semibold"/>
                <a:cs typeface="Proxima Nova Semibold"/>
                <a:sym typeface="Proxima Nova Semibold"/>
              </a:rPr>
              <a:t>PARTNERSHIP WITH THE CITY’S EMERGENCY MANAGEMENT, FIRE, POLICE, ELDER AFFAIRS, IT &amp; PUBLIC HEALTH DEPARTMENTS </a:t>
            </a:r>
            <a:endParaRPr sz="2100">
              <a:latin typeface="Proxima Nova Semibold"/>
              <a:ea typeface="Proxima Nova Semibold"/>
              <a:cs typeface="Proxima Nova Semibold"/>
              <a:sym typeface="Proxima Nova Semibold"/>
            </a:endParaRPr>
          </a:p>
        </p:txBody>
      </p:sp>
      <p:sp>
        <p:nvSpPr>
          <p:cNvPr id="68" name="Google Shape;68;p1"/>
          <p:cNvSpPr txBox="1">
            <a:spLocks noGrp="1"/>
          </p:cNvSpPr>
          <p:nvPr>
            <p:ph type="sldNum" idx="12"/>
          </p:nvPr>
        </p:nvSpPr>
        <p:spPr>
          <a:xfrm>
            <a:off x="11296610" y="6217622"/>
            <a:ext cx="731700" cy="5247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solidFill>
                  <a:schemeClr val="lt1"/>
                </a:solidFill>
              </a:rPr>
              <a:t>1</a:t>
            </a:fld>
            <a:endParaRPr>
              <a:solidFill>
                <a:schemeClr val="lt1"/>
              </a:solidFill>
            </a:endParaRPr>
          </a:p>
        </p:txBody>
      </p:sp>
      <p:sp>
        <p:nvSpPr>
          <p:cNvPr id="69" name="Google Shape;69;p1"/>
          <p:cNvSpPr txBox="1"/>
          <p:nvPr/>
        </p:nvSpPr>
        <p:spPr>
          <a:xfrm>
            <a:off x="487950" y="3511275"/>
            <a:ext cx="11216100" cy="1592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4400" i="1">
                <a:solidFill>
                  <a:srgbClr val="CC0000"/>
                </a:solidFill>
                <a:latin typeface="Alfa Slab One"/>
                <a:ea typeface="Alfa Slab One"/>
                <a:cs typeface="Alfa Slab One"/>
                <a:sym typeface="Alfa Slab One"/>
              </a:rPr>
              <a:t>Ciudad de Chelsea</a:t>
            </a:r>
            <a:endParaRPr sz="4400" i="1">
              <a:solidFill>
                <a:srgbClr val="CC0000"/>
              </a:solidFill>
              <a:latin typeface="Alfa Slab One"/>
              <a:ea typeface="Alfa Slab One"/>
              <a:cs typeface="Alfa Slab One"/>
              <a:sym typeface="Alfa Slab One"/>
            </a:endParaRPr>
          </a:p>
          <a:p>
            <a:pPr marL="0" lvl="0" indent="0" algn="ctr" rtl="0">
              <a:lnSpc>
                <a:spcPct val="115000"/>
              </a:lnSpc>
              <a:spcBef>
                <a:spcPts val="0"/>
              </a:spcBef>
              <a:spcAft>
                <a:spcPts val="0"/>
              </a:spcAft>
              <a:buNone/>
            </a:pPr>
            <a:r>
              <a:rPr lang="en-US" sz="4400" i="1">
                <a:solidFill>
                  <a:srgbClr val="CC0000"/>
                </a:solidFill>
                <a:latin typeface="Alfa Slab One"/>
                <a:ea typeface="Alfa Slab One"/>
                <a:cs typeface="Alfa Slab One"/>
                <a:sym typeface="Alfa Slab One"/>
              </a:rPr>
              <a:t>Registro de Necesidades Especiales</a:t>
            </a:r>
            <a:endParaRPr sz="4400" i="1">
              <a:solidFill>
                <a:srgbClr val="CC0000"/>
              </a:solidFill>
              <a:latin typeface="Alfa Slab One"/>
              <a:ea typeface="Alfa Slab One"/>
              <a:cs typeface="Alfa Slab One"/>
              <a:sym typeface="Alfa Slab One"/>
            </a:endParaRPr>
          </a:p>
        </p:txBody>
      </p:sp>
      <p:pic>
        <p:nvPicPr>
          <p:cNvPr id="70" name="Google Shape;70;p1"/>
          <p:cNvPicPr preferRelativeResize="0"/>
          <p:nvPr/>
        </p:nvPicPr>
        <p:blipFill>
          <a:blip r:embed="rId3">
            <a:alphaModFix/>
          </a:blip>
          <a:stretch>
            <a:fillRect/>
          </a:stretch>
        </p:blipFill>
        <p:spPr>
          <a:xfrm>
            <a:off x="5591175" y="2397025"/>
            <a:ext cx="1009650" cy="1009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33be4a29222_0_0"/>
          <p:cNvSpPr txBox="1">
            <a:spLocks noGrp="1"/>
          </p:cNvSpPr>
          <p:nvPr>
            <p:ph type="ctrTitle"/>
          </p:nvPr>
        </p:nvSpPr>
        <p:spPr>
          <a:xfrm>
            <a:off x="415650" y="883900"/>
            <a:ext cx="11360700" cy="3250800"/>
          </a:xfrm>
          <a:prstGeom prst="rect">
            <a:avLst/>
          </a:prstGeom>
        </p:spPr>
        <p:txBody>
          <a:bodyPr spcFirstLastPara="1" wrap="square" lIns="121900" tIns="121900" rIns="121900" bIns="121900" anchor="b" anchorCtr="0">
            <a:normAutofit fontScale="90000"/>
          </a:bodyPr>
          <a:lstStyle/>
          <a:p>
            <a:pPr marL="0" lvl="0" indent="0" algn="ctr" rtl="0">
              <a:lnSpc>
                <a:spcPct val="150000"/>
              </a:lnSpc>
              <a:spcBef>
                <a:spcPts val="0"/>
              </a:spcBef>
              <a:spcAft>
                <a:spcPts val="0"/>
              </a:spcAft>
              <a:buNone/>
            </a:pPr>
            <a:r>
              <a:rPr lang="en-US" sz="5000">
                <a:solidFill>
                  <a:srgbClr val="CC0000"/>
                </a:solidFill>
              </a:rPr>
              <a:t>Safety Net Tracking System</a:t>
            </a:r>
            <a:endParaRPr sz="5000">
              <a:solidFill>
                <a:srgbClr val="CC0000"/>
              </a:solidFill>
            </a:endParaRPr>
          </a:p>
          <a:p>
            <a:pPr marL="0" lvl="0" indent="0" algn="ctr" rtl="0">
              <a:lnSpc>
                <a:spcPct val="150000"/>
              </a:lnSpc>
              <a:spcBef>
                <a:spcPts val="0"/>
              </a:spcBef>
              <a:spcAft>
                <a:spcPts val="0"/>
              </a:spcAft>
              <a:buNone/>
            </a:pPr>
            <a:r>
              <a:rPr lang="en-US" sz="5000" i="1">
                <a:solidFill>
                  <a:srgbClr val="CC0000"/>
                </a:solidFill>
              </a:rPr>
              <a:t>Programa de Seguimiento de Safety Net </a:t>
            </a:r>
            <a:endParaRPr sz="5000" i="1">
              <a:solidFill>
                <a:srgbClr val="CC0000"/>
              </a:solidFill>
            </a:endParaRPr>
          </a:p>
        </p:txBody>
      </p:sp>
      <p:sp>
        <p:nvSpPr>
          <p:cNvPr id="143" name="Google Shape;143;g33be4a29222_0_0"/>
          <p:cNvSpPr txBox="1">
            <a:spLocks noGrp="1"/>
          </p:cNvSpPr>
          <p:nvPr>
            <p:ph type="subTitle" idx="1"/>
          </p:nvPr>
        </p:nvSpPr>
        <p:spPr>
          <a:xfrm>
            <a:off x="415600" y="4221097"/>
            <a:ext cx="11360700" cy="978000"/>
          </a:xfrm>
          <a:prstGeom prst="rect">
            <a:avLst/>
          </a:prstGeom>
        </p:spPr>
        <p:txBody>
          <a:bodyPr spcFirstLastPara="1" wrap="square" lIns="121900" tIns="121900" rIns="121900" bIns="121900" anchor="t" anchorCtr="0">
            <a:normAutofit fontScale="92500" lnSpcReduction="10000"/>
          </a:bodyPr>
          <a:lstStyle/>
          <a:p>
            <a:pPr marL="0" lvl="0" indent="0" algn="ctr" rtl="0">
              <a:spcBef>
                <a:spcPts val="0"/>
              </a:spcBef>
              <a:spcAft>
                <a:spcPts val="0"/>
              </a:spcAft>
              <a:buClr>
                <a:schemeClr val="dk1"/>
              </a:buClr>
              <a:buSzPct val="100000"/>
              <a:buFont typeface="Arial"/>
              <a:buNone/>
            </a:pPr>
            <a:r>
              <a:rPr lang="en-US" sz="2100"/>
              <a:t>PARTNERSHIP: FIRE, EMERGENCY MANAGEMENT, POLICE, IT, ELDER AFFAIRS, &amp; PUBLIC HEALTH</a:t>
            </a:r>
            <a:endParaRPr sz="2100"/>
          </a:p>
          <a:p>
            <a:pPr marL="0" lvl="0" indent="0" algn="ctr" rtl="0">
              <a:spcBef>
                <a:spcPts val="0"/>
              </a:spcBef>
              <a:spcAft>
                <a:spcPts val="0"/>
              </a:spcAft>
              <a:buNone/>
            </a:pPr>
            <a:endParaRPr/>
          </a:p>
        </p:txBody>
      </p:sp>
      <p:sp>
        <p:nvSpPr>
          <p:cNvPr id="144" name="Google Shape;144;g33be4a29222_0_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p>
            <a:pPr marL="0" lvl="0" indent="0" algn="r" rtl="0">
              <a:spcBef>
                <a:spcPts val="0"/>
              </a:spcBef>
              <a:spcAft>
                <a:spcPts val="0"/>
              </a:spcAft>
              <a:buNone/>
            </a:pPr>
            <a:fld id="{00000000-1234-1234-1234-123412341234}" type="slidenum">
              <a:rPr lang="en-US">
                <a:solidFill>
                  <a:schemeClr val="dk2"/>
                </a:solidFill>
                <a:latin typeface="Proxima Nova"/>
                <a:ea typeface="Proxima Nova"/>
                <a:cs typeface="Proxima Nova"/>
                <a:sym typeface="Proxima Nova"/>
              </a:rPr>
              <a:t>10</a:t>
            </a:fld>
            <a:endParaRPr>
              <a:solidFill>
                <a:schemeClr val="dk2"/>
              </a:solidFill>
              <a:latin typeface="Proxima Nova"/>
              <a:ea typeface="Proxima Nova"/>
              <a:cs typeface="Proxima Nova"/>
              <a:sym typeface="Proxima Nov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g33be4a29222_0_14"/>
          <p:cNvSpPr txBox="1">
            <a:spLocks noGrp="1"/>
          </p:cNvSpPr>
          <p:nvPr>
            <p:ph type="title"/>
          </p:nvPr>
        </p:nvSpPr>
        <p:spPr>
          <a:xfrm>
            <a:off x="1066800" y="468051"/>
            <a:ext cx="10058400" cy="81090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3F3F3F"/>
              </a:buClr>
              <a:buSzPts val="4800"/>
              <a:buFont typeface="Calibri"/>
              <a:buNone/>
            </a:pPr>
            <a:r>
              <a:rPr lang="en-US">
                <a:solidFill>
                  <a:srgbClr val="CC0000"/>
                </a:solidFill>
              </a:rPr>
              <a:t>Background/Fondo</a:t>
            </a:r>
            <a:endParaRPr>
              <a:solidFill>
                <a:srgbClr val="CC0000"/>
              </a:solidFill>
            </a:endParaRPr>
          </a:p>
        </p:txBody>
      </p:sp>
      <p:sp>
        <p:nvSpPr>
          <p:cNvPr id="150" name="Google Shape;150;g33be4a29222_0_14"/>
          <p:cNvSpPr txBox="1">
            <a:spLocks noGrp="1"/>
          </p:cNvSpPr>
          <p:nvPr>
            <p:ph type="body" idx="1"/>
          </p:nvPr>
        </p:nvSpPr>
        <p:spPr>
          <a:xfrm>
            <a:off x="727200" y="1500775"/>
            <a:ext cx="10737600" cy="4525500"/>
          </a:xfrm>
          <a:prstGeom prst="rect">
            <a:avLst/>
          </a:prstGeom>
          <a:noFill/>
          <a:ln>
            <a:noFill/>
          </a:ln>
        </p:spPr>
        <p:txBody>
          <a:bodyPr spcFirstLastPara="1" wrap="square" lIns="0" tIns="45700" rIns="0" bIns="45700" anchor="t" anchorCtr="0">
            <a:noAutofit/>
          </a:bodyPr>
          <a:lstStyle/>
          <a:p>
            <a:pPr marL="91440" lvl="0" indent="-120650" algn="l" rtl="0">
              <a:lnSpc>
                <a:spcPct val="115000"/>
              </a:lnSpc>
              <a:spcBef>
                <a:spcPts val="0"/>
              </a:spcBef>
              <a:spcAft>
                <a:spcPts val="0"/>
              </a:spcAft>
              <a:buSzPts val="1900"/>
              <a:buFont typeface="Calibri"/>
              <a:buChar char="•"/>
            </a:pPr>
            <a:r>
              <a:rPr lang="en-US" sz="1900">
                <a:solidFill>
                  <a:srgbClr val="1A1A1A"/>
                </a:solidFill>
                <a:highlight>
                  <a:srgbClr val="FFFFFF"/>
                </a:highlight>
                <a:latin typeface="Calibri"/>
                <a:ea typeface="Calibri"/>
                <a:cs typeface="Calibri"/>
                <a:sym typeface="Calibri"/>
              </a:rPr>
              <a:t>In response to a couple incidents involving missing Chelsea children with autism in 2023, the City of Chelsea launched a SafetyNet Tracking Program</a:t>
            </a:r>
            <a:endParaRPr sz="1900">
              <a:solidFill>
                <a:srgbClr val="1A1A1A"/>
              </a:solidFill>
              <a:highlight>
                <a:srgbClr val="FFFFFF"/>
              </a:highlight>
              <a:latin typeface="Calibri"/>
              <a:ea typeface="Calibri"/>
              <a:cs typeface="Calibri"/>
              <a:sym typeface="Calibri"/>
            </a:endParaRPr>
          </a:p>
          <a:p>
            <a:pPr marL="91440" lvl="0" indent="0" algn="l" rtl="0">
              <a:lnSpc>
                <a:spcPct val="115000"/>
              </a:lnSpc>
              <a:spcBef>
                <a:spcPts val="0"/>
              </a:spcBef>
              <a:spcAft>
                <a:spcPts val="0"/>
              </a:spcAft>
              <a:buNone/>
            </a:pPr>
            <a:endParaRPr sz="1900">
              <a:solidFill>
                <a:srgbClr val="1A1A1A"/>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1900" i="1">
                <a:solidFill>
                  <a:srgbClr val="1A1A1A"/>
                </a:solidFill>
                <a:highlight>
                  <a:schemeClr val="lt1"/>
                </a:highlight>
                <a:latin typeface="Calibri"/>
                <a:ea typeface="Calibri"/>
                <a:cs typeface="Calibri"/>
                <a:sym typeface="Calibri"/>
              </a:rPr>
              <a:t>En respuesta a un par de incidentes que involucraron a niños con autismo desaparecidos en Chelsea en 2023, la ciudad de Chelsea lanzó un programa de seguimiento Safety Net.</a:t>
            </a:r>
            <a:endParaRPr sz="1900" i="1">
              <a:solidFill>
                <a:srgbClr val="1A1A1A"/>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1900">
              <a:solidFill>
                <a:srgbClr val="1A1A1A"/>
              </a:solidFill>
              <a:highlight>
                <a:srgbClr val="FFFFFF"/>
              </a:highlight>
              <a:latin typeface="Calibri"/>
              <a:ea typeface="Calibri"/>
              <a:cs typeface="Calibri"/>
              <a:sym typeface="Calibri"/>
            </a:endParaRPr>
          </a:p>
          <a:p>
            <a:pPr marL="91440" lvl="0" indent="-120650" algn="l" rtl="0">
              <a:lnSpc>
                <a:spcPct val="115000"/>
              </a:lnSpc>
              <a:spcBef>
                <a:spcPts val="0"/>
              </a:spcBef>
              <a:spcAft>
                <a:spcPts val="0"/>
              </a:spcAft>
              <a:buSzPts val="1900"/>
              <a:buFont typeface="Calibri"/>
              <a:buChar char="•"/>
            </a:pPr>
            <a:r>
              <a:rPr lang="en-US" sz="1900">
                <a:solidFill>
                  <a:srgbClr val="1A1A1A"/>
                </a:solidFill>
                <a:highlight>
                  <a:srgbClr val="FFFFFF"/>
                </a:highlight>
                <a:latin typeface="Calibri"/>
                <a:ea typeface="Calibri"/>
                <a:cs typeface="Calibri"/>
                <a:sym typeface="Calibri"/>
              </a:rPr>
              <a:t>The Safety Net Tracking Program assists public safety officials in quickly locating individuals with cognitive impairments who are prone to wandering, including autism, dementia and Alzheimer's</a:t>
            </a:r>
            <a:endParaRPr sz="1900">
              <a:solidFill>
                <a:srgbClr val="1A1A1A"/>
              </a:solidFill>
              <a:highlight>
                <a:srgbClr val="FFFFFF"/>
              </a:highlight>
              <a:latin typeface="Calibri"/>
              <a:ea typeface="Calibri"/>
              <a:cs typeface="Calibri"/>
              <a:sym typeface="Calibri"/>
            </a:endParaRPr>
          </a:p>
          <a:p>
            <a:pPr marL="91440" lvl="0" indent="0" algn="l" rtl="0">
              <a:lnSpc>
                <a:spcPct val="115000"/>
              </a:lnSpc>
              <a:spcBef>
                <a:spcPts val="0"/>
              </a:spcBef>
              <a:spcAft>
                <a:spcPts val="0"/>
              </a:spcAft>
              <a:buNone/>
            </a:pPr>
            <a:endParaRPr sz="1900">
              <a:solidFill>
                <a:srgbClr val="1A1A1A"/>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1900" i="1">
                <a:solidFill>
                  <a:srgbClr val="1A1A1A"/>
                </a:solidFill>
                <a:highlight>
                  <a:schemeClr val="lt1"/>
                </a:highlight>
                <a:latin typeface="Calibri"/>
                <a:ea typeface="Calibri"/>
                <a:cs typeface="Calibri"/>
                <a:sym typeface="Calibri"/>
              </a:rPr>
              <a:t>El Programa de Seguimiento de Safety Net ayuda a los funcionarios de seguridad pública a localizar rápidamente a personas con discapacidades cognitivas que son propensas a deambular, incluido el autismo, la demencia y el Alzheimer.</a:t>
            </a:r>
            <a:endParaRPr sz="1900" i="1">
              <a:solidFill>
                <a:srgbClr val="1A1A1A"/>
              </a:solidFill>
              <a:highlight>
                <a:srgbClr val="FFFFFF"/>
              </a:highlight>
              <a:latin typeface="Calibri"/>
              <a:ea typeface="Calibri"/>
              <a:cs typeface="Calibri"/>
              <a:sym typeface="Calibri"/>
            </a:endParaRPr>
          </a:p>
        </p:txBody>
      </p:sp>
      <p:sp>
        <p:nvSpPr>
          <p:cNvPr id="151" name="Google Shape;151;g33be4a29222_0_14"/>
          <p:cNvSpPr txBox="1">
            <a:spLocks noGrp="1"/>
          </p:cNvSpPr>
          <p:nvPr>
            <p:ph type="sldNum" idx="12"/>
          </p:nvPr>
        </p:nvSpPr>
        <p:spPr>
          <a:xfrm>
            <a:off x="9900458" y="6459785"/>
            <a:ext cx="1311900" cy="365100"/>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33c41337a02_0_3"/>
          <p:cNvSpPr txBox="1">
            <a:spLocks noGrp="1"/>
          </p:cNvSpPr>
          <p:nvPr>
            <p:ph type="title"/>
          </p:nvPr>
        </p:nvSpPr>
        <p:spPr>
          <a:xfrm>
            <a:off x="369550" y="54000"/>
            <a:ext cx="7352400" cy="1399200"/>
          </a:xfrm>
          <a:prstGeom prst="rect">
            <a:avLst/>
          </a:prstGeom>
        </p:spPr>
        <p:txBody>
          <a:bodyPr spcFirstLastPara="1" wrap="square" lIns="91425" tIns="45700" rIns="91425" bIns="45700" anchor="b" anchorCtr="0">
            <a:normAutofit fontScale="90000"/>
          </a:bodyPr>
          <a:lstStyle/>
          <a:p>
            <a:pPr marL="0" lvl="0" indent="0" algn="l" rtl="0">
              <a:lnSpc>
                <a:spcPct val="115000"/>
              </a:lnSpc>
              <a:spcBef>
                <a:spcPts val="0"/>
              </a:spcBef>
              <a:spcAft>
                <a:spcPts val="0"/>
              </a:spcAft>
              <a:buNone/>
            </a:pPr>
            <a:r>
              <a:rPr lang="en-US">
                <a:solidFill>
                  <a:srgbClr val="CC0000"/>
                </a:solidFill>
              </a:rPr>
              <a:t>Eligibility &amp; Enrollment</a:t>
            </a:r>
            <a:endParaRPr>
              <a:solidFill>
                <a:srgbClr val="CC0000"/>
              </a:solidFill>
            </a:endParaRPr>
          </a:p>
          <a:p>
            <a:pPr marL="0" lvl="0" indent="0" algn="l" rtl="0">
              <a:lnSpc>
                <a:spcPct val="115000"/>
              </a:lnSpc>
              <a:spcBef>
                <a:spcPts val="0"/>
              </a:spcBef>
              <a:spcAft>
                <a:spcPts val="0"/>
              </a:spcAft>
              <a:buClr>
                <a:srgbClr val="000000"/>
              </a:buClr>
              <a:buSzPct val="45000"/>
              <a:buFont typeface="Arial"/>
              <a:buNone/>
            </a:pPr>
            <a:r>
              <a:rPr lang="en-US" i="1">
                <a:solidFill>
                  <a:srgbClr val="CC0000"/>
                </a:solidFill>
              </a:rPr>
              <a:t>Elegibilidad e inscripción</a:t>
            </a:r>
            <a:endParaRPr i="1">
              <a:solidFill>
                <a:srgbClr val="CC0000"/>
              </a:solidFill>
            </a:endParaRPr>
          </a:p>
        </p:txBody>
      </p:sp>
      <p:sp>
        <p:nvSpPr>
          <p:cNvPr id="158" name="Google Shape;158;g33c41337a02_0_3"/>
          <p:cNvSpPr txBox="1">
            <a:spLocks noGrp="1"/>
          </p:cNvSpPr>
          <p:nvPr>
            <p:ph type="body" idx="1"/>
          </p:nvPr>
        </p:nvSpPr>
        <p:spPr>
          <a:xfrm>
            <a:off x="304750" y="1453075"/>
            <a:ext cx="6920400" cy="5287500"/>
          </a:xfrm>
          <a:prstGeom prst="rect">
            <a:avLst/>
          </a:prstGeom>
        </p:spPr>
        <p:txBody>
          <a:bodyPr spcFirstLastPara="1" wrap="square" lIns="0" tIns="45700" rIns="0" bIns="45700" anchor="t" anchorCtr="0">
            <a:noAutofit/>
          </a:bodyPr>
          <a:lstStyle/>
          <a:p>
            <a:pPr marL="0" lvl="0" indent="0" algn="l" rtl="0">
              <a:lnSpc>
                <a:spcPct val="100000"/>
              </a:lnSpc>
              <a:spcBef>
                <a:spcPts val="0"/>
              </a:spcBef>
              <a:spcAft>
                <a:spcPts val="0"/>
              </a:spcAft>
              <a:buNone/>
            </a:pPr>
            <a:r>
              <a:rPr lang="en-US" sz="2100">
                <a:solidFill>
                  <a:srgbClr val="1A1A1A"/>
                </a:solidFill>
                <a:latin typeface="Calibri"/>
                <a:ea typeface="Calibri"/>
                <a:cs typeface="Calibri"/>
                <a:sym typeface="Calibri"/>
              </a:rPr>
              <a:t>Caregivers must submit an enrollment form and a caregiver agreement form</a:t>
            </a:r>
            <a:endParaRPr sz="2100">
              <a:solidFill>
                <a:srgbClr val="1A1A1A"/>
              </a:solidFill>
              <a:latin typeface="Calibri"/>
              <a:ea typeface="Calibri"/>
              <a:cs typeface="Calibri"/>
              <a:sym typeface="Calibri"/>
            </a:endParaRPr>
          </a:p>
          <a:p>
            <a:pPr marL="0" lvl="0" indent="0" algn="l" rtl="0">
              <a:lnSpc>
                <a:spcPct val="100000"/>
              </a:lnSpc>
              <a:spcBef>
                <a:spcPts val="0"/>
              </a:spcBef>
              <a:spcAft>
                <a:spcPts val="0"/>
              </a:spcAft>
              <a:buNone/>
            </a:pPr>
            <a:r>
              <a:rPr lang="en-US" sz="2100" i="1">
                <a:solidFill>
                  <a:srgbClr val="1A1A1A"/>
                </a:solidFill>
                <a:latin typeface="Calibri"/>
                <a:ea typeface="Calibri"/>
                <a:cs typeface="Calibri"/>
                <a:sym typeface="Calibri"/>
              </a:rPr>
              <a:t>Los cuidadores deben presentar un formulario de inscripción y un formulario de acuerdo del cuidador</a:t>
            </a:r>
            <a:r>
              <a:rPr lang="en-US" sz="2100">
                <a:solidFill>
                  <a:srgbClr val="1A1A1A"/>
                </a:solidFill>
                <a:latin typeface="Calibri"/>
                <a:ea typeface="Calibri"/>
                <a:cs typeface="Calibri"/>
                <a:sym typeface="Calibri"/>
              </a:rPr>
              <a:t>.</a:t>
            </a:r>
            <a:endParaRPr sz="2100">
              <a:solidFill>
                <a:srgbClr val="1A1A1A"/>
              </a:solidFill>
              <a:latin typeface="Calibri"/>
              <a:ea typeface="Calibri"/>
              <a:cs typeface="Calibri"/>
              <a:sym typeface="Calibri"/>
            </a:endParaRPr>
          </a:p>
          <a:p>
            <a:pPr marL="0" lvl="0" indent="0" algn="l" rtl="0">
              <a:lnSpc>
                <a:spcPct val="100000"/>
              </a:lnSpc>
              <a:spcBef>
                <a:spcPts val="0"/>
              </a:spcBef>
              <a:spcAft>
                <a:spcPts val="0"/>
              </a:spcAft>
              <a:buNone/>
            </a:pPr>
            <a:endParaRPr sz="2100">
              <a:solidFill>
                <a:srgbClr val="1A1A1A"/>
              </a:solidFill>
              <a:latin typeface="Calibri"/>
              <a:ea typeface="Calibri"/>
              <a:cs typeface="Calibri"/>
              <a:sym typeface="Calibri"/>
            </a:endParaRPr>
          </a:p>
          <a:p>
            <a:pPr marL="0" lvl="0" indent="0" algn="l" rtl="0">
              <a:lnSpc>
                <a:spcPct val="100000"/>
              </a:lnSpc>
              <a:spcBef>
                <a:spcPts val="0"/>
              </a:spcBef>
              <a:spcAft>
                <a:spcPts val="0"/>
              </a:spcAft>
              <a:buNone/>
            </a:pPr>
            <a:r>
              <a:rPr lang="en-US" sz="2100">
                <a:solidFill>
                  <a:srgbClr val="1A1A1A"/>
                </a:solidFill>
                <a:latin typeface="Calibri"/>
                <a:ea typeface="Calibri"/>
                <a:cs typeface="Calibri"/>
                <a:sym typeface="Calibri"/>
              </a:rPr>
              <a:t>The eligibility criteria for the Safety Net Program/</a:t>
            </a:r>
            <a:r>
              <a:rPr lang="en-US" sz="2100" i="1">
                <a:solidFill>
                  <a:srgbClr val="1A1A1A"/>
                </a:solidFill>
                <a:latin typeface="Calibri"/>
                <a:ea typeface="Calibri"/>
                <a:cs typeface="Calibri"/>
                <a:sym typeface="Calibri"/>
              </a:rPr>
              <a:t>Los criterios de elegibilidad para el Programa de Seguimiento de Safety Net</a:t>
            </a:r>
            <a:r>
              <a:rPr lang="en-US" sz="2100">
                <a:solidFill>
                  <a:srgbClr val="1A1A1A"/>
                </a:solidFill>
                <a:latin typeface="Calibri"/>
                <a:ea typeface="Calibri"/>
                <a:cs typeface="Calibri"/>
                <a:sym typeface="Calibri"/>
              </a:rPr>
              <a:t>:</a:t>
            </a:r>
            <a:endParaRPr sz="2100">
              <a:solidFill>
                <a:srgbClr val="1A1A1A"/>
              </a:solidFill>
              <a:latin typeface="Calibri"/>
              <a:ea typeface="Calibri"/>
              <a:cs typeface="Calibri"/>
              <a:sym typeface="Calibri"/>
            </a:endParaRPr>
          </a:p>
          <a:p>
            <a:pPr marL="457200" lvl="0" indent="-361950" algn="l" rtl="0">
              <a:lnSpc>
                <a:spcPct val="100000"/>
              </a:lnSpc>
              <a:spcBef>
                <a:spcPts val="100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Client must be diagnosed with a cognitive impairment</a:t>
            </a:r>
            <a:endParaRPr sz="2100">
              <a:solidFill>
                <a:srgbClr val="1A1A1A"/>
              </a:solidFill>
              <a:latin typeface="Calibri"/>
              <a:ea typeface="Calibri"/>
              <a:cs typeface="Calibri"/>
              <a:sym typeface="Calibri"/>
            </a:endParaRPr>
          </a:p>
          <a:p>
            <a:pPr marL="457200" lvl="0" indent="0" algn="l" rtl="0">
              <a:lnSpc>
                <a:spcPct val="105000"/>
              </a:lnSpc>
              <a:spcBef>
                <a:spcPts val="0"/>
              </a:spcBef>
              <a:spcAft>
                <a:spcPts val="0"/>
              </a:spcAft>
              <a:buNone/>
            </a:pPr>
            <a:r>
              <a:rPr lang="en-US" sz="2100" i="1">
                <a:solidFill>
                  <a:srgbClr val="1A1A1A"/>
                </a:solidFill>
                <a:latin typeface="Calibri"/>
                <a:ea typeface="Calibri"/>
                <a:cs typeface="Calibri"/>
                <a:sym typeface="Calibri"/>
              </a:rPr>
              <a:t>El cliente debe estar diagnosticado con un deterioro cognitivo</a:t>
            </a:r>
            <a:endParaRPr sz="2100" i="1">
              <a:solidFill>
                <a:srgbClr val="1A1A1A"/>
              </a:solidFill>
              <a:latin typeface="Calibri"/>
              <a:ea typeface="Calibri"/>
              <a:cs typeface="Calibri"/>
              <a:sym typeface="Calibri"/>
            </a:endParaRPr>
          </a:p>
          <a:p>
            <a:pPr marL="457200" lvl="0" indent="-361950" algn="l" rtl="0">
              <a:lnSpc>
                <a:spcPct val="100000"/>
              </a:lnSpc>
              <a:spcBef>
                <a:spcPts val="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Does not drive or take public transportation alone</a:t>
            </a:r>
            <a:endParaRPr sz="2100">
              <a:solidFill>
                <a:srgbClr val="1A1A1A"/>
              </a:solidFill>
              <a:latin typeface="Calibri"/>
              <a:ea typeface="Calibri"/>
              <a:cs typeface="Calibri"/>
              <a:sym typeface="Calibri"/>
            </a:endParaRPr>
          </a:p>
          <a:p>
            <a:pPr marL="457200" lvl="0" indent="0" algn="l" rtl="0">
              <a:lnSpc>
                <a:spcPct val="105000"/>
              </a:lnSpc>
              <a:spcBef>
                <a:spcPts val="0"/>
              </a:spcBef>
              <a:spcAft>
                <a:spcPts val="0"/>
              </a:spcAft>
              <a:buNone/>
            </a:pPr>
            <a:r>
              <a:rPr lang="en-US" sz="2100" i="1">
                <a:solidFill>
                  <a:srgbClr val="1A1A1A"/>
                </a:solidFill>
                <a:latin typeface="Calibri"/>
                <a:ea typeface="Calibri"/>
                <a:cs typeface="Calibri"/>
                <a:sym typeface="Calibri"/>
              </a:rPr>
              <a:t>No conduzca ni utiliza el transporte público solo.</a:t>
            </a:r>
            <a:endParaRPr sz="2100" i="1">
              <a:solidFill>
                <a:srgbClr val="1A1A1A"/>
              </a:solidFill>
              <a:latin typeface="Calibri"/>
              <a:ea typeface="Calibri"/>
              <a:cs typeface="Calibri"/>
              <a:sym typeface="Calibri"/>
            </a:endParaRPr>
          </a:p>
          <a:p>
            <a:pPr marL="457200" lvl="0" indent="-361950" algn="l" rtl="0">
              <a:lnSpc>
                <a:spcPct val="100000"/>
              </a:lnSpc>
              <a:spcBef>
                <a:spcPts val="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24/7 supervision/</a:t>
            </a:r>
            <a:r>
              <a:rPr lang="en-US" sz="2100" i="1">
                <a:solidFill>
                  <a:srgbClr val="1A1A1A"/>
                </a:solidFill>
                <a:latin typeface="Calibri"/>
                <a:ea typeface="Calibri"/>
                <a:cs typeface="Calibri"/>
                <a:sym typeface="Calibri"/>
              </a:rPr>
              <a:t>Supervisión 24/7</a:t>
            </a:r>
            <a:endParaRPr sz="2100" i="1">
              <a:solidFill>
                <a:srgbClr val="1A1A1A"/>
              </a:solidFill>
              <a:latin typeface="Calibri"/>
              <a:ea typeface="Calibri"/>
              <a:cs typeface="Calibri"/>
              <a:sym typeface="Calibri"/>
            </a:endParaRPr>
          </a:p>
          <a:p>
            <a:pPr marL="457200" lvl="0" indent="-361950" algn="l" rtl="0">
              <a:lnSpc>
                <a:spcPct val="100000"/>
              </a:lnSpc>
              <a:spcBef>
                <a:spcPts val="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Has wandered in the past and/or is at high risk</a:t>
            </a:r>
            <a:endParaRPr sz="2100">
              <a:solidFill>
                <a:srgbClr val="1A1A1A"/>
              </a:solidFill>
              <a:latin typeface="Calibri"/>
              <a:ea typeface="Calibri"/>
              <a:cs typeface="Calibri"/>
              <a:sym typeface="Calibri"/>
            </a:endParaRPr>
          </a:p>
          <a:p>
            <a:pPr marL="457200" lvl="0" indent="0" algn="l" rtl="0">
              <a:lnSpc>
                <a:spcPct val="105000"/>
              </a:lnSpc>
              <a:spcBef>
                <a:spcPts val="0"/>
              </a:spcBef>
              <a:spcAft>
                <a:spcPts val="0"/>
              </a:spcAft>
              <a:buNone/>
            </a:pPr>
            <a:r>
              <a:rPr lang="en-US" sz="2100" i="1">
                <a:solidFill>
                  <a:srgbClr val="1A1A1A"/>
                </a:solidFill>
                <a:latin typeface="Calibri"/>
                <a:ea typeface="Calibri"/>
                <a:cs typeface="Calibri"/>
                <a:sym typeface="Calibri"/>
              </a:rPr>
              <a:t>Ha vagado en el pasado y/o está en riesgo</a:t>
            </a:r>
            <a:endParaRPr sz="2100" i="1">
              <a:solidFill>
                <a:srgbClr val="1A1A1A"/>
              </a:solidFill>
              <a:latin typeface="Calibri"/>
              <a:ea typeface="Calibri"/>
              <a:cs typeface="Calibri"/>
              <a:sym typeface="Calibri"/>
            </a:endParaRPr>
          </a:p>
          <a:p>
            <a:pPr marL="0" lvl="0" indent="0" algn="l" rtl="0">
              <a:spcBef>
                <a:spcPts val="1200"/>
              </a:spcBef>
              <a:spcAft>
                <a:spcPts val="200"/>
              </a:spcAft>
              <a:buNone/>
            </a:pPr>
            <a:endParaRPr sz="2300">
              <a:solidFill>
                <a:schemeClr val="dk1"/>
              </a:solidFill>
              <a:highlight>
                <a:schemeClr val="lt1"/>
              </a:highlight>
              <a:latin typeface="Calibri"/>
              <a:ea typeface="Calibri"/>
              <a:cs typeface="Calibri"/>
              <a:sym typeface="Calibri"/>
            </a:endParaRPr>
          </a:p>
        </p:txBody>
      </p:sp>
      <p:sp>
        <p:nvSpPr>
          <p:cNvPr id="159" name="Google Shape;159;g33c41337a02_0_3"/>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Proxima Nova"/>
                <a:ea typeface="Proxima Nova"/>
                <a:cs typeface="Proxima Nova"/>
                <a:sym typeface="Proxima Nova"/>
              </a:rPr>
              <a:t>12</a:t>
            </a:fld>
            <a:endParaRPr>
              <a:solidFill>
                <a:schemeClr val="dk2"/>
              </a:solidFill>
              <a:latin typeface="Proxima Nova"/>
              <a:ea typeface="Proxima Nova"/>
              <a:cs typeface="Proxima Nova"/>
              <a:sym typeface="Proxima Nova"/>
            </a:endParaRPr>
          </a:p>
        </p:txBody>
      </p:sp>
      <p:pic>
        <p:nvPicPr>
          <p:cNvPr id="160" name="Google Shape;160;g33c41337a02_0_3"/>
          <p:cNvPicPr preferRelativeResize="0"/>
          <p:nvPr/>
        </p:nvPicPr>
        <p:blipFill>
          <a:blip r:embed="rId3">
            <a:alphaModFix/>
          </a:blip>
          <a:stretch>
            <a:fillRect/>
          </a:stretch>
        </p:blipFill>
        <p:spPr>
          <a:xfrm>
            <a:off x="6904450" y="4415800"/>
            <a:ext cx="2269348" cy="2120652"/>
          </a:xfrm>
          <a:prstGeom prst="rect">
            <a:avLst/>
          </a:prstGeom>
          <a:noFill/>
          <a:ln>
            <a:noFill/>
          </a:ln>
        </p:spPr>
      </p:pic>
      <p:pic>
        <p:nvPicPr>
          <p:cNvPr id="161" name="Google Shape;161;g33c41337a02_0_3" title="Bracelet 2.jpg"/>
          <p:cNvPicPr preferRelativeResize="0"/>
          <p:nvPr/>
        </p:nvPicPr>
        <p:blipFill>
          <a:blip r:embed="rId4">
            <a:alphaModFix/>
          </a:blip>
          <a:stretch>
            <a:fillRect/>
          </a:stretch>
        </p:blipFill>
        <p:spPr>
          <a:xfrm>
            <a:off x="9325000" y="345125"/>
            <a:ext cx="2641402" cy="3103580"/>
          </a:xfrm>
          <a:prstGeom prst="rect">
            <a:avLst/>
          </a:prstGeom>
          <a:noFill/>
          <a:ln>
            <a:noFill/>
          </a:ln>
        </p:spPr>
      </p:pic>
      <p:pic>
        <p:nvPicPr>
          <p:cNvPr id="162" name="Google Shape;162;g33c41337a02_0_3" title="Bracelet.jpg"/>
          <p:cNvPicPr preferRelativeResize="0"/>
          <p:nvPr/>
        </p:nvPicPr>
        <p:blipFill>
          <a:blip r:embed="rId5">
            <a:alphaModFix/>
          </a:blip>
          <a:stretch>
            <a:fillRect/>
          </a:stretch>
        </p:blipFill>
        <p:spPr>
          <a:xfrm>
            <a:off x="9325000" y="3841150"/>
            <a:ext cx="2641402" cy="26953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33be4a29222_0_21"/>
          <p:cNvSpPr txBox="1">
            <a:spLocks noGrp="1"/>
          </p:cNvSpPr>
          <p:nvPr>
            <p:ph type="title"/>
          </p:nvPr>
        </p:nvSpPr>
        <p:spPr>
          <a:xfrm>
            <a:off x="1066800" y="210149"/>
            <a:ext cx="10058400" cy="11508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SzPts val="990"/>
              <a:buNone/>
            </a:pPr>
            <a:r>
              <a:rPr lang="en-US" sz="4000">
                <a:solidFill>
                  <a:srgbClr val="CC0000"/>
                </a:solidFill>
              </a:rPr>
              <a:t>How does the search work? </a:t>
            </a:r>
            <a:endParaRPr sz="4000">
              <a:solidFill>
                <a:srgbClr val="CC0000"/>
              </a:solidFill>
            </a:endParaRPr>
          </a:p>
          <a:p>
            <a:pPr marL="0" lvl="0" indent="0" algn="ctr" rtl="0">
              <a:spcBef>
                <a:spcPts val="0"/>
              </a:spcBef>
              <a:spcAft>
                <a:spcPts val="0"/>
              </a:spcAft>
              <a:buClr>
                <a:srgbClr val="000000"/>
              </a:buClr>
              <a:buSzPts val="990"/>
              <a:buFont typeface="Arial"/>
              <a:buNone/>
            </a:pPr>
            <a:r>
              <a:rPr lang="en-US" sz="4000">
                <a:solidFill>
                  <a:srgbClr val="CC0000"/>
                </a:solidFill>
              </a:rPr>
              <a:t>¿Cómo funciona la búsqueda?</a:t>
            </a:r>
            <a:endParaRPr sz="4000">
              <a:solidFill>
                <a:srgbClr val="CC0000"/>
              </a:solidFill>
            </a:endParaRPr>
          </a:p>
        </p:txBody>
      </p:sp>
      <p:sp>
        <p:nvSpPr>
          <p:cNvPr id="169" name="Google Shape;169;g33be4a29222_0_21"/>
          <p:cNvSpPr txBox="1">
            <a:spLocks noGrp="1"/>
          </p:cNvSpPr>
          <p:nvPr>
            <p:ph type="body" idx="1"/>
          </p:nvPr>
        </p:nvSpPr>
        <p:spPr>
          <a:xfrm>
            <a:off x="813150" y="1454475"/>
            <a:ext cx="10565700" cy="3053100"/>
          </a:xfrm>
          <a:prstGeom prst="rect">
            <a:avLst/>
          </a:prstGeom>
        </p:spPr>
        <p:txBody>
          <a:bodyPr spcFirstLastPara="1" wrap="square" lIns="0" tIns="45700" rIns="0" bIns="45700" anchor="t" anchorCtr="0">
            <a:noAutofit/>
          </a:bodyPr>
          <a:lstStyle/>
          <a:p>
            <a:pPr marL="0" lvl="0" indent="0" algn="l" rtl="0">
              <a:lnSpc>
                <a:spcPct val="115000"/>
              </a:lnSpc>
              <a:spcBef>
                <a:spcPts val="0"/>
              </a:spcBef>
              <a:spcAft>
                <a:spcPts val="0"/>
              </a:spcAft>
              <a:buNone/>
            </a:pPr>
            <a:r>
              <a:rPr lang="en-US" sz="1900" dirty="0">
                <a:solidFill>
                  <a:srgbClr val="242424"/>
                </a:solidFill>
                <a:highlight>
                  <a:srgbClr val="FFFFFF"/>
                </a:highlight>
                <a:latin typeface="Calibri"/>
                <a:ea typeface="Calibri"/>
                <a:cs typeface="Calibri"/>
                <a:sym typeface="Calibri"/>
              </a:rPr>
              <a:t>The system uses antennas that detect signals from bracelets equipped with tiny radio transmitters</a:t>
            </a:r>
            <a:endParaRPr sz="1900" dirty="0">
              <a:solidFill>
                <a:srgbClr val="242424"/>
              </a:solidFill>
              <a:highlight>
                <a:srgbClr val="FFFFFF"/>
              </a:highlight>
              <a:latin typeface="Calibri"/>
              <a:ea typeface="Calibri"/>
              <a:cs typeface="Calibri"/>
              <a:sym typeface="Calibri"/>
            </a:endParaRPr>
          </a:p>
          <a:p>
            <a:pPr marL="0" lvl="0" indent="0" algn="l" rtl="0">
              <a:lnSpc>
                <a:spcPct val="115000"/>
              </a:lnSpc>
              <a:spcBef>
                <a:spcPts val="200"/>
              </a:spcBef>
              <a:spcAft>
                <a:spcPts val="0"/>
              </a:spcAft>
              <a:buClr>
                <a:srgbClr val="000000"/>
              </a:buClr>
              <a:buSzPts val="1665"/>
              <a:buFont typeface="Arial"/>
              <a:buNone/>
            </a:pPr>
            <a:r>
              <a:rPr lang="en-US" sz="1900" dirty="0">
                <a:solidFill>
                  <a:srgbClr val="242424"/>
                </a:solidFill>
                <a:highlight>
                  <a:schemeClr val="lt1"/>
                </a:highlight>
                <a:latin typeface="Calibri"/>
                <a:ea typeface="Calibri"/>
                <a:cs typeface="Calibri"/>
                <a:sym typeface="Calibri"/>
              </a:rPr>
              <a:t>El </a:t>
            </a:r>
            <a:r>
              <a:rPr lang="en-US" sz="1900" dirty="0" err="1">
                <a:solidFill>
                  <a:srgbClr val="242424"/>
                </a:solidFill>
                <a:highlight>
                  <a:schemeClr val="lt1"/>
                </a:highlight>
                <a:latin typeface="Calibri"/>
                <a:ea typeface="Calibri"/>
                <a:cs typeface="Calibri"/>
                <a:sym typeface="Calibri"/>
              </a:rPr>
              <a:t>sistema</a:t>
            </a:r>
            <a:r>
              <a:rPr lang="en-US" sz="1900" dirty="0">
                <a:solidFill>
                  <a:srgbClr val="242424"/>
                </a:solidFill>
                <a:highlight>
                  <a:schemeClr val="lt1"/>
                </a:highlight>
                <a:latin typeface="Calibri"/>
                <a:ea typeface="Calibri"/>
                <a:cs typeface="Calibri"/>
                <a:sym typeface="Calibri"/>
              </a:rPr>
              <a:t> </a:t>
            </a:r>
            <a:r>
              <a:rPr lang="en-US" sz="1900" dirty="0" err="1">
                <a:solidFill>
                  <a:srgbClr val="242424"/>
                </a:solidFill>
                <a:highlight>
                  <a:schemeClr val="lt1"/>
                </a:highlight>
                <a:latin typeface="Calibri"/>
                <a:ea typeface="Calibri"/>
                <a:cs typeface="Calibri"/>
                <a:sym typeface="Calibri"/>
              </a:rPr>
              <a:t>utiliza</a:t>
            </a:r>
            <a:r>
              <a:rPr lang="en-US" sz="1900" dirty="0">
                <a:solidFill>
                  <a:srgbClr val="242424"/>
                </a:solidFill>
                <a:highlight>
                  <a:schemeClr val="lt1"/>
                </a:highlight>
                <a:latin typeface="Calibri"/>
                <a:ea typeface="Calibri"/>
                <a:cs typeface="Calibri"/>
                <a:sym typeface="Calibri"/>
              </a:rPr>
              <a:t> </a:t>
            </a:r>
            <a:r>
              <a:rPr lang="en-US" sz="1900" dirty="0" err="1">
                <a:solidFill>
                  <a:srgbClr val="242424"/>
                </a:solidFill>
                <a:highlight>
                  <a:schemeClr val="lt1"/>
                </a:highlight>
                <a:latin typeface="Calibri"/>
                <a:ea typeface="Calibri"/>
                <a:cs typeface="Calibri"/>
                <a:sym typeface="Calibri"/>
              </a:rPr>
              <a:t>antenas</a:t>
            </a:r>
            <a:r>
              <a:rPr lang="en-US" sz="1900" dirty="0">
                <a:solidFill>
                  <a:srgbClr val="242424"/>
                </a:solidFill>
                <a:highlight>
                  <a:schemeClr val="lt1"/>
                </a:highlight>
                <a:latin typeface="Calibri"/>
                <a:ea typeface="Calibri"/>
                <a:cs typeface="Calibri"/>
                <a:sym typeface="Calibri"/>
              </a:rPr>
              <a:t> que </a:t>
            </a:r>
            <a:r>
              <a:rPr lang="en-US" sz="1900" dirty="0" err="1">
                <a:solidFill>
                  <a:srgbClr val="242424"/>
                </a:solidFill>
                <a:highlight>
                  <a:schemeClr val="lt1"/>
                </a:highlight>
                <a:latin typeface="Calibri"/>
                <a:ea typeface="Calibri"/>
                <a:cs typeface="Calibri"/>
                <a:sym typeface="Calibri"/>
              </a:rPr>
              <a:t>detectan</a:t>
            </a:r>
            <a:r>
              <a:rPr lang="en-US" sz="1900" dirty="0">
                <a:solidFill>
                  <a:srgbClr val="242424"/>
                </a:solidFill>
                <a:highlight>
                  <a:schemeClr val="lt1"/>
                </a:highlight>
                <a:latin typeface="Calibri"/>
                <a:ea typeface="Calibri"/>
                <a:cs typeface="Calibri"/>
                <a:sym typeface="Calibri"/>
              </a:rPr>
              <a:t> </a:t>
            </a:r>
            <a:r>
              <a:rPr lang="en-US" sz="1900" dirty="0" err="1">
                <a:solidFill>
                  <a:srgbClr val="242424"/>
                </a:solidFill>
                <a:highlight>
                  <a:schemeClr val="lt1"/>
                </a:highlight>
                <a:latin typeface="Calibri"/>
                <a:ea typeface="Calibri"/>
                <a:cs typeface="Calibri"/>
                <a:sym typeface="Calibri"/>
              </a:rPr>
              <a:t>señales</a:t>
            </a:r>
            <a:r>
              <a:rPr lang="en-US" sz="1900" dirty="0">
                <a:solidFill>
                  <a:srgbClr val="242424"/>
                </a:solidFill>
                <a:highlight>
                  <a:schemeClr val="lt1"/>
                </a:highlight>
                <a:latin typeface="Calibri"/>
                <a:ea typeface="Calibri"/>
                <a:cs typeface="Calibri"/>
                <a:sym typeface="Calibri"/>
              </a:rPr>
              <a:t> de </a:t>
            </a:r>
            <a:r>
              <a:rPr lang="en-US" sz="1900" dirty="0" err="1">
                <a:solidFill>
                  <a:srgbClr val="242424"/>
                </a:solidFill>
                <a:highlight>
                  <a:schemeClr val="lt1"/>
                </a:highlight>
                <a:latin typeface="Calibri"/>
                <a:ea typeface="Calibri"/>
                <a:cs typeface="Calibri"/>
                <a:sym typeface="Calibri"/>
              </a:rPr>
              <a:t>pulseras</a:t>
            </a:r>
            <a:r>
              <a:rPr lang="en-US" sz="1900" dirty="0">
                <a:solidFill>
                  <a:srgbClr val="242424"/>
                </a:solidFill>
                <a:highlight>
                  <a:schemeClr val="lt1"/>
                </a:highlight>
                <a:latin typeface="Calibri"/>
                <a:ea typeface="Calibri"/>
                <a:cs typeface="Calibri"/>
                <a:sym typeface="Calibri"/>
              </a:rPr>
              <a:t> </a:t>
            </a:r>
            <a:r>
              <a:rPr lang="en-US" sz="1900" dirty="0" err="1">
                <a:solidFill>
                  <a:srgbClr val="242424"/>
                </a:solidFill>
                <a:highlight>
                  <a:schemeClr val="lt1"/>
                </a:highlight>
                <a:latin typeface="Calibri"/>
                <a:ea typeface="Calibri"/>
                <a:cs typeface="Calibri"/>
                <a:sym typeface="Calibri"/>
              </a:rPr>
              <a:t>equipadas</a:t>
            </a:r>
            <a:r>
              <a:rPr lang="en-US" sz="1900" dirty="0">
                <a:solidFill>
                  <a:srgbClr val="242424"/>
                </a:solidFill>
                <a:highlight>
                  <a:schemeClr val="lt1"/>
                </a:highlight>
                <a:latin typeface="Calibri"/>
                <a:ea typeface="Calibri"/>
                <a:cs typeface="Calibri"/>
                <a:sym typeface="Calibri"/>
              </a:rPr>
              <a:t> con </a:t>
            </a:r>
            <a:r>
              <a:rPr lang="en-US" sz="1900" dirty="0" err="1">
                <a:solidFill>
                  <a:srgbClr val="242424"/>
                </a:solidFill>
                <a:highlight>
                  <a:schemeClr val="lt1"/>
                </a:highlight>
                <a:latin typeface="Calibri"/>
                <a:ea typeface="Calibri"/>
                <a:cs typeface="Calibri"/>
                <a:sym typeface="Calibri"/>
              </a:rPr>
              <a:t>pequeños</a:t>
            </a:r>
            <a:r>
              <a:rPr lang="en-US" sz="1900" dirty="0">
                <a:solidFill>
                  <a:srgbClr val="242424"/>
                </a:solidFill>
                <a:highlight>
                  <a:schemeClr val="lt1"/>
                </a:highlight>
                <a:latin typeface="Calibri"/>
                <a:ea typeface="Calibri"/>
                <a:cs typeface="Calibri"/>
                <a:sym typeface="Calibri"/>
              </a:rPr>
              <a:t> </a:t>
            </a:r>
            <a:r>
              <a:rPr lang="en-US" sz="1900" dirty="0" err="1">
                <a:solidFill>
                  <a:srgbClr val="242424"/>
                </a:solidFill>
                <a:highlight>
                  <a:schemeClr val="lt1"/>
                </a:highlight>
                <a:latin typeface="Calibri"/>
                <a:ea typeface="Calibri"/>
                <a:cs typeface="Calibri"/>
                <a:sym typeface="Calibri"/>
              </a:rPr>
              <a:t>transmisores</a:t>
            </a:r>
            <a:r>
              <a:rPr lang="en-US" sz="1900" dirty="0">
                <a:solidFill>
                  <a:srgbClr val="242424"/>
                </a:solidFill>
                <a:highlight>
                  <a:schemeClr val="lt1"/>
                </a:highlight>
                <a:latin typeface="Calibri"/>
                <a:ea typeface="Calibri"/>
                <a:cs typeface="Calibri"/>
                <a:sym typeface="Calibri"/>
              </a:rPr>
              <a:t> de radio.</a:t>
            </a:r>
            <a:endParaRPr sz="1900" dirty="0">
              <a:solidFill>
                <a:srgbClr val="242424"/>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1900" dirty="0">
                <a:solidFill>
                  <a:srgbClr val="242424"/>
                </a:solidFill>
                <a:highlight>
                  <a:srgbClr val="FFFFFF"/>
                </a:highlight>
                <a:latin typeface="Calibri"/>
                <a:ea typeface="Calibri"/>
                <a:cs typeface="Calibri"/>
                <a:sym typeface="Calibri"/>
              </a:rPr>
              <a:t>If a client goes missing/</a:t>
            </a:r>
            <a:r>
              <a:rPr lang="en-US" sz="1900" i="1" dirty="0">
                <a:solidFill>
                  <a:srgbClr val="242424"/>
                </a:solidFill>
                <a:highlight>
                  <a:schemeClr val="lt1"/>
                </a:highlight>
                <a:latin typeface="Calibri"/>
                <a:ea typeface="Calibri"/>
                <a:cs typeface="Calibri"/>
                <a:sym typeface="Calibri"/>
              </a:rPr>
              <a:t>Si un </a:t>
            </a:r>
            <a:r>
              <a:rPr lang="en-US" sz="1900" i="1" dirty="0" err="1">
                <a:solidFill>
                  <a:srgbClr val="242424"/>
                </a:solidFill>
                <a:highlight>
                  <a:schemeClr val="lt1"/>
                </a:highlight>
                <a:latin typeface="Calibri"/>
                <a:ea typeface="Calibri"/>
                <a:cs typeface="Calibri"/>
                <a:sym typeface="Calibri"/>
              </a:rPr>
              <a:t>cliente</a:t>
            </a:r>
            <a:r>
              <a:rPr lang="en-US" sz="1900" i="1" dirty="0">
                <a:solidFill>
                  <a:srgbClr val="242424"/>
                </a:solidFill>
                <a:highlight>
                  <a:schemeClr val="lt1"/>
                </a:highlight>
                <a:latin typeface="Calibri"/>
                <a:ea typeface="Calibri"/>
                <a:cs typeface="Calibri"/>
                <a:sym typeface="Calibri"/>
              </a:rPr>
              <a:t> </a:t>
            </a:r>
            <a:r>
              <a:rPr lang="en-US" sz="1900" i="1" dirty="0" err="1">
                <a:solidFill>
                  <a:srgbClr val="242424"/>
                </a:solidFill>
                <a:highlight>
                  <a:schemeClr val="lt1"/>
                </a:highlight>
                <a:latin typeface="Calibri"/>
                <a:ea typeface="Calibri"/>
                <a:cs typeface="Calibri"/>
                <a:sym typeface="Calibri"/>
              </a:rPr>
              <a:t>desaparece</a:t>
            </a:r>
            <a:r>
              <a:rPr lang="en-US" sz="1900" i="1" dirty="0">
                <a:solidFill>
                  <a:srgbClr val="242424"/>
                </a:solidFill>
                <a:highlight>
                  <a:srgbClr val="FFFFFF"/>
                </a:highlight>
                <a:latin typeface="Calibri"/>
                <a:ea typeface="Calibri"/>
                <a:cs typeface="Calibri"/>
                <a:sym typeface="Calibri"/>
              </a:rPr>
              <a:t>:</a:t>
            </a:r>
            <a:endParaRPr sz="1900" i="1" dirty="0">
              <a:solidFill>
                <a:srgbClr val="242424"/>
              </a:solidFill>
              <a:highlight>
                <a:srgbClr val="FFFFFF"/>
              </a:highlight>
              <a:latin typeface="Calibri"/>
              <a:ea typeface="Calibri"/>
              <a:cs typeface="Calibri"/>
              <a:sym typeface="Calibri"/>
            </a:endParaRPr>
          </a:p>
          <a:p>
            <a:pPr marL="457200" lvl="0" indent="-349250" algn="l" rtl="0">
              <a:lnSpc>
                <a:spcPct val="115000"/>
              </a:lnSpc>
              <a:spcBef>
                <a:spcPts val="0"/>
              </a:spcBef>
              <a:spcAft>
                <a:spcPts val="0"/>
              </a:spcAft>
              <a:buClr>
                <a:srgbClr val="1A1A1A"/>
              </a:buClr>
              <a:buSzPts val="1900"/>
              <a:buFont typeface="Calibri"/>
              <a:buChar char="-"/>
            </a:pPr>
            <a:r>
              <a:rPr lang="en-US" sz="1900" dirty="0">
                <a:solidFill>
                  <a:srgbClr val="1A1A1A"/>
                </a:solidFill>
                <a:latin typeface="Calibri"/>
                <a:ea typeface="Calibri"/>
                <a:cs typeface="Calibri"/>
                <a:sym typeface="Calibri"/>
              </a:rPr>
              <a:t>Caregivers must call 9-1-1 notify the dispatcher that the client has a Safety Net Bracelet and provide the ID number and frequency radio number of that bracelet. (this information will be provided to families to have on hand)</a:t>
            </a:r>
            <a:endParaRPr sz="1900" dirty="0">
              <a:solidFill>
                <a:srgbClr val="1A1A1A"/>
              </a:solidFill>
              <a:latin typeface="Calibri"/>
              <a:ea typeface="Calibri"/>
              <a:cs typeface="Calibri"/>
              <a:sym typeface="Calibri"/>
            </a:endParaRPr>
          </a:p>
          <a:p>
            <a:pPr marL="457200" lvl="0" indent="0" algn="l" rtl="0">
              <a:lnSpc>
                <a:spcPct val="115000"/>
              </a:lnSpc>
              <a:spcBef>
                <a:spcPts val="200"/>
              </a:spcBef>
              <a:spcAft>
                <a:spcPts val="0"/>
              </a:spcAft>
              <a:buNone/>
            </a:pPr>
            <a:r>
              <a:rPr lang="en-US" sz="1900" i="1" dirty="0">
                <a:solidFill>
                  <a:srgbClr val="1A1A1A"/>
                </a:solidFill>
                <a:latin typeface="Calibri"/>
                <a:ea typeface="Calibri"/>
                <a:cs typeface="Calibri"/>
                <a:sym typeface="Calibri"/>
              </a:rPr>
              <a:t>Los </a:t>
            </a:r>
            <a:r>
              <a:rPr lang="en-US" sz="1900" i="1" dirty="0" err="1">
                <a:solidFill>
                  <a:srgbClr val="1A1A1A"/>
                </a:solidFill>
                <a:latin typeface="Calibri"/>
                <a:ea typeface="Calibri"/>
                <a:cs typeface="Calibri"/>
                <a:sym typeface="Calibri"/>
              </a:rPr>
              <a:t>cuidadores</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deben</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llamar</a:t>
            </a:r>
            <a:r>
              <a:rPr lang="en-US" sz="1900" i="1" dirty="0">
                <a:solidFill>
                  <a:srgbClr val="1A1A1A"/>
                </a:solidFill>
                <a:latin typeface="Calibri"/>
                <a:ea typeface="Calibri"/>
                <a:cs typeface="Calibri"/>
                <a:sym typeface="Calibri"/>
              </a:rPr>
              <a:t> al 9-1-1 para </a:t>
            </a:r>
            <a:r>
              <a:rPr lang="en-US" sz="1900" i="1" dirty="0" err="1">
                <a:solidFill>
                  <a:srgbClr val="1A1A1A"/>
                </a:solidFill>
                <a:latin typeface="Calibri"/>
                <a:ea typeface="Calibri"/>
                <a:cs typeface="Calibri"/>
                <a:sym typeface="Calibri"/>
              </a:rPr>
              <a:t>notificar</a:t>
            </a:r>
            <a:r>
              <a:rPr lang="en-US" sz="1900" i="1" dirty="0">
                <a:solidFill>
                  <a:srgbClr val="1A1A1A"/>
                </a:solidFill>
                <a:latin typeface="Calibri"/>
                <a:ea typeface="Calibri"/>
                <a:cs typeface="Calibri"/>
                <a:sym typeface="Calibri"/>
              </a:rPr>
              <a:t> al </a:t>
            </a:r>
            <a:r>
              <a:rPr lang="en-US" sz="1900" i="1" dirty="0" err="1">
                <a:solidFill>
                  <a:srgbClr val="1A1A1A"/>
                </a:solidFill>
                <a:latin typeface="Calibri"/>
                <a:ea typeface="Calibri"/>
                <a:cs typeface="Calibri"/>
                <a:sym typeface="Calibri"/>
              </a:rPr>
              <a:t>operador</a:t>
            </a:r>
            <a:r>
              <a:rPr lang="en-US" sz="1900" i="1" dirty="0">
                <a:solidFill>
                  <a:srgbClr val="1A1A1A"/>
                </a:solidFill>
                <a:latin typeface="Calibri"/>
                <a:ea typeface="Calibri"/>
                <a:cs typeface="Calibri"/>
                <a:sym typeface="Calibri"/>
              </a:rPr>
              <a:t> que </a:t>
            </a:r>
            <a:r>
              <a:rPr lang="en-US" sz="1900" i="1" dirty="0" err="1">
                <a:solidFill>
                  <a:srgbClr val="1A1A1A"/>
                </a:solidFill>
                <a:latin typeface="Calibri"/>
                <a:ea typeface="Calibri"/>
                <a:cs typeface="Calibri"/>
                <a:sym typeface="Calibri"/>
              </a:rPr>
              <a:t>el</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cliente</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tiene</a:t>
            </a:r>
            <a:r>
              <a:rPr lang="en-US" sz="1900" i="1" dirty="0">
                <a:solidFill>
                  <a:srgbClr val="1A1A1A"/>
                </a:solidFill>
                <a:latin typeface="Calibri"/>
                <a:ea typeface="Calibri"/>
                <a:cs typeface="Calibri"/>
                <a:sym typeface="Calibri"/>
              </a:rPr>
              <a:t> una </a:t>
            </a:r>
            <a:r>
              <a:rPr lang="en-US" sz="1900" i="1" dirty="0" err="1">
                <a:solidFill>
                  <a:srgbClr val="1A1A1A"/>
                </a:solidFill>
                <a:latin typeface="Calibri"/>
                <a:ea typeface="Calibri"/>
                <a:cs typeface="Calibri"/>
                <a:sym typeface="Calibri"/>
              </a:rPr>
              <a:t>pulsera</a:t>
            </a:r>
            <a:r>
              <a:rPr lang="en-US" sz="1900" i="1" dirty="0">
                <a:solidFill>
                  <a:srgbClr val="1A1A1A"/>
                </a:solidFill>
                <a:latin typeface="Calibri"/>
                <a:ea typeface="Calibri"/>
                <a:cs typeface="Calibri"/>
                <a:sym typeface="Calibri"/>
              </a:rPr>
              <a:t> de red de </a:t>
            </a:r>
            <a:r>
              <a:rPr lang="en-US" sz="1900" i="1" dirty="0" err="1">
                <a:solidFill>
                  <a:srgbClr val="1A1A1A"/>
                </a:solidFill>
                <a:latin typeface="Calibri"/>
                <a:ea typeface="Calibri"/>
                <a:cs typeface="Calibri"/>
                <a:sym typeface="Calibri"/>
              </a:rPr>
              <a:t>seguridad</a:t>
            </a:r>
            <a:r>
              <a:rPr lang="en-US" sz="1900" i="1" dirty="0">
                <a:solidFill>
                  <a:srgbClr val="1A1A1A"/>
                </a:solidFill>
                <a:latin typeface="Calibri"/>
                <a:ea typeface="Calibri"/>
                <a:cs typeface="Calibri"/>
                <a:sym typeface="Calibri"/>
              </a:rPr>
              <a:t> y </a:t>
            </a:r>
            <a:r>
              <a:rPr lang="en-US" sz="1900" i="1" dirty="0" err="1">
                <a:solidFill>
                  <a:srgbClr val="1A1A1A"/>
                </a:solidFill>
                <a:latin typeface="Calibri"/>
                <a:ea typeface="Calibri"/>
                <a:cs typeface="Calibri"/>
                <a:sym typeface="Calibri"/>
              </a:rPr>
              <a:t>proporcionar</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el</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número</a:t>
            </a:r>
            <a:r>
              <a:rPr lang="en-US" sz="1900" i="1" dirty="0">
                <a:solidFill>
                  <a:srgbClr val="1A1A1A"/>
                </a:solidFill>
                <a:latin typeface="Calibri"/>
                <a:ea typeface="Calibri"/>
                <a:cs typeface="Calibri"/>
                <a:sym typeface="Calibri"/>
              </a:rPr>
              <a:t> de </a:t>
            </a:r>
            <a:r>
              <a:rPr lang="en-US" sz="1900" i="1" dirty="0" err="1">
                <a:solidFill>
                  <a:srgbClr val="1A1A1A"/>
                </a:solidFill>
                <a:latin typeface="Calibri"/>
                <a:ea typeface="Calibri"/>
                <a:cs typeface="Calibri"/>
                <a:sym typeface="Calibri"/>
              </a:rPr>
              <a:t>identificación</a:t>
            </a:r>
            <a:r>
              <a:rPr lang="en-US" sz="1900" i="1" dirty="0">
                <a:solidFill>
                  <a:srgbClr val="1A1A1A"/>
                </a:solidFill>
                <a:latin typeface="Calibri"/>
                <a:ea typeface="Calibri"/>
                <a:cs typeface="Calibri"/>
                <a:sym typeface="Calibri"/>
              </a:rPr>
              <a:t> y </a:t>
            </a:r>
            <a:r>
              <a:rPr lang="en-US" sz="1900" i="1" dirty="0" err="1">
                <a:solidFill>
                  <a:srgbClr val="1A1A1A"/>
                </a:solidFill>
                <a:latin typeface="Calibri"/>
                <a:ea typeface="Calibri"/>
                <a:cs typeface="Calibri"/>
                <a:sym typeface="Calibri"/>
              </a:rPr>
              <a:t>el</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número</a:t>
            </a:r>
            <a:r>
              <a:rPr lang="en-US" sz="1900" i="1" dirty="0">
                <a:solidFill>
                  <a:srgbClr val="1A1A1A"/>
                </a:solidFill>
                <a:latin typeface="Calibri"/>
                <a:ea typeface="Calibri"/>
                <a:cs typeface="Calibri"/>
                <a:sym typeface="Calibri"/>
              </a:rPr>
              <a:t> de radio de </a:t>
            </a:r>
            <a:r>
              <a:rPr lang="en-US" sz="1900" i="1" dirty="0" err="1">
                <a:solidFill>
                  <a:srgbClr val="1A1A1A"/>
                </a:solidFill>
                <a:latin typeface="Calibri"/>
                <a:ea typeface="Calibri"/>
                <a:cs typeface="Calibri"/>
                <a:sym typeface="Calibri"/>
              </a:rPr>
              <a:t>frecuencia</a:t>
            </a:r>
            <a:r>
              <a:rPr lang="en-US" sz="1900" i="1" dirty="0">
                <a:solidFill>
                  <a:srgbClr val="1A1A1A"/>
                </a:solidFill>
                <a:latin typeface="Calibri"/>
                <a:ea typeface="Calibri"/>
                <a:cs typeface="Calibri"/>
                <a:sym typeface="Calibri"/>
              </a:rPr>
              <a:t> de </a:t>
            </a:r>
            <a:r>
              <a:rPr lang="en-US" sz="1900" i="1" dirty="0" err="1">
                <a:solidFill>
                  <a:srgbClr val="1A1A1A"/>
                </a:solidFill>
                <a:latin typeface="Calibri"/>
                <a:ea typeface="Calibri"/>
                <a:cs typeface="Calibri"/>
                <a:sym typeface="Calibri"/>
              </a:rPr>
              <a:t>esa</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pulsera</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Esta</a:t>
            </a:r>
            <a:r>
              <a:rPr lang="en-US" sz="1900" i="1" dirty="0">
                <a:solidFill>
                  <a:srgbClr val="1A1A1A"/>
                </a:solidFill>
                <a:latin typeface="Calibri"/>
                <a:ea typeface="Calibri"/>
                <a:cs typeface="Calibri"/>
                <a:sym typeface="Calibri"/>
              </a:rPr>
              <a:t> </a:t>
            </a:r>
            <a:r>
              <a:rPr lang="en-US" sz="1900" i="1" dirty="0" err="1">
                <a:solidFill>
                  <a:srgbClr val="1A1A1A"/>
                </a:solidFill>
                <a:latin typeface="Calibri"/>
                <a:ea typeface="Calibri"/>
                <a:cs typeface="Calibri"/>
                <a:sym typeface="Calibri"/>
              </a:rPr>
              <a:t>información</a:t>
            </a:r>
            <a:r>
              <a:rPr lang="en-US" sz="1900" i="1" dirty="0">
                <a:solidFill>
                  <a:srgbClr val="1A1A1A"/>
                </a:solidFill>
                <a:latin typeface="Calibri"/>
                <a:ea typeface="Calibri"/>
                <a:cs typeface="Calibri"/>
                <a:sym typeface="Calibri"/>
              </a:rPr>
              <a:t> se </a:t>
            </a:r>
            <a:r>
              <a:rPr lang="en-US" sz="1900" i="1" dirty="0" err="1">
                <a:solidFill>
                  <a:srgbClr val="1A1A1A"/>
                </a:solidFill>
                <a:latin typeface="Calibri"/>
                <a:ea typeface="Calibri"/>
                <a:cs typeface="Calibri"/>
                <a:sym typeface="Calibri"/>
              </a:rPr>
              <a:t>proporcionará</a:t>
            </a:r>
            <a:r>
              <a:rPr lang="en-US" sz="1900" i="1" dirty="0">
                <a:solidFill>
                  <a:srgbClr val="1A1A1A"/>
                </a:solidFill>
                <a:latin typeface="Calibri"/>
                <a:ea typeface="Calibri"/>
                <a:cs typeface="Calibri"/>
                <a:sym typeface="Calibri"/>
              </a:rPr>
              <a:t> a las </a:t>
            </a:r>
            <a:r>
              <a:rPr lang="en-US" sz="1900" i="1" dirty="0" err="1">
                <a:solidFill>
                  <a:srgbClr val="1A1A1A"/>
                </a:solidFill>
                <a:latin typeface="Calibri"/>
                <a:ea typeface="Calibri"/>
                <a:cs typeface="Calibri"/>
                <a:sym typeface="Calibri"/>
              </a:rPr>
              <a:t>familias</a:t>
            </a:r>
            <a:r>
              <a:rPr lang="en-US" sz="1900" i="1" dirty="0">
                <a:solidFill>
                  <a:srgbClr val="1A1A1A"/>
                </a:solidFill>
                <a:latin typeface="Calibri"/>
                <a:ea typeface="Calibri"/>
                <a:cs typeface="Calibri"/>
                <a:sym typeface="Calibri"/>
              </a:rPr>
              <a:t> para que la </a:t>
            </a:r>
            <a:r>
              <a:rPr lang="en-US" sz="1900" i="1" dirty="0" err="1">
                <a:solidFill>
                  <a:srgbClr val="1A1A1A"/>
                </a:solidFill>
                <a:latin typeface="Calibri"/>
                <a:ea typeface="Calibri"/>
                <a:cs typeface="Calibri"/>
                <a:sym typeface="Calibri"/>
              </a:rPr>
              <a:t>tengan</a:t>
            </a:r>
            <a:r>
              <a:rPr lang="en-US" sz="1900" i="1" dirty="0">
                <a:solidFill>
                  <a:srgbClr val="1A1A1A"/>
                </a:solidFill>
                <a:latin typeface="Calibri"/>
                <a:ea typeface="Calibri"/>
                <a:cs typeface="Calibri"/>
                <a:sym typeface="Calibri"/>
              </a:rPr>
              <a:t> a mano).</a:t>
            </a:r>
            <a:endParaRPr sz="1900" i="1" dirty="0">
              <a:solidFill>
                <a:srgbClr val="1A1A1A"/>
              </a:solidFill>
              <a:latin typeface="Calibri"/>
              <a:ea typeface="Calibri"/>
              <a:cs typeface="Calibri"/>
              <a:sym typeface="Calibri"/>
            </a:endParaRPr>
          </a:p>
        </p:txBody>
      </p:sp>
      <p:sp>
        <p:nvSpPr>
          <p:cNvPr id="170" name="Google Shape;170;g33be4a29222_0_21"/>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Proxima Nova"/>
                <a:ea typeface="Proxima Nova"/>
                <a:cs typeface="Proxima Nova"/>
                <a:sym typeface="Proxima Nova"/>
              </a:rPr>
              <a:t>13</a:t>
            </a:fld>
            <a:endParaRPr>
              <a:solidFill>
                <a:schemeClr val="dk2"/>
              </a:solidFill>
              <a:latin typeface="Proxima Nova"/>
              <a:ea typeface="Proxima Nova"/>
              <a:cs typeface="Proxima Nova"/>
              <a:sym typeface="Proxima Nova"/>
            </a:endParaRPr>
          </a:p>
        </p:txBody>
      </p:sp>
      <p:pic>
        <p:nvPicPr>
          <p:cNvPr id="171" name="Google Shape;171;g33be4a29222_0_21"/>
          <p:cNvPicPr preferRelativeResize="0"/>
          <p:nvPr/>
        </p:nvPicPr>
        <p:blipFill>
          <a:blip r:embed="rId3">
            <a:alphaModFix/>
          </a:blip>
          <a:stretch>
            <a:fillRect/>
          </a:stretch>
        </p:blipFill>
        <p:spPr>
          <a:xfrm>
            <a:off x="1066801" y="4601100"/>
            <a:ext cx="3296707" cy="18586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33c9d22e7ba_0_1"/>
          <p:cNvSpPr txBox="1">
            <a:spLocks noGrp="1"/>
          </p:cNvSpPr>
          <p:nvPr>
            <p:ph type="title"/>
          </p:nvPr>
        </p:nvSpPr>
        <p:spPr>
          <a:xfrm>
            <a:off x="1072800" y="0"/>
            <a:ext cx="10058400" cy="830100"/>
          </a:xfrm>
          <a:prstGeom prst="rect">
            <a:avLst/>
          </a:prstGeom>
        </p:spPr>
        <p:txBody>
          <a:bodyPr spcFirstLastPara="1" wrap="square" lIns="91425" tIns="45700" rIns="91425" bIns="45700" anchor="b" anchorCtr="0">
            <a:normAutofit/>
          </a:bodyPr>
          <a:lstStyle/>
          <a:p>
            <a:pPr marL="0" lvl="0" indent="0" algn="ctr" rtl="0">
              <a:spcBef>
                <a:spcPts val="0"/>
              </a:spcBef>
              <a:spcAft>
                <a:spcPts val="0"/>
              </a:spcAft>
              <a:buNone/>
            </a:pPr>
            <a:r>
              <a:rPr lang="en-US">
                <a:solidFill>
                  <a:srgbClr val="CC0000"/>
                </a:solidFill>
              </a:rPr>
              <a:t>Limitations/Limitaciones</a:t>
            </a:r>
            <a:endParaRPr>
              <a:solidFill>
                <a:srgbClr val="CC0000"/>
              </a:solidFill>
            </a:endParaRPr>
          </a:p>
        </p:txBody>
      </p:sp>
      <p:sp>
        <p:nvSpPr>
          <p:cNvPr id="178" name="Google Shape;178;g33c9d22e7ba_0_1"/>
          <p:cNvSpPr txBox="1">
            <a:spLocks noGrp="1"/>
          </p:cNvSpPr>
          <p:nvPr>
            <p:ph type="body" idx="1"/>
          </p:nvPr>
        </p:nvSpPr>
        <p:spPr>
          <a:xfrm>
            <a:off x="518400" y="830100"/>
            <a:ext cx="11167200" cy="5811900"/>
          </a:xfrm>
          <a:prstGeom prst="rect">
            <a:avLst/>
          </a:prstGeom>
        </p:spPr>
        <p:txBody>
          <a:bodyPr spcFirstLastPara="1" wrap="square" lIns="0" tIns="45700" rIns="0" bIns="45700" anchor="t" anchorCtr="0">
            <a:normAutofit/>
          </a:bodyPr>
          <a:lstStyle/>
          <a:p>
            <a:pPr marL="457200" lvl="0" indent="-361950" algn="l" rtl="0">
              <a:lnSpc>
                <a:spcPct val="115000"/>
              </a:lnSpc>
              <a:spcBef>
                <a:spcPts val="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Safety Net Coverage Area - This service is available in most MA towns/cities. However this service may not be available outside the state/country</a:t>
            </a:r>
            <a:endParaRPr sz="2100">
              <a:solidFill>
                <a:srgbClr val="1A1A1A"/>
              </a:solidFill>
              <a:latin typeface="Calibri"/>
              <a:ea typeface="Calibri"/>
              <a:cs typeface="Calibri"/>
              <a:sym typeface="Calibri"/>
            </a:endParaRPr>
          </a:p>
          <a:p>
            <a:pPr marL="457200" lvl="0" indent="0" algn="l" rtl="0">
              <a:lnSpc>
                <a:spcPct val="115000"/>
              </a:lnSpc>
              <a:spcBef>
                <a:spcPts val="0"/>
              </a:spcBef>
              <a:spcAft>
                <a:spcPts val="0"/>
              </a:spcAft>
              <a:buNone/>
            </a:pPr>
            <a:r>
              <a:rPr lang="en-US" sz="2100" i="1">
                <a:solidFill>
                  <a:srgbClr val="1A1A1A"/>
                </a:solidFill>
                <a:latin typeface="Calibri"/>
                <a:ea typeface="Calibri"/>
                <a:cs typeface="Calibri"/>
                <a:sym typeface="Calibri"/>
              </a:rPr>
              <a:t>Área de cobertura de Safety Net: Este servicio está disponible en la mayoría de las ciudades de Massachusetts. Sin embargo, podría no estar disponible fuera del estado o país.</a:t>
            </a:r>
            <a:endParaRPr sz="2100" i="1">
              <a:solidFill>
                <a:srgbClr val="1A1A1A"/>
              </a:solidFill>
              <a:latin typeface="Calibri"/>
              <a:ea typeface="Calibri"/>
              <a:cs typeface="Calibri"/>
              <a:sym typeface="Calibri"/>
            </a:endParaRPr>
          </a:p>
          <a:p>
            <a:pPr marL="457200" lvl="0" indent="-361950" algn="l" rtl="0">
              <a:lnSpc>
                <a:spcPct val="115000"/>
              </a:lnSpc>
              <a:spcBef>
                <a:spcPts val="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Safety Net is an AID to the city to locate the client, this does not prevent clients from getting lost</a:t>
            </a:r>
            <a:endParaRPr sz="2100">
              <a:solidFill>
                <a:srgbClr val="1A1A1A"/>
              </a:solidFill>
              <a:latin typeface="Calibri"/>
              <a:ea typeface="Calibri"/>
              <a:cs typeface="Calibri"/>
              <a:sym typeface="Calibri"/>
            </a:endParaRPr>
          </a:p>
          <a:p>
            <a:pPr marL="457200" lvl="0" indent="0" algn="l" rtl="0">
              <a:lnSpc>
                <a:spcPct val="115000"/>
              </a:lnSpc>
              <a:spcBef>
                <a:spcPts val="0"/>
              </a:spcBef>
              <a:spcAft>
                <a:spcPts val="0"/>
              </a:spcAft>
              <a:buNone/>
            </a:pPr>
            <a:r>
              <a:rPr lang="en-US" sz="2100" i="1">
                <a:solidFill>
                  <a:srgbClr val="1A1A1A"/>
                </a:solidFill>
                <a:latin typeface="Calibri"/>
                <a:ea typeface="Calibri"/>
                <a:cs typeface="Calibri"/>
                <a:sym typeface="Calibri"/>
              </a:rPr>
              <a:t>Red de Seguridad es una AYUDA a la ciudad para localizar al cliente, esto no evita que los clientes se pierdan.</a:t>
            </a:r>
            <a:endParaRPr sz="2100" i="1">
              <a:solidFill>
                <a:srgbClr val="1A1A1A"/>
              </a:solidFill>
              <a:latin typeface="Calibri"/>
              <a:ea typeface="Calibri"/>
              <a:cs typeface="Calibri"/>
              <a:sym typeface="Calibri"/>
            </a:endParaRPr>
          </a:p>
          <a:p>
            <a:pPr marL="457200" lvl="0" indent="-361950" algn="l" rtl="0">
              <a:lnSpc>
                <a:spcPct val="115000"/>
              </a:lnSpc>
              <a:spcBef>
                <a:spcPts val="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This program does not replace caregivers' responsibility to provide constant supervised care and protection from wandering for the client.</a:t>
            </a:r>
            <a:endParaRPr sz="2100">
              <a:solidFill>
                <a:srgbClr val="1A1A1A"/>
              </a:solidFill>
              <a:latin typeface="Calibri"/>
              <a:ea typeface="Calibri"/>
              <a:cs typeface="Calibri"/>
              <a:sym typeface="Calibri"/>
            </a:endParaRPr>
          </a:p>
          <a:p>
            <a:pPr marL="457200" lvl="0" indent="0" algn="l" rtl="0">
              <a:lnSpc>
                <a:spcPct val="115000"/>
              </a:lnSpc>
              <a:spcBef>
                <a:spcPts val="0"/>
              </a:spcBef>
              <a:spcAft>
                <a:spcPts val="0"/>
              </a:spcAft>
              <a:buNone/>
            </a:pPr>
            <a:r>
              <a:rPr lang="en-US" sz="2100" i="1">
                <a:solidFill>
                  <a:srgbClr val="1A1A1A"/>
                </a:solidFill>
                <a:latin typeface="Calibri"/>
                <a:ea typeface="Calibri"/>
                <a:cs typeface="Calibri"/>
                <a:sym typeface="Calibri"/>
              </a:rPr>
              <a:t>Este programa no reemplaza la responsabilidad de los cuidadores de brindar atención supervisada constante y protección contra el deambular del cliente.</a:t>
            </a:r>
            <a:endParaRPr sz="2100" i="1">
              <a:solidFill>
                <a:srgbClr val="1A1A1A"/>
              </a:solidFill>
              <a:latin typeface="Calibri"/>
              <a:ea typeface="Calibri"/>
              <a:cs typeface="Calibri"/>
              <a:sym typeface="Calibri"/>
            </a:endParaRPr>
          </a:p>
          <a:p>
            <a:pPr marL="457200" lvl="0" indent="-361950" algn="l" rtl="0">
              <a:lnSpc>
                <a:spcPct val="115000"/>
              </a:lnSpc>
              <a:spcBef>
                <a:spcPts val="0"/>
              </a:spcBef>
              <a:spcAft>
                <a:spcPts val="0"/>
              </a:spcAft>
              <a:buClr>
                <a:srgbClr val="1A1A1A"/>
              </a:buClr>
              <a:buSzPts val="2100"/>
              <a:buFont typeface="Calibri"/>
              <a:buChar char="●"/>
            </a:pPr>
            <a:r>
              <a:rPr lang="en-US" sz="2100">
                <a:solidFill>
                  <a:srgbClr val="1A1A1A"/>
                </a:solidFill>
                <a:latin typeface="Calibri"/>
                <a:ea typeface="Calibri"/>
                <a:cs typeface="Calibri"/>
                <a:sym typeface="Calibri"/>
              </a:rPr>
              <a:t>Bracelet battery must be changed every 6 months, any damage or if the bracelet is lost the families need to let us know immediately.</a:t>
            </a:r>
            <a:endParaRPr sz="2100">
              <a:solidFill>
                <a:srgbClr val="1A1A1A"/>
              </a:solidFill>
              <a:latin typeface="Calibri"/>
              <a:ea typeface="Calibri"/>
              <a:cs typeface="Calibri"/>
              <a:sym typeface="Calibri"/>
            </a:endParaRPr>
          </a:p>
          <a:p>
            <a:pPr marL="457200" lvl="0" indent="0" algn="l" rtl="0">
              <a:lnSpc>
                <a:spcPct val="115000"/>
              </a:lnSpc>
              <a:spcBef>
                <a:spcPts val="0"/>
              </a:spcBef>
              <a:spcAft>
                <a:spcPts val="0"/>
              </a:spcAft>
              <a:buNone/>
            </a:pPr>
            <a:r>
              <a:rPr lang="en-US" sz="2100" i="1">
                <a:solidFill>
                  <a:srgbClr val="1A1A1A"/>
                </a:solidFill>
                <a:latin typeface="Calibri"/>
                <a:ea typeface="Calibri"/>
                <a:cs typeface="Calibri"/>
                <a:sym typeface="Calibri"/>
              </a:rPr>
              <a:t>La batería de la pulsera debe cambiarse cada 6 meses, cualquier daño o si la pulsera se pierde las familias deben informarnos inmediatamente.</a:t>
            </a:r>
            <a:endParaRPr sz="2100" i="1">
              <a:solidFill>
                <a:srgbClr val="1A1A1A"/>
              </a:solidFill>
              <a:latin typeface="Calibri"/>
              <a:ea typeface="Calibri"/>
              <a:cs typeface="Calibri"/>
              <a:sym typeface="Calibri"/>
            </a:endParaRPr>
          </a:p>
        </p:txBody>
      </p:sp>
      <p:sp>
        <p:nvSpPr>
          <p:cNvPr id="179" name="Google Shape;179;g33c9d22e7ba_0_1"/>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2e3c606d0f2_0_0"/>
          <p:cNvSpPr txBox="1">
            <a:spLocks noGrp="1"/>
          </p:cNvSpPr>
          <p:nvPr>
            <p:ph type="title"/>
          </p:nvPr>
        </p:nvSpPr>
        <p:spPr>
          <a:xfrm>
            <a:off x="1066800" y="10800"/>
            <a:ext cx="10058400" cy="1328400"/>
          </a:xfrm>
          <a:prstGeom prst="rect">
            <a:avLst/>
          </a:prstGeom>
        </p:spPr>
        <p:txBody>
          <a:bodyPr spcFirstLastPara="1" wrap="square" lIns="91425" tIns="45700" rIns="91425" bIns="45700" anchor="b" anchorCtr="0">
            <a:normAutofit fontScale="90000"/>
          </a:bodyPr>
          <a:lstStyle/>
          <a:p>
            <a:pPr marL="0" lvl="0" indent="0" algn="ctr" rtl="0">
              <a:lnSpc>
                <a:spcPct val="115000"/>
              </a:lnSpc>
              <a:spcBef>
                <a:spcPts val="0"/>
              </a:spcBef>
              <a:spcAft>
                <a:spcPts val="0"/>
              </a:spcAft>
              <a:buNone/>
            </a:pPr>
            <a:r>
              <a:rPr lang="en-US">
                <a:solidFill>
                  <a:srgbClr val="CC0000"/>
                </a:solidFill>
              </a:rPr>
              <a:t>Where to sign up?</a:t>
            </a:r>
            <a:endParaRPr>
              <a:solidFill>
                <a:srgbClr val="CC0000"/>
              </a:solidFill>
            </a:endParaRPr>
          </a:p>
          <a:p>
            <a:pPr marL="0" lvl="0" indent="0" algn="ctr" rtl="0">
              <a:lnSpc>
                <a:spcPct val="115000"/>
              </a:lnSpc>
              <a:spcBef>
                <a:spcPts val="0"/>
              </a:spcBef>
              <a:spcAft>
                <a:spcPts val="0"/>
              </a:spcAft>
              <a:buClr>
                <a:srgbClr val="000000"/>
              </a:buClr>
              <a:buSzPct val="45000"/>
              <a:buFont typeface="Arial"/>
              <a:buNone/>
            </a:pPr>
            <a:r>
              <a:rPr lang="en-US">
                <a:solidFill>
                  <a:srgbClr val="CC0000"/>
                </a:solidFill>
              </a:rPr>
              <a:t>¿Dónde inscribirse?</a:t>
            </a:r>
            <a:endParaRPr>
              <a:solidFill>
                <a:srgbClr val="CC0000"/>
              </a:solidFill>
            </a:endParaRPr>
          </a:p>
        </p:txBody>
      </p:sp>
      <p:sp>
        <p:nvSpPr>
          <p:cNvPr id="186" name="Google Shape;186;g2e3c606d0f2_0_0"/>
          <p:cNvSpPr txBox="1">
            <a:spLocks noGrp="1"/>
          </p:cNvSpPr>
          <p:nvPr>
            <p:ph type="body" idx="1"/>
          </p:nvPr>
        </p:nvSpPr>
        <p:spPr>
          <a:xfrm>
            <a:off x="550800" y="1468800"/>
            <a:ext cx="11070000" cy="5043600"/>
          </a:xfrm>
          <a:prstGeom prst="rect">
            <a:avLst/>
          </a:prstGeom>
        </p:spPr>
        <p:txBody>
          <a:bodyPr spcFirstLastPara="1" wrap="square" lIns="0" tIns="45700" rIns="0" bIns="45700" anchor="t" anchorCtr="0">
            <a:normAutofit/>
          </a:bodyPr>
          <a:lstStyle/>
          <a:p>
            <a:pPr marL="0" lvl="0" indent="0" algn="l" rtl="0">
              <a:lnSpc>
                <a:spcPct val="100000"/>
              </a:lnSpc>
              <a:spcBef>
                <a:spcPts val="1200"/>
              </a:spcBef>
              <a:spcAft>
                <a:spcPts val="0"/>
              </a:spcAft>
              <a:buNone/>
            </a:pPr>
            <a:r>
              <a:rPr lang="en-US" sz="2300" b="1">
                <a:solidFill>
                  <a:srgbClr val="1A1A1A"/>
                </a:solidFill>
                <a:latin typeface="Calibri"/>
                <a:ea typeface="Calibri"/>
                <a:cs typeface="Calibri"/>
                <a:sym typeface="Calibri"/>
              </a:rPr>
              <a:t>Residents 54 years and under</a:t>
            </a:r>
            <a:r>
              <a:rPr lang="en-US" sz="2300">
                <a:solidFill>
                  <a:srgbClr val="1A1A1A"/>
                </a:solidFill>
                <a:latin typeface="Calibri"/>
                <a:ea typeface="Calibri"/>
                <a:cs typeface="Calibri"/>
                <a:sym typeface="Calibri"/>
              </a:rPr>
              <a:t>: Families should contact </a:t>
            </a:r>
            <a:r>
              <a:rPr lang="en-US" sz="2300" b="1">
                <a:solidFill>
                  <a:srgbClr val="1A1A1A"/>
                </a:solidFill>
                <a:latin typeface="Calibri"/>
                <a:ea typeface="Calibri"/>
                <a:cs typeface="Calibri"/>
                <a:sym typeface="Calibri"/>
              </a:rPr>
              <a:t>Chelsea Public Health Department</a:t>
            </a:r>
            <a:r>
              <a:rPr lang="en-US" sz="2300">
                <a:solidFill>
                  <a:srgbClr val="1A1A1A"/>
                </a:solidFill>
                <a:latin typeface="Calibri"/>
                <a:ea typeface="Calibri"/>
                <a:cs typeface="Calibri"/>
                <a:sym typeface="Calibri"/>
              </a:rPr>
              <a:t> or directly refer them to </a:t>
            </a:r>
            <a:r>
              <a:rPr lang="en-US" sz="2300" b="1">
                <a:solidFill>
                  <a:srgbClr val="1A1A1A"/>
                </a:solidFill>
                <a:latin typeface="Calibri"/>
                <a:ea typeface="Calibri"/>
                <a:cs typeface="Calibri"/>
                <a:sym typeface="Calibri"/>
              </a:rPr>
              <a:t>Julissa Sandoval</a:t>
            </a:r>
            <a:r>
              <a:rPr lang="en-US" sz="2300">
                <a:solidFill>
                  <a:srgbClr val="1A1A1A"/>
                </a:solidFill>
                <a:latin typeface="Calibri"/>
                <a:ea typeface="Calibri"/>
                <a:cs typeface="Calibri"/>
                <a:sym typeface="Calibri"/>
              </a:rPr>
              <a:t>, </a:t>
            </a:r>
            <a:r>
              <a:rPr lang="en-US" sz="2300" b="1">
                <a:solidFill>
                  <a:srgbClr val="1A1A1A"/>
                </a:solidFill>
                <a:latin typeface="Calibri"/>
                <a:ea typeface="Calibri"/>
                <a:cs typeface="Calibri"/>
                <a:sym typeface="Calibri"/>
              </a:rPr>
              <a:t>jsandoval@chelseama.gov.</a:t>
            </a:r>
            <a:endParaRPr sz="2300" b="1">
              <a:solidFill>
                <a:srgbClr val="1A1A1A"/>
              </a:solidFill>
              <a:latin typeface="Calibri"/>
              <a:ea typeface="Calibri"/>
              <a:cs typeface="Calibri"/>
              <a:sym typeface="Calibri"/>
            </a:endParaRPr>
          </a:p>
          <a:p>
            <a:pPr marL="0" lvl="0" indent="0" algn="l" rtl="0">
              <a:lnSpc>
                <a:spcPct val="100000"/>
              </a:lnSpc>
              <a:spcBef>
                <a:spcPts val="1200"/>
              </a:spcBef>
              <a:spcAft>
                <a:spcPts val="0"/>
              </a:spcAft>
              <a:buNone/>
            </a:pPr>
            <a:r>
              <a:rPr lang="en-US" sz="2300">
                <a:solidFill>
                  <a:srgbClr val="1A1A1A"/>
                </a:solidFill>
                <a:latin typeface="Calibri"/>
                <a:ea typeface="Calibri"/>
                <a:cs typeface="Calibri"/>
                <a:sym typeface="Calibri"/>
              </a:rPr>
              <a:t>Contact number: </a:t>
            </a:r>
            <a:r>
              <a:rPr lang="en-US" sz="2300" b="1">
                <a:solidFill>
                  <a:srgbClr val="1A1A1A"/>
                </a:solidFill>
                <a:latin typeface="Calibri"/>
                <a:ea typeface="Calibri"/>
                <a:cs typeface="Calibri"/>
                <a:sym typeface="Calibri"/>
              </a:rPr>
              <a:t>Chelsea 311 at 617-466-4209</a:t>
            </a:r>
            <a:r>
              <a:rPr lang="en-US" sz="2300">
                <a:solidFill>
                  <a:srgbClr val="1A1A1A"/>
                </a:solidFill>
                <a:latin typeface="Calibri"/>
                <a:ea typeface="Calibri"/>
                <a:cs typeface="Calibri"/>
                <a:sym typeface="Calibri"/>
              </a:rPr>
              <a:t>.</a:t>
            </a:r>
            <a:endParaRPr sz="2300">
              <a:solidFill>
                <a:srgbClr val="1A1A1A"/>
              </a:solidFill>
              <a:latin typeface="Calibri"/>
              <a:ea typeface="Calibri"/>
              <a:cs typeface="Calibri"/>
              <a:sym typeface="Calibri"/>
            </a:endParaRPr>
          </a:p>
          <a:p>
            <a:pPr marL="0" lvl="0" indent="0" algn="l" rtl="0">
              <a:lnSpc>
                <a:spcPct val="100000"/>
              </a:lnSpc>
              <a:spcBef>
                <a:spcPts val="1200"/>
              </a:spcBef>
              <a:spcAft>
                <a:spcPts val="0"/>
              </a:spcAft>
              <a:buNone/>
            </a:pPr>
            <a:r>
              <a:rPr lang="en-US" sz="2300" b="1" i="1">
                <a:solidFill>
                  <a:srgbClr val="1A1A1A"/>
                </a:solidFill>
                <a:latin typeface="Calibri"/>
                <a:ea typeface="Calibri"/>
                <a:cs typeface="Calibri"/>
                <a:sym typeface="Calibri"/>
              </a:rPr>
              <a:t>Residentes de 54 años o menos</a:t>
            </a:r>
            <a:r>
              <a:rPr lang="en-US" sz="2300" i="1">
                <a:solidFill>
                  <a:srgbClr val="1A1A1A"/>
                </a:solidFill>
                <a:latin typeface="Calibri"/>
                <a:ea typeface="Calibri"/>
                <a:cs typeface="Calibri"/>
                <a:sym typeface="Calibri"/>
              </a:rPr>
              <a:t>: Las familias deben comunicarse con el Departamento de Salud Pública de Chelsea o derivarlos directamente a </a:t>
            </a:r>
            <a:r>
              <a:rPr lang="en-US" sz="2300" b="1" i="1">
                <a:solidFill>
                  <a:srgbClr val="1A1A1A"/>
                </a:solidFill>
                <a:latin typeface="Calibri"/>
                <a:ea typeface="Calibri"/>
                <a:cs typeface="Calibri"/>
                <a:sym typeface="Calibri"/>
              </a:rPr>
              <a:t>Julissa Sandoval, jsandoval@chelseama.gov.</a:t>
            </a:r>
            <a:endParaRPr sz="2300" b="1" i="1">
              <a:solidFill>
                <a:srgbClr val="1A1A1A"/>
              </a:solidFill>
              <a:latin typeface="Calibri"/>
              <a:ea typeface="Calibri"/>
              <a:cs typeface="Calibri"/>
              <a:sym typeface="Calibri"/>
            </a:endParaRPr>
          </a:p>
          <a:p>
            <a:pPr marL="0" lvl="0" indent="0" algn="l" rtl="0">
              <a:lnSpc>
                <a:spcPct val="100000"/>
              </a:lnSpc>
              <a:spcBef>
                <a:spcPts val="1200"/>
              </a:spcBef>
              <a:spcAft>
                <a:spcPts val="0"/>
              </a:spcAft>
              <a:buNone/>
            </a:pPr>
            <a:r>
              <a:rPr lang="en-US" sz="2300" i="1">
                <a:solidFill>
                  <a:srgbClr val="1A1A1A"/>
                </a:solidFill>
                <a:latin typeface="Calibri"/>
                <a:ea typeface="Calibri"/>
                <a:cs typeface="Calibri"/>
                <a:sym typeface="Calibri"/>
              </a:rPr>
              <a:t>Número de contacto: </a:t>
            </a:r>
            <a:r>
              <a:rPr lang="en-US" sz="2300" b="1" i="1">
                <a:solidFill>
                  <a:srgbClr val="1A1A1A"/>
                </a:solidFill>
                <a:latin typeface="Calibri"/>
                <a:ea typeface="Calibri"/>
                <a:cs typeface="Calibri"/>
                <a:sym typeface="Calibri"/>
              </a:rPr>
              <a:t>Chelsea 311 al 617-466-4209.</a:t>
            </a:r>
            <a:endParaRPr sz="2300" b="1" i="1">
              <a:solidFill>
                <a:srgbClr val="1A1A1A"/>
              </a:solidFill>
              <a:latin typeface="Calibri"/>
              <a:ea typeface="Calibri"/>
              <a:cs typeface="Calibri"/>
              <a:sym typeface="Calibri"/>
            </a:endParaRPr>
          </a:p>
          <a:p>
            <a:pPr marL="0" lvl="0" indent="0" algn="l" rtl="0">
              <a:lnSpc>
                <a:spcPct val="100000"/>
              </a:lnSpc>
              <a:spcBef>
                <a:spcPts val="1200"/>
              </a:spcBef>
              <a:spcAft>
                <a:spcPts val="0"/>
              </a:spcAft>
              <a:buNone/>
            </a:pPr>
            <a:endParaRPr sz="2300">
              <a:solidFill>
                <a:srgbClr val="1A1A1A"/>
              </a:solidFill>
              <a:latin typeface="Calibri"/>
              <a:ea typeface="Calibri"/>
              <a:cs typeface="Calibri"/>
              <a:sym typeface="Calibri"/>
            </a:endParaRPr>
          </a:p>
          <a:p>
            <a:pPr marL="0" lvl="0" indent="0" algn="l" rtl="0">
              <a:lnSpc>
                <a:spcPct val="100000"/>
              </a:lnSpc>
              <a:spcBef>
                <a:spcPts val="200"/>
              </a:spcBef>
              <a:spcAft>
                <a:spcPts val="0"/>
              </a:spcAft>
              <a:buNone/>
            </a:pPr>
            <a:r>
              <a:rPr lang="en-US" sz="2300" b="1">
                <a:solidFill>
                  <a:srgbClr val="1A1A1A"/>
                </a:solidFill>
                <a:latin typeface="Calibri"/>
                <a:ea typeface="Calibri"/>
                <a:cs typeface="Calibri"/>
                <a:sym typeface="Calibri"/>
              </a:rPr>
              <a:t>Residents 55 years or older</a:t>
            </a:r>
            <a:r>
              <a:rPr lang="en-US" sz="2300">
                <a:solidFill>
                  <a:srgbClr val="1A1A1A"/>
                </a:solidFill>
                <a:latin typeface="Calibri"/>
                <a:ea typeface="Calibri"/>
                <a:cs typeface="Calibri"/>
                <a:sym typeface="Calibri"/>
              </a:rPr>
              <a:t>: They must call the Chelsea Senior Center or by calling Chelsea 311 at 617-466-4209. </a:t>
            </a:r>
            <a:endParaRPr sz="2300">
              <a:solidFill>
                <a:srgbClr val="1A1A1A"/>
              </a:solidFill>
              <a:latin typeface="Calibri"/>
              <a:ea typeface="Calibri"/>
              <a:cs typeface="Calibri"/>
              <a:sym typeface="Calibri"/>
            </a:endParaRPr>
          </a:p>
          <a:p>
            <a:pPr marL="0" lvl="0" indent="0" algn="l" rtl="0">
              <a:lnSpc>
                <a:spcPct val="100000"/>
              </a:lnSpc>
              <a:spcBef>
                <a:spcPts val="200"/>
              </a:spcBef>
              <a:spcAft>
                <a:spcPts val="200"/>
              </a:spcAft>
              <a:buNone/>
            </a:pPr>
            <a:r>
              <a:rPr lang="en-US" sz="2300" b="1" i="1">
                <a:solidFill>
                  <a:srgbClr val="1A1A1A"/>
                </a:solidFill>
                <a:latin typeface="Calibri"/>
                <a:ea typeface="Calibri"/>
                <a:cs typeface="Calibri"/>
                <a:sym typeface="Calibri"/>
              </a:rPr>
              <a:t>Residentes de 55 años o más:</a:t>
            </a:r>
            <a:r>
              <a:rPr lang="en-US" sz="2300" i="1">
                <a:solidFill>
                  <a:srgbClr val="1A1A1A"/>
                </a:solidFill>
                <a:latin typeface="Calibri"/>
                <a:ea typeface="Calibri"/>
                <a:cs typeface="Calibri"/>
                <a:sym typeface="Calibri"/>
              </a:rPr>
              <a:t> deben llamar al Chelsea Senior Center o llamar a Chelsea 311 al 617-466-4209.</a:t>
            </a:r>
            <a:endParaRPr sz="2300" i="1">
              <a:solidFill>
                <a:srgbClr val="1A1A1A"/>
              </a:solidFill>
              <a:latin typeface="Calibri"/>
              <a:ea typeface="Calibri"/>
              <a:cs typeface="Calibri"/>
              <a:sym typeface="Calibri"/>
            </a:endParaRPr>
          </a:p>
        </p:txBody>
      </p:sp>
      <p:sp>
        <p:nvSpPr>
          <p:cNvPr id="187" name="Google Shape;187;g2e3c606d0f2_0_0"/>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3ac75a7daa2_0_4"/>
          <p:cNvSpPr txBox="1">
            <a:spLocks noGrp="1"/>
          </p:cNvSpPr>
          <p:nvPr>
            <p:ph type="title"/>
          </p:nvPr>
        </p:nvSpPr>
        <p:spPr>
          <a:xfrm>
            <a:off x="1097275" y="64800"/>
            <a:ext cx="10058400" cy="12204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solidFill>
                  <a:srgbClr val="CC0000"/>
                </a:solidFill>
              </a:rPr>
              <a:t>Homebound Vaccination Program</a:t>
            </a:r>
            <a:endParaRPr>
              <a:solidFill>
                <a:srgbClr val="CC0000"/>
              </a:solidFill>
            </a:endParaRPr>
          </a:p>
          <a:p>
            <a:pPr marL="0" lvl="0" indent="0" algn="ctr" rtl="0">
              <a:spcBef>
                <a:spcPts val="0"/>
              </a:spcBef>
              <a:spcAft>
                <a:spcPts val="0"/>
              </a:spcAft>
              <a:buNone/>
            </a:pPr>
            <a:r>
              <a:rPr lang="en-US">
                <a:solidFill>
                  <a:srgbClr val="CC0000"/>
                </a:solidFill>
              </a:rPr>
              <a:t>Programa de Vacunación Domiciliaria</a:t>
            </a:r>
            <a:endParaRPr>
              <a:solidFill>
                <a:srgbClr val="CC0000"/>
              </a:solidFill>
            </a:endParaRPr>
          </a:p>
        </p:txBody>
      </p:sp>
      <p:sp>
        <p:nvSpPr>
          <p:cNvPr id="194" name="Google Shape;194;g3ac75a7daa2_0_4"/>
          <p:cNvSpPr txBox="1">
            <a:spLocks noGrp="1"/>
          </p:cNvSpPr>
          <p:nvPr>
            <p:ph type="body" idx="1"/>
          </p:nvPr>
        </p:nvSpPr>
        <p:spPr>
          <a:xfrm>
            <a:off x="183625" y="1577700"/>
            <a:ext cx="5126400" cy="4772700"/>
          </a:xfrm>
          <a:prstGeom prst="rect">
            <a:avLst/>
          </a:prstGeom>
        </p:spPr>
        <p:txBody>
          <a:bodyPr spcFirstLastPara="1" wrap="square" lIns="0" tIns="45700" rIns="0" bIns="45700" anchor="t" anchorCtr="0">
            <a:noAutofit/>
          </a:bodyPr>
          <a:lstStyle/>
          <a:p>
            <a:pPr marL="457200" lvl="0" indent="-355357" algn="l" rtl="0">
              <a:lnSpc>
                <a:spcPct val="80000"/>
              </a:lnSpc>
              <a:spcBef>
                <a:spcPts val="0"/>
              </a:spcBef>
              <a:spcAft>
                <a:spcPts val="0"/>
              </a:spcAft>
              <a:buClr>
                <a:srgbClr val="000000"/>
              </a:buClr>
              <a:buSzPts val="1996"/>
              <a:buFont typeface="Calibri"/>
              <a:buChar char="●"/>
            </a:pPr>
            <a:r>
              <a:rPr lang="en-US" sz="1996">
                <a:solidFill>
                  <a:srgbClr val="000000"/>
                </a:solidFill>
                <a:latin typeface="Calibri"/>
                <a:ea typeface="Calibri"/>
                <a:cs typeface="Calibri"/>
                <a:sym typeface="Calibri"/>
              </a:rPr>
              <a:t>New homebound vaccination program for Chelsea residents 18+.</a:t>
            </a:r>
            <a:endParaRPr sz="1996">
              <a:solidFill>
                <a:srgbClr val="000000"/>
              </a:solidFill>
              <a:latin typeface="Calibri"/>
              <a:ea typeface="Calibri"/>
              <a:cs typeface="Calibri"/>
              <a:sym typeface="Calibri"/>
            </a:endParaRPr>
          </a:p>
          <a:p>
            <a:pPr marL="457200" lvl="0" indent="0" algn="l" rtl="0">
              <a:lnSpc>
                <a:spcPct val="80000"/>
              </a:lnSpc>
              <a:spcBef>
                <a:spcPts val="0"/>
              </a:spcBef>
              <a:spcAft>
                <a:spcPts val="0"/>
              </a:spcAft>
              <a:buSzPts val="852"/>
              <a:buNone/>
            </a:pPr>
            <a:r>
              <a:rPr lang="en-US" sz="1996" i="1">
                <a:solidFill>
                  <a:srgbClr val="000000"/>
                </a:solidFill>
                <a:latin typeface="Calibri"/>
                <a:ea typeface="Calibri"/>
                <a:cs typeface="Calibri"/>
                <a:sym typeface="Calibri"/>
              </a:rPr>
              <a:t>Nuevo programa de vacunación a domicilio para residentes de Chelsea mayores de 18 años.</a:t>
            </a:r>
            <a:endParaRPr sz="1996" i="1">
              <a:solidFill>
                <a:srgbClr val="000000"/>
              </a:solidFill>
              <a:latin typeface="Calibri"/>
              <a:ea typeface="Calibri"/>
              <a:cs typeface="Calibri"/>
              <a:sym typeface="Calibri"/>
            </a:endParaRPr>
          </a:p>
          <a:p>
            <a:pPr marL="0" lvl="0" indent="0" algn="l" rtl="0">
              <a:lnSpc>
                <a:spcPct val="80000"/>
              </a:lnSpc>
              <a:spcBef>
                <a:spcPts val="0"/>
              </a:spcBef>
              <a:spcAft>
                <a:spcPts val="0"/>
              </a:spcAft>
              <a:buSzPts val="852"/>
              <a:buNone/>
            </a:pPr>
            <a:endParaRPr sz="1996">
              <a:solidFill>
                <a:srgbClr val="000000"/>
              </a:solidFill>
              <a:latin typeface="Calibri"/>
              <a:ea typeface="Calibri"/>
              <a:cs typeface="Calibri"/>
              <a:sym typeface="Calibri"/>
            </a:endParaRPr>
          </a:p>
          <a:p>
            <a:pPr marL="457200" lvl="0" indent="-355357" algn="l" rtl="0">
              <a:lnSpc>
                <a:spcPct val="80000"/>
              </a:lnSpc>
              <a:spcBef>
                <a:spcPts val="0"/>
              </a:spcBef>
              <a:spcAft>
                <a:spcPts val="0"/>
              </a:spcAft>
              <a:buClr>
                <a:srgbClr val="000000"/>
              </a:buClr>
              <a:buSzPts val="1996"/>
              <a:buFont typeface="Calibri"/>
              <a:buChar char="●"/>
            </a:pPr>
            <a:r>
              <a:rPr lang="en-US" sz="1996">
                <a:solidFill>
                  <a:srgbClr val="000000"/>
                </a:solidFill>
                <a:latin typeface="Calibri"/>
                <a:ea typeface="Calibri"/>
                <a:cs typeface="Calibri"/>
                <a:sym typeface="Calibri"/>
              </a:rPr>
              <a:t>Ideal for those with mobility issues, disabilities, chronic illness, or homebound seniors.</a:t>
            </a:r>
            <a:endParaRPr sz="1996">
              <a:solidFill>
                <a:srgbClr val="000000"/>
              </a:solidFill>
              <a:latin typeface="Calibri"/>
              <a:ea typeface="Calibri"/>
              <a:cs typeface="Calibri"/>
              <a:sym typeface="Calibri"/>
            </a:endParaRPr>
          </a:p>
          <a:p>
            <a:pPr marL="457200" lvl="0" indent="0" algn="l" rtl="0">
              <a:lnSpc>
                <a:spcPct val="80000"/>
              </a:lnSpc>
              <a:spcBef>
                <a:spcPts val="0"/>
              </a:spcBef>
              <a:spcAft>
                <a:spcPts val="0"/>
              </a:spcAft>
              <a:buSzPts val="852"/>
              <a:buNone/>
            </a:pPr>
            <a:r>
              <a:rPr lang="en-US" sz="1996" i="1">
                <a:solidFill>
                  <a:srgbClr val="000000"/>
                </a:solidFill>
                <a:latin typeface="Calibri"/>
                <a:ea typeface="Calibri"/>
                <a:cs typeface="Calibri"/>
                <a:sym typeface="Calibri"/>
              </a:rPr>
              <a:t>Ideal para personas con problemas de movilidad, discapacidades, enfermedades crónicas o personas mayores confinadas en sus hogares.</a:t>
            </a:r>
            <a:endParaRPr sz="1996" i="1">
              <a:solidFill>
                <a:srgbClr val="000000"/>
              </a:solidFill>
              <a:latin typeface="Calibri"/>
              <a:ea typeface="Calibri"/>
              <a:cs typeface="Calibri"/>
              <a:sym typeface="Calibri"/>
            </a:endParaRPr>
          </a:p>
          <a:p>
            <a:pPr marL="0" lvl="0" indent="0" algn="l" rtl="0">
              <a:lnSpc>
                <a:spcPct val="80000"/>
              </a:lnSpc>
              <a:spcBef>
                <a:spcPts val="0"/>
              </a:spcBef>
              <a:spcAft>
                <a:spcPts val="0"/>
              </a:spcAft>
              <a:buSzPts val="852"/>
              <a:buNone/>
            </a:pPr>
            <a:endParaRPr sz="1996">
              <a:solidFill>
                <a:srgbClr val="000000"/>
              </a:solidFill>
              <a:latin typeface="Calibri"/>
              <a:ea typeface="Calibri"/>
              <a:cs typeface="Calibri"/>
              <a:sym typeface="Calibri"/>
            </a:endParaRPr>
          </a:p>
          <a:p>
            <a:pPr marL="457200" lvl="0" indent="-355357" algn="l" rtl="0">
              <a:lnSpc>
                <a:spcPct val="80000"/>
              </a:lnSpc>
              <a:spcBef>
                <a:spcPts val="0"/>
              </a:spcBef>
              <a:spcAft>
                <a:spcPts val="0"/>
              </a:spcAft>
              <a:buClr>
                <a:srgbClr val="000000"/>
              </a:buClr>
              <a:buSzPts val="1996"/>
              <a:buFont typeface="Calibri"/>
              <a:buChar char="●"/>
            </a:pPr>
            <a:r>
              <a:rPr lang="en-US" sz="1996">
                <a:solidFill>
                  <a:srgbClr val="000000"/>
                </a:solidFill>
                <a:latin typeface="Calibri"/>
                <a:ea typeface="Calibri"/>
                <a:cs typeface="Calibri"/>
                <a:sym typeface="Calibri"/>
              </a:rPr>
              <a:t>Schedule by calling </a:t>
            </a:r>
            <a:r>
              <a:rPr lang="en-US" sz="1996" b="1">
                <a:solidFill>
                  <a:srgbClr val="000000"/>
                </a:solidFill>
                <a:latin typeface="Calibri"/>
                <a:ea typeface="Calibri"/>
                <a:cs typeface="Calibri"/>
                <a:sym typeface="Calibri"/>
              </a:rPr>
              <a:t>Chelsea 311: 617-466-4209</a:t>
            </a:r>
            <a:r>
              <a:rPr lang="en-US" sz="1996">
                <a:solidFill>
                  <a:srgbClr val="000000"/>
                </a:solidFill>
                <a:latin typeface="Calibri"/>
                <a:ea typeface="Calibri"/>
                <a:cs typeface="Calibri"/>
                <a:sym typeface="Calibri"/>
              </a:rPr>
              <a:t> (during City Hall hours).</a:t>
            </a:r>
            <a:endParaRPr sz="1996">
              <a:solidFill>
                <a:srgbClr val="000000"/>
              </a:solidFill>
              <a:latin typeface="Calibri"/>
              <a:ea typeface="Calibri"/>
              <a:cs typeface="Calibri"/>
              <a:sym typeface="Calibri"/>
            </a:endParaRPr>
          </a:p>
          <a:p>
            <a:pPr marL="457200" lvl="0" indent="0" algn="l" rtl="0">
              <a:lnSpc>
                <a:spcPct val="80000"/>
              </a:lnSpc>
              <a:spcBef>
                <a:spcPts val="0"/>
              </a:spcBef>
              <a:spcAft>
                <a:spcPts val="0"/>
              </a:spcAft>
              <a:buSzPts val="852"/>
              <a:buNone/>
            </a:pPr>
            <a:r>
              <a:rPr lang="en-US" sz="1996" i="1">
                <a:solidFill>
                  <a:srgbClr val="000000"/>
                </a:solidFill>
                <a:latin typeface="Calibri"/>
                <a:ea typeface="Calibri"/>
                <a:cs typeface="Calibri"/>
                <a:sym typeface="Calibri"/>
              </a:rPr>
              <a:t>Programe su cita llamando a </a:t>
            </a:r>
            <a:r>
              <a:rPr lang="en-US" sz="1996" b="1" i="1">
                <a:solidFill>
                  <a:srgbClr val="000000"/>
                </a:solidFill>
                <a:latin typeface="Calibri"/>
                <a:ea typeface="Calibri"/>
                <a:cs typeface="Calibri"/>
                <a:sym typeface="Calibri"/>
              </a:rPr>
              <a:t>Chelsea 311: 617-466-4209 </a:t>
            </a:r>
            <a:r>
              <a:rPr lang="en-US" sz="1996" i="1">
                <a:solidFill>
                  <a:srgbClr val="000000"/>
                </a:solidFill>
                <a:latin typeface="Calibri"/>
                <a:ea typeface="Calibri"/>
                <a:cs typeface="Calibri"/>
                <a:sym typeface="Calibri"/>
              </a:rPr>
              <a:t>(durante el horario del Ayuntamiento).</a:t>
            </a:r>
            <a:endParaRPr sz="1996" i="1">
              <a:solidFill>
                <a:srgbClr val="000000"/>
              </a:solidFill>
              <a:latin typeface="Calibri"/>
              <a:ea typeface="Calibri"/>
              <a:cs typeface="Calibri"/>
              <a:sym typeface="Calibri"/>
            </a:endParaRPr>
          </a:p>
          <a:p>
            <a:pPr marL="0" lvl="0" indent="0" algn="l" rtl="0">
              <a:lnSpc>
                <a:spcPct val="70000"/>
              </a:lnSpc>
              <a:spcBef>
                <a:spcPts val="1200"/>
              </a:spcBef>
              <a:spcAft>
                <a:spcPts val="200"/>
              </a:spcAft>
              <a:buSzPts val="852"/>
              <a:buNone/>
            </a:pPr>
            <a:endParaRPr sz="1860"/>
          </a:p>
        </p:txBody>
      </p:sp>
      <p:sp>
        <p:nvSpPr>
          <p:cNvPr id="195" name="Google Shape;195;g3ac75a7daa2_0_4"/>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pic>
        <p:nvPicPr>
          <p:cNvPr id="196" name="Google Shape;196;g3ac75a7daa2_0_4"/>
          <p:cNvPicPr preferRelativeResize="0"/>
          <p:nvPr/>
        </p:nvPicPr>
        <p:blipFill>
          <a:blip r:embed="rId3">
            <a:alphaModFix/>
          </a:blip>
          <a:stretch>
            <a:fillRect/>
          </a:stretch>
        </p:blipFill>
        <p:spPr>
          <a:xfrm>
            <a:off x="5310025" y="1730025"/>
            <a:ext cx="3397875" cy="4350550"/>
          </a:xfrm>
          <a:prstGeom prst="rect">
            <a:avLst/>
          </a:prstGeom>
          <a:noFill/>
          <a:ln>
            <a:noFill/>
          </a:ln>
        </p:spPr>
      </p:pic>
      <p:pic>
        <p:nvPicPr>
          <p:cNvPr id="197" name="Google Shape;197;g3ac75a7daa2_0_4"/>
          <p:cNvPicPr preferRelativeResize="0"/>
          <p:nvPr/>
        </p:nvPicPr>
        <p:blipFill>
          <a:blip r:embed="rId4">
            <a:alphaModFix/>
          </a:blip>
          <a:stretch>
            <a:fillRect/>
          </a:stretch>
        </p:blipFill>
        <p:spPr>
          <a:xfrm>
            <a:off x="8787450" y="1730025"/>
            <a:ext cx="3326625" cy="435055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
          <p:cNvSpPr txBox="1">
            <a:spLocks noGrp="1"/>
          </p:cNvSpPr>
          <p:nvPr>
            <p:ph type="title"/>
          </p:nvPr>
        </p:nvSpPr>
        <p:spPr>
          <a:xfrm>
            <a:off x="759950" y="225700"/>
            <a:ext cx="5628900" cy="810000"/>
          </a:xfrm>
          <a:prstGeom prst="rect">
            <a:avLst/>
          </a:prstGeom>
          <a:noFill/>
          <a:ln>
            <a:noFill/>
          </a:ln>
        </p:spPr>
        <p:txBody>
          <a:bodyPr spcFirstLastPara="1" wrap="square" lIns="91425" tIns="45700" rIns="91425" bIns="45700" anchor="b" anchorCtr="0">
            <a:normAutofit/>
          </a:bodyPr>
          <a:lstStyle/>
          <a:p>
            <a:pPr marL="0" lvl="0" indent="0" algn="ctr" rtl="0">
              <a:lnSpc>
                <a:spcPct val="100000"/>
              </a:lnSpc>
              <a:spcBef>
                <a:spcPts val="0"/>
              </a:spcBef>
              <a:spcAft>
                <a:spcPts val="0"/>
              </a:spcAft>
              <a:buClr>
                <a:srgbClr val="3F3F3F"/>
              </a:buClr>
              <a:buSzPts val="4800"/>
              <a:buFont typeface="Calibri"/>
              <a:buNone/>
            </a:pPr>
            <a:r>
              <a:rPr lang="en-US">
                <a:solidFill>
                  <a:srgbClr val="CC0000"/>
                </a:solidFill>
              </a:rPr>
              <a:t>Background/Fondo</a:t>
            </a:r>
            <a:endParaRPr>
              <a:solidFill>
                <a:srgbClr val="CC0000"/>
              </a:solidFill>
            </a:endParaRPr>
          </a:p>
        </p:txBody>
      </p:sp>
      <p:sp>
        <p:nvSpPr>
          <p:cNvPr id="76" name="Google Shape;76;p2"/>
          <p:cNvSpPr txBox="1">
            <a:spLocks noGrp="1"/>
          </p:cNvSpPr>
          <p:nvPr>
            <p:ph type="body" idx="1"/>
          </p:nvPr>
        </p:nvSpPr>
        <p:spPr>
          <a:xfrm>
            <a:off x="429825" y="1253300"/>
            <a:ext cx="7479000" cy="5039100"/>
          </a:xfrm>
          <a:prstGeom prst="rect">
            <a:avLst/>
          </a:prstGeom>
          <a:noFill/>
          <a:ln>
            <a:noFill/>
          </a:ln>
        </p:spPr>
        <p:txBody>
          <a:bodyPr spcFirstLastPara="1" wrap="square" lIns="0" tIns="45700" rIns="0" bIns="45700" anchor="t" anchorCtr="0">
            <a:normAutofit fontScale="25000" lnSpcReduction="20000"/>
          </a:bodyPr>
          <a:lstStyle/>
          <a:p>
            <a:pPr marL="0" lvl="0" indent="0" algn="l" rtl="0">
              <a:lnSpc>
                <a:spcPct val="115000"/>
              </a:lnSpc>
              <a:spcBef>
                <a:spcPts val="1600"/>
              </a:spcBef>
              <a:spcAft>
                <a:spcPts val="0"/>
              </a:spcAft>
              <a:buNone/>
            </a:pPr>
            <a:r>
              <a:rPr lang="en-US" sz="8800">
                <a:solidFill>
                  <a:srgbClr val="1A1A1A"/>
                </a:solidFill>
                <a:latin typeface="Calibri"/>
                <a:ea typeface="Calibri"/>
                <a:cs typeface="Calibri"/>
                <a:sym typeface="Calibri"/>
              </a:rPr>
              <a:t>Chelsea Special Needs Registry launched on June 15, 2023.</a:t>
            </a:r>
            <a:endParaRPr sz="8800">
              <a:solidFill>
                <a:srgbClr val="1A1A1A"/>
              </a:solidFill>
              <a:latin typeface="Calibri"/>
              <a:ea typeface="Calibri"/>
              <a:cs typeface="Calibri"/>
              <a:sym typeface="Calibri"/>
            </a:endParaRPr>
          </a:p>
          <a:p>
            <a:pPr marL="0" lvl="0" indent="0" algn="l" rtl="0">
              <a:lnSpc>
                <a:spcPct val="115000"/>
              </a:lnSpc>
              <a:spcBef>
                <a:spcPts val="0"/>
              </a:spcBef>
              <a:spcAft>
                <a:spcPts val="0"/>
              </a:spcAft>
              <a:buClr>
                <a:srgbClr val="000000"/>
              </a:buClr>
              <a:buSzPct val="81818"/>
              <a:buFont typeface="Arial"/>
              <a:buNone/>
            </a:pPr>
            <a:r>
              <a:rPr lang="en-US" sz="8800" i="1">
                <a:solidFill>
                  <a:srgbClr val="1A1A1A"/>
                </a:solidFill>
                <a:latin typeface="Calibri"/>
                <a:ea typeface="Calibri"/>
                <a:cs typeface="Calibri"/>
                <a:sym typeface="Calibri"/>
              </a:rPr>
              <a:t>Registro de Necesidades Especiales de Chelsea se lanzó el 15 de junio de 2023.</a:t>
            </a:r>
            <a:endParaRPr sz="8800" i="1">
              <a:solidFill>
                <a:srgbClr val="1A1A1A"/>
              </a:solidFill>
              <a:latin typeface="Calibri"/>
              <a:ea typeface="Calibri"/>
              <a:cs typeface="Calibri"/>
              <a:sym typeface="Calibri"/>
            </a:endParaRPr>
          </a:p>
          <a:p>
            <a:pPr marL="0" lvl="0" indent="0" algn="l" rtl="0">
              <a:lnSpc>
                <a:spcPct val="100000"/>
              </a:lnSpc>
              <a:spcBef>
                <a:spcPts val="1600"/>
              </a:spcBef>
              <a:spcAft>
                <a:spcPts val="0"/>
              </a:spcAft>
              <a:buNone/>
            </a:pPr>
            <a:r>
              <a:rPr lang="en-US" sz="8800">
                <a:solidFill>
                  <a:srgbClr val="1A1A1A"/>
                </a:solidFill>
                <a:latin typeface="Calibri"/>
                <a:ea typeface="Calibri"/>
                <a:cs typeface="Calibri"/>
                <a:sym typeface="Calibri"/>
              </a:rPr>
              <a:t>The main goals/</a:t>
            </a:r>
            <a:r>
              <a:rPr lang="en-US" sz="8800" i="1">
                <a:solidFill>
                  <a:srgbClr val="1A1A1A"/>
                </a:solidFill>
                <a:latin typeface="Calibri"/>
                <a:ea typeface="Calibri"/>
                <a:cs typeface="Calibri"/>
                <a:sym typeface="Calibri"/>
              </a:rPr>
              <a:t>Los principales objetivos</a:t>
            </a:r>
            <a:r>
              <a:rPr lang="en-US" sz="8800">
                <a:solidFill>
                  <a:srgbClr val="1A1A1A"/>
                </a:solidFill>
                <a:latin typeface="Calibri"/>
                <a:ea typeface="Calibri"/>
                <a:cs typeface="Calibri"/>
                <a:sym typeface="Calibri"/>
              </a:rPr>
              <a:t>:</a:t>
            </a:r>
            <a:endParaRPr sz="8800">
              <a:solidFill>
                <a:srgbClr val="1A1A1A"/>
              </a:solidFill>
              <a:latin typeface="Calibri"/>
              <a:ea typeface="Calibri"/>
              <a:cs typeface="Calibri"/>
              <a:sym typeface="Calibri"/>
            </a:endParaRPr>
          </a:p>
          <a:p>
            <a:pPr marL="384048" lvl="1" indent="-208280" algn="l" rtl="0">
              <a:lnSpc>
                <a:spcPct val="115000"/>
              </a:lnSpc>
              <a:spcBef>
                <a:spcPts val="600"/>
              </a:spcBef>
              <a:spcAft>
                <a:spcPts val="0"/>
              </a:spcAft>
              <a:buClr>
                <a:srgbClr val="1A1A1A"/>
              </a:buClr>
              <a:buSzPct val="100000"/>
              <a:buFont typeface="Calibri"/>
              <a:buChar char="•"/>
            </a:pPr>
            <a:r>
              <a:rPr lang="en-US" sz="8800">
                <a:solidFill>
                  <a:srgbClr val="1A1A1A"/>
                </a:solidFill>
                <a:latin typeface="Calibri"/>
                <a:ea typeface="Calibri"/>
                <a:cs typeface="Calibri"/>
                <a:sym typeface="Calibri"/>
              </a:rPr>
              <a:t>Learn about the different needs of people living in the community</a:t>
            </a:r>
            <a:endParaRPr sz="8800">
              <a:solidFill>
                <a:srgbClr val="1A1A1A"/>
              </a:solidFill>
              <a:latin typeface="Calibri"/>
              <a:ea typeface="Calibri"/>
              <a:cs typeface="Calibri"/>
              <a:sym typeface="Calibri"/>
            </a:endParaRPr>
          </a:p>
          <a:p>
            <a:pPr marL="384048" lvl="0" indent="0" algn="l" rtl="0">
              <a:lnSpc>
                <a:spcPct val="115000"/>
              </a:lnSpc>
              <a:spcBef>
                <a:spcPts val="600"/>
              </a:spcBef>
              <a:spcAft>
                <a:spcPts val="0"/>
              </a:spcAft>
              <a:buNone/>
            </a:pPr>
            <a:r>
              <a:rPr lang="en-US" sz="8800" i="1">
                <a:solidFill>
                  <a:srgbClr val="1A1A1A"/>
                </a:solidFill>
                <a:latin typeface="Calibri"/>
                <a:ea typeface="Calibri"/>
                <a:cs typeface="Calibri"/>
                <a:sym typeface="Calibri"/>
              </a:rPr>
              <a:t>Conocer las diferentes necesidades de las personas que viven en la comunidad</a:t>
            </a:r>
            <a:endParaRPr sz="8800" i="1">
              <a:solidFill>
                <a:srgbClr val="1A1A1A"/>
              </a:solidFill>
              <a:latin typeface="Calibri"/>
              <a:ea typeface="Calibri"/>
              <a:cs typeface="Calibri"/>
              <a:sym typeface="Calibri"/>
            </a:endParaRPr>
          </a:p>
          <a:p>
            <a:pPr marL="384048" lvl="1" indent="-208280" algn="l" rtl="0">
              <a:lnSpc>
                <a:spcPct val="115000"/>
              </a:lnSpc>
              <a:spcBef>
                <a:spcPts val="600"/>
              </a:spcBef>
              <a:spcAft>
                <a:spcPts val="0"/>
              </a:spcAft>
              <a:buClr>
                <a:srgbClr val="1A1A1A"/>
              </a:buClr>
              <a:buSzPct val="100000"/>
              <a:buFont typeface="Calibri"/>
              <a:buChar char="•"/>
            </a:pPr>
            <a:r>
              <a:rPr lang="en-US" sz="8800">
                <a:solidFill>
                  <a:srgbClr val="1A1A1A"/>
                </a:solidFill>
                <a:latin typeface="Calibri"/>
                <a:ea typeface="Calibri"/>
                <a:cs typeface="Calibri"/>
                <a:sym typeface="Calibri"/>
              </a:rPr>
              <a:t>Build a connection with Chelsea residents</a:t>
            </a:r>
            <a:endParaRPr sz="8800">
              <a:solidFill>
                <a:srgbClr val="1A1A1A"/>
              </a:solidFill>
              <a:latin typeface="Calibri"/>
              <a:ea typeface="Calibri"/>
              <a:cs typeface="Calibri"/>
              <a:sym typeface="Calibri"/>
            </a:endParaRPr>
          </a:p>
          <a:p>
            <a:pPr marL="384048" lvl="0" indent="0" algn="l" rtl="0">
              <a:lnSpc>
                <a:spcPct val="115000"/>
              </a:lnSpc>
              <a:spcBef>
                <a:spcPts val="600"/>
              </a:spcBef>
              <a:spcAft>
                <a:spcPts val="0"/>
              </a:spcAft>
              <a:buNone/>
            </a:pPr>
            <a:r>
              <a:rPr lang="en-US" sz="8800" i="1">
                <a:solidFill>
                  <a:srgbClr val="1A1A1A"/>
                </a:solidFill>
                <a:latin typeface="Calibri"/>
                <a:ea typeface="Calibri"/>
                <a:cs typeface="Calibri"/>
                <a:sym typeface="Calibri"/>
              </a:rPr>
              <a:t>Construir una conexión con los residentes de Chelsea.</a:t>
            </a:r>
            <a:endParaRPr sz="8800" i="1">
              <a:solidFill>
                <a:srgbClr val="1A1A1A"/>
              </a:solidFill>
              <a:latin typeface="Calibri"/>
              <a:ea typeface="Calibri"/>
              <a:cs typeface="Calibri"/>
              <a:sym typeface="Calibri"/>
            </a:endParaRPr>
          </a:p>
          <a:p>
            <a:pPr marL="384048" lvl="1" indent="-208280" algn="l" rtl="0">
              <a:lnSpc>
                <a:spcPct val="115000"/>
              </a:lnSpc>
              <a:spcBef>
                <a:spcPts val="600"/>
              </a:spcBef>
              <a:spcAft>
                <a:spcPts val="0"/>
              </a:spcAft>
              <a:buClr>
                <a:srgbClr val="1A1A1A"/>
              </a:buClr>
              <a:buSzPct val="100000"/>
              <a:buFont typeface="Calibri"/>
              <a:buChar char="•"/>
            </a:pPr>
            <a:r>
              <a:rPr lang="en-US" sz="8800">
                <a:solidFill>
                  <a:srgbClr val="1A1A1A"/>
                </a:solidFill>
                <a:latin typeface="Calibri"/>
                <a:ea typeface="Calibri"/>
                <a:cs typeface="Calibri"/>
                <a:sym typeface="Calibri"/>
              </a:rPr>
              <a:t>Improve how we prepare for and respond to emergencies</a:t>
            </a:r>
            <a:endParaRPr sz="8800">
              <a:solidFill>
                <a:srgbClr val="1A1A1A"/>
              </a:solidFill>
              <a:latin typeface="Calibri"/>
              <a:ea typeface="Calibri"/>
              <a:cs typeface="Calibri"/>
              <a:sym typeface="Calibri"/>
            </a:endParaRPr>
          </a:p>
          <a:p>
            <a:pPr marL="384048" lvl="0" indent="0" algn="l" rtl="0">
              <a:lnSpc>
                <a:spcPct val="115000"/>
              </a:lnSpc>
              <a:spcBef>
                <a:spcPts val="600"/>
              </a:spcBef>
              <a:spcAft>
                <a:spcPts val="0"/>
              </a:spcAft>
              <a:buNone/>
            </a:pPr>
            <a:r>
              <a:rPr lang="en-US" sz="8800" i="1">
                <a:solidFill>
                  <a:srgbClr val="1A1A1A"/>
                </a:solidFill>
                <a:latin typeface="Calibri"/>
                <a:ea typeface="Calibri"/>
                <a:cs typeface="Calibri"/>
                <a:sym typeface="Calibri"/>
              </a:rPr>
              <a:t>Mejorar la forma en que nos preparamos y respondemos ante las emergencias.</a:t>
            </a:r>
            <a:endParaRPr sz="8800" i="1">
              <a:solidFill>
                <a:srgbClr val="1A1A1A"/>
              </a:solidFill>
              <a:latin typeface="Calibri"/>
              <a:ea typeface="Calibri"/>
              <a:cs typeface="Calibri"/>
              <a:sym typeface="Calibri"/>
            </a:endParaRPr>
          </a:p>
          <a:p>
            <a:pPr marL="91440" lvl="0" indent="0" algn="l" rtl="0">
              <a:lnSpc>
                <a:spcPct val="90000"/>
              </a:lnSpc>
              <a:spcBef>
                <a:spcPts val="1600"/>
              </a:spcBef>
              <a:spcAft>
                <a:spcPts val="0"/>
              </a:spcAft>
              <a:buSzPct val="83333"/>
              <a:buFont typeface="Arial"/>
              <a:buNone/>
            </a:pPr>
            <a:endParaRPr/>
          </a:p>
          <a:p>
            <a:pPr marL="91440" lvl="0" indent="0" algn="l" rtl="0">
              <a:lnSpc>
                <a:spcPct val="90000"/>
              </a:lnSpc>
              <a:spcBef>
                <a:spcPts val="1400"/>
              </a:spcBef>
              <a:spcAft>
                <a:spcPts val="0"/>
              </a:spcAft>
              <a:buSzPct val="83333"/>
              <a:buFont typeface="Arial"/>
              <a:buNone/>
            </a:pPr>
            <a:endParaRPr/>
          </a:p>
        </p:txBody>
      </p:sp>
      <p:sp>
        <p:nvSpPr>
          <p:cNvPr id="77" name="Google Shape;77;p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Proxima Nova"/>
                <a:ea typeface="Proxima Nova"/>
                <a:cs typeface="Proxima Nova"/>
                <a:sym typeface="Proxima Nova"/>
              </a:rPr>
              <a:t>2</a:t>
            </a:fld>
            <a:endParaRPr>
              <a:solidFill>
                <a:schemeClr val="dk2"/>
              </a:solidFill>
              <a:latin typeface="Proxima Nova"/>
              <a:ea typeface="Proxima Nova"/>
              <a:cs typeface="Proxima Nova"/>
              <a:sym typeface="Proxima Nova"/>
            </a:endParaRPr>
          </a:p>
        </p:txBody>
      </p:sp>
      <p:pic>
        <p:nvPicPr>
          <p:cNvPr id="78" name="Google Shape;78;p2"/>
          <p:cNvPicPr preferRelativeResize="0"/>
          <p:nvPr/>
        </p:nvPicPr>
        <p:blipFill>
          <a:blip r:embed="rId3">
            <a:alphaModFix/>
          </a:blip>
          <a:stretch>
            <a:fillRect/>
          </a:stretch>
        </p:blipFill>
        <p:spPr>
          <a:xfrm>
            <a:off x="8164025" y="1084650"/>
            <a:ext cx="3608899" cy="46887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3ac75a7daa2_0_17"/>
          <p:cNvSpPr txBox="1">
            <a:spLocks noGrp="1"/>
          </p:cNvSpPr>
          <p:nvPr>
            <p:ph type="title"/>
          </p:nvPr>
        </p:nvSpPr>
        <p:spPr>
          <a:xfrm>
            <a:off x="290425" y="219700"/>
            <a:ext cx="11672100" cy="1393500"/>
          </a:xfrm>
          <a:prstGeom prst="rect">
            <a:avLst/>
          </a:prstGeom>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None/>
            </a:pPr>
            <a:r>
              <a:rPr lang="en-US">
                <a:solidFill>
                  <a:srgbClr val="CC0000"/>
                </a:solidFill>
              </a:rPr>
              <a:t>What is the Special Needs Registry?</a:t>
            </a:r>
            <a:endParaRPr>
              <a:solidFill>
                <a:srgbClr val="CC0000"/>
              </a:solidFill>
            </a:endParaRPr>
          </a:p>
          <a:p>
            <a:pPr marL="0" lvl="0" indent="0" algn="l" rtl="0">
              <a:lnSpc>
                <a:spcPct val="100000"/>
              </a:lnSpc>
              <a:spcBef>
                <a:spcPts val="0"/>
              </a:spcBef>
              <a:spcAft>
                <a:spcPts val="0"/>
              </a:spcAft>
              <a:buNone/>
            </a:pPr>
            <a:r>
              <a:rPr lang="en-US">
                <a:solidFill>
                  <a:srgbClr val="CC0000"/>
                </a:solidFill>
              </a:rPr>
              <a:t>¿Qué es el Registro de Necesidades Especiales?</a:t>
            </a:r>
            <a:endParaRPr>
              <a:solidFill>
                <a:srgbClr val="CC0000"/>
              </a:solidFill>
            </a:endParaRPr>
          </a:p>
        </p:txBody>
      </p:sp>
      <p:sp>
        <p:nvSpPr>
          <p:cNvPr id="85" name="Google Shape;85;g3ac75a7daa2_0_17"/>
          <p:cNvSpPr txBox="1">
            <a:spLocks noGrp="1"/>
          </p:cNvSpPr>
          <p:nvPr>
            <p:ph type="body" idx="1"/>
          </p:nvPr>
        </p:nvSpPr>
        <p:spPr>
          <a:xfrm>
            <a:off x="1097280" y="1845734"/>
            <a:ext cx="10058400" cy="4023300"/>
          </a:xfrm>
          <a:prstGeom prst="rect">
            <a:avLst/>
          </a:prstGeom>
        </p:spPr>
        <p:txBody>
          <a:bodyPr spcFirstLastPara="1" wrap="square" lIns="0" tIns="45700" rIns="0" bIns="45700" anchor="t" anchorCtr="0">
            <a:normAutofit/>
          </a:bodyPr>
          <a:lstStyle/>
          <a:p>
            <a:pPr marL="457200" lvl="0" indent="-349250" algn="l" rtl="0">
              <a:lnSpc>
                <a:spcPct val="100000"/>
              </a:lnSpc>
              <a:spcBef>
                <a:spcPts val="0"/>
              </a:spcBef>
              <a:spcAft>
                <a:spcPts val="0"/>
              </a:spcAft>
              <a:buClr>
                <a:srgbClr val="1A1A1A"/>
              </a:buClr>
              <a:buSzPts val="1900"/>
              <a:buFont typeface="Calibri"/>
              <a:buChar char="●"/>
            </a:pPr>
            <a:r>
              <a:rPr lang="en-US" sz="1900">
                <a:solidFill>
                  <a:srgbClr val="1A1A1A"/>
                </a:solidFill>
                <a:latin typeface="Calibri"/>
                <a:ea typeface="Calibri"/>
                <a:cs typeface="Calibri"/>
                <a:sym typeface="Calibri"/>
              </a:rPr>
              <a:t>This is a registry for Chelsea residents with disabilities, chronic conditions, and/or special healthcare needs who live at home.</a:t>
            </a:r>
            <a:endParaRPr sz="1900">
              <a:solidFill>
                <a:srgbClr val="1A1A1A"/>
              </a:solidFill>
              <a:latin typeface="Calibri"/>
              <a:ea typeface="Calibri"/>
              <a:cs typeface="Calibri"/>
              <a:sym typeface="Calibri"/>
            </a:endParaRPr>
          </a:p>
          <a:p>
            <a:pPr marL="457200" lvl="0" indent="0" algn="l" rtl="0">
              <a:lnSpc>
                <a:spcPct val="100000"/>
              </a:lnSpc>
              <a:spcBef>
                <a:spcPts val="0"/>
              </a:spcBef>
              <a:spcAft>
                <a:spcPts val="0"/>
              </a:spcAft>
              <a:buNone/>
            </a:pPr>
            <a:r>
              <a:rPr lang="en-US" sz="1900" i="1">
                <a:solidFill>
                  <a:srgbClr val="1A1A1A"/>
                </a:solidFill>
                <a:latin typeface="Calibri"/>
                <a:ea typeface="Calibri"/>
                <a:cs typeface="Calibri"/>
                <a:sym typeface="Calibri"/>
              </a:rPr>
              <a:t>Este es un registro para residentes de Chelsea con discapacidades, condiciones crónicas y/o necesidades especiales de atención médica que viven en sus hogares.</a:t>
            </a:r>
            <a:endParaRPr sz="1900" i="1">
              <a:solidFill>
                <a:srgbClr val="1A1A1A"/>
              </a:solidFill>
              <a:latin typeface="Calibri"/>
              <a:ea typeface="Calibri"/>
              <a:cs typeface="Calibri"/>
              <a:sym typeface="Calibri"/>
            </a:endParaRPr>
          </a:p>
          <a:p>
            <a:pPr marL="457200" lvl="0" indent="0" algn="l" rtl="0">
              <a:lnSpc>
                <a:spcPct val="100000"/>
              </a:lnSpc>
              <a:spcBef>
                <a:spcPts val="0"/>
              </a:spcBef>
              <a:spcAft>
                <a:spcPts val="0"/>
              </a:spcAft>
              <a:buNone/>
            </a:pPr>
            <a:endParaRPr sz="1900">
              <a:solidFill>
                <a:srgbClr val="1A1A1A"/>
              </a:solidFill>
              <a:latin typeface="Calibri"/>
              <a:ea typeface="Calibri"/>
              <a:cs typeface="Calibri"/>
              <a:sym typeface="Calibri"/>
            </a:endParaRPr>
          </a:p>
          <a:p>
            <a:pPr marL="457200" lvl="0" indent="-349250" algn="l" rtl="0">
              <a:lnSpc>
                <a:spcPct val="100000"/>
              </a:lnSpc>
              <a:spcBef>
                <a:spcPts val="0"/>
              </a:spcBef>
              <a:spcAft>
                <a:spcPts val="0"/>
              </a:spcAft>
              <a:buClr>
                <a:srgbClr val="1A1A1A"/>
              </a:buClr>
              <a:buSzPts val="1900"/>
              <a:buFont typeface="Calibri"/>
              <a:buChar char="●"/>
            </a:pPr>
            <a:r>
              <a:rPr lang="en-US" sz="1900">
                <a:solidFill>
                  <a:srgbClr val="1A1A1A"/>
                </a:solidFill>
                <a:latin typeface="Calibri"/>
                <a:ea typeface="Calibri"/>
                <a:cs typeface="Calibri"/>
                <a:sym typeface="Calibri"/>
              </a:rPr>
              <a:t>This registry is aimed to help with the city’s emergency management plan in case of major emergencies such as evacuations, pandemics, or sheltering needs. </a:t>
            </a:r>
            <a:endParaRPr sz="1900">
              <a:solidFill>
                <a:srgbClr val="1A1A1A"/>
              </a:solidFill>
              <a:latin typeface="Calibri"/>
              <a:ea typeface="Calibri"/>
              <a:cs typeface="Calibri"/>
              <a:sym typeface="Calibri"/>
            </a:endParaRPr>
          </a:p>
          <a:p>
            <a:pPr marL="457200" lvl="0" indent="0" algn="l" rtl="0">
              <a:lnSpc>
                <a:spcPct val="100000"/>
              </a:lnSpc>
              <a:spcBef>
                <a:spcPts val="0"/>
              </a:spcBef>
              <a:spcAft>
                <a:spcPts val="0"/>
              </a:spcAft>
              <a:buNone/>
            </a:pPr>
            <a:r>
              <a:rPr lang="en-US" sz="1900" i="1">
                <a:solidFill>
                  <a:srgbClr val="1A1A1A"/>
                </a:solidFill>
                <a:latin typeface="Calibri"/>
                <a:ea typeface="Calibri"/>
                <a:cs typeface="Calibri"/>
                <a:sym typeface="Calibri"/>
              </a:rPr>
              <a:t>Este registro tiene como objetivo ayudar con el plan de gestión de emergencias de la ciudad en caso de emergencias importantes, como evacuaciones, pandemias o necesidades de refugio. </a:t>
            </a:r>
            <a:endParaRPr sz="1900" i="1">
              <a:solidFill>
                <a:srgbClr val="1A1A1A"/>
              </a:solidFill>
              <a:latin typeface="Calibri"/>
              <a:ea typeface="Calibri"/>
              <a:cs typeface="Calibri"/>
              <a:sym typeface="Calibri"/>
            </a:endParaRPr>
          </a:p>
          <a:p>
            <a:pPr marL="0" lvl="0" indent="0" algn="l" rtl="0">
              <a:spcBef>
                <a:spcPts val="1200"/>
              </a:spcBef>
              <a:spcAft>
                <a:spcPts val="200"/>
              </a:spcAft>
              <a:buNone/>
            </a:pPr>
            <a:endParaRPr/>
          </a:p>
        </p:txBody>
      </p:sp>
      <p:sp>
        <p:nvSpPr>
          <p:cNvPr id="86" name="Google Shape;86;g3ac75a7daa2_0_17"/>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g338d7ab7792_1_3"/>
          <p:cNvSpPr txBox="1">
            <a:spLocks noGrp="1"/>
          </p:cNvSpPr>
          <p:nvPr>
            <p:ph type="title"/>
          </p:nvPr>
        </p:nvSpPr>
        <p:spPr>
          <a:xfrm>
            <a:off x="1066800" y="181475"/>
            <a:ext cx="10058400" cy="1184400"/>
          </a:xfrm>
          <a:prstGeom prst="rect">
            <a:avLst/>
          </a:prstGeom>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None/>
            </a:pPr>
            <a:r>
              <a:rPr lang="en-US">
                <a:solidFill>
                  <a:srgbClr val="CC0000"/>
                </a:solidFill>
              </a:rPr>
              <a:t>How does the registry work?</a:t>
            </a:r>
            <a:endParaRPr>
              <a:solidFill>
                <a:srgbClr val="CC0000"/>
              </a:solidFill>
            </a:endParaRPr>
          </a:p>
          <a:p>
            <a:pPr marL="0" lvl="0" indent="0" algn="ctr" rtl="0">
              <a:lnSpc>
                <a:spcPct val="100000"/>
              </a:lnSpc>
              <a:spcBef>
                <a:spcPts val="0"/>
              </a:spcBef>
              <a:spcAft>
                <a:spcPts val="0"/>
              </a:spcAft>
              <a:buClr>
                <a:srgbClr val="000000"/>
              </a:buClr>
              <a:buSzPct val="45000"/>
              <a:buFont typeface="Arial"/>
              <a:buNone/>
            </a:pPr>
            <a:r>
              <a:rPr lang="en-US">
                <a:solidFill>
                  <a:srgbClr val="CC0000"/>
                </a:solidFill>
              </a:rPr>
              <a:t>¿Cómo funciona el registro?</a:t>
            </a:r>
            <a:endParaRPr>
              <a:solidFill>
                <a:srgbClr val="CC0000"/>
              </a:solidFill>
            </a:endParaRPr>
          </a:p>
        </p:txBody>
      </p:sp>
      <p:sp>
        <p:nvSpPr>
          <p:cNvPr id="93" name="Google Shape;93;g338d7ab7792_1_3"/>
          <p:cNvSpPr txBox="1">
            <a:spLocks noGrp="1"/>
          </p:cNvSpPr>
          <p:nvPr>
            <p:ph type="body" idx="1"/>
          </p:nvPr>
        </p:nvSpPr>
        <p:spPr>
          <a:xfrm>
            <a:off x="257900" y="1604675"/>
            <a:ext cx="10867200" cy="4966800"/>
          </a:xfrm>
          <a:prstGeom prst="rect">
            <a:avLst/>
          </a:prstGeom>
        </p:spPr>
        <p:txBody>
          <a:bodyPr spcFirstLastPara="1" wrap="square" lIns="0" tIns="45700" rIns="0" bIns="45700" anchor="t" anchorCtr="0">
            <a:noAutofit/>
          </a:bodyPr>
          <a:lstStyle/>
          <a:p>
            <a:pPr marL="457200" lvl="0" indent="-349250" algn="l" rtl="0">
              <a:lnSpc>
                <a:spcPct val="150000"/>
              </a:lnSpc>
              <a:spcBef>
                <a:spcPts val="1200"/>
              </a:spcBef>
              <a:spcAft>
                <a:spcPts val="0"/>
              </a:spcAft>
              <a:buClr>
                <a:srgbClr val="1A1A1A"/>
              </a:buClr>
              <a:buSzPts val="1900"/>
              <a:buFont typeface="Calibri"/>
              <a:buChar char="●"/>
            </a:pPr>
            <a:r>
              <a:rPr lang="en-US" sz="1900">
                <a:solidFill>
                  <a:srgbClr val="1A1A1A"/>
                </a:solidFill>
                <a:latin typeface="Calibri"/>
                <a:ea typeface="Calibri"/>
                <a:cs typeface="Calibri"/>
                <a:sym typeface="Calibri"/>
              </a:rPr>
              <a:t>When residents sign up for the registry, they receive a welcome call</a:t>
            </a:r>
            <a:endParaRPr sz="1900">
              <a:solidFill>
                <a:srgbClr val="1A1A1A"/>
              </a:solidFill>
              <a:latin typeface="Calibri"/>
              <a:ea typeface="Calibri"/>
              <a:cs typeface="Calibri"/>
              <a:sym typeface="Calibri"/>
            </a:endParaRPr>
          </a:p>
          <a:p>
            <a:pPr marL="457200" lvl="0" indent="0" algn="l" rtl="0">
              <a:lnSpc>
                <a:spcPct val="150000"/>
              </a:lnSpc>
              <a:spcBef>
                <a:spcPts val="1200"/>
              </a:spcBef>
              <a:spcAft>
                <a:spcPts val="0"/>
              </a:spcAft>
              <a:buSzPts val="605"/>
              <a:buNone/>
            </a:pPr>
            <a:r>
              <a:rPr lang="en-US" sz="1900" i="1">
                <a:solidFill>
                  <a:srgbClr val="1A1A1A"/>
                </a:solidFill>
                <a:latin typeface="Calibri"/>
                <a:ea typeface="Calibri"/>
                <a:cs typeface="Calibri"/>
                <a:sym typeface="Calibri"/>
              </a:rPr>
              <a:t>Cuando los residentes se inscriben en el registro, reciben una llamada de bienvenida.</a:t>
            </a:r>
            <a:endParaRPr sz="1900">
              <a:solidFill>
                <a:srgbClr val="1A1A1A"/>
              </a:solidFill>
              <a:latin typeface="Calibri"/>
              <a:ea typeface="Calibri"/>
              <a:cs typeface="Calibri"/>
              <a:sym typeface="Calibri"/>
            </a:endParaRPr>
          </a:p>
          <a:p>
            <a:pPr marL="457200" lvl="0" indent="-349250" algn="l" rtl="0">
              <a:lnSpc>
                <a:spcPct val="150000"/>
              </a:lnSpc>
              <a:spcBef>
                <a:spcPts val="1200"/>
              </a:spcBef>
              <a:spcAft>
                <a:spcPts val="0"/>
              </a:spcAft>
              <a:buClr>
                <a:srgbClr val="1A1A1A"/>
              </a:buClr>
              <a:buSzPts val="1900"/>
              <a:buFont typeface="Calibri"/>
              <a:buChar char="●"/>
            </a:pPr>
            <a:r>
              <a:rPr lang="en-US" sz="1900">
                <a:solidFill>
                  <a:srgbClr val="1A1A1A"/>
                </a:solidFill>
                <a:latin typeface="Calibri"/>
                <a:ea typeface="Calibri"/>
                <a:cs typeface="Calibri"/>
                <a:sym typeface="Calibri"/>
              </a:rPr>
              <a:t>In the welcome call/</a:t>
            </a:r>
            <a:r>
              <a:rPr lang="en-US" sz="1900" i="1">
                <a:solidFill>
                  <a:srgbClr val="1A1A1A"/>
                </a:solidFill>
                <a:latin typeface="Calibri"/>
                <a:ea typeface="Calibri"/>
                <a:cs typeface="Calibri"/>
                <a:sym typeface="Calibri"/>
              </a:rPr>
              <a:t>En la llamada de bienvenida</a:t>
            </a:r>
            <a:r>
              <a:rPr lang="en-US" sz="1900">
                <a:solidFill>
                  <a:srgbClr val="1A1A1A"/>
                </a:solidFill>
                <a:latin typeface="Calibri"/>
                <a:ea typeface="Calibri"/>
                <a:cs typeface="Calibri"/>
                <a:sym typeface="Calibri"/>
              </a:rPr>
              <a:t>: </a:t>
            </a:r>
            <a:endParaRPr sz="1900">
              <a:solidFill>
                <a:srgbClr val="1A1A1A"/>
              </a:solidFill>
              <a:latin typeface="Calibri"/>
              <a:ea typeface="Calibri"/>
              <a:cs typeface="Calibri"/>
              <a:sym typeface="Calibri"/>
            </a:endParaRPr>
          </a:p>
          <a:p>
            <a:pPr marL="914400" lvl="1" indent="-349250" algn="l" rtl="0">
              <a:lnSpc>
                <a:spcPct val="150000"/>
              </a:lnSpc>
              <a:spcBef>
                <a:spcPts val="20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Offer a complimentary home visit by a firefighter and community health worker/</a:t>
            </a:r>
            <a:endParaRPr>
              <a:solidFill>
                <a:srgbClr val="1A1A1A"/>
              </a:solidFill>
              <a:latin typeface="Calibri"/>
              <a:ea typeface="Calibri"/>
              <a:cs typeface="Calibri"/>
              <a:sym typeface="Calibri"/>
            </a:endParaRPr>
          </a:p>
          <a:p>
            <a:pPr marL="914400" lvl="0" indent="0" algn="l" rtl="0">
              <a:lnSpc>
                <a:spcPct val="150000"/>
              </a:lnSpc>
              <a:spcBef>
                <a:spcPts val="0"/>
              </a:spcBef>
              <a:spcAft>
                <a:spcPts val="0"/>
              </a:spcAft>
              <a:buSzPts val="605"/>
              <a:buNone/>
            </a:pPr>
            <a:r>
              <a:rPr lang="en-US" sz="1900" i="1">
                <a:solidFill>
                  <a:srgbClr val="1A1A1A"/>
                </a:solidFill>
                <a:latin typeface="Calibri"/>
                <a:ea typeface="Calibri"/>
                <a:cs typeface="Calibri"/>
                <a:sym typeface="Calibri"/>
              </a:rPr>
              <a:t>Ofrecer una visita domiciliaria de cortesía por parte de un bombero y un trabajador de salud comunitario.</a:t>
            </a:r>
            <a:endParaRPr sz="1900" i="1">
              <a:solidFill>
                <a:srgbClr val="1A1A1A"/>
              </a:solidFill>
              <a:latin typeface="Calibri"/>
              <a:ea typeface="Calibri"/>
              <a:cs typeface="Calibri"/>
              <a:sym typeface="Calibri"/>
            </a:endParaRPr>
          </a:p>
          <a:p>
            <a:pPr marL="914400" lvl="1" indent="-349250" algn="l" rtl="0">
              <a:lnSpc>
                <a:spcPct val="150000"/>
              </a:lnSpc>
              <a:spcBef>
                <a:spcPts val="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Mention that the visit is not mandatory and will not be code enforced, it is to help with individual emergency preparedness</a:t>
            </a:r>
            <a:endParaRPr>
              <a:solidFill>
                <a:srgbClr val="1A1A1A"/>
              </a:solidFill>
              <a:latin typeface="Calibri"/>
              <a:ea typeface="Calibri"/>
              <a:cs typeface="Calibri"/>
              <a:sym typeface="Calibri"/>
            </a:endParaRPr>
          </a:p>
          <a:p>
            <a:pPr marL="914400" lvl="0" indent="0" algn="l" rtl="0">
              <a:lnSpc>
                <a:spcPct val="150000"/>
              </a:lnSpc>
              <a:spcBef>
                <a:spcPts val="0"/>
              </a:spcBef>
              <a:spcAft>
                <a:spcPts val="0"/>
              </a:spcAft>
              <a:buNone/>
            </a:pPr>
            <a:r>
              <a:rPr lang="en-US" sz="1900" i="1">
                <a:solidFill>
                  <a:srgbClr val="1A1A1A"/>
                </a:solidFill>
                <a:latin typeface="Calibri"/>
                <a:ea typeface="Calibri"/>
                <a:cs typeface="Calibri"/>
                <a:sym typeface="Calibri"/>
              </a:rPr>
              <a:t>Mencionar que la visita no es obligatoria y no se aplicará según el código, es para ayudar con la preparación individual ante emergencias.</a:t>
            </a:r>
            <a:endParaRPr sz="1900" i="1">
              <a:solidFill>
                <a:srgbClr val="1A1A1A"/>
              </a:solidFill>
              <a:latin typeface="Calibri"/>
              <a:ea typeface="Calibri"/>
              <a:cs typeface="Calibri"/>
              <a:sym typeface="Calibri"/>
            </a:endParaRPr>
          </a:p>
          <a:p>
            <a:pPr marL="914400" lvl="0" indent="0" algn="l" rtl="0">
              <a:lnSpc>
                <a:spcPct val="200000"/>
              </a:lnSpc>
              <a:spcBef>
                <a:spcPts val="1200"/>
              </a:spcBef>
              <a:spcAft>
                <a:spcPts val="0"/>
              </a:spcAft>
              <a:buNone/>
            </a:pPr>
            <a:endParaRPr sz="1819">
              <a:solidFill>
                <a:srgbClr val="1A1A1A"/>
              </a:solidFill>
              <a:latin typeface="Calibri"/>
              <a:ea typeface="Calibri"/>
              <a:cs typeface="Calibri"/>
              <a:sym typeface="Calibri"/>
            </a:endParaRPr>
          </a:p>
          <a:p>
            <a:pPr marL="0" lvl="0" indent="0" algn="l" rtl="0">
              <a:spcBef>
                <a:spcPts val="1200"/>
              </a:spcBef>
              <a:spcAft>
                <a:spcPts val="0"/>
              </a:spcAft>
              <a:buSzPts val="605"/>
              <a:buNone/>
            </a:pPr>
            <a:endParaRPr sz="1520">
              <a:solidFill>
                <a:srgbClr val="1A1A1A"/>
              </a:solidFill>
            </a:endParaRPr>
          </a:p>
          <a:p>
            <a:pPr marL="0" lvl="0" indent="0" algn="l" rtl="0">
              <a:spcBef>
                <a:spcPts val="1200"/>
              </a:spcBef>
              <a:spcAft>
                <a:spcPts val="200"/>
              </a:spcAft>
              <a:buSzPts val="605"/>
              <a:buNone/>
            </a:pPr>
            <a:endParaRPr sz="1520">
              <a:solidFill>
                <a:srgbClr val="1A1A1A"/>
              </a:solidFill>
            </a:endParaRPr>
          </a:p>
        </p:txBody>
      </p:sp>
      <p:sp>
        <p:nvSpPr>
          <p:cNvPr id="94" name="Google Shape;94;g338d7ab7792_1_3"/>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pic>
        <p:nvPicPr>
          <p:cNvPr id="95" name="Google Shape;95;g338d7ab7792_1_3" descr="Department Patch.jpeg"/>
          <p:cNvPicPr preferRelativeResize="0"/>
          <p:nvPr/>
        </p:nvPicPr>
        <p:blipFill rotWithShape="1">
          <a:blip r:embed="rId3">
            <a:alphaModFix/>
          </a:blip>
          <a:srcRect l="406" t="416" r="416" b="386"/>
          <a:stretch/>
        </p:blipFill>
        <p:spPr>
          <a:xfrm>
            <a:off x="10620628" y="2492922"/>
            <a:ext cx="936792" cy="930852"/>
          </a:xfrm>
          <a:custGeom>
            <a:avLst/>
            <a:gdLst/>
            <a:ahLst/>
            <a:cxnLst/>
            <a:rect l="l" t="t" r="r" b="b"/>
            <a:pathLst>
              <a:path w="21600" h="21600" extrusionOk="0">
                <a:moveTo>
                  <a:pt x="10908" y="0"/>
                </a:moveTo>
                <a:cubicBezTo>
                  <a:pt x="10668" y="14"/>
                  <a:pt x="10149" y="26"/>
                  <a:pt x="10119" y="41"/>
                </a:cubicBezTo>
                <a:cubicBezTo>
                  <a:pt x="9983" y="112"/>
                  <a:pt x="9500" y="275"/>
                  <a:pt x="9049" y="406"/>
                </a:cubicBezTo>
                <a:cubicBezTo>
                  <a:pt x="8599" y="537"/>
                  <a:pt x="8192" y="707"/>
                  <a:pt x="8145" y="785"/>
                </a:cubicBezTo>
                <a:cubicBezTo>
                  <a:pt x="7966" y="1075"/>
                  <a:pt x="6573" y="1668"/>
                  <a:pt x="5592" y="1874"/>
                </a:cubicBezTo>
                <a:cubicBezTo>
                  <a:pt x="4377" y="2129"/>
                  <a:pt x="4210" y="2254"/>
                  <a:pt x="4210" y="2867"/>
                </a:cubicBezTo>
                <a:cubicBezTo>
                  <a:pt x="4210" y="3249"/>
                  <a:pt x="4421" y="3571"/>
                  <a:pt x="5346" y="4614"/>
                </a:cubicBezTo>
                <a:cubicBezTo>
                  <a:pt x="6458" y="5867"/>
                  <a:pt x="6477" y="5900"/>
                  <a:pt x="6215" y="6170"/>
                </a:cubicBezTo>
                <a:cubicBezTo>
                  <a:pt x="5952" y="6441"/>
                  <a:pt x="5928" y="6429"/>
                  <a:pt x="4913" y="5592"/>
                </a:cubicBezTo>
                <a:cubicBezTo>
                  <a:pt x="4344" y="5123"/>
                  <a:pt x="3712" y="4597"/>
                  <a:pt x="3507" y="4422"/>
                </a:cubicBezTo>
                <a:cubicBezTo>
                  <a:pt x="3078" y="4053"/>
                  <a:pt x="2459" y="3997"/>
                  <a:pt x="2158" y="4300"/>
                </a:cubicBezTo>
                <a:cubicBezTo>
                  <a:pt x="2044" y="4415"/>
                  <a:pt x="1906" y="4820"/>
                  <a:pt x="1850" y="5201"/>
                </a:cubicBezTo>
                <a:cubicBezTo>
                  <a:pt x="1704" y="6180"/>
                  <a:pt x="1382" y="7088"/>
                  <a:pt x="913" y="7841"/>
                </a:cubicBezTo>
                <a:cubicBezTo>
                  <a:pt x="691" y="8198"/>
                  <a:pt x="434" y="8783"/>
                  <a:pt x="341" y="9139"/>
                </a:cubicBezTo>
                <a:cubicBezTo>
                  <a:pt x="247" y="9496"/>
                  <a:pt x="112" y="9903"/>
                  <a:pt x="41" y="10041"/>
                </a:cubicBezTo>
                <a:cubicBezTo>
                  <a:pt x="25" y="10072"/>
                  <a:pt x="14" y="10609"/>
                  <a:pt x="0" y="10874"/>
                </a:cubicBezTo>
                <a:cubicBezTo>
                  <a:pt x="11" y="11047"/>
                  <a:pt x="20" y="11513"/>
                  <a:pt x="32" y="11527"/>
                </a:cubicBezTo>
                <a:cubicBezTo>
                  <a:pt x="98" y="11602"/>
                  <a:pt x="231" y="11955"/>
                  <a:pt x="332" y="12312"/>
                </a:cubicBezTo>
                <a:cubicBezTo>
                  <a:pt x="433" y="12668"/>
                  <a:pt x="766" y="13380"/>
                  <a:pt x="1074" y="13893"/>
                </a:cubicBezTo>
                <a:cubicBezTo>
                  <a:pt x="1583" y="14742"/>
                  <a:pt x="1919" y="15626"/>
                  <a:pt x="2126" y="16665"/>
                </a:cubicBezTo>
                <a:cubicBezTo>
                  <a:pt x="2169" y="16878"/>
                  <a:pt x="2304" y="17153"/>
                  <a:pt x="2428" y="17277"/>
                </a:cubicBezTo>
                <a:cubicBezTo>
                  <a:pt x="2876" y="17728"/>
                  <a:pt x="3303" y="17546"/>
                  <a:pt x="4643" y="16336"/>
                </a:cubicBezTo>
                <a:cubicBezTo>
                  <a:pt x="5886" y="15215"/>
                  <a:pt x="6359" y="15001"/>
                  <a:pt x="6359" y="15556"/>
                </a:cubicBezTo>
                <a:cubicBezTo>
                  <a:pt x="6359" y="15678"/>
                  <a:pt x="5875" y="16325"/>
                  <a:pt x="5284" y="16993"/>
                </a:cubicBezTo>
                <a:cubicBezTo>
                  <a:pt x="4382" y="18014"/>
                  <a:pt x="4210" y="18292"/>
                  <a:pt x="4210" y="18715"/>
                </a:cubicBezTo>
                <a:cubicBezTo>
                  <a:pt x="4210" y="19291"/>
                  <a:pt x="4609" y="19667"/>
                  <a:pt x="5221" y="19667"/>
                </a:cubicBezTo>
                <a:cubicBezTo>
                  <a:pt x="5789" y="19667"/>
                  <a:pt x="7043" y="20148"/>
                  <a:pt x="8002" y="20735"/>
                </a:cubicBezTo>
                <a:cubicBezTo>
                  <a:pt x="8474" y="21023"/>
                  <a:pt x="9106" y="21299"/>
                  <a:pt x="9404" y="21347"/>
                </a:cubicBezTo>
                <a:cubicBezTo>
                  <a:pt x="9703" y="21395"/>
                  <a:pt x="9983" y="21490"/>
                  <a:pt x="10025" y="21559"/>
                </a:cubicBezTo>
                <a:cubicBezTo>
                  <a:pt x="10034" y="21574"/>
                  <a:pt x="10557" y="21587"/>
                  <a:pt x="10792" y="21600"/>
                </a:cubicBezTo>
                <a:cubicBezTo>
                  <a:pt x="11045" y="21585"/>
                  <a:pt x="11570" y="21573"/>
                  <a:pt x="11580" y="21555"/>
                </a:cubicBezTo>
                <a:cubicBezTo>
                  <a:pt x="11625" y="21483"/>
                  <a:pt x="11914" y="21378"/>
                  <a:pt x="12224" y="21325"/>
                </a:cubicBezTo>
                <a:cubicBezTo>
                  <a:pt x="12534" y="21273"/>
                  <a:pt x="13163" y="21001"/>
                  <a:pt x="13621" y="20720"/>
                </a:cubicBezTo>
                <a:cubicBezTo>
                  <a:pt x="14568" y="20141"/>
                  <a:pt x="15815" y="19667"/>
                  <a:pt x="16393" y="19667"/>
                </a:cubicBezTo>
                <a:cubicBezTo>
                  <a:pt x="16959" y="19667"/>
                  <a:pt x="17440" y="19221"/>
                  <a:pt x="17440" y="18697"/>
                </a:cubicBezTo>
                <a:cubicBezTo>
                  <a:pt x="17440" y="18358"/>
                  <a:pt x="17195" y="17986"/>
                  <a:pt x="16331" y="17008"/>
                </a:cubicBezTo>
                <a:cubicBezTo>
                  <a:pt x="15253" y="15789"/>
                  <a:pt x="15225" y="15740"/>
                  <a:pt x="15471" y="15466"/>
                </a:cubicBezTo>
                <a:cubicBezTo>
                  <a:pt x="15720" y="15189"/>
                  <a:pt x="15739" y="15199"/>
                  <a:pt x="16452" y="15886"/>
                </a:cubicBezTo>
                <a:cubicBezTo>
                  <a:pt x="18185" y="17555"/>
                  <a:pt x="18662" y="17794"/>
                  <a:pt x="19160" y="17241"/>
                </a:cubicBezTo>
                <a:cubicBezTo>
                  <a:pt x="19290" y="17097"/>
                  <a:pt x="19457" y="16635"/>
                  <a:pt x="19536" y="16218"/>
                </a:cubicBezTo>
                <a:cubicBezTo>
                  <a:pt x="19714" y="15277"/>
                  <a:pt x="20085" y="14420"/>
                  <a:pt x="20660" y="13622"/>
                </a:cubicBezTo>
                <a:cubicBezTo>
                  <a:pt x="20903" y="13285"/>
                  <a:pt x="21182" y="12656"/>
                  <a:pt x="21279" y="12222"/>
                </a:cubicBezTo>
                <a:cubicBezTo>
                  <a:pt x="21375" y="11788"/>
                  <a:pt x="21504" y="11401"/>
                  <a:pt x="21570" y="11360"/>
                </a:cubicBezTo>
                <a:cubicBezTo>
                  <a:pt x="21581" y="11353"/>
                  <a:pt x="21589" y="10909"/>
                  <a:pt x="21600" y="10757"/>
                </a:cubicBezTo>
                <a:cubicBezTo>
                  <a:pt x="21588" y="10574"/>
                  <a:pt x="21577" y="10097"/>
                  <a:pt x="21564" y="10089"/>
                </a:cubicBezTo>
                <a:cubicBezTo>
                  <a:pt x="21496" y="10047"/>
                  <a:pt x="21399" y="9735"/>
                  <a:pt x="21345" y="9396"/>
                </a:cubicBezTo>
                <a:cubicBezTo>
                  <a:pt x="21291" y="9057"/>
                  <a:pt x="21073" y="8486"/>
                  <a:pt x="20862" y="8129"/>
                </a:cubicBezTo>
                <a:cubicBezTo>
                  <a:pt x="20112" y="6863"/>
                  <a:pt x="19817" y="6007"/>
                  <a:pt x="19707" y="4786"/>
                </a:cubicBezTo>
                <a:cubicBezTo>
                  <a:pt x="19673" y="4405"/>
                  <a:pt x="19271" y="4091"/>
                  <a:pt x="18821" y="4091"/>
                </a:cubicBezTo>
                <a:cubicBezTo>
                  <a:pt x="18425" y="4091"/>
                  <a:pt x="18280" y="4197"/>
                  <a:pt x="16170" y="5998"/>
                </a:cubicBezTo>
                <a:cubicBezTo>
                  <a:pt x="15722" y="6380"/>
                  <a:pt x="15701" y="6381"/>
                  <a:pt x="15462" y="6114"/>
                </a:cubicBezTo>
                <a:cubicBezTo>
                  <a:pt x="15227" y="5853"/>
                  <a:pt x="15262" y="5793"/>
                  <a:pt x="16313" y="4605"/>
                </a:cubicBezTo>
                <a:cubicBezTo>
                  <a:pt x="17162" y="3644"/>
                  <a:pt x="17412" y="3263"/>
                  <a:pt x="17422" y="2912"/>
                </a:cubicBezTo>
                <a:cubicBezTo>
                  <a:pt x="17437" y="2397"/>
                  <a:pt x="16984" y="1928"/>
                  <a:pt x="16470" y="1928"/>
                </a:cubicBezTo>
                <a:cubicBezTo>
                  <a:pt x="15856" y="1928"/>
                  <a:pt x="14587" y="1466"/>
                  <a:pt x="13648" y="901"/>
                </a:cubicBezTo>
                <a:cubicBezTo>
                  <a:pt x="13125" y="587"/>
                  <a:pt x="12461" y="291"/>
                  <a:pt x="12174" y="244"/>
                </a:cubicBezTo>
                <a:cubicBezTo>
                  <a:pt x="11887" y="197"/>
                  <a:pt x="11617" y="105"/>
                  <a:pt x="11575" y="36"/>
                </a:cubicBezTo>
                <a:cubicBezTo>
                  <a:pt x="11567" y="23"/>
                  <a:pt x="11090" y="12"/>
                  <a:pt x="10908" y="0"/>
                </a:cubicBezTo>
                <a:close/>
              </a:path>
            </a:pathLst>
          </a:custGeom>
          <a:noFill/>
          <a:ln>
            <a:noFill/>
          </a:ln>
          <a:effectLst>
            <a:reflection stA="50000" endPos="40000" fadeDir="5400012"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38d7ab7792_0_0"/>
          <p:cNvSpPr txBox="1">
            <a:spLocks noGrp="1"/>
          </p:cNvSpPr>
          <p:nvPr>
            <p:ph type="title"/>
          </p:nvPr>
        </p:nvSpPr>
        <p:spPr>
          <a:xfrm>
            <a:off x="1066800" y="85975"/>
            <a:ext cx="10058400" cy="1027200"/>
          </a:xfrm>
          <a:prstGeom prst="rect">
            <a:avLst/>
          </a:prstGeom>
        </p:spPr>
        <p:txBody>
          <a:bodyPr spcFirstLastPara="1" wrap="square" lIns="91425" tIns="45700" rIns="91425" bIns="45700" anchor="b" anchorCtr="0">
            <a:normAutofit fontScale="90000"/>
          </a:bodyPr>
          <a:lstStyle/>
          <a:p>
            <a:pPr marL="0" lvl="0" indent="0" algn="ctr" rtl="0">
              <a:spcBef>
                <a:spcPts val="0"/>
              </a:spcBef>
              <a:spcAft>
                <a:spcPts val="0"/>
              </a:spcAft>
              <a:buNone/>
            </a:pPr>
            <a:r>
              <a:rPr lang="en-US">
                <a:solidFill>
                  <a:srgbClr val="CC0000"/>
                </a:solidFill>
              </a:rPr>
              <a:t>How does this benefit residents?</a:t>
            </a:r>
            <a:endParaRPr>
              <a:solidFill>
                <a:srgbClr val="CC0000"/>
              </a:solidFill>
            </a:endParaRPr>
          </a:p>
          <a:p>
            <a:pPr marL="0" lvl="0" indent="0" algn="ctr" rtl="0">
              <a:spcBef>
                <a:spcPts val="0"/>
              </a:spcBef>
              <a:spcAft>
                <a:spcPts val="0"/>
              </a:spcAft>
              <a:buClr>
                <a:srgbClr val="000000"/>
              </a:buClr>
              <a:buSzPct val="45000"/>
              <a:buFont typeface="Arial"/>
              <a:buNone/>
            </a:pPr>
            <a:r>
              <a:rPr lang="en-US">
                <a:solidFill>
                  <a:srgbClr val="CC0000"/>
                </a:solidFill>
              </a:rPr>
              <a:t>¿Cómo beneficia esto a los residentes?</a:t>
            </a:r>
            <a:endParaRPr>
              <a:solidFill>
                <a:srgbClr val="CC0000"/>
              </a:solidFill>
            </a:endParaRPr>
          </a:p>
        </p:txBody>
      </p:sp>
      <p:sp>
        <p:nvSpPr>
          <p:cNvPr id="102" name="Google Shape;102;g338d7ab7792_0_0"/>
          <p:cNvSpPr txBox="1">
            <a:spLocks noGrp="1"/>
          </p:cNvSpPr>
          <p:nvPr>
            <p:ph type="body" idx="1"/>
          </p:nvPr>
        </p:nvSpPr>
        <p:spPr>
          <a:xfrm>
            <a:off x="527400" y="1170500"/>
            <a:ext cx="11137200" cy="4239300"/>
          </a:xfrm>
          <a:prstGeom prst="rect">
            <a:avLst/>
          </a:prstGeom>
        </p:spPr>
        <p:txBody>
          <a:bodyPr spcFirstLastPara="1" wrap="square" lIns="0" tIns="45700" rIns="0" bIns="45700" anchor="t" anchorCtr="0">
            <a:normAutofit/>
          </a:bodyPr>
          <a:lstStyle/>
          <a:p>
            <a:pPr marL="457200" lvl="0" indent="-349250" algn="l" rtl="0">
              <a:lnSpc>
                <a:spcPct val="115000"/>
              </a:lnSpc>
              <a:spcBef>
                <a:spcPts val="1200"/>
              </a:spcBef>
              <a:spcAft>
                <a:spcPts val="0"/>
              </a:spcAft>
              <a:buClr>
                <a:srgbClr val="1A1A1A"/>
              </a:buClr>
              <a:buSzPts val="1900"/>
              <a:buFont typeface="Calibri"/>
              <a:buChar char="●"/>
            </a:pPr>
            <a:r>
              <a:rPr lang="en-US" sz="1900">
                <a:solidFill>
                  <a:srgbClr val="1A1A1A"/>
                </a:solidFill>
                <a:latin typeface="Calibri"/>
                <a:ea typeface="Calibri"/>
                <a:cs typeface="Calibri"/>
                <a:sym typeface="Calibri"/>
              </a:rPr>
              <a:t>With an introduction call or home visit, residents learn more about individual emergency preparedness/</a:t>
            </a:r>
            <a:r>
              <a:rPr lang="en-US" sz="1900" i="1">
                <a:solidFill>
                  <a:srgbClr val="1A1A1A"/>
                </a:solidFill>
                <a:latin typeface="Calibri"/>
                <a:ea typeface="Calibri"/>
                <a:cs typeface="Calibri"/>
                <a:sym typeface="Calibri"/>
              </a:rPr>
              <a:t>Con una llamada de presentación o una visita domiciliaria, los residentes aprenden más sobre la preparación individual para emergencias.</a:t>
            </a:r>
            <a:endParaRPr sz="1900" i="1">
              <a:solidFill>
                <a:srgbClr val="1A1A1A"/>
              </a:solidFill>
              <a:latin typeface="Calibri"/>
              <a:ea typeface="Calibri"/>
              <a:cs typeface="Calibri"/>
              <a:sym typeface="Calibri"/>
            </a:endParaRPr>
          </a:p>
          <a:p>
            <a:pPr marL="914400" lvl="1" indent="-349250" algn="l" rtl="0">
              <a:lnSpc>
                <a:spcPct val="115000"/>
              </a:lnSpc>
              <a:spcBef>
                <a:spcPts val="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Residents learn about home fire safety.</a:t>
            </a:r>
            <a:endParaRPr>
              <a:solidFill>
                <a:srgbClr val="1A1A1A"/>
              </a:solidFill>
              <a:latin typeface="Calibri"/>
              <a:ea typeface="Calibri"/>
              <a:cs typeface="Calibri"/>
              <a:sym typeface="Calibri"/>
            </a:endParaRPr>
          </a:p>
          <a:p>
            <a:pPr marL="914400" lvl="0" indent="0" algn="l" rtl="0">
              <a:lnSpc>
                <a:spcPct val="115000"/>
              </a:lnSpc>
              <a:spcBef>
                <a:spcPts val="400"/>
              </a:spcBef>
              <a:spcAft>
                <a:spcPts val="0"/>
              </a:spcAft>
              <a:buNone/>
            </a:pPr>
            <a:r>
              <a:rPr lang="en-US" sz="1900" i="1">
                <a:solidFill>
                  <a:srgbClr val="1A1A1A"/>
                </a:solidFill>
                <a:latin typeface="Calibri"/>
                <a:ea typeface="Calibri"/>
                <a:cs typeface="Calibri"/>
                <a:sym typeface="Calibri"/>
              </a:rPr>
              <a:t>Los residentes aprenden sobre seguridad contra incendios en el hogar.</a:t>
            </a:r>
            <a:endParaRPr sz="1900" i="1">
              <a:solidFill>
                <a:srgbClr val="1A1A1A"/>
              </a:solidFill>
              <a:latin typeface="Calibri"/>
              <a:ea typeface="Calibri"/>
              <a:cs typeface="Calibri"/>
              <a:sym typeface="Calibri"/>
            </a:endParaRPr>
          </a:p>
          <a:p>
            <a:pPr marL="914400" lvl="1" indent="-349250" algn="l" rtl="0">
              <a:lnSpc>
                <a:spcPct val="115000"/>
              </a:lnSpc>
              <a:spcBef>
                <a:spcPts val="20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Educate families on how to prepare an emergency go bag.</a:t>
            </a:r>
            <a:endParaRPr>
              <a:solidFill>
                <a:srgbClr val="1A1A1A"/>
              </a:solidFill>
              <a:latin typeface="Calibri"/>
              <a:ea typeface="Calibri"/>
              <a:cs typeface="Calibri"/>
              <a:sym typeface="Calibri"/>
            </a:endParaRPr>
          </a:p>
          <a:p>
            <a:pPr marL="914400" lvl="0" indent="0" algn="l" rtl="0">
              <a:lnSpc>
                <a:spcPct val="115000"/>
              </a:lnSpc>
              <a:spcBef>
                <a:spcPts val="400"/>
              </a:spcBef>
              <a:spcAft>
                <a:spcPts val="0"/>
              </a:spcAft>
              <a:buNone/>
            </a:pPr>
            <a:r>
              <a:rPr lang="en-US" sz="1900" i="1">
                <a:solidFill>
                  <a:srgbClr val="1A1A1A"/>
                </a:solidFill>
                <a:latin typeface="Calibri"/>
                <a:ea typeface="Calibri"/>
                <a:cs typeface="Calibri"/>
                <a:sym typeface="Calibri"/>
              </a:rPr>
              <a:t>Educar a las familias sobre cómo preparar una bolsa de emergencia.</a:t>
            </a:r>
            <a:endParaRPr sz="1900" i="1">
              <a:solidFill>
                <a:srgbClr val="1A1A1A"/>
              </a:solidFill>
              <a:latin typeface="Calibri"/>
              <a:ea typeface="Calibri"/>
              <a:cs typeface="Calibri"/>
              <a:sym typeface="Calibri"/>
            </a:endParaRPr>
          </a:p>
          <a:p>
            <a:pPr marL="914400" lvl="1" indent="-349250" algn="l" rtl="0">
              <a:lnSpc>
                <a:spcPct val="115000"/>
              </a:lnSpc>
              <a:spcBef>
                <a:spcPts val="20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Provide families with a medical reconciliation sheet, where they would list their medications.</a:t>
            </a:r>
            <a:endParaRPr>
              <a:solidFill>
                <a:srgbClr val="1A1A1A"/>
              </a:solidFill>
              <a:latin typeface="Calibri"/>
              <a:ea typeface="Calibri"/>
              <a:cs typeface="Calibri"/>
              <a:sym typeface="Calibri"/>
            </a:endParaRPr>
          </a:p>
          <a:p>
            <a:pPr marL="914400" lvl="0" indent="0" algn="l" rtl="0">
              <a:lnSpc>
                <a:spcPct val="115000"/>
              </a:lnSpc>
              <a:spcBef>
                <a:spcPts val="400"/>
              </a:spcBef>
              <a:spcAft>
                <a:spcPts val="0"/>
              </a:spcAft>
              <a:buNone/>
            </a:pPr>
            <a:r>
              <a:rPr lang="en-US" sz="1900" i="1">
                <a:solidFill>
                  <a:srgbClr val="1A1A1A"/>
                </a:solidFill>
                <a:latin typeface="Calibri"/>
                <a:ea typeface="Calibri"/>
                <a:cs typeface="Calibri"/>
                <a:sym typeface="Calibri"/>
              </a:rPr>
              <a:t>Proporcionar a las familias una hoja de conciliación médica, donde podrán enumerar sus medicamentos. </a:t>
            </a:r>
            <a:endParaRPr sz="1900" i="1">
              <a:solidFill>
                <a:srgbClr val="1A1A1A"/>
              </a:solidFill>
              <a:latin typeface="Calibri"/>
              <a:ea typeface="Calibri"/>
              <a:cs typeface="Calibri"/>
              <a:sym typeface="Calibri"/>
            </a:endParaRPr>
          </a:p>
        </p:txBody>
      </p:sp>
      <p:sp>
        <p:nvSpPr>
          <p:cNvPr id="103" name="Google Shape;103;g338d7ab7792_0_0"/>
          <p:cNvSpPr txBox="1">
            <a:spLocks noGrp="1"/>
          </p:cNvSpPr>
          <p:nvPr>
            <p:ph type="sldNum" idx="12"/>
          </p:nvPr>
        </p:nvSpPr>
        <p:spPr>
          <a:xfrm>
            <a:off x="9900458" y="6459785"/>
            <a:ext cx="1311900" cy="365100"/>
          </a:xfrm>
          <a:prstGeom prst="rect">
            <a:avLst/>
          </a:prstGeom>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pic>
        <p:nvPicPr>
          <p:cNvPr id="104" name="Google Shape;104;g338d7ab7792_0_0"/>
          <p:cNvPicPr preferRelativeResize="0"/>
          <p:nvPr/>
        </p:nvPicPr>
        <p:blipFill rotWithShape="1">
          <a:blip r:embed="rId3">
            <a:alphaModFix/>
          </a:blip>
          <a:srcRect/>
          <a:stretch/>
        </p:blipFill>
        <p:spPr>
          <a:xfrm>
            <a:off x="602500" y="4742463"/>
            <a:ext cx="2097500" cy="1608525"/>
          </a:xfrm>
          <a:prstGeom prst="rect">
            <a:avLst/>
          </a:prstGeom>
          <a:noFill/>
          <a:ln>
            <a:noFill/>
          </a:ln>
        </p:spPr>
      </p:pic>
      <p:pic>
        <p:nvPicPr>
          <p:cNvPr id="105" name="Google Shape;105;g338d7ab7792_0_0"/>
          <p:cNvPicPr preferRelativeResize="0"/>
          <p:nvPr/>
        </p:nvPicPr>
        <p:blipFill>
          <a:blip r:embed="rId4">
            <a:alphaModFix/>
          </a:blip>
          <a:stretch>
            <a:fillRect/>
          </a:stretch>
        </p:blipFill>
        <p:spPr>
          <a:xfrm>
            <a:off x="3625539" y="4871762"/>
            <a:ext cx="1735655" cy="1608525"/>
          </a:xfrm>
          <a:prstGeom prst="rect">
            <a:avLst/>
          </a:prstGeom>
          <a:noFill/>
          <a:ln>
            <a:noFill/>
          </a:ln>
        </p:spPr>
      </p:pic>
      <p:pic>
        <p:nvPicPr>
          <p:cNvPr id="106" name="Google Shape;106;g338d7ab7792_0_0"/>
          <p:cNvPicPr preferRelativeResize="0"/>
          <p:nvPr/>
        </p:nvPicPr>
        <p:blipFill>
          <a:blip r:embed="rId5">
            <a:alphaModFix/>
          </a:blip>
          <a:stretch>
            <a:fillRect/>
          </a:stretch>
        </p:blipFill>
        <p:spPr>
          <a:xfrm>
            <a:off x="6398125" y="4549775"/>
            <a:ext cx="1965799" cy="2252500"/>
          </a:xfrm>
          <a:prstGeom prst="rect">
            <a:avLst/>
          </a:prstGeom>
          <a:noFill/>
          <a:ln>
            <a:noFill/>
          </a:ln>
        </p:spPr>
      </p:pic>
      <p:pic>
        <p:nvPicPr>
          <p:cNvPr id="107" name="Google Shape;107;g338d7ab7792_0_0"/>
          <p:cNvPicPr preferRelativeResize="0"/>
          <p:nvPr/>
        </p:nvPicPr>
        <p:blipFill>
          <a:blip r:embed="rId6">
            <a:alphaModFix/>
          </a:blip>
          <a:stretch>
            <a:fillRect/>
          </a:stretch>
        </p:blipFill>
        <p:spPr>
          <a:xfrm>
            <a:off x="9400850" y="4679075"/>
            <a:ext cx="1570775" cy="1993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6"/>
          <p:cNvSpPr txBox="1">
            <a:spLocks noGrp="1"/>
          </p:cNvSpPr>
          <p:nvPr>
            <p:ph type="body" idx="1"/>
          </p:nvPr>
        </p:nvSpPr>
        <p:spPr>
          <a:xfrm>
            <a:off x="303000" y="1543200"/>
            <a:ext cx="11586000" cy="5433000"/>
          </a:xfrm>
          <a:prstGeom prst="rect">
            <a:avLst/>
          </a:prstGeom>
          <a:noFill/>
          <a:ln>
            <a:noFill/>
          </a:ln>
        </p:spPr>
        <p:txBody>
          <a:bodyPr spcFirstLastPara="1" wrap="square" lIns="0" tIns="45700" rIns="0" bIns="45700" anchor="t" anchorCtr="0">
            <a:noAutofit/>
          </a:bodyPr>
          <a:lstStyle/>
          <a:p>
            <a:pPr marL="457200" lvl="0" indent="-349250" algn="l" rtl="0">
              <a:lnSpc>
                <a:spcPct val="115000"/>
              </a:lnSpc>
              <a:spcBef>
                <a:spcPts val="0"/>
              </a:spcBef>
              <a:spcAft>
                <a:spcPts val="0"/>
              </a:spcAft>
              <a:buClr>
                <a:srgbClr val="1A1A1A"/>
              </a:buClr>
              <a:buSzPts val="1900"/>
              <a:buFont typeface="Calibri"/>
              <a:buChar char="●"/>
            </a:pPr>
            <a:r>
              <a:rPr lang="en-US" sz="1900" b="1">
                <a:solidFill>
                  <a:srgbClr val="1A1A1A"/>
                </a:solidFill>
                <a:latin typeface="Calibri"/>
                <a:ea typeface="Calibri"/>
                <a:cs typeface="Calibri"/>
                <a:sym typeface="Calibri"/>
              </a:rPr>
              <a:t>Day to Day Emergencies</a:t>
            </a:r>
            <a:r>
              <a:rPr lang="en-US" sz="1900">
                <a:solidFill>
                  <a:srgbClr val="1A1A1A"/>
                </a:solidFill>
                <a:latin typeface="Calibri"/>
                <a:ea typeface="Calibri"/>
                <a:cs typeface="Calibri"/>
                <a:sym typeface="Calibri"/>
              </a:rPr>
              <a:t> when a family calls 9-1-1/</a:t>
            </a:r>
            <a:r>
              <a:rPr lang="en-US" sz="1900" b="1" i="1">
                <a:solidFill>
                  <a:srgbClr val="1A1A1A"/>
                </a:solidFill>
                <a:latin typeface="Calibri"/>
                <a:ea typeface="Calibri"/>
                <a:cs typeface="Calibri"/>
                <a:sym typeface="Calibri"/>
              </a:rPr>
              <a:t>Emergencias diarias</a:t>
            </a:r>
            <a:r>
              <a:rPr lang="en-US" sz="1900" i="1">
                <a:solidFill>
                  <a:srgbClr val="1A1A1A"/>
                </a:solidFill>
                <a:latin typeface="Calibri"/>
                <a:ea typeface="Calibri"/>
                <a:cs typeface="Calibri"/>
                <a:sym typeface="Calibri"/>
              </a:rPr>
              <a:t> cuando una familia llama al 9-1-1:</a:t>
            </a:r>
            <a:endParaRPr sz="1900" i="1">
              <a:solidFill>
                <a:srgbClr val="1A1A1A"/>
              </a:solidFill>
              <a:latin typeface="Calibri"/>
              <a:ea typeface="Calibri"/>
              <a:cs typeface="Calibri"/>
              <a:sym typeface="Calibri"/>
            </a:endParaRPr>
          </a:p>
          <a:p>
            <a:pPr marL="914400" lvl="1" indent="-349250" algn="l" rtl="0">
              <a:lnSpc>
                <a:spcPct val="115000"/>
              </a:lnSpc>
              <a:spcBef>
                <a:spcPts val="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The family reports that they are in the Special Needs Registry</a:t>
            </a:r>
            <a:endParaRPr>
              <a:solidFill>
                <a:srgbClr val="1A1A1A"/>
              </a:solidFill>
              <a:latin typeface="Calibri"/>
              <a:ea typeface="Calibri"/>
              <a:cs typeface="Calibri"/>
              <a:sym typeface="Calibri"/>
            </a:endParaRPr>
          </a:p>
          <a:p>
            <a:pPr marL="914400" lvl="0" indent="0" algn="l" rtl="0">
              <a:lnSpc>
                <a:spcPct val="115000"/>
              </a:lnSpc>
              <a:spcBef>
                <a:spcPts val="400"/>
              </a:spcBef>
              <a:spcAft>
                <a:spcPts val="0"/>
              </a:spcAft>
              <a:buNone/>
            </a:pPr>
            <a:r>
              <a:rPr lang="en-US" sz="1900" i="1">
                <a:solidFill>
                  <a:srgbClr val="1A1A1A"/>
                </a:solidFill>
                <a:latin typeface="Calibri"/>
                <a:ea typeface="Calibri"/>
                <a:cs typeface="Calibri"/>
                <a:sym typeface="Calibri"/>
              </a:rPr>
              <a:t>La familia informa que están en el Registro de Necesidades Especiales.</a:t>
            </a:r>
            <a:endParaRPr sz="1900" i="1">
              <a:solidFill>
                <a:srgbClr val="1A1A1A"/>
              </a:solidFill>
              <a:latin typeface="Calibri"/>
              <a:ea typeface="Calibri"/>
              <a:cs typeface="Calibri"/>
              <a:sym typeface="Calibri"/>
            </a:endParaRPr>
          </a:p>
          <a:p>
            <a:pPr marL="914400" lvl="1" indent="-349250" algn="l" rtl="0">
              <a:lnSpc>
                <a:spcPct val="115000"/>
              </a:lnSpc>
              <a:spcBef>
                <a:spcPts val="40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9-1-1 dispatchers have the information on their end, which states what the family's needs are and this information is provided to emergency responders</a:t>
            </a:r>
            <a:endParaRPr>
              <a:solidFill>
                <a:srgbClr val="1A1A1A"/>
              </a:solidFill>
              <a:latin typeface="Calibri"/>
              <a:ea typeface="Calibri"/>
              <a:cs typeface="Calibri"/>
              <a:sym typeface="Calibri"/>
            </a:endParaRPr>
          </a:p>
          <a:p>
            <a:pPr marL="914400" lvl="0" indent="0" algn="l" rtl="0">
              <a:lnSpc>
                <a:spcPct val="115000"/>
              </a:lnSpc>
              <a:spcBef>
                <a:spcPts val="400"/>
              </a:spcBef>
              <a:spcAft>
                <a:spcPts val="0"/>
              </a:spcAft>
              <a:buNone/>
            </a:pPr>
            <a:r>
              <a:rPr lang="en-US" sz="1900" i="1">
                <a:solidFill>
                  <a:srgbClr val="1A1A1A"/>
                </a:solidFill>
                <a:latin typeface="Calibri"/>
                <a:ea typeface="Calibri"/>
                <a:cs typeface="Calibri"/>
                <a:sym typeface="Calibri"/>
              </a:rPr>
              <a:t>Los operadores del 9-1-1 tienen la información de su lado, que indica cuáles son las necesidades de la familia y esta información se proporciona a los servicios de emergencia.</a:t>
            </a:r>
            <a:endParaRPr sz="1900" i="1">
              <a:solidFill>
                <a:srgbClr val="1A1A1A"/>
              </a:solidFill>
              <a:latin typeface="Calibri"/>
              <a:ea typeface="Calibri"/>
              <a:cs typeface="Calibri"/>
              <a:sym typeface="Calibri"/>
            </a:endParaRPr>
          </a:p>
          <a:p>
            <a:pPr marL="457200" lvl="0" indent="-349250" algn="l" rtl="0">
              <a:lnSpc>
                <a:spcPct val="115000"/>
              </a:lnSpc>
              <a:spcBef>
                <a:spcPts val="400"/>
              </a:spcBef>
              <a:spcAft>
                <a:spcPts val="0"/>
              </a:spcAft>
              <a:buClr>
                <a:srgbClr val="1A1A1A"/>
              </a:buClr>
              <a:buSzPts val="1900"/>
              <a:buFont typeface="Calibri"/>
              <a:buChar char="●"/>
            </a:pPr>
            <a:r>
              <a:rPr lang="en-US" sz="1900" b="1">
                <a:solidFill>
                  <a:srgbClr val="1A1A1A"/>
                </a:solidFill>
                <a:latin typeface="Calibri"/>
                <a:ea typeface="Calibri"/>
                <a:cs typeface="Calibri"/>
                <a:sym typeface="Calibri"/>
              </a:rPr>
              <a:t>Major emergency response</a:t>
            </a:r>
            <a:r>
              <a:rPr lang="en-US" sz="1900" i="1">
                <a:solidFill>
                  <a:srgbClr val="1A1A1A"/>
                </a:solidFill>
                <a:latin typeface="Calibri"/>
                <a:ea typeface="Calibri"/>
                <a:cs typeface="Calibri"/>
                <a:sym typeface="Calibri"/>
              </a:rPr>
              <a:t>/</a:t>
            </a:r>
            <a:r>
              <a:rPr lang="en-US" sz="1900" b="1" i="1">
                <a:solidFill>
                  <a:srgbClr val="1A1A1A"/>
                </a:solidFill>
                <a:latin typeface="Calibri"/>
                <a:ea typeface="Calibri"/>
                <a:cs typeface="Calibri"/>
                <a:sym typeface="Calibri"/>
              </a:rPr>
              <a:t>Respuesta de emergencia mayores:</a:t>
            </a:r>
            <a:endParaRPr sz="1900" b="1" i="1">
              <a:solidFill>
                <a:srgbClr val="1A1A1A"/>
              </a:solidFill>
              <a:latin typeface="Calibri"/>
              <a:ea typeface="Calibri"/>
              <a:cs typeface="Calibri"/>
              <a:sym typeface="Calibri"/>
            </a:endParaRPr>
          </a:p>
          <a:p>
            <a:pPr marL="914400" lvl="1" indent="-349250" algn="l" rtl="0">
              <a:lnSpc>
                <a:spcPct val="115000"/>
              </a:lnSpc>
              <a:spcBef>
                <a:spcPts val="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The registry list is used by public safety officers to better prepare for major emergency situations, such as a pandemic/</a:t>
            </a:r>
            <a:r>
              <a:rPr lang="en-US" i="1">
                <a:solidFill>
                  <a:srgbClr val="1A1A1A"/>
                </a:solidFill>
                <a:latin typeface="Calibri"/>
                <a:ea typeface="Calibri"/>
                <a:cs typeface="Calibri"/>
                <a:sym typeface="Calibri"/>
              </a:rPr>
              <a:t>Los agentes de seguridad pública utilizan la lista de registro para prepararse mejor ante situaciones de emergencia importantes, como una pandemia.</a:t>
            </a:r>
            <a:endParaRPr i="1">
              <a:solidFill>
                <a:srgbClr val="1A1A1A"/>
              </a:solidFill>
              <a:latin typeface="Calibri"/>
              <a:ea typeface="Calibri"/>
              <a:cs typeface="Calibri"/>
              <a:sym typeface="Calibri"/>
            </a:endParaRPr>
          </a:p>
          <a:p>
            <a:pPr marL="914400" lvl="1" indent="-349250" algn="l" rtl="0">
              <a:lnSpc>
                <a:spcPct val="115000"/>
              </a:lnSpc>
              <a:spcBef>
                <a:spcPts val="0"/>
              </a:spcBef>
              <a:spcAft>
                <a:spcPts val="0"/>
              </a:spcAft>
              <a:buClr>
                <a:srgbClr val="1A1A1A"/>
              </a:buClr>
              <a:buSzPts val="1900"/>
              <a:buFont typeface="Calibri"/>
              <a:buChar char="○"/>
            </a:pPr>
            <a:r>
              <a:rPr lang="en-US">
                <a:solidFill>
                  <a:srgbClr val="1A1A1A"/>
                </a:solidFill>
                <a:latin typeface="Calibri"/>
                <a:ea typeface="Calibri"/>
                <a:cs typeface="Calibri"/>
                <a:sym typeface="Calibri"/>
              </a:rPr>
              <a:t>Helps to plan for sheltering and evacuations/</a:t>
            </a:r>
            <a:r>
              <a:rPr lang="en-US" i="1">
                <a:solidFill>
                  <a:srgbClr val="1A1A1A"/>
                </a:solidFill>
                <a:latin typeface="Calibri"/>
                <a:ea typeface="Calibri"/>
                <a:cs typeface="Calibri"/>
                <a:sym typeface="Calibri"/>
              </a:rPr>
              <a:t>Ayuda a planificar refugios y evacuaciones</a:t>
            </a:r>
            <a:endParaRPr i="1">
              <a:solidFill>
                <a:srgbClr val="1A1A1A"/>
              </a:solidFill>
              <a:latin typeface="Calibri"/>
              <a:ea typeface="Calibri"/>
              <a:cs typeface="Calibri"/>
              <a:sym typeface="Calibri"/>
            </a:endParaRPr>
          </a:p>
          <a:p>
            <a:pPr marL="457200" lvl="0" indent="-349250" algn="l" rtl="0">
              <a:lnSpc>
                <a:spcPct val="115000"/>
              </a:lnSpc>
              <a:spcBef>
                <a:spcPts val="0"/>
              </a:spcBef>
              <a:spcAft>
                <a:spcPts val="0"/>
              </a:spcAft>
              <a:buClr>
                <a:srgbClr val="1A1A1A"/>
              </a:buClr>
              <a:buSzPts val="1900"/>
              <a:buFont typeface="Calibri"/>
              <a:buChar char="●"/>
            </a:pPr>
            <a:r>
              <a:rPr lang="en-US" sz="1900">
                <a:solidFill>
                  <a:srgbClr val="1A1A1A"/>
                </a:solidFill>
                <a:latin typeface="Calibri"/>
                <a:ea typeface="Calibri"/>
                <a:cs typeface="Calibri"/>
                <a:sym typeface="Calibri"/>
              </a:rPr>
              <a:t>Targeted Outreach &amp; Communication/</a:t>
            </a:r>
            <a:r>
              <a:rPr lang="en-US" sz="1900" i="1">
                <a:solidFill>
                  <a:srgbClr val="1A1A1A"/>
                </a:solidFill>
                <a:latin typeface="Calibri"/>
                <a:ea typeface="Calibri"/>
                <a:cs typeface="Calibri"/>
                <a:sym typeface="Calibri"/>
              </a:rPr>
              <a:t>Alcance y comunicación específicos</a:t>
            </a:r>
            <a:endParaRPr sz="1900">
              <a:solidFill>
                <a:srgbClr val="1A1A1A"/>
              </a:solidFill>
              <a:latin typeface="Calibri"/>
              <a:ea typeface="Calibri"/>
              <a:cs typeface="Calibri"/>
              <a:sym typeface="Calibri"/>
            </a:endParaRPr>
          </a:p>
          <a:p>
            <a:pPr marL="0" lvl="0" indent="0" algn="l" rtl="0">
              <a:lnSpc>
                <a:spcPct val="90000"/>
              </a:lnSpc>
              <a:spcBef>
                <a:spcPts val="400"/>
              </a:spcBef>
              <a:spcAft>
                <a:spcPts val="0"/>
              </a:spcAft>
              <a:buNone/>
            </a:pPr>
            <a:endParaRPr sz="1900">
              <a:solidFill>
                <a:srgbClr val="1A1A1A"/>
              </a:solidFill>
              <a:latin typeface="Calibri"/>
              <a:ea typeface="Calibri"/>
              <a:cs typeface="Calibri"/>
              <a:sym typeface="Calibri"/>
            </a:endParaRPr>
          </a:p>
          <a:p>
            <a:pPr marL="0" lvl="0" indent="0" algn="l" rtl="0">
              <a:lnSpc>
                <a:spcPct val="90000"/>
              </a:lnSpc>
              <a:spcBef>
                <a:spcPts val="1600"/>
              </a:spcBef>
              <a:spcAft>
                <a:spcPts val="0"/>
              </a:spcAft>
              <a:buSzPts val="2000"/>
              <a:buNone/>
            </a:pPr>
            <a:endParaRPr/>
          </a:p>
        </p:txBody>
      </p:sp>
      <p:sp>
        <p:nvSpPr>
          <p:cNvPr id="113" name="Google Shape;113;p6"/>
          <p:cNvSpPr txBox="1">
            <a:spLocks noGrp="1"/>
          </p:cNvSpPr>
          <p:nvPr>
            <p:ph type="title"/>
          </p:nvPr>
        </p:nvSpPr>
        <p:spPr>
          <a:xfrm>
            <a:off x="1066800" y="76500"/>
            <a:ext cx="10058400" cy="13155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100000"/>
              </a:lnSpc>
              <a:spcBef>
                <a:spcPts val="0"/>
              </a:spcBef>
              <a:spcAft>
                <a:spcPts val="0"/>
              </a:spcAft>
              <a:buClr>
                <a:srgbClr val="3F3F3F"/>
              </a:buClr>
              <a:buSzPct val="100000"/>
              <a:buFont typeface="Calibri"/>
              <a:buNone/>
            </a:pPr>
            <a:r>
              <a:rPr lang="en-US" sz="4500">
                <a:solidFill>
                  <a:srgbClr val="CC0000"/>
                </a:solidFill>
              </a:rPr>
              <a:t>How is this program activated?</a:t>
            </a:r>
            <a:endParaRPr sz="4500">
              <a:solidFill>
                <a:srgbClr val="CC0000"/>
              </a:solidFill>
            </a:endParaRPr>
          </a:p>
          <a:p>
            <a:pPr marL="0" lvl="0" indent="0" algn="ctr" rtl="0">
              <a:lnSpc>
                <a:spcPct val="100000"/>
              </a:lnSpc>
              <a:spcBef>
                <a:spcPts val="0"/>
              </a:spcBef>
              <a:spcAft>
                <a:spcPts val="0"/>
              </a:spcAft>
              <a:buClr>
                <a:srgbClr val="3F3F3F"/>
              </a:buClr>
              <a:buSzPct val="100000"/>
              <a:buFont typeface="Calibri"/>
              <a:buNone/>
            </a:pPr>
            <a:r>
              <a:rPr lang="en-US" sz="4500" i="1">
                <a:solidFill>
                  <a:srgbClr val="CC0000"/>
                </a:solidFill>
              </a:rPr>
              <a:t>¿Cómo se activa este programa?</a:t>
            </a:r>
            <a:endParaRPr sz="4500" i="1">
              <a:solidFill>
                <a:srgbClr val="CC0000"/>
              </a:solidFill>
            </a:endParaRPr>
          </a:p>
        </p:txBody>
      </p:sp>
      <p:sp>
        <p:nvSpPr>
          <p:cNvPr id="114" name="Google Shape;114;p6"/>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Proxima Nova"/>
                <a:ea typeface="Proxima Nova"/>
                <a:cs typeface="Proxima Nova"/>
                <a:sym typeface="Proxima Nova"/>
              </a:rPr>
              <a:t>6</a:t>
            </a:fld>
            <a:endParaRPr>
              <a:solidFill>
                <a:schemeClr val="dk2"/>
              </a:solidFill>
              <a:latin typeface="Proxima Nova"/>
              <a:ea typeface="Proxima Nova"/>
              <a:cs typeface="Proxima Nova"/>
              <a:sym typeface="Proxima Nov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3"/>
          <p:cNvSpPr txBox="1">
            <a:spLocks noGrp="1"/>
          </p:cNvSpPr>
          <p:nvPr>
            <p:ph type="title"/>
          </p:nvPr>
        </p:nvSpPr>
        <p:spPr>
          <a:xfrm>
            <a:off x="593400" y="75600"/>
            <a:ext cx="11005200" cy="1285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Clr>
                <a:srgbClr val="3F3F3F"/>
              </a:buClr>
              <a:buSzPts val="4320"/>
              <a:buFont typeface="Calibri"/>
              <a:buNone/>
            </a:pPr>
            <a:r>
              <a:rPr lang="en-US" sz="4000">
                <a:solidFill>
                  <a:srgbClr val="CC0000"/>
                </a:solidFill>
              </a:rPr>
              <a:t>How can families enroll?</a:t>
            </a:r>
            <a:endParaRPr sz="4000">
              <a:solidFill>
                <a:srgbClr val="CC0000"/>
              </a:solidFill>
            </a:endParaRPr>
          </a:p>
          <a:p>
            <a:pPr marL="0" lvl="0" indent="0" algn="ctr" rtl="0">
              <a:spcBef>
                <a:spcPts val="0"/>
              </a:spcBef>
              <a:spcAft>
                <a:spcPts val="0"/>
              </a:spcAft>
              <a:buClr>
                <a:srgbClr val="3F3F3F"/>
              </a:buClr>
              <a:buSzPts val="4320"/>
              <a:buFont typeface="Calibri"/>
              <a:buNone/>
            </a:pPr>
            <a:r>
              <a:rPr lang="en-US" sz="4000">
                <a:solidFill>
                  <a:srgbClr val="CC0000"/>
                </a:solidFill>
              </a:rPr>
              <a:t>¿Cómo pueden inscribirse las familias?</a:t>
            </a:r>
            <a:endParaRPr sz="4000">
              <a:solidFill>
                <a:srgbClr val="CC0000"/>
              </a:solidFill>
            </a:endParaRPr>
          </a:p>
        </p:txBody>
      </p:sp>
      <p:sp>
        <p:nvSpPr>
          <p:cNvPr id="120" name="Google Shape;120;p3"/>
          <p:cNvSpPr txBox="1">
            <a:spLocks noGrp="1"/>
          </p:cNvSpPr>
          <p:nvPr>
            <p:ph type="body" idx="1"/>
          </p:nvPr>
        </p:nvSpPr>
        <p:spPr>
          <a:xfrm>
            <a:off x="723600" y="1512000"/>
            <a:ext cx="6674400" cy="4795500"/>
          </a:xfrm>
          <a:prstGeom prst="rect">
            <a:avLst/>
          </a:prstGeom>
          <a:noFill/>
          <a:ln>
            <a:noFill/>
          </a:ln>
        </p:spPr>
        <p:txBody>
          <a:bodyPr spcFirstLastPara="1" wrap="square" lIns="0" tIns="45700" rIns="0" bIns="45700" anchor="t" anchorCtr="0">
            <a:normAutofit fontScale="62500"/>
          </a:bodyPr>
          <a:lstStyle/>
          <a:p>
            <a:pPr marL="0" lvl="0" indent="0" algn="l" rtl="0">
              <a:lnSpc>
                <a:spcPct val="90000"/>
              </a:lnSpc>
              <a:spcBef>
                <a:spcPts val="0"/>
              </a:spcBef>
              <a:spcAft>
                <a:spcPts val="0"/>
              </a:spcAft>
              <a:buNone/>
            </a:pPr>
            <a:endParaRPr/>
          </a:p>
          <a:p>
            <a:pPr marL="457200" lvl="0" indent="-365521" algn="l" rtl="0">
              <a:lnSpc>
                <a:spcPct val="150000"/>
              </a:lnSpc>
              <a:spcBef>
                <a:spcPts val="0"/>
              </a:spcBef>
              <a:spcAft>
                <a:spcPts val="0"/>
              </a:spcAft>
              <a:buClr>
                <a:srgbClr val="1A1A1A"/>
              </a:buClr>
              <a:buSzPct val="100000"/>
              <a:buFont typeface="Calibri"/>
              <a:buChar char="●"/>
            </a:pPr>
            <a:r>
              <a:rPr lang="en-US" sz="3450">
                <a:solidFill>
                  <a:srgbClr val="1A1A1A"/>
                </a:solidFill>
                <a:latin typeface="Calibri"/>
                <a:ea typeface="Calibri"/>
                <a:cs typeface="Calibri"/>
                <a:sym typeface="Calibri"/>
              </a:rPr>
              <a:t>Available in Six Languages/Disponible en seis idiomas</a:t>
            </a:r>
            <a:endParaRPr sz="3450">
              <a:solidFill>
                <a:srgbClr val="1A1A1A"/>
              </a:solidFill>
              <a:latin typeface="Calibri"/>
              <a:ea typeface="Calibri"/>
              <a:cs typeface="Calibri"/>
              <a:sym typeface="Calibri"/>
            </a:endParaRPr>
          </a:p>
          <a:p>
            <a:pPr marL="914400" lvl="1" indent="-365521" algn="l" rtl="0">
              <a:lnSpc>
                <a:spcPct val="150000"/>
              </a:lnSpc>
              <a:spcBef>
                <a:spcPts val="0"/>
              </a:spcBef>
              <a:spcAft>
                <a:spcPts val="0"/>
              </a:spcAft>
              <a:buClr>
                <a:srgbClr val="1A1A1A"/>
              </a:buClr>
              <a:buSzPct val="100000"/>
              <a:buFont typeface="Calibri"/>
              <a:buChar char="○"/>
            </a:pPr>
            <a:r>
              <a:rPr lang="en-US" sz="3450">
                <a:solidFill>
                  <a:srgbClr val="1A1A1A"/>
                </a:solidFill>
                <a:latin typeface="Calibri"/>
                <a:ea typeface="Calibri"/>
                <a:cs typeface="Calibri"/>
                <a:sym typeface="Calibri"/>
              </a:rPr>
              <a:t>English, Spanish, Haitian Creole, Arabic, Portuguese, &amp; Somali/</a:t>
            </a:r>
            <a:r>
              <a:rPr lang="en-US" sz="3450" i="1">
                <a:solidFill>
                  <a:srgbClr val="1A1A1A"/>
                </a:solidFill>
                <a:latin typeface="Calibri"/>
                <a:ea typeface="Calibri"/>
                <a:cs typeface="Calibri"/>
                <a:sym typeface="Calibri"/>
              </a:rPr>
              <a:t>Inglés, español, criollo haitiano, árabe, portugués y somalí</a:t>
            </a:r>
            <a:endParaRPr sz="3450" i="1">
              <a:solidFill>
                <a:srgbClr val="1A1A1A"/>
              </a:solidFill>
              <a:latin typeface="Calibri"/>
              <a:ea typeface="Calibri"/>
              <a:cs typeface="Calibri"/>
              <a:sym typeface="Calibri"/>
            </a:endParaRPr>
          </a:p>
          <a:p>
            <a:pPr marL="914400" lvl="0" indent="0" algn="l" rtl="0">
              <a:lnSpc>
                <a:spcPct val="150000"/>
              </a:lnSpc>
              <a:spcBef>
                <a:spcPts val="0"/>
              </a:spcBef>
              <a:spcAft>
                <a:spcPts val="0"/>
              </a:spcAft>
              <a:buNone/>
            </a:pPr>
            <a:endParaRPr sz="3450">
              <a:solidFill>
                <a:srgbClr val="1A1A1A"/>
              </a:solidFill>
              <a:latin typeface="Calibri"/>
              <a:ea typeface="Calibri"/>
              <a:cs typeface="Calibri"/>
              <a:sym typeface="Calibri"/>
            </a:endParaRPr>
          </a:p>
          <a:p>
            <a:pPr marL="457200" lvl="0" indent="-365521" algn="l" rtl="0">
              <a:lnSpc>
                <a:spcPct val="150000"/>
              </a:lnSpc>
              <a:spcBef>
                <a:spcPts val="0"/>
              </a:spcBef>
              <a:spcAft>
                <a:spcPts val="0"/>
              </a:spcAft>
              <a:buSzPct val="100000"/>
              <a:buChar char="●"/>
            </a:pPr>
            <a:r>
              <a:rPr lang="en-US" sz="3450">
                <a:solidFill>
                  <a:srgbClr val="1A1A1A"/>
                </a:solidFill>
                <a:latin typeface="Calibri"/>
                <a:ea typeface="Calibri"/>
                <a:cs typeface="Calibri"/>
                <a:sym typeface="Calibri"/>
              </a:rPr>
              <a:t>Registration available: in-person at City Hall, online, or by calling 311/</a:t>
            </a:r>
            <a:r>
              <a:rPr lang="en-US" sz="3450" i="1">
                <a:solidFill>
                  <a:srgbClr val="1A1A1A"/>
                </a:solidFill>
                <a:latin typeface="Calibri"/>
                <a:ea typeface="Calibri"/>
                <a:cs typeface="Calibri"/>
                <a:sym typeface="Calibri"/>
              </a:rPr>
              <a:t>Inscripción disponible: en persona, en línea o llamando al 311</a:t>
            </a:r>
            <a:r>
              <a:rPr lang="en-US" sz="3450" i="1">
                <a:latin typeface="Calibri"/>
                <a:ea typeface="Calibri"/>
                <a:cs typeface="Calibri"/>
                <a:sym typeface="Calibri"/>
              </a:rPr>
              <a:t> </a:t>
            </a:r>
            <a:endParaRPr sz="3450" i="1">
              <a:latin typeface="Calibri"/>
              <a:ea typeface="Calibri"/>
              <a:cs typeface="Calibri"/>
              <a:sym typeface="Calibri"/>
            </a:endParaRPr>
          </a:p>
          <a:p>
            <a:pPr marL="0" lvl="0" indent="0" algn="l" rtl="0">
              <a:lnSpc>
                <a:spcPct val="90000"/>
              </a:lnSpc>
              <a:spcBef>
                <a:spcPts val="1400"/>
              </a:spcBef>
              <a:spcAft>
                <a:spcPts val="0"/>
              </a:spcAft>
              <a:buSzPct val="83333"/>
              <a:buFont typeface="Arial"/>
              <a:buNone/>
            </a:pPr>
            <a:endParaRPr/>
          </a:p>
        </p:txBody>
      </p:sp>
      <p:sp>
        <p:nvSpPr>
          <p:cNvPr id="121" name="Google Shape;121;p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Proxima Nova"/>
                <a:ea typeface="Proxima Nova"/>
                <a:cs typeface="Proxima Nova"/>
                <a:sym typeface="Proxima Nova"/>
              </a:rPr>
              <a:t>7</a:t>
            </a:fld>
            <a:endParaRPr>
              <a:solidFill>
                <a:schemeClr val="dk2"/>
              </a:solidFill>
              <a:latin typeface="Proxima Nova"/>
              <a:ea typeface="Proxima Nova"/>
              <a:cs typeface="Proxima Nova"/>
              <a:sym typeface="Proxima Nova"/>
            </a:endParaRPr>
          </a:p>
        </p:txBody>
      </p:sp>
      <p:pic>
        <p:nvPicPr>
          <p:cNvPr id="122" name="Google Shape;122;p3"/>
          <p:cNvPicPr preferRelativeResize="0"/>
          <p:nvPr/>
        </p:nvPicPr>
        <p:blipFill>
          <a:blip r:embed="rId3">
            <a:alphaModFix/>
          </a:blip>
          <a:stretch>
            <a:fillRect/>
          </a:stretch>
        </p:blipFill>
        <p:spPr>
          <a:xfrm>
            <a:off x="7700399" y="1582751"/>
            <a:ext cx="3780774" cy="4724626"/>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102000" y="376575"/>
            <a:ext cx="11988000" cy="19995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3F3F3F"/>
              </a:buClr>
              <a:buSzPts val="4320"/>
              <a:buFont typeface="Calibri"/>
              <a:buNone/>
            </a:pPr>
            <a:r>
              <a:rPr lang="en-US" sz="4000">
                <a:solidFill>
                  <a:srgbClr val="CC0000"/>
                </a:solidFill>
              </a:rPr>
              <a:t>Special Needs Registry Form</a:t>
            </a:r>
            <a:endParaRPr sz="4000">
              <a:solidFill>
                <a:srgbClr val="CC0000"/>
              </a:solidFill>
            </a:endParaRPr>
          </a:p>
          <a:p>
            <a:pPr marL="0" lvl="0" indent="0" algn="ctr" rtl="0">
              <a:lnSpc>
                <a:spcPct val="100000"/>
              </a:lnSpc>
              <a:spcBef>
                <a:spcPts val="0"/>
              </a:spcBef>
              <a:spcAft>
                <a:spcPts val="0"/>
              </a:spcAft>
              <a:buClr>
                <a:srgbClr val="3F3F3F"/>
              </a:buClr>
              <a:buSzPts val="4320"/>
              <a:buFont typeface="Calibri"/>
              <a:buNone/>
            </a:pPr>
            <a:r>
              <a:rPr lang="en-US" sz="4000">
                <a:solidFill>
                  <a:srgbClr val="CC0000"/>
                </a:solidFill>
              </a:rPr>
              <a:t>Formulario de Registro de Necesidades Especiales</a:t>
            </a:r>
            <a:endParaRPr sz="4000">
              <a:solidFill>
                <a:srgbClr val="CC0000"/>
              </a:solidFill>
            </a:endParaRPr>
          </a:p>
        </p:txBody>
      </p:sp>
      <p:pic>
        <p:nvPicPr>
          <p:cNvPr id="128" name="Google Shape;128;p4"/>
          <p:cNvPicPr preferRelativeResize="0"/>
          <p:nvPr/>
        </p:nvPicPr>
        <p:blipFill rotWithShape="1">
          <a:blip r:embed="rId3">
            <a:alphaModFix/>
          </a:blip>
          <a:srcRect/>
          <a:stretch/>
        </p:blipFill>
        <p:spPr>
          <a:xfrm>
            <a:off x="1464475" y="2451600"/>
            <a:ext cx="4201225" cy="3886275"/>
          </a:xfrm>
          <a:prstGeom prst="rect">
            <a:avLst/>
          </a:prstGeom>
          <a:noFill/>
          <a:ln>
            <a:noFill/>
          </a:ln>
        </p:spPr>
      </p:pic>
      <p:pic>
        <p:nvPicPr>
          <p:cNvPr id="129" name="Google Shape;129;p4"/>
          <p:cNvPicPr preferRelativeResize="0"/>
          <p:nvPr/>
        </p:nvPicPr>
        <p:blipFill rotWithShape="1">
          <a:blip r:embed="rId4">
            <a:alphaModFix/>
          </a:blip>
          <a:srcRect/>
          <a:stretch/>
        </p:blipFill>
        <p:spPr>
          <a:xfrm>
            <a:off x="7657200" y="2167324"/>
            <a:ext cx="3325675" cy="4170550"/>
          </a:xfrm>
          <a:prstGeom prst="rect">
            <a:avLst/>
          </a:prstGeom>
          <a:noFill/>
          <a:ln>
            <a:noFill/>
          </a:ln>
        </p:spPr>
      </p:pic>
      <p:sp>
        <p:nvSpPr>
          <p:cNvPr id="130" name="Google Shape;130;p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Proxima Nova"/>
                <a:ea typeface="Proxima Nova"/>
                <a:cs typeface="Proxima Nova"/>
                <a:sym typeface="Proxima Nova"/>
              </a:rPr>
              <a:t>8</a:t>
            </a:fld>
            <a:endParaRPr>
              <a:solidFill>
                <a:schemeClr val="dk2"/>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US">
                <a:solidFill>
                  <a:schemeClr val="dk2"/>
                </a:solidFill>
                <a:latin typeface="Proxima Nova"/>
                <a:ea typeface="Proxima Nova"/>
                <a:cs typeface="Proxima Nova"/>
                <a:sym typeface="Proxima Nova"/>
              </a:rPr>
              <a:t>9</a:t>
            </a:fld>
            <a:endParaRPr>
              <a:solidFill>
                <a:schemeClr val="dk2"/>
              </a:solidFill>
              <a:latin typeface="Proxima Nova"/>
              <a:ea typeface="Proxima Nova"/>
              <a:cs typeface="Proxima Nova"/>
              <a:sym typeface="Proxima Nova"/>
            </a:endParaRPr>
          </a:p>
        </p:txBody>
      </p:sp>
      <p:sp>
        <p:nvSpPr>
          <p:cNvPr id="136" name="Google Shape;136;p12"/>
          <p:cNvSpPr/>
          <p:nvPr/>
        </p:nvSpPr>
        <p:spPr>
          <a:xfrm>
            <a:off x="2553600" y="1290600"/>
            <a:ext cx="7084800" cy="4276800"/>
          </a:xfrm>
          <a:prstGeom prst="cloudCallout">
            <a:avLst>
              <a:gd name="adj1" fmla="val -20833"/>
              <a:gd name="adj2" fmla="val 625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4000">
                <a:solidFill>
                  <a:srgbClr val="CC0000"/>
                </a:solidFill>
                <a:latin typeface="Alfa Slab One"/>
                <a:ea typeface="Alfa Slab One"/>
                <a:cs typeface="Alfa Slab One"/>
                <a:sym typeface="Alfa Slab One"/>
              </a:rPr>
              <a:t>Questions?</a:t>
            </a:r>
            <a:endParaRPr sz="4000">
              <a:solidFill>
                <a:srgbClr val="CC0000"/>
              </a:solidFill>
              <a:latin typeface="Alfa Slab One"/>
              <a:ea typeface="Alfa Slab One"/>
              <a:cs typeface="Alfa Slab One"/>
              <a:sym typeface="Alfa Slab One"/>
            </a:endParaRPr>
          </a:p>
          <a:p>
            <a:pPr marL="0" lvl="0" indent="0" algn="ctr" rtl="0">
              <a:spcBef>
                <a:spcPts val="0"/>
              </a:spcBef>
              <a:spcAft>
                <a:spcPts val="0"/>
              </a:spcAft>
              <a:buNone/>
            </a:pPr>
            <a:r>
              <a:rPr lang="en-US" sz="4000">
                <a:solidFill>
                  <a:srgbClr val="CC0000"/>
                </a:solidFill>
                <a:latin typeface="Alfa Slab One"/>
                <a:ea typeface="Alfa Slab One"/>
                <a:cs typeface="Alfa Slab One"/>
                <a:sym typeface="Alfa Slab One"/>
              </a:rPr>
              <a:t>Preguntas?</a:t>
            </a:r>
            <a:endParaRPr>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1958</Words>
  <Application>Microsoft Office PowerPoint</Application>
  <PresentationFormat>Widescreen</PresentationFormat>
  <Paragraphs>159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Proxima Nova Semibold</vt:lpstr>
      <vt:lpstr>Proxima Nova</vt:lpstr>
      <vt:lpstr>Arial</vt:lpstr>
      <vt:lpstr>Alfa Slab One</vt:lpstr>
      <vt:lpstr>Calibri</vt:lpstr>
      <vt:lpstr>Gameday</vt:lpstr>
      <vt:lpstr>City of Chelsea  Special Needs Registry </vt:lpstr>
      <vt:lpstr>Background/Fondo</vt:lpstr>
      <vt:lpstr>What is the Special Needs Registry? ¿Qué es el Registro de Necesidades Especiales?</vt:lpstr>
      <vt:lpstr>How does the registry work? ¿Cómo funciona el registro?</vt:lpstr>
      <vt:lpstr>How does this benefit residents? ¿Cómo beneficia esto a los residentes?</vt:lpstr>
      <vt:lpstr>How is this program activated? ¿Cómo se activa este programa?</vt:lpstr>
      <vt:lpstr>How can families enroll? ¿Cómo pueden inscribirse las familias?</vt:lpstr>
      <vt:lpstr>Special Needs Registry Form Formulario de Registro de Necesidades Especiales</vt:lpstr>
      <vt:lpstr>PowerPoint Presentation</vt:lpstr>
      <vt:lpstr>Safety Net Tracking System Programa de Seguimiento de Safety Net </vt:lpstr>
      <vt:lpstr>Background/Fondo</vt:lpstr>
      <vt:lpstr>Eligibility &amp; Enrollment Elegibilidad e inscripción</vt:lpstr>
      <vt:lpstr>How does the search work?  ¿Cómo funciona la búsqueda?</vt:lpstr>
      <vt:lpstr>Limitations/Limitaciones</vt:lpstr>
      <vt:lpstr>Where to sign up? ¿Dónde inscribirse?</vt:lpstr>
      <vt:lpstr>Homebound Vaccination Program Programa de Vacunación Domiciliaria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City of Chelsea  Special Needs Registry </dc:title>
  <dc:creator>Sandoval, Julissa</dc:creator>
  <cp:lastModifiedBy>Sandoval, Julissa</cp:lastModifiedBy>
  <cp:revision>1</cp:revision>
  <dcterms:created xsi:type="dcterms:W3CDTF">2024-04-17T15:01:59Z</dcterms:created>
  <dcterms:modified xsi:type="dcterms:W3CDTF">2025-12-02T16:50:26Z</dcterms:modified>
</cp:coreProperties>
</file>