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6"/>
  </p:notesMasterIdLst>
  <p:sldIdLst>
    <p:sldId id="256" r:id="rId5"/>
    <p:sldId id="258" r:id="rId6"/>
    <p:sldId id="308" r:id="rId7"/>
    <p:sldId id="309" r:id="rId8"/>
    <p:sldId id="304" r:id="rId9"/>
    <p:sldId id="266" r:id="rId10"/>
    <p:sldId id="263" r:id="rId11"/>
    <p:sldId id="264" r:id="rId12"/>
    <p:sldId id="265" r:id="rId13"/>
    <p:sldId id="259" r:id="rId14"/>
    <p:sldId id="268" r:id="rId15"/>
    <p:sldId id="269" r:id="rId16"/>
    <p:sldId id="260" r:id="rId17"/>
    <p:sldId id="271" r:id="rId18"/>
    <p:sldId id="272" r:id="rId19"/>
    <p:sldId id="322" r:id="rId20"/>
    <p:sldId id="261" r:id="rId21"/>
    <p:sldId id="273" r:id="rId22"/>
    <p:sldId id="280" r:id="rId23"/>
    <p:sldId id="274" r:id="rId24"/>
    <p:sldId id="321" r:id="rId25"/>
    <p:sldId id="310" r:id="rId26"/>
    <p:sldId id="275" r:id="rId27"/>
    <p:sldId id="276" r:id="rId28"/>
    <p:sldId id="279" r:id="rId29"/>
    <p:sldId id="282" r:id="rId30"/>
    <p:sldId id="311" r:id="rId31"/>
    <p:sldId id="312" r:id="rId32"/>
    <p:sldId id="277" r:id="rId33"/>
    <p:sldId id="281" r:id="rId34"/>
    <p:sldId id="267" r:id="rId35"/>
    <p:sldId id="278" r:id="rId36"/>
    <p:sldId id="305" r:id="rId37"/>
    <p:sldId id="283" r:id="rId38"/>
    <p:sldId id="319" r:id="rId39"/>
    <p:sldId id="313" r:id="rId40"/>
    <p:sldId id="314" r:id="rId41"/>
    <p:sldId id="315" r:id="rId42"/>
    <p:sldId id="303" r:id="rId43"/>
    <p:sldId id="316" r:id="rId44"/>
    <p:sldId id="318" r:id="rId45"/>
  </p:sldIdLst>
  <p:sldSz cx="18288000" cy="10287000"/>
  <p:notesSz cx="6858000" cy="9144000"/>
  <p:embeddedFontLst>
    <p:embeddedFont>
      <p:font typeface="Open Sans Bold" panose="020B0806030504020204" pitchFamily="34" charset="0"/>
      <p:regular r:id="rId47"/>
      <p:bold r:id="rId48"/>
      <p:italic r:id="rId49"/>
      <p:boldItalic r:id="rId50"/>
    </p:embeddedFont>
    <p:embeddedFont>
      <p:font typeface="Open Sans Light" panose="020B0306030504020204" pitchFamily="34" charset="0"/>
      <p:regular r:id="rId51"/>
      <p:italic r:id="rId52"/>
    </p:embeddedFont>
    <p:embeddedFont>
      <p:font typeface="Oswald" panose="00000500000000000000" pitchFamily="2" charset="0"/>
      <p:regular r:id="rId53"/>
      <p:bold r:id="rId54"/>
    </p:embeddedFont>
    <p:embeddedFont>
      <p:font typeface="Oswald Bold" panose="00000800000000000000" pitchFamily="2" charset="0"/>
      <p:regular r:id="rId55"/>
      <p:bold r:id="rId56"/>
      <p:italic r:id="rId57"/>
      <p:boldItalic r:id="rId58"/>
    </p:embeddedFont>
    <p:embeddedFont>
      <p:font typeface="Poppins Bold" panose="00000800000000000000" pitchFamily="2" charset="0"/>
      <p:regular r:id="rId59"/>
      <p:bold r:id="rId60"/>
      <p:italic r:id="rId61"/>
      <p:boldItalic r:id="rId62"/>
    </p:embeddedFont>
    <p:embeddedFont>
      <p:font typeface="Prompt Bold Bold" panose="020B0604020202020204" charset="-34"/>
      <p:regular r:id="rId63"/>
      <p:bold r:id="rId64"/>
    </p:embeddedFont>
    <p:embeddedFont>
      <p:font typeface="TT Rounds Condensed" panose="020B0604020202020204" charset="0"/>
      <p:regular r:id="rId65"/>
      <p:bold r:id="rId66"/>
      <p:italic r:id="rId67"/>
      <p:boldItalic r:id="rId68"/>
    </p:embeddedFont>
    <p:embeddedFont>
      <p:font typeface="TT Rounds Condensed Bold" panose="020B060402020202020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8"/>
    <p:restoredTop sz="94694"/>
  </p:normalViewPr>
  <p:slideViewPr>
    <p:cSldViewPr snapToGrid="0">
      <p:cViewPr varScale="1">
        <p:scale>
          <a:sx n="70" d="100"/>
          <a:sy n="70" d="100"/>
        </p:scale>
        <p:origin x="309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AECCC-A217-8C4E-AFBE-5657681DF5DB}"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F8099-0160-5F47-8006-A62ABF99EC62}" type="slidenum">
              <a:rPr lang="en-US" smtClean="0"/>
              <a:t>‹#›</a:t>
            </a:fld>
            <a:endParaRPr lang="en-US"/>
          </a:p>
        </p:txBody>
      </p:sp>
    </p:spTree>
    <p:extLst>
      <p:ext uri="{BB962C8B-B14F-4D97-AF65-F5344CB8AC3E}">
        <p14:creationId xmlns:p14="http://schemas.microsoft.com/office/powerpoint/2010/main" val="8347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F8099-0160-5F47-8006-A62ABF99EC62}" type="slidenum">
              <a:rPr lang="en-US" smtClean="0"/>
              <a:t>7</a:t>
            </a:fld>
            <a:endParaRPr lang="en-US"/>
          </a:p>
        </p:txBody>
      </p:sp>
    </p:spTree>
    <p:extLst>
      <p:ext uri="{BB962C8B-B14F-4D97-AF65-F5344CB8AC3E}">
        <p14:creationId xmlns:p14="http://schemas.microsoft.com/office/powerpoint/2010/main" val="215621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F8099-0160-5F47-8006-A62ABF99EC62}" type="slidenum">
              <a:rPr lang="en-US" smtClean="0"/>
              <a:t>8</a:t>
            </a:fld>
            <a:endParaRPr lang="en-US"/>
          </a:p>
        </p:txBody>
      </p:sp>
    </p:spTree>
    <p:extLst>
      <p:ext uri="{BB962C8B-B14F-4D97-AF65-F5344CB8AC3E}">
        <p14:creationId xmlns:p14="http://schemas.microsoft.com/office/powerpoint/2010/main" val="195702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F8099-0160-5F47-8006-A62ABF99EC62}" type="slidenum">
              <a:rPr lang="en-US" smtClean="0"/>
              <a:t>9</a:t>
            </a:fld>
            <a:endParaRPr lang="en-US"/>
          </a:p>
        </p:txBody>
      </p:sp>
    </p:spTree>
    <p:extLst>
      <p:ext uri="{BB962C8B-B14F-4D97-AF65-F5344CB8AC3E}">
        <p14:creationId xmlns:p14="http://schemas.microsoft.com/office/powerpoint/2010/main" val="254734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some ways you guys know of being organized?</a:t>
            </a:r>
          </a:p>
          <a:p>
            <a:endParaRPr lang="en-US"/>
          </a:p>
          <a:p>
            <a:endParaRPr lang="en-US"/>
          </a:p>
          <a:p>
            <a:r>
              <a:rPr lang="en-US"/>
              <a:t>What does it mean to advocate for yourself?</a:t>
            </a:r>
          </a:p>
          <a:p>
            <a:r>
              <a:rPr lang="en-US"/>
              <a:t>How can you advocate if there is a course or activity you are not interested in?</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some ways you guys know of being organized?</a:t>
            </a:r>
          </a:p>
          <a:p>
            <a:endParaRPr lang="en-US"/>
          </a:p>
          <a:p>
            <a:endParaRPr lang="en-US"/>
          </a:p>
          <a:p>
            <a:r>
              <a:rPr lang="en-US"/>
              <a:t>What does it mean to advocate for yourself?</a:t>
            </a:r>
          </a:p>
          <a:p>
            <a:r>
              <a:rPr lang="en-US"/>
              <a:t>How can you advocate if there is a course or activity you are not interested in?</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some ways you guys know of being organized?</a:t>
            </a:r>
          </a:p>
          <a:p>
            <a:endParaRPr lang="en-US"/>
          </a:p>
          <a:p>
            <a:endParaRPr lang="en-US"/>
          </a:p>
          <a:p>
            <a:r>
              <a:rPr lang="en-US"/>
              <a:t>What does it mean to advocate for yourself?</a:t>
            </a:r>
          </a:p>
          <a:p>
            <a:r>
              <a:rPr lang="en-US"/>
              <a:t>How can you advocate if there is a course or activity you are not interested in?</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F8099-0160-5F47-8006-A62ABF99EC62}" type="slidenum">
              <a:rPr lang="en-US" smtClean="0"/>
              <a:t>39</a:t>
            </a:fld>
            <a:endParaRPr lang="en-US"/>
          </a:p>
        </p:txBody>
      </p:sp>
    </p:spTree>
    <p:extLst>
      <p:ext uri="{BB962C8B-B14F-4D97-AF65-F5344CB8AC3E}">
        <p14:creationId xmlns:p14="http://schemas.microsoft.com/office/powerpoint/2010/main" val="12734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sv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sv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sv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svg"/><Relationship Id="rId7" Type="http://schemas.openxmlformats.org/officeDocument/2006/relationships/image" Target="../media/image5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0.svg"/><Relationship Id="rId7" Type="http://schemas.openxmlformats.org/officeDocument/2006/relationships/image" Target="../media/image6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sv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sv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7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2.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0.svg"/><Relationship Id="rId7" Type="http://schemas.openxmlformats.org/officeDocument/2006/relationships/image" Target="../media/image7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0.sv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notesSlide" Target="../notesSlides/notesSlide7.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88.png"/><Relationship Id="rId5" Type="http://schemas.openxmlformats.org/officeDocument/2006/relationships/image" Target="../media/image11.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10.svg"/><Relationship Id="rId9" Type="http://schemas.openxmlformats.org/officeDocument/2006/relationships/image" Target="../media/image86.jpeg"/><Relationship Id="rId1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svg"/><Relationship Id="rId7"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0.sv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12.sv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a:effectLst/>
      </p:bgPr>
    </p:bg>
    <p:spTree>
      <p:nvGrpSpPr>
        <p:cNvPr id="1" name=""/>
        <p:cNvGrpSpPr/>
        <p:nvPr/>
      </p:nvGrpSpPr>
      <p:grpSpPr>
        <a:xfrm>
          <a:off x="0" y="0"/>
          <a:ext cx="0" cy="0"/>
          <a:chOff x="0" y="0"/>
          <a:chExt cx="0" cy="0"/>
        </a:xfrm>
      </p:grpSpPr>
      <p:sp>
        <p:nvSpPr>
          <p:cNvPr id="3" name="TextBox 3"/>
          <p:cNvSpPr txBox="1"/>
          <p:nvPr/>
        </p:nvSpPr>
        <p:spPr>
          <a:xfrm>
            <a:off x="3299815" y="3599958"/>
            <a:ext cx="11688369" cy="3152145"/>
          </a:xfrm>
          <a:prstGeom prst="rect">
            <a:avLst/>
          </a:prstGeom>
        </p:spPr>
        <p:txBody>
          <a:bodyPr wrap="square" lIns="0" tIns="0" rIns="0" bIns="0" rtlCol="0" anchor="t">
            <a:spAutoFit/>
          </a:bodyPr>
          <a:lstStyle/>
          <a:p>
            <a:pPr algn="ctr">
              <a:lnSpc>
                <a:spcPts val="25457"/>
              </a:lnSpc>
            </a:pPr>
            <a:r>
              <a:rPr lang="en-US" sz="18183">
                <a:solidFill>
                  <a:srgbClr val="FFFFFF"/>
                </a:solidFill>
                <a:latin typeface="Prompt Bold Bold"/>
              </a:rPr>
              <a:t>WELCOME</a:t>
            </a:r>
          </a:p>
        </p:txBody>
      </p:sp>
      <p:sp>
        <p:nvSpPr>
          <p:cNvPr id="4" name="TextBox 4"/>
          <p:cNvSpPr txBox="1"/>
          <p:nvPr/>
        </p:nvSpPr>
        <p:spPr>
          <a:xfrm>
            <a:off x="3780229" y="6752103"/>
            <a:ext cx="10727539" cy="1326902"/>
          </a:xfrm>
          <a:prstGeom prst="rect">
            <a:avLst/>
          </a:prstGeom>
        </p:spPr>
        <p:txBody>
          <a:bodyPr lIns="0" tIns="0" rIns="0" bIns="0" rtlCol="0" anchor="t">
            <a:spAutoFit/>
          </a:bodyPr>
          <a:lstStyle/>
          <a:p>
            <a:pPr algn="ctr">
              <a:lnSpc>
                <a:spcPts val="5366"/>
              </a:lnSpc>
            </a:pPr>
            <a:r>
              <a:rPr lang="en-US" sz="6600" dirty="0">
                <a:solidFill>
                  <a:srgbClr val="FFFFFF"/>
                </a:solidFill>
                <a:latin typeface="Oswald"/>
              </a:rPr>
              <a:t>TO EAST LAKE HIGH SCHOOL</a:t>
            </a:r>
            <a:endParaRPr lang="en-US" sz="1200" dirty="0">
              <a:solidFill>
                <a:srgbClr val="FFFFFF"/>
              </a:solidFill>
              <a:latin typeface="Oswald"/>
            </a:endParaRPr>
          </a:p>
          <a:p>
            <a:pPr algn="ctr">
              <a:lnSpc>
                <a:spcPts val="5366"/>
              </a:lnSpc>
            </a:pPr>
            <a:r>
              <a:rPr lang="en-US" sz="3833" dirty="0">
                <a:solidFill>
                  <a:srgbClr val="FFFFFF"/>
                </a:solidFill>
                <a:latin typeface="Oswald"/>
              </a:rPr>
              <a:t>WE ARE GLAD YOU ARE HERE!</a:t>
            </a:r>
          </a:p>
        </p:txBody>
      </p:sp>
      <p:pic>
        <p:nvPicPr>
          <p:cNvPr id="6" name="Picture 5" descr="A logo of a eagle&#10;&#10;Description automatically generated">
            <a:extLst>
              <a:ext uri="{FF2B5EF4-FFF2-40B4-BE49-F238E27FC236}">
                <a16:creationId xmlns:a16="http://schemas.microsoft.com/office/drawing/2014/main" id="{F41EAB7F-8EC5-C848-CF9B-E14119A16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890" y="1094220"/>
            <a:ext cx="4560216" cy="22009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4C4D50">
                <a:alpha val="100000"/>
              </a:srgbClr>
            </a:gs>
            <a:gs pos="33333">
              <a:srgbClr val="88898D">
                <a:alpha val="100000"/>
              </a:srgbClr>
            </a:gs>
            <a:gs pos="66667">
              <a:srgbClr val="727682">
                <a:alpha val="100000"/>
              </a:srgbClr>
            </a:gs>
            <a:gs pos="100000">
              <a:srgbClr val="131314">
                <a:alpha val="100000"/>
              </a:srgbClr>
            </a:gs>
          </a:gsLst>
          <a:lin ang="2100000"/>
        </a:gradFill>
        <a:effectLst/>
      </p:bgPr>
    </p:bg>
    <p:spTree>
      <p:nvGrpSpPr>
        <p:cNvPr id="1" name=""/>
        <p:cNvGrpSpPr/>
        <p:nvPr/>
      </p:nvGrpSpPr>
      <p:grpSpPr>
        <a:xfrm>
          <a:off x="0" y="0"/>
          <a:ext cx="0" cy="0"/>
          <a:chOff x="0" y="0"/>
          <a:chExt cx="0" cy="0"/>
        </a:xfrm>
      </p:grpSpPr>
      <p:grpSp>
        <p:nvGrpSpPr>
          <p:cNvPr id="2" name="Group 2"/>
          <p:cNvGrpSpPr/>
          <p:nvPr/>
        </p:nvGrpSpPr>
        <p:grpSpPr>
          <a:xfrm>
            <a:off x="685801" y="3086100"/>
            <a:ext cx="16840200" cy="3558200"/>
            <a:chOff x="-2755961" y="-342900"/>
            <a:chExt cx="22453600" cy="4744266"/>
          </a:xfrm>
        </p:grpSpPr>
        <p:sp>
          <p:nvSpPr>
            <p:cNvPr id="3" name="TextBox 3"/>
            <p:cNvSpPr txBox="1"/>
            <p:nvPr/>
          </p:nvSpPr>
          <p:spPr>
            <a:xfrm>
              <a:off x="-2755961" y="-342900"/>
              <a:ext cx="22453600" cy="4202859"/>
            </a:xfrm>
            <a:prstGeom prst="rect">
              <a:avLst/>
            </a:prstGeom>
          </p:spPr>
          <p:txBody>
            <a:bodyPr wrap="square" lIns="0" tIns="0" rIns="0" bIns="0" rtlCol="0" anchor="t">
              <a:spAutoFit/>
            </a:bodyPr>
            <a:lstStyle/>
            <a:p>
              <a:pPr algn="ctr">
                <a:lnSpc>
                  <a:spcPts val="25457"/>
                </a:lnSpc>
              </a:pPr>
              <a:r>
                <a:rPr lang="en-US" sz="18183">
                  <a:solidFill>
                    <a:srgbClr val="FFFFFF"/>
                  </a:solidFill>
                  <a:latin typeface="Prompt Bold Bold"/>
                </a:rPr>
                <a:t>ELHS FACTS</a:t>
              </a:r>
            </a:p>
          </p:txBody>
        </p:sp>
        <p:sp>
          <p:nvSpPr>
            <p:cNvPr id="4" name="TextBox 4"/>
            <p:cNvSpPr txBox="1"/>
            <p:nvPr/>
          </p:nvSpPr>
          <p:spPr>
            <a:xfrm>
              <a:off x="2772982" y="2417233"/>
              <a:ext cx="11497308" cy="1984133"/>
            </a:xfrm>
            <a:prstGeom prst="rect">
              <a:avLst/>
            </a:prstGeom>
          </p:spPr>
          <p:txBody>
            <a:bodyPr lIns="0" tIns="0" rIns="0" bIns="0" rtlCol="0" anchor="t">
              <a:spAutoFit/>
            </a:bodyPr>
            <a:lstStyle/>
            <a:p>
              <a:pPr algn="ctr">
                <a:lnSpc>
                  <a:spcPts val="13576"/>
                </a:lnSpc>
              </a:pPr>
              <a:r>
                <a:rPr lang="en-US" sz="6000">
                  <a:solidFill>
                    <a:srgbClr val="FFFFFF"/>
                  </a:solidFill>
                  <a:latin typeface="Oswald"/>
                </a:rPr>
                <a:t>Learn more about our school</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0325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ABOUT EAST LAKE HS</a:t>
            </a:r>
          </a:p>
        </p:txBody>
      </p:sp>
      <p:sp>
        <p:nvSpPr>
          <p:cNvPr id="3" name="TextBox 3"/>
          <p:cNvSpPr txBox="1"/>
          <p:nvPr/>
        </p:nvSpPr>
        <p:spPr>
          <a:xfrm>
            <a:off x="1028700" y="1959254"/>
            <a:ext cx="103251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FACTS AND DETAILS ABOUT OUR SCHOOL AND DISTRICT</a:t>
            </a:r>
          </a:p>
        </p:txBody>
      </p:sp>
      <p:sp>
        <p:nvSpPr>
          <p:cNvPr id="4" name="TextBox 4"/>
          <p:cNvSpPr txBox="1"/>
          <p:nvPr/>
        </p:nvSpPr>
        <p:spPr>
          <a:xfrm>
            <a:off x="1123948" y="3201922"/>
            <a:ext cx="16040100" cy="4924425"/>
          </a:xfrm>
          <a:prstGeom prst="rect">
            <a:avLst/>
          </a:prstGeom>
        </p:spPr>
        <p:txBody>
          <a:bodyPr wrap="square" lIns="0" tIns="0" rIns="0" bIns="0" rtlCol="0" anchor="t">
            <a:spAutoFit/>
          </a:bodyPr>
          <a:lstStyle/>
          <a:p>
            <a:pPr marL="457200" indent="-457200" algn="l">
              <a:buFont typeface="Courier New" panose="02070309020205020404" pitchFamily="49" charset="0"/>
              <a:buChar char="o"/>
            </a:pPr>
            <a:r>
              <a:rPr lang="en-US" sz="3200" spc="-111" dirty="0">
                <a:solidFill>
                  <a:srgbClr val="000000"/>
                </a:solidFill>
                <a:latin typeface="Open Sans Light"/>
              </a:rPr>
              <a:t>East Lake High School was built in 1986, and just graduated its’ 37</a:t>
            </a:r>
            <a:r>
              <a:rPr lang="en-US" sz="3200" spc="-111" baseline="30000" dirty="0">
                <a:solidFill>
                  <a:srgbClr val="000000"/>
                </a:solidFill>
                <a:latin typeface="Open Sans Light"/>
              </a:rPr>
              <a:t>th</a:t>
            </a:r>
            <a:r>
              <a:rPr lang="en-US" sz="3200" spc="-111" dirty="0">
                <a:solidFill>
                  <a:srgbClr val="000000"/>
                </a:solidFill>
                <a:latin typeface="Open Sans Light"/>
              </a:rPr>
              <a:t> class (class of 2025)</a:t>
            </a:r>
            <a:endParaRPr lang="en-US" sz="3200" spc="-111" dirty="0">
              <a:solidFill>
                <a:srgbClr val="000000"/>
              </a:solidFill>
              <a:latin typeface="Open Sans Light"/>
              <a:ea typeface="Open Sans Light"/>
              <a:cs typeface="Open Sans Light"/>
            </a:endParaRPr>
          </a:p>
          <a:p>
            <a:pPr marL="457200" indent="-457200" algn="l">
              <a:buFont typeface="Courier New" panose="02070309020205020404" pitchFamily="49" charset="0"/>
              <a:buChar char="o"/>
            </a:pPr>
            <a:endParaRPr lang="en-US" sz="3200" spc="-111" dirty="0">
              <a:solidFill>
                <a:srgbClr val="000000"/>
              </a:solidFill>
              <a:latin typeface="Open Sans Light"/>
            </a:endParaRPr>
          </a:p>
          <a:p>
            <a:pPr marL="457200" indent="-457200" algn="l">
              <a:buFont typeface="Courier New" panose="02070309020205020404" pitchFamily="49" charset="0"/>
              <a:buChar char="o"/>
            </a:pPr>
            <a:r>
              <a:rPr lang="en-US" sz="3200" spc="-111" dirty="0">
                <a:solidFill>
                  <a:srgbClr val="000000"/>
                </a:solidFill>
                <a:latin typeface="Open Sans Light"/>
              </a:rPr>
              <a:t>East Lake has been ranked as an “A” school 20 times </a:t>
            </a:r>
          </a:p>
          <a:p>
            <a:pPr marL="457200" indent="-457200" algn="l">
              <a:buFont typeface="Courier New" panose="02070309020205020404" pitchFamily="49" charset="0"/>
              <a:buChar char="o"/>
            </a:pPr>
            <a:endParaRPr lang="en-US" sz="3200" spc="-111" dirty="0">
              <a:solidFill>
                <a:srgbClr val="000000"/>
              </a:solidFill>
              <a:latin typeface="Open Sans Light"/>
            </a:endParaRPr>
          </a:p>
          <a:p>
            <a:pPr marL="457200" indent="-457200" algn="l">
              <a:buFont typeface="Courier New" panose="02070309020205020404" pitchFamily="49" charset="0"/>
              <a:buChar char="o"/>
            </a:pPr>
            <a:r>
              <a:rPr lang="en-US" sz="3200" spc="-111" dirty="0">
                <a:solidFill>
                  <a:srgbClr val="000000"/>
                </a:solidFill>
                <a:latin typeface="Open Sans Light"/>
              </a:rPr>
              <a:t>Our 2025-2026 enrollment is approximately </a:t>
            </a:r>
            <a:r>
              <a:rPr lang="en-US" sz="3200" b="1" spc="-111" dirty="0">
                <a:solidFill>
                  <a:srgbClr val="0070C0"/>
                </a:solidFill>
                <a:latin typeface="Open Sans Light"/>
              </a:rPr>
              <a:t>1950</a:t>
            </a:r>
            <a:r>
              <a:rPr lang="en-US" sz="3200" b="1" spc="-111" dirty="0">
                <a:solidFill>
                  <a:srgbClr val="000000"/>
                </a:solidFill>
                <a:latin typeface="Open Sans Light"/>
              </a:rPr>
              <a:t> </a:t>
            </a:r>
            <a:r>
              <a:rPr lang="en-US" sz="3200" spc="-111" dirty="0">
                <a:solidFill>
                  <a:srgbClr val="000000"/>
                </a:solidFill>
                <a:latin typeface="Open Sans Light"/>
              </a:rPr>
              <a:t>students</a:t>
            </a:r>
            <a:endParaRPr lang="en-US" sz="3200" spc="-111" dirty="0">
              <a:solidFill>
                <a:srgbClr val="000000"/>
              </a:solidFill>
              <a:latin typeface="Open Sans Light"/>
              <a:ea typeface="Open Sans Light"/>
              <a:cs typeface="Open Sans Light"/>
            </a:endParaRPr>
          </a:p>
          <a:p>
            <a:pPr marL="457200" indent="-457200">
              <a:buFont typeface="Courier New" panose="02070309020205020404" pitchFamily="49" charset="0"/>
              <a:buChar char="o"/>
            </a:pPr>
            <a:endParaRPr lang="en-US" sz="3200" spc="-111" dirty="0">
              <a:solidFill>
                <a:srgbClr val="000000"/>
              </a:solidFill>
              <a:latin typeface="Open Sans Light"/>
            </a:endParaRPr>
          </a:p>
          <a:p>
            <a:pPr marL="457200" indent="-457200">
              <a:buFont typeface="Courier New" panose="02070309020205020404" pitchFamily="49" charset="0"/>
              <a:buChar char="o"/>
            </a:pPr>
            <a:r>
              <a:rPr lang="en-US" sz="3200" spc="-111" dirty="0">
                <a:solidFill>
                  <a:srgbClr val="000000"/>
                </a:solidFill>
                <a:latin typeface="Open Sans Light"/>
              </a:rPr>
              <a:t>We have approximately </a:t>
            </a:r>
            <a:r>
              <a:rPr lang="en-US" sz="3200" b="1" spc="-111" dirty="0">
                <a:solidFill>
                  <a:srgbClr val="0070C0"/>
                </a:solidFill>
                <a:latin typeface="Open Sans Light"/>
              </a:rPr>
              <a:t>130</a:t>
            </a:r>
            <a:r>
              <a:rPr lang="en-US" sz="3200" spc="-111" dirty="0">
                <a:solidFill>
                  <a:srgbClr val="000000"/>
                </a:solidFill>
                <a:latin typeface="Open Sans Light"/>
              </a:rPr>
              <a:t> staff members</a:t>
            </a:r>
            <a:endParaRPr lang="en-US" sz="3200" spc="-111" dirty="0">
              <a:solidFill>
                <a:srgbClr val="000000"/>
              </a:solidFill>
              <a:latin typeface="Open Sans Light"/>
              <a:ea typeface="Open Sans Light"/>
              <a:cs typeface="Open Sans Light"/>
            </a:endParaRPr>
          </a:p>
          <a:p>
            <a:pPr marL="457200" indent="-457200">
              <a:buFont typeface="Courier New" panose="02070309020205020404" pitchFamily="49" charset="0"/>
              <a:buChar char="o"/>
            </a:pPr>
            <a:endParaRPr lang="en-US" sz="3200" spc="-111" dirty="0">
              <a:solidFill>
                <a:srgbClr val="000000"/>
              </a:solidFill>
              <a:latin typeface="Open Sans Light"/>
            </a:endParaRPr>
          </a:p>
          <a:p>
            <a:pPr marL="457200" indent="-457200">
              <a:buFont typeface="Courier New" panose="02070309020205020404" pitchFamily="49" charset="0"/>
              <a:buChar char="o"/>
            </a:pPr>
            <a:r>
              <a:rPr lang="en-US" sz="3200" spc="-111" dirty="0">
                <a:solidFill>
                  <a:srgbClr val="000000"/>
                </a:solidFill>
                <a:latin typeface="Open Sans Light"/>
              </a:rPr>
              <a:t>Enrollment for the class of 2026 is approximately </a:t>
            </a:r>
            <a:r>
              <a:rPr lang="en-US" sz="3200" b="1" spc="-111" dirty="0">
                <a:solidFill>
                  <a:srgbClr val="0070C0"/>
                </a:solidFill>
                <a:latin typeface="Open Sans Light"/>
              </a:rPr>
              <a:t>485</a:t>
            </a:r>
            <a:r>
              <a:rPr lang="en-US" sz="3200" spc="-111" dirty="0">
                <a:solidFill>
                  <a:srgbClr val="000000"/>
                </a:solidFill>
                <a:latin typeface="Open Sans Light"/>
              </a:rPr>
              <a:t> students</a:t>
            </a:r>
            <a:endParaRPr lang="en-US" sz="3200" spc="-111" dirty="0">
              <a:solidFill>
                <a:srgbClr val="000000"/>
              </a:solidFill>
              <a:latin typeface="Open Sans Light"/>
              <a:ea typeface="Open Sans Light"/>
              <a:cs typeface="Open Sans Light"/>
            </a:endParaRPr>
          </a:p>
          <a:p>
            <a:pPr algn="l"/>
            <a:endParaRPr lang="en-US" sz="3200" spc="-111" dirty="0">
              <a:solidFill>
                <a:srgbClr val="000000"/>
              </a:solidFill>
              <a:latin typeface="Open Sans Light"/>
            </a:endParaRP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4FD43AE2-5D37-4798-5CA4-DC771BFF9CF3}"/>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904632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2230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AWARDS AND RANKINGS</a:t>
            </a:r>
          </a:p>
        </p:txBody>
      </p:sp>
      <p:sp>
        <p:nvSpPr>
          <p:cNvPr id="3" name="TextBox 3"/>
          <p:cNvSpPr txBox="1"/>
          <p:nvPr/>
        </p:nvSpPr>
        <p:spPr>
          <a:xfrm>
            <a:off x="1028700" y="1959254"/>
            <a:ext cx="9334500" cy="645617"/>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IN THE 2023-2024 SCHOOL YEAR….</a:t>
            </a:r>
          </a:p>
        </p:txBody>
      </p:sp>
      <p:sp>
        <p:nvSpPr>
          <p:cNvPr id="4" name="TextBox 4"/>
          <p:cNvSpPr txBox="1"/>
          <p:nvPr/>
        </p:nvSpPr>
        <p:spPr>
          <a:xfrm>
            <a:off x="1028700" y="2971032"/>
            <a:ext cx="16040100" cy="6969537"/>
          </a:xfrm>
          <a:prstGeom prst="rect">
            <a:avLst/>
          </a:prstGeom>
        </p:spPr>
        <p:txBody>
          <a:bodyPr wrap="square" lIns="0" tIns="0" rIns="0" bIns="0" rtlCol="0" anchor="t">
            <a:spAutoFit/>
          </a:bodyPr>
          <a:lstStyle/>
          <a:p>
            <a:pPr marL="457200" indent="-457200">
              <a:lnSpc>
                <a:spcPts val="3919"/>
              </a:lnSpc>
              <a:buFont typeface="Courier New" panose="02070309020205020404" pitchFamily="49" charset="0"/>
              <a:buChar char="o"/>
            </a:pPr>
            <a:r>
              <a:rPr lang="en-US" sz="2750" spc="-111" dirty="0">
                <a:solidFill>
                  <a:srgbClr val="000000"/>
                </a:solidFill>
                <a:latin typeface="Open Sans Light"/>
              </a:rPr>
              <a:t>East Lake High School received the designation of School of Excellence by the Florida Department of Education. </a:t>
            </a: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Our students took over </a:t>
            </a:r>
            <a:r>
              <a:rPr lang="en-US" sz="2750" b="1" spc="-111" dirty="0">
                <a:solidFill>
                  <a:srgbClr val="0070C0"/>
                </a:solidFill>
                <a:latin typeface="Open Sans Light"/>
              </a:rPr>
              <a:t>1800</a:t>
            </a:r>
            <a:r>
              <a:rPr lang="en-US" sz="2750" spc="-111" dirty="0">
                <a:solidFill>
                  <a:srgbClr val="0070C0"/>
                </a:solidFill>
                <a:latin typeface="Open Sans Light"/>
              </a:rPr>
              <a:t> </a:t>
            </a:r>
            <a:r>
              <a:rPr lang="en-US" sz="2750" spc="-111" dirty="0">
                <a:solidFill>
                  <a:srgbClr val="000000"/>
                </a:solidFill>
                <a:latin typeface="Open Sans Light"/>
              </a:rPr>
              <a:t>AP tests, with over </a:t>
            </a:r>
            <a:r>
              <a:rPr lang="en-US" sz="2750" b="1" spc="-111" dirty="0">
                <a:solidFill>
                  <a:srgbClr val="0070C0"/>
                </a:solidFill>
                <a:latin typeface="Open Sans Light"/>
              </a:rPr>
              <a:t>900</a:t>
            </a:r>
            <a:r>
              <a:rPr lang="en-US" sz="2750" spc="-111" dirty="0">
                <a:solidFill>
                  <a:srgbClr val="000000"/>
                </a:solidFill>
                <a:latin typeface="Open Sans Light"/>
              </a:rPr>
              <a:t> students taking at least one and a </a:t>
            </a:r>
            <a:r>
              <a:rPr lang="en-US" sz="2750" b="1" spc="-111" dirty="0">
                <a:solidFill>
                  <a:srgbClr val="0070C0"/>
                </a:solidFill>
                <a:latin typeface="Open Sans Light"/>
              </a:rPr>
              <a:t>69% </a:t>
            </a:r>
            <a:r>
              <a:rPr lang="en-US" sz="2750" spc="-111" dirty="0">
                <a:solidFill>
                  <a:srgbClr val="000000"/>
                </a:solidFill>
                <a:latin typeface="Open Sans Light"/>
              </a:rPr>
              <a:t>pass rate</a:t>
            </a:r>
            <a:endParaRPr lang="en-US" sz="2750" spc="-111" dirty="0">
              <a:solidFill>
                <a:srgbClr val="000000"/>
              </a:solidFill>
              <a:latin typeface="Open Sans Light"/>
              <a:ea typeface="Open Sans Light"/>
              <a:cs typeface="Open Sans Light"/>
            </a:endParaRPr>
          </a:p>
          <a:p>
            <a:pPr marL="457200" indent="-457200">
              <a:lnSpc>
                <a:spcPts val="3919"/>
              </a:lnSpc>
              <a:buFont typeface="Courier New" panose="02070309020205020404" pitchFamily="49" charset="0"/>
              <a:buChar char="o"/>
            </a:pPr>
            <a:r>
              <a:rPr lang="en-US" sz="2750" b="1" spc="-111" dirty="0">
                <a:solidFill>
                  <a:srgbClr val="0070C0"/>
                </a:solidFill>
                <a:latin typeface="Open Sans Light"/>
              </a:rPr>
              <a:t>20</a:t>
            </a:r>
            <a:r>
              <a:rPr lang="en-US" sz="2750" spc="-111" dirty="0">
                <a:solidFill>
                  <a:srgbClr val="000000"/>
                </a:solidFill>
                <a:latin typeface="Open Sans Light"/>
              </a:rPr>
              <a:t> of our graduates earned their Associates of Arts college degree from SPC along with their high school diploma. </a:t>
            </a:r>
            <a:endParaRPr lang="en-US" sz="2750" spc="-111" dirty="0">
              <a:solidFill>
                <a:srgbClr val="000000"/>
              </a:solidFill>
              <a:latin typeface="Open Sans Light"/>
              <a:ea typeface="Open Sans Light"/>
              <a:cs typeface="Open Sans Light"/>
            </a:endParaRPr>
          </a:p>
          <a:p>
            <a:pPr marL="457200" indent="-457200">
              <a:lnSpc>
                <a:spcPts val="3919"/>
              </a:lnSpc>
              <a:buFont typeface="Courier New" panose="02070309020205020404" pitchFamily="49" charset="0"/>
              <a:buChar char="o"/>
            </a:pPr>
            <a:r>
              <a:rPr lang="en-US" sz="2750" b="1" spc="-111" dirty="0">
                <a:solidFill>
                  <a:srgbClr val="0070C0"/>
                </a:solidFill>
                <a:latin typeface="Open Sans Light"/>
              </a:rPr>
              <a:t>350</a:t>
            </a:r>
            <a:r>
              <a:rPr lang="en-US" sz="2750" spc="-111" dirty="0">
                <a:solidFill>
                  <a:srgbClr val="000000"/>
                </a:solidFill>
                <a:latin typeface="Open Sans Light"/>
              </a:rPr>
              <a:t> students graduated with the Pinellas County Schools Advanced Scholars designation. </a:t>
            </a:r>
            <a:endParaRPr lang="en-US" sz="2750" spc="-111" dirty="0">
              <a:solidFill>
                <a:srgbClr val="000000"/>
              </a:solidFill>
              <a:latin typeface="Open Sans Light"/>
              <a:ea typeface="Open Sans Light"/>
              <a:cs typeface="Open Sans Light"/>
            </a:endParaRPr>
          </a:p>
          <a:p>
            <a:pPr marL="457200" indent="-457200">
              <a:lnSpc>
                <a:spcPts val="3919"/>
              </a:lnSpc>
              <a:buFont typeface="Courier New" panose="02070309020205020404" pitchFamily="49" charset="0"/>
              <a:buChar char="o"/>
            </a:pPr>
            <a:r>
              <a:rPr lang="en-US" sz="2750" b="1" spc="-111" dirty="0">
                <a:solidFill>
                  <a:srgbClr val="0070C0"/>
                </a:solidFill>
                <a:latin typeface="Open Sans Light"/>
              </a:rPr>
              <a:t>188</a:t>
            </a:r>
            <a:r>
              <a:rPr lang="en-US" sz="2750" spc="-111" dirty="0">
                <a:solidFill>
                  <a:srgbClr val="000000"/>
                </a:solidFill>
                <a:latin typeface="Open Sans Light"/>
              </a:rPr>
              <a:t> students graduated Summa Cum Laude – with a GPA greater than a 3.8. </a:t>
            </a:r>
            <a:endParaRPr lang="en-US" sz="2750" spc="-111" dirty="0">
              <a:solidFill>
                <a:srgbClr val="000000"/>
              </a:solidFill>
              <a:latin typeface="Open Sans Light"/>
              <a:ea typeface="Open Sans Light"/>
              <a:cs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Our seniors earned </a:t>
            </a:r>
            <a:r>
              <a:rPr lang="en-US" sz="2750" b="1" spc="-111" dirty="0">
                <a:solidFill>
                  <a:srgbClr val="0070C0"/>
                </a:solidFill>
                <a:latin typeface="Open Sans Light"/>
              </a:rPr>
              <a:t>600</a:t>
            </a:r>
            <a:r>
              <a:rPr lang="en-US" sz="2750" spc="-111" dirty="0">
                <a:solidFill>
                  <a:srgbClr val="000000"/>
                </a:solidFill>
                <a:latin typeface="Open Sans Light"/>
              </a:rPr>
              <a:t> industry certifications in areas such as Microsoft Bundle, Adobe InDesign, Adobe Illustrator, Adobe Flash, MTA Networking Security, Networking Fundamentals, Biotech certification, and Engineering Core Certification. </a:t>
            </a:r>
            <a:endParaRPr lang="en-US" sz="2750" spc="-111" dirty="0">
              <a:solidFill>
                <a:srgbClr val="000000"/>
              </a:solidFill>
              <a:latin typeface="Open Sans Light"/>
              <a:ea typeface="Open Sans Light"/>
              <a:cs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Our senior class contributed over </a:t>
            </a:r>
            <a:r>
              <a:rPr lang="en-US" sz="2750" b="1" spc="-111" dirty="0">
                <a:solidFill>
                  <a:srgbClr val="0070C0"/>
                </a:solidFill>
                <a:latin typeface="Open Sans Light"/>
              </a:rPr>
              <a:t>25,000</a:t>
            </a:r>
            <a:r>
              <a:rPr lang="en-US" sz="2750" spc="-111" dirty="0">
                <a:solidFill>
                  <a:srgbClr val="000000"/>
                </a:solidFill>
                <a:latin typeface="Open Sans Light"/>
              </a:rPr>
              <a:t> documented volunteer hours serving our community. </a:t>
            </a:r>
            <a:endParaRPr lang="en-US" sz="2750" spc="-111" dirty="0">
              <a:solidFill>
                <a:srgbClr val="000000"/>
              </a:solidFill>
              <a:latin typeface="Open Sans Light"/>
              <a:ea typeface="Open Sans Light"/>
              <a:cs typeface="Open Sans Light"/>
            </a:endParaRPr>
          </a:p>
          <a:p>
            <a:pPr marL="457200" indent="-457200" algn="l">
              <a:lnSpc>
                <a:spcPts val="3919"/>
              </a:lnSpc>
              <a:buFont typeface="Courier New" panose="02070309020205020404" pitchFamily="49" charset="0"/>
              <a:buChar char="o"/>
            </a:pPr>
            <a:endParaRPr lang="en-US" sz="2799" spc="-111" dirty="0">
              <a:solidFill>
                <a:srgbClr val="000000"/>
              </a:solidFill>
              <a:latin typeface="Open Sans Light"/>
            </a:endParaRPr>
          </a:p>
          <a:p>
            <a:pPr marL="457200" indent="-457200" algn="l">
              <a:lnSpc>
                <a:spcPts val="3919"/>
              </a:lnSpc>
              <a:buFont typeface="Courier New" panose="02070309020205020404" pitchFamily="49" charset="0"/>
              <a:buChar char="o"/>
            </a:pPr>
            <a:endParaRPr lang="en-US" sz="2799" spc="-111" dirty="0">
              <a:solidFill>
                <a:srgbClr val="000000"/>
              </a:solidFill>
              <a:latin typeface="Open Sans Light"/>
            </a:endParaRPr>
          </a:p>
          <a:p>
            <a:pPr algn="l">
              <a:lnSpc>
                <a:spcPts val="3919"/>
              </a:lnSpc>
            </a:pPr>
            <a:endParaRPr lang="en-US" sz="2799" spc="-111" dirty="0">
              <a:solidFill>
                <a:srgbClr val="000000"/>
              </a:solidFill>
              <a:latin typeface="Open Sans Light"/>
            </a:endParaRP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B4AB1717-F4B5-18B4-1587-4F6E01C60A4B}"/>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84586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A35C4">
                <a:alpha val="100000"/>
              </a:srgbClr>
            </a:gs>
            <a:gs pos="33333">
              <a:srgbClr val="5B76CF">
                <a:alpha val="100000"/>
              </a:srgbClr>
            </a:gs>
            <a:gs pos="66667">
              <a:srgbClr val="0C33AF">
                <a:alpha val="100000"/>
              </a:srgbClr>
            </a:gs>
            <a:gs pos="100000">
              <a:srgbClr val="192652">
                <a:alpha val="100000"/>
              </a:srgbClr>
            </a:gs>
          </a:gsLst>
          <a:lin ang="2100000"/>
        </a:gradFill>
        <a:effectLst/>
      </p:bgPr>
    </p:bg>
    <p:spTree>
      <p:nvGrpSpPr>
        <p:cNvPr id="1" name=""/>
        <p:cNvGrpSpPr/>
        <p:nvPr/>
      </p:nvGrpSpPr>
      <p:grpSpPr>
        <a:xfrm>
          <a:off x="0" y="0"/>
          <a:ext cx="0" cy="0"/>
          <a:chOff x="0" y="0"/>
          <a:chExt cx="0" cy="0"/>
        </a:xfrm>
      </p:grpSpPr>
      <p:grpSp>
        <p:nvGrpSpPr>
          <p:cNvPr id="2" name="Group 2"/>
          <p:cNvGrpSpPr/>
          <p:nvPr/>
        </p:nvGrpSpPr>
        <p:grpSpPr>
          <a:xfrm>
            <a:off x="0" y="3007266"/>
            <a:ext cx="18288000" cy="3547219"/>
            <a:chOff x="0" y="-342900"/>
            <a:chExt cx="13563352" cy="4729625"/>
          </a:xfrm>
        </p:grpSpPr>
        <p:sp>
          <p:nvSpPr>
            <p:cNvPr id="3" name="TextBox 3"/>
            <p:cNvSpPr txBox="1"/>
            <p:nvPr/>
          </p:nvSpPr>
          <p:spPr>
            <a:xfrm>
              <a:off x="0" y="-342900"/>
              <a:ext cx="13563352" cy="4202860"/>
            </a:xfrm>
            <a:prstGeom prst="rect">
              <a:avLst/>
            </a:prstGeom>
          </p:spPr>
          <p:txBody>
            <a:bodyPr lIns="0" tIns="0" rIns="0" bIns="0" rtlCol="0" anchor="t">
              <a:spAutoFit/>
            </a:bodyPr>
            <a:lstStyle/>
            <a:p>
              <a:pPr algn="ctr">
                <a:lnSpc>
                  <a:spcPts val="25457"/>
                </a:lnSpc>
              </a:pPr>
              <a:r>
                <a:rPr lang="en-US" sz="18183">
                  <a:solidFill>
                    <a:srgbClr val="FFFFFF"/>
                  </a:solidFill>
                  <a:latin typeface="Prompt Bold Bold"/>
                </a:rPr>
                <a:t>CURRICULUM</a:t>
              </a:r>
            </a:p>
          </p:txBody>
        </p:sp>
        <p:sp>
          <p:nvSpPr>
            <p:cNvPr id="4" name="TextBox 4"/>
            <p:cNvSpPr txBox="1"/>
            <p:nvPr/>
          </p:nvSpPr>
          <p:spPr>
            <a:xfrm>
              <a:off x="1033021" y="2402592"/>
              <a:ext cx="11497308" cy="1984133"/>
            </a:xfrm>
            <a:prstGeom prst="rect">
              <a:avLst/>
            </a:prstGeom>
          </p:spPr>
          <p:txBody>
            <a:bodyPr lIns="0" tIns="0" rIns="0" bIns="0" rtlCol="0" anchor="t">
              <a:spAutoFit/>
            </a:bodyPr>
            <a:lstStyle/>
            <a:p>
              <a:pPr algn="ctr">
                <a:lnSpc>
                  <a:spcPts val="13576"/>
                </a:lnSpc>
              </a:pPr>
              <a:r>
                <a:rPr lang="en-US" sz="6000">
                  <a:solidFill>
                    <a:srgbClr val="FFFFFF"/>
                  </a:solidFill>
                  <a:latin typeface="Oswald"/>
                </a:rPr>
                <a:t>Educational Opportunities at East Lake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0325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COURSEWORK</a:t>
            </a:r>
          </a:p>
        </p:txBody>
      </p:sp>
      <p:sp>
        <p:nvSpPr>
          <p:cNvPr id="3" name="TextBox 3"/>
          <p:cNvSpPr txBox="1"/>
          <p:nvPr/>
        </p:nvSpPr>
        <p:spPr>
          <a:xfrm>
            <a:off x="1028700" y="1959254"/>
            <a:ext cx="103251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ACADEMIC OPTIONS AVAILABLE AT EAST LAKE HS</a:t>
            </a:r>
          </a:p>
        </p:txBody>
      </p:sp>
      <p:sp>
        <p:nvSpPr>
          <p:cNvPr id="4" name="TextBox 4"/>
          <p:cNvSpPr txBox="1"/>
          <p:nvPr/>
        </p:nvSpPr>
        <p:spPr>
          <a:xfrm>
            <a:off x="1028700" y="2971032"/>
            <a:ext cx="16040100" cy="6401753"/>
          </a:xfrm>
          <a:prstGeom prst="rect">
            <a:avLst/>
          </a:prstGeom>
        </p:spPr>
        <p:txBody>
          <a:bodyPr wrap="square" lIns="0" tIns="0" rIns="0" bIns="0" rtlCol="0" anchor="t">
            <a:spAutoFit/>
          </a:bodyPr>
          <a:lstStyle/>
          <a:p>
            <a:pPr marL="457200" indent="-457200">
              <a:buFont typeface="Courier New" panose="02070309020205020404" pitchFamily="49" charset="0"/>
              <a:buChar char="o"/>
            </a:pPr>
            <a:r>
              <a:rPr lang="en-US" sz="3200" spc="-111" dirty="0">
                <a:solidFill>
                  <a:srgbClr val="000000"/>
                </a:solidFill>
                <a:latin typeface="Open Sans Light"/>
              </a:rPr>
              <a:t>Core courses: Language Arts, Math, Science, and Social Studies  </a:t>
            </a:r>
          </a:p>
          <a:p>
            <a:pPr marL="457200" indent="-457200" algn="l">
              <a:buFont typeface="Courier New" panose="02070309020205020404" pitchFamily="49" charset="0"/>
              <a:buChar char="o"/>
            </a:pPr>
            <a:endParaRPr lang="en-US" sz="3200" spc="-111" dirty="0">
              <a:solidFill>
                <a:srgbClr val="000000"/>
              </a:solidFill>
              <a:latin typeface="Open Sans Light"/>
            </a:endParaRPr>
          </a:p>
          <a:p>
            <a:pPr marL="457200" indent="-457200" algn="l">
              <a:buFont typeface="Courier New" panose="02070309020205020404" pitchFamily="49" charset="0"/>
              <a:buChar char="o"/>
            </a:pPr>
            <a:r>
              <a:rPr lang="en-US" sz="3200" spc="-111" dirty="0">
                <a:solidFill>
                  <a:srgbClr val="000000"/>
                </a:solidFill>
                <a:latin typeface="Open Sans Light"/>
              </a:rPr>
              <a:t>World Languages include French and Spanish</a:t>
            </a:r>
            <a:endParaRPr lang="en-US" sz="3200" spc="-111" dirty="0">
              <a:solidFill>
                <a:srgbClr val="000000"/>
              </a:solidFill>
              <a:latin typeface="Open Sans Light"/>
              <a:ea typeface="Open Sans Light"/>
              <a:cs typeface="Open Sans Light"/>
            </a:endParaRPr>
          </a:p>
          <a:p>
            <a:pPr marL="457200" indent="-457200">
              <a:buFont typeface="Courier New" panose="02070309020205020404" pitchFamily="49" charset="0"/>
              <a:buChar char="o"/>
            </a:pPr>
            <a:endParaRPr lang="en-US" sz="3200" spc="-111" dirty="0">
              <a:solidFill>
                <a:srgbClr val="000000"/>
              </a:solidFill>
              <a:latin typeface="Open Sans Light"/>
            </a:endParaRPr>
          </a:p>
          <a:p>
            <a:pPr marL="457200" indent="-457200">
              <a:buFont typeface="Courier New" panose="02070309020205020404" pitchFamily="49" charset="0"/>
              <a:buChar char="o"/>
            </a:pPr>
            <a:r>
              <a:rPr lang="en-US" sz="3200" spc="-111" dirty="0">
                <a:solidFill>
                  <a:srgbClr val="000000"/>
                </a:solidFill>
                <a:latin typeface="Open Sans Light"/>
              </a:rPr>
              <a:t>Elective courses: Business, Music, Art, Theater, Physical Education, Engineering, Biomedical, Social Studies, and Language Arts. </a:t>
            </a:r>
            <a:endParaRPr lang="en-US" sz="3200" spc="-111" dirty="0">
              <a:solidFill>
                <a:srgbClr val="000000"/>
              </a:solidFill>
              <a:latin typeface="Open Sans Light"/>
              <a:ea typeface="Open Sans Light"/>
              <a:cs typeface="Open Sans Light"/>
            </a:endParaRPr>
          </a:p>
          <a:p>
            <a:pPr marL="457200" indent="-457200" algn="l">
              <a:buFont typeface="Courier New" panose="02070309020205020404" pitchFamily="49" charset="0"/>
              <a:buChar char="o"/>
            </a:pPr>
            <a:endParaRPr lang="en-US" sz="3200" spc="-111" dirty="0">
              <a:solidFill>
                <a:srgbClr val="000000"/>
              </a:solidFill>
              <a:latin typeface="Open Sans Light"/>
            </a:endParaRPr>
          </a:p>
          <a:p>
            <a:pPr marL="457200" indent="-457200">
              <a:buFont typeface="Courier New" panose="02070309020205020404" pitchFamily="49" charset="0"/>
              <a:buChar char="o"/>
            </a:pPr>
            <a:r>
              <a:rPr lang="en-US" sz="3200" spc="-111" dirty="0">
                <a:solidFill>
                  <a:srgbClr val="000000"/>
                </a:solidFill>
                <a:latin typeface="Open Sans Light"/>
              </a:rPr>
              <a:t>Academies include: </a:t>
            </a:r>
            <a:endParaRPr lang="en-US" sz="3200" spc="-111" dirty="0">
              <a:solidFill>
                <a:srgbClr val="000000"/>
              </a:solidFill>
              <a:latin typeface="Open Sans Light"/>
              <a:ea typeface="Open Sans Light"/>
              <a:cs typeface="Open Sans Light"/>
            </a:endParaRPr>
          </a:p>
          <a:p>
            <a:pPr marL="914400" lvl="1" indent="-457200">
              <a:buFont typeface="Wingdings" pitchFamily="2" charset="2"/>
              <a:buChar char="Ø"/>
            </a:pPr>
            <a:r>
              <a:rPr lang="en-US" sz="3200" spc="-111" dirty="0">
                <a:solidFill>
                  <a:srgbClr val="000000"/>
                </a:solidFill>
                <a:latin typeface="Open Sans Light"/>
              </a:rPr>
              <a:t>Business Careers, Performing Arts, Biomedical Sciences, and Engineering (our district application program)</a:t>
            </a:r>
            <a:endParaRPr lang="en-US" sz="3200" spc="-111" dirty="0">
              <a:solidFill>
                <a:srgbClr val="000000"/>
              </a:solidFill>
              <a:latin typeface="Open Sans Light"/>
              <a:ea typeface="Open Sans Light"/>
              <a:cs typeface="Open Sans Light"/>
            </a:endParaRPr>
          </a:p>
          <a:p>
            <a:pPr algn="l"/>
            <a:endParaRPr lang="en-US" sz="3200" spc="-111" dirty="0">
              <a:solidFill>
                <a:srgbClr val="000000"/>
              </a:solidFill>
              <a:latin typeface="Open Sans Light"/>
            </a:endParaRPr>
          </a:p>
          <a:p>
            <a:pPr marL="457200" indent="-457200" algn="l">
              <a:buFont typeface="Courier New" panose="02070309020205020404" pitchFamily="49" charset="0"/>
              <a:buChar char="o"/>
            </a:pPr>
            <a:endParaRPr lang="en-US" sz="3200" spc="-111" dirty="0">
              <a:solidFill>
                <a:srgbClr val="000000"/>
              </a:solidFill>
              <a:latin typeface="Open Sans Light"/>
            </a:endParaRPr>
          </a:p>
          <a:p>
            <a:pPr algn="l"/>
            <a:endParaRPr lang="en-US" sz="3200" spc="-111" dirty="0">
              <a:solidFill>
                <a:srgbClr val="000000"/>
              </a:solidFill>
              <a:latin typeface="Open Sans Light"/>
            </a:endParaRP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7BFFC5B5-91DD-60A7-D9F2-C6AE9EB73025}"/>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8061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1010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EDUCATIONAL OPTIONS</a:t>
            </a:r>
          </a:p>
        </p:txBody>
      </p:sp>
      <p:sp>
        <p:nvSpPr>
          <p:cNvPr id="3" name="TextBox 3"/>
          <p:cNvSpPr txBox="1"/>
          <p:nvPr/>
        </p:nvSpPr>
        <p:spPr>
          <a:xfrm>
            <a:off x="1028700" y="1959254"/>
            <a:ext cx="103251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ACADEMIC OPTIONS AVAILABLE AT EAST LAKE HS</a:t>
            </a:r>
          </a:p>
        </p:txBody>
      </p:sp>
      <p:sp>
        <p:nvSpPr>
          <p:cNvPr id="4" name="TextBox 4"/>
          <p:cNvSpPr txBox="1"/>
          <p:nvPr/>
        </p:nvSpPr>
        <p:spPr>
          <a:xfrm>
            <a:off x="593534" y="2781300"/>
            <a:ext cx="17223833" cy="6969537"/>
          </a:xfrm>
          <a:prstGeom prst="rect">
            <a:avLst/>
          </a:prstGeom>
        </p:spPr>
        <p:txBody>
          <a:bodyPr wrap="square" lIns="0" tIns="0" rIns="0" bIns="0" rtlCol="0" anchor="t">
            <a:spAutoFit/>
          </a:bodyPr>
          <a:lstStyle/>
          <a:p>
            <a:pPr marL="457200" indent="-457200">
              <a:lnSpc>
                <a:spcPts val="3919"/>
              </a:lnSpc>
              <a:buFont typeface="Courier New" panose="02070309020205020404" pitchFamily="49" charset="0"/>
              <a:buChar char="o"/>
            </a:pPr>
            <a:r>
              <a:rPr lang="en-US" sz="2750" b="1" u="sng" spc="-111" dirty="0">
                <a:solidFill>
                  <a:srgbClr val="000000"/>
                </a:solidFill>
                <a:latin typeface="Open Sans Light"/>
              </a:rPr>
              <a:t>Advanced Placement</a:t>
            </a:r>
            <a:r>
              <a:rPr lang="en-US" sz="2750" spc="-111" dirty="0">
                <a:solidFill>
                  <a:srgbClr val="000000"/>
                </a:solidFill>
                <a:latin typeface="Open Sans Light"/>
              </a:rPr>
              <a:t>:  courses include English Language, English Literature, Biology, Chemistry, Physics 1, Physics 2, Physics C: Mechanics, Environmental Science, World History, US History, US Government and Politics, Microeconomics, Macroeconomics, Human Geography, Psychology, European History, 2D Studio Art, 3D Studio Art, Spanish, French, Statistics, Pre-Calculus, Calculus AB, Calculus BC, Music Theory, Computer Science Principles, Computer Science A, Capstone Seminar and Research</a:t>
            </a:r>
            <a:endParaRPr lang="en-US" sz="2750" b="1" u="sng" spc="-111" dirty="0">
              <a:solidFill>
                <a:srgbClr val="000000"/>
              </a:solidFill>
              <a:latin typeface="Open Sans Light"/>
            </a:endParaRPr>
          </a:p>
          <a:p>
            <a:pPr marL="457200" indent="-457200" algn="l">
              <a:lnSpc>
                <a:spcPts val="3919"/>
              </a:lnSpc>
              <a:buFont typeface="Courier New" panose="02070309020205020404" pitchFamily="49" charset="0"/>
              <a:buChar char="o"/>
            </a:pPr>
            <a:endParaRPr lang="en-US" sz="2799" b="1" u="sng" spc="-111" dirty="0">
              <a:solidFill>
                <a:srgbClr val="000000"/>
              </a:solidFill>
              <a:latin typeface="Open Sans Light"/>
            </a:endParaRPr>
          </a:p>
          <a:p>
            <a:pPr marL="457200" indent="-457200" algn="l">
              <a:lnSpc>
                <a:spcPts val="3919"/>
              </a:lnSpc>
              <a:buFont typeface="Courier New" panose="02070309020205020404" pitchFamily="49" charset="0"/>
              <a:buChar char="o"/>
            </a:pPr>
            <a:r>
              <a:rPr lang="en-US" sz="2750" b="1" u="sng" spc="-111" dirty="0">
                <a:solidFill>
                  <a:srgbClr val="000000"/>
                </a:solidFill>
                <a:latin typeface="Open Sans Light"/>
              </a:rPr>
              <a:t>Dual Enrollment Program</a:t>
            </a:r>
            <a:r>
              <a:rPr lang="en-US" sz="2750" spc="-111" dirty="0">
                <a:solidFill>
                  <a:srgbClr val="000000"/>
                </a:solidFill>
                <a:latin typeface="Open Sans Light"/>
              </a:rPr>
              <a:t>: students may earn high school and college credits by enrolling in courses at St. Petersburg College and can work toward certain vocational certifications at our local technical school, Pinellas Technical College</a:t>
            </a:r>
            <a:endParaRPr lang="en-US" sz="2750" spc="-111" dirty="0">
              <a:solidFill>
                <a:srgbClr val="000000"/>
              </a:solidFill>
              <a:latin typeface="Open Sans Light"/>
              <a:ea typeface="Open Sans Light"/>
              <a:cs typeface="Open Sans Light"/>
            </a:endParaRPr>
          </a:p>
          <a:p>
            <a:pPr algn="l">
              <a:lnSpc>
                <a:spcPts val="3919"/>
              </a:lnSpc>
            </a:pPr>
            <a:endParaRPr lang="en-US" sz="2799" spc="-111" dirty="0">
              <a:solidFill>
                <a:srgbClr val="000000"/>
              </a:solidFill>
              <a:latin typeface="Open Sans Light"/>
            </a:endParaRPr>
          </a:p>
          <a:p>
            <a:pPr marL="457200" indent="-457200" algn="l">
              <a:lnSpc>
                <a:spcPts val="3919"/>
              </a:lnSpc>
              <a:buFont typeface="Courier New" panose="02070309020205020404" pitchFamily="49" charset="0"/>
              <a:buChar char="o"/>
            </a:pPr>
            <a:r>
              <a:rPr lang="en-US" sz="2750" b="1" u="sng" spc="-111" dirty="0">
                <a:solidFill>
                  <a:srgbClr val="000000"/>
                </a:solidFill>
                <a:latin typeface="Open Sans Light"/>
              </a:rPr>
              <a:t>Career Certification</a:t>
            </a:r>
            <a:r>
              <a:rPr lang="en-US" sz="2750" spc="-111" dirty="0">
                <a:solidFill>
                  <a:srgbClr val="000000"/>
                </a:solidFill>
                <a:latin typeface="Open Sans Light"/>
              </a:rPr>
              <a:t>: opportunities to earn industry certification through CTE, BioMed, &amp; Engineering courses</a:t>
            </a:r>
          </a:p>
          <a:p>
            <a:pPr algn="l">
              <a:lnSpc>
                <a:spcPts val="3919"/>
              </a:lnSpc>
            </a:pP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b="1" u="sng" spc="-111" dirty="0">
                <a:solidFill>
                  <a:srgbClr val="000000"/>
                </a:solidFill>
                <a:latin typeface="Open Sans Light"/>
              </a:rPr>
              <a:t>AICE (Cambridge)</a:t>
            </a:r>
            <a:r>
              <a:rPr lang="en-US" sz="2750" spc="-111" dirty="0">
                <a:solidFill>
                  <a:srgbClr val="000000"/>
                </a:solidFill>
                <a:latin typeface="Open Sans Light"/>
              </a:rPr>
              <a:t>: students may take courses in Science, or English  </a:t>
            </a:r>
            <a:endParaRPr lang="en-US" sz="2750" spc="-111" dirty="0">
              <a:solidFill>
                <a:srgbClr val="000000"/>
              </a:solidFill>
              <a:latin typeface="Open Sans Light"/>
              <a:ea typeface="Open Sans Light"/>
              <a:cs typeface="Open Sans Light"/>
            </a:endParaRPr>
          </a:p>
          <a:p>
            <a:pPr marL="457200" indent="-457200" algn="l">
              <a:lnSpc>
                <a:spcPts val="3919"/>
              </a:lnSpc>
              <a:buFont typeface="Courier New" panose="02070309020205020404" pitchFamily="49" charset="0"/>
              <a:buChar char="o"/>
            </a:pPr>
            <a:endParaRPr lang="en-US" sz="2799" spc="-111" dirty="0">
              <a:solidFill>
                <a:srgbClr val="000000"/>
              </a:solidFill>
              <a:latin typeface="Open Sans Light"/>
            </a:endParaRPr>
          </a:p>
          <a:p>
            <a:pPr algn="l">
              <a:lnSpc>
                <a:spcPts val="3919"/>
              </a:lnSpc>
            </a:pPr>
            <a:endParaRPr lang="en-US" sz="2799" spc="-111" dirty="0">
              <a:solidFill>
                <a:srgbClr val="000000"/>
              </a:solidFill>
              <a:latin typeface="Open Sans Light"/>
            </a:endParaRP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52B585FA-8E6A-0B27-0E50-1188BE291B34}"/>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61829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3A89-600D-FBB7-005F-A228C1D85E6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4E7A23C-2794-64BD-39C2-D39A84238D3C}"/>
              </a:ext>
            </a:extLst>
          </p:cNvPr>
          <p:cNvSpPr txBox="1"/>
          <p:nvPr/>
        </p:nvSpPr>
        <p:spPr>
          <a:xfrm>
            <a:off x="1028700" y="742950"/>
            <a:ext cx="12230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Scheduling Changes</a:t>
            </a:r>
          </a:p>
        </p:txBody>
      </p:sp>
      <p:sp>
        <p:nvSpPr>
          <p:cNvPr id="3" name="TextBox 3">
            <a:extLst>
              <a:ext uri="{FF2B5EF4-FFF2-40B4-BE49-F238E27FC236}">
                <a16:creationId xmlns:a16="http://schemas.microsoft.com/office/drawing/2014/main" id="{D82B6106-854B-21ED-F889-E50AD81486E6}"/>
              </a:ext>
            </a:extLst>
          </p:cNvPr>
          <p:cNvSpPr txBox="1"/>
          <p:nvPr/>
        </p:nvSpPr>
        <p:spPr>
          <a:xfrm>
            <a:off x="1028700" y="1959254"/>
            <a:ext cx="9334500" cy="1326838"/>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Follow the process from the call-out/email. </a:t>
            </a:r>
            <a:br>
              <a:rPr lang="en-US" sz="3833" dirty="0">
                <a:solidFill>
                  <a:srgbClr val="848794"/>
                </a:solidFill>
                <a:latin typeface="Oswald"/>
              </a:rPr>
            </a:br>
            <a:r>
              <a:rPr lang="en-US" sz="3833" dirty="0">
                <a:solidFill>
                  <a:srgbClr val="848794"/>
                </a:solidFill>
                <a:latin typeface="Oswald"/>
              </a:rPr>
              <a:t>Also on the school website.</a:t>
            </a:r>
          </a:p>
        </p:txBody>
      </p:sp>
      <p:sp>
        <p:nvSpPr>
          <p:cNvPr id="4" name="TextBox 4">
            <a:extLst>
              <a:ext uri="{FF2B5EF4-FFF2-40B4-BE49-F238E27FC236}">
                <a16:creationId xmlns:a16="http://schemas.microsoft.com/office/drawing/2014/main" id="{9619F53D-B83D-2A6F-2426-8A45DBB3EEE3}"/>
              </a:ext>
            </a:extLst>
          </p:cNvPr>
          <p:cNvSpPr txBox="1"/>
          <p:nvPr/>
        </p:nvSpPr>
        <p:spPr>
          <a:xfrm>
            <a:off x="311196" y="3883281"/>
            <a:ext cx="11706226" cy="5889369"/>
          </a:xfrm>
          <a:prstGeom prst="rect">
            <a:avLst/>
          </a:prstGeom>
        </p:spPr>
        <p:txBody>
          <a:bodyPr wrap="square" lIns="0" tIns="0" rIns="0" bIns="0" rtlCol="0" anchor="t">
            <a:spAutoFit/>
          </a:bodyPr>
          <a:lstStyle/>
          <a:p>
            <a:r>
              <a:rPr lang="en-US" sz="4800" b="1" dirty="0">
                <a:latin typeface="Open Sans Light" panose="020B0306030504020204" pitchFamily="34" charset="0"/>
                <a:ea typeface="Open Sans Light" panose="020B0306030504020204" pitchFamily="34" charset="0"/>
                <a:cs typeface="Open Sans Light" panose="020B0306030504020204" pitchFamily="34" charset="0"/>
              </a:rPr>
              <a:t>Steps to Request a Schedule Change:</a:t>
            </a:r>
          </a:p>
          <a:p>
            <a:pPr marL="685800" indent="-685800">
              <a:buFont typeface="Arial" panose="020B0604020202020204" pitchFamily="34" charset="0"/>
              <a:buChar char="•"/>
            </a:pPr>
            <a:r>
              <a:rPr lang="en-US" sz="4700" dirty="0">
                <a:latin typeface="Open Sans Light" panose="020B0306030504020204" pitchFamily="34" charset="0"/>
                <a:ea typeface="Open Sans Light" panose="020B0306030504020204" pitchFamily="34" charset="0"/>
                <a:cs typeface="Open Sans Light" panose="020B0306030504020204" pitchFamily="34" charset="0"/>
              </a:rPr>
              <a:t>Click the forms link from site or QR Code</a:t>
            </a:r>
          </a:p>
          <a:p>
            <a:pPr marL="685800" indent="-685800">
              <a:buFont typeface="Arial" panose="020B0604020202020204" pitchFamily="34" charset="0"/>
              <a:buChar char="•"/>
            </a:pPr>
            <a:r>
              <a:rPr lang="en-US" sz="4700" dirty="0">
                <a:latin typeface="Open Sans Light" panose="020B0306030504020204" pitchFamily="34" charset="0"/>
                <a:ea typeface="Open Sans Light" panose="020B0306030504020204" pitchFamily="34" charset="0"/>
                <a:cs typeface="Open Sans Light" panose="020B0306030504020204" pitchFamily="34" charset="0"/>
              </a:rPr>
              <a:t>Read the instructions carefully</a:t>
            </a:r>
          </a:p>
          <a:p>
            <a:pPr marL="685800" indent="-685800">
              <a:buFont typeface="Arial" panose="020B0604020202020204" pitchFamily="34" charset="0"/>
              <a:buChar char="•"/>
            </a:pPr>
            <a:r>
              <a:rPr lang="en-US" sz="4700" dirty="0">
                <a:latin typeface="Open Sans Light" panose="020B0306030504020204" pitchFamily="34" charset="0"/>
                <a:ea typeface="Open Sans Light" panose="020B0306030504020204" pitchFamily="34" charset="0"/>
                <a:cs typeface="Open Sans Light" panose="020B0306030504020204" pitchFamily="34" charset="0"/>
              </a:rPr>
              <a:t>Complete each question thoroughly</a:t>
            </a:r>
          </a:p>
          <a:p>
            <a:pPr marL="685800" indent="-685800">
              <a:buFont typeface="Arial" panose="020B0604020202020204" pitchFamily="34" charset="0"/>
              <a:buChar char="•"/>
            </a:pPr>
            <a:r>
              <a:rPr lang="en-US" sz="4700" dirty="0">
                <a:latin typeface="Open Sans Light" panose="020B0306030504020204" pitchFamily="34" charset="0"/>
                <a:ea typeface="Open Sans Light" panose="020B0306030504020204" pitchFamily="34" charset="0"/>
                <a:cs typeface="Open Sans Light" panose="020B0306030504020204" pitchFamily="34" charset="0"/>
              </a:rPr>
              <a:t>Submit the form by the deadline</a:t>
            </a:r>
          </a:p>
          <a:p>
            <a:pPr marL="1143000" lvl="1" indent="-685800">
              <a:buFont typeface="Arial" panose="020B0604020202020204" pitchFamily="34" charset="0"/>
              <a:buChar char="•"/>
            </a:pPr>
            <a:r>
              <a:rPr lang="en-US" sz="4700" dirty="0">
                <a:latin typeface="Open Sans Light" panose="020B0306030504020204" pitchFamily="34" charset="0"/>
                <a:ea typeface="Open Sans Light" panose="020B0306030504020204" pitchFamily="34" charset="0"/>
                <a:cs typeface="Open Sans Light" panose="020B0306030504020204" pitchFamily="34" charset="0"/>
              </a:rPr>
              <a:t>August 15</a:t>
            </a:r>
            <a:r>
              <a:rPr lang="en-US" sz="47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US" sz="4700" dirty="0">
                <a:latin typeface="Open Sans Light" panose="020B0306030504020204" pitchFamily="34" charset="0"/>
                <a:ea typeface="Open Sans Light" panose="020B0306030504020204" pitchFamily="34" charset="0"/>
                <a:cs typeface="Open Sans Light" panose="020B0306030504020204" pitchFamily="34" charset="0"/>
              </a:rPr>
              <a:t> by 10pm</a:t>
            </a:r>
          </a:p>
          <a:p>
            <a:pPr marL="457200" indent="-457200" algn="l">
              <a:lnSpc>
                <a:spcPts val="3919"/>
              </a:lnSpc>
              <a:buFont typeface="Courier New" panose="02070309020205020404" pitchFamily="49" charset="0"/>
              <a:buChar char="o"/>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a:lnSpc>
                <a:spcPts val="3919"/>
              </a:lnSpc>
              <a:buFont typeface="Courier New" panose="02070309020205020404" pitchFamily="49" charset="0"/>
              <a:buChar char="o"/>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3919"/>
              </a:lnSpc>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5" name="Group 5">
            <a:extLst>
              <a:ext uri="{FF2B5EF4-FFF2-40B4-BE49-F238E27FC236}">
                <a16:creationId xmlns:a16="http://schemas.microsoft.com/office/drawing/2014/main" id="{A9BBB2B9-6612-99DE-E65E-53A97B6A44A0}"/>
              </a:ext>
            </a:extLst>
          </p:cNvPr>
          <p:cNvGrpSpPr/>
          <p:nvPr/>
        </p:nvGrpSpPr>
        <p:grpSpPr>
          <a:xfrm>
            <a:off x="0" y="7975517"/>
            <a:ext cx="18288000" cy="2311483"/>
            <a:chOff x="0" y="0"/>
            <a:chExt cx="24384000" cy="3081977"/>
          </a:xfrm>
        </p:grpSpPr>
        <p:grpSp>
          <p:nvGrpSpPr>
            <p:cNvPr id="6" name="Group 6">
              <a:extLst>
                <a:ext uri="{FF2B5EF4-FFF2-40B4-BE49-F238E27FC236}">
                  <a16:creationId xmlns:a16="http://schemas.microsoft.com/office/drawing/2014/main" id="{614E44E4-7E55-ACFC-677A-281D7AEBD371}"/>
                </a:ext>
              </a:extLst>
            </p:cNvPr>
            <p:cNvGrpSpPr/>
            <p:nvPr/>
          </p:nvGrpSpPr>
          <p:grpSpPr>
            <a:xfrm>
              <a:off x="0" y="1710377"/>
              <a:ext cx="24384000" cy="1371600"/>
              <a:chOff x="0" y="0"/>
              <a:chExt cx="4816593" cy="270933"/>
            </a:xfrm>
          </p:grpSpPr>
          <p:sp>
            <p:nvSpPr>
              <p:cNvPr id="7" name="Freeform 7">
                <a:extLst>
                  <a:ext uri="{FF2B5EF4-FFF2-40B4-BE49-F238E27FC236}">
                    <a16:creationId xmlns:a16="http://schemas.microsoft.com/office/drawing/2014/main" id="{CA16BF5B-5149-55D6-6077-36CF2DC6B0BA}"/>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a:extLst>
                  <a:ext uri="{FF2B5EF4-FFF2-40B4-BE49-F238E27FC236}">
                    <a16:creationId xmlns:a16="http://schemas.microsoft.com/office/drawing/2014/main" id="{C93B0123-9626-9798-3B55-6996A8606C3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CB7F9747-BBD0-D786-C9EC-28A1E03B6BFA}"/>
                </a:ext>
              </a:extLst>
            </p:cNvPr>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317E1FC1-FA86-78ED-CD8E-32C6C1DA8C04}"/>
                </a:ext>
              </a:extLst>
            </p:cNvPr>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560D28A5-814B-FC55-9FE2-598EBE28EB11}"/>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pic>
        <p:nvPicPr>
          <p:cNvPr id="1026" name="Picture 2" descr="QR code">
            <a:extLst>
              <a:ext uri="{FF2B5EF4-FFF2-40B4-BE49-F238E27FC236}">
                <a16:creationId xmlns:a16="http://schemas.microsoft.com/office/drawing/2014/main" id="{20D6E6BB-F187-652D-01A1-F10AC02818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3726" y="1515359"/>
            <a:ext cx="5565748" cy="556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2B2C30">
                <a:alpha val="100000"/>
              </a:srgbClr>
            </a:gs>
            <a:gs pos="25000">
              <a:srgbClr val="3F414B">
                <a:alpha val="100000"/>
              </a:srgbClr>
            </a:gs>
            <a:gs pos="50000">
              <a:srgbClr val="444547">
                <a:alpha val="100000"/>
              </a:srgbClr>
            </a:gs>
            <a:gs pos="75000">
              <a:srgbClr val="191C24">
                <a:alpha val="100000"/>
              </a:srgbClr>
            </a:gs>
            <a:gs pos="100000">
              <a:srgbClr val="03081B">
                <a:alpha val="100000"/>
              </a:srgbClr>
            </a:gs>
          </a:gsLst>
          <a:lin ang="2100000"/>
        </a:gradFill>
        <a:effectLst/>
      </p:bgPr>
    </p:bg>
    <p:spTree>
      <p:nvGrpSpPr>
        <p:cNvPr id="1" name=""/>
        <p:cNvGrpSpPr/>
        <p:nvPr/>
      </p:nvGrpSpPr>
      <p:grpSpPr>
        <a:xfrm>
          <a:off x="0" y="0"/>
          <a:ext cx="0" cy="0"/>
          <a:chOff x="0" y="0"/>
          <a:chExt cx="0" cy="0"/>
        </a:xfrm>
      </p:grpSpPr>
      <p:grpSp>
        <p:nvGrpSpPr>
          <p:cNvPr id="2" name="Group 2"/>
          <p:cNvGrpSpPr/>
          <p:nvPr/>
        </p:nvGrpSpPr>
        <p:grpSpPr>
          <a:xfrm>
            <a:off x="152400" y="3007266"/>
            <a:ext cx="17906999" cy="3547219"/>
            <a:chOff x="0" y="-342900"/>
            <a:chExt cx="13563352" cy="4729625"/>
          </a:xfrm>
        </p:grpSpPr>
        <p:sp>
          <p:nvSpPr>
            <p:cNvPr id="3" name="TextBox 3"/>
            <p:cNvSpPr txBox="1"/>
            <p:nvPr/>
          </p:nvSpPr>
          <p:spPr>
            <a:xfrm>
              <a:off x="0" y="-342900"/>
              <a:ext cx="13563352" cy="4202860"/>
            </a:xfrm>
            <a:prstGeom prst="rect">
              <a:avLst/>
            </a:prstGeom>
          </p:spPr>
          <p:txBody>
            <a:bodyPr lIns="0" tIns="0" rIns="0" bIns="0" rtlCol="0" anchor="t">
              <a:spAutoFit/>
            </a:bodyPr>
            <a:lstStyle/>
            <a:p>
              <a:pPr algn="ctr">
                <a:lnSpc>
                  <a:spcPts val="25457"/>
                </a:lnSpc>
              </a:pPr>
              <a:r>
                <a:rPr lang="en-US" sz="18183">
                  <a:solidFill>
                    <a:srgbClr val="FFFFFF"/>
                  </a:solidFill>
                  <a:latin typeface="Prompt Bold Bold"/>
                </a:rPr>
                <a:t>CAMPUS LIFE</a:t>
              </a:r>
            </a:p>
          </p:txBody>
        </p:sp>
        <p:sp>
          <p:nvSpPr>
            <p:cNvPr id="4" name="TextBox 4"/>
            <p:cNvSpPr txBox="1"/>
            <p:nvPr/>
          </p:nvSpPr>
          <p:spPr>
            <a:xfrm>
              <a:off x="1033021" y="2402592"/>
              <a:ext cx="11497308" cy="1984133"/>
            </a:xfrm>
            <a:prstGeom prst="rect">
              <a:avLst/>
            </a:prstGeom>
          </p:spPr>
          <p:txBody>
            <a:bodyPr lIns="0" tIns="0" rIns="0" bIns="0" rtlCol="0" anchor="t">
              <a:spAutoFit/>
            </a:bodyPr>
            <a:lstStyle/>
            <a:p>
              <a:pPr algn="ctr">
                <a:lnSpc>
                  <a:spcPts val="13576"/>
                </a:lnSpc>
              </a:pPr>
              <a:r>
                <a:rPr lang="en-US" sz="6000">
                  <a:solidFill>
                    <a:srgbClr val="FFFFFF"/>
                  </a:solidFill>
                  <a:latin typeface="Oswald"/>
                </a:rPr>
                <a:t>Important Locations and Procedures at East Lake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4800" y="769455"/>
            <a:ext cx="18287996" cy="1225079"/>
          </a:xfrm>
          <a:prstGeom prst="rect">
            <a:avLst/>
          </a:prstGeom>
        </p:spPr>
        <p:txBody>
          <a:bodyPr wrap="square" lIns="0" tIns="0" rIns="0" bIns="0" rtlCol="0" anchor="t">
            <a:spAutoFit/>
          </a:bodyPr>
          <a:lstStyle/>
          <a:p>
            <a:pPr algn="ctr">
              <a:lnSpc>
                <a:spcPts val="9930"/>
              </a:lnSpc>
            </a:pPr>
            <a:r>
              <a:rPr lang="en-US" sz="7093" dirty="0">
                <a:solidFill>
                  <a:srgbClr val="0102E8"/>
                </a:solidFill>
                <a:latin typeface="Prompt Bold Bold"/>
              </a:rPr>
              <a:t>CAMPUS MAPS</a:t>
            </a: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1266" name="Picture 2" descr="eastlakemap1done">
            <a:extLst>
              <a:ext uri="{FF2B5EF4-FFF2-40B4-BE49-F238E27FC236}">
                <a16:creationId xmlns:a16="http://schemas.microsoft.com/office/drawing/2014/main" id="{D303C520-E796-CC15-8897-9922EF0D2D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90" t="6214" b="7795"/>
          <a:stretch/>
        </p:blipFill>
        <p:spPr bwMode="auto">
          <a:xfrm rot="5400000">
            <a:off x="2953760" y="1279511"/>
            <a:ext cx="6436879" cy="8382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FFC1E1-D311-E116-B7BB-CE91A94A1EC9}"/>
              </a:ext>
            </a:extLst>
          </p:cNvPr>
          <p:cNvPicPr>
            <a:picLocks noChangeAspect="1"/>
          </p:cNvPicPr>
          <p:nvPr/>
        </p:nvPicPr>
        <p:blipFill>
          <a:blip r:embed="rId7"/>
          <a:stretch>
            <a:fillRect/>
          </a:stretch>
        </p:blipFill>
        <p:spPr>
          <a:xfrm rot="5400000">
            <a:off x="9887675" y="2879426"/>
            <a:ext cx="6469952" cy="5149097"/>
          </a:xfrm>
          <a:prstGeom prst="rect">
            <a:avLst/>
          </a:prstGeom>
          <a:ln>
            <a:noFill/>
          </a:ln>
          <a:effectLst>
            <a:outerShdw blurRad="190500" algn="tl" rotWithShape="0">
              <a:srgbClr val="000000">
                <a:alpha val="70000"/>
              </a:srgbClr>
            </a:outerShdw>
          </a:effectLst>
        </p:spPr>
      </p:pic>
      <p:sp>
        <p:nvSpPr>
          <p:cNvPr id="4" name="Freeform 11">
            <a:extLst>
              <a:ext uri="{FF2B5EF4-FFF2-40B4-BE49-F238E27FC236}">
                <a16:creationId xmlns:a16="http://schemas.microsoft.com/office/drawing/2014/main" id="{C49450F2-8209-7251-ABD3-5FB497964B58}"/>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544030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0" name="TextBox 14">
            <a:extLst>
              <a:ext uri="{FF2B5EF4-FFF2-40B4-BE49-F238E27FC236}">
                <a16:creationId xmlns:a16="http://schemas.microsoft.com/office/drawing/2014/main" id="{D1AAF465-6714-9AE9-8D68-CF896A4F364E}"/>
              </a:ext>
            </a:extLst>
          </p:cNvPr>
          <p:cNvSpPr txBox="1"/>
          <p:nvPr/>
        </p:nvSpPr>
        <p:spPr>
          <a:xfrm>
            <a:off x="1023062" y="3057775"/>
            <a:ext cx="10351745" cy="4968989"/>
          </a:xfrm>
          <a:prstGeom prst="rect">
            <a:avLst/>
          </a:prstGeom>
        </p:spPr>
        <p:txBody>
          <a:bodyPr wrap="square" lIns="0" tIns="0" rIns="0" bIns="0" rtlCol="0" anchor="t">
            <a:spAutoFit/>
          </a:bodyPr>
          <a:lstStyle/>
          <a:p>
            <a:pPr marL="457200" indent="-457200">
              <a:lnSpc>
                <a:spcPts val="3919"/>
              </a:lnSpc>
              <a:buFont typeface="Courier New" panose="02070309020205020404" pitchFamily="49" charset="0"/>
              <a:buChar char="o"/>
            </a:pPr>
            <a:r>
              <a:rPr lang="en-US" sz="2750" spc="-111" dirty="0">
                <a:solidFill>
                  <a:srgbClr val="000000"/>
                </a:solidFill>
                <a:latin typeface="Open Sans Light"/>
              </a:rPr>
              <a:t>Campus opens at 7:00am, and buildings/rooms open at 7:15am</a:t>
            </a:r>
          </a:p>
          <a:p>
            <a:pPr>
              <a:lnSpc>
                <a:spcPts val="3919"/>
              </a:lnSpc>
            </a:pP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Classes run from 7:25am-1:55pm</a:t>
            </a:r>
            <a:endParaRPr lang="en-US" sz="2750" spc="-111" dirty="0">
              <a:solidFill>
                <a:srgbClr val="000000"/>
              </a:solidFill>
              <a:latin typeface="Open Sans Light"/>
              <a:ea typeface="Open Sans Light"/>
              <a:cs typeface="Open Sans Light"/>
            </a:endParaRPr>
          </a:p>
          <a:p>
            <a:pPr>
              <a:lnSpc>
                <a:spcPts val="3919"/>
              </a:lnSpc>
            </a:pP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A long tone signals the end of a class period</a:t>
            </a:r>
            <a:endParaRPr lang="en-US" sz="2750" spc="-111" dirty="0">
              <a:solidFill>
                <a:srgbClr val="000000"/>
              </a:solidFill>
              <a:latin typeface="Open Sans Light"/>
              <a:ea typeface="Open Sans Light"/>
              <a:cs typeface="Open Sans Light"/>
            </a:endParaRPr>
          </a:p>
          <a:p>
            <a:pPr>
              <a:lnSpc>
                <a:spcPts val="3919"/>
              </a:lnSpc>
            </a:pP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Warning bell: Four short tones signal 1 minutes left in passing</a:t>
            </a:r>
            <a:endParaRPr lang="en-US" sz="2750" spc="-111" dirty="0">
              <a:solidFill>
                <a:srgbClr val="000000"/>
              </a:solidFill>
              <a:latin typeface="Open Sans Light"/>
              <a:ea typeface="Open Sans Light"/>
              <a:cs typeface="Open Sans Light"/>
            </a:endParaRPr>
          </a:p>
          <a:p>
            <a:pPr>
              <a:lnSpc>
                <a:spcPts val="3919"/>
              </a:lnSpc>
            </a:pPr>
            <a:endParaRPr lang="en-US" sz="2799" spc="-111" dirty="0">
              <a:solidFill>
                <a:srgbClr val="000000"/>
              </a:solidFill>
              <a:latin typeface="Open Sans Light"/>
            </a:endParaRP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A long tone signals the beginning of a class period</a:t>
            </a:r>
            <a:endParaRPr lang="en-US" sz="2750" spc="-111" dirty="0">
              <a:solidFill>
                <a:srgbClr val="000000"/>
              </a:solidFill>
              <a:latin typeface="Open Sans Light"/>
              <a:ea typeface="Open Sans Light"/>
              <a:cs typeface="Open Sans Light"/>
            </a:endParaRPr>
          </a:p>
          <a:p>
            <a:pPr>
              <a:lnSpc>
                <a:spcPts val="3919"/>
              </a:lnSpc>
            </a:pPr>
            <a:endParaRPr lang="en-US" sz="2799" spc="-111" dirty="0">
              <a:solidFill>
                <a:srgbClr val="000000"/>
              </a:solidFill>
              <a:latin typeface="Open Sans Light"/>
            </a:endParaRPr>
          </a:p>
        </p:txBody>
      </p:sp>
      <p:sp>
        <p:nvSpPr>
          <p:cNvPr id="11" name="TextBox 2">
            <a:extLst>
              <a:ext uri="{FF2B5EF4-FFF2-40B4-BE49-F238E27FC236}">
                <a16:creationId xmlns:a16="http://schemas.microsoft.com/office/drawing/2014/main" id="{227D495C-C0E2-4734-11FA-833467B5A682}"/>
              </a:ext>
            </a:extLst>
          </p:cNvPr>
          <p:cNvSpPr txBox="1"/>
          <p:nvPr/>
        </p:nvSpPr>
        <p:spPr>
          <a:xfrm>
            <a:off x="1028700" y="742950"/>
            <a:ext cx="10629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BELL SCHEDULE</a:t>
            </a:r>
          </a:p>
        </p:txBody>
      </p:sp>
      <p:sp>
        <p:nvSpPr>
          <p:cNvPr id="12" name="TextBox 3">
            <a:extLst>
              <a:ext uri="{FF2B5EF4-FFF2-40B4-BE49-F238E27FC236}">
                <a16:creationId xmlns:a16="http://schemas.microsoft.com/office/drawing/2014/main" id="{63508F22-38A0-0BE4-3E11-9CAEA00BE5EA}"/>
              </a:ext>
            </a:extLst>
          </p:cNvPr>
          <p:cNvSpPr txBox="1"/>
          <p:nvPr/>
        </p:nvSpPr>
        <p:spPr>
          <a:xfrm>
            <a:off x="1028700" y="1959254"/>
            <a:ext cx="6362700" cy="634341"/>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FOR THE 2025-2026 SCHOOL YEAR</a:t>
            </a:r>
          </a:p>
        </p:txBody>
      </p:sp>
      <p:pic>
        <p:nvPicPr>
          <p:cNvPr id="21509" name="Picture 5" descr="page18image791976800">
            <a:extLst>
              <a:ext uri="{FF2B5EF4-FFF2-40B4-BE49-F238E27FC236}">
                <a16:creationId xmlns:a16="http://schemas.microsoft.com/office/drawing/2014/main" id="{14222E50-90EA-C838-41BA-A6C4A1276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4348253"/>
            <a:ext cx="1168400" cy="7620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1">
            <a:extLst>
              <a:ext uri="{FF2B5EF4-FFF2-40B4-BE49-F238E27FC236}">
                <a16:creationId xmlns:a16="http://schemas.microsoft.com/office/drawing/2014/main" id="{8468071C-1E86-13B7-6DAD-5A8C86F9400A}"/>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7"/>
            <a:stretch>
              <a:fillRect/>
            </a:stretch>
          </a:blipFill>
        </p:spPr>
        <p:txBody>
          <a:bodyPr/>
          <a:lstStyle/>
          <a:p>
            <a:endParaRPr lang="en-US"/>
          </a:p>
        </p:txBody>
      </p:sp>
      <p:pic>
        <p:nvPicPr>
          <p:cNvPr id="9" name="Picture 8" descr="A school schedule with a eagle head&#10;&#10;AI-generated content may be incorrect.">
            <a:extLst>
              <a:ext uri="{FF2B5EF4-FFF2-40B4-BE49-F238E27FC236}">
                <a16:creationId xmlns:a16="http://schemas.microsoft.com/office/drawing/2014/main" id="{546CDDE0-58B4-FC83-3D15-8E30637C5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5867" y="773280"/>
            <a:ext cx="6695259" cy="7149946"/>
          </a:xfrm>
          <a:prstGeom prst="rect">
            <a:avLst/>
          </a:prstGeom>
        </p:spPr>
      </p:pic>
    </p:spTree>
    <p:extLst>
      <p:ext uri="{BB962C8B-B14F-4D97-AF65-F5344CB8AC3E}">
        <p14:creationId xmlns:p14="http://schemas.microsoft.com/office/powerpoint/2010/main" val="2825421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04920" y="2629203"/>
            <a:ext cx="3133273" cy="4937803"/>
            <a:chOff x="0" y="0"/>
            <a:chExt cx="4177698" cy="6583737"/>
          </a:xfrm>
        </p:grpSpPr>
        <p:sp>
          <p:nvSpPr>
            <p:cNvPr id="3" name="TextBox 3"/>
            <p:cNvSpPr txBox="1"/>
            <p:nvPr/>
          </p:nvSpPr>
          <p:spPr>
            <a:xfrm>
              <a:off x="536525" y="-66675"/>
              <a:ext cx="3104648" cy="841829"/>
            </a:xfrm>
            <a:prstGeom prst="rect">
              <a:avLst/>
            </a:prstGeom>
          </p:spPr>
          <p:txBody>
            <a:bodyPr lIns="0" tIns="0" rIns="0" bIns="0" rtlCol="0" anchor="t">
              <a:spAutoFit/>
            </a:bodyPr>
            <a:lstStyle/>
            <a:p>
              <a:pPr algn="l">
                <a:lnSpc>
                  <a:spcPts val="4831"/>
                </a:lnSpc>
              </a:pPr>
              <a:r>
                <a:rPr lang="en-US" sz="3451">
                  <a:solidFill>
                    <a:srgbClr val="000000"/>
                  </a:solidFill>
                  <a:latin typeface="Oswald"/>
                  <a:ea typeface="Oswald"/>
                  <a:cs typeface="Oswald"/>
                  <a:sym typeface="Oswald"/>
                </a:rPr>
                <a:t>MR. LATIMORE</a:t>
              </a:r>
            </a:p>
          </p:txBody>
        </p:sp>
        <p:sp>
          <p:nvSpPr>
            <p:cNvPr id="4" name="TextBox 4"/>
            <p:cNvSpPr txBox="1"/>
            <p:nvPr/>
          </p:nvSpPr>
          <p:spPr>
            <a:xfrm>
              <a:off x="0" y="718004"/>
              <a:ext cx="4177698" cy="566407"/>
            </a:xfrm>
            <a:prstGeom prst="rect">
              <a:avLst/>
            </a:prstGeom>
          </p:spPr>
          <p:txBody>
            <a:bodyPr lIns="0" tIns="0" rIns="0" bIns="0" rtlCol="0" anchor="t">
              <a:spAutoFit/>
            </a:bodyPr>
            <a:lstStyle/>
            <a:p>
              <a:pPr algn="ctr">
                <a:lnSpc>
                  <a:spcPts val="3528"/>
                </a:lnSpc>
              </a:pPr>
              <a:r>
                <a:rPr lang="en-US" sz="2520" spc="-99">
                  <a:solidFill>
                    <a:srgbClr val="000000"/>
                  </a:solidFill>
                  <a:latin typeface="Open Sans Light"/>
                  <a:ea typeface="Open Sans Light"/>
                  <a:cs typeface="Open Sans Light"/>
                  <a:sym typeface="Open Sans Light"/>
                </a:rPr>
                <a:t>Last Names L-Q</a:t>
              </a:r>
            </a:p>
          </p:txBody>
        </p:sp>
        <p:sp>
          <p:nvSpPr>
            <p:cNvPr id="5" name="Freeform 5"/>
            <p:cNvSpPr/>
            <p:nvPr/>
          </p:nvSpPr>
          <p:spPr>
            <a:xfrm>
              <a:off x="167584" y="1862912"/>
              <a:ext cx="3842532" cy="4720825"/>
            </a:xfrm>
            <a:custGeom>
              <a:avLst/>
              <a:gdLst/>
              <a:ahLst/>
              <a:cxnLst/>
              <a:rect l="l" t="t" r="r" b="b"/>
              <a:pathLst>
                <a:path w="3842532" h="4720825">
                  <a:moveTo>
                    <a:pt x="0" y="0"/>
                  </a:moveTo>
                  <a:lnTo>
                    <a:pt x="3842532" y="0"/>
                  </a:lnTo>
                  <a:lnTo>
                    <a:pt x="3842532" y="4720825"/>
                  </a:lnTo>
                  <a:lnTo>
                    <a:pt x="0" y="4720825"/>
                  </a:lnTo>
                  <a:lnTo>
                    <a:pt x="0" y="0"/>
                  </a:lnTo>
                  <a:close/>
                </a:path>
              </a:pathLst>
            </a:custGeom>
            <a:blipFill>
              <a:blip r:embed="rId2"/>
              <a:stretch>
                <a:fillRect r="-5316" b="-3084"/>
              </a:stretch>
            </a:blipFill>
            <a:ln w="47625" cap="sq">
              <a:solidFill>
                <a:srgbClr val="000000"/>
              </a:solidFill>
              <a:prstDash val="solid"/>
              <a:miter/>
            </a:ln>
          </p:spPr>
          <p:txBody>
            <a:bodyPr/>
            <a:lstStyle/>
            <a:p>
              <a:endParaRPr lang="en-US"/>
            </a:p>
          </p:txBody>
        </p:sp>
      </p:grpSp>
      <p:sp>
        <p:nvSpPr>
          <p:cNvPr id="6" name="TextBox 6"/>
          <p:cNvSpPr txBox="1"/>
          <p:nvPr/>
        </p:nvSpPr>
        <p:spPr>
          <a:xfrm>
            <a:off x="14889836" y="2590182"/>
            <a:ext cx="2504507" cy="648041"/>
          </a:xfrm>
          <a:prstGeom prst="rect">
            <a:avLst/>
          </a:prstGeom>
        </p:spPr>
        <p:txBody>
          <a:bodyPr lIns="0" tIns="0" rIns="0" bIns="0" rtlCol="0" anchor="t">
            <a:spAutoFit/>
          </a:bodyPr>
          <a:lstStyle/>
          <a:p>
            <a:pPr algn="l">
              <a:lnSpc>
                <a:spcPts val="4831"/>
              </a:lnSpc>
            </a:pPr>
            <a:r>
              <a:rPr lang="en-US" sz="3451">
                <a:solidFill>
                  <a:srgbClr val="000000"/>
                </a:solidFill>
                <a:latin typeface="Oswald"/>
                <a:ea typeface="Oswald"/>
                <a:cs typeface="Oswald"/>
                <a:sym typeface="Oswald"/>
              </a:rPr>
              <a:t>MR. ANDERSON</a:t>
            </a:r>
          </a:p>
        </p:txBody>
      </p:sp>
      <p:sp>
        <p:nvSpPr>
          <p:cNvPr id="7" name="TextBox 7"/>
          <p:cNvSpPr txBox="1"/>
          <p:nvPr/>
        </p:nvSpPr>
        <p:spPr>
          <a:xfrm>
            <a:off x="14314756" y="3181074"/>
            <a:ext cx="3370132" cy="439093"/>
          </a:xfrm>
          <a:prstGeom prst="rect">
            <a:avLst/>
          </a:prstGeom>
        </p:spPr>
        <p:txBody>
          <a:bodyPr lIns="0" tIns="0" rIns="0" bIns="0" rtlCol="0" anchor="t">
            <a:spAutoFit/>
          </a:bodyPr>
          <a:lstStyle/>
          <a:p>
            <a:pPr algn="ctr">
              <a:lnSpc>
                <a:spcPts val="3528"/>
              </a:lnSpc>
            </a:pPr>
            <a:r>
              <a:rPr lang="en-US" sz="2520" spc="-99">
                <a:solidFill>
                  <a:srgbClr val="000000"/>
                </a:solidFill>
                <a:latin typeface="Open Sans Light"/>
                <a:ea typeface="Open Sans Light"/>
                <a:cs typeface="Open Sans Light"/>
                <a:sym typeface="Open Sans Light"/>
              </a:rPr>
              <a:t>Last Names R-Z</a:t>
            </a:r>
          </a:p>
        </p:txBody>
      </p:sp>
      <p:sp>
        <p:nvSpPr>
          <p:cNvPr id="8" name="Freeform 8"/>
          <p:cNvSpPr/>
          <p:nvPr/>
        </p:nvSpPr>
        <p:spPr>
          <a:xfrm>
            <a:off x="14701140" y="4054041"/>
            <a:ext cx="2693203" cy="3540619"/>
          </a:xfrm>
          <a:custGeom>
            <a:avLst/>
            <a:gdLst/>
            <a:ahLst/>
            <a:cxnLst/>
            <a:rect l="l" t="t" r="r" b="b"/>
            <a:pathLst>
              <a:path w="2693203" h="3540619">
                <a:moveTo>
                  <a:pt x="0" y="0"/>
                </a:moveTo>
                <a:lnTo>
                  <a:pt x="2693203" y="0"/>
                </a:lnTo>
                <a:lnTo>
                  <a:pt x="2693203" y="3540619"/>
                </a:lnTo>
                <a:lnTo>
                  <a:pt x="0" y="3540619"/>
                </a:lnTo>
                <a:lnTo>
                  <a:pt x="0" y="0"/>
                </a:lnTo>
                <a:close/>
              </a:path>
            </a:pathLst>
          </a:custGeom>
          <a:blipFill>
            <a:blip r:embed="rId3"/>
            <a:stretch>
              <a:fillRect r="-7006" b="-1744"/>
            </a:stretch>
          </a:blipFill>
          <a:ln w="38100" cap="sq">
            <a:solidFill>
              <a:srgbClr val="000000"/>
            </a:solidFill>
            <a:prstDash val="solid"/>
            <a:miter/>
          </a:ln>
        </p:spPr>
        <p:txBody>
          <a:bodyPr/>
          <a:lstStyle/>
          <a:p>
            <a:endParaRPr lang="en-US"/>
          </a:p>
        </p:txBody>
      </p:sp>
      <p:sp>
        <p:nvSpPr>
          <p:cNvPr id="9" name="Freeform 9"/>
          <p:cNvSpPr/>
          <p:nvPr/>
        </p:nvSpPr>
        <p:spPr>
          <a:xfrm>
            <a:off x="16285696" y="8145365"/>
            <a:ext cx="1947207" cy="1947207"/>
          </a:xfrm>
          <a:custGeom>
            <a:avLst/>
            <a:gdLst/>
            <a:ahLst/>
            <a:cxnLst/>
            <a:rect l="l" t="t" r="r" b="b"/>
            <a:pathLst>
              <a:path w="1947207" h="1947207">
                <a:moveTo>
                  <a:pt x="0" y="0"/>
                </a:moveTo>
                <a:lnTo>
                  <a:pt x="1947208" y="0"/>
                </a:lnTo>
                <a:lnTo>
                  <a:pt x="1947208" y="1947208"/>
                </a:lnTo>
                <a:lnTo>
                  <a:pt x="0" y="1947208"/>
                </a:lnTo>
                <a:lnTo>
                  <a:pt x="0" y="0"/>
                </a:lnTo>
                <a:close/>
              </a:path>
            </a:pathLst>
          </a:custGeom>
          <a:blipFill>
            <a:blip r:embed="rId4"/>
            <a:stretch>
              <a:fillRect/>
            </a:stretch>
          </a:blipFill>
        </p:spPr>
        <p:txBody>
          <a:bodyPr/>
          <a:lstStyle/>
          <a:p>
            <a:endParaRPr lang="en-US"/>
          </a:p>
        </p:txBody>
      </p:sp>
      <p:sp>
        <p:nvSpPr>
          <p:cNvPr id="10" name="Freeform 10"/>
          <p:cNvSpPr/>
          <p:nvPr/>
        </p:nvSpPr>
        <p:spPr>
          <a:xfrm>
            <a:off x="10990436" y="8812666"/>
            <a:ext cx="5295261" cy="1264030"/>
          </a:xfrm>
          <a:custGeom>
            <a:avLst/>
            <a:gdLst/>
            <a:ahLst/>
            <a:cxnLst/>
            <a:rect l="l" t="t" r="r" b="b"/>
            <a:pathLst>
              <a:path w="5295261" h="1264030">
                <a:moveTo>
                  <a:pt x="0" y="0"/>
                </a:moveTo>
                <a:lnTo>
                  <a:pt x="5295260" y="0"/>
                </a:lnTo>
                <a:lnTo>
                  <a:pt x="5295260" y="1264030"/>
                </a:lnTo>
                <a:lnTo>
                  <a:pt x="0" y="1264030"/>
                </a:lnTo>
                <a:lnTo>
                  <a:pt x="0" y="0"/>
                </a:lnTo>
                <a:close/>
              </a:path>
            </a:pathLst>
          </a:custGeom>
          <a:blipFill>
            <a:blip r:embed="rId5"/>
            <a:stretch>
              <a:fillRect/>
            </a:stretch>
          </a:blipFill>
        </p:spPr>
        <p:txBody>
          <a:bodyPr/>
          <a:lstStyle/>
          <a:p>
            <a:endParaRPr lang="en-US"/>
          </a:p>
        </p:txBody>
      </p:sp>
      <p:sp>
        <p:nvSpPr>
          <p:cNvPr id="11" name="Freeform 11"/>
          <p:cNvSpPr/>
          <p:nvPr/>
        </p:nvSpPr>
        <p:spPr>
          <a:xfrm>
            <a:off x="4322010" y="3981580"/>
            <a:ext cx="2735283" cy="3540619"/>
          </a:xfrm>
          <a:custGeom>
            <a:avLst/>
            <a:gdLst/>
            <a:ahLst/>
            <a:cxnLst/>
            <a:rect l="l" t="t" r="r" b="b"/>
            <a:pathLst>
              <a:path w="2735283" h="3540619">
                <a:moveTo>
                  <a:pt x="0" y="0"/>
                </a:moveTo>
                <a:lnTo>
                  <a:pt x="2735283" y="0"/>
                </a:lnTo>
                <a:lnTo>
                  <a:pt x="2735283" y="3540618"/>
                </a:lnTo>
                <a:lnTo>
                  <a:pt x="0" y="3540618"/>
                </a:lnTo>
                <a:lnTo>
                  <a:pt x="0" y="0"/>
                </a:lnTo>
                <a:close/>
              </a:path>
            </a:pathLst>
          </a:custGeom>
          <a:blipFill>
            <a:blip r:embed="rId6"/>
            <a:stretch>
              <a:fillRect t="-3436"/>
            </a:stretch>
          </a:blipFill>
          <a:ln w="38100" cap="sq">
            <a:solidFill>
              <a:srgbClr val="000000"/>
            </a:solidFill>
            <a:prstDash val="solid"/>
            <a:miter/>
          </a:ln>
        </p:spPr>
        <p:txBody>
          <a:bodyPr/>
          <a:lstStyle/>
          <a:p>
            <a:endParaRPr lang="en-US"/>
          </a:p>
        </p:txBody>
      </p:sp>
      <p:sp>
        <p:nvSpPr>
          <p:cNvPr id="12" name="Freeform 12"/>
          <p:cNvSpPr/>
          <p:nvPr/>
        </p:nvSpPr>
        <p:spPr>
          <a:xfrm>
            <a:off x="7679785" y="3998734"/>
            <a:ext cx="2790074" cy="3595926"/>
          </a:xfrm>
          <a:custGeom>
            <a:avLst/>
            <a:gdLst/>
            <a:ahLst/>
            <a:cxnLst/>
            <a:rect l="l" t="t" r="r" b="b"/>
            <a:pathLst>
              <a:path w="2790074" h="3595926">
                <a:moveTo>
                  <a:pt x="0" y="0"/>
                </a:moveTo>
                <a:lnTo>
                  <a:pt x="2790074" y="0"/>
                </a:lnTo>
                <a:lnTo>
                  <a:pt x="2790074" y="3595926"/>
                </a:lnTo>
                <a:lnTo>
                  <a:pt x="0" y="3595926"/>
                </a:lnTo>
                <a:lnTo>
                  <a:pt x="0" y="0"/>
                </a:lnTo>
                <a:close/>
              </a:path>
            </a:pathLst>
          </a:custGeom>
          <a:blipFill>
            <a:blip r:embed="rId7"/>
            <a:stretch>
              <a:fillRect b="-7380"/>
            </a:stretch>
          </a:blipFill>
          <a:ln w="38100" cap="sq">
            <a:solidFill>
              <a:srgbClr val="000000"/>
            </a:solidFill>
            <a:prstDash val="solid"/>
            <a:miter/>
          </a:ln>
        </p:spPr>
        <p:txBody>
          <a:bodyPr/>
          <a:lstStyle/>
          <a:p>
            <a:endParaRPr lang="en-US"/>
          </a:p>
        </p:txBody>
      </p:sp>
      <p:sp>
        <p:nvSpPr>
          <p:cNvPr id="13" name="Freeform 13"/>
          <p:cNvSpPr/>
          <p:nvPr/>
        </p:nvSpPr>
        <p:spPr>
          <a:xfrm>
            <a:off x="911989" y="3926272"/>
            <a:ext cx="2617359" cy="3585427"/>
          </a:xfrm>
          <a:custGeom>
            <a:avLst/>
            <a:gdLst/>
            <a:ahLst/>
            <a:cxnLst/>
            <a:rect l="l" t="t" r="r" b="b"/>
            <a:pathLst>
              <a:path w="2617359" h="3585427">
                <a:moveTo>
                  <a:pt x="0" y="0"/>
                </a:moveTo>
                <a:lnTo>
                  <a:pt x="2617359" y="0"/>
                </a:lnTo>
                <a:lnTo>
                  <a:pt x="2617359" y="3585427"/>
                </a:lnTo>
                <a:lnTo>
                  <a:pt x="0" y="3585427"/>
                </a:lnTo>
                <a:lnTo>
                  <a:pt x="0" y="0"/>
                </a:lnTo>
                <a:close/>
              </a:path>
            </a:pathLst>
          </a:custGeom>
          <a:blipFill>
            <a:blip r:embed="rId8"/>
            <a:stretch>
              <a:fillRect b="-9636"/>
            </a:stretch>
          </a:blipFill>
          <a:ln w="38100" cap="sq">
            <a:solidFill>
              <a:srgbClr val="000000"/>
            </a:solidFill>
            <a:prstDash val="solid"/>
            <a:miter/>
          </a:ln>
        </p:spPr>
        <p:txBody>
          <a:bodyPr/>
          <a:lstStyle/>
          <a:p>
            <a:endParaRPr lang="en-US"/>
          </a:p>
        </p:txBody>
      </p:sp>
      <p:sp>
        <p:nvSpPr>
          <p:cNvPr id="14" name="TextBox 14"/>
          <p:cNvSpPr txBox="1"/>
          <p:nvPr/>
        </p:nvSpPr>
        <p:spPr>
          <a:xfrm>
            <a:off x="5076632" y="497582"/>
            <a:ext cx="8134736" cy="1286713"/>
          </a:xfrm>
          <a:prstGeom prst="rect">
            <a:avLst/>
          </a:prstGeom>
        </p:spPr>
        <p:txBody>
          <a:bodyPr lIns="0" tIns="0" rIns="0" bIns="0" rtlCol="0" anchor="t">
            <a:spAutoFit/>
          </a:bodyPr>
          <a:lstStyle/>
          <a:p>
            <a:pPr algn="just">
              <a:lnSpc>
                <a:spcPts val="9930"/>
              </a:lnSpc>
            </a:pPr>
            <a:r>
              <a:rPr lang="en-US" sz="7093" b="1">
                <a:solidFill>
                  <a:srgbClr val="0000FF"/>
                </a:solidFill>
                <a:latin typeface="Poppins Bold"/>
                <a:ea typeface="Poppins Bold"/>
                <a:cs typeface="Poppins Bold"/>
                <a:sym typeface="Poppins Bold"/>
              </a:rPr>
              <a:t>ADMINISTRATION</a:t>
            </a:r>
          </a:p>
        </p:txBody>
      </p:sp>
      <p:sp>
        <p:nvSpPr>
          <p:cNvPr id="15" name="TextBox 15"/>
          <p:cNvSpPr txBox="1"/>
          <p:nvPr/>
        </p:nvSpPr>
        <p:spPr>
          <a:xfrm>
            <a:off x="8142187" y="2534875"/>
            <a:ext cx="2245583" cy="648041"/>
          </a:xfrm>
          <a:prstGeom prst="rect">
            <a:avLst/>
          </a:prstGeom>
        </p:spPr>
        <p:txBody>
          <a:bodyPr lIns="0" tIns="0" rIns="0" bIns="0" rtlCol="0" anchor="t">
            <a:spAutoFit/>
          </a:bodyPr>
          <a:lstStyle/>
          <a:p>
            <a:pPr algn="l">
              <a:lnSpc>
                <a:spcPts val="4831"/>
              </a:lnSpc>
            </a:pPr>
            <a:r>
              <a:rPr lang="en-US" sz="3451">
                <a:solidFill>
                  <a:srgbClr val="000000"/>
                </a:solidFill>
                <a:latin typeface="Oswald"/>
                <a:ea typeface="Oswald"/>
                <a:cs typeface="Oswald"/>
                <a:sym typeface="Oswald"/>
              </a:rPr>
              <a:t>DR. HATFIELD</a:t>
            </a:r>
          </a:p>
        </p:txBody>
      </p:sp>
      <p:sp>
        <p:nvSpPr>
          <p:cNvPr id="16" name="TextBox 16"/>
          <p:cNvSpPr txBox="1"/>
          <p:nvPr/>
        </p:nvSpPr>
        <p:spPr>
          <a:xfrm>
            <a:off x="7345212" y="3125766"/>
            <a:ext cx="3659707" cy="439093"/>
          </a:xfrm>
          <a:prstGeom prst="rect">
            <a:avLst/>
          </a:prstGeom>
        </p:spPr>
        <p:txBody>
          <a:bodyPr lIns="0" tIns="0" rIns="0" bIns="0" rtlCol="0" anchor="t">
            <a:spAutoFit/>
          </a:bodyPr>
          <a:lstStyle/>
          <a:p>
            <a:pPr algn="ctr">
              <a:lnSpc>
                <a:spcPts val="3528"/>
              </a:lnSpc>
            </a:pPr>
            <a:r>
              <a:rPr lang="en-US" sz="2520" spc="-99">
                <a:solidFill>
                  <a:srgbClr val="000000"/>
                </a:solidFill>
                <a:latin typeface="Open Sans Light"/>
                <a:ea typeface="Open Sans Light"/>
                <a:cs typeface="Open Sans Light"/>
                <a:sym typeface="Open Sans Light"/>
              </a:rPr>
              <a:t>Last Names E-K</a:t>
            </a:r>
          </a:p>
        </p:txBody>
      </p:sp>
      <p:sp>
        <p:nvSpPr>
          <p:cNvPr id="17" name="TextBox 17"/>
          <p:cNvSpPr txBox="1"/>
          <p:nvPr/>
        </p:nvSpPr>
        <p:spPr>
          <a:xfrm>
            <a:off x="4461902" y="2517721"/>
            <a:ext cx="2504507" cy="588001"/>
          </a:xfrm>
          <a:prstGeom prst="rect">
            <a:avLst/>
          </a:prstGeom>
        </p:spPr>
        <p:txBody>
          <a:bodyPr lIns="0" tIns="0" rIns="0" bIns="0" rtlCol="0" anchor="t">
            <a:spAutoFit/>
          </a:bodyPr>
          <a:lstStyle/>
          <a:p>
            <a:pPr algn="l">
              <a:lnSpc>
                <a:spcPts val="4831"/>
              </a:lnSpc>
            </a:pPr>
            <a:r>
              <a:rPr lang="en-US" sz="3451">
                <a:solidFill>
                  <a:srgbClr val="000000"/>
                </a:solidFill>
                <a:latin typeface="Oswald"/>
                <a:ea typeface="Oswald"/>
                <a:cs typeface="Oswald"/>
                <a:sym typeface="Oswald"/>
              </a:rPr>
              <a:t>MR. DENTON</a:t>
            </a:r>
          </a:p>
        </p:txBody>
      </p:sp>
      <p:sp>
        <p:nvSpPr>
          <p:cNvPr id="18" name="TextBox 18"/>
          <p:cNvSpPr txBox="1"/>
          <p:nvPr/>
        </p:nvSpPr>
        <p:spPr>
          <a:xfrm>
            <a:off x="3529348" y="3108612"/>
            <a:ext cx="3978429" cy="439093"/>
          </a:xfrm>
          <a:prstGeom prst="rect">
            <a:avLst/>
          </a:prstGeom>
        </p:spPr>
        <p:txBody>
          <a:bodyPr lIns="0" tIns="0" rIns="0" bIns="0" rtlCol="0" anchor="t">
            <a:spAutoFit/>
          </a:bodyPr>
          <a:lstStyle/>
          <a:p>
            <a:pPr algn="ctr">
              <a:lnSpc>
                <a:spcPts val="3528"/>
              </a:lnSpc>
            </a:pPr>
            <a:r>
              <a:rPr lang="en-US" sz="2520" spc="-99">
                <a:solidFill>
                  <a:srgbClr val="000000"/>
                </a:solidFill>
                <a:latin typeface="Open Sans Light"/>
                <a:ea typeface="Open Sans Light"/>
                <a:cs typeface="Open Sans Light"/>
                <a:sym typeface="Open Sans Light"/>
              </a:rPr>
              <a:t>Last Names A-D</a:t>
            </a:r>
          </a:p>
        </p:txBody>
      </p:sp>
      <p:sp>
        <p:nvSpPr>
          <p:cNvPr id="19" name="TextBox 19"/>
          <p:cNvSpPr txBox="1"/>
          <p:nvPr/>
        </p:nvSpPr>
        <p:spPr>
          <a:xfrm>
            <a:off x="1311286" y="2507221"/>
            <a:ext cx="2504507" cy="588001"/>
          </a:xfrm>
          <a:prstGeom prst="rect">
            <a:avLst/>
          </a:prstGeom>
        </p:spPr>
        <p:txBody>
          <a:bodyPr lIns="0" tIns="0" rIns="0" bIns="0" rtlCol="0" anchor="t">
            <a:spAutoFit/>
          </a:bodyPr>
          <a:lstStyle/>
          <a:p>
            <a:pPr algn="l">
              <a:lnSpc>
                <a:spcPts val="4831"/>
              </a:lnSpc>
            </a:pPr>
            <a:r>
              <a:rPr lang="en-US" sz="3451">
                <a:solidFill>
                  <a:srgbClr val="000000"/>
                </a:solidFill>
                <a:latin typeface="Oswald"/>
                <a:ea typeface="Oswald"/>
                <a:cs typeface="Oswald"/>
                <a:sym typeface="Oswald"/>
              </a:rPr>
              <a:t>DR. SMITH</a:t>
            </a:r>
          </a:p>
        </p:txBody>
      </p:sp>
      <p:sp>
        <p:nvSpPr>
          <p:cNvPr id="20" name="TextBox 20"/>
          <p:cNvSpPr txBox="1"/>
          <p:nvPr/>
        </p:nvSpPr>
        <p:spPr>
          <a:xfrm>
            <a:off x="1311286" y="3098113"/>
            <a:ext cx="1595693" cy="439093"/>
          </a:xfrm>
          <a:prstGeom prst="rect">
            <a:avLst/>
          </a:prstGeom>
        </p:spPr>
        <p:txBody>
          <a:bodyPr lIns="0" tIns="0" rIns="0" bIns="0" rtlCol="0" anchor="t">
            <a:spAutoFit/>
          </a:bodyPr>
          <a:lstStyle/>
          <a:p>
            <a:pPr algn="ctr">
              <a:lnSpc>
                <a:spcPts val="3528"/>
              </a:lnSpc>
            </a:pPr>
            <a:r>
              <a:rPr lang="en-US" sz="2520" spc="-99">
                <a:solidFill>
                  <a:srgbClr val="000000"/>
                </a:solidFill>
                <a:latin typeface="Open Sans Light"/>
                <a:ea typeface="Open Sans Light"/>
                <a:cs typeface="Open Sans Light"/>
                <a:sym typeface="Open Sans Light"/>
              </a:rPr>
              <a:t>Principal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3333" y="419100"/>
            <a:ext cx="17084703" cy="1225079"/>
          </a:xfrm>
          <a:prstGeom prst="rect">
            <a:avLst/>
          </a:prstGeom>
        </p:spPr>
        <p:txBody>
          <a:bodyPr wrap="square" lIns="0" tIns="0" rIns="0" bIns="0" rtlCol="0" anchor="t">
            <a:spAutoFit/>
          </a:bodyPr>
          <a:lstStyle/>
          <a:p>
            <a:pPr algn="ctr">
              <a:lnSpc>
                <a:spcPts val="9930"/>
              </a:lnSpc>
            </a:pPr>
            <a:r>
              <a:rPr lang="en-US" sz="7093" dirty="0">
                <a:solidFill>
                  <a:srgbClr val="0102E8"/>
                </a:solidFill>
                <a:latin typeface="Prompt Bold Bold"/>
              </a:rPr>
              <a:t>ARRIVAL LOCATIONS &amp; PROCEDURES</a:t>
            </a:r>
          </a:p>
        </p:txBody>
      </p:sp>
      <p:sp>
        <p:nvSpPr>
          <p:cNvPr id="3" name="TextBox 3"/>
          <p:cNvSpPr txBox="1"/>
          <p:nvPr/>
        </p:nvSpPr>
        <p:spPr>
          <a:xfrm>
            <a:off x="7663069" y="1968927"/>
            <a:ext cx="25908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BUS RIDERS</a:t>
            </a: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2289" name="Picture 1" descr="page15image904985120">
            <a:extLst>
              <a:ext uri="{FF2B5EF4-FFF2-40B4-BE49-F238E27FC236}">
                <a16:creationId xmlns:a16="http://schemas.microsoft.com/office/drawing/2014/main" id="{0F8F3999-EDF3-6588-9F20-2A110FCDA2A9}"/>
              </a:ext>
            </a:extLst>
          </p:cNvPr>
          <p:cNvPicPr>
            <a:picLocks noChangeArrowheads="1"/>
          </p:cNvPicPr>
          <p:nvPr/>
        </p:nvPicPr>
        <p:blipFill rotWithShape="1">
          <a:blip r:embed="rId6">
            <a:extLst>
              <a:ext uri="{28A0092B-C50C-407E-A947-70E740481C1C}">
                <a14:useLocalDpi xmlns:a14="http://schemas.microsoft.com/office/drawing/2010/main" val="0"/>
              </a:ext>
            </a:extLst>
          </a:blip>
          <a:srcRect l="18660" t="16990" r="7734" b="20717"/>
          <a:stretch/>
        </p:blipFill>
        <p:spPr bwMode="auto">
          <a:xfrm>
            <a:off x="793333" y="1790700"/>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0" name="Picture 2" descr="page15image904992880">
            <a:extLst>
              <a:ext uri="{FF2B5EF4-FFF2-40B4-BE49-F238E27FC236}">
                <a16:creationId xmlns:a16="http://schemas.microsoft.com/office/drawing/2014/main" id="{02BBFBE3-F929-C7D1-D356-DEA37DA23E84}"/>
              </a:ext>
            </a:extLst>
          </p:cNvPr>
          <p:cNvPicPr>
            <a:picLocks noChangeArrowheads="1"/>
          </p:cNvPicPr>
          <p:nvPr/>
        </p:nvPicPr>
        <p:blipFill rotWithShape="1">
          <a:blip r:embed="rId7">
            <a:extLst>
              <a:ext uri="{28A0092B-C50C-407E-A947-70E740481C1C}">
                <a14:useLocalDpi xmlns:a14="http://schemas.microsoft.com/office/drawing/2010/main" val="0"/>
              </a:ext>
            </a:extLst>
          </a:blip>
          <a:srcRect l="26897" t="26035" r="5285" b="17850"/>
          <a:stretch/>
        </p:blipFill>
        <p:spPr bwMode="auto">
          <a:xfrm>
            <a:off x="763516" y="4291588"/>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1" name="Picture 3" descr="page15image904993184">
            <a:extLst>
              <a:ext uri="{FF2B5EF4-FFF2-40B4-BE49-F238E27FC236}">
                <a16:creationId xmlns:a16="http://schemas.microsoft.com/office/drawing/2014/main" id="{A8B73BD2-2965-8D32-84AA-2CAC4834CF1B}"/>
              </a:ext>
            </a:extLst>
          </p:cNvPr>
          <p:cNvPicPr>
            <a:picLocks noChangeArrowheads="1"/>
          </p:cNvPicPr>
          <p:nvPr/>
        </p:nvPicPr>
        <p:blipFill rotWithShape="1">
          <a:blip r:embed="rId8">
            <a:extLst>
              <a:ext uri="{28A0092B-C50C-407E-A947-70E740481C1C}">
                <a14:useLocalDpi xmlns:a14="http://schemas.microsoft.com/office/drawing/2010/main" val="0"/>
              </a:ext>
            </a:extLst>
          </a:blip>
          <a:srcRect l="11424" t="18843" r="15361" b="12247"/>
          <a:stretch/>
        </p:blipFill>
        <p:spPr bwMode="auto">
          <a:xfrm>
            <a:off x="763516" y="6799918"/>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78A736F9-2F24-05F0-5E8A-E7BC71420695}"/>
              </a:ext>
            </a:extLst>
          </p:cNvPr>
          <p:cNvSpPr txBox="1"/>
          <p:nvPr/>
        </p:nvSpPr>
        <p:spPr>
          <a:xfrm>
            <a:off x="7629939" y="4291096"/>
            <a:ext cx="2428461"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CAR RIDERS</a:t>
            </a:r>
          </a:p>
        </p:txBody>
      </p:sp>
      <p:sp>
        <p:nvSpPr>
          <p:cNvPr id="13" name="TextBox 3">
            <a:extLst>
              <a:ext uri="{FF2B5EF4-FFF2-40B4-BE49-F238E27FC236}">
                <a16:creationId xmlns:a16="http://schemas.microsoft.com/office/drawing/2014/main" id="{DD530A3B-11BD-A414-20F3-37D675B8F164}"/>
              </a:ext>
            </a:extLst>
          </p:cNvPr>
          <p:cNvSpPr txBox="1"/>
          <p:nvPr/>
        </p:nvSpPr>
        <p:spPr>
          <a:xfrm>
            <a:off x="7663069" y="6843804"/>
            <a:ext cx="3614531"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STUDENT DRIVERS</a:t>
            </a:r>
          </a:p>
        </p:txBody>
      </p:sp>
      <p:sp>
        <p:nvSpPr>
          <p:cNvPr id="14" name="TextBox 4">
            <a:extLst>
              <a:ext uri="{FF2B5EF4-FFF2-40B4-BE49-F238E27FC236}">
                <a16:creationId xmlns:a16="http://schemas.microsoft.com/office/drawing/2014/main" id="{BB034BB0-FE9F-3FFC-4AEC-92B5F6456326}"/>
              </a:ext>
            </a:extLst>
          </p:cNvPr>
          <p:cNvSpPr txBox="1"/>
          <p:nvPr/>
        </p:nvSpPr>
        <p:spPr>
          <a:xfrm>
            <a:off x="7663069" y="2760676"/>
            <a:ext cx="9253331" cy="467757"/>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School busses will drop students off at the front of the school.</a:t>
            </a:r>
          </a:p>
        </p:txBody>
      </p:sp>
      <p:sp>
        <p:nvSpPr>
          <p:cNvPr id="15" name="TextBox 4">
            <a:extLst>
              <a:ext uri="{FF2B5EF4-FFF2-40B4-BE49-F238E27FC236}">
                <a16:creationId xmlns:a16="http://schemas.microsoft.com/office/drawing/2014/main" id="{1A983BC4-9549-73AF-0F9E-DA52BB1C9AC6}"/>
              </a:ext>
            </a:extLst>
          </p:cNvPr>
          <p:cNvSpPr txBox="1"/>
          <p:nvPr/>
        </p:nvSpPr>
        <p:spPr>
          <a:xfrm>
            <a:off x="7663069" y="5139167"/>
            <a:ext cx="9253331" cy="967894"/>
          </a:xfrm>
          <a:prstGeom prst="rect">
            <a:avLst/>
          </a:prstGeom>
        </p:spPr>
        <p:txBody>
          <a:bodyPr wrap="square" lIns="0" tIns="0" rIns="0" bIns="0" rtlCol="0" anchor="t">
            <a:spAutoFit/>
          </a:bodyPr>
          <a:lstStyle/>
          <a:p>
            <a:pPr>
              <a:lnSpc>
                <a:spcPts val="3919"/>
              </a:lnSpc>
            </a:pPr>
            <a:r>
              <a:rPr lang="en-US" sz="2799" spc="-111" dirty="0">
                <a:solidFill>
                  <a:srgbClr val="000000"/>
                </a:solidFill>
                <a:latin typeface="Open Sans Light"/>
              </a:rPr>
              <a:t>Cars should enter at the North end of the campus, at Gate 3, and proceed through the drop-off line.</a:t>
            </a:r>
          </a:p>
        </p:txBody>
      </p:sp>
      <p:sp>
        <p:nvSpPr>
          <p:cNvPr id="16" name="TextBox 4">
            <a:extLst>
              <a:ext uri="{FF2B5EF4-FFF2-40B4-BE49-F238E27FC236}">
                <a16:creationId xmlns:a16="http://schemas.microsoft.com/office/drawing/2014/main" id="{875A243E-6F82-A8AC-59EF-E17C7AF25A75}"/>
              </a:ext>
            </a:extLst>
          </p:cNvPr>
          <p:cNvSpPr txBox="1"/>
          <p:nvPr/>
        </p:nvSpPr>
        <p:spPr>
          <a:xfrm>
            <a:off x="7663069" y="7622437"/>
            <a:ext cx="9253331"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Park in the student parking lot. Parking permits are required and can be purchased in the Student Services Office.</a:t>
            </a:r>
          </a:p>
        </p:txBody>
      </p:sp>
      <p:sp>
        <p:nvSpPr>
          <p:cNvPr id="4" name="Freeform 11">
            <a:extLst>
              <a:ext uri="{FF2B5EF4-FFF2-40B4-BE49-F238E27FC236}">
                <a16:creationId xmlns:a16="http://schemas.microsoft.com/office/drawing/2014/main" id="{228BEA55-8C46-5F37-B67E-8B1508DDF39D}"/>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243784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85E13-9C06-F5E8-2705-61A1E10EC995}"/>
              </a:ext>
            </a:extLst>
          </p:cNvPr>
          <p:cNvPicPr>
            <a:picLocks noChangeAspect="1"/>
          </p:cNvPicPr>
          <p:nvPr/>
        </p:nvPicPr>
        <p:blipFill>
          <a:blip r:embed="rId2"/>
          <a:stretch>
            <a:fillRect/>
          </a:stretch>
        </p:blipFill>
        <p:spPr>
          <a:xfrm>
            <a:off x="419708" y="952499"/>
            <a:ext cx="17547723" cy="8429625"/>
          </a:xfrm>
          <a:prstGeom prst="rect">
            <a:avLst/>
          </a:prstGeom>
        </p:spPr>
      </p:pic>
    </p:spTree>
    <p:extLst>
      <p:ext uri="{BB962C8B-B14F-4D97-AF65-F5344CB8AC3E}">
        <p14:creationId xmlns:p14="http://schemas.microsoft.com/office/powerpoint/2010/main" val="3449038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5536" y="419899"/>
            <a:ext cx="15576929" cy="1286713"/>
          </a:xfrm>
          <a:prstGeom prst="rect">
            <a:avLst/>
          </a:prstGeom>
        </p:spPr>
        <p:txBody>
          <a:bodyPr lIns="0" tIns="0" rIns="0" bIns="0" rtlCol="0" anchor="t">
            <a:spAutoFit/>
          </a:bodyPr>
          <a:lstStyle/>
          <a:p>
            <a:pPr algn="l">
              <a:lnSpc>
                <a:spcPts val="9930"/>
              </a:lnSpc>
            </a:pPr>
            <a:r>
              <a:rPr lang="en-US" sz="7093" b="1">
                <a:solidFill>
                  <a:srgbClr val="0000FF"/>
                </a:solidFill>
                <a:latin typeface="Poppins Bold"/>
                <a:ea typeface="Poppins Bold"/>
                <a:cs typeface="Poppins Bold"/>
                <a:sym typeface="Poppins Bold"/>
              </a:rPr>
              <a:t>Arrival Procedures &amp; Tardy Policy</a:t>
            </a:r>
          </a:p>
        </p:txBody>
      </p:sp>
      <p:sp>
        <p:nvSpPr>
          <p:cNvPr id="3" name="Freeform 3"/>
          <p:cNvSpPr/>
          <p:nvPr/>
        </p:nvSpPr>
        <p:spPr>
          <a:xfrm>
            <a:off x="15741180" y="7975517"/>
            <a:ext cx="2059622" cy="2068854"/>
          </a:xfrm>
          <a:custGeom>
            <a:avLst/>
            <a:gdLst/>
            <a:ahLst/>
            <a:cxnLst/>
            <a:rect l="l" t="t" r="r" b="b"/>
            <a:pathLst>
              <a:path w="2059622" h="2068854">
                <a:moveTo>
                  <a:pt x="0" y="0"/>
                </a:moveTo>
                <a:lnTo>
                  <a:pt x="2059622" y="0"/>
                </a:lnTo>
                <a:lnTo>
                  <a:pt x="2059622" y="2068854"/>
                </a:lnTo>
                <a:lnTo>
                  <a:pt x="0" y="2068854"/>
                </a:lnTo>
                <a:lnTo>
                  <a:pt x="0" y="0"/>
                </a:lnTo>
                <a:close/>
              </a:path>
            </a:pathLst>
          </a:custGeom>
          <a:blipFill>
            <a:blip r:embed="rId2">
              <a:extLst>
                <a:ext uri="{96DAC541-7B7A-43D3-8B79-37D633B846F1}">
                  <asvg:svgBlip xmlns:asvg="http://schemas.microsoft.com/office/drawing/2016/SVG/main" r:embed="rId3"/>
                </a:ext>
              </a:extLst>
            </a:blip>
            <a:stretch>
              <a:fillRect l="-224" r="-224"/>
            </a:stretch>
          </a:blipFill>
        </p:spPr>
        <p:txBody>
          <a:bodyPr/>
          <a:lstStyle/>
          <a:p>
            <a:endParaRPr lang="en-US"/>
          </a:p>
        </p:txBody>
      </p:sp>
      <p:grpSp>
        <p:nvGrpSpPr>
          <p:cNvPr id="4" name="Group 4"/>
          <p:cNvGrpSpPr/>
          <p:nvPr/>
        </p:nvGrpSpPr>
        <p:grpSpPr>
          <a:xfrm>
            <a:off x="376684" y="2158355"/>
            <a:ext cx="3006310" cy="1204561"/>
            <a:chOff x="0" y="0"/>
            <a:chExt cx="4008414" cy="1606081"/>
          </a:xfrm>
        </p:grpSpPr>
        <p:sp>
          <p:nvSpPr>
            <p:cNvPr id="5" name="Freeform 5"/>
            <p:cNvSpPr/>
            <p:nvPr/>
          </p:nvSpPr>
          <p:spPr>
            <a:xfrm>
              <a:off x="0" y="0"/>
              <a:ext cx="4008414" cy="1606081"/>
            </a:xfrm>
            <a:custGeom>
              <a:avLst/>
              <a:gdLst/>
              <a:ahLst/>
              <a:cxnLst/>
              <a:rect l="l" t="t" r="r" b="b"/>
              <a:pathLst>
                <a:path w="4008414" h="1606081">
                  <a:moveTo>
                    <a:pt x="0" y="0"/>
                  </a:moveTo>
                  <a:lnTo>
                    <a:pt x="4008414" y="0"/>
                  </a:lnTo>
                  <a:lnTo>
                    <a:pt x="4008414" y="1606081"/>
                  </a:lnTo>
                  <a:lnTo>
                    <a:pt x="0" y="1606081"/>
                  </a:lnTo>
                  <a:lnTo>
                    <a:pt x="0" y="0"/>
                  </a:lnTo>
                  <a:close/>
                </a:path>
              </a:pathLst>
            </a:custGeom>
            <a:blipFill>
              <a:blip r:embed="rId4">
                <a:extLst>
                  <a:ext uri="{96DAC541-7B7A-43D3-8B79-37D633B846F1}">
                    <asvg:svgBlip xmlns:asvg="http://schemas.microsoft.com/office/drawing/2016/SVG/main" r:embed="rId5"/>
                  </a:ext>
                </a:extLst>
              </a:blip>
              <a:stretch>
                <a:fillRect t="-48013" b="-48013"/>
              </a:stretch>
            </a:blipFill>
          </p:spPr>
          <p:txBody>
            <a:bodyPr/>
            <a:lstStyle/>
            <a:p>
              <a:endParaRPr lang="en-US"/>
            </a:p>
          </p:txBody>
        </p:sp>
        <p:sp>
          <p:nvSpPr>
            <p:cNvPr id="6" name="TextBox 6"/>
            <p:cNvSpPr txBox="1"/>
            <p:nvPr/>
          </p:nvSpPr>
          <p:spPr>
            <a:xfrm>
              <a:off x="210996" y="243282"/>
              <a:ext cx="3586422" cy="1148091"/>
            </a:xfrm>
            <a:prstGeom prst="rect">
              <a:avLst/>
            </a:prstGeom>
          </p:spPr>
          <p:txBody>
            <a:bodyPr lIns="0" tIns="0" rIns="0" bIns="0" rtlCol="0" anchor="t">
              <a:spAutoFit/>
            </a:bodyPr>
            <a:lstStyle/>
            <a:p>
              <a:pPr algn="ctr">
                <a:lnSpc>
                  <a:spcPts val="3363"/>
                </a:lnSpc>
              </a:pPr>
              <a:r>
                <a:rPr lang="en-US" sz="3114" b="1" spc="29">
                  <a:solidFill>
                    <a:srgbClr val="000000"/>
                  </a:solidFill>
                  <a:latin typeface="TT Rounds Condensed Bold"/>
                  <a:ea typeface="TT Rounds Condensed Bold"/>
                  <a:cs typeface="TT Rounds Condensed Bold"/>
                  <a:sym typeface="TT Rounds Condensed Bold"/>
                </a:rPr>
                <a:t>Student Parking Lot</a:t>
              </a:r>
            </a:p>
          </p:txBody>
        </p:sp>
      </p:grpSp>
      <p:grpSp>
        <p:nvGrpSpPr>
          <p:cNvPr id="7" name="Group 7"/>
          <p:cNvGrpSpPr/>
          <p:nvPr/>
        </p:nvGrpSpPr>
        <p:grpSpPr>
          <a:xfrm>
            <a:off x="376684" y="3956471"/>
            <a:ext cx="3006310" cy="787043"/>
            <a:chOff x="0" y="0"/>
            <a:chExt cx="4008414" cy="1049391"/>
          </a:xfrm>
        </p:grpSpPr>
        <p:sp>
          <p:nvSpPr>
            <p:cNvPr id="8" name="Freeform 8"/>
            <p:cNvSpPr/>
            <p:nvPr/>
          </p:nvSpPr>
          <p:spPr>
            <a:xfrm>
              <a:off x="0" y="0"/>
              <a:ext cx="4008414" cy="1049391"/>
            </a:xfrm>
            <a:custGeom>
              <a:avLst/>
              <a:gdLst/>
              <a:ahLst/>
              <a:cxnLst/>
              <a:rect l="l" t="t" r="r" b="b"/>
              <a:pathLst>
                <a:path w="4008414" h="1049391">
                  <a:moveTo>
                    <a:pt x="0" y="0"/>
                  </a:moveTo>
                  <a:lnTo>
                    <a:pt x="4008414" y="0"/>
                  </a:lnTo>
                  <a:lnTo>
                    <a:pt x="4008414" y="1049391"/>
                  </a:lnTo>
                  <a:lnTo>
                    <a:pt x="0" y="1049391"/>
                  </a:lnTo>
                  <a:lnTo>
                    <a:pt x="0" y="0"/>
                  </a:lnTo>
                  <a:close/>
                </a:path>
              </a:pathLst>
            </a:custGeom>
            <a:blipFill>
              <a:blip r:embed="rId6">
                <a:extLst>
                  <a:ext uri="{96DAC541-7B7A-43D3-8B79-37D633B846F1}">
                    <asvg:svgBlip xmlns:asvg="http://schemas.microsoft.com/office/drawing/2016/SVG/main" r:embed="rId7"/>
                  </a:ext>
                </a:extLst>
              </a:blip>
              <a:stretch>
                <a:fillRect t="-100008" b="-100008"/>
              </a:stretch>
            </a:blipFill>
          </p:spPr>
          <p:txBody>
            <a:bodyPr/>
            <a:lstStyle/>
            <a:p>
              <a:endParaRPr lang="en-US"/>
            </a:p>
          </p:txBody>
        </p:sp>
        <p:sp>
          <p:nvSpPr>
            <p:cNvPr id="9" name="TextBox 9"/>
            <p:cNvSpPr txBox="1"/>
            <p:nvPr/>
          </p:nvSpPr>
          <p:spPr>
            <a:xfrm>
              <a:off x="210790" y="243282"/>
              <a:ext cx="3586835" cy="591401"/>
            </a:xfrm>
            <a:prstGeom prst="rect">
              <a:avLst/>
            </a:prstGeom>
          </p:spPr>
          <p:txBody>
            <a:bodyPr lIns="0" tIns="0" rIns="0" bIns="0" rtlCol="0" anchor="t">
              <a:spAutoFit/>
            </a:bodyPr>
            <a:lstStyle/>
            <a:p>
              <a:pPr algn="ctr">
                <a:lnSpc>
                  <a:spcPts val="3363"/>
                </a:lnSpc>
              </a:pPr>
              <a:r>
                <a:rPr lang="en-US" sz="3114" b="1" spc="29">
                  <a:solidFill>
                    <a:srgbClr val="000000"/>
                  </a:solidFill>
                  <a:latin typeface="TT Rounds Condensed Bold"/>
                  <a:ea typeface="TT Rounds Condensed Bold"/>
                  <a:cs typeface="TT Rounds Condensed Bold"/>
                  <a:sym typeface="TT Rounds Condensed Bold"/>
                </a:rPr>
                <a:t>Buses</a:t>
              </a:r>
            </a:p>
          </p:txBody>
        </p:sp>
      </p:grpSp>
      <p:grpSp>
        <p:nvGrpSpPr>
          <p:cNvPr id="10" name="Group 10"/>
          <p:cNvGrpSpPr/>
          <p:nvPr/>
        </p:nvGrpSpPr>
        <p:grpSpPr>
          <a:xfrm>
            <a:off x="376684" y="5574401"/>
            <a:ext cx="3006310" cy="1204561"/>
            <a:chOff x="0" y="0"/>
            <a:chExt cx="4008414" cy="1606081"/>
          </a:xfrm>
        </p:grpSpPr>
        <p:sp>
          <p:nvSpPr>
            <p:cNvPr id="11" name="Freeform 11"/>
            <p:cNvSpPr/>
            <p:nvPr/>
          </p:nvSpPr>
          <p:spPr>
            <a:xfrm>
              <a:off x="0" y="0"/>
              <a:ext cx="4008414" cy="1606081"/>
            </a:xfrm>
            <a:custGeom>
              <a:avLst/>
              <a:gdLst/>
              <a:ahLst/>
              <a:cxnLst/>
              <a:rect l="l" t="t" r="r" b="b"/>
              <a:pathLst>
                <a:path w="4008414" h="1606081">
                  <a:moveTo>
                    <a:pt x="0" y="0"/>
                  </a:moveTo>
                  <a:lnTo>
                    <a:pt x="4008414" y="0"/>
                  </a:lnTo>
                  <a:lnTo>
                    <a:pt x="4008414" y="1606081"/>
                  </a:lnTo>
                  <a:lnTo>
                    <a:pt x="0" y="1606081"/>
                  </a:lnTo>
                  <a:lnTo>
                    <a:pt x="0" y="0"/>
                  </a:lnTo>
                  <a:close/>
                </a:path>
              </a:pathLst>
            </a:custGeom>
            <a:blipFill>
              <a:blip r:embed="rId8">
                <a:extLst>
                  <a:ext uri="{96DAC541-7B7A-43D3-8B79-37D633B846F1}">
                    <asvg:svgBlip xmlns:asvg="http://schemas.microsoft.com/office/drawing/2016/SVG/main" r:embed="rId9"/>
                  </a:ext>
                </a:extLst>
              </a:blip>
              <a:stretch>
                <a:fillRect t="-43308" b="-43308"/>
              </a:stretch>
            </a:blipFill>
          </p:spPr>
          <p:txBody>
            <a:bodyPr/>
            <a:lstStyle/>
            <a:p>
              <a:endParaRPr lang="en-US"/>
            </a:p>
          </p:txBody>
        </p:sp>
        <p:sp>
          <p:nvSpPr>
            <p:cNvPr id="12" name="TextBox 12"/>
            <p:cNvSpPr txBox="1"/>
            <p:nvPr/>
          </p:nvSpPr>
          <p:spPr>
            <a:xfrm>
              <a:off x="198319" y="243282"/>
              <a:ext cx="3611777" cy="1148091"/>
            </a:xfrm>
            <a:prstGeom prst="rect">
              <a:avLst/>
            </a:prstGeom>
          </p:spPr>
          <p:txBody>
            <a:bodyPr lIns="0" tIns="0" rIns="0" bIns="0" rtlCol="0" anchor="t">
              <a:spAutoFit/>
            </a:bodyPr>
            <a:lstStyle/>
            <a:p>
              <a:pPr algn="ctr">
                <a:lnSpc>
                  <a:spcPts val="3363"/>
                </a:lnSpc>
              </a:pPr>
              <a:r>
                <a:rPr lang="en-US" sz="3114" b="1" spc="29">
                  <a:solidFill>
                    <a:srgbClr val="000000"/>
                  </a:solidFill>
                  <a:latin typeface="TT Rounds Condensed Bold"/>
                  <a:ea typeface="TT Rounds Condensed Bold"/>
                  <a:cs typeface="TT Rounds Condensed Bold"/>
                  <a:sym typeface="TT Rounds Condensed Bold"/>
                </a:rPr>
                <a:t>Faculty Parking Lot</a:t>
              </a:r>
            </a:p>
          </p:txBody>
        </p:sp>
      </p:grpSp>
      <p:grpSp>
        <p:nvGrpSpPr>
          <p:cNvPr id="13" name="Group 13"/>
          <p:cNvGrpSpPr/>
          <p:nvPr/>
        </p:nvGrpSpPr>
        <p:grpSpPr>
          <a:xfrm>
            <a:off x="376684" y="7674936"/>
            <a:ext cx="3006310" cy="1204561"/>
            <a:chOff x="0" y="0"/>
            <a:chExt cx="4008414" cy="1606081"/>
          </a:xfrm>
        </p:grpSpPr>
        <p:sp>
          <p:nvSpPr>
            <p:cNvPr id="14" name="Freeform 14"/>
            <p:cNvSpPr/>
            <p:nvPr/>
          </p:nvSpPr>
          <p:spPr>
            <a:xfrm>
              <a:off x="0" y="0"/>
              <a:ext cx="4008414" cy="1606081"/>
            </a:xfrm>
            <a:custGeom>
              <a:avLst/>
              <a:gdLst/>
              <a:ahLst/>
              <a:cxnLst/>
              <a:rect l="l" t="t" r="r" b="b"/>
              <a:pathLst>
                <a:path w="4008414" h="1606081">
                  <a:moveTo>
                    <a:pt x="0" y="0"/>
                  </a:moveTo>
                  <a:lnTo>
                    <a:pt x="4008414" y="0"/>
                  </a:lnTo>
                  <a:lnTo>
                    <a:pt x="4008414" y="1606081"/>
                  </a:lnTo>
                  <a:lnTo>
                    <a:pt x="0" y="1606081"/>
                  </a:lnTo>
                  <a:lnTo>
                    <a:pt x="0" y="0"/>
                  </a:lnTo>
                  <a:close/>
                </a:path>
              </a:pathLst>
            </a:custGeom>
            <a:blipFill>
              <a:blip r:embed="rId10">
                <a:extLst>
                  <a:ext uri="{96DAC541-7B7A-43D3-8B79-37D633B846F1}">
                    <asvg:svgBlip xmlns:asvg="http://schemas.microsoft.com/office/drawing/2016/SVG/main" r:embed="rId11"/>
                  </a:ext>
                </a:extLst>
              </a:blip>
              <a:stretch>
                <a:fillRect t="-88114" b="-88114"/>
              </a:stretch>
            </a:blipFill>
          </p:spPr>
          <p:txBody>
            <a:bodyPr/>
            <a:lstStyle/>
            <a:p>
              <a:endParaRPr lang="en-US"/>
            </a:p>
          </p:txBody>
        </p:sp>
        <p:sp>
          <p:nvSpPr>
            <p:cNvPr id="15" name="TextBox 15"/>
            <p:cNvSpPr txBox="1"/>
            <p:nvPr/>
          </p:nvSpPr>
          <p:spPr>
            <a:xfrm>
              <a:off x="202699" y="243282"/>
              <a:ext cx="3603015" cy="1148091"/>
            </a:xfrm>
            <a:prstGeom prst="rect">
              <a:avLst/>
            </a:prstGeom>
          </p:spPr>
          <p:txBody>
            <a:bodyPr lIns="0" tIns="0" rIns="0" bIns="0" rtlCol="0" anchor="t">
              <a:spAutoFit/>
            </a:bodyPr>
            <a:lstStyle/>
            <a:p>
              <a:pPr algn="ctr">
                <a:lnSpc>
                  <a:spcPts val="3363"/>
                </a:lnSpc>
              </a:pPr>
              <a:r>
                <a:rPr lang="en-US" sz="3114" b="1" spc="29">
                  <a:solidFill>
                    <a:srgbClr val="000000"/>
                  </a:solidFill>
                  <a:latin typeface="TT Rounds Condensed Bold"/>
                  <a:ea typeface="TT Rounds Condensed Bold"/>
                  <a:cs typeface="TT Rounds Condensed Bold"/>
                  <a:sym typeface="TT Rounds Condensed Bold"/>
                </a:rPr>
                <a:t>Late Arrival to Campus</a:t>
              </a:r>
            </a:p>
          </p:txBody>
        </p:sp>
      </p:grpSp>
      <p:sp>
        <p:nvSpPr>
          <p:cNvPr id="16" name="TextBox 16"/>
          <p:cNvSpPr txBox="1"/>
          <p:nvPr/>
        </p:nvSpPr>
        <p:spPr>
          <a:xfrm>
            <a:off x="3712560" y="2306335"/>
            <a:ext cx="6484181" cy="857090"/>
          </a:xfrm>
          <a:prstGeom prst="rect">
            <a:avLst/>
          </a:prstGeom>
        </p:spPr>
        <p:txBody>
          <a:bodyPr lIns="0" tIns="0" rIns="0" bIns="0" rtlCol="0" anchor="t">
            <a:spAutoFit/>
          </a:bodyPr>
          <a:lstStyle/>
          <a:p>
            <a:pPr algn="l">
              <a:lnSpc>
                <a:spcPts val="3363"/>
              </a:lnSpc>
            </a:pPr>
            <a:r>
              <a:rPr lang="en-US" sz="3114" spc="29">
                <a:solidFill>
                  <a:srgbClr val="000000"/>
                </a:solidFill>
                <a:latin typeface="TT Rounds Condensed"/>
                <a:ea typeface="TT Rounds Condensed"/>
                <a:cs typeface="TT Rounds Condensed"/>
                <a:sym typeface="TT Rounds Condensed"/>
              </a:rPr>
              <a:t>Use the cross-walk ONLY and listen to staff directions </a:t>
            </a:r>
          </a:p>
        </p:txBody>
      </p:sp>
      <p:sp>
        <p:nvSpPr>
          <p:cNvPr id="17" name="TextBox 17"/>
          <p:cNvSpPr txBox="1"/>
          <p:nvPr/>
        </p:nvSpPr>
        <p:spPr>
          <a:xfrm>
            <a:off x="3712560" y="4145285"/>
            <a:ext cx="7042141" cy="437990"/>
          </a:xfrm>
          <a:prstGeom prst="rect">
            <a:avLst/>
          </a:prstGeom>
        </p:spPr>
        <p:txBody>
          <a:bodyPr lIns="0" tIns="0" rIns="0" bIns="0" rtlCol="0" anchor="t">
            <a:spAutoFit/>
          </a:bodyPr>
          <a:lstStyle/>
          <a:p>
            <a:pPr algn="l">
              <a:lnSpc>
                <a:spcPts val="3363"/>
              </a:lnSpc>
            </a:pPr>
            <a:r>
              <a:rPr lang="en-US" sz="3114" spc="29">
                <a:solidFill>
                  <a:srgbClr val="000000"/>
                </a:solidFill>
                <a:latin typeface="TT Rounds Condensed"/>
                <a:ea typeface="TT Rounds Condensed"/>
                <a:cs typeface="TT Rounds Condensed"/>
                <a:sym typeface="TT Rounds Condensed"/>
              </a:rPr>
              <a:t>If late, enter through the front office</a:t>
            </a:r>
          </a:p>
        </p:txBody>
      </p:sp>
      <p:sp>
        <p:nvSpPr>
          <p:cNvPr id="18" name="TextBox 18"/>
          <p:cNvSpPr txBox="1"/>
          <p:nvPr/>
        </p:nvSpPr>
        <p:spPr>
          <a:xfrm>
            <a:off x="3803697" y="5487274"/>
            <a:ext cx="6152589" cy="1276190"/>
          </a:xfrm>
          <a:prstGeom prst="rect">
            <a:avLst/>
          </a:prstGeom>
        </p:spPr>
        <p:txBody>
          <a:bodyPr lIns="0" tIns="0" rIns="0" bIns="0" rtlCol="0" anchor="t">
            <a:spAutoFit/>
          </a:bodyPr>
          <a:lstStyle/>
          <a:p>
            <a:pPr algn="l">
              <a:lnSpc>
                <a:spcPts val="3363"/>
              </a:lnSpc>
            </a:pPr>
            <a:r>
              <a:rPr lang="en-US" sz="3114" spc="29">
                <a:solidFill>
                  <a:srgbClr val="000000"/>
                </a:solidFill>
                <a:latin typeface="TT Rounds Condensed"/>
                <a:ea typeface="TT Rounds Condensed"/>
                <a:cs typeface="TT Rounds Condensed"/>
                <a:sym typeface="TT Rounds Condensed"/>
              </a:rPr>
              <a:t>Faculty and visitor parking ONLY. Students may only park in designated spaces in student lot.</a:t>
            </a:r>
          </a:p>
        </p:txBody>
      </p:sp>
      <p:sp>
        <p:nvSpPr>
          <p:cNvPr id="19" name="TextBox 19"/>
          <p:cNvSpPr txBox="1"/>
          <p:nvPr/>
        </p:nvSpPr>
        <p:spPr>
          <a:xfrm>
            <a:off x="3769941" y="7587809"/>
            <a:ext cx="6736061" cy="1276190"/>
          </a:xfrm>
          <a:prstGeom prst="rect">
            <a:avLst/>
          </a:prstGeom>
        </p:spPr>
        <p:txBody>
          <a:bodyPr lIns="0" tIns="0" rIns="0" bIns="0" rtlCol="0" anchor="t">
            <a:spAutoFit/>
          </a:bodyPr>
          <a:lstStyle/>
          <a:p>
            <a:pPr algn="l">
              <a:lnSpc>
                <a:spcPts val="3363"/>
              </a:lnSpc>
            </a:pPr>
            <a:r>
              <a:rPr lang="en-US" sz="3114" spc="29">
                <a:solidFill>
                  <a:srgbClr val="000000"/>
                </a:solidFill>
                <a:latin typeface="TT Rounds Condensed"/>
                <a:ea typeface="TT Rounds Condensed"/>
                <a:cs typeface="TT Rounds Condensed"/>
                <a:sym typeface="TT Rounds Condensed"/>
              </a:rPr>
              <a:t>Once the school day begins, students may ONLY enter campus through the front office.</a:t>
            </a:r>
          </a:p>
        </p:txBody>
      </p:sp>
      <p:sp>
        <p:nvSpPr>
          <p:cNvPr id="20" name="TextBox 20"/>
          <p:cNvSpPr txBox="1"/>
          <p:nvPr/>
        </p:nvSpPr>
        <p:spPr>
          <a:xfrm>
            <a:off x="10754701" y="2148830"/>
            <a:ext cx="6792113" cy="6496050"/>
          </a:xfrm>
          <a:prstGeom prst="rect">
            <a:avLst/>
          </a:prstGeom>
        </p:spPr>
        <p:txBody>
          <a:bodyPr lIns="0" tIns="0" rIns="0" bIns="0" rtlCol="0" anchor="t">
            <a:spAutoFit/>
          </a:bodyPr>
          <a:lstStyle/>
          <a:p>
            <a:pPr algn="l">
              <a:lnSpc>
                <a:spcPts val="3719"/>
              </a:lnSpc>
            </a:pPr>
            <a:r>
              <a:rPr lang="en-US" sz="3099" spc="27">
                <a:solidFill>
                  <a:srgbClr val="000000"/>
                </a:solidFill>
                <a:latin typeface="TT Rounds Condensed"/>
                <a:ea typeface="TT Rounds Condensed"/>
                <a:cs typeface="TT Rounds Condensed"/>
                <a:sym typeface="TT Rounds Condensed"/>
              </a:rPr>
              <a:t>Important Times in the Morning:</a:t>
            </a:r>
          </a:p>
          <a:p>
            <a:pPr algn="l">
              <a:lnSpc>
                <a:spcPts val="3719"/>
              </a:lnSpc>
            </a:pPr>
            <a:endParaRPr lang="en-US" sz="3099" spc="27">
              <a:solidFill>
                <a:srgbClr val="000000"/>
              </a:solidFill>
              <a:latin typeface="TT Rounds Condensed"/>
              <a:ea typeface="TT Rounds Condensed"/>
              <a:cs typeface="TT Rounds Condensed"/>
              <a:sym typeface="TT Rounds Condensed"/>
            </a:endParaRPr>
          </a:p>
          <a:p>
            <a:pPr marL="669289" lvl="1" indent="-334645" algn="l">
              <a:lnSpc>
                <a:spcPts val="3719"/>
              </a:lnSpc>
              <a:buFont typeface="Arial"/>
              <a:buChar char="•"/>
            </a:pPr>
            <a:r>
              <a:rPr lang="en-US" sz="3099" spc="27">
                <a:solidFill>
                  <a:srgbClr val="000000"/>
                </a:solidFill>
                <a:latin typeface="TT Rounds Condensed"/>
                <a:ea typeface="TT Rounds Condensed"/>
                <a:cs typeface="TT Rounds Condensed"/>
                <a:sym typeface="TT Rounds Condensed"/>
              </a:rPr>
              <a:t>Gates open at 7am.</a:t>
            </a:r>
          </a:p>
          <a:p>
            <a:pPr marL="669289" lvl="1" indent="-334645" algn="l">
              <a:lnSpc>
                <a:spcPts val="3719"/>
              </a:lnSpc>
              <a:buFont typeface="Arial"/>
              <a:buChar char="•"/>
            </a:pPr>
            <a:r>
              <a:rPr lang="en-US" sz="3099" spc="27">
                <a:solidFill>
                  <a:srgbClr val="000000"/>
                </a:solidFill>
                <a:latin typeface="TT Rounds Condensed"/>
                <a:ea typeface="TT Rounds Condensed"/>
                <a:cs typeface="TT Rounds Condensed"/>
                <a:sym typeface="TT Rounds Condensed"/>
              </a:rPr>
              <a:t>Classroom Buildings open at 7:15am</a:t>
            </a:r>
          </a:p>
          <a:p>
            <a:pPr marL="669289" lvl="1" indent="-334645" algn="l">
              <a:lnSpc>
                <a:spcPts val="3719"/>
              </a:lnSpc>
              <a:buFont typeface="Arial"/>
              <a:buChar char="•"/>
            </a:pPr>
            <a:r>
              <a:rPr lang="en-US" sz="3099" spc="27">
                <a:solidFill>
                  <a:srgbClr val="000000"/>
                </a:solidFill>
                <a:latin typeface="TT Rounds Condensed"/>
                <a:ea typeface="TT Rounds Condensed"/>
                <a:cs typeface="TT Rounds Condensed"/>
                <a:sym typeface="TT Rounds Condensed"/>
              </a:rPr>
              <a:t>5-minute warning bell at 7:20am</a:t>
            </a:r>
          </a:p>
          <a:p>
            <a:pPr marL="669289" lvl="1" indent="-334645" algn="l">
              <a:lnSpc>
                <a:spcPts val="3719"/>
              </a:lnSpc>
              <a:buFont typeface="Arial"/>
              <a:buChar char="•"/>
            </a:pPr>
            <a:r>
              <a:rPr lang="en-US" sz="3099" spc="27">
                <a:solidFill>
                  <a:srgbClr val="000000"/>
                </a:solidFill>
                <a:latin typeface="TT Rounds Condensed"/>
                <a:ea typeface="TT Rounds Condensed"/>
                <a:cs typeface="TT Rounds Condensed"/>
                <a:sym typeface="TT Rounds Condensed"/>
              </a:rPr>
              <a:t>1-minute warning bell at 7:24am</a:t>
            </a:r>
          </a:p>
          <a:p>
            <a:pPr marL="669289" lvl="1" indent="-334645" algn="l">
              <a:lnSpc>
                <a:spcPts val="3719"/>
              </a:lnSpc>
              <a:buFont typeface="Arial"/>
              <a:buChar char="•"/>
            </a:pPr>
            <a:r>
              <a:rPr lang="en-US" sz="3099" spc="27">
                <a:solidFill>
                  <a:srgbClr val="000000"/>
                </a:solidFill>
                <a:latin typeface="TT Rounds Condensed"/>
                <a:ea typeface="TT Rounds Condensed"/>
                <a:cs typeface="TT Rounds Condensed"/>
                <a:sym typeface="TT Rounds Condensed"/>
              </a:rPr>
              <a:t>Tardy bell rings at 7:25am</a:t>
            </a:r>
          </a:p>
          <a:p>
            <a:pPr algn="l">
              <a:lnSpc>
                <a:spcPts val="1680"/>
              </a:lnSpc>
            </a:pPr>
            <a:endParaRPr lang="en-US" sz="3099" spc="27">
              <a:solidFill>
                <a:srgbClr val="000000"/>
              </a:solidFill>
              <a:latin typeface="TT Rounds Condensed"/>
              <a:ea typeface="TT Rounds Condensed"/>
              <a:cs typeface="TT Rounds Condensed"/>
              <a:sym typeface="TT Rounds Condensed"/>
            </a:endParaRPr>
          </a:p>
          <a:p>
            <a:pPr algn="l">
              <a:lnSpc>
                <a:spcPts val="3719"/>
              </a:lnSpc>
            </a:pPr>
            <a:r>
              <a:rPr lang="en-US" sz="3099" spc="27">
                <a:solidFill>
                  <a:srgbClr val="000000"/>
                </a:solidFill>
                <a:latin typeface="TT Rounds Condensed"/>
                <a:ea typeface="TT Rounds Condensed"/>
                <a:cs typeface="TT Rounds Condensed"/>
                <a:sym typeface="TT Rounds Condensed"/>
              </a:rPr>
              <a:t>If you are not IN THE CLASSROOM when the Tardy bell rings, you must report to a Tardy Kiosk to get a Tardy Pass.</a:t>
            </a:r>
          </a:p>
          <a:p>
            <a:pPr algn="l">
              <a:lnSpc>
                <a:spcPts val="1680"/>
              </a:lnSpc>
            </a:pPr>
            <a:endParaRPr lang="en-US" sz="3099" spc="27">
              <a:solidFill>
                <a:srgbClr val="000000"/>
              </a:solidFill>
              <a:latin typeface="TT Rounds Condensed"/>
              <a:ea typeface="TT Rounds Condensed"/>
              <a:cs typeface="TT Rounds Condensed"/>
              <a:sym typeface="TT Rounds Condensed"/>
            </a:endParaRPr>
          </a:p>
          <a:p>
            <a:pPr algn="l">
              <a:lnSpc>
                <a:spcPts val="3719"/>
              </a:lnSpc>
            </a:pPr>
            <a:r>
              <a:rPr lang="en-US" sz="3099" spc="27">
                <a:solidFill>
                  <a:srgbClr val="000000"/>
                </a:solidFill>
                <a:latin typeface="TT Rounds Condensed"/>
                <a:ea typeface="TT Rounds Condensed"/>
                <a:cs typeface="TT Rounds Condensed"/>
                <a:sym typeface="TT Rounds Condensed"/>
              </a:rPr>
              <a:t>Even if you are en route to class - you are tardy if you aren’t in class by 7:25am.</a:t>
            </a:r>
          </a:p>
          <a:p>
            <a:pPr algn="l">
              <a:lnSpc>
                <a:spcPts val="3719"/>
              </a:lnSpc>
            </a:pPr>
            <a:endParaRPr lang="en-US" sz="3099" spc="27">
              <a:solidFill>
                <a:srgbClr val="000000"/>
              </a:solidFill>
              <a:latin typeface="TT Rounds Condensed"/>
              <a:ea typeface="TT Rounds Condensed"/>
              <a:cs typeface="TT Rounds Condensed"/>
              <a:sym typeface="TT Rounds Condensed"/>
            </a:endParaRPr>
          </a:p>
        </p:txBody>
      </p:sp>
      <p:sp>
        <p:nvSpPr>
          <p:cNvPr id="21" name="Freeform 21"/>
          <p:cNvSpPr/>
          <p:nvPr/>
        </p:nvSpPr>
        <p:spPr>
          <a:xfrm>
            <a:off x="16285696" y="8145365"/>
            <a:ext cx="1947207" cy="1947207"/>
          </a:xfrm>
          <a:custGeom>
            <a:avLst/>
            <a:gdLst/>
            <a:ahLst/>
            <a:cxnLst/>
            <a:rect l="l" t="t" r="r" b="b"/>
            <a:pathLst>
              <a:path w="1947207" h="1947207">
                <a:moveTo>
                  <a:pt x="0" y="0"/>
                </a:moveTo>
                <a:lnTo>
                  <a:pt x="1947208" y="0"/>
                </a:lnTo>
                <a:lnTo>
                  <a:pt x="1947208" y="1947208"/>
                </a:lnTo>
                <a:lnTo>
                  <a:pt x="0" y="1947208"/>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000" y="419100"/>
            <a:ext cx="17754599" cy="1225079"/>
          </a:xfrm>
          <a:prstGeom prst="rect">
            <a:avLst/>
          </a:prstGeom>
        </p:spPr>
        <p:txBody>
          <a:bodyPr wrap="square" lIns="0" tIns="0" rIns="0" bIns="0" rtlCol="0" anchor="t">
            <a:spAutoFit/>
          </a:bodyPr>
          <a:lstStyle/>
          <a:p>
            <a:pPr algn="ctr">
              <a:lnSpc>
                <a:spcPts val="9930"/>
              </a:lnSpc>
            </a:pPr>
            <a:r>
              <a:rPr lang="en-US" sz="7093" dirty="0">
                <a:solidFill>
                  <a:srgbClr val="0102E8"/>
                </a:solidFill>
                <a:latin typeface="Prompt Bold Bold"/>
              </a:rPr>
              <a:t>DISMISSAL LOCATIONS &amp; PROCEDURES</a:t>
            </a:r>
          </a:p>
        </p:txBody>
      </p:sp>
      <p:sp>
        <p:nvSpPr>
          <p:cNvPr id="3" name="TextBox 3"/>
          <p:cNvSpPr txBox="1"/>
          <p:nvPr/>
        </p:nvSpPr>
        <p:spPr>
          <a:xfrm>
            <a:off x="7663069" y="1968927"/>
            <a:ext cx="25908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BUS RIDERS</a:t>
            </a: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2290" name="Picture 2" descr="page15image904992880">
            <a:extLst>
              <a:ext uri="{FF2B5EF4-FFF2-40B4-BE49-F238E27FC236}">
                <a16:creationId xmlns:a16="http://schemas.microsoft.com/office/drawing/2014/main" id="{02BBFBE3-F929-C7D1-D356-DEA37DA23E84}"/>
              </a:ext>
            </a:extLst>
          </p:cNvPr>
          <p:cNvPicPr>
            <a:picLocks noChangeArrowheads="1"/>
          </p:cNvPicPr>
          <p:nvPr/>
        </p:nvPicPr>
        <p:blipFill rotWithShape="1">
          <a:blip r:embed="rId6">
            <a:extLst>
              <a:ext uri="{28A0092B-C50C-407E-A947-70E740481C1C}">
                <a14:useLocalDpi xmlns:a14="http://schemas.microsoft.com/office/drawing/2010/main" val="0"/>
              </a:ext>
            </a:extLst>
          </a:blip>
          <a:srcRect l="26897" t="26035" r="5285" b="17850"/>
          <a:stretch/>
        </p:blipFill>
        <p:spPr bwMode="auto">
          <a:xfrm>
            <a:off x="763516" y="4291588"/>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1" name="Picture 3" descr="page15image904993184">
            <a:extLst>
              <a:ext uri="{FF2B5EF4-FFF2-40B4-BE49-F238E27FC236}">
                <a16:creationId xmlns:a16="http://schemas.microsoft.com/office/drawing/2014/main" id="{A8B73BD2-2965-8D32-84AA-2CAC4834CF1B}"/>
              </a:ext>
            </a:extLst>
          </p:cNvPr>
          <p:cNvPicPr>
            <a:picLocks noChangeArrowheads="1"/>
          </p:cNvPicPr>
          <p:nvPr/>
        </p:nvPicPr>
        <p:blipFill rotWithShape="1">
          <a:blip r:embed="rId7">
            <a:extLst>
              <a:ext uri="{28A0092B-C50C-407E-A947-70E740481C1C}">
                <a14:useLocalDpi xmlns:a14="http://schemas.microsoft.com/office/drawing/2010/main" val="0"/>
              </a:ext>
            </a:extLst>
          </a:blip>
          <a:srcRect l="11424" t="18843" r="15361" b="12247"/>
          <a:stretch/>
        </p:blipFill>
        <p:spPr bwMode="auto">
          <a:xfrm>
            <a:off x="763516" y="6799918"/>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78A736F9-2F24-05F0-5E8A-E7BC71420695}"/>
              </a:ext>
            </a:extLst>
          </p:cNvPr>
          <p:cNvSpPr txBox="1"/>
          <p:nvPr/>
        </p:nvSpPr>
        <p:spPr>
          <a:xfrm>
            <a:off x="7629939" y="4291096"/>
            <a:ext cx="2428461"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CAR RIDERS</a:t>
            </a:r>
          </a:p>
        </p:txBody>
      </p:sp>
      <p:sp>
        <p:nvSpPr>
          <p:cNvPr id="13" name="TextBox 3">
            <a:extLst>
              <a:ext uri="{FF2B5EF4-FFF2-40B4-BE49-F238E27FC236}">
                <a16:creationId xmlns:a16="http://schemas.microsoft.com/office/drawing/2014/main" id="{DD530A3B-11BD-A414-20F3-37D675B8F164}"/>
              </a:ext>
            </a:extLst>
          </p:cNvPr>
          <p:cNvSpPr txBox="1"/>
          <p:nvPr/>
        </p:nvSpPr>
        <p:spPr>
          <a:xfrm>
            <a:off x="7663069" y="6843804"/>
            <a:ext cx="3614531"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STUDENT DRIVERS</a:t>
            </a:r>
          </a:p>
        </p:txBody>
      </p:sp>
      <p:sp>
        <p:nvSpPr>
          <p:cNvPr id="14" name="TextBox 4">
            <a:extLst>
              <a:ext uri="{FF2B5EF4-FFF2-40B4-BE49-F238E27FC236}">
                <a16:creationId xmlns:a16="http://schemas.microsoft.com/office/drawing/2014/main" id="{BB034BB0-FE9F-3FFC-4AEC-92B5F6456326}"/>
              </a:ext>
            </a:extLst>
          </p:cNvPr>
          <p:cNvSpPr txBox="1"/>
          <p:nvPr/>
        </p:nvSpPr>
        <p:spPr>
          <a:xfrm>
            <a:off x="7663069" y="2760676"/>
            <a:ext cx="9253331"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School busses will load in the front of school and leave promptly at 2:05pm.</a:t>
            </a:r>
          </a:p>
        </p:txBody>
      </p:sp>
      <p:sp>
        <p:nvSpPr>
          <p:cNvPr id="15" name="TextBox 4">
            <a:extLst>
              <a:ext uri="{FF2B5EF4-FFF2-40B4-BE49-F238E27FC236}">
                <a16:creationId xmlns:a16="http://schemas.microsoft.com/office/drawing/2014/main" id="{1A983BC4-9549-73AF-0F9E-DA52BB1C9AC6}"/>
              </a:ext>
            </a:extLst>
          </p:cNvPr>
          <p:cNvSpPr txBox="1"/>
          <p:nvPr/>
        </p:nvSpPr>
        <p:spPr>
          <a:xfrm>
            <a:off x="7663069" y="5139167"/>
            <a:ext cx="9253331"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Cars should enter at the North end of the campus, at Gate 3, and proceed through the pick-up line.</a:t>
            </a:r>
          </a:p>
        </p:txBody>
      </p:sp>
      <p:sp>
        <p:nvSpPr>
          <p:cNvPr id="16" name="TextBox 4">
            <a:extLst>
              <a:ext uri="{FF2B5EF4-FFF2-40B4-BE49-F238E27FC236}">
                <a16:creationId xmlns:a16="http://schemas.microsoft.com/office/drawing/2014/main" id="{875A243E-6F82-A8AC-59EF-E17C7AF25A75}"/>
              </a:ext>
            </a:extLst>
          </p:cNvPr>
          <p:cNvSpPr txBox="1"/>
          <p:nvPr/>
        </p:nvSpPr>
        <p:spPr>
          <a:xfrm>
            <a:off x="7663069" y="7622437"/>
            <a:ext cx="9253331"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Exit carefully from the student parking lot. Be cautious of other students who are walking.</a:t>
            </a:r>
          </a:p>
        </p:txBody>
      </p:sp>
      <p:pic>
        <p:nvPicPr>
          <p:cNvPr id="14337" name="Picture 1" descr="page16image256984448">
            <a:extLst>
              <a:ext uri="{FF2B5EF4-FFF2-40B4-BE49-F238E27FC236}">
                <a16:creationId xmlns:a16="http://schemas.microsoft.com/office/drawing/2014/main" id="{1D76990D-9B3A-4280-1045-DC12CC05ED41}"/>
              </a:ext>
            </a:extLst>
          </p:cNvPr>
          <p:cNvPicPr>
            <a:picLocks noChangeArrowheads="1"/>
          </p:cNvPicPr>
          <p:nvPr/>
        </p:nvPicPr>
        <p:blipFill rotWithShape="1">
          <a:blip r:embed="rId8">
            <a:extLst>
              <a:ext uri="{28A0092B-C50C-407E-A947-70E740481C1C}">
                <a14:useLocalDpi xmlns:a14="http://schemas.microsoft.com/office/drawing/2010/main" val="0"/>
              </a:ext>
            </a:extLst>
          </a:blip>
          <a:srcRect l="6538" t="13303" r="9282" b="15245"/>
          <a:stretch/>
        </p:blipFill>
        <p:spPr bwMode="auto">
          <a:xfrm>
            <a:off x="766829" y="1790700"/>
            <a:ext cx="667512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reeform 11">
            <a:extLst>
              <a:ext uri="{FF2B5EF4-FFF2-40B4-BE49-F238E27FC236}">
                <a16:creationId xmlns:a16="http://schemas.microsoft.com/office/drawing/2014/main" id="{949F1D82-C237-4DE6-BF1D-38A7470D52D7}"/>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270695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6385" name="Picture 1" descr="page7image752358384">
            <a:extLst>
              <a:ext uri="{FF2B5EF4-FFF2-40B4-BE49-F238E27FC236}">
                <a16:creationId xmlns:a16="http://schemas.microsoft.com/office/drawing/2014/main" id="{195E41CF-6E68-1038-B0EE-AFE11024B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015" y="3314700"/>
            <a:ext cx="10963269" cy="47549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ADA892-0BA5-9BA9-177A-3878B3601B65}"/>
              </a:ext>
            </a:extLst>
          </p:cNvPr>
          <p:cNvSpPr txBox="1"/>
          <p:nvPr/>
        </p:nvSpPr>
        <p:spPr>
          <a:xfrm>
            <a:off x="1028699" y="571500"/>
            <a:ext cx="16215737"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FRONT OFFICE &amp; STUDENT SERVICES</a:t>
            </a:r>
          </a:p>
        </p:txBody>
      </p:sp>
      <p:sp>
        <p:nvSpPr>
          <p:cNvPr id="4" name="TextBox 3">
            <a:extLst>
              <a:ext uri="{FF2B5EF4-FFF2-40B4-BE49-F238E27FC236}">
                <a16:creationId xmlns:a16="http://schemas.microsoft.com/office/drawing/2014/main" id="{69BF83BA-D4C5-4824-A898-C179149101A5}"/>
              </a:ext>
            </a:extLst>
          </p:cNvPr>
          <p:cNvSpPr txBox="1"/>
          <p:nvPr/>
        </p:nvSpPr>
        <p:spPr>
          <a:xfrm>
            <a:off x="1028699" y="1790700"/>
            <a:ext cx="16230601" cy="1326902"/>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YOU WILL COME HERE TO MEET WITH ADMINISTRATORS, COUNSELORS, THE SOCIAL WORKER, OR BOOKKEEPER. THIS IS ALSO WHERE STUDENTS SIGN-IN OR OUT OF SCHOOL.</a:t>
            </a:r>
          </a:p>
        </p:txBody>
      </p:sp>
      <p:pic>
        <p:nvPicPr>
          <p:cNvPr id="16387" name="Picture 3" descr="page24image932930400">
            <a:extLst>
              <a:ext uri="{FF2B5EF4-FFF2-40B4-BE49-F238E27FC236}">
                <a16:creationId xmlns:a16="http://schemas.microsoft.com/office/drawing/2014/main" id="{69F25A64-DFAA-A70D-FFB9-14AF776449B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424" t="10508" r="8708" b="10868"/>
          <a:stretch/>
        </p:blipFill>
        <p:spPr bwMode="auto">
          <a:xfrm>
            <a:off x="12496800" y="3354564"/>
            <a:ext cx="4747637" cy="4607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Freeform 11">
            <a:extLst>
              <a:ext uri="{FF2B5EF4-FFF2-40B4-BE49-F238E27FC236}">
                <a16:creationId xmlns:a16="http://schemas.microsoft.com/office/drawing/2014/main" id="{83FA77B1-7BFF-CC0E-671A-FA655D65B210}"/>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55050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0" name="TextBox 14">
            <a:extLst>
              <a:ext uri="{FF2B5EF4-FFF2-40B4-BE49-F238E27FC236}">
                <a16:creationId xmlns:a16="http://schemas.microsoft.com/office/drawing/2014/main" id="{D1AAF465-6714-9AE9-8D68-CF896A4F364E}"/>
              </a:ext>
            </a:extLst>
          </p:cNvPr>
          <p:cNvSpPr txBox="1"/>
          <p:nvPr/>
        </p:nvSpPr>
        <p:spPr>
          <a:xfrm>
            <a:off x="1063987" y="2963698"/>
            <a:ext cx="11489135" cy="1968168"/>
          </a:xfrm>
          <a:prstGeom prst="rect">
            <a:avLst/>
          </a:prstGeom>
        </p:spPr>
        <p:txBody>
          <a:bodyPr wrap="square" lIns="0" tIns="0" rIns="0" bIns="0" rtlCol="0" anchor="t">
            <a:spAutoFit/>
          </a:bodyPr>
          <a:lstStyle/>
          <a:p>
            <a:pPr>
              <a:lnSpc>
                <a:spcPts val="3919"/>
              </a:lnSpc>
            </a:pPr>
            <a:r>
              <a:rPr lang="en-US" sz="2799" spc="-111" dirty="0">
                <a:solidFill>
                  <a:srgbClr val="000000"/>
                </a:solidFill>
                <a:latin typeface="Open Sans Light"/>
              </a:rPr>
              <a:t>At the top of most double doors, you will see a small sign. </a:t>
            </a:r>
          </a:p>
          <a:p>
            <a:pPr>
              <a:lnSpc>
                <a:spcPts val="3919"/>
              </a:lnSpc>
            </a:pPr>
            <a:r>
              <a:rPr lang="en-US" sz="2799" spc="-111" dirty="0">
                <a:solidFill>
                  <a:srgbClr val="000000"/>
                </a:solidFill>
                <a:latin typeface="Open Sans Light"/>
              </a:rPr>
              <a:t>The </a:t>
            </a:r>
            <a:r>
              <a:rPr lang="en-US" sz="2799" b="1" spc="-111" dirty="0">
                <a:solidFill>
                  <a:srgbClr val="000000"/>
                </a:solidFill>
                <a:latin typeface="Open Sans Light"/>
              </a:rPr>
              <a:t>B</a:t>
            </a:r>
            <a:r>
              <a:rPr lang="en-US" sz="2799" spc="-111" dirty="0">
                <a:solidFill>
                  <a:srgbClr val="000000"/>
                </a:solidFill>
                <a:latin typeface="Open Sans Light"/>
              </a:rPr>
              <a:t> stands for Building and the number that follows tells you the building number. The sign in this image tells you that you are entering Building 3. </a:t>
            </a:r>
          </a:p>
          <a:p>
            <a:pPr>
              <a:lnSpc>
                <a:spcPts val="3919"/>
              </a:lnSpc>
            </a:pPr>
            <a:endParaRPr lang="en-US" sz="2799" spc="-111" dirty="0">
              <a:solidFill>
                <a:srgbClr val="000000"/>
              </a:solidFill>
              <a:latin typeface="Open Sans Light"/>
            </a:endParaRPr>
          </a:p>
        </p:txBody>
      </p:sp>
      <p:sp>
        <p:nvSpPr>
          <p:cNvPr id="11" name="TextBox 2">
            <a:extLst>
              <a:ext uri="{FF2B5EF4-FFF2-40B4-BE49-F238E27FC236}">
                <a16:creationId xmlns:a16="http://schemas.microsoft.com/office/drawing/2014/main" id="{227D495C-C0E2-4734-11FA-833467B5A682}"/>
              </a:ext>
            </a:extLst>
          </p:cNvPr>
          <p:cNvSpPr txBox="1"/>
          <p:nvPr/>
        </p:nvSpPr>
        <p:spPr>
          <a:xfrm>
            <a:off x="1028700" y="742950"/>
            <a:ext cx="10629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NAVIGATING CAMPUS</a:t>
            </a:r>
          </a:p>
        </p:txBody>
      </p:sp>
      <p:sp>
        <p:nvSpPr>
          <p:cNvPr id="12" name="TextBox 3">
            <a:extLst>
              <a:ext uri="{FF2B5EF4-FFF2-40B4-BE49-F238E27FC236}">
                <a16:creationId xmlns:a16="http://schemas.microsoft.com/office/drawing/2014/main" id="{63508F22-38A0-0BE4-3E11-9CAEA00BE5EA}"/>
              </a:ext>
            </a:extLst>
          </p:cNvPr>
          <p:cNvSpPr txBox="1"/>
          <p:nvPr/>
        </p:nvSpPr>
        <p:spPr>
          <a:xfrm>
            <a:off x="1028700" y="1959254"/>
            <a:ext cx="6362700" cy="634341"/>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BUILDINGS AND ROOM NUMBERS</a:t>
            </a:r>
          </a:p>
        </p:txBody>
      </p:sp>
      <p:pic>
        <p:nvPicPr>
          <p:cNvPr id="21506" name="Picture 2" descr="page18image791975600">
            <a:extLst>
              <a:ext uri="{FF2B5EF4-FFF2-40B4-BE49-F238E27FC236}">
                <a16:creationId xmlns:a16="http://schemas.microsoft.com/office/drawing/2014/main" id="{CB7DFA17-510D-C276-B2DF-8574977179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91" t="25316" r="18444" b="25779"/>
          <a:stretch/>
        </p:blipFill>
        <p:spPr bwMode="auto">
          <a:xfrm>
            <a:off x="13349080" y="1475195"/>
            <a:ext cx="3200400" cy="72045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page18image791976496">
            <a:extLst>
              <a:ext uri="{FF2B5EF4-FFF2-40B4-BE49-F238E27FC236}">
                <a16:creationId xmlns:a16="http://schemas.microsoft.com/office/drawing/2014/main" id="{5E7F6C56-30D0-A813-36F2-CD493E086E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1161" y="2781754"/>
            <a:ext cx="4696239" cy="47239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509" name="Picture 5" descr="page18image791976800">
            <a:extLst>
              <a:ext uri="{FF2B5EF4-FFF2-40B4-BE49-F238E27FC236}">
                <a16:creationId xmlns:a16="http://schemas.microsoft.com/office/drawing/2014/main" id="{14222E50-90EA-C838-41BA-A6C4A1276D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4348253"/>
            <a:ext cx="1168400" cy="76200"/>
          </a:xfrm>
          <a:prstGeom prst="rect">
            <a:avLst/>
          </a:prstGeom>
          <a:noFill/>
          <a:extLst>
            <a:ext uri="{909E8E84-426E-40DD-AFC4-6F175D3DCCD1}">
              <a14:hiddenFill xmlns:a14="http://schemas.microsoft.com/office/drawing/2010/main">
                <a:solidFill>
                  <a:srgbClr val="FFFFFF"/>
                </a:solidFill>
              </a14:hiddenFill>
            </a:ext>
          </a:extLst>
        </p:spPr>
      </p:pic>
      <p:sp>
        <p:nvSpPr>
          <p:cNvPr id="16" name="Donut 15">
            <a:extLst>
              <a:ext uri="{FF2B5EF4-FFF2-40B4-BE49-F238E27FC236}">
                <a16:creationId xmlns:a16="http://schemas.microsoft.com/office/drawing/2014/main" id="{CB14F98F-84BD-119E-0356-6016FCCECD82}"/>
              </a:ext>
            </a:extLst>
          </p:cNvPr>
          <p:cNvSpPr/>
          <p:nvPr/>
        </p:nvSpPr>
        <p:spPr>
          <a:xfrm>
            <a:off x="14379989" y="3248268"/>
            <a:ext cx="1143000" cy="457200"/>
          </a:xfrm>
          <a:prstGeom prst="donut">
            <a:avLst/>
          </a:prstGeom>
          <a:solidFill>
            <a:srgbClr val="FFFF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9" name="Down Arrow 18">
            <a:extLst>
              <a:ext uri="{FF2B5EF4-FFF2-40B4-BE49-F238E27FC236}">
                <a16:creationId xmlns:a16="http://schemas.microsoft.com/office/drawing/2014/main" id="{E28F273B-DD1A-5AE7-C1EF-CEDC958897B4}"/>
              </a:ext>
            </a:extLst>
          </p:cNvPr>
          <p:cNvSpPr/>
          <p:nvPr/>
        </p:nvSpPr>
        <p:spPr>
          <a:xfrm>
            <a:off x="14646689" y="2342936"/>
            <a:ext cx="609600" cy="69195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23D81CF-D01B-4121-EB57-515F50FB523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6595" y="4931866"/>
            <a:ext cx="10483706" cy="3915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Freeform 11">
            <a:extLst>
              <a:ext uri="{FF2B5EF4-FFF2-40B4-BE49-F238E27FC236}">
                <a16:creationId xmlns:a16="http://schemas.microsoft.com/office/drawing/2014/main" id="{13CC9ED6-8D15-C22F-78C0-90D5DB397E88}"/>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3293009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0" name="TextBox 14">
            <a:extLst>
              <a:ext uri="{FF2B5EF4-FFF2-40B4-BE49-F238E27FC236}">
                <a16:creationId xmlns:a16="http://schemas.microsoft.com/office/drawing/2014/main" id="{D1AAF465-6714-9AE9-8D68-CF896A4F364E}"/>
              </a:ext>
            </a:extLst>
          </p:cNvPr>
          <p:cNvSpPr txBox="1"/>
          <p:nvPr/>
        </p:nvSpPr>
        <p:spPr>
          <a:xfrm>
            <a:off x="1028700" y="3668780"/>
            <a:ext cx="8051279" cy="2968441"/>
          </a:xfrm>
          <a:prstGeom prst="rect">
            <a:avLst/>
          </a:prstGeom>
        </p:spPr>
        <p:txBody>
          <a:bodyPr wrap="square" lIns="0" tIns="0" rIns="0" bIns="0" rtlCol="0" anchor="t">
            <a:spAutoFit/>
          </a:bodyPr>
          <a:lstStyle/>
          <a:p>
            <a:pPr>
              <a:lnSpc>
                <a:spcPts val="3919"/>
              </a:lnSpc>
            </a:pPr>
            <a:r>
              <a:rPr lang="en-US" sz="2799" spc="-111" dirty="0">
                <a:solidFill>
                  <a:srgbClr val="000000"/>
                </a:solidFill>
                <a:latin typeface="Open Sans Light"/>
              </a:rPr>
              <a:t>Signs are posted throughout campus to direct students and visitors to the various buildings.</a:t>
            </a:r>
          </a:p>
          <a:p>
            <a:pPr>
              <a:lnSpc>
                <a:spcPts val="3919"/>
              </a:lnSpc>
            </a:pPr>
            <a:endParaRPr lang="en-US" sz="2799" spc="-111" dirty="0">
              <a:solidFill>
                <a:srgbClr val="000000"/>
              </a:solidFill>
              <a:latin typeface="Open Sans Light"/>
            </a:endParaRPr>
          </a:p>
          <a:p>
            <a:pPr>
              <a:lnSpc>
                <a:spcPts val="3919"/>
              </a:lnSpc>
            </a:pPr>
            <a:r>
              <a:rPr lang="en-US" sz="2799" spc="-111" dirty="0">
                <a:solidFill>
                  <a:srgbClr val="000000"/>
                </a:solidFill>
                <a:latin typeface="Open Sans Light"/>
              </a:rPr>
              <a:t>Stairs are located along the outer edge of each building.</a:t>
            </a:r>
          </a:p>
          <a:p>
            <a:pPr>
              <a:lnSpc>
                <a:spcPts val="3919"/>
              </a:lnSpc>
            </a:pPr>
            <a:endParaRPr lang="en-US" sz="2799" spc="-111" dirty="0">
              <a:solidFill>
                <a:srgbClr val="000000"/>
              </a:solidFill>
              <a:latin typeface="Open Sans Light"/>
            </a:endParaRPr>
          </a:p>
        </p:txBody>
      </p:sp>
      <p:sp>
        <p:nvSpPr>
          <p:cNvPr id="11" name="TextBox 2">
            <a:extLst>
              <a:ext uri="{FF2B5EF4-FFF2-40B4-BE49-F238E27FC236}">
                <a16:creationId xmlns:a16="http://schemas.microsoft.com/office/drawing/2014/main" id="{227D495C-C0E2-4734-11FA-833467B5A682}"/>
              </a:ext>
            </a:extLst>
          </p:cNvPr>
          <p:cNvSpPr txBox="1"/>
          <p:nvPr/>
        </p:nvSpPr>
        <p:spPr>
          <a:xfrm>
            <a:off x="1028700" y="742950"/>
            <a:ext cx="10629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NAVIGATING CAMPUS</a:t>
            </a:r>
          </a:p>
        </p:txBody>
      </p:sp>
      <p:sp>
        <p:nvSpPr>
          <p:cNvPr id="12" name="TextBox 3">
            <a:extLst>
              <a:ext uri="{FF2B5EF4-FFF2-40B4-BE49-F238E27FC236}">
                <a16:creationId xmlns:a16="http://schemas.microsoft.com/office/drawing/2014/main" id="{63508F22-38A0-0BE4-3E11-9CAEA00BE5EA}"/>
              </a:ext>
            </a:extLst>
          </p:cNvPr>
          <p:cNvSpPr txBox="1"/>
          <p:nvPr/>
        </p:nvSpPr>
        <p:spPr>
          <a:xfrm>
            <a:off x="1028700" y="1959254"/>
            <a:ext cx="6362700" cy="634341"/>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FINDING YOUR LOCATION</a:t>
            </a:r>
          </a:p>
        </p:txBody>
      </p:sp>
      <p:pic>
        <p:nvPicPr>
          <p:cNvPr id="21509" name="Picture 5" descr="page18image791976800">
            <a:extLst>
              <a:ext uri="{FF2B5EF4-FFF2-40B4-BE49-F238E27FC236}">
                <a16:creationId xmlns:a16="http://schemas.microsoft.com/office/drawing/2014/main" id="{14222E50-90EA-C838-41BA-A6C4A1276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4348253"/>
            <a:ext cx="1168400" cy="76200"/>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descr="page20image876850496">
            <a:extLst>
              <a:ext uri="{FF2B5EF4-FFF2-40B4-BE49-F238E27FC236}">
                <a16:creationId xmlns:a16="http://schemas.microsoft.com/office/drawing/2014/main" id="{F092883E-EB89-4DC2-04C5-F6EB1ADC0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3866" y="2382703"/>
            <a:ext cx="5746780" cy="5762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Freeform 11">
            <a:extLst>
              <a:ext uri="{FF2B5EF4-FFF2-40B4-BE49-F238E27FC236}">
                <a16:creationId xmlns:a16="http://schemas.microsoft.com/office/drawing/2014/main" id="{B6F9AF78-36AF-67CB-FA06-765516831DAC}"/>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52392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1947" y="1829026"/>
            <a:ext cx="6144961" cy="7949872"/>
          </a:xfrm>
          <a:custGeom>
            <a:avLst/>
            <a:gdLst/>
            <a:ahLst/>
            <a:cxnLst/>
            <a:rect l="l" t="t" r="r" b="b"/>
            <a:pathLst>
              <a:path w="6144961" h="7949872">
                <a:moveTo>
                  <a:pt x="0" y="0"/>
                </a:moveTo>
                <a:lnTo>
                  <a:pt x="6144961" y="0"/>
                </a:lnTo>
                <a:lnTo>
                  <a:pt x="6144961" y="7949872"/>
                </a:lnTo>
                <a:lnTo>
                  <a:pt x="0" y="7949872"/>
                </a:lnTo>
                <a:lnTo>
                  <a:pt x="0" y="0"/>
                </a:lnTo>
                <a:close/>
              </a:path>
            </a:pathLst>
          </a:custGeom>
          <a:blipFill>
            <a:blip r:embed="rId2"/>
            <a:stretch>
              <a:fillRect/>
            </a:stretch>
          </a:blipFill>
          <a:ln w="47625" cap="sq">
            <a:solidFill>
              <a:srgbClr val="000000"/>
            </a:solidFill>
            <a:prstDash val="solid"/>
            <a:miter/>
          </a:ln>
        </p:spPr>
        <p:txBody>
          <a:bodyPr/>
          <a:lstStyle/>
          <a:p>
            <a:endParaRPr lang="en-US"/>
          </a:p>
        </p:txBody>
      </p:sp>
      <p:sp>
        <p:nvSpPr>
          <p:cNvPr id="3" name="Freeform 3"/>
          <p:cNvSpPr/>
          <p:nvPr/>
        </p:nvSpPr>
        <p:spPr>
          <a:xfrm>
            <a:off x="9633536" y="1829026"/>
            <a:ext cx="6172517" cy="7949872"/>
          </a:xfrm>
          <a:custGeom>
            <a:avLst/>
            <a:gdLst/>
            <a:ahLst/>
            <a:cxnLst/>
            <a:rect l="l" t="t" r="r" b="b"/>
            <a:pathLst>
              <a:path w="6172517" h="7949872">
                <a:moveTo>
                  <a:pt x="0" y="0"/>
                </a:moveTo>
                <a:lnTo>
                  <a:pt x="6172517" y="0"/>
                </a:lnTo>
                <a:lnTo>
                  <a:pt x="6172517" y="7949872"/>
                </a:lnTo>
                <a:lnTo>
                  <a:pt x="0" y="7949872"/>
                </a:lnTo>
                <a:lnTo>
                  <a:pt x="0" y="0"/>
                </a:lnTo>
                <a:close/>
              </a:path>
            </a:pathLst>
          </a:custGeom>
          <a:blipFill>
            <a:blip r:embed="rId3"/>
            <a:stretch>
              <a:fillRect/>
            </a:stretch>
          </a:blipFill>
          <a:ln w="47625" cap="sq">
            <a:solidFill>
              <a:srgbClr val="000000"/>
            </a:solidFill>
            <a:prstDash val="solid"/>
            <a:miter/>
          </a:ln>
        </p:spPr>
        <p:txBody>
          <a:bodyPr/>
          <a:lstStyle/>
          <a:p>
            <a:endParaRPr lang="en-US"/>
          </a:p>
        </p:txBody>
      </p:sp>
      <p:sp>
        <p:nvSpPr>
          <p:cNvPr id="4" name="TextBox 4"/>
          <p:cNvSpPr txBox="1"/>
          <p:nvPr/>
        </p:nvSpPr>
        <p:spPr>
          <a:xfrm>
            <a:off x="2964069" y="280568"/>
            <a:ext cx="12359862" cy="1286713"/>
          </a:xfrm>
          <a:prstGeom prst="rect">
            <a:avLst/>
          </a:prstGeom>
        </p:spPr>
        <p:txBody>
          <a:bodyPr lIns="0" tIns="0" rIns="0" bIns="0" rtlCol="0" anchor="t">
            <a:spAutoFit/>
          </a:bodyPr>
          <a:lstStyle/>
          <a:p>
            <a:pPr algn="l">
              <a:lnSpc>
                <a:spcPts val="9930"/>
              </a:lnSpc>
            </a:pPr>
            <a:r>
              <a:rPr lang="en-US" sz="7093" b="1">
                <a:solidFill>
                  <a:srgbClr val="0000FF"/>
                </a:solidFill>
                <a:latin typeface="Poppins Bold"/>
                <a:ea typeface="Poppins Bold"/>
                <a:cs typeface="Poppins Bold"/>
                <a:sym typeface="Poppins Bold"/>
              </a:rPr>
              <a:t>Electronic Devices/Phones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age18image791976800"/>
          <p:cNvSpPr/>
          <p:nvPr/>
        </p:nvSpPr>
        <p:spPr>
          <a:xfrm>
            <a:off x="933450" y="4348253"/>
            <a:ext cx="1168400" cy="76200"/>
          </a:xfrm>
          <a:custGeom>
            <a:avLst/>
            <a:gdLst/>
            <a:ahLst/>
            <a:cxnLst/>
            <a:rect l="l" t="t" r="r" b="b"/>
            <a:pathLst>
              <a:path w="1168400" h="76200">
                <a:moveTo>
                  <a:pt x="0" y="0"/>
                </a:moveTo>
                <a:lnTo>
                  <a:pt x="1168400" y="0"/>
                </a:lnTo>
                <a:lnTo>
                  <a:pt x="1168400" y="76200"/>
                </a:lnTo>
                <a:lnTo>
                  <a:pt x="0" y="76200"/>
                </a:lnTo>
                <a:lnTo>
                  <a:pt x="0" y="0"/>
                </a:lnTo>
                <a:close/>
              </a:path>
            </a:pathLst>
          </a:custGeom>
          <a:blipFill>
            <a:blip r:embed="rId2"/>
            <a:stretch>
              <a:fillRect b="-16666"/>
            </a:stretch>
          </a:blipFill>
        </p:spPr>
        <p:txBody>
          <a:bodyPr/>
          <a:lstStyle/>
          <a:p>
            <a:endParaRPr lang="en-US"/>
          </a:p>
        </p:txBody>
      </p:sp>
      <p:sp>
        <p:nvSpPr>
          <p:cNvPr id="11" name="Freeform 11"/>
          <p:cNvSpPr/>
          <p:nvPr/>
        </p:nvSpPr>
        <p:spPr>
          <a:xfrm>
            <a:off x="10990436" y="8828543"/>
            <a:ext cx="5295261" cy="1264030"/>
          </a:xfrm>
          <a:custGeom>
            <a:avLst/>
            <a:gdLst/>
            <a:ahLst/>
            <a:cxnLst/>
            <a:rect l="l" t="t" r="r" b="b"/>
            <a:pathLst>
              <a:path w="5295261" h="1264030">
                <a:moveTo>
                  <a:pt x="0" y="0"/>
                </a:moveTo>
                <a:lnTo>
                  <a:pt x="5295260" y="0"/>
                </a:lnTo>
                <a:lnTo>
                  <a:pt x="5295260" y="1264030"/>
                </a:lnTo>
                <a:lnTo>
                  <a:pt x="0" y="1264030"/>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9347124" y="8446583"/>
            <a:ext cx="8191387" cy="524907"/>
          </a:xfrm>
          <a:prstGeom prst="rect">
            <a:avLst/>
          </a:prstGeom>
        </p:spPr>
        <p:txBody>
          <a:bodyPr lIns="0" tIns="0" rIns="0" bIns="0" rtlCol="0" anchor="t">
            <a:spAutoFit/>
          </a:bodyPr>
          <a:lstStyle/>
          <a:p>
            <a:pPr algn="l">
              <a:lnSpc>
                <a:spcPts val="3919"/>
              </a:lnSpc>
            </a:pPr>
            <a:r>
              <a:rPr lang="en-US" sz="2750" spc="-111">
                <a:solidFill>
                  <a:srgbClr val="000000"/>
                </a:solidFill>
                <a:latin typeface="Open Sans Light"/>
                <a:ea typeface="Open Sans Light"/>
                <a:cs typeface="Open Sans Light"/>
                <a:sym typeface="Open Sans Light"/>
              </a:rPr>
              <a:t>Pajama pants </a:t>
            </a:r>
            <a:r>
              <a:rPr lang="en-US" sz="2750" b="1" u="sng" spc="-111">
                <a:solidFill>
                  <a:srgbClr val="000000"/>
                </a:solidFill>
                <a:latin typeface="Open Sans Bold"/>
                <a:ea typeface="Open Sans Bold"/>
                <a:cs typeface="Open Sans Bold"/>
                <a:sym typeface="Open Sans Bold"/>
              </a:rPr>
              <a:t>are </a:t>
            </a:r>
            <a:r>
              <a:rPr lang="en-US" sz="2750" spc="-111">
                <a:solidFill>
                  <a:srgbClr val="000000"/>
                </a:solidFill>
                <a:latin typeface="Open Sans Light"/>
                <a:ea typeface="Open Sans Light"/>
                <a:cs typeface="Open Sans Light"/>
                <a:sym typeface="Open Sans Light"/>
              </a:rPr>
              <a:t>acceptable</a:t>
            </a:r>
          </a:p>
        </p:txBody>
      </p:sp>
      <p:sp>
        <p:nvSpPr>
          <p:cNvPr id="13" name="TextBox 13"/>
          <p:cNvSpPr txBox="1"/>
          <p:nvPr/>
        </p:nvSpPr>
        <p:spPr>
          <a:xfrm>
            <a:off x="2334927" y="393495"/>
            <a:ext cx="5817208" cy="1286713"/>
          </a:xfrm>
          <a:prstGeom prst="rect">
            <a:avLst/>
          </a:prstGeom>
        </p:spPr>
        <p:txBody>
          <a:bodyPr lIns="0" tIns="0" rIns="0" bIns="0" rtlCol="0" anchor="t">
            <a:spAutoFit/>
          </a:bodyPr>
          <a:lstStyle/>
          <a:p>
            <a:pPr algn="l">
              <a:lnSpc>
                <a:spcPts val="9930"/>
              </a:lnSpc>
            </a:pPr>
            <a:r>
              <a:rPr lang="en-US" sz="7093" b="1">
                <a:solidFill>
                  <a:srgbClr val="0000FF"/>
                </a:solidFill>
                <a:latin typeface="Poppins Bold"/>
                <a:ea typeface="Poppins Bold"/>
                <a:cs typeface="Poppins Bold"/>
                <a:sym typeface="Poppins Bold"/>
              </a:rPr>
              <a:t>DRESS CODE</a:t>
            </a:r>
          </a:p>
        </p:txBody>
      </p:sp>
      <p:sp>
        <p:nvSpPr>
          <p:cNvPr id="14" name="TextBox 14"/>
          <p:cNvSpPr txBox="1"/>
          <p:nvPr/>
        </p:nvSpPr>
        <p:spPr>
          <a:xfrm>
            <a:off x="9383717" y="2771310"/>
            <a:ext cx="6838950" cy="701079"/>
          </a:xfrm>
          <a:prstGeom prst="rect">
            <a:avLst/>
          </a:prstGeom>
        </p:spPr>
        <p:txBody>
          <a:bodyPr lIns="0" tIns="0" rIns="0" bIns="0" rtlCol="0" anchor="t">
            <a:spAutoFit/>
          </a:bodyPr>
          <a:lstStyle/>
          <a:p>
            <a:pPr algn="l">
              <a:lnSpc>
                <a:spcPts val="5366"/>
              </a:lnSpc>
            </a:pPr>
            <a:r>
              <a:rPr lang="en-US" sz="3833">
                <a:solidFill>
                  <a:srgbClr val="000000"/>
                </a:solidFill>
                <a:latin typeface="Oswald"/>
                <a:ea typeface="Oswald"/>
                <a:cs typeface="Oswald"/>
                <a:sym typeface="Oswald"/>
              </a:rPr>
              <a:t>UPPER GARMENTS</a:t>
            </a:r>
          </a:p>
        </p:txBody>
      </p:sp>
      <p:sp>
        <p:nvSpPr>
          <p:cNvPr id="15" name="TextBox 15"/>
          <p:cNvSpPr txBox="1"/>
          <p:nvPr/>
        </p:nvSpPr>
        <p:spPr>
          <a:xfrm>
            <a:off x="9383717" y="3390435"/>
            <a:ext cx="8191387" cy="1967205"/>
          </a:xfrm>
          <a:prstGeom prst="rect">
            <a:avLst/>
          </a:prstGeom>
        </p:spPr>
        <p:txBody>
          <a:bodyPr lIns="0" tIns="0" rIns="0" bIns="0" rtlCol="0" anchor="t">
            <a:spAutoFit/>
          </a:bodyPr>
          <a:lstStyle/>
          <a:p>
            <a:pPr marL="604304" lvl="1" indent="-302152" algn="l">
              <a:lnSpc>
                <a:spcPts val="3919"/>
              </a:lnSpc>
              <a:buFont typeface="Arial"/>
              <a:buChar char="•"/>
            </a:pPr>
            <a:r>
              <a:rPr lang="en-US" sz="2799" spc="-110">
                <a:solidFill>
                  <a:srgbClr val="000000"/>
                </a:solidFill>
                <a:latin typeface="Open Sans Light"/>
                <a:ea typeface="Open Sans Light"/>
                <a:cs typeface="Open Sans Light"/>
                <a:sym typeface="Open Sans Light"/>
              </a:rPr>
              <a:t>All garments must cover shoulder to shoulder and must be long enough to overlap the beltline. </a:t>
            </a:r>
          </a:p>
          <a:p>
            <a:pPr marL="604304" lvl="1" indent="-302152" algn="l">
              <a:lnSpc>
                <a:spcPts val="3919"/>
              </a:lnSpc>
              <a:buFont typeface="Arial"/>
              <a:buChar char="•"/>
            </a:pPr>
            <a:r>
              <a:rPr lang="en-US" sz="2799" spc="-110">
                <a:solidFill>
                  <a:srgbClr val="000000"/>
                </a:solidFill>
                <a:latin typeface="Open Sans Light"/>
                <a:ea typeface="Open Sans Light"/>
                <a:cs typeface="Open Sans Light"/>
                <a:sym typeface="Open Sans Light"/>
              </a:rPr>
              <a:t>No sheer tops, halter tops, tank tops, spaghetti straps, or muscle shirts.</a:t>
            </a:r>
          </a:p>
        </p:txBody>
      </p:sp>
      <p:sp>
        <p:nvSpPr>
          <p:cNvPr id="16" name="TextBox 16"/>
          <p:cNvSpPr txBox="1"/>
          <p:nvPr/>
        </p:nvSpPr>
        <p:spPr>
          <a:xfrm>
            <a:off x="9402880" y="6286035"/>
            <a:ext cx="8191387" cy="1471905"/>
          </a:xfrm>
          <a:prstGeom prst="rect">
            <a:avLst/>
          </a:prstGeom>
        </p:spPr>
        <p:txBody>
          <a:bodyPr lIns="0" tIns="0" rIns="0" bIns="0" rtlCol="0" anchor="t">
            <a:spAutoFit/>
          </a:bodyPr>
          <a:lstStyle/>
          <a:p>
            <a:pPr marL="604304" lvl="1" indent="-302152" algn="l">
              <a:lnSpc>
                <a:spcPts val="3919"/>
              </a:lnSpc>
              <a:buFont typeface="Arial"/>
              <a:buChar char="•"/>
            </a:pPr>
            <a:r>
              <a:rPr lang="en-US" sz="2799" spc="-110">
                <a:solidFill>
                  <a:srgbClr val="000000"/>
                </a:solidFill>
                <a:latin typeface="Open Sans Light"/>
                <a:ea typeface="Open Sans Light"/>
                <a:cs typeface="Open Sans Light"/>
                <a:sym typeface="Open Sans Light"/>
              </a:rPr>
              <a:t>Dresses, skirts, and shorts must reach at least mid-thigh in length. </a:t>
            </a:r>
          </a:p>
          <a:p>
            <a:pPr marL="604304" lvl="1" indent="-302152" algn="l">
              <a:lnSpc>
                <a:spcPts val="3919"/>
              </a:lnSpc>
              <a:buFont typeface="Arial"/>
              <a:buChar char="•"/>
            </a:pPr>
            <a:r>
              <a:rPr lang="en-US" sz="2799" spc="-110">
                <a:solidFill>
                  <a:srgbClr val="000000"/>
                </a:solidFill>
                <a:latin typeface="Open Sans Light"/>
                <a:ea typeface="Open Sans Light"/>
                <a:cs typeface="Open Sans Light"/>
                <a:sym typeface="Open Sans Light"/>
              </a:rPr>
              <a:t>No rips/tears, sheer, or skintight items.</a:t>
            </a:r>
          </a:p>
        </p:txBody>
      </p:sp>
      <p:sp>
        <p:nvSpPr>
          <p:cNvPr id="17" name="TextBox 17"/>
          <p:cNvSpPr txBox="1"/>
          <p:nvPr/>
        </p:nvSpPr>
        <p:spPr>
          <a:xfrm>
            <a:off x="9389018" y="1537728"/>
            <a:ext cx="7695208" cy="969137"/>
          </a:xfrm>
          <a:prstGeom prst="rect">
            <a:avLst/>
          </a:prstGeom>
        </p:spPr>
        <p:txBody>
          <a:bodyPr lIns="0" tIns="0" rIns="0" bIns="0" rtlCol="0" anchor="t">
            <a:spAutoFit/>
          </a:bodyPr>
          <a:lstStyle/>
          <a:p>
            <a:pPr algn="l">
              <a:lnSpc>
                <a:spcPts val="3919"/>
              </a:lnSpc>
            </a:pPr>
            <a:r>
              <a:rPr lang="en-US" sz="2750" spc="-111">
                <a:solidFill>
                  <a:srgbClr val="000000"/>
                </a:solidFill>
                <a:latin typeface="Open Sans Light"/>
                <a:ea typeface="Open Sans Light"/>
                <a:cs typeface="Open Sans Light"/>
                <a:sym typeface="Open Sans Light"/>
              </a:rPr>
              <a:t>No hats, visors, hoods, bandanas, or spiked jewelry</a:t>
            </a:r>
          </a:p>
          <a:p>
            <a:pPr algn="l">
              <a:lnSpc>
                <a:spcPts val="3919"/>
              </a:lnSpc>
            </a:pPr>
            <a:r>
              <a:rPr lang="en-US" sz="2750" spc="-111">
                <a:solidFill>
                  <a:srgbClr val="000000"/>
                </a:solidFill>
                <a:latin typeface="Open Sans Light"/>
                <a:ea typeface="Open Sans Light"/>
                <a:cs typeface="Open Sans Light"/>
                <a:sym typeface="Open Sans Light"/>
              </a:rPr>
              <a:t>No inappropriate images, symbols, logos, or words.</a:t>
            </a:r>
          </a:p>
        </p:txBody>
      </p:sp>
      <p:sp>
        <p:nvSpPr>
          <p:cNvPr id="18" name="TextBox 18"/>
          <p:cNvSpPr txBox="1"/>
          <p:nvPr/>
        </p:nvSpPr>
        <p:spPr>
          <a:xfrm>
            <a:off x="9383717" y="5680473"/>
            <a:ext cx="6838950" cy="701079"/>
          </a:xfrm>
          <a:prstGeom prst="rect">
            <a:avLst/>
          </a:prstGeom>
        </p:spPr>
        <p:txBody>
          <a:bodyPr lIns="0" tIns="0" rIns="0" bIns="0" rtlCol="0" anchor="t">
            <a:spAutoFit/>
          </a:bodyPr>
          <a:lstStyle/>
          <a:p>
            <a:pPr algn="l">
              <a:lnSpc>
                <a:spcPts val="5366"/>
              </a:lnSpc>
            </a:pPr>
            <a:r>
              <a:rPr lang="en-US" sz="3833">
                <a:solidFill>
                  <a:srgbClr val="000000"/>
                </a:solidFill>
                <a:latin typeface="Oswald"/>
                <a:ea typeface="Oswald"/>
                <a:cs typeface="Oswald"/>
                <a:sym typeface="Oswald"/>
              </a:rPr>
              <a:t>LOWER GARMENTS</a:t>
            </a:r>
          </a:p>
        </p:txBody>
      </p:sp>
      <p:sp>
        <p:nvSpPr>
          <p:cNvPr id="19" name="TextBox 19"/>
          <p:cNvSpPr txBox="1"/>
          <p:nvPr/>
        </p:nvSpPr>
        <p:spPr>
          <a:xfrm>
            <a:off x="9367152" y="866310"/>
            <a:ext cx="6838950" cy="701079"/>
          </a:xfrm>
          <a:prstGeom prst="rect">
            <a:avLst/>
          </a:prstGeom>
        </p:spPr>
        <p:txBody>
          <a:bodyPr lIns="0" tIns="0" rIns="0" bIns="0" rtlCol="0" anchor="t">
            <a:spAutoFit/>
          </a:bodyPr>
          <a:lstStyle/>
          <a:p>
            <a:pPr algn="l">
              <a:lnSpc>
                <a:spcPts val="5366"/>
              </a:lnSpc>
            </a:pPr>
            <a:r>
              <a:rPr lang="en-US" sz="3833">
                <a:solidFill>
                  <a:srgbClr val="000000"/>
                </a:solidFill>
                <a:latin typeface="Oswald"/>
                <a:ea typeface="Oswald"/>
                <a:cs typeface="Oswald"/>
                <a:sym typeface="Oswald"/>
              </a:rPr>
              <a:t>HEAD COVERINGS &amp; ACCESSORIES</a:t>
            </a:r>
          </a:p>
        </p:txBody>
      </p:sp>
      <p:sp>
        <p:nvSpPr>
          <p:cNvPr id="20" name="TextBox 20"/>
          <p:cNvSpPr txBox="1"/>
          <p:nvPr/>
        </p:nvSpPr>
        <p:spPr>
          <a:xfrm>
            <a:off x="10433059" y="130472"/>
            <a:ext cx="7161208" cy="650113"/>
          </a:xfrm>
          <a:prstGeom prst="rect">
            <a:avLst/>
          </a:prstGeom>
        </p:spPr>
        <p:txBody>
          <a:bodyPr lIns="0" tIns="0" rIns="0" bIns="0" rtlCol="0" anchor="t">
            <a:spAutoFit/>
          </a:bodyPr>
          <a:lstStyle/>
          <a:p>
            <a:pPr algn="l">
              <a:lnSpc>
                <a:spcPts val="5366"/>
              </a:lnSpc>
            </a:pPr>
            <a:r>
              <a:rPr lang="en-US" sz="3800" b="1">
                <a:solidFill>
                  <a:srgbClr val="5FA9F3"/>
                </a:solidFill>
                <a:latin typeface="Oswald Bold"/>
                <a:ea typeface="Oswald Bold"/>
                <a:cs typeface="Oswald Bold"/>
                <a:sym typeface="Oswald Bold"/>
              </a:rPr>
              <a:t>*See PCS Student Code of Conduct</a:t>
            </a:r>
          </a:p>
        </p:txBody>
      </p:sp>
      <p:sp>
        <p:nvSpPr>
          <p:cNvPr id="21" name="TextBox 21"/>
          <p:cNvSpPr txBox="1"/>
          <p:nvPr/>
        </p:nvSpPr>
        <p:spPr>
          <a:xfrm>
            <a:off x="9327961" y="7831496"/>
            <a:ext cx="6838950" cy="710604"/>
          </a:xfrm>
          <a:prstGeom prst="rect">
            <a:avLst/>
          </a:prstGeom>
        </p:spPr>
        <p:txBody>
          <a:bodyPr lIns="0" tIns="0" rIns="0" bIns="0" rtlCol="0" anchor="t">
            <a:spAutoFit/>
          </a:bodyPr>
          <a:lstStyle/>
          <a:p>
            <a:pPr algn="l">
              <a:lnSpc>
                <a:spcPts val="5366"/>
              </a:lnSpc>
            </a:pPr>
            <a:r>
              <a:rPr lang="en-US" sz="3800">
                <a:solidFill>
                  <a:srgbClr val="000000"/>
                </a:solidFill>
                <a:latin typeface="Oswald"/>
                <a:ea typeface="Oswald"/>
                <a:cs typeface="Oswald"/>
                <a:sym typeface="Oswald"/>
              </a:rPr>
              <a:t>Pajama Pants</a:t>
            </a:r>
          </a:p>
        </p:txBody>
      </p:sp>
      <p:sp>
        <p:nvSpPr>
          <p:cNvPr id="22" name="Freeform 22"/>
          <p:cNvSpPr/>
          <p:nvPr/>
        </p:nvSpPr>
        <p:spPr>
          <a:xfrm>
            <a:off x="16285696" y="8145365"/>
            <a:ext cx="1947207" cy="1947207"/>
          </a:xfrm>
          <a:custGeom>
            <a:avLst/>
            <a:gdLst/>
            <a:ahLst/>
            <a:cxnLst/>
            <a:rect l="l" t="t" r="r" b="b"/>
            <a:pathLst>
              <a:path w="1947207" h="1947207">
                <a:moveTo>
                  <a:pt x="0" y="0"/>
                </a:moveTo>
                <a:lnTo>
                  <a:pt x="1947208" y="0"/>
                </a:lnTo>
                <a:lnTo>
                  <a:pt x="1947208" y="1947208"/>
                </a:lnTo>
                <a:lnTo>
                  <a:pt x="0" y="1947208"/>
                </a:lnTo>
                <a:lnTo>
                  <a:pt x="0" y="0"/>
                </a:lnTo>
                <a:close/>
              </a:path>
            </a:pathLst>
          </a:custGeom>
          <a:blipFill>
            <a:blip r:embed="rId4"/>
            <a:stretch>
              <a:fillRect/>
            </a:stretch>
          </a:blipFill>
        </p:spPr>
        <p:txBody>
          <a:bodyPr/>
          <a:lstStyle/>
          <a:p>
            <a:endParaRPr lang="en-US"/>
          </a:p>
        </p:txBody>
      </p:sp>
      <p:sp>
        <p:nvSpPr>
          <p:cNvPr id="24" name="AutoShape 4" descr="Image preview">
            <a:extLst>
              <a:ext uri="{FF2B5EF4-FFF2-40B4-BE49-F238E27FC236}">
                <a16:creationId xmlns:a16="http://schemas.microsoft.com/office/drawing/2014/main" id="{D357D9DD-90DB-4B2F-6D5E-F9F2B42DF75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a:extLst>
              <a:ext uri="{FF2B5EF4-FFF2-40B4-BE49-F238E27FC236}">
                <a16:creationId xmlns:a16="http://schemas.microsoft.com/office/drawing/2014/main" id="{77C81689-E88D-C77A-4C84-EDF811566682}"/>
              </a:ext>
            </a:extLst>
          </p:cNvPr>
          <p:cNvPicPr>
            <a:picLocks noChangeAspect="1"/>
          </p:cNvPicPr>
          <p:nvPr/>
        </p:nvPicPr>
        <p:blipFill>
          <a:blip r:embed="rId5"/>
          <a:stretch>
            <a:fillRect/>
          </a:stretch>
        </p:blipFill>
        <p:spPr>
          <a:xfrm>
            <a:off x="422758" y="1810041"/>
            <a:ext cx="8620472" cy="76505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7" name="TextBox 2">
            <a:extLst>
              <a:ext uri="{FF2B5EF4-FFF2-40B4-BE49-F238E27FC236}">
                <a16:creationId xmlns:a16="http://schemas.microsoft.com/office/drawing/2014/main" id="{5371A600-B478-76E2-9C97-15C90F33A2FD}"/>
              </a:ext>
            </a:extLst>
          </p:cNvPr>
          <p:cNvSpPr txBox="1"/>
          <p:nvPr/>
        </p:nvSpPr>
        <p:spPr>
          <a:xfrm>
            <a:off x="516958" y="564743"/>
            <a:ext cx="17283844" cy="1183016"/>
          </a:xfrm>
          <a:prstGeom prst="rect">
            <a:avLst/>
          </a:prstGeom>
        </p:spPr>
        <p:txBody>
          <a:bodyPr wrap="square" lIns="0" tIns="0" rIns="0" bIns="0" rtlCol="0" anchor="t">
            <a:spAutoFit/>
          </a:bodyPr>
          <a:lstStyle/>
          <a:p>
            <a:pPr algn="ctr">
              <a:lnSpc>
                <a:spcPts val="9930"/>
              </a:lnSpc>
            </a:pPr>
            <a:r>
              <a:rPr lang="en-US" sz="6000" dirty="0">
                <a:solidFill>
                  <a:srgbClr val="0102E8"/>
                </a:solidFill>
                <a:latin typeface="Prompt Bold Bold"/>
              </a:rPr>
              <a:t>LUNCH AT EAST LAKE HIGH SCHOOL</a:t>
            </a:r>
          </a:p>
        </p:txBody>
      </p:sp>
      <p:pic>
        <p:nvPicPr>
          <p:cNvPr id="17409" name="Picture 1" descr="page21image905651584">
            <a:extLst>
              <a:ext uri="{FF2B5EF4-FFF2-40B4-BE49-F238E27FC236}">
                <a16:creationId xmlns:a16="http://schemas.microsoft.com/office/drawing/2014/main" id="{CEA9E966-71E5-E518-E319-85453FD4FB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46" t="10658" r="7263" b="13176"/>
          <a:stretch/>
        </p:blipFill>
        <p:spPr bwMode="auto">
          <a:xfrm>
            <a:off x="4675434" y="2008806"/>
            <a:ext cx="10049616" cy="4671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410" name="Picture 2" descr="page22image905805664">
            <a:extLst>
              <a:ext uri="{FF2B5EF4-FFF2-40B4-BE49-F238E27FC236}">
                <a16:creationId xmlns:a16="http://schemas.microsoft.com/office/drawing/2014/main" id="{819E6981-5F2F-7320-A301-F5059CDA2D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5054" y="6990077"/>
            <a:ext cx="2659815" cy="2003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411" name="Picture 3" descr="page22image905805968">
            <a:extLst>
              <a:ext uri="{FF2B5EF4-FFF2-40B4-BE49-F238E27FC236}">
                <a16:creationId xmlns:a16="http://schemas.microsoft.com/office/drawing/2014/main" id="{C5B21DFD-9082-3862-53BD-0A53973D38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0860" y="7042682"/>
            <a:ext cx="2589786" cy="19505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413" name="Picture 5" descr="page22image905680112">
            <a:extLst>
              <a:ext uri="{FF2B5EF4-FFF2-40B4-BE49-F238E27FC236}">
                <a16:creationId xmlns:a16="http://schemas.microsoft.com/office/drawing/2014/main" id="{C74A4576-5DE5-EB01-7D45-3C2929614C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3287" y="7021626"/>
            <a:ext cx="3879155" cy="19077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Freeform 11">
            <a:extLst>
              <a:ext uri="{FF2B5EF4-FFF2-40B4-BE49-F238E27FC236}">
                <a16:creationId xmlns:a16="http://schemas.microsoft.com/office/drawing/2014/main" id="{3380D6E6-C2AC-B179-7F2D-02652314A46A}"/>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374539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DC674-A80D-4ED6-9C08-A00649ADC1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CE5D17B-8E97-AC6F-C664-F51775025444}"/>
              </a:ext>
            </a:extLst>
          </p:cNvPr>
          <p:cNvGrpSpPr/>
          <p:nvPr/>
        </p:nvGrpSpPr>
        <p:grpSpPr>
          <a:xfrm>
            <a:off x="0" y="7975517"/>
            <a:ext cx="18288000" cy="2311483"/>
            <a:chOff x="0" y="0"/>
            <a:chExt cx="24384000" cy="3081977"/>
          </a:xfrm>
        </p:grpSpPr>
        <p:grpSp>
          <p:nvGrpSpPr>
            <p:cNvPr id="3" name="Group 3">
              <a:extLst>
                <a:ext uri="{FF2B5EF4-FFF2-40B4-BE49-F238E27FC236}">
                  <a16:creationId xmlns:a16="http://schemas.microsoft.com/office/drawing/2014/main" id="{2DA559FD-ABBD-D909-B0E7-F96C1AFD490C}"/>
                </a:ext>
              </a:extLst>
            </p:cNvPr>
            <p:cNvGrpSpPr/>
            <p:nvPr/>
          </p:nvGrpSpPr>
          <p:grpSpPr>
            <a:xfrm>
              <a:off x="0" y="1683719"/>
              <a:ext cx="24384000" cy="1398258"/>
              <a:chOff x="0" y="0"/>
              <a:chExt cx="4816593" cy="276199"/>
            </a:xfrm>
          </p:grpSpPr>
          <p:sp>
            <p:nvSpPr>
              <p:cNvPr id="4" name="Freeform 4">
                <a:extLst>
                  <a:ext uri="{FF2B5EF4-FFF2-40B4-BE49-F238E27FC236}">
                    <a16:creationId xmlns:a16="http://schemas.microsoft.com/office/drawing/2014/main" id="{A067AE93-595A-2555-7DF2-76C11C641998}"/>
                  </a:ext>
                </a:extLst>
              </p:cNvPr>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a:extLst>
                  <a:ext uri="{FF2B5EF4-FFF2-40B4-BE49-F238E27FC236}">
                    <a16:creationId xmlns:a16="http://schemas.microsoft.com/office/drawing/2014/main" id="{D77EC5F5-FB4F-83FD-6D37-F8A6163B2B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0FCDDF1B-06DF-C72D-A163-28DF6C1BD163}"/>
                </a:ext>
              </a:extLst>
            </p:cNvPr>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E41DE3F-E14F-CBFD-B83F-644E0C46F142}"/>
                </a:ext>
              </a:extLst>
            </p:cNvPr>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3075" name="Picture 3">
            <a:extLst>
              <a:ext uri="{FF2B5EF4-FFF2-40B4-BE49-F238E27FC236}">
                <a16:creationId xmlns:a16="http://schemas.microsoft.com/office/drawing/2014/main" id="{27D2654D-3AFA-229B-E2FB-6E3F51B0D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2048511" y="2567743"/>
            <a:ext cx="2684796" cy="3355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6E024D2C-EDBB-4B01-17DF-968AD23A4F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8589401" y="2567743"/>
            <a:ext cx="2667187" cy="33339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FA8B8A8-6B8E-7D13-41F4-7DEBEFDD82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045288" y="2538082"/>
            <a:ext cx="2651034" cy="33137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549F884E-8BA1-9598-0983-D1E5FA9C8CA5}"/>
              </a:ext>
            </a:extLst>
          </p:cNvPr>
          <p:cNvSpPr txBox="1"/>
          <p:nvPr/>
        </p:nvSpPr>
        <p:spPr>
          <a:xfrm>
            <a:off x="1028700" y="742950"/>
            <a:ext cx="15791886"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SCHOOL COUNSELORS AND CCC</a:t>
            </a:r>
          </a:p>
        </p:txBody>
      </p:sp>
      <p:sp>
        <p:nvSpPr>
          <p:cNvPr id="18" name="TextBox 3">
            <a:extLst>
              <a:ext uri="{FF2B5EF4-FFF2-40B4-BE49-F238E27FC236}">
                <a16:creationId xmlns:a16="http://schemas.microsoft.com/office/drawing/2014/main" id="{9B5967C7-6F4D-06EC-B80B-C44D72473700}"/>
              </a:ext>
            </a:extLst>
          </p:cNvPr>
          <p:cNvSpPr txBox="1"/>
          <p:nvPr/>
        </p:nvSpPr>
        <p:spPr>
          <a:xfrm>
            <a:off x="4857222" y="6012228"/>
            <a:ext cx="3095327" cy="1326902"/>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BORDENKIRCHER</a:t>
            </a:r>
          </a:p>
        </p:txBody>
      </p:sp>
      <p:sp>
        <p:nvSpPr>
          <p:cNvPr id="21" name="TextBox 4">
            <a:extLst>
              <a:ext uri="{FF2B5EF4-FFF2-40B4-BE49-F238E27FC236}">
                <a16:creationId xmlns:a16="http://schemas.microsoft.com/office/drawing/2014/main" id="{EB400F81-5D38-3753-9EFD-D3BBEDF713BB}"/>
              </a:ext>
            </a:extLst>
          </p:cNvPr>
          <p:cNvSpPr txBox="1"/>
          <p:nvPr/>
        </p:nvSpPr>
        <p:spPr>
          <a:xfrm>
            <a:off x="5299077" y="7490414"/>
            <a:ext cx="2079093" cy="967894"/>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E-K</a:t>
            </a:r>
            <a:endParaRPr lang="en-US" sz="2750" spc="-111" dirty="0">
              <a:solidFill>
                <a:srgbClr val="000000"/>
              </a:solidFill>
              <a:latin typeface="Open Sans Light"/>
              <a:ea typeface="Open Sans Light"/>
              <a:cs typeface="Open Sans Light"/>
            </a:endParaRPr>
          </a:p>
        </p:txBody>
      </p:sp>
      <p:sp>
        <p:nvSpPr>
          <p:cNvPr id="23" name="TextBox 3">
            <a:extLst>
              <a:ext uri="{FF2B5EF4-FFF2-40B4-BE49-F238E27FC236}">
                <a16:creationId xmlns:a16="http://schemas.microsoft.com/office/drawing/2014/main" id="{458A1D37-7167-A63D-DEA5-172C7EA2B095}"/>
              </a:ext>
            </a:extLst>
          </p:cNvPr>
          <p:cNvSpPr txBox="1"/>
          <p:nvPr/>
        </p:nvSpPr>
        <p:spPr>
          <a:xfrm>
            <a:off x="8830697" y="6106460"/>
            <a:ext cx="2604104" cy="634341"/>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MS. LIGUORI</a:t>
            </a:r>
          </a:p>
        </p:txBody>
      </p:sp>
      <p:sp>
        <p:nvSpPr>
          <p:cNvPr id="24" name="TextBox 3">
            <a:extLst>
              <a:ext uri="{FF2B5EF4-FFF2-40B4-BE49-F238E27FC236}">
                <a16:creationId xmlns:a16="http://schemas.microsoft.com/office/drawing/2014/main" id="{66C6A629-3373-BB4C-4F1D-8C0DBE8AAFE3}"/>
              </a:ext>
            </a:extLst>
          </p:cNvPr>
          <p:cNvSpPr txBox="1"/>
          <p:nvPr/>
        </p:nvSpPr>
        <p:spPr>
          <a:xfrm>
            <a:off x="11768547" y="6109677"/>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FERNANDEZ</a:t>
            </a:r>
          </a:p>
        </p:txBody>
      </p:sp>
      <p:sp>
        <p:nvSpPr>
          <p:cNvPr id="25" name="TextBox 4">
            <a:extLst>
              <a:ext uri="{FF2B5EF4-FFF2-40B4-BE49-F238E27FC236}">
                <a16:creationId xmlns:a16="http://schemas.microsoft.com/office/drawing/2014/main" id="{DFDFFD2D-18B3-2160-26AD-A7D3D75A1046}"/>
              </a:ext>
            </a:extLst>
          </p:cNvPr>
          <p:cNvSpPr txBox="1"/>
          <p:nvPr/>
        </p:nvSpPr>
        <p:spPr>
          <a:xfrm>
            <a:off x="9056945" y="6748160"/>
            <a:ext cx="2079093" cy="967894"/>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L-Q</a:t>
            </a:r>
            <a:endParaRPr lang="en-US" sz="2750" spc="-111" dirty="0">
              <a:solidFill>
                <a:srgbClr val="000000"/>
              </a:solidFill>
              <a:latin typeface="Open Sans Light"/>
              <a:ea typeface="Open Sans Light"/>
              <a:cs typeface="Open Sans Light"/>
            </a:endParaRPr>
          </a:p>
        </p:txBody>
      </p:sp>
      <p:sp>
        <p:nvSpPr>
          <p:cNvPr id="26" name="TextBox 4">
            <a:extLst>
              <a:ext uri="{FF2B5EF4-FFF2-40B4-BE49-F238E27FC236}">
                <a16:creationId xmlns:a16="http://schemas.microsoft.com/office/drawing/2014/main" id="{B1AB6591-1608-F575-13DA-EC9AE11D734B}"/>
              </a:ext>
            </a:extLst>
          </p:cNvPr>
          <p:cNvSpPr txBox="1"/>
          <p:nvPr/>
        </p:nvSpPr>
        <p:spPr>
          <a:xfrm>
            <a:off x="12276663" y="6739981"/>
            <a:ext cx="2079093" cy="967894"/>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R-Z</a:t>
            </a:r>
            <a:endParaRPr lang="en-US" sz="2750" spc="-111" dirty="0">
              <a:solidFill>
                <a:srgbClr val="000000"/>
              </a:solidFill>
              <a:latin typeface="Open Sans Light"/>
              <a:ea typeface="Open Sans Light"/>
              <a:cs typeface="Open Sans Light"/>
            </a:endParaRPr>
          </a:p>
        </p:txBody>
      </p:sp>
      <p:sp>
        <p:nvSpPr>
          <p:cNvPr id="27" name="TextBox 3">
            <a:extLst>
              <a:ext uri="{FF2B5EF4-FFF2-40B4-BE49-F238E27FC236}">
                <a16:creationId xmlns:a16="http://schemas.microsoft.com/office/drawing/2014/main" id="{F5668749-09FF-41E3-4235-DC87DB171715}"/>
              </a:ext>
            </a:extLst>
          </p:cNvPr>
          <p:cNvSpPr txBox="1"/>
          <p:nvPr/>
        </p:nvSpPr>
        <p:spPr>
          <a:xfrm>
            <a:off x="15192669" y="6105577"/>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GALLATY</a:t>
            </a:r>
          </a:p>
        </p:txBody>
      </p:sp>
      <p:sp>
        <p:nvSpPr>
          <p:cNvPr id="28" name="TextBox 4">
            <a:extLst>
              <a:ext uri="{FF2B5EF4-FFF2-40B4-BE49-F238E27FC236}">
                <a16:creationId xmlns:a16="http://schemas.microsoft.com/office/drawing/2014/main" id="{C2C746ED-9CF0-B115-595F-6B9025B2525B}"/>
              </a:ext>
            </a:extLst>
          </p:cNvPr>
          <p:cNvSpPr txBox="1"/>
          <p:nvPr/>
        </p:nvSpPr>
        <p:spPr>
          <a:xfrm>
            <a:off x="15582798" y="6722476"/>
            <a:ext cx="2315068" cy="1468031"/>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College and Career Center Coordinator</a:t>
            </a:r>
          </a:p>
        </p:txBody>
      </p:sp>
      <p:sp>
        <p:nvSpPr>
          <p:cNvPr id="10" name="Freeform 11">
            <a:extLst>
              <a:ext uri="{FF2B5EF4-FFF2-40B4-BE49-F238E27FC236}">
                <a16:creationId xmlns:a16="http://schemas.microsoft.com/office/drawing/2014/main" id="{396BCE5E-3A46-9EF0-223C-12AD47400546}"/>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sp>
        <p:nvSpPr>
          <p:cNvPr id="9" name="TextBox 3">
            <a:extLst>
              <a:ext uri="{FF2B5EF4-FFF2-40B4-BE49-F238E27FC236}">
                <a16:creationId xmlns:a16="http://schemas.microsoft.com/office/drawing/2014/main" id="{2D96D00D-C023-EDB5-9897-45EA041FBD55}"/>
              </a:ext>
            </a:extLst>
          </p:cNvPr>
          <p:cNvSpPr txBox="1"/>
          <p:nvPr/>
        </p:nvSpPr>
        <p:spPr>
          <a:xfrm>
            <a:off x="1435238" y="6113756"/>
            <a:ext cx="2604104"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REGER</a:t>
            </a:r>
          </a:p>
        </p:txBody>
      </p:sp>
      <p:sp>
        <p:nvSpPr>
          <p:cNvPr id="11" name="TextBox 4">
            <a:extLst>
              <a:ext uri="{FF2B5EF4-FFF2-40B4-BE49-F238E27FC236}">
                <a16:creationId xmlns:a16="http://schemas.microsoft.com/office/drawing/2014/main" id="{A8DD3AA7-543C-9F4B-12A4-631008F78B15}"/>
              </a:ext>
            </a:extLst>
          </p:cNvPr>
          <p:cNvSpPr txBox="1"/>
          <p:nvPr/>
        </p:nvSpPr>
        <p:spPr>
          <a:xfrm>
            <a:off x="1218924" y="6892821"/>
            <a:ext cx="3086100" cy="966290"/>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A-D</a:t>
            </a:r>
          </a:p>
        </p:txBody>
      </p:sp>
      <p:pic>
        <p:nvPicPr>
          <p:cNvPr id="2050" name="Picture 2" descr="Phone:">
            <a:extLst>
              <a:ext uri="{FF2B5EF4-FFF2-40B4-BE49-F238E27FC236}">
                <a16:creationId xmlns:a16="http://schemas.microsoft.com/office/drawing/2014/main" id="{E562E2AD-4794-E89C-77A7-6045ED2911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414" y="2558811"/>
            <a:ext cx="2684795" cy="33559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one:">
            <a:extLst>
              <a:ext uri="{FF2B5EF4-FFF2-40B4-BE49-F238E27FC236}">
                <a16:creationId xmlns:a16="http://schemas.microsoft.com/office/drawing/2014/main" id="{A408B449-8E4B-D7AF-7B32-9C992892E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92247" y="2538082"/>
            <a:ext cx="2723608" cy="340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78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25601" name="Picture 1" descr="page23image166111120">
            <a:extLst>
              <a:ext uri="{FF2B5EF4-FFF2-40B4-BE49-F238E27FC236}">
                <a16:creationId xmlns:a16="http://schemas.microsoft.com/office/drawing/2014/main" id="{5CA9DF01-1E66-27C5-F646-F2E3E0CBC1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22" t="16698" r="11731" b="9419"/>
          <a:stretch/>
        </p:blipFill>
        <p:spPr bwMode="auto">
          <a:xfrm>
            <a:off x="3086100" y="2840667"/>
            <a:ext cx="4665593" cy="58382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602" name="Picture 2" descr="page23image713971744">
            <a:extLst>
              <a:ext uri="{FF2B5EF4-FFF2-40B4-BE49-F238E27FC236}">
                <a16:creationId xmlns:a16="http://schemas.microsoft.com/office/drawing/2014/main" id="{EEBE717B-4CBE-A06B-452B-7C9CDF8C721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87" t="9211" r="7659" b="9420"/>
          <a:stretch/>
        </p:blipFill>
        <p:spPr bwMode="auto">
          <a:xfrm>
            <a:off x="8172197" y="3086736"/>
            <a:ext cx="7915341" cy="5109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39A67855-B7AC-3084-DD9A-303148C37CBE}"/>
              </a:ext>
            </a:extLst>
          </p:cNvPr>
          <p:cNvSpPr txBox="1"/>
          <p:nvPr/>
        </p:nvSpPr>
        <p:spPr>
          <a:xfrm>
            <a:off x="1028700" y="571500"/>
            <a:ext cx="154305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ADDITIONAL LUNCH OPTIONS</a:t>
            </a:r>
          </a:p>
        </p:txBody>
      </p:sp>
      <p:sp>
        <p:nvSpPr>
          <p:cNvPr id="11" name="TextBox 3">
            <a:extLst>
              <a:ext uri="{FF2B5EF4-FFF2-40B4-BE49-F238E27FC236}">
                <a16:creationId xmlns:a16="http://schemas.microsoft.com/office/drawing/2014/main" id="{3DB10655-9C17-3F25-17F3-D6032FBC54D5}"/>
              </a:ext>
            </a:extLst>
          </p:cNvPr>
          <p:cNvSpPr txBox="1"/>
          <p:nvPr/>
        </p:nvSpPr>
        <p:spPr>
          <a:xfrm>
            <a:off x="1028700" y="1790700"/>
            <a:ext cx="15298458"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FOOD CARTS AND VENDING MACHINES ARE AVILABLE FOR FOOD PURCHASE</a:t>
            </a:r>
          </a:p>
        </p:txBody>
      </p:sp>
      <p:sp>
        <p:nvSpPr>
          <p:cNvPr id="9" name="Freeform 11">
            <a:extLst>
              <a:ext uri="{FF2B5EF4-FFF2-40B4-BE49-F238E27FC236}">
                <a16:creationId xmlns:a16="http://schemas.microsoft.com/office/drawing/2014/main" id="{F881C019-E7D1-ADF3-38FA-694E55940C3B}"/>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137239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8194" name="Picture 2">
            <a:extLst>
              <a:ext uri="{FF2B5EF4-FFF2-40B4-BE49-F238E27FC236}">
                <a16:creationId xmlns:a16="http://schemas.microsoft.com/office/drawing/2014/main" id="{611B1C5F-B4B0-ACAF-7C37-771B2BA08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1900" y="2205492"/>
            <a:ext cx="2895362" cy="36192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3">
            <a:extLst>
              <a:ext uri="{FF2B5EF4-FFF2-40B4-BE49-F238E27FC236}">
                <a16:creationId xmlns:a16="http://schemas.microsoft.com/office/drawing/2014/main" id="{DA8C81A1-F023-C1D4-57BE-9A486DD85C7D}"/>
              </a:ext>
            </a:extLst>
          </p:cNvPr>
          <p:cNvSpPr txBox="1"/>
          <p:nvPr/>
        </p:nvSpPr>
        <p:spPr>
          <a:xfrm>
            <a:off x="13804298" y="6122183"/>
            <a:ext cx="3637014" cy="634341"/>
          </a:xfrm>
          <a:prstGeom prst="rect">
            <a:avLst/>
          </a:prstGeom>
        </p:spPr>
        <p:txBody>
          <a:bodyPr wrap="square" lIns="0" tIns="0" rIns="0" bIns="0" rtlCol="0" anchor="t">
            <a:spAutoFit/>
          </a:bodyPr>
          <a:lstStyle/>
          <a:p>
            <a:pPr algn="ctr">
              <a:lnSpc>
                <a:spcPts val="5366"/>
              </a:lnSpc>
            </a:pPr>
            <a:r>
              <a:rPr lang="en-US" sz="3833">
                <a:solidFill>
                  <a:srgbClr val="848794"/>
                </a:solidFill>
                <a:latin typeface="Oswald"/>
              </a:rPr>
              <a:t>MS. GALLATY</a:t>
            </a:r>
          </a:p>
        </p:txBody>
      </p:sp>
      <p:sp>
        <p:nvSpPr>
          <p:cNvPr id="16" name="TextBox 4">
            <a:extLst>
              <a:ext uri="{FF2B5EF4-FFF2-40B4-BE49-F238E27FC236}">
                <a16:creationId xmlns:a16="http://schemas.microsoft.com/office/drawing/2014/main" id="{924BFA64-1E61-7CFA-A2C0-13CD8F8201EB}"/>
              </a:ext>
            </a:extLst>
          </p:cNvPr>
          <p:cNvSpPr txBox="1"/>
          <p:nvPr/>
        </p:nvSpPr>
        <p:spPr>
          <a:xfrm>
            <a:off x="13804298" y="6848290"/>
            <a:ext cx="3730567" cy="967894"/>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College and Career Center Coordinator</a:t>
            </a:r>
          </a:p>
        </p:txBody>
      </p:sp>
      <p:sp>
        <p:nvSpPr>
          <p:cNvPr id="17" name="TextBox 2">
            <a:extLst>
              <a:ext uri="{FF2B5EF4-FFF2-40B4-BE49-F238E27FC236}">
                <a16:creationId xmlns:a16="http://schemas.microsoft.com/office/drawing/2014/main" id="{5371A600-B478-76E2-9C97-15C90F33A2FD}"/>
              </a:ext>
            </a:extLst>
          </p:cNvPr>
          <p:cNvSpPr txBox="1"/>
          <p:nvPr/>
        </p:nvSpPr>
        <p:spPr>
          <a:xfrm>
            <a:off x="516958" y="564743"/>
            <a:ext cx="17283844" cy="1183016"/>
          </a:xfrm>
          <a:prstGeom prst="rect">
            <a:avLst/>
          </a:prstGeom>
        </p:spPr>
        <p:txBody>
          <a:bodyPr wrap="square" lIns="0" tIns="0" rIns="0" bIns="0" rtlCol="0" anchor="t">
            <a:spAutoFit/>
          </a:bodyPr>
          <a:lstStyle/>
          <a:p>
            <a:pPr algn="ctr">
              <a:lnSpc>
                <a:spcPts val="9930"/>
              </a:lnSpc>
            </a:pPr>
            <a:r>
              <a:rPr lang="en-US" sz="6000" dirty="0">
                <a:solidFill>
                  <a:srgbClr val="0102E8"/>
                </a:solidFill>
                <a:latin typeface="Prompt Bold Bold"/>
              </a:rPr>
              <a:t>COLLEGE AND CAREER CENTER</a:t>
            </a:r>
          </a:p>
        </p:txBody>
      </p:sp>
      <p:pic>
        <p:nvPicPr>
          <p:cNvPr id="19" name="Picture 18">
            <a:extLst>
              <a:ext uri="{FF2B5EF4-FFF2-40B4-BE49-F238E27FC236}">
                <a16:creationId xmlns:a16="http://schemas.microsoft.com/office/drawing/2014/main" id="{B8F7FD06-EDDC-3954-8800-7003024C028F}"/>
              </a:ext>
            </a:extLst>
          </p:cNvPr>
          <p:cNvPicPr>
            <a:picLocks noChangeAspect="1"/>
          </p:cNvPicPr>
          <p:nvPr/>
        </p:nvPicPr>
        <p:blipFill>
          <a:blip r:embed="rId7"/>
          <a:stretch>
            <a:fillRect/>
          </a:stretch>
        </p:blipFill>
        <p:spPr>
          <a:xfrm>
            <a:off x="741546" y="2205492"/>
            <a:ext cx="4670145" cy="606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4">
            <a:extLst>
              <a:ext uri="{FF2B5EF4-FFF2-40B4-BE49-F238E27FC236}">
                <a16:creationId xmlns:a16="http://schemas.microsoft.com/office/drawing/2014/main" id="{D1AAF465-6714-9AE9-8D68-CF896A4F364E}"/>
              </a:ext>
            </a:extLst>
          </p:cNvPr>
          <p:cNvSpPr txBox="1"/>
          <p:nvPr/>
        </p:nvSpPr>
        <p:spPr>
          <a:xfrm>
            <a:off x="5983705" y="2324100"/>
            <a:ext cx="7820593" cy="5469126"/>
          </a:xfrm>
          <a:prstGeom prst="rect">
            <a:avLst/>
          </a:prstGeom>
        </p:spPr>
        <p:txBody>
          <a:bodyPr wrap="square" lIns="0" tIns="0" rIns="0" bIns="0" rtlCol="0" anchor="t">
            <a:spAutoFit/>
          </a:bodyPr>
          <a:lstStyle/>
          <a:p>
            <a:pPr algn="l">
              <a:lnSpc>
                <a:spcPts val="3919"/>
              </a:lnSpc>
            </a:pPr>
            <a:r>
              <a:rPr lang="en-US" sz="2799" spc="-111" dirty="0">
                <a:solidFill>
                  <a:srgbClr val="000000"/>
                </a:solidFill>
                <a:latin typeface="Open Sans Light"/>
              </a:rPr>
              <a:t>The College and Career Center was established in the Spring of 2019 to support our school counselors and instructional leaders in helping students with their post secondary plans. The College and Career Center is  the hub of information and support for students and families.​  </a:t>
            </a:r>
          </a:p>
          <a:p>
            <a:pPr algn="l">
              <a:lnSpc>
                <a:spcPts val="3919"/>
              </a:lnSpc>
            </a:pPr>
            <a:endParaRPr lang="en-US" sz="2799" spc="-111" dirty="0">
              <a:solidFill>
                <a:srgbClr val="000000"/>
              </a:solidFill>
              <a:latin typeface="Open Sans Light"/>
            </a:endParaRPr>
          </a:p>
          <a:p>
            <a:pPr algn="l">
              <a:lnSpc>
                <a:spcPts val="3919"/>
              </a:lnSpc>
            </a:pPr>
            <a:r>
              <a:rPr lang="en-US" sz="2799" spc="-111" dirty="0">
                <a:solidFill>
                  <a:srgbClr val="000000"/>
                </a:solidFill>
                <a:latin typeface="Open Sans Light"/>
              </a:rPr>
              <a:t>Working in collaboration with school counselors, the College and Career Center team provides individualized and targeted assistance to navigate the college-going process.</a:t>
            </a:r>
          </a:p>
        </p:txBody>
      </p:sp>
      <p:sp>
        <p:nvSpPr>
          <p:cNvPr id="9" name="Freeform 11">
            <a:extLst>
              <a:ext uri="{FF2B5EF4-FFF2-40B4-BE49-F238E27FC236}">
                <a16:creationId xmlns:a16="http://schemas.microsoft.com/office/drawing/2014/main" id="{9749DB18-0DE2-0DA2-798B-836AA5416392}"/>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653047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7" name="TextBox 2">
            <a:extLst>
              <a:ext uri="{FF2B5EF4-FFF2-40B4-BE49-F238E27FC236}">
                <a16:creationId xmlns:a16="http://schemas.microsoft.com/office/drawing/2014/main" id="{5371A600-B478-76E2-9C97-15C90F33A2FD}"/>
              </a:ext>
            </a:extLst>
          </p:cNvPr>
          <p:cNvSpPr txBox="1"/>
          <p:nvPr/>
        </p:nvSpPr>
        <p:spPr>
          <a:xfrm>
            <a:off x="516958" y="564743"/>
            <a:ext cx="17283844" cy="1183016"/>
          </a:xfrm>
          <a:prstGeom prst="rect">
            <a:avLst/>
          </a:prstGeom>
        </p:spPr>
        <p:txBody>
          <a:bodyPr wrap="square" lIns="0" tIns="0" rIns="0" bIns="0" rtlCol="0" anchor="t">
            <a:spAutoFit/>
          </a:bodyPr>
          <a:lstStyle/>
          <a:p>
            <a:pPr algn="ctr">
              <a:lnSpc>
                <a:spcPts val="9930"/>
              </a:lnSpc>
            </a:pPr>
            <a:r>
              <a:rPr lang="en-US" sz="6000" dirty="0">
                <a:solidFill>
                  <a:srgbClr val="0102E8"/>
                </a:solidFill>
                <a:latin typeface="Prompt Bold Bold"/>
              </a:rPr>
              <a:t>MEDIA CENTER</a:t>
            </a:r>
          </a:p>
        </p:txBody>
      </p:sp>
      <p:sp>
        <p:nvSpPr>
          <p:cNvPr id="20" name="TextBox 14">
            <a:extLst>
              <a:ext uri="{FF2B5EF4-FFF2-40B4-BE49-F238E27FC236}">
                <a16:creationId xmlns:a16="http://schemas.microsoft.com/office/drawing/2014/main" id="{D1AAF465-6714-9AE9-8D68-CF896A4F364E}"/>
              </a:ext>
            </a:extLst>
          </p:cNvPr>
          <p:cNvSpPr txBox="1"/>
          <p:nvPr/>
        </p:nvSpPr>
        <p:spPr>
          <a:xfrm>
            <a:off x="1191755" y="1938074"/>
            <a:ext cx="16469581" cy="467757"/>
          </a:xfrm>
          <a:prstGeom prst="rect">
            <a:avLst/>
          </a:prstGeom>
        </p:spPr>
        <p:txBody>
          <a:bodyPr wrap="square" lIns="0" tIns="0" rIns="0" bIns="0" rtlCol="0" anchor="t">
            <a:spAutoFit/>
          </a:bodyPr>
          <a:lstStyle/>
          <a:p>
            <a:pPr>
              <a:lnSpc>
                <a:spcPts val="3919"/>
              </a:lnSpc>
            </a:pPr>
            <a:r>
              <a:rPr lang="en-US" sz="2799" spc="-111" dirty="0">
                <a:solidFill>
                  <a:srgbClr val="000000"/>
                </a:solidFill>
                <a:latin typeface="Open Sans Light"/>
              </a:rPr>
              <a:t>The Media Center is open during school hours. Students can study, use the computers, and conduct research.</a:t>
            </a:r>
          </a:p>
        </p:txBody>
      </p:sp>
      <p:pic>
        <p:nvPicPr>
          <p:cNvPr id="19459" name="Picture 3">
            <a:extLst>
              <a:ext uri="{FF2B5EF4-FFF2-40B4-BE49-F238E27FC236}">
                <a16:creationId xmlns:a16="http://schemas.microsoft.com/office/drawing/2014/main" id="{D976A44A-0B49-18EF-C118-BFADD40D6E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5630" y="2865770"/>
            <a:ext cx="3255172" cy="4068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13">
            <a:extLst>
              <a:ext uri="{FF2B5EF4-FFF2-40B4-BE49-F238E27FC236}">
                <a16:creationId xmlns:a16="http://schemas.microsoft.com/office/drawing/2014/main" id="{F690A2F8-1541-4085-DDF0-BB9F228A9B65}"/>
              </a:ext>
            </a:extLst>
          </p:cNvPr>
          <p:cNvSpPr txBox="1"/>
          <p:nvPr/>
        </p:nvSpPr>
        <p:spPr>
          <a:xfrm>
            <a:off x="15315332" y="6953754"/>
            <a:ext cx="1715767" cy="634341"/>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MS. DELK</a:t>
            </a:r>
          </a:p>
        </p:txBody>
      </p:sp>
      <p:sp>
        <p:nvSpPr>
          <p:cNvPr id="10" name="TextBox 4">
            <a:extLst>
              <a:ext uri="{FF2B5EF4-FFF2-40B4-BE49-F238E27FC236}">
                <a16:creationId xmlns:a16="http://schemas.microsoft.com/office/drawing/2014/main" id="{87CD1F0C-BBC4-EB66-F173-0BD443CA275F}"/>
              </a:ext>
            </a:extLst>
          </p:cNvPr>
          <p:cNvSpPr txBox="1"/>
          <p:nvPr/>
        </p:nvSpPr>
        <p:spPr>
          <a:xfrm>
            <a:off x="14865742" y="7597337"/>
            <a:ext cx="2614946" cy="467757"/>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Media Specialist</a:t>
            </a:r>
          </a:p>
        </p:txBody>
      </p:sp>
      <p:pic>
        <p:nvPicPr>
          <p:cNvPr id="22" name="Picture 21" descr="A room with a large ceiling&#10;&#10;Description automatically generated">
            <a:extLst>
              <a:ext uri="{FF2B5EF4-FFF2-40B4-BE49-F238E27FC236}">
                <a16:creationId xmlns:a16="http://schemas.microsoft.com/office/drawing/2014/main" id="{38DFC428-0AD2-B2E8-DABB-2A8B3B2060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57418" y="2865561"/>
            <a:ext cx="6933686" cy="5200264"/>
          </a:xfrm>
          <a:prstGeom prst="rect">
            <a:avLst/>
          </a:prstGeom>
          <a:ln>
            <a:solidFill>
              <a:schemeClr val="tx1"/>
            </a:solidFill>
          </a:ln>
          <a:effectLst>
            <a:outerShdw blurRad="190500" algn="tl" rotWithShape="0">
              <a:srgbClr val="000000">
                <a:alpha val="70000"/>
              </a:srgbClr>
            </a:outerShdw>
          </a:effectLst>
        </p:spPr>
      </p:pic>
      <p:pic>
        <p:nvPicPr>
          <p:cNvPr id="24" name="Picture 23" descr="A room with a large ceiling and a few tables&#10;&#10;Description automatically generated">
            <a:extLst>
              <a:ext uri="{FF2B5EF4-FFF2-40B4-BE49-F238E27FC236}">
                <a16:creationId xmlns:a16="http://schemas.microsoft.com/office/drawing/2014/main" id="{2428B848-5DD3-CCC9-9324-3AA6467B30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7330576" y="2892900"/>
            <a:ext cx="6897235" cy="5172926"/>
          </a:xfrm>
          <a:prstGeom prst="rect">
            <a:avLst/>
          </a:prstGeom>
          <a:ln>
            <a:noFill/>
          </a:ln>
          <a:effectLst>
            <a:outerShdw blurRad="190500" algn="tl" rotWithShape="0">
              <a:srgbClr val="000000">
                <a:alpha val="70000"/>
              </a:srgbClr>
            </a:outerShdw>
          </a:effectLst>
        </p:spPr>
      </p:pic>
      <p:sp>
        <p:nvSpPr>
          <p:cNvPr id="27" name="Freeform 11">
            <a:extLst>
              <a:ext uri="{FF2B5EF4-FFF2-40B4-BE49-F238E27FC236}">
                <a16:creationId xmlns:a16="http://schemas.microsoft.com/office/drawing/2014/main" id="{317A5C6C-2F4B-9563-C1F5-D700E46BBB55}"/>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232020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TextBox 2">
            <a:extLst>
              <a:ext uri="{FF2B5EF4-FFF2-40B4-BE49-F238E27FC236}">
                <a16:creationId xmlns:a16="http://schemas.microsoft.com/office/drawing/2014/main" id="{227D495C-C0E2-4734-11FA-833467B5A682}"/>
              </a:ext>
            </a:extLst>
          </p:cNvPr>
          <p:cNvSpPr txBox="1"/>
          <p:nvPr/>
        </p:nvSpPr>
        <p:spPr>
          <a:xfrm>
            <a:off x="1028700" y="742950"/>
            <a:ext cx="16772102"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EAGLE CORE VALUES</a:t>
            </a:r>
          </a:p>
        </p:txBody>
      </p:sp>
      <p:sp>
        <p:nvSpPr>
          <p:cNvPr id="12" name="TextBox 3">
            <a:extLst>
              <a:ext uri="{FF2B5EF4-FFF2-40B4-BE49-F238E27FC236}">
                <a16:creationId xmlns:a16="http://schemas.microsoft.com/office/drawing/2014/main" id="{63508F22-38A0-0BE4-3E11-9CAEA00BE5EA}"/>
              </a:ext>
            </a:extLst>
          </p:cNvPr>
          <p:cNvSpPr txBox="1"/>
          <p:nvPr/>
        </p:nvSpPr>
        <p:spPr>
          <a:xfrm>
            <a:off x="9467351" y="4265676"/>
            <a:ext cx="6838950" cy="634404"/>
          </a:xfrm>
          <a:prstGeom prst="rect">
            <a:avLst/>
          </a:prstGeom>
        </p:spPr>
        <p:txBody>
          <a:bodyPr wrap="square" lIns="0" tIns="0" rIns="0" bIns="0" rtlCol="0" anchor="t">
            <a:spAutoFit/>
          </a:bodyPr>
          <a:lstStyle/>
          <a:p>
            <a:pPr algn="l">
              <a:lnSpc>
                <a:spcPts val="5366"/>
              </a:lnSpc>
            </a:pPr>
            <a:r>
              <a:rPr lang="en-US" sz="3833" b="1" dirty="0">
                <a:solidFill>
                  <a:srgbClr val="0102E8"/>
                </a:solidFill>
                <a:latin typeface="Oswald"/>
              </a:rPr>
              <a:t>O</a:t>
            </a:r>
            <a:r>
              <a:rPr lang="en-US" sz="3833" dirty="0">
                <a:solidFill>
                  <a:srgbClr val="848794"/>
                </a:solidFill>
                <a:latin typeface="Oswald"/>
              </a:rPr>
              <a:t>WNERSHIP OF LEARNING</a:t>
            </a:r>
          </a:p>
        </p:txBody>
      </p:sp>
      <p:pic>
        <p:nvPicPr>
          <p:cNvPr id="21509" name="Picture 5" descr="page18image791976800">
            <a:extLst>
              <a:ext uri="{FF2B5EF4-FFF2-40B4-BE49-F238E27FC236}">
                <a16:creationId xmlns:a16="http://schemas.microsoft.com/office/drawing/2014/main" id="{14222E50-90EA-C838-41BA-A6C4A1276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4348253"/>
            <a:ext cx="1168400" cy="76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3">
            <a:extLst>
              <a:ext uri="{FF2B5EF4-FFF2-40B4-BE49-F238E27FC236}">
                <a16:creationId xmlns:a16="http://schemas.microsoft.com/office/drawing/2014/main" id="{A47E1945-316D-1143-E8EF-EA4BE9078D09}"/>
              </a:ext>
            </a:extLst>
          </p:cNvPr>
          <p:cNvSpPr txBox="1"/>
          <p:nvPr/>
        </p:nvSpPr>
        <p:spPr>
          <a:xfrm>
            <a:off x="9467351" y="5880172"/>
            <a:ext cx="6838950" cy="634404"/>
          </a:xfrm>
          <a:prstGeom prst="rect">
            <a:avLst/>
          </a:prstGeom>
        </p:spPr>
        <p:txBody>
          <a:bodyPr wrap="square" lIns="0" tIns="0" rIns="0" bIns="0" rtlCol="0" anchor="t">
            <a:spAutoFit/>
          </a:bodyPr>
          <a:lstStyle/>
          <a:p>
            <a:pPr algn="l">
              <a:lnSpc>
                <a:spcPts val="5366"/>
              </a:lnSpc>
            </a:pPr>
            <a:r>
              <a:rPr lang="en-US" sz="3833" b="1" dirty="0">
                <a:solidFill>
                  <a:srgbClr val="0102E8"/>
                </a:solidFill>
                <a:latin typeface="Oswald"/>
              </a:rPr>
              <a:t>A</a:t>
            </a:r>
            <a:r>
              <a:rPr lang="en-US" sz="3833" dirty="0">
                <a:solidFill>
                  <a:srgbClr val="848794"/>
                </a:solidFill>
                <a:latin typeface="Oswald"/>
              </a:rPr>
              <a:t>TTITUDE: STAY POSITIVE</a:t>
            </a:r>
          </a:p>
        </p:txBody>
      </p:sp>
      <p:sp>
        <p:nvSpPr>
          <p:cNvPr id="27" name="TextBox 3">
            <a:extLst>
              <a:ext uri="{FF2B5EF4-FFF2-40B4-BE49-F238E27FC236}">
                <a16:creationId xmlns:a16="http://schemas.microsoft.com/office/drawing/2014/main" id="{393EA2CB-17B0-9B30-E554-13486ECD963A}"/>
              </a:ext>
            </a:extLst>
          </p:cNvPr>
          <p:cNvSpPr txBox="1"/>
          <p:nvPr/>
        </p:nvSpPr>
        <p:spPr>
          <a:xfrm>
            <a:off x="9467351" y="2649715"/>
            <a:ext cx="6838950" cy="634404"/>
          </a:xfrm>
          <a:prstGeom prst="rect">
            <a:avLst/>
          </a:prstGeom>
        </p:spPr>
        <p:txBody>
          <a:bodyPr wrap="square" lIns="0" tIns="0" rIns="0" bIns="0" rtlCol="0" anchor="t">
            <a:spAutoFit/>
          </a:bodyPr>
          <a:lstStyle/>
          <a:p>
            <a:pPr algn="l">
              <a:lnSpc>
                <a:spcPts val="5366"/>
              </a:lnSpc>
            </a:pPr>
            <a:r>
              <a:rPr lang="en-US" sz="3833" b="1" dirty="0">
                <a:solidFill>
                  <a:srgbClr val="0102E8"/>
                </a:solidFill>
                <a:latin typeface="Oswald"/>
              </a:rPr>
              <a:t>S</a:t>
            </a:r>
            <a:r>
              <a:rPr lang="en-US" sz="3833" dirty="0">
                <a:solidFill>
                  <a:srgbClr val="848794"/>
                </a:solidFill>
                <a:latin typeface="Oswald"/>
              </a:rPr>
              <a:t>UCCESS MINDSET</a:t>
            </a:r>
          </a:p>
        </p:txBody>
      </p:sp>
      <p:sp>
        <p:nvSpPr>
          <p:cNvPr id="13" name="Freeform 11">
            <a:extLst>
              <a:ext uri="{FF2B5EF4-FFF2-40B4-BE49-F238E27FC236}">
                <a16:creationId xmlns:a16="http://schemas.microsoft.com/office/drawing/2014/main" id="{61B7078B-B22A-562D-6462-DAE894978FF5}"/>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7"/>
            <a:stretch>
              <a:fillRect/>
            </a:stretch>
          </a:blipFill>
        </p:spPr>
        <p:txBody>
          <a:bodyPr/>
          <a:lstStyle/>
          <a:p>
            <a:endParaRPr lang="en-US"/>
          </a:p>
        </p:txBody>
      </p:sp>
      <p:sp>
        <p:nvSpPr>
          <p:cNvPr id="8" name="TextBox 3">
            <a:extLst>
              <a:ext uri="{FF2B5EF4-FFF2-40B4-BE49-F238E27FC236}">
                <a16:creationId xmlns:a16="http://schemas.microsoft.com/office/drawing/2014/main" id="{46B282F7-CCFE-514F-363D-8D4EC5FC4268}"/>
              </a:ext>
            </a:extLst>
          </p:cNvPr>
          <p:cNvSpPr txBox="1"/>
          <p:nvPr/>
        </p:nvSpPr>
        <p:spPr>
          <a:xfrm>
            <a:off x="9467351" y="7494668"/>
            <a:ext cx="6838950" cy="634404"/>
          </a:xfrm>
          <a:prstGeom prst="rect">
            <a:avLst/>
          </a:prstGeom>
        </p:spPr>
        <p:txBody>
          <a:bodyPr wrap="square" lIns="0" tIns="0" rIns="0" bIns="0" rtlCol="0" anchor="t">
            <a:spAutoFit/>
          </a:bodyPr>
          <a:lstStyle/>
          <a:p>
            <a:pPr algn="l">
              <a:lnSpc>
                <a:spcPts val="5366"/>
              </a:lnSpc>
            </a:pPr>
            <a:r>
              <a:rPr lang="en-US" sz="3833" b="1" dirty="0">
                <a:solidFill>
                  <a:srgbClr val="0102E8"/>
                </a:solidFill>
                <a:latin typeface="Oswald"/>
              </a:rPr>
              <a:t>R</a:t>
            </a:r>
            <a:r>
              <a:rPr lang="en-US" sz="3833" dirty="0">
                <a:solidFill>
                  <a:srgbClr val="848794"/>
                </a:solidFill>
                <a:latin typeface="Oswald"/>
              </a:rPr>
              <a:t>ESPECT FOR ALL</a:t>
            </a:r>
          </a:p>
        </p:txBody>
      </p:sp>
      <p:pic>
        <p:nvPicPr>
          <p:cNvPr id="16" name="Graphic 15">
            <a:extLst>
              <a:ext uri="{FF2B5EF4-FFF2-40B4-BE49-F238E27FC236}">
                <a16:creationId xmlns:a16="http://schemas.microsoft.com/office/drawing/2014/main" id="{E1B9DBC8-9E3B-BA7C-4D24-E3780B458F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450" y="943717"/>
            <a:ext cx="9009696" cy="9009696"/>
          </a:xfrm>
          <a:prstGeom prst="rect">
            <a:avLst/>
          </a:prstGeom>
        </p:spPr>
      </p:pic>
    </p:spTree>
    <p:extLst>
      <p:ext uri="{BB962C8B-B14F-4D97-AF65-F5344CB8AC3E}">
        <p14:creationId xmlns:p14="http://schemas.microsoft.com/office/powerpoint/2010/main" val="3264174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school portal&#10;&#10;Description automatically generated with low confidence">
            <a:extLst>
              <a:ext uri="{FF2B5EF4-FFF2-40B4-BE49-F238E27FC236}">
                <a16:creationId xmlns:a16="http://schemas.microsoft.com/office/drawing/2014/main" id="{1B0054F0-B3D3-6C9C-54EE-EEACC1DB0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632" y="2999542"/>
            <a:ext cx="9726732" cy="5415816"/>
          </a:xfrm>
          <a:prstGeom prst="rect">
            <a:avLst/>
          </a:prstGeom>
        </p:spPr>
      </p:pic>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0" name="TextBox 14">
            <a:extLst>
              <a:ext uri="{FF2B5EF4-FFF2-40B4-BE49-F238E27FC236}">
                <a16:creationId xmlns:a16="http://schemas.microsoft.com/office/drawing/2014/main" id="{D1AAF465-6714-9AE9-8D68-CF896A4F364E}"/>
              </a:ext>
            </a:extLst>
          </p:cNvPr>
          <p:cNvSpPr txBox="1"/>
          <p:nvPr/>
        </p:nvSpPr>
        <p:spPr>
          <a:xfrm>
            <a:off x="10139996" y="1666638"/>
            <a:ext cx="5108213" cy="467757"/>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Monitor assignments and grades</a:t>
            </a:r>
          </a:p>
        </p:txBody>
      </p:sp>
      <p:sp>
        <p:nvSpPr>
          <p:cNvPr id="11" name="TextBox 2">
            <a:extLst>
              <a:ext uri="{FF2B5EF4-FFF2-40B4-BE49-F238E27FC236}">
                <a16:creationId xmlns:a16="http://schemas.microsoft.com/office/drawing/2014/main" id="{227D495C-C0E2-4734-11FA-833467B5A682}"/>
              </a:ext>
            </a:extLst>
          </p:cNvPr>
          <p:cNvSpPr txBox="1"/>
          <p:nvPr/>
        </p:nvSpPr>
        <p:spPr>
          <a:xfrm>
            <a:off x="1028700" y="742950"/>
            <a:ext cx="10629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FOCUS PORTAL </a:t>
            </a:r>
          </a:p>
        </p:txBody>
      </p:sp>
      <p:sp>
        <p:nvSpPr>
          <p:cNvPr id="12" name="TextBox 3">
            <a:extLst>
              <a:ext uri="{FF2B5EF4-FFF2-40B4-BE49-F238E27FC236}">
                <a16:creationId xmlns:a16="http://schemas.microsoft.com/office/drawing/2014/main" id="{63508F22-38A0-0BE4-3E11-9CAEA00BE5EA}"/>
              </a:ext>
            </a:extLst>
          </p:cNvPr>
          <p:cNvSpPr txBox="1"/>
          <p:nvPr/>
        </p:nvSpPr>
        <p:spPr>
          <a:xfrm>
            <a:off x="1028700" y="1959254"/>
            <a:ext cx="8877300" cy="634404"/>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NAVIGATING THE ONLINE GRADEBOOK</a:t>
            </a:r>
          </a:p>
        </p:txBody>
      </p:sp>
      <p:pic>
        <p:nvPicPr>
          <p:cNvPr id="21509" name="Picture 5" descr="page18image791976800">
            <a:extLst>
              <a:ext uri="{FF2B5EF4-FFF2-40B4-BE49-F238E27FC236}">
                <a16:creationId xmlns:a16="http://schemas.microsoft.com/office/drawing/2014/main" id="{14222E50-90EA-C838-41BA-A6C4A1276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450" y="4348253"/>
            <a:ext cx="1168400" cy="76200"/>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a:extLst>
              <a:ext uri="{FF2B5EF4-FFF2-40B4-BE49-F238E27FC236}">
                <a16:creationId xmlns:a16="http://schemas.microsoft.com/office/drawing/2014/main" id="{E28F273B-DD1A-5AE7-C1EF-CEDC958897B4}"/>
              </a:ext>
            </a:extLst>
          </p:cNvPr>
          <p:cNvSpPr/>
          <p:nvPr/>
        </p:nvSpPr>
        <p:spPr>
          <a:xfrm rot="2415013">
            <a:off x="9835196" y="2347580"/>
            <a:ext cx="609600" cy="126808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9650C565-3E7E-E8F6-927B-4D4A06545992}"/>
              </a:ext>
            </a:extLst>
          </p:cNvPr>
          <p:cNvSpPr/>
          <p:nvPr/>
        </p:nvSpPr>
        <p:spPr>
          <a:xfrm rot="18073266">
            <a:off x="3455003" y="5977548"/>
            <a:ext cx="609600" cy="126808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57CBCF4-1D83-2590-2225-304D123D388C}"/>
              </a:ext>
            </a:extLst>
          </p:cNvPr>
          <p:cNvSpPr txBox="1"/>
          <p:nvPr/>
        </p:nvSpPr>
        <p:spPr>
          <a:xfrm>
            <a:off x="531993" y="4923130"/>
            <a:ext cx="3506607"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View your classes, GPA, absences, and calendar</a:t>
            </a:r>
          </a:p>
        </p:txBody>
      </p:sp>
      <p:sp>
        <p:nvSpPr>
          <p:cNvPr id="17" name="Down Arrow 16">
            <a:extLst>
              <a:ext uri="{FF2B5EF4-FFF2-40B4-BE49-F238E27FC236}">
                <a16:creationId xmlns:a16="http://schemas.microsoft.com/office/drawing/2014/main" id="{A6EB3880-E32D-ACF1-B109-863D35C5B271}"/>
              </a:ext>
            </a:extLst>
          </p:cNvPr>
          <p:cNvSpPr/>
          <p:nvPr/>
        </p:nvSpPr>
        <p:spPr>
          <a:xfrm rot="5400000">
            <a:off x="11679319" y="5096883"/>
            <a:ext cx="609600" cy="126808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CB9B1F-08CC-869C-41BC-EBC6DE120D70}"/>
              </a:ext>
            </a:extLst>
          </p:cNvPr>
          <p:cNvSpPr txBox="1"/>
          <p:nvPr/>
        </p:nvSpPr>
        <p:spPr>
          <a:xfrm>
            <a:off x="12848256" y="5246977"/>
            <a:ext cx="3707420" cy="967894"/>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Email your teachers individually or as a group</a:t>
            </a:r>
          </a:p>
        </p:txBody>
      </p:sp>
      <p:sp>
        <p:nvSpPr>
          <p:cNvPr id="21" name="Down Arrow 20">
            <a:extLst>
              <a:ext uri="{FF2B5EF4-FFF2-40B4-BE49-F238E27FC236}">
                <a16:creationId xmlns:a16="http://schemas.microsoft.com/office/drawing/2014/main" id="{4CAAD09E-63CD-775D-B18A-5A88334B78BA}"/>
              </a:ext>
            </a:extLst>
          </p:cNvPr>
          <p:cNvSpPr/>
          <p:nvPr/>
        </p:nvSpPr>
        <p:spPr>
          <a:xfrm rot="10800000">
            <a:off x="7221104" y="6656866"/>
            <a:ext cx="609600" cy="126808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4">
            <a:extLst>
              <a:ext uri="{FF2B5EF4-FFF2-40B4-BE49-F238E27FC236}">
                <a16:creationId xmlns:a16="http://schemas.microsoft.com/office/drawing/2014/main" id="{3162CCA9-107D-3A08-B5DD-8FEA3D4F23A0}"/>
              </a:ext>
            </a:extLst>
          </p:cNvPr>
          <p:cNvSpPr txBox="1"/>
          <p:nvPr/>
        </p:nvSpPr>
        <p:spPr>
          <a:xfrm>
            <a:off x="6343650" y="8139154"/>
            <a:ext cx="5108213" cy="467757"/>
          </a:xfrm>
          <a:prstGeom prst="rect">
            <a:avLst/>
          </a:prstGeom>
        </p:spPr>
        <p:txBody>
          <a:bodyPr wrap="square" lIns="0" tIns="0" rIns="0" bIns="0" rtlCol="0" anchor="t">
            <a:spAutoFit/>
          </a:bodyPr>
          <a:lstStyle/>
          <a:p>
            <a:pPr>
              <a:lnSpc>
                <a:spcPts val="3919"/>
              </a:lnSpc>
            </a:pPr>
            <a:r>
              <a:rPr lang="en-US" sz="2799" spc="-111">
                <a:solidFill>
                  <a:srgbClr val="000000"/>
                </a:solidFill>
                <a:latin typeface="Open Sans Light"/>
              </a:rPr>
              <a:t>View your schedule</a:t>
            </a:r>
          </a:p>
        </p:txBody>
      </p:sp>
      <p:sp>
        <p:nvSpPr>
          <p:cNvPr id="9" name="Freeform 11">
            <a:extLst>
              <a:ext uri="{FF2B5EF4-FFF2-40B4-BE49-F238E27FC236}">
                <a16:creationId xmlns:a16="http://schemas.microsoft.com/office/drawing/2014/main" id="{74A9F3B6-D836-08A3-AED8-9B4ECD298B38}"/>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270306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3A89-600D-FBB7-005F-A228C1D85E6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4E7A23C-2794-64BD-39C2-D39A84238D3C}"/>
              </a:ext>
            </a:extLst>
          </p:cNvPr>
          <p:cNvSpPr txBox="1"/>
          <p:nvPr/>
        </p:nvSpPr>
        <p:spPr>
          <a:xfrm>
            <a:off x="1028700" y="742950"/>
            <a:ext cx="12230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Scheduling Changes</a:t>
            </a:r>
          </a:p>
        </p:txBody>
      </p:sp>
      <p:sp>
        <p:nvSpPr>
          <p:cNvPr id="3" name="TextBox 3">
            <a:extLst>
              <a:ext uri="{FF2B5EF4-FFF2-40B4-BE49-F238E27FC236}">
                <a16:creationId xmlns:a16="http://schemas.microsoft.com/office/drawing/2014/main" id="{D82B6106-854B-21ED-F889-E50AD81486E6}"/>
              </a:ext>
            </a:extLst>
          </p:cNvPr>
          <p:cNvSpPr txBox="1"/>
          <p:nvPr/>
        </p:nvSpPr>
        <p:spPr>
          <a:xfrm>
            <a:off x="1028700" y="1959254"/>
            <a:ext cx="9334500" cy="1326838"/>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Follow the process from the call-out/email. </a:t>
            </a:r>
            <a:br>
              <a:rPr lang="en-US" sz="3833" dirty="0">
                <a:solidFill>
                  <a:srgbClr val="848794"/>
                </a:solidFill>
                <a:latin typeface="Oswald"/>
              </a:rPr>
            </a:br>
            <a:r>
              <a:rPr lang="en-US" sz="3833" dirty="0">
                <a:solidFill>
                  <a:srgbClr val="848794"/>
                </a:solidFill>
                <a:latin typeface="Oswald"/>
              </a:rPr>
              <a:t>Also on the school website.</a:t>
            </a:r>
          </a:p>
        </p:txBody>
      </p:sp>
      <p:sp>
        <p:nvSpPr>
          <p:cNvPr id="4" name="TextBox 4">
            <a:extLst>
              <a:ext uri="{FF2B5EF4-FFF2-40B4-BE49-F238E27FC236}">
                <a16:creationId xmlns:a16="http://schemas.microsoft.com/office/drawing/2014/main" id="{9619F53D-B83D-2A6F-2426-8A45DBB3EEE3}"/>
              </a:ext>
            </a:extLst>
          </p:cNvPr>
          <p:cNvSpPr txBox="1"/>
          <p:nvPr/>
        </p:nvSpPr>
        <p:spPr>
          <a:xfrm>
            <a:off x="1028700" y="3756850"/>
            <a:ext cx="16040100" cy="5966313"/>
          </a:xfrm>
          <a:prstGeom prst="rect">
            <a:avLst/>
          </a:prstGeom>
        </p:spPr>
        <p:txBody>
          <a:bodyPr wrap="square" lIns="0" tIns="0" rIns="0" bIns="0" rtlCol="0" anchor="t">
            <a:spAutoFit/>
          </a:bodyPr>
          <a:lstStyle/>
          <a:p>
            <a:r>
              <a:rPr lang="en-US" sz="4800" b="1" dirty="0">
                <a:latin typeface="Open Sans Light" panose="020B0306030504020204" pitchFamily="34" charset="0"/>
                <a:ea typeface="Open Sans Light" panose="020B0306030504020204" pitchFamily="34" charset="0"/>
                <a:cs typeface="Open Sans Light" panose="020B0306030504020204" pitchFamily="34" charset="0"/>
              </a:rPr>
              <a:t>Steps to Request a Schedule Change:</a:t>
            </a:r>
          </a:p>
          <a:p>
            <a:pPr marL="685800" indent="-685800">
              <a:buFont typeface="Arial" panose="020B0604020202020204" pitchFamily="34" charset="0"/>
              <a:buChar char="•"/>
            </a:pPr>
            <a:r>
              <a:rPr lang="en-US" sz="4800" dirty="0">
                <a:latin typeface="Open Sans Light" panose="020B0306030504020204" pitchFamily="34" charset="0"/>
                <a:ea typeface="Open Sans Light" panose="020B0306030504020204" pitchFamily="34" charset="0"/>
                <a:cs typeface="Open Sans Light" panose="020B0306030504020204" pitchFamily="34" charset="0"/>
              </a:rPr>
              <a:t>Click the forms link from site or QR Code</a:t>
            </a:r>
          </a:p>
          <a:p>
            <a:pPr marL="685800" indent="-685800">
              <a:buFont typeface="Arial" panose="020B0604020202020204" pitchFamily="34" charset="0"/>
              <a:buChar char="•"/>
            </a:pPr>
            <a:r>
              <a:rPr lang="en-US" sz="4800" dirty="0">
                <a:latin typeface="Open Sans Light" panose="020B0306030504020204" pitchFamily="34" charset="0"/>
                <a:ea typeface="Open Sans Light" panose="020B0306030504020204" pitchFamily="34" charset="0"/>
                <a:cs typeface="Open Sans Light" panose="020B0306030504020204" pitchFamily="34" charset="0"/>
              </a:rPr>
              <a:t>Read the instructions carefully</a:t>
            </a:r>
          </a:p>
          <a:p>
            <a:pPr marL="685800" indent="-685800">
              <a:buFont typeface="Arial" panose="020B0604020202020204" pitchFamily="34" charset="0"/>
              <a:buChar char="•"/>
            </a:pPr>
            <a:r>
              <a:rPr lang="en-US" sz="4800" dirty="0">
                <a:latin typeface="Open Sans Light" panose="020B0306030504020204" pitchFamily="34" charset="0"/>
                <a:ea typeface="Open Sans Light" panose="020B0306030504020204" pitchFamily="34" charset="0"/>
                <a:cs typeface="Open Sans Light" panose="020B0306030504020204" pitchFamily="34" charset="0"/>
              </a:rPr>
              <a:t>Complete each question thoroughly</a:t>
            </a:r>
          </a:p>
          <a:p>
            <a:pPr marL="685800" indent="-685800">
              <a:buFont typeface="Arial" panose="020B0604020202020204" pitchFamily="34" charset="0"/>
              <a:buChar char="•"/>
            </a:pPr>
            <a:r>
              <a:rPr lang="en-US" sz="4800" dirty="0">
                <a:latin typeface="Open Sans Light" panose="020B0306030504020204" pitchFamily="34" charset="0"/>
                <a:ea typeface="Open Sans Light" panose="020B0306030504020204" pitchFamily="34" charset="0"/>
                <a:cs typeface="Open Sans Light" panose="020B0306030504020204" pitchFamily="34" charset="0"/>
              </a:rPr>
              <a:t>Submit the form by the deadline</a:t>
            </a:r>
          </a:p>
          <a:p>
            <a:pPr marL="1143000" lvl="1" indent="-685800">
              <a:buFont typeface="Arial" panose="020B0604020202020204" pitchFamily="34" charset="0"/>
              <a:buChar char="•"/>
            </a:pPr>
            <a:r>
              <a:rPr lang="en-US" sz="4800" dirty="0">
                <a:latin typeface="Open Sans Light" panose="020B0306030504020204" pitchFamily="34" charset="0"/>
                <a:ea typeface="Open Sans Light" panose="020B0306030504020204" pitchFamily="34" charset="0"/>
                <a:cs typeface="Open Sans Light" panose="020B0306030504020204" pitchFamily="34" charset="0"/>
              </a:rPr>
              <a:t>August 15</a:t>
            </a:r>
            <a:r>
              <a:rPr lang="en-US" sz="4800" baseline="30000" dirty="0">
                <a:latin typeface="Open Sans Light" panose="020B0306030504020204" pitchFamily="34" charset="0"/>
                <a:ea typeface="Open Sans Light" panose="020B0306030504020204" pitchFamily="34" charset="0"/>
                <a:cs typeface="Open Sans Light" panose="020B0306030504020204" pitchFamily="34" charset="0"/>
              </a:rPr>
              <a:t>th</a:t>
            </a:r>
            <a:r>
              <a:rPr lang="en-US" sz="4800" dirty="0">
                <a:latin typeface="Open Sans Light" panose="020B0306030504020204" pitchFamily="34" charset="0"/>
                <a:ea typeface="Open Sans Light" panose="020B0306030504020204" pitchFamily="34" charset="0"/>
                <a:cs typeface="Open Sans Light" panose="020B0306030504020204" pitchFamily="34" charset="0"/>
              </a:rPr>
              <a:t> by 10pm</a:t>
            </a:r>
          </a:p>
          <a:p>
            <a:pPr marL="457200" indent="-457200" algn="l">
              <a:lnSpc>
                <a:spcPts val="3919"/>
              </a:lnSpc>
              <a:buFont typeface="Courier New" panose="02070309020205020404" pitchFamily="49" charset="0"/>
              <a:buChar char="o"/>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a:lnSpc>
                <a:spcPts val="3919"/>
              </a:lnSpc>
              <a:buFont typeface="Courier New" panose="02070309020205020404" pitchFamily="49" charset="0"/>
              <a:buChar char="o"/>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algn="l">
              <a:lnSpc>
                <a:spcPts val="3919"/>
              </a:lnSpc>
            </a:pPr>
            <a:endParaRPr lang="en-US" sz="48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5" name="Group 5">
            <a:extLst>
              <a:ext uri="{FF2B5EF4-FFF2-40B4-BE49-F238E27FC236}">
                <a16:creationId xmlns:a16="http://schemas.microsoft.com/office/drawing/2014/main" id="{A9BBB2B9-6612-99DE-E65E-53A97B6A44A0}"/>
              </a:ext>
            </a:extLst>
          </p:cNvPr>
          <p:cNvGrpSpPr/>
          <p:nvPr/>
        </p:nvGrpSpPr>
        <p:grpSpPr>
          <a:xfrm>
            <a:off x="0" y="7975517"/>
            <a:ext cx="18288000" cy="2311483"/>
            <a:chOff x="0" y="0"/>
            <a:chExt cx="24384000" cy="3081977"/>
          </a:xfrm>
        </p:grpSpPr>
        <p:grpSp>
          <p:nvGrpSpPr>
            <p:cNvPr id="6" name="Group 6">
              <a:extLst>
                <a:ext uri="{FF2B5EF4-FFF2-40B4-BE49-F238E27FC236}">
                  <a16:creationId xmlns:a16="http://schemas.microsoft.com/office/drawing/2014/main" id="{614E44E4-7E55-ACFC-677A-281D7AEBD371}"/>
                </a:ext>
              </a:extLst>
            </p:cNvPr>
            <p:cNvGrpSpPr/>
            <p:nvPr/>
          </p:nvGrpSpPr>
          <p:grpSpPr>
            <a:xfrm>
              <a:off x="0" y="1710377"/>
              <a:ext cx="24384000" cy="1371600"/>
              <a:chOff x="0" y="0"/>
              <a:chExt cx="4816593" cy="270933"/>
            </a:xfrm>
          </p:grpSpPr>
          <p:sp>
            <p:nvSpPr>
              <p:cNvPr id="7" name="Freeform 7">
                <a:extLst>
                  <a:ext uri="{FF2B5EF4-FFF2-40B4-BE49-F238E27FC236}">
                    <a16:creationId xmlns:a16="http://schemas.microsoft.com/office/drawing/2014/main" id="{CA16BF5B-5149-55D6-6077-36CF2DC6B0BA}"/>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a:extLst>
                  <a:ext uri="{FF2B5EF4-FFF2-40B4-BE49-F238E27FC236}">
                    <a16:creationId xmlns:a16="http://schemas.microsoft.com/office/drawing/2014/main" id="{C93B0123-9626-9798-3B55-6996A8606C3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CB7F9747-BBD0-D786-C9EC-28A1E03B6BFA}"/>
                </a:ext>
              </a:extLst>
            </p:cNvPr>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317E1FC1-FA86-78ED-CD8E-32C6C1DA8C04}"/>
                </a:ext>
              </a:extLst>
            </p:cNvPr>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560D28A5-814B-FC55-9FE2-598EBE28EB11}"/>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806916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632" y="8317078"/>
            <a:ext cx="1818437" cy="1818437"/>
          </a:xfrm>
          <a:custGeom>
            <a:avLst/>
            <a:gdLst/>
            <a:ahLst/>
            <a:cxnLst/>
            <a:rect l="l" t="t" r="r" b="b"/>
            <a:pathLst>
              <a:path w="1818437" h="1818437">
                <a:moveTo>
                  <a:pt x="0" y="0"/>
                </a:moveTo>
                <a:lnTo>
                  <a:pt x="1818436" y="0"/>
                </a:lnTo>
                <a:lnTo>
                  <a:pt x="1818436" y="1818436"/>
                </a:lnTo>
                <a:lnTo>
                  <a:pt x="0" y="1818436"/>
                </a:lnTo>
                <a:lnTo>
                  <a:pt x="0" y="0"/>
                </a:lnTo>
                <a:close/>
              </a:path>
            </a:pathLst>
          </a:custGeom>
          <a:blipFill>
            <a:blip r:embed="rId3"/>
            <a:stretch>
              <a:fillRect/>
            </a:stretch>
          </a:blipFill>
        </p:spPr>
        <p:txBody>
          <a:bodyPr/>
          <a:lstStyle/>
          <a:p>
            <a:endParaRPr lang="en-US"/>
          </a:p>
        </p:txBody>
      </p:sp>
      <p:sp>
        <p:nvSpPr>
          <p:cNvPr id="3" name="Freeform 3"/>
          <p:cNvSpPr/>
          <p:nvPr/>
        </p:nvSpPr>
        <p:spPr>
          <a:xfrm>
            <a:off x="10572495" y="0"/>
            <a:ext cx="8033361" cy="10711148"/>
          </a:xfrm>
          <a:custGeom>
            <a:avLst/>
            <a:gdLst/>
            <a:ahLst/>
            <a:cxnLst/>
            <a:rect l="l" t="t" r="r" b="b"/>
            <a:pathLst>
              <a:path w="8033361" h="10711148">
                <a:moveTo>
                  <a:pt x="0" y="0"/>
                </a:moveTo>
                <a:lnTo>
                  <a:pt x="8033361" y="0"/>
                </a:lnTo>
                <a:lnTo>
                  <a:pt x="8033361" y="10711148"/>
                </a:lnTo>
                <a:lnTo>
                  <a:pt x="0" y="10711148"/>
                </a:lnTo>
                <a:lnTo>
                  <a:pt x="0" y="0"/>
                </a:lnTo>
                <a:close/>
              </a:path>
            </a:pathLst>
          </a:custGeom>
          <a:blipFill>
            <a:blip r:embed="rId4"/>
            <a:stretch>
              <a:fillRect/>
            </a:stretch>
          </a:blipFill>
          <a:ln w="47625" cap="sq">
            <a:solidFill>
              <a:srgbClr val="000000"/>
            </a:solidFill>
            <a:prstDash val="solid"/>
            <a:miter/>
          </a:ln>
        </p:spPr>
        <p:txBody>
          <a:bodyPr/>
          <a:lstStyle/>
          <a:p>
            <a:endParaRPr lang="en-US"/>
          </a:p>
        </p:txBody>
      </p:sp>
      <p:sp>
        <p:nvSpPr>
          <p:cNvPr id="4" name="TextBox 4"/>
          <p:cNvSpPr txBox="1"/>
          <p:nvPr/>
        </p:nvSpPr>
        <p:spPr>
          <a:xfrm>
            <a:off x="1006625" y="2847541"/>
            <a:ext cx="9313373" cy="5350764"/>
          </a:xfrm>
          <a:prstGeom prst="rect">
            <a:avLst/>
          </a:prstGeom>
        </p:spPr>
        <p:txBody>
          <a:bodyPr lIns="0" tIns="0" rIns="0" bIns="0" rtlCol="0" anchor="t">
            <a:spAutoFit/>
          </a:bodyPr>
          <a:lstStyle/>
          <a:p>
            <a:pPr marL="651053" lvl="1" indent="-325526"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Make note of deadlines from day one</a:t>
            </a:r>
          </a:p>
          <a:p>
            <a:pPr marL="651053" lvl="1" indent="-325526" algn="l">
              <a:lnSpc>
                <a:spcPts val="3888"/>
              </a:lnSpc>
              <a:buFont typeface="Arial"/>
              <a:buChar char="•"/>
            </a:pPr>
            <a:r>
              <a:rPr lang="en-US" sz="3600" u="sng" spc="32">
                <a:solidFill>
                  <a:srgbClr val="000000"/>
                </a:solidFill>
                <a:latin typeface="TT Rounds Condensed"/>
                <a:ea typeface="TT Rounds Condensed"/>
                <a:cs typeface="TT Rounds Condensed"/>
                <a:sym typeface="TT Rounds Condensed"/>
              </a:rPr>
              <a:t>Be Accountable</a:t>
            </a:r>
            <a:r>
              <a:rPr lang="en-US" sz="3600" spc="32">
                <a:solidFill>
                  <a:srgbClr val="000000"/>
                </a:solidFill>
                <a:latin typeface="TT Rounds Condensed"/>
                <a:ea typeface="TT Rounds Condensed"/>
                <a:cs typeface="TT Rounds Condensed"/>
                <a:sym typeface="TT Rounds Condensed"/>
              </a:rPr>
              <a:t>: Don’t fall into bad habits Surround yourself with others who will keep you on the path to success</a:t>
            </a:r>
          </a:p>
          <a:p>
            <a:pPr marL="651053" lvl="1" indent="-325526" algn="l">
              <a:lnSpc>
                <a:spcPts val="3888"/>
              </a:lnSpc>
              <a:buFont typeface="Arial"/>
              <a:buChar char="•"/>
            </a:pPr>
            <a:r>
              <a:rPr lang="en-US" sz="3600" u="sng" spc="32">
                <a:solidFill>
                  <a:srgbClr val="000000"/>
                </a:solidFill>
                <a:latin typeface="TT Rounds Condensed"/>
                <a:ea typeface="TT Rounds Condensed"/>
                <a:cs typeface="TT Rounds Condensed"/>
                <a:sym typeface="TT Rounds Condensed"/>
              </a:rPr>
              <a:t>Prioritize</a:t>
            </a:r>
            <a:r>
              <a:rPr lang="en-US" sz="3600" spc="32">
                <a:solidFill>
                  <a:srgbClr val="000000"/>
                </a:solidFill>
                <a:latin typeface="TT Rounds Condensed"/>
                <a:ea typeface="TT Rounds Condensed"/>
                <a:cs typeface="TT Rounds Condensed"/>
                <a:sym typeface="TT Rounds Condensed"/>
              </a:rPr>
              <a:t>: Create a schedule and include time for studying and reviewing your notes</a:t>
            </a:r>
          </a:p>
          <a:p>
            <a:pPr marL="651053" lvl="1" indent="-325526" algn="l">
              <a:lnSpc>
                <a:spcPts val="3888"/>
              </a:lnSpc>
              <a:buFont typeface="Arial"/>
              <a:buChar char="•"/>
            </a:pPr>
            <a:r>
              <a:rPr lang="en-US" sz="3600" u="sng" spc="32">
                <a:solidFill>
                  <a:srgbClr val="000000"/>
                </a:solidFill>
                <a:latin typeface="TT Rounds Condensed"/>
                <a:ea typeface="TT Rounds Condensed"/>
                <a:cs typeface="TT Rounds Condensed"/>
                <a:sym typeface="TT Rounds Condensed"/>
              </a:rPr>
              <a:t>Utilize FOCUS</a:t>
            </a:r>
            <a:r>
              <a:rPr lang="en-US" sz="3600" spc="32">
                <a:solidFill>
                  <a:srgbClr val="000000"/>
                </a:solidFill>
                <a:latin typeface="TT Rounds Condensed"/>
                <a:ea typeface="TT Rounds Condensed"/>
                <a:cs typeface="TT Rounds Condensed"/>
                <a:sym typeface="TT Rounds Condensed"/>
              </a:rPr>
              <a:t>: Check your grades and missing assignments regularly</a:t>
            </a:r>
          </a:p>
          <a:p>
            <a:pPr marL="651053" lvl="1" indent="-325526" algn="l">
              <a:lnSpc>
                <a:spcPts val="3888"/>
              </a:lnSpc>
              <a:buFont typeface="Arial"/>
              <a:buChar char="•"/>
            </a:pPr>
            <a:r>
              <a:rPr lang="en-US" sz="3600" u="sng" spc="33">
                <a:solidFill>
                  <a:srgbClr val="000000"/>
                </a:solidFill>
                <a:latin typeface="TT Rounds Condensed"/>
                <a:ea typeface="TT Rounds Condensed"/>
                <a:cs typeface="TT Rounds Condensed"/>
                <a:sym typeface="TT Rounds Condensed"/>
              </a:rPr>
              <a:t>Be Present</a:t>
            </a:r>
            <a:r>
              <a:rPr lang="en-US" sz="3600" spc="33">
                <a:solidFill>
                  <a:srgbClr val="000000"/>
                </a:solidFill>
                <a:latin typeface="TT Rounds Condensed"/>
                <a:ea typeface="TT Rounds Condensed"/>
                <a:cs typeface="TT Rounds Condensed"/>
                <a:sym typeface="TT Rounds Condensed"/>
              </a:rPr>
              <a:t>: Missing school or individual classes adds up. Missed class = missed learning opportunities.</a:t>
            </a:r>
          </a:p>
        </p:txBody>
      </p:sp>
      <p:sp>
        <p:nvSpPr>
          <p:cNvPr id="5" name="TextBox 5"/>
          <p:cNvSpPr txBox="1"/>
          <p:nvPr/>
        </p:nvSpPr>
        <p:spPr>
          <a:xfrm>
            <a:off x="950179" y="1254417"/>
            <a:ext cx="9622315" cy="1209294"/>
          </a:xfrm>
          <a:prstGeom prst="rect">
            <a:avLst/>
          </a:prstGeom>
        </p:spPr>
        <p:txBody>
          <a:bodyPr lIns="0" tIns="0" rIns="0" bIns="0" rtlCol="0" anchor="t">
            <a:spAutoFit/>
          </a:bodyPr>
          <a:lstStyle/>
          <a:p>
            <a:pPr algn="l">
              <a:lnSpc>
                <a:spcPts val="8748"/>
              </a:lnSpc>
            </a:pPr>
            <a:r>
              <a:rPr lang="en-US" sz="8100" b="1">
                <a:solidFill>
                  <a:srgbClr val="0000F2"/>
                </a:solidFill>
                <a:latin typeface="Poppins Bold"/>
                <a:ea typeface="Poppins Bold"/>
                <a:cs typeface="Poppins Bold"/>
                <a:sym typeface="Poppins Bold"/>
              </a:rPr>
              <a:t>Staying on Track</a:t>
            </a:r>
          </a:p>
        </p:txBody>
      </p:sp>
      <p:sp>
        <p:nvSpPr>
          <p:cNvPr id="6" name="Freeform 6"/>
          <p:cNvSpPr/>
          <p:nvPr/>
        </p:nvSpPr>
        <p:spPr>
          <a:xfrm>
            <a:off x="2002749" y="8884438"/>
            <a:ext cx="5295261" cy="1264030"/>
          </a:xfrm>
          <a:custGeom>
            <a:avLst/>
            <a:gdLst/>
            <a:ahLst/>
            <a:cxnLst/>
            <a:rect l="l" t="t" r="r" b="b"/>
            <a:pathLst>
              <a:path w="5295261" h="1264030">
                <a:moveTo>
                  <a:pt x="0" y="0"/>
                </a:moveTo>
                <a:lnTo>
                  <a:pt x="5295261" y="0"/>
                </a:lnTo>
                <a:lnTo>
                  <a:pt x="5295261" y="1264030"/>
                </a:lnTo>
                <a:lnTo>
                  <a:pt x="0" y="126403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140" y="289961"/>
            <a:ext cx="7147051" cy="4594639"/>
          </a:xfrm>
          <a:custGeom>
            <a:avLst/>
            <a:gdLst/>
            <a:ahLst/>
            <a:cxnLst/>
            <a:rect l="l" t="t" r="r" b="b"/>
            <a:pathLst>
              <a:path w="7147051" h="4594639">
                <a:moveTo>
                  <a:pt x="0" y="0"/>
                </a:moveTo>
                <a:lnTo>
                  <a:pt x="7147051" y="0"/>
                </a:lnTo>
                <a:lnTo>
                  <a:pt x="7147051" y="4594639"/>
                </a:lnTo>
                <a:lnTo>
                  <a:pt x="0" y="4594639"/>
                </a:lnTo>
                <a:lnTo>
                  <a:pt x="0" y="0"/>
                </a:lnTo>
                <a:close/>
              </a:path>
            </a:pathLst>
          </a:custGeom>
          <a:blipFill>
            <a:blip r:embed="rId3"/>
            <a:stretch>
              <a:fillRect l="-22840" t="-16809" r="-18216" b="-47753"/>
            </a:stretch>
          </a:blipFill>
          <a:ln w="47625" cap="sq">
            <a:solidFill>
              <a:srgbClr val="000000"/>
            </a:solidFill>
            <a:prstDash val="solid"/>
            <a:miter/>
          </a:ln>
        </p:spPr>
        <p:txBody>
          <a:bodyPr/>
          <a:lstStyle/>
          <a:p>
            <a:endParaRPr lang="en-US" dirty="0"/>
          </a:p>
        </p:txBody>
      </p:sp>
      <p:sp>
        <p:nvSpPr>
          <p:cNvPr id="3" name="Freeform 3"/>
          <p:cNvSpPr/>
          <p:nvPr/>
        </p:nvSpPr>
        <p:spPr>
          <a:xfrm>
            <a:off x="608140" y="5127840"/>
            <a:ext cx="7147051" cy="4764700"/>
          </a:xfrm>
          <a:custGeom>
            <a:avLst/>
            <a:gdLst/>
            <a:ahLst/>
            <a:cxnLst/>
            <a:rect l="l" t="t" r="r" b="b"/>
            <a:pathLst>
              <a:path w="7147051" h="4764700">
                <a:moveTo>
                  <a:pt x="0" y="0"/>
                </a:moveTo>
                <a:lnTo>
                  <a:pt x="7147051" y="0"/>
                </a:lnTo>
                <a:lnTo>
                  <a:pt x="7147051" y="4764701"/>
                </a:lnTo>
                <a:lnTo>
                  <a:pt x="0" y="4764701"/>
                </a:lnTo>
                <a:lnTo>
                  <a:pt x="0" y="0"/>
                </a:lnTo>
                <a:close/>
              </a:path>
            </a:pathLst>
          </a:custGeom>
          <a:blipFill>
            <a:blip r:embed="rId4"/>
            <a:stretch>
              <a:fillRect/>
            </a:stretch>
          </a:blipFill>
          <a:ln w="47625" cap="sq">
            <a:solidFill>
              <a:srgbClr val="000000"/>
            </a:solidFill>
            <a:prstDash val="solid"/>
            <a:miter/>
          </a:ln>
        </p:spPr>
        <p:txBody>
          <a:bodyPr/>
          <a:lstStyle/>
          <a:p>
            <a:endParaRPr lang="en-US"/>
          </a:p>
        </p:txBody>
      </p:sp>
      <p:sp>
        <p:nvSpPr>
          <p:cNvPr id="4" name="TextBox 4"/>
          <p:cNvSpPr txBox="1"/>
          <p:nvPr/>
        </p:nvSpPr>
        <p:spPr>
          <a:xfrm>
            <a:off x="8405996" y="2807167"/>
            <a:ext cx="9313373" cy="4864989"/>
          </a:xfrm>
          <a:prstGeom prst="rect">
            <a:avLst/>
          </a:prstGeom>
        </p:spPr>
        <p:txBody>
          <a:bodyPr lIns="0" tIns="0" rIns="0" bIns="0" rtlCol="0" anchor="t">
            <a:spAutoFit/>
          </a:bodyPr>
          <a:lstStyle/>
          <a:p>
            <a:pPr marL="651053" lvl="1" indent="-325526"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Teachers &amp; Staff are here to support you!</a:t>
            </a:r>
          </a:p>
          <a:p>
            <a:pPr marL="651053" lvl="1" indent="-325526"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Advocate for your needs (IEP, 504, ELL)</a:t>
            </a:r>
          </a:p>
          <a:p>
            <a:pPr marL="651053" lvl="1" indent="-325526"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Reach out to others when necessary:</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Teachers &amp; Coaches</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Counselor</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Administrator</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College &amp; Career Center</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Social Worker</a:t>
            </a:r>
          </a:p>
          <a:p>
            <a:pPr marL="1554480" lvl="2" indent="-518160" algn="l">
              <a:lnSpc>
                <a:spcPts val="3888"/>
              </a:lnSpc>
              <a:buFont typeface="Arial"/>
              <a:buChar char="⚬"/>
            </a:pPr>
            <a:r>
              <a:rPr lang="en-US" sz="3600" spc="32">
                <a:solidFill>
                  <a:srgbClr val="000000"/>
                </a:solidFill>
                <a:latin typeface="TT Rounds Condensed"/>
                <a:ea typeface="TT Rounds Condensed"/>
                <a:cs typeface="TT Rounds Condensed"/>
                <a:sym typeface="TT Rounds Condensed"/>
              </a:rPr>
              <a:t>School Psychiatrist</a:t>
            </a:r>
          </a:p>
          <a:p>
            <a:pPr marL="1554480" lvl="2" indent="-518160" algn="l">
              <a:lnSpc>
                <a:spcPts val="3888"/>
              </a:lnSpc>
              <a:buFont typeface="Arial"/>
              <a:buChar char="⚬"/>
            </a:pPr>
            <a:r>
              <a:rPr lang="en-US" sz="3600" spc="33">
                <a:solidFill>
                  <a:srgbClr val="000000"/>
                </a:solidFill>
                <a:latin typeface="TT Rounds Condensed"/>
                <a:ea typeface="TT Rounds Condensed"/>
                <a:cs typeface="TT Rounds Condensed"/>
                <a:sym typeface="TT Rounds Condensed"/>
              </a:rPr>
              <a:t>School Resource Deputies</a:t>
            </a:r>
          </a:p>
        </p:txBody>
      </p:sp>
      <p:sp>
        <p:nvSpPr>
          <p:cNvPr id="5" name="TextBox 5"/>
          <p:cNvSpPr txBox="1"/>
          <p:nvPr/>
        </p:nvSpPr>
        <p:spPr>
          <a:xfrm>
            <a:off x="8717152" y="1230155"/>
            <a:ext cx="9451366" cy="1176148"/>
          </a:xfrm>
          <a:prstGeom prst="rect">
            <a:avLst/>
          </a:prstGeom>
        </p:spPr>
        <p:txBody>
          <a:bodyPr lIns="0" tIns="0" rIns="0" bIns="0" rtlCol="0" anchor="t">
            <a:spAutoFit/>
          </a:bodyPr>
          <a:lstStyle/>
          <a:p>
            <a:pPr algn="l">
              <a:lnSpc>
                <a:spcPts val="8424"/>
              </a:lnSpc>
            </a:pPr>
            <a:r>
              <a:rPr lang="en-US" sz="7800" b="1">
                <a:solidFill>
                  <a:srgbClr val="0000F2"/>
                </a:solidFill>
                <a:latin typeface="Poppins Bold"/>
                <a:ea typeface="Poppins Bold"/>
                <a:cs typeface="Poppins Bold"/>
                <a:sym typeface="Poppins Bold"/>
              </a:rPr>
              <a:t>Student Supports</a:t>
            </a:r>
          </a:p>
        </p:txBody>
      </p:sp>
      <p:sp>
        <p:nvSpPr>
          <p:cNvPr id="6" name="Freeform 6"/>
          <p:cNvSpPr/>
          <p:nvPr/>
        </p:nvSpPr>
        <p:spPr>
          <a:xfrm>
            <a:off x="16285696" y="8145365"/>
            <a:ext cx="1947207" cy="1947207"/>
          </a:xfrm>
          <a:custGeom>
            <a:avLst/>
            <a:gdLst/>
            <a:ahLst/>
            <a:cxnLst/>
            <a:rect l="l" t="t" r="r" b="b"/>
            <a:pathLst>
              <a:path w="1947207" h="1947207">
                <a:moveTo>
                  <a:pt x="0" y="0"/>
                </a:moveTo>
                <a:lnTo>
                  <a:pt x="1947208" y="0"/>
                </a:lnTo>
                <a:lnTo>
                  <a:pt x="1947208" y="1947208"/>
                </a:lnTo>
                <a:lnTo>
                  <a:pt x="0" y="1947208"/>
                </a:lnTo>
                <a:lnTo>
                  <a:pt x="0" y="0"/>
                </a:lnTo>
                <a:close/>
              </a:path>
            </a:pathLst>
          </a:custGeom>
          <a:blipFill>
            <a:blip r:embed="rId5"/>
            <a:stretch>
              <a:fillRect/>
            </a:stretch>
          </a:blipFill>
        </p:spPr>
        <p:txBody>
          <a:bodyPr/>
          <a:lstStyle/>
          <a:p>
            <a:endParaRPr lang="en-US"/>
          </a:p>
        </p:txBody>
      </p:sp>
      <p:sp>
        <p:nvSpPr>
          <p:cNvPr id="7" name="Freeform 7"/>
          <p:cNvSpPr/>
          <p:nvPr/>
        </p:nvSpPr>
        <p:spPr>
          <a:xfrm>
            <a:off x="10990436" y="8828543"/>
            <a:ext cx="5295261" cy="1264030"/>
          </a:xfrm>
          <a:custGeom>
            <a:avLst/>
            <a:gdLst/>
            <a:ahLst/>
            <a:cxnLst/>
            <a:rect l="l" t="t" r="r" b="b"/>
            <a:pathLst>
              <a:path w="5295261" h="1264030">
                <a:moveTo>
                  <a:pt x="0" y="0"/>
                </a:moveTo>
                <a:lnTo>
                  <a:pt x="5295260" y="0"/>
                </a:lnTo>
                <a:lnTo>
                  <a:pt x="5295260" y="1264030"/>
                </a:lnTo>
                <a:lnTo>
                  <a:pt x="0" y="126403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85696" y="8145365"/>
            <a:ext cx="1947207" cy="1947207"/>
          </a:xfrm>
          <a:custGeom>
            <a:avLst/>
            <a:gdLst/>
            <a:ahLst/>
            <a:cxnLst/>
            <a:rect l="l" t="t" r="r" b="b"/>
            <a:pathLst>
              <a:path w="1947207" h="1947207">
                <a:moveTo>
                  <a:pt x="0" y="0"/>
                </a:moveTo>
                <a:lnTo>
                  <a:pt x="1947208" y="0"/>
                </a:lnTo>
                <a:lnTo>
                  <a:pt x="1947208" y="1947208"/>
                </a:lnTo>
                <a:lnTo>
                  <a:pt x="0" y="1947208"/>
                </a:lnTo>
                <a:lnTo>
                  <a:pt x="0" y="0"/>
                </a:lnTo>
                <a:close/>
              </a:path>
            </a:pathLst>
          </a:custGeom>
          <a:blipFill>
            <a:blip r:embed="rId3"/>
            <a:stretch>
              <a:fillRect/>
            </a:stretch>
          </a:blipFill>
        </p:spPr>
        <p:txBody>
          <a:bodyPr/>
          <a:lstStyle/>
          <a:p>
            <a:endParaRPr lang="en-US"/>
          </a:p>
        </p:txBody>
      </p:sp>
      <p:sp>
        <p:nvSpPr>
          <p:cNvPr id="3" name="Freeform 3"/>
          <p:cNvSpPr/>
          <p:nvPr/>
        </p:nvSpPr>
        <p:spPr>
          <a:xfrm>
            <a:off x="715205" y="399760"/>
            <a:ext cx="6352465" cy="4843775"/>
          </a:xfrm>
          <a:custGeom>
            <a:avLst/>
            <a:gdLst/>
            <a:ahLst/>
            <a:cxnLst/>
            <a:rect l="l" t="t" r="r" b="b"/>
            <a:pathLst>
              <a:path w="6352465" h="4843775">
                <a:moveTo>
                  <a:pt x="0" y="0"/>
                </a:moveTo>
                <a:lnTo>
                  <a:pt x="6352465" y="0"/>
                </a:lnTo>
                <a:lnTo>
                  <a:pt x="6352465" y="4843776"/>
                </a:lnTo>
                <a:lnTo>
                  <a:pt x="0" y="4843776"/>
                </a:lnTo>
                <a:lnTo>
                  <a:pt x="0" y="0"/>
                </a:lnTo>
                <a:close/>
              </a:path>
            </a:pathLst>
          </a:custGeom>
          <a:blipFill>
            <a:blip r:embed="rId4"/>
            <a:stretch>
              <a:fillRect l="-29238" t="-18668" r="-11926" b="-20181"/>
            </a:stretch>
          </a:blipFill>
          <a:ln w="47625" cap="sq">
            <a:solidFill>
              <a:srgbClr val="000000"/>
            </a:solidFill>
            <a:prstDash val="solid"/>
            <a:miter/>
          </a:ln>
        </p:spPr>
        <p:txBody>
          <a:bodyPr/>
          <a:lstStyle/>
          <a:p>
            <a:endParaRPr lang="en-US"/>
          </a:p>
        </p:txBody>
      </p:sp>
      <p:sp>
        <p:nvSpPr>
          <p:cNvPr id="4" name="Freeform 4"/>
          <p:cNvSpPr/>
          <p:nvPr/>
        </p:nvSpPr>
        <p:spPr>
          <a:xfrm>
            <a:off x="715205" y="5578909"/>
            <a:ext cx="6352465" cy="4194998"/>
          </a:xfrm>
          <a:custGeom>
            <a:avLst/>
            <a:gdLst/>
            <a:ahLst/>
            <a:cxnLst/>
            <a:rect l="l" t="t" r="r" b="b"/>
            <a:pathLst>
              <a:path w="6352465" h="4194998">
                <a:moveTo>
                  <a:pt x="0" y="0"/>
                </a:moveTo>
                <a:lnTo>
                  <a:pt x="6352465" y="0"/>
                </a:lnTo>
                <a:lnTo>
                  <a:pt x="6352465" y="4194998"/>
                </a:lnTo>
                <a:lnTo>
                  <a:pt x="0" y="4194998"/>
                </a:lnTo>
                <a:lnTo>
                  <a:pt x="0" y="0"/>
                </a:lnTo>
                <a:close/>
              </a:path>
            </a:pathLst>
          </a:custGeom>
          <a:blipFill>
            <a:blip r:embed="rId5"/>
            <a:stretch>
              <a:fillRect l="-7832" t="-17335" r="-2711" b="-8211"/>
            </a:stretch>
          </a:blipFill>
          <a:ln w="47625" cap="sq">
            <a:solidFill>
              <a:srgbClr val="000000"/>
            </a:solidFill>
            <a:prstDash val="solid"/>
            <a:miter/>
          </a:ln>
        </p:spPr>
        <p:txBody>
          <a:bodyPr/>
          <a:lstStyle/>
          <a:p>
            <a:endParaRPr lang="en-US"/>
          </a:p>
        </p:txBody>
      </p:sp>
      <p:sp>
        <p:nvSpPr>
          <p:cNvPr id="5" name="TextBox 5"/>
          <p:cNvSpPr txBox="1"/>
          <p:nvPr/>
        </p:nvSpPr>
        <p:spPr>
          <a:xfrm>
            <a:off x="7985665" y="2667127"/>
            <a:ext cx="9313373" cy="5209413"/>
          </a:xfrm>
          <a:prstGeom prst="rect">
            <a:avLst/>
          </a:prstGeom>
        </p:spPr>
        <p:txBody>
          <a:bodyPr lIns="0" tIns="0" rIns="0" bIns="0" rtlCol="0" anchor="t">
            <a:spAutoFit/>
          </a:bodyPr>
          <a:lstStyle/>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Avoid Excessive Tardies</a:t>
            </a:r>
          </a:p>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Resist Negative Influences (Vaping)</a:t>
            </a:r>
          </a:p>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Handle Bullying Incidents Appropriately</a:t>
            </a:r>
          </a:p>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Follow School &amp; District Policies / Rules</a:t>
            </a:r>
          </a:p>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Avoid the Urge to use Cell Phone 24/7</a:t>
            </a:r>
          </a:p>
          <a:p>
            <a:pPr marL="651053" lvl="1" indent="-325526" algn="l">
              <a:lnSpc>
                <a:spcPts val="5976"/>
              </a:lnSpc>
              <a:buFont typeface="Arial"/>
              <a:buChar char="•"/>
            </a:pPr>
            <a:r>
              <a:rPr lang="en-US" sz="3600" spc="32">
                <a:solidFill>
                  <a:srgbClr val="000000"/>
                </a:solidFill>
                <a:latin typeface="TT Rounds Condensed"/>
                <a:ea typeface="TT Rounds Condensed"/>
                <a:cs typeface="TT Rounds Condensed"/>
                <a:sym typeface="TT Rounds Condensed"/>
              </a:rPr>
              <a:t>Academic Integrity (Implications of AI)</a:t>
            </a:r>
          </a:p>
          <a:p>
            <a:pPr marL="651053" lvl="1" indent="-325526" algn="l">
              <a:lnSpc>
                <a:spcPts val="5976"/>
              </a:lnSpc>
              <a:buFont typeface="Arial"/>
              <a:buChar char="•"/>
            </a:pPr>
            <a:r>
              <a:rPr lang="en-US" sz="3600" spc="33">
                <a:solidFill>
                  <a:srgbClr val="000000"/>
                </a:solidFill>
                <a:latin typeface="TT Rounds Condensed"/>
                <a:ea typeface="TT Rounds Condensed"/>
                <a:cs typeface="TT Rounds Condensed"/>
                <a:sym typeface="TT Rounds Condensed"/>
              </a:rPr>
              <a:t>Respect Teachers, Peers, and Property</a:t>
            </a:r>
          </a:p>
        </p:txBody>
      </p:sp>
      <p:sp>
        <p:nvSpPr>
          <p:cNvPr id="6" name="TextBox 6"/>
          <p:cNvSpPr txBox="1"/>
          <p:nvPr/>
        </p:nvSpPr>
        <p:spPr>
          <a:xfrm>
            <a:off x="7985665" y="1334653"/>
            <a:ext cx="10026106" cy="1176148"/>
          </a:xfrm>
          <a:prstGeom prst="rect">
            <a:avLst/>
          </a:prstGeom>
        </p:spPr>
        <p:txBody>
          <a:bodyPr lIns="0" tIns="0" rIns="0" bIns="0" rtlCol="0" anchor="t">
            <a:spAutoFit/>
          </a:bodyPr>
          <a:lstStyle/>
          <a:p>
            <a:pPr algn="l">
              <a:lnSpc>
                <a:spcPts val="8424"/>
              </a:lnSpc>
            </a:pPr>
            <a:r>
              <a:rPr lang="en-US" sz="7800" b="1">
                <a:solidFill>
                  <a:srgbClr val="0000F2"/>
                </a:solidFill>
                <a:latin typeface="Poppins Bold"/>
                <a:ea typeface="Poppins Bold"/>
                <a:cs typeface="Poppins Bold"/>
                <a:sym typeface="Poppins Bold"/>
              </a:rPr>
              <a:t>Tips for Success</a:t>
            </a:r>
          </a:p>
        </p:txBody>
      </p:sp>
      <p:sp>
        <p:nvSpPr>
          <p:cNvPr id="7" name="Freeform 7"/>
          <p:cNvSpPr/>
          <p:nvPr/>
        </p:nvSpPr>
        <p:spPr>
          <a:xfrm>
            <a:off x="10990436" y="8828543"/>
            <a:ext cx="5295261" cy="1264030"/>
          </a:xfrm>
          <a:custGeom>
            <a:avLst/>
            <a:gdLst/>
            <a:ahLst/>
            <a:cxnLst/>
            <a:rect l="l" t="t" r="r" b="b"/>
            <a:pathLst>
              <a:path w="5295261" h="1264030">
                <a:moveTo>
                  <a:pt x="0" y="0"/>
                </a:moveTo>
                <a:lnTo>
                  <a:pt x="5295260" y="0"/>
                </a:lnTo>
                <a:lnTo>
                  <a:pt x="5295260" y="1264030"/>
                </a:lnTo>
                <a:lnTo>
                  <a:pt x="0" y="126403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7" name="TextBox 2">
            <a:extLst>
              <a:ext uri="{FF2B5EF4-FFF2-40B4-BE49-F238E27FC236}">
                <a16:creationId xmlns:a16="http://schemas.microsoft.com/office/drawing/2014/main" id="{5371A600-B478-76E2-9C97-15C90F33A2FD}"/>
              </a:ext>
            </a:extLst>
          </p:cNvPr>
          <p:cNvSpPr txBox="1"/>
          <p:nvPr/>
        </p:nvSpPr>
        <p:spPr>
          <a:xfrm>
            <a:off x="516958" y="564743"/>
            <a:ext cx="17283844" cy="1159933"/>
          </a:xfrm>
          <a:prstGeom prst="rect">
            <a:avLst/>
          </a:prstGeom>
        </p:spPr>
        <p:txBody>
          <a:bodyPr wrap="square" lIns="0" tIns="0" rIns="0" bIns="0" rtlCol="0" anchor="t">
            <a:spAutoFit/>
          </a:bodyPr>
          <a:lstStyle/>
          <a:p>
            <a:pPr algn="ctr">
              <a:lnSpc>
                <a:spcPts val="9930"/>
              </a:lnSpc>
            </a:pPr>
            <a:r>
              <a:rPr lang="en-US" sz="5400" dirty="0">
                <a:solidFill>
                  <a:srgbClr val="0102E8"/>
                </a:solidFill>
                <a:latin typeface="Prompt Bold Bold"/>
              </a:rPr>
              <a:t>CLUBS AND ORGANIZATIONS (50+ and growing)</a:t>
            </a:r>
          </a:p>
        </p:txBody>
      </p:sp>
      <p:pic>
        <p:nvPicPr>
          <p:cNvPr id="46082" name="Picture 2" descr="Discovery Fair 2021">
            <a:extLst>
              <a:ext uri="{FF2B5EF4-FFF2-40B4-BE49-F238E27FC236}">
                <a16:creationId xmlns:a16="http://schemas.microsoft.com/office/drawing/2014/main" id="{60B8928A-B115-0E01-EA98-38ABFABBE9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000" t="15558" r="3000"/>
          <a:stretch/>
        </p:blipFill>
        <p:spPr bwMode="auto">
          <a:xfrm>
            <a:off x="15587769" y="3215685"/>
            <a:ext cx="2057400" cy="41832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38447A2-5BF8-C70B-5316-9C382CB8E59D}"/>
              </a:ext>
            </a:extLst>
          </p:cNvPr>
          <p:cNvPicPr>
            <a:picLocks noChangeAspect="1"/>
          </p:cNvPicPr>
          <p:nvPr/>
        </p:nvPicPr>
        <p:blipFill>
          <a:blip r:embed="rId8"/>
          <a:stretch>
            <a:fillRect/>
          </a:stretch>
        </p:blipFill>
        <p:spPr>
          <a:xfrm>
            <a:off x="507696" y="2687621"/>
            <a:ext cx="2736521" cy="2736521"/>
          </a:xfrm>
          <a:prstGeom prst="rect">
            <a:avLst/>
          </a:prstGeom>
        </p:spPr>
      </p:pic>
      <p:pic>
        <p:nvPicPr>
          <p:cNvPr id="46086" name="Picture 6">
            <a:extLst>
              <a:ext uri="{FF2B5EF4-FFF2-40B4-BE49-F238E27FC236}">
                <a16:creationId xmlns:a16="http://schemas.microsoft.com/office/drawing/2014/main" id="{1AA3DD61-A79D-D064-74AE-4C23C2BB67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2859" y="6147619"/>
            <a:ext cx="2413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6727F23-2992-86E6-2776-A4BA78675D45}"/>
              </a:ext>
            </a:extLst>
          </p:cNvPr>
          <p:cNvPicPr>
            <a:picLocks noChangeAspect="1"/>
          </p:cNvPicPr>
          <p:nvPr/>
        </p:nvPicPr>
        <p:blipFill>
          <a:blip r:embed="rId10"/>
          <a:stretch>
            <a:fillRect/>
          </a:stretch>
        </p:blipFill>
        <p:spPr>
          <a:xfrm>
            <a:off x="12278646" y="2881941"/>
            <a:ext cx="2339021" cy="2339021"/>
          </a:xfrm>
          <a:prstGeom prst="rect">
            <a:avLst/>
          </a:prstGeom>
        </p:spPr>
      </p:pic>
      <p:pic>
        <p:nvPicPr>
          <p:cNvPr id="46090" name="Picture 10" descr="Rho Kappa National Honor Society | Silver Spring MD">
            <a:extLst>
              <a:ext uri="{FF2B5EF4-FFF2-40B4-BE49-F238E27FC236}">
                <a16:creationId xmlns:a16="http://schemas.microsoft.com/office/drawing/2014/main" id="{DD61E9A5-29CA-EF86-A946-A6F8075E56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9624" y="6339669"/>
            <a:ext cx="38227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descr="Quill &amp; Scroll / Home">
            <a:extLst>
              <a:ext uri="{FF2B5EF4-FFF2-40B4-BE49-F238E27FC236}">
                <a16:creationId xmlns:a16="http://schemas.microsoft.com/office/drawing/2014/main" id="{E48F7F79-5BA0-B6B1-7DD4-59476E6C24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1377" y="2669472"/>
            <a:ext cx="2739847" cy="2441448"/>
          </a:xfrm>
          <a:prstGeom prst="rect">
            <a:avLst/>
          </a:prstGeom>
          <a:noFill/>
          <a:extLst>
            <a:ext uri="{909E8E84-426E-40DD-AFC4-6F175D3DCCD1}">
              <a14:hiddenFill xmlns:a14="http://schemas.microsoft.com/office/drawing/2010/main">
                <a:solidFill>
                  <a:srgbClr val="FFFFFF"/>
                </a:solidFill>
              </a14:hiddenFill>
            </a:ext>
          </a:extLst>
        </p:spPr>
      </p:pic>
      <p:pic>
        <p:nvPicPr>
          <p:cNvPr id="46094" name="Picture 14" descr="Interact Club / Welcome">
            <a:extLst>
              <a:ext uri="{FF2B5EF4-FFF2-40B4-BE49-F238E27FC236}">
                <a16:creationId xmlns:a16="http://schemas.microsoft.com/office/drawing/2014/main" id="{15082D09-CD86-8FC1-4EB8-4FE56EAA0FE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317" t="2524" r="51024" b="28297"/>
          <a:stretch/>
        </p:blipFill>
        <p:spPr bwMode="auto">
          <a:xfrm>
            <a:off x="3871221" y="6381570"/>
            <a:ext cx="2250191" cy="2004545"/>
          </a:xfrm>
          <a:prstGeom prst="rect">
            <a:avLst/>
          </a:prstGeom>
          <a:noFill/>
          <a:extLst>
            <a:ext uri="{909E8E84-426E-40DD-AFC4-6F175D3DCCD1}">
              <a14:hiddenFill xmlns:a14="http://schemas.microsoft.com/office/drawing/2010/main">
                <a:solidFill>
                  <a:srgbClr val="FFFFFF"/>
                </a:solidFill>
              </a14:hiddenFill>
            </a:ext>
          </a:extLst>
        </p:spPr>
      </p:pic>
      <p:pic>
        <p:nvPicPr>
          <p:cNvPr id="46096" name="Picture 16" descr="FBLA (Future Business Leaders of America) / FBLA @ NTHS">
            <a:extLst>
              <a:ext uri="{FF2B5EF4-FFF2-40B4-BE49-F238E27FC236}">
                <a16:creationId xmlns:a16="http://schemas.microsoft.com/office/drawing/2014/main" id="{9908D392-C7CA-6858-BFFE-6759792CB820}"/>
              </a:ext>
            </a:extLst>
          </p:cNvPr>
          <p:cNvPicPr>
            <a:picLocks noChangeAspect="1" noChangeArrowheads="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178484" y="2746051"/>
            <a:ext cx="3207968" cy="2536845"/>
          </a:xfrm>
          <a:prstGeom prst="rect">
            <a:avLst/>
          </a:prstGeom>
          <a:noFill/>
          <a:extLst>
            <a:ext uri="{909E8E84-426E-40DD-AFC4-6F175D3DCCD1}">
              <a14:hiddenFill xmlns:a14="http://schemas.microsoft.com/office/drawing/2010/main">
                <a:solidFill>
                  <a:srgbClr val="FFFFFF"/>
                </a:solidFill>
              </a14:hiddenFill>
            </a:ext>
          </a:extLst>
        </p:spPr>
      </p:pic>
      <p:pic>
        <p:nvPicPr>
          <p:cNvPr id="46100" name="Picture 20" descr="AVID Opportunity for 8th Graders | Reynolds School District - Oregon">
            <a:extLst>
              <a:ext uri="{FF2B5EF4-FFF2-40B4-BE49-F238E27FC236}">
                <a16:creationId xmlns:a16="http://schemas.microsoft.com/office/drawing/2014/main" id="{46F5296C-B70F-886E-C7FA-AA85D88534A9}"/>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9434" y="6099327"/>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6102" name="Picture 22" descr="SADD – Drug Free Athens">
            <a:extLst>
              <a:ext uri="{FF2B5EF4-FFF2-40B4-BE49-F238E27FC236}">
                <a16:creationId xmlns:a16="http://schemas.microsoft.com/office/drawing/2014/main" id="{5AA131E2-4B12-B08E-1C81-436855934D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9855" y="2898186"/>
            <a:ext cx="3149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6104" name="Picture 24" descr="East Lake High School PTSA">
            <a:extLst>
              <a:ext uri="{FF2B5EF4-FFF2-40B4-BE49-F238E27FC236}">
                <a16:creationId xmlns:a16="http://schemas.microsoft.com/office/drawing/2014/main" id="{67059443-B9BF-4B22-BEAA-F29D778D77B8}"/>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0878" y="623614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1">
            <a:extLst>
              <a:ext uri="{FF2B5EF4-FFF2-40B4-BE49-F238E27FC236}">
                <a16:creationId xmlns:a16="http://schemas.microsoft.com/office/drawing/2014/main" id="{27B73A1A-F4FF-8071-1522-91F843A7AAD6}"/>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18"/>
            <a:stretch>
              <a:fillRect/>
            </a:stretch>
          </a:blipFill>
        </p:spPr>
        <p:txBody>
          <a:bodyPr/>
          <a:lstStyle/>
          <a:p>
            <a:endParaRPr lang="en-US"/>
          </a:p>
        </p:txBody>
      </p:sp>
    </p:spTree>
    <p:extLst>
      <p:ext uri="{BB962C8B-B14F-4D97-AF65-F5344CB8AC3E}">
        <p14:creationId xmlns:p14="http://schemas.microsoft.com/office/powerpoint/2010/main" val="37364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BFE5-2C74-B661-FC97-E6D05374EB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B1CE85-5A3E-E2C2-2C54-2C8F917CD988}"/>
              </a:ext>
            </a:extLst>
          </p:cNvPr>
          <p:cNvGrpSpPr/>
          <p:nvPr/>
        </p:nvGrpSpPr>
        <p:grpSpPr>
          <a:xfrm>
            <a:off x="0" y="7975517"/>
            <a:ext cx="18288000" cy="2311483"/>
            <a:chOff x="0" y="0"/>
            <a:chExt cx="24384000" cy="3081977"/>
          </a:xfrm>
        </p:grpSpPr>
        <p:grpSp>
          <p:nvGrpSpPr>
            <p:cNvPr id="3" name="Group 3">
              <a:extLst>
                <a:ext uri="{FF2B5EF4-FFF2-40B4-BE49-F238E27FC236}">
                  <a16:creationId xmlns:a16="http://schemas.microsoft.com/office/drawing/2014/main" id="{E370A478-CF15-A5A5-350C-F1BAE35DCA6C}"/>
                </a:ext>
              </a:extLst>
            </p:cNvPr>
            <p:cNvGrpSpPr/>
            <p:nvPr/>
          </p:nvGrpSpPr>
          <p:grpSpPr>
            <a:xfrm>
              <a:off x="0" y="1683719"/>
              <a:ext cx="24384000" cy="1398258"/>
              <a:chOff x="0" y="0"/>
              <a:chExt cx="4816593" cy="276199"/>
            </a:xfrm>
          </p:grpSpPr>
          <p:sp>
            <p:nvSpPr>
              <p:cNvPr id="4" name="Freeform 4">
                <a:extLst>
                  <a:ext uri="{FF2B5EF4-FFF2-40B4-BE49-F238E27FC236}">
                    <a16:creationId xmlns:a16="http://schemas.microsoft.com/office/drawing/2014/main" id="{0163B0EF-DF14-984B-6283-061327C38618}"/>
                  </a:ext>
                </a:extLst>
              </p:cNvPr>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a:extLst>
                  <a:ext uri="{FF2B5EF4-FFF2-40B4-BE49-F238E27FC236}">
                    <a16:creationId xmlns:a16="http://schemas.microsoft.com/office/drawing/2014/main" id="{F8B0CBBD-9B1F-52FA-349C-8CD2649CEED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5F79C39A-0E43-2BC7-9F3D-EE222851B783}"/>
                </a:ext>
              </a:extLst>
            </p:cNvPr>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48F03E7-6551-47A9-90EF-14AEC356FB91}"/>
                </a:ext>
              </a:extLst>
            </p:cNvPr>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5" name="TextBox 2">
            <a:extLst>
              <a:ext uri="{FF2B5EF4-FFF2-40B4-BE49-F238E27FC236}">
                <a16:creationId xmlns:a16="http://schemas.microsoft.com/office/drawing/2014/main" id="{B15A7730-79F1-1E81-C775-27238DAF4417}"/>
              </a:ext>
            </a:extLst>
          </p:cNvPr>
          <p:cNvSpPr txBox="1"/>
          <p:nvPr/>
        </p:nvSpPr>
        <p:spPr>
          <a:xfrm>
            <a:off x="1028699" y="742950"/>
            <a:ext cx="15699441"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STUDENT SERVICES CLERKS</a:t>
            </a:r>
          </a:p>
        </p:txBody>
      </p:sp>
      <p:sp>
        <p:nvSpPr>
          <p:cNvPr id="18" name="TextBox 3">
            <a:extLst>
              <a:ext uri="{FF2B5EF4-FFF2-40B4-BE49-F238E27FC236}">
                <a16:creationId xmlns:a16="http://schemas.microsoft.com/office/drawing/2014/main" id="{1B6F7FD4-4F5E-94A4-B31A-263DE88DA1CA}"/>
              </a:ext>
            </a:extLst>
          </p:cNvPr>
          <p:cNvSpPr txBox="1"/>
          <p:nvPr/>
        </p:nvSpPr>
        <p:spPr>
          <a:xfrm>
            <a:off x="9401473" y="6127030"/>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Ramos</a:t>
            </a:r>
          </a:p>
        </p:txBody>
      </p:sp>
      <p:sp>
        <p:nvSpPr>
          <p:cNvPr id="21" name="TextBox 4">
            <a:extLst>
              <a:ext uri="{FF2B5EF4-FFF2-40B4-BE49-F238E27FC236}">
                <a16:creationId xmlns:a16="http://schemas.microsoft.com/office/drawing/2014/main" id="{C14B22BF-79F1-61B0-633C-94F7C4A78CFB}"/>
              </a:ext>
            </a:extLst>
          </p:cNvPr>
          <p:cNvSpPr txBox="1"/>
          <p:nvPr/>
        </p:nvSpPr>
        <p:spPr>
          <a:xfrm>
            <a:off x="9843326" y="7007623"/>
            <a:ext cx="2079093" cy="967894"/>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L-Z</a:t>
            </a:r>
            <a:endParaRPr lang="en-US" sz="2750" spc="-111" dirty="0">
              <a:solidFill>
                <a:srgbClr val="000000"/>
              </a:solidFill>
              <a:latin typeface="Open Sans Light"/>
              <a:ea typeface="Open Sans Light"/>
              <a:cs typeface="Open Sans Light"/>
            </a:endParaRPr>
          </a:p>
        </p:txBody>
      </p:sp>
      <p:sp>
        <p:nvSpPr>
          <p:cNvPr id="10" name="Freeform 11">
            <a:extLst>
              <a:ext uri="{FF2B5EF4-FFF2-40B4-BE49-F238E27FC236}">
                <a16:creationId xmlns:a16="http://schemas.microsoft.com/office/drawing/2014/main" id="{C01123D0-16FF-DF5E-8F4F-9A5E90E6A1B6}"/>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
        <p:nvSpPr>
          <p:cNvPr id="9" name="TextBox 3">
            <a:extLst>
              <a:ext uri="{FF2B5EF4-FFF2-40B4-BE49-F238E27FC236}">
                <a16:creationId xmlns:a16="http://schemas.microsoft.com/office/drawing/2014/main" id="{B5585394-FB82-C37A-8F71-DE4E683A9F4C}"/>
              </a:ext>
            </a:extLst>
          </p:cNvPr>
          <p:cNvSpPr txBox="1"/>
          <p:nvPr/>
        </p:nvSpPr>
        <p:spPr>
          <a:xfrm>
            <a:off x="5193158" y="6185057"/>
            <a:ext cx="2604104"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ACEVEDO</a:t>
            </a:r>
          </a:p>
        </p:txBody>
      </p:sp>
      <p:sp>
        <p:nvSpPr>
          <p:cNvPr id="11" name="TextBox 4">
            <a:extLst>
              <a:ext uri="{FF2B5EF4-FFF2-40B4-BE49-F238E27FC236}">
                <a16:creationId xmlns:a16="http://schemas.microsoft.com/office/drawing/2014/main" id="{432C932C-6215-8908-4A9D-8D5F8191775D}"/>
              </a:ext>
            </a:extLst>
          </p:cNvPr>
          <p:cNvSpPr txBox="1"/>
          <p:nvPr/>
        </p:nvSpPr>
        <p:spPr>
          <a:xfrm>
            <a:off x="4952160" y="6974682"/>
            <a:ext cx="3086100" cy="966290"/>
          </a:xfrm>
          <a:prstGeom prst="rect">
            <a:avLst/>
          </a:prstGeom>
        </p:spPr>
        <p:txBody>
          <a:bodyPr wrap="square" lIns="0" tIns="0" rIns="0" bIns="0" rtlCol="0" anchor="t">
            <a:spAutoFit/>
          </a:bodyPr>
          <a:lstStyle/>
          <a:p>
            <a:pPr algn="ctr">
              <a:lnSpc>
                <a:spcPts val="3919"/>
              </a:lnSpc>
            </a:pPr>
            <a:r>
              <a:rPr lang="en-US" sz="2750" spc="-111" dirty="0">
                <a:solidFill>
                  <a:srgbClr val="000000"/>
                </a:solidFill>
                <a:latin typeface="Open Sans Light"/>
              </a:rPr>
              <a:t>Last Names: </a:t>
            </a:r>
            <a:endParaRPr lang="en-US" sz="2799" spc="-111" dirty="0">
              <a:solidFill>
                <a:srgbClr val="000000"/>
              </a:solidFill>
              <a:latin typeface="Open Sans Light"/>
            </a:endParaRPr>
          </a:p>
          <a:p>
            <a:pPr algn="ctr">
              <a:lnSpc>
                <a:spcPts val="3919"/>
              </a:lnSpc>
            </a:pPr>
            <a:r>
              <a:rPr lang="en-US" sz="2750" spc="-111" dirty="0">
                <a:solidFill>
                  <a:srgbClr val="000000"/>
                </a:solidFill>
                <a:latin typeface="Open Sans Light"/>
              </a:rPr>
              <a:t>A-K</a:t>
            </a:r>
          </a:p>
        </p:txBody>
      </p:sp>
      <p:pic>
        <p:nvPicPr>
          <p:cNvPr id="5122" name="Picture 2" descr="Phone:">
            <a:extLst>
              <a:ext uri="{FF2B5EF4-FFF2-40B4-BE49-F238E27FC236}">
                <a16:creationId xmlns:a16="http://schemas.microsoft.com/office/drawing/2014/main" id="{6A44C1E5-DCE5-1408-FC06-4FAA27E55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3881" y="2703907"/>
            <a:ext cx="2677985" cy="33474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ne:">
            <a:extLst>
              <a:ext uri="{FF2B5EF4-FFF2-40B4-BE49-F238E27FC236}">
                <a16:creationId xmlns:a16="http://schemas.microsoft.com/office/drawing/2014/main" id="{A68496D8-4147-E476-3895-827AA791F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9277" y="2703906"/>
            <a:ext cx="2677985" cy="334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09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31676" y="4289572"/>
            <a:ext cx="1362044" cy="1362044"/>
          </a:xfrm>
          <a:custGeom>
            <a:avLst/>
            <a:gdLst/>
            <a:ahLst/>
            <a:cxnLst/>
            <a:rect l="l" t="t" r="r" b="b"/>
            <a:pathLst>
              <a:path w="1362044" h="1362044">
                <a:moveTo>
                  <a:pt x="0" y="0"/>
                </a:moveTo>
                <a:lnTo>
                  <a:pt x="1362043" y="0"/>
                </a:lnTo>
                <a:lnTo>
                  <a:pt x="1362043" y="1362043"/>
                </a:lnTo>
                <a:lnTo>
                  <a:pt x="0" y="1362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031676" y="5794322"/>
            <a:ext cx="1362044" cy="1362044"/>
          </a:xfrm>
          <a:custGeom>
            <a:avLst/>
            <a:gdLst/>
            <a:ahLst/>
            <a:cxnLst/>
            <a:rect l="l" t="t" r="r" b="b"/>
            <a:pathLst>
              <a:path w="1362044" h="1362044">
                <a:moveTo>
                  <a:pt x="0" y="0"/>
                </a:moveTo>
                <a:lnTo>
                  <a:pt x="1362043" y="0"/>
                </a:lnTo>
                <a:lnTo>
                  <a:pt x="1362043" y="1362044"/>
                </a:lnTo>
                <a:lnTo>
                  <a:pt x="0" y="1362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7759806" y="4508744"/>
            <a:ext cx="5876588" cy="828449"/>
          </a:xfrm>
          <a:prstGeom prst="rect">
            <a:avLst/>
          </a:prstGeom>
        </p:spPr>
        <p:txBody>
          <a:bodyPr lIns="0" tIns="0" rIns="0" bIns="0" rtlCol="0" anchor="t">
            <a:spAutoFit/>
          </a:bodyPr>
          <a:lstStyle/>
          <a:p>
            <a:pPr marL="0" lvl="0" indent="0" algn="l">
              <a:lnSpc>
                <a:spcPts val="6921"/>
              </a:lnSpc>
              <a:spcBef>
                <a:spcPct val="0"/>
              </a:spcBef>
            </a:pPr>
            <a:r>
              <a:rPr lang="en-US" sz="4944">
                <a:solidFill>
                  <a:srgbClr val="000000"/>
                </a:solidFill>
                <a:latin typeface="Oswald"/>
                <a:ea typeface="Oswald"/>
                <a:cs typeface="Oswald"/>
                <a:sym typeface="Oswald"/>
              </a:rPr>
              <a:t>@my_eastlakehigh</a:t>
            </a:r>
          </a:p>
        </p:txBody>
      </p:sp>
      <p:sp>
        <p:nvSpPr>
          <p:cNvPr id="5" name="TextBox 5"/>
          <p:cNvSpPr txBox="1"/>
          <p:nvPr/>
        </p:nvSpPr>
        <p:spPr>
          <a:xfrm>
            <a:off x="7759806" y="6013495"/>
            <a:ext cx="5876588" cy="828449"/>
          </a:xfrm>
          <a:prstGeom prst="rect">
            <a:avLst/>
          </a:prstGeom>
        </p:spPr>
        <p:txBody>
          <a:bodyPr lIns="0" tIns="0" rIns="0" bIns="0" rtlCol="0" anchor="t">
            <a:spAutoFit/>
          </a:bodyPr>
          <a:lstStyle/>
          <a:p>
            <a:pPr marL="0" lvl="0" indent="0" algn="l">
              <a:lnSpc>
                <a:spcPts val="6921"/>
              </a:lnSpc>
              <a:spcBef>
                <a:spcPct val="0"/>
              </a:spcBef>
            </a:pPr>
            <a:r>
              <a:rPr lang="en-US" sz="4944">
                <a:solidFill>
                  <a:srgbClr val="000000"/>
                </a:solidFill>
                <a:latin typeface="Oswald"/>
                <a:ea typeface="Oswald"/>
                <a:cs typeface="Oswald"/>
                <a:sym typeface="Oswald"/>
              </a:rPr>
              <a:t>“East Lake High”</a:t>
            </a:r>
          </a:p>
        </p:txBody>
      </p:sp>
      <p:sp>
        <p:nvSpPr>
          <p:cNvPr id="6" name="TextBox 6"/>
          <p:cNvSpPr txBox="1"/>
          <p:nvPr/>
        </p:nvSpPr>
        <p:spPr>
          <a:xfrm>
            <a:off x="4768607" y="834058"/>
            <a:ext cx="9193785" cy="1209294"/>
          </a:xfrm>
          <a:prstGeom prst="rect">
            <a:avLst/>
          </a:prstGeom>
        </p:spPr>
        <p:txBody>
          <a:bodyPr lIns="0" tIns="0" rIns="0" bIns="0" rtlCol="0" anchor="t">
            <a:spAutoFit/>
          </a:bodyPr>
          <a:lstStyle/>
          <a:p>
            <a:pPr algn="l">
              <a:lnSpc>
                <a:spcPts val="8748"/>
              </a:lnSpc>
            </a:pPr>
            <a:r>
              <a:rPr lang="en-US" sz="8100" b="1">
                <a:solidFill>
                  <a:srgbClr val="0000F2"/>
                </a:solidFill>
                <a:latin typeface="Poppins Bold"/>
                <a:ea typeface="Poppins Bold"/>
                <a:cs typeface="Poppins Bold"/>
                <a:sym typeface="Poppins Bold"/>
              </a:rPr>
              <a:t>Stay Connected!</a:t>
            </a:r>
          </a:p>
        </p:txBody>
      </p:sp>
      <p:sp>
        <p:nvSpPr>
          <p:cNvPr id="7" name="TextBox 7"/>
          <p:cNvSpPr txBox="1"/>
          <p:nvPr/>
        </p:nvSpPr>
        <p:spPr>
          <a:xfrm>
            <a:off x="2238322" y="2207391"/>
            <a:ext cx="14254357" cy="1371599"/>
          </a:xfrm>
          <a:prstGeom prst="rect">
            <a:avLst/>
          </a:prstGeom>
        </p:spPr>
        <p:txBody>
          <a:bodyPr lIns="0" tIns="0" rIns="0" bIns="0" rtlCol="0" anchor="t">
            <a:spAutoFit/>
          </a:bodyPr>
          <a:lstStyle/>
          <a:p>
            <a:pPr algn="ctr">
              <a:lnSpc>
                <a:spcPts val="5399"/>
              </a:lnSpc>
            </a:pPr>
            <a:r>
              <a:rPr lang="en-US" sz="4999" spc="46">
                <a:solidFill>
                  <a:srgbClr val="000000"/>
                </a:solidFill>
                <a:latin typeface="TT Rounds Condensed"/>
                <a:ea typeface="TT Rounds Condensed"/>
                <a:cs typeface="TT Rounds Condensed"/>
                <a:sym typeface="TT Rounds Condensed"/>
              </a:rPr>
              <a:t>Follow us on social media for updates, reminders, and to see what’s happening @ the Lake!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59A2-3E50-4266-3E36-A58FAB60EED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E56BBD4-B75F-EABB-45D0-6A096F892750}"/>
              </a:ext>
            </a:extLst>
          </p:cNvPr>
          <p:cNvSpPr txBox="1"/>
          <p:nvPr/>
        </p:nvSpPr>
        <p:spPr>
          <a:xfrm>
            <a:off x="1028700" y="742950"/>
            <a:ext cx="12230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LOCATIONS</a:t>
            </a:r>
          </a:p>
        </p:txBody>
      </p:sp>
      <p:sp>
        <p:nvSpPr>
          <p:cNvPr id="3" name="TextBox 3">
            <a:extLst>
              <a:ext uri="{FF2B5EF4-FFF2-40B4-BE49-F238E27FC236}">
                <a16:creationId xmlns:a16="http://schemas.microsoft.com/office/drawing/2014/main" id="{DD9F000B-F386-0BED-8B65-DD63D3DD327F}"/>
              </a:ext>
            </a:extLst>
          </p:cNvPr>
          <p:cNvSpPr txBox="1"/>
          <p:nvPr/>
        </p:nvSpPr>
        <p:spPr>
          <a:xfrm>
            <a:off x="1028700" y="1959254"/>
            <a:ext cx="9334500" cy="645617"/>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IN THE 2023-2024 SCHOOL YEAR….</a:t>
            </a:r>
          </a:p>
        </p:txBody>
      </p:sp>
      <p:sp>
        <p:nvSpPr>
          <p:cNvPr id="4" name="TextBox 4">
            <a:extLst>
              <a:ext uri="{FF2B5EF4-FFF2-40B4-BE49-F238E27FC236}">
                <a16:creationId xmlns:a16="http://schemas.microsoft.com/office/drawing/2014/main" id="{0B8D989C-BA1C-6C98-AD5E-EB550ADB093E}"/>
              </a:ext>
            </a:extLst>
          </p:cNvPr>
          <p:cNvSpPr txBox="1"/>
          <p:nvPr/>
        </p:nvSpPr>
        <p:spPr>
          <a:xfrm>
            <a:off x="1028700" y="2971032"/>
            <a:ext cx="16040100" cy="5469126"/>
          </a:xfrm>
          <a:prstGeom prst="rect">
            <a:avLst/>
          </a:prstGeom>
        </p:spPr>
        <p:txBody>
          <a:bodyPr wrap="square" lIns="0" tIns="0" rIns="0" bIns="0" rtlCol="0" anchor="t">
            <a:spAutoFit/>
          </a:bodyPr>
          <a:lstStyle/>
          <a:p>
            <a:pPr marL="457200" indent="-457200">
              <a:lnSpc>
                <a:spcPts val="3919"/>
              </a:lnSpc>
              <a:buFont typeface="Courier New" panose="02070309020205020404" pitchFamily="49" charset="0"/>
              <a:buChar char="o"/>
            </a:pPr>
            <a:r>
              <a:rPr lang="en-US" sz="2750" spc="-111" dirty="0">
                <a:solidFill>
                  <a:srgbClr val="000000"/>
                </a:solidFill>
                <a:latin typeface="Open Sans Light"/>
              </a:rPr>
              <a:t>Sports Teams, Clubs, Organizations – Café</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PTSA – Café</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School Navigation – Student Volunteers, anyone in a Blue ELHS Polo</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Counselors Corner – Auditorium</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Focus help – Media Center</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Administration – Auditorium, Main hall, Café, Main Office</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Teachers – classroom or café (see sign on door)</a:t>
            </a:r>
          </a:p>
          <a:p>
            <a:pPr marL="457200" indent="-457200">
              <a:lnSpc>
                <a:spcPts val="3919"/>
              </a:lnSpc>
              <a:buFont typeface="Courier New" panose="02070309020205020404" pitchFamily="49" charset="0"/>
              <a:buChar char="o"/>
            </a:pPr>
            <a:r>
              <a:rPr lang="en-US" sz="2750" spc="-111" dirty="0">
                <a:solidFill>
                  <a:srgbClr val="000000"/>
                </a:solidFill>
                <a:latin typeface="Open Sans Light"/>
              </a:rPr>
              <a:t>Registration/Documentation – Main office</a:t>
            </a:r>
          </a:p>
          <a:p>
            <a:pPr marL="457200" indent="-457200">
              <a:lnSpc>
                <a:spcPts val="3919"/>
              </a:lnSpc>
              <a:buFont typeface="Courier New" panose="02070309020205020404" pitchFamily="49" charset="0"/>
              <a:buChar char="o"/>
            </a:pPr>
            <a:endParaRPr lang="en-US" sz="2750" spc="-111" dirty="0">
              <a:solidFill>
                <a:srgbClr val="000000"/>
              </a:solidFill>
              <a:latin typeface="Open Sans Light"/>
            </a:endParaRPr>
          </a:p>
          <a:p>
            <a:pPr marL="457200" indent="-457200" algn="l">
              <a:lnSpc>
                <a:spcPts val="3919"/>
              </a:lnSpc>
              <a:buFont typeface="Courier New" panose="02070309020205020404" pitchFamily="49" charset="0"/>
              <a:buChar char="o"/>
            </a:pPr>
            <a:endParaRPr lang="en-US" sz="2799" spc="-111" dirty="0">
              <a:solidFill>
                <a:srgbClr val="000000"/>
              </a:solidFill>
              <a:latin typeface="Open Sans Light"/>
            </a:endParaRPr>
          </a:p>
          <a:p>
            <a:pPr algn="l">
              <a:lnSpc>
                <a:spcPts val="3919"/>
              </a:lnSpc>
            </a:pPr>
            <a:endParaRPr lang="en-US" sz="2799" spc="-111" dirty="0">
              <a:solidFill>
                <a:srgbClr val="000000"/>
              </a:solidFill>
              <a:latin typeface="Open Sans Light"/>
            </a:endParaRPr>
          </a:p>
        </p:txBody>
      </p:sp>
      <p:grpSp>
        <p:nvGrpSpPr>
          <p:cNvPr id="5" name="Group 5">
            <a:extLst>
              <a:ext uri="{FF2B5EF4-FFF2-40B4-BE49-F238E27FC236}">
                <a16:creationId xmlns:a16="http://schemas.microsoft.com/office/drawing/2014/main" id="{10670946-1968-D48D-B7F7-08355200A6C9}"/>
              </a:ext>
            </a:extLst>
          </p:cNvPr>
          <p:cNvGrpSpPr/>
          <p:nvPr/>
        </p:nvGrpSpPr>
        <p:grpSpPr>
          <a:xfrm>
            <a:off x="0" y="7975517"/>
            <a:ext cx="18288000" cy="2311483"/>
            <a:chOff x="0" y="0"/>
            <a:chExt cx="24384000" cy="3081977"/>
          </a:xfrm>
        </p:grpSpPr>
        <p:grpSp>
          <p:nvGrpSpPr>
            <p:cNvPr id="6" name="Group 6">
              <a:extLst>
                <a:ext uri="{FF2B5EF4-FFF2-40B4-BE49-F238E27FC236}">
                  <a16:creationId xmlns:a16="http://schemas.microsoft.com/office/drawing/2014/main" id="{41FCFEAC-4985-FD66-6875-6BDEC49657E0}"/>
                </a:ext>
              </a:extLst>
            </p:cNvPr>
            <p:cNvGrpSpPr/>
            <p:nvPr/>
          </p:nvGrpSpPr>
          <p:grpSpPr>
            <a:xfrm>
              <a:off x="0" y="1710377"/>
              <a:ext cx="24384000" cy="1371600"/>
              <a:chOff x="0" y="0"/>
              <a:chExt cx="4816593" cy="270933"/>
            </a:xfrm>
          </p:grpSpPr>
          <p:sp>
            <p:nvSpPr>
              <p:cNvPr id="7" name="Freeform 7">
                <a:extLst>
                  <a:ext uri="{FF2B5EF4-FFF2-40B4-BE49-F238E27FC236}">
                    <a16:creationId xmlns:a16="http://schemas.microsoft.com/office/drawing/2014/main" id="{C9128FCB-2C7D-AF65-16BA-BB056472AB62}"/>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a:extLst>
                  <a:ext uri="{FF2B5EF4-FFF2-40B4-BE49-F238E27FC236}">
                    <a16:creationId xmlns:a16="http://schemas.microsoft.com/office/drawing/2014/main" id="{1967A3E4-5631-D214-C210-217E170E7C3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C22B8826-6B15-8738-E7A6-EA0C85825488}"/>
                </a:ext>
              </a:extLst>
            </p:cNvPr>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A1AE0438-5BAA-D769-CB23-DF71FB54D7EE}"/>
                </a:ext>
              </a:extLst>
            </p:cNvPr>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Freeform 11">
            <a:extLst>
              <a:ext uri="{FF2B5EF4-FFF2-40B4-BE49-F238E27FC236}">
                <a16:creationId xmlns:a16="http://schemas.microsoft.com/office/drawing/2014/main" id="{9FFC4E53-50AE-77CC-596E-9FF3F0E0CFED}"/>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61241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5" name="TextBox 2">
            <a:extLst>
              <a:ext uri="{FF2B5EF4-FFF2-40B4-BE49-F238E27FC236}">
                <a16:creationId xmlns:a16="http://schemas.microsoft.com/office/drawing/2014/main" id="{46A030FD-E8B0-291A-8A62-B57858AABCA9}"/>
              </a:ext>
            </a:extLst>
          </p:cNvPr>
          <p:cNvSpPr txBox="1"/>
          <p:nvPr/>
        </p:nvSpPr>
        <p:spPr>
          <a:xfrm>
            <a:off x="1028700" y="742950"/>
            <a:ext cx="14851946"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STUDENT SUPPORT SERVICES</a:t>
            </a:r>
          </a:p>
        </p:txBody>
      </p:sp>
      <p:sp>
        <p:nvSpPr>
          <p:cNvPr id="16" name="TextBox 3">
            <a:extLst>
              <a:ext uri="{FF2B5EF4-FFF2-40B4-BE49-F238E27FC236}">
                <a16:creationId xmlns:a16="http://schemas.microsoft.com/office/drawing/2014/main" id="{C74EC3E5-9B1F-B910-71D0-F22320578EB2}"/>
              </a:ext>
            </a:extLst>
          </p:cNvPr>
          <p:cNvSpPr txBox="1"/>
          <p:nvPr/>
        </p:nvSpPr>
        <p:spPr>
          <a:xfrm>
            <a:off x="1865420" y="6034422"/>
            <a:ext cx="2079093" cy="645617"/>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MS. FAHEY</a:t>
            </a:r>
          </a:p>
        </p:txBody>
      </p:sp>
      <p:sp>
        <p:nvSpPr>
          <p:cNvPr id="17" name="TextBox 4">
            <a:extLst>
              <a:ext uri="{FF2B5EF4-FFF2-40B4-BE49-F238E27FC236}">
                <a16:creationId xmlns:a16="http://schemas.microsoft.com/office/drawing/2014/main" id="{42B9BD7D-DBB8-BB09-5814-55C93D918785}"/>
              </a:ext>
            </a:extLst>
          </p:cNvPr>
          <p:cNvSpPr txBox="1"/>
          <p:nvPr/>
        </p:nvSpPr>
        <p:spPr>
          <a:xfrm>
            <a:off x="1744752" y="6740006"/>
            <a:ext cx="2079093" cy="967894"/>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School Social Worker</a:t>
            </a:r>
          </a:p>
        </p:txBody>
      </p:sp>
      <p:sp>
        <p:nvSpPr>
          <p:cNvPr id="18" name="TextBox 3">
            <a:extLst>
              <a:ext uri="{FF2B5EF4-FFF2-40B4-BE49-F238E27FC236}">
                <a16:creationId xmlns:a16="http://schemas.microsoft.com/office/drawing/2014/main" id="{D00C8E4D-DDD1-1A27-DD4C-BFD9A326E264}"/>
              </a:ext>
            </a:extLst>
          </p:cNvPr>
          <p:cNvSpPr txBox="1"/>
          <p:nvPr/>
        </p:nvSpPr>
        <p:spPr>
          <a:xfrm>
            <a:off x="4663750" y="6029397"/>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HOOPES</a:t>
            </a:r>
          </a:p>
        </p:txBody>
      </p:sp>
      <p:sp>
        <p:nvSpPr>
          <p:cNvPr id="21" name="TextBox 4">
            <a:extLst>
              <a:ext uri="{FF2B5EF4-FFF2-40B4-BE49-F238E27FC236}">
                <a16:creationId xmlns:a16="http://schemas.microsoft.com/office/drawing/2014/main" id="{75D52E2C-6F7C-B607-3D68-CF50BCD77959}"/>
              </a:ext>
            </a:extLst>
          </p:cNvPr>
          <p:cNvSpPr txBox="1"/>
          <p:nvPr/>
        </p:nvSpPr>
        <p:spPr>
          <a:xfrm>
            <a:off x="5171866" y="6740006"/>
            <a:ext cx="2079093" cy="967894"/>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School Psychologist</a:t>
            </a:r>
          </a:p>
        </p:txBody>
      </p:sp>
      <p:sp>
        <p:nvSpPr>
          <p:cNvPr id="24" name="TextBox 3">
            <a:extLst>
              <a:ext uri="{FF2B5EF4-FFF2-40B4-BE49-F238E27FC236}">
                <a16:creationId xmlns:a16="http://schemas.microsoft.com/office/drawing/2014/main" id="{32C5E867-91E7-9049-5611-10C66082D9C1}"/>
              </a:ext>
            </a:extLst>
          </p:cNvPr>
          <p:cNvSpPr txBox="1"/>
          <p:nvPr/>
        </p:nvSpPr>
        <p:spPr>
          <a:xfrm>
            <a:off x="11691853" y="6029397"/>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OURS</a:t>
            </a:r>
          </a:p>
        </p:txBody>
      </p:sp>
      <p:sp>
        <p:nvSpPr>
          <p:cNvPr id="26" name="TextBox 4">
            <a:extLst>
              <a:ext uri="{FF2B5EF4-FFF2-40B4-BE49-F238E27FC236}">
                <a16:creationId xmlns:a16="http://schemas.microsoft.com/office/drawing/2014/main" id="{07A0E60E-4F09-D1B7-0FF7-A2622DFDE7FA}"/>
              </a:ext>
            </a:extLst>
          </p:cNvPr>
          <p:cNvSpPr txBox="1"/>
          <p:nvPr/>
        </p:nvSpPr>
        <p:spPr>
          <a:xfrm>
            <a:off x="12199971" y="6758539"/>
            <a:ext cx="2079093" cy="967894"/>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Attendance Clerk</a:t>
            </a:r>
          </a:p>
        </p:txBody>
      </p:sp>
      <p:pic>
        <p:nvPicPr>
          <p:cNvPr id="1026" name="Picture 2">
            <a:extLst>
              <a:ext uri="{FF2B5EF4-FFF2-40B4-BE49-F238E27FC236}">
                <a16:creationId xmlns:a16="http://schemas.microsoft.com/office/drawing/2014/main" id="{0E33FAD9-5DAC-ABB1-92A1-9AF7B1452B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833" y="2467616"/>
            <a:ext cx="2582266" cy="32278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A929D4-B597-F2C1-1C5F-0339338CD4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24"/>
          <a:stretch/>
        </p:blipFill>
        <p:spPr bwMode="auto">
          <a:xfrm>
            <a:off x="11803133" y="2303765"/>
            <a:ext cx="2903548"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Freeform 11">
            <a:extLst>
              <a:ext uri="{FF2B5EF4-FFF2-40B4-BE49-F238E27FC236}">
                <a16:creationId xmlns:a16="http://schemas.microsoft.com/office/drawing/2014/main" id="{EB133703-6438-6838-D765-29DDFF3298FC}"/>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
        <p:nvSpPr>
          <p:cNvPr id="8" name="TextBox 3">
            <a:extLst>
              <a:ext uri="{FF2B5EF4-FFF2-40B4-BE49-F238E27FC236}">
                <a16:creationId xmlns:a16="http://schemas.microsoft.com/office/drawing/2014/main" id="{AB56B199-A484-9584-323C-844A3D1C4D8A}"/>
              </a:ext>
            </a:extLst>
          </p:cNvPr>
          <p:cNvSpPr txBox="1"/>
          <p:nvPr/>
        </p:nvSpPr>
        <p:spPr>
          <a:xfrm>
            <a:off x="8079589" y="6055954"/>
            <a:ext cx="309532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MR. ROMINGER</a:t>
            </a:r>
          </a:p>
        </p:txBody>
      </p:sp>
      <p:sp>
        <p:nvSpPr>
          <p:cNvPr id="9" name="TextBox 4">
            <a:extLst>
              <a:ext uri="{FF2B5EF4-FFF2-40B4-BE49-F238E27FC236}">
                <a16:creationId xmlns:a16="http://schemas.microsoft.com/office/drawing/2014/main" id="{62BC8402-38DB-0E2F-8A0E-04578D7BB0EC}"/>
              </a:ext>
            </a:extLst>
          </p:cNvPr>
          <p:cNvSpPr txBox="1"/>
          <p:nvPr/>
        </p:nvSpPr>
        <p:spPr>
          <a:xfrm>
            <a:off x="8597749" y="6835019"/>
            <a:ext cx="2079093" cy="967894"/>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ESE/Behavior Specialist</a:t>
            </a:r>
          </a:p>
        </p:txBody>
      </p:sp>
      <p:sp>
        <p:nvSpPr>
          <p:cNvPr id="19" name="Frame 18">
            <a:extLst>
              <a:ext uri="{FF2B5EF4-FFF2-40B4-BE49-F238E27FC236}">
                <a16:creationId xmlns:a16="http://schemas.microsoft.com/office/drawing/2014/main" id="{0A82BEA6-89B5-D86A-D5D4-11506300B904}"/>
              </a:ext>
            </a:extLst>
          </p:cNvPr>
          <p:cNvSpPr/>
          <p:nvPr/>
        </p:nvSpPr>
        <p:spPr>
          <a:xfrm>
            <a:off x="4939421" y="2379277"/>
            <a:ext cx="2743200" cy="340450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a:extLst>
              <a:ext uri="{FF2B5EF4-FFF2-40B4-BE49-F238E27FC236}">
                <a16:creationId xmlns:a16="http://schemas.microsoft.com/office/drawing/2014/main" id="{6F089B06-C285-78E7-4C7F-4B59FFD52B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7246" y="2317674"/>
            <a:ext cx="2743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85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06299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OFFICE STAFF </a:t>
            </a:r>
          </a:p>
        </p:txBody>
      </p:sp>
      <p:sp>
        <p:nvSpPr>
          <p:cNvPr id="3" name="TextBox 3"/>
          <p:cNvSpPr txBox="1"/>
          <p:nvPr/>
        </p:nvSpPr>
        <p:spPr>
          <a:xfrm>
            <a:off x="611345" y="6174143"/>
            <a:ext cx="3132865" cy="1326902"/>
          </a:xfrm>
          <a:prstGeom prst="rect">
            <a:avLst/>
          </a:prstGeom>
        </p:spPr>
        <p:txBody>
          <a:bodyPr wrap="square" lIns="0" tIns="0" rIns="0" bIns="0" rtlCol="0" anchor="t">
            <a:spAutoFit/>
          </a:bodyPr>
          <a:lstStyle/>
          <a:p>
            <a:pPr algn="ctr">
              <a:lnSpc>
                <a:spcPts val="5366"/>
              </a:lnSpc>
            </a:pPr>
            <a:r>
              <a:rPr lang="en-US" sz="3833">
                <a:solidFill>
                  <a:srgbClr val="848794"/>
                </a:solidFill>
                <a:latin typeface="Oswald"/>
              </a:rPr>
              <a:t>MS. SKANDALIARIS</a:t>
            </a: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6146" name="Picture 2">
            <a:extLst>
              <a:ext uri="{FF2B5EF4-FFF2-40B4-BE49-F238E27FC236}">
                <a16:creationId xmlns:a16="http://schemas.microsoft.com/office/drawing/2014/main" id="{3350F10D-2544-804D-9020-E7836CB7C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89" y="2293023"/>
            <a:ext cx="3052634" cy="38157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3">
            <a:extLst>
              <a:ext uri="{FF2B5EF4-FFF2-40B4-BE49-F238E27FC236}">
                <a16:creationId xmlns:a16="http://schemas.microsoft.com/office/drawing/2014/main" id="{6D17C39B-6D5B-22A5-4399-10CBA04EC024}"/>
              </a:ext>
            </a:extLst>
          </p:cNvPr>
          <p:cNvSpPr txBox="1"/>
          <p:nvPr/>
        </p:nvSpPr>
        <p:spPr>
          <a:xfrm>
            <a:off x="4374395" y="6327430"/>
            <a:ext cx="286283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MEDINA</a:t>
            </a:r>
          </a:p>
        </p:txBody>
      </p:sp>
      <p:sp>
        <p:nvSpPr>
          <p:cNvPr id="13" name="TextBox 3">
            <a:extLst>
              <a:ext uri="{FF2B5EF4-FFF2-40B4-BE49-F238E27FC236}">
                <a16:creationId xmlns:a16="http://schemas.microsoft.com/office/drawing/2014/main" id="{3F646861-40DF-B685-887A-AF778ECC9791}"/>
              </a:ext>
            </a:extLst>
          </p:cNvPr>
          <p:cNvSpPr txBox="1"/>
          <p:nvPr/>
        </p:nvSpPr>
        <p:spPr>
          <a:xfrm>
            <a:off x="7867417" y="6327430"/>
            <a:ext cx="2862837"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BERT</a:t>
            </a:r>
          </a:p>
        </p:txBody>
      </p:sp>
      <p:sp>
        <p:nvSpPr>
          <p:cNvPr id="15" name="TextBox 3">
            <a:extLst>
              <a:ext uri="{FF2B5EF4-FFF2-40B4-BE49-F238E27FC236}">
                <a16:creationId xmlns:a16="http://schemas.microsoft.com/office/drawing/2014/main" id="{36DA0CBA-05A8-7931-2F2F-DD608124E6BD}"/>
              </a:ext>
            </a:extLst>
          </p:cNvPr>
          <p:cNvSpPr txBox="1"/>
          <p:nvPr/>
        </p:nvSpPr>
        <p:spPr>
          <a:xfrm>
            <a:off x="14624022" y="6298383"/>
            <a:ext cx="3052633" cy="634404"/>
          </a:xfrm>
          <a:prstGeom prst="rect">
            <a:avLst/>
          </a:prstGeom>
        </p:spPr>
        <p:txBody>
          <a:bodyPr wrap="square" lIns="0" tIns="0" rIns="0" bIns="0" rtlCol="0" anchor="t">
            <a:spAutoFit/>
          </a:bodyPr>
          <a:lstStyle/>
          <a:p>
            <a:pPr algn="ctr">
              <a:lnSpc>
                <a:spcPts val="5366"/>
              </a:lnSpc>
            </a:pPr>
            <a:r>
              <a:rPr lang="en-US" sz="3833" dirty="0">
                <a:solidFill>
                  <a:srgbClr val="848794"/>
                </a:solidFill>
                <a:latin typeface="Oswald"/>
              </a:rPr>
              <a:t>MS. NELSON</a:t>
            </a:r>
          </a:p>
        </p:txBody>
      </p:sp>
      <p:sp>
        <p:nvSpPr>
          <p:cNvPr id="16" name="TextBox 4">
            <a:extLst>
              <a:ext uri="{FF2B5EF4-FFF2-40B4-BE49-F238E27FC236}">
                <a16:creationId xmlns:a16="http://schemas.microsoft.com/office/drawing/2014/main" id="{1B3F3DFD-5B07-7A92-EEF1-B9465583CC4F}"/>
              </a:ext>
            </a:extLst>
          </p:cNvPr>
          <p:cNvSpPr txBox="1"/>
          <p:nvPr/>
        </p:nvSpPr>
        <p:spPr>
          <a:xfrm>
            <a:off x="15110791" y="7001013"/>
            <a:ext cx="2079093" cy="467757"/>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Bookkeeper</a:t>
            </a:r>
          </a:p>
        </p:txBody>
      </p:sp>
      <p:sp>
        <p:nvSpPr>
          <p:cNvPr id="18" name="TextBox 4">
            <a:extLst>
              <a:ext uri="{FF2B5EF4-FFF2-40B4-BE49-F238E27FC236}">
                <a16:creationId xmlns:a16="http://schemas.microsoft.com/office/drawing/2014/main" id="{6EBA99C8-0057-B5EE-C9A0-C4F1F93934AE}"/>
              </a:ext>
            </a:extLst>
          </p:cNvPr>
          <p:cNvSpPr txBox="1"/>
          <p:nvPr/>
        </p:nvSpPr>
        <p:spPr>
          <a:xfrm>
            <a:off x="7727654" y="7077390"/>
            <a:ext cx="3068847" cy="467757"/>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Records/Registrar</a:t>
            </a:r>
          </a:p>
        </p:txBody>
      </p:sp>
      <p:sp>
        <p:nvSpPr>
          <p:cNvPr id="19" name="TextBox 4">
            <a:extLst>
              <a:ext uri="{FF2B5EF4-FFF2-40B4-BE49-F238E27FC236}">
                <a16:creationId xmlns:a16="http://schemas.microsoft.com/office/drawing/2014/main" id="{53094589-06E4-5F6C-1017-C9BB7D0C87B2}"/>
              </a:ext>
            </a:extLst>
          </p:cNvPr>
          <p:cNvSpPr txBox="1"/>
          <p:nvPr/>
        </p:nvSpPr>
        <p:spPr>
          <a:xfrm>
            <a:off x="4171957" y="7034029"/>
            <a:ext cx="3068847" cy="467757"/>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Principal’s Secretary</a:t>
            </a:r>
          </a:p>
        </p:txBody>
      </p:sp>
      <p:sp>
        <p:nvSpPr>
          <p:cNvPr id="20" name="TextBox 4">
            <a:extLst>
              <a:ext uri="{FF2B5EF4-FFF2-40B4-BE49-F238E27FC236}">
                <a16:creationId xmlns:a16="http://schemas.microsoft.com/office/drawing/2014/main" id="{4544B58A-7FE8-3A5A-749E-3C01BCBD0BBB}"/>
              </a:ext>
            </a:extLst>
          </p:cNvPr>
          <p:cNvSpPr txBox="1"/>
          <p:nvPr/>
        </p:nvSpPr>
        <p:spPr>
          <a:xfrm>
            <a:off x="643353" y="7653417"/>
            <a:ext cx="3068847" cy="467757"/>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Front Office Clerk</a:t>
            </a:r>
          </a:p>
        </p:txBody>
      </p:sp>
      <p:sp>
        <p:nvSpPr>
          <p:cNvPr id="4" name="Freeform 11">
            <a:extLst>
              <a:ext uri="{FF2B5EF4-FFF2-40B4-BE49-F238E27FC236}">
                <a16:creationId xmlns:a16="http://schemas.microsoft.com/office/drawing/2014/main" id="{929E2B0F-1EE7-EFC9-ADF1-3B7DBF3346B0}"/>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7"/>
            <a:stretch>
              <a:fillRect/>
            </a:stretch>
          </a:blipFill>
        </p:spPr>
        <p:txBody>
          <a:bodyPr/>
          <a:lstStyle/>
          <a:p>
            <a:endParaRPr lang="en-US"/>
          </a:p>
        </p:txBody>
      </p:sp>
      <p:sp>
        <p:nvSpPr>
          <p:cNvPr id="11" name="TextBox 3">
            <a:extLst>
              <a:ext uri="{FF2B5EF4-FFF2-40B4-BE49-F238E27FC236}">
                <a16:creationId xmlns:a16="http://schemas.microsoft.com/office/drawing/2014/main" id="{CF9260B2-6493-E7AB-4057-825FD0783979}"/>
              </a:ext>
            </a:extLst>
          </p:cNvPr>
          <p:cNvSpPr txBox="1"/>
          <p:nvPr/>
        </p:nvSpPr>
        <p:spPr>
          <a:xfrm>
            <a:off x="11447340" y="6300411"/>
            <a:ext cx="2604104" cy="634341"/>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MS. FLETCHER</a:t>
            </a:r>
          </a:p>
        </p:txBody>
      </p:sp>
      <p:sp>
        <p:nvSpPr>
          <p:cNvPr id="14" name="TextBox 4">
            <a:extLst>
              <a:ext uri="{FF2B5EF4-FFF2-40B4-BE49-F238E27FC236}">
                <a16:creationId xmlns:a16="http://schemas.microsoft.com/office/drawing/2014/main" id="{86BFF2DF-0E1B-95D1-8946-5EAE053FDAF0}"/>
              </a:ext>
            </a:extLst>
          </p:cNvPr>
          <p:cNvSpPr txBox="1"/>
          <p:nvPr/>
        </p:nvSpPr>
        <p:spPr>
          <a:xfrm>
            <a:off x="11709845" y="7085369"/>
            <a:ext cx="2079093" cy="467757"/>
          </a:xfrm>
          <a:prstGeom prst="rect">
            <a:avLst/>
          </a:prstGeom>
        </p:spPr>
        <p:txBody>
          <a:bodyPr wrap="square" lIns="0" tIns="0" rIns="0" bIns="0" rtlCol="0" anchor="t">
            <a:spAutoFit/>
          </a:bodyPr>
          <a:lstStyle/>
          <a:p>
            <a:pPr algn="ctr">
              <a:lnSpc>
                <a:spcPts val="3919"/>
              </a:lnSpc>
            </a:pPr>
            <a:r>
              <a:rPr lang="en-US" sz="2799" spc="-111" dirty="0">
                <a:solidFill>
                  <a:srgbClr val="000000"/>
                </a:solidFill>
                <a:latin typeface="Open Sans Light"/>
              </a:rPr>
              <a:t>DMT</a:t>
            </a:r>
          </a:p>
        </p:txBody>
      </p:sp>
      <p:pic>
        <p:nvPicPr>
          <p:cNvPr id="17" name="Picture 6">
            <a:extLst>
              <a:ext uri="{FF2B5EF4-FFF2-40B4-BE49-F238E27FC236}">
                <a16:creationId xmlns:a16="http://schemas.microsoft.com/office/drawing/2014/main" id="{0145D673-03DD-C72B-DDDE-2F246D56D3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3080" y="2321415"/>
            <a:ext cx="3068848" cy="38360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2" descr="Phone:">
            <a:extLst>
              <a:ext uri="{FF2B5EF4-FFF2-40B4-BE49-F238E27FC236}">
                <a16:creationId xmlns:a16="http://schemas.microsoft.com/office/drawing/2014/main" id="{8B559483-DD1C-010F-DA1B-6F43D883C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3738" y="2321415"/>
            <a:ext cx="3068848" cy="3836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E0285C5-81D5-2FE7-B6B4-80F96498A3DC}"/>
              </a:ext>
            </a:extLst>
          </p:cNvPr>
          <p:cNvSpPr txBox="1"/>
          <p:nvPr/>
        </p:nvSpPr>
        <p:spPr>
          <a:xfrm>
            <a:off x="5683624" y="5127812"/>
            <a:ext cx="184731" cy="369332"/>
          </a:xfrm>
          <a:prstGeom prst="rect">
            <a:avLst/>
          </a:prstGeom>
          <a:noFill/>
        </p:spPr>
        <p:txBody>
          <a:bodyPr wrap="none" rtlCol="0">
            <a:spAutoFit/>
          </a:bodyPr>
          <a:lstStyle/>
          <a:p>
            <a:endParaRPr lang="en-US" dirty="0"/>
          </a:p>
        </p:txBody>
      </p:sp>
      <p:pic>
        <p:nvPicPr>
          <p:cNvPr id="28" name="Picture 27" descr="A person with blonde hair and blue eyes&#10;&#10;AI-generated content may be incorrect.">
            <a:extLst>
              <a:ext uri="{FF2B5EF4-FFF2-40B4-BE49-F238E27FC236}">
                <a16:creationId xmlns:a16="http://schemas.microsoft.com/office/drawing/2014/main" id="{63524198-010D-7E90-1B49-F6C80FA08E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3500" y="2278529"/>
            <a:ext cx="3103156" cy="3878945"/>
          </a:xfrm>
          <a:prstGeom prst="rect">
            <a:avLst/>
          </a:prstGeom>
          <a:ln>
            <a:noFill/>
          </a:ln>
          <a:effectLst>
            <a:outerShdw blurRad="190500" algn="tl" rotWithShape="0">
              <a:srgbClr val="000000">
                <a:alpha val="70000"/>
              </a:srgbClr>
            </a:outerShdw>
          </a:effectLst>
        </p:spPr>
      </p:pic>
      <p:pic>
        <p:nvPicPr>
          <p:cNvPr id="32" name="Picture 31" descr="A person wearing glasses and a blue shirt&#10;&#10;AI-generated content may be incorrect.">
            <a:extLst>
              <a:ext uri="{FF2B5EF4-FFF2-40B4-BE49-F238E27FC236}">
                <a16:creationId xmlns:a16="http://schemas.microsoft.com/office/drawing/2014/main" id="{109D4DC1-3D97-8059-2B8D-9626252BDE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82422" y="2293023"/>
            <a:ext cx="3072205" cy="38360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806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1"/>
          <p:cNvGrpSpPr/>
          <p:nvPr/>
        </p:nvGrpSpPr>
        <p:grpSpPr>
          <a:xfrm>
            <a:off x="5716466" y="386711"/>
            <a:ext cx="12344396" cy="7590928"/>
            <a:chOff x="-972232" y="-114162"/>
            <a:chExt cx="16459195" cy="10121236"/>
          </a:xfrm>
        </p:grpSpPr>
        <p:sp>
          <p:nvSpPr>
            <p:cNvPr id="12" name="TextBox 12"/>
            <p:cNvSpPr txBox="1"/>
            <p:nvPr/>
          </p:nvSpPr>
          <p:spPr>
            <a:xfrm>
              <a:off x="-972232" y="-114162"/>
              <a:ext cx="16459195" cy="1608132"/>
            </a:xfrm>
            <a:prstGeom prst="rect">
              <a:avLst/>
            </a:prstGeom>
          </p:spPr>
          <p:txBody>
            <a:bodyPr wrap="square" lIns="0" tIns="0" rIns="0" bIns="0" rtlCol="0" anchor="t">
              <a:spAutoFit/>
            </a:bodyPr>
            <a:lstStyle/>
            <a:p>
              <a:pPr algn="l">
                <a:lnSpc>
                  <a:spcPts val="9930"/>
                </a:lnSpc>
              </a:pPr>
              <a:r>
                <a:rPr lang="en-US" sz="6600" dirty="0">
                  <a:solidFill>
                    <a:srgbClr val="0102E8"/>
                  </a:solidFill>
                  <a:latin typeface="Prompt Bold Bold"/>
                </a:rPr>
                <a:t>SCHOOL RESOURCE OFFICERS</a:t>
              </a:r>
            </a:p>
          </p:txBody>
        </p:sp>
        <p:sp>
          <p:nvSpPr>
            <p:cNvPr id="14" name="TextBox 14"/>
            <p:cNvSpPr txBox="1"/>
            <p:nvPr/>
          </p:nvSpPr>
          <p:spPr>
            <a:xfrm>
              <a:off x="-972232" y="1686079"/>
              <a:ext cx="16201707" cy="8320995"/>
            </a:xfrm>
            <a:prstGeom prst="rect">
              <a:avLst/>
            </a:prstGeom>
          </p:spPr>
          <p:txBody>
            <a:bodyPr wrap="square" lIns="0" tIns="0" rIns="0" bIns="0" rtlCol="0" anchor="t">
              <a:spAutoFit/>
            </a:bodyPr>
            <a:lstStyle/>
            <a:p>
              <a:r>
                <a:rPr lang="en-US" sz="3200" b="1" dirty="0"/>
                <a:t>Your trust in us is valued, and student safety remains our top priority.</a:t>
              </a:r>
            </a:p>
            <a:p>
              <a:endParaRPr lang="en-US" sz="2400" dirty="0"/>
            </a:p>
            <a:p>
              <a:endParaRPr lang="en-US" sz="2400" dirty="0"/>
            </a:p>
            <a:p>
              <a:r>
                <a:rPr lang="en-US" sz="2800" dirty="0"/>
                <a:t>We’re committed to maintaining a safe, secure learning environment. Alongside our two full-time School Resource Deputies, we’ve implemented the following measures:</a:t>
              </a:r>
            </a:p>
            <a:p>
              <a:endParaRPr lang="en-US" sz="2800" dirty="0"/>
            </a:p>
            <a:p>
              <a:endParaRPr lang="en-US" sz="2400" dirty="0"/>
            </a:p>
            <a:p>
              <a:pPr marL="342900" indent="-342900">
                <a:buFont typeface="Arial" panose="020B0604020202020204" pitchFamily="34" charset="0"/>
                <a:buChar char="•"/>
              </a:pPr>
              <a:r>
                <a:rPr lang="en-US" sz="3200" dirty="0"/>
                <a:t>Secured gates/fences with single-point entry</a:t>
              </a:r>
            </a:p>
            <a:p>
              <a:pPr marL="342900" indent="-342900">
                <a:buFont typeface="Arial" panose="020B0604020202020204" pitchFamily="34" charset="0"/>
                <a:buChar char="•"/>
              </a:pPr>
              <a:r>
                <a:rPr lang="en-US" sz="3200" dirty="0"/>
                <a:t>Locked classroom doors during instruction</a:t>
              </a:r>
            </a:p>
            <a:p>
              <a:pPr marL="342900" indent="-342900">
                <a:buFont typeface="Arial" panose="020B0604020202020204" pitchFamily="34" charset="0"/>
                <a:buChar char="•"/>
              </a:pPr>
              <a:r>
                <a:rPr lang="en-US" sz="3200" dirty="0"/>
                <a:t>Visitor check-in via management system</a:t>
              </a:r>
            </a:p>
            <a:p>
              <a:pPr marL="342900" indent="-342900">
                <a:buFont typeface="Arial" panose="020B0604020202020204" pitchFamily="34" charset="0"/>
                <a:buChar char="•"/>
              </a:pPr>
              <a:r>
                <a:rPr lang="en-US" sz="3200" dirty="0"/>
                <a:t>Ongoing security reviews with law enforcement</a:t>
              </a:r>
            </a:p>
            <a:p>
              <a:pPr marL="342900" indent="-342900">
                <a:buFont typeface="Arial" panose="020B0604020202020204" pitchFamily="34" charset="0"/>
                <a:buChar char="•"/>
              </a:pPr>
              <a:r>
                <a:rPr lang="en-US" sz="3200" dirty="0"/>
                <a:t>Monthly safety drills and annual staff training</a:t>
              </a:r>
            </a:p>
            <a:p>
              <a:pPr>
                <a:lnSpc>
                  <a:spcPts val="3919"/>
                </a:lnSpc>
              </a:pPr>
              <a:endParaRPr lang="en-US" sz="2400" spc="-111" dirty="0">
                <a:solidFill>
                  <a:srgbClr val="000000"/>
                </a:solidFill>
                <a:latin typeface="Open Sans Light"/>
              </a:endParaRPr>
            </a:p>
          </p:txBody>
        </p:sp>
      </p:grpSp>
      <p:sp>
        <p:nvSpPr>
          <p:cNvPr id="15" name="TextBox 13">
            <a:extLst>
              <a:ext uri="{FF2B5EF4-FFF2-40B4-BE49-F238E27FC236}">
                <a16:creationId xmlns:a16="http://schemas.microsoft.com/office/drawing/2014/main" id="{19F20EBC-0F20-B1A3-CC43-D32D936CD235}"/>
              </a:ext>
            </a:extLst>
          </p:cNvPr>
          <p:cNvSpPr txBox="1"/>
          <p:nvPr/>
        </p:nvSpPr>
        <p:spPr>
          <a:xfrm>
            <a:off x="626664" y="7456148"/>
            <a:ext cx="1997592" cy="1326902"/>
          </a:xfrm>
          <a:prstGeom prst="rect">
            <a:avLst/>
          </a:prstGeom>
        </p:spPr>
        <p:txBody>
          <a:bodyPr wrap="square" lIns="0" tIns="0" rIns="0" bIns="0" rtlCol="0" anchor="t">
            <a:spAutoFit/>
          </a:bodyPr>
          <a:lstStyle/>
          <a:p>
            <a:pPr algn="ctr">
              <a:lnSpc>
                <a:spcPts val="5366"/>
              </a:lnSpc>
            </a:pPr>
            <a:r>
              <a:rPr lang="en-US" sz="3833">
                <a:solidFill>
                  <a:srgbClr val="848794"/>
                </a:solidFill>
                <a:latin typeface="Oswald"/>
              </a:rPr>
              <a:t>DEPUTY DUCKERS</a:t>
            </a:r>
          </a:p>
        </p:txBody>
      </p:sp>
      <p:pic>
        <p:nvPicPr>
          <p:cNvPr id="4097" name="Picture 1" descr="page8image166469504">
            <a:extLst>
              <a:ext uri="{FF2B5EF4-FFF2-40B4-BE49-F238E27FC236}">
                <a16:creationId xmlns:a16="http://schemas.microsoft.com/office/drawing/2014/main" id="{AFBB65CB-D4E4-CA22-6B17-503ADD044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254" y="679464"/>
            <a:ext cx="4906312" cy="65214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extBox 13">
            <a:extLst>
              <a:ext uri="{FF2B5EF4-FFF2-40B4-BE49-F238E27FC236}">
                <a16:creationId xmlns:a16="http://schemas.microsoft.com/office/drawing/2014/main" id="{70906256-43C9-00A7-3634-EF95A61FDC8C}"/>
              </a:ext>
            </a:extLst>
          </p:cNvPr>
          <p:cNvSpPr txBox="1"/>
          <p:nvPr/>
        </p:nvSpPr>
        <p:spPr>
          <a:xfrm>
            <a:off x="3171565" y="7456148"/>
            <a:ext cx="1997592" cy="1326902"/>
          </a:xfrm>
          <a:prstGeom prst="rect">
            <a:avLst/>
          </a:prstGeom>
        </p:spPr>
        <p:txBody>
          <a:bodyPr wrap="square" lIns="0" tIns="0" rIns="0" bIns="0" rtlCol="0" anchor="t">
            <a:spAutoFit/>
          </a:bodyPr>
          <a:lstStyle/>
          <a:p>
            <a:pPr algn="ctr">
              <a:lnSpc>
                <a:spcPts val="5366"/>
              </a:lnSpc>
            </a:pPr>
            <a:r>
              <a:rPr lang="en-US" sz="3833">
                <a:solidFill>
                  <a:srgbClr val="848794"/>
                </a:solidFill>
                <a:latin typeface="Oswald"/>
              </a:rPr>
              <a:t>DEPUTY CAPPA</a:t>
            </a:r>
          </a:p>
        </p:txBody>
      </p:sp>
      <p:sp>
        <p:nvSpPr>
          <p:cNvPr id="9" name="Freeform 11">
            <a:extLst>
              <a:ext uri="{FF2B5EF4-FFF2-40B4-BE49-F238E27FC236}">
                <a16:creationId xmlns:a16="http://schemas.microsoft.com/office/drawing/2014/main" id="{AA04D925-253E-71A1-1AB1-92B87E25CC04}"/>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99731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42950"/>
            <a:ext cx="10325100" cy="1225079"/>
          </a:xfrm>
          <a:prstGeom prst="rect">
            <a:avLst/>
          </a:prstGeom>
        </p:spPr>
        <p:txBody>
          <a:bodyPr wrap="square" lIns="0" tIns="0" rIns="0" bIns="0" rtlCol="0" anchor="t">
            <a:spAutoFit/>
          </a:bodyPr>
          <a:lstStyle/>
          <a:p>
            <a:pPr algn="l">
              <a:lnSpc>
                <a:spcPts val="9930"/>
              </a:lnSpc>
            </a:pPr>
            <a:r>
              <a:rPr lang="en-US" sz="7093" dirty="0">
                <a:solidFill>
                  <a:srgbClr val="0102E8"/>
                </a:solidFill>
                <a:latin typeface="Prompt Bold Bold"/>
              </a:rPr>
              <a:t>CAMPUS SAFETY</a:t>
            </a:r>
          </a:p>
        </p:txBody>
      </p:sp>
      <p:sp>
        <p:nvSpPr>
          <p:cNvPr id="3" name="TextBox 3"/>
          <p:cNvSpPr txBox="1"/>
          <p:nvPr/>
        </p:nvSpPr>
        <p:spPr>
          <a:xfrm>
            <a:off x="1028700" y="1959254"/>
            <a:ext cx="9334500" cy="645617"/>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ANONYMOUS REPORTING AND SECURITY MEASURES </a:t>
            </a:r>
          </a:p>
        </p:txBody>
      </p:sp>
      <p:sp>
        <p:nvSpPr>
          <p:cNvPr id="4" name="TextBox 4"/>
          <p:cNvSpPr txBox="1"/>
          <p:nvPr/>
        </p:nvSpPr>
        <p:spPr>
          <a:xfrm>
            <a:off x="1028700" y="2971032"/>
            <a:ext cx="13175769" cy="6138540"/>
          </a:xfrm>
          <a:prstGeom prst="rect">
            <a:avLst/>
          </a:prstGeom>
        </p:spPr>
        <p:txBody>
          <a:bodyPr wrap="square" lIns="0" tIns="0" rIns="0" bIns="0" rtlCol="0" anchor="t">
            <a:spAutoFit/>
          </a:bodyPr>
          <a:lstStyle/>
          <a:p>
            <a:r>
              <a:rPr lang="en-US" sz="2800" dirty="0"/>
              <a:t>Reporting tools: </a:t>
            </a:r>
            <a:r>
              <a:rPr lang="en-US" sz="2800" b="1" dirty="0" err="1"/>
              <a:t>FortifyFL</a:t>
            </a:r>
            <a:r>
              <a:rPr lang="en-US" sz="2800" dirty="0"/>
              <a:t> and </a:t>
            </a:r>
            <a:r>
              <a:rPr lang="en-US" sz="2800" b="1" dirty="0"/>
              <a:t>Say Something</a:t>
            </a:r>
            <a:r>
              <a:rPr lang="en-US" sz="2800" dirty="0"/>
              <a:t>—to allow students, staff, and community members to report concerns confidentially. Tips are sent directly to law enforcement and school officials.</a:t>
            </a:r>
          </a:p>
          <a:p>
            <a:endParaRPr lang="en-US" sz="2800" dirty="0"/>
          </a:p>
          <a:p>
            <a:r>
              <a:rPr lang="en-US" sz="2800" dirty="0"/>
              <a:t>Volunteers: must apply and be screened</a:t>
            </a:r>
          </a:p>
          <a:p>
            <a:pPr marL="457200" indent="-457200">
              <a:buFont typeface="Arial" panose="020B0604020202020204" pitchFamily="34" charset="0"/>
              <a:buChar char="•"/>
            </a:pPr>
            <a:r>
              <a:rPr lang="en-US" sz="2800" b="1" dirty="0"/>
              <a:t>Level 1:</a:t>
            </a:r>
            <a:r>
              <a:rPr lang="en-US" sz="2800" dirty="0"/>
              <a:t> National background check</a:t>
            </a:r>
          </a:p>
          <a:p>
            <a:pPr marL="457200" indent="-457200">
              <a:buFont typeface="Arial" panose="020B0604020202020204" pitchFamily="34" charset="0"/>
              <a:buChar char="•"/>
            </a:pPr>
            <a:r>
              <a:rPr lang="en-US" sz="2800" b="1" dirty="0"/>
              <a:t>Level 2:</a:t>
            </a:r>
            <a:r>
              <a:rPr lang="en-US" sz="2800" dirty="0"/>
              <a:t> FBI &amp; FDLE fingerprint screening</a:t>
            </a:r>
            <a:br>
              <a:rPr lang="en-US" sz="2800" dirty="0"/>
            </a:br>
            <a:r>
              <a:rPr lang="en-US" sz="2800" dirty="0"/>
              <a:t>Volunteers must sign in at the front office and wear an ID badge while on campus or at school events.</a:t>
            </a:r>
          </a:p>
          <a:p>
            <a:pPr marL="457200" indent="-457200">
              <a:buFont typeface="Arial" panose="020B0604020202020204" pitchFamily="34" charset="0"/>
              <a:buChar char="•"/>
            </a:pPr>
            <a:endParaRPr lang="en-US" sz="2800" dirty="0"/>
          </a:p>
          <a:p>
            <a:r>
              <a:rPr lang="en-US" sz="2800" dirty="0"/>
              <a:t>Threat Response Badge (new 2025): All staff members can activate a threat response immediately. </a:t>
            </a:r>
          </a:p>
          <a:p>
            <a:pPr algn="l">
              <a:lnSpc>
                <a:spcPts val="3919"/>
              </a:lnSpc>
            </a:pPr>
            <a:endParaRPr lang="en-US" sz="2799" spc="-111" dirty="0">
              <a:solidFill>
                <a:srgbClr val="000000"/>
              </a:solidFill>
              <a:latin typeface="Open Sans Light"/>
            </a:endParaRPr>
          </a:p>
          <a:p>
            <a:pPr algn="l">
              <a:lnSpc>
                <a:spcPts val="3919"/>
              </a:lnSpc>
            </a:pPr>
            <a:endParaRPr lang="en-US" sz="2799" spc="-111" dirty="0">
              <a:solidFill>
                <a:srgbClr val="000000"/>
              </a:solidFill>
              <a:latin typeface="Open Sans Light"/>
            </a:endParaRPr>
          </a:p>
        </p:txBody>
      </p:sp>
      <p:grpSp>
        <p:nvGrpSpPr>
          <p:cNvPr id="5" name="Group 5"/>
          <p:cNvGrpSpPr/>
          <p:nvPr/>
        </p:nvGrpSpPr>
        <p:grpSpPr>
          <a:xfrm>
            <a:off x="0" y="7975517"/>
            <a:ext cx="18288000" cy="2311483"/>
            <a:chOff x="0" y="0"/>
            <a:chExt cx="24384000" cy="3081977"/>
          </a:xfrm>
        </p:grpSpPr>
        <p:grpSp>
          <p:nvGrpSpPr>
            <p:cNvPr id="6" name="Group 6"/>
            <p:cNvGrpSpPr/>
            <p:nvPr/>
          </p:nvGrpSpPr>
          <p:grpSpPr>
            <a:xfrm>
              <a:off x="0" y="1710377"/>
              <a:ext cx="24384000" cy="1371600"/>
              <a:chOff x="0" y="0"/>
              <a:chExt cx="4816593" cy="270933"/>
            </a:xfrm>
          </p:grpSpPr>
          <p:sp>
            <p:nvSpPr>
              <p:cNvPr id="7" name="Freeform 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9217" name="Picture 1" descr="page8image166637296">
            <a:extLst>
              <a:ext uri="{FF2B5EF4-FFF2-40B4-BE49-F238E27FC236}">
                <a16:creationId xmlns:a16="http://schemas.microsoft.com/office/drawing/2014/main" id="{5D6F679F-C11B-223F-7EC2-D8881CF85F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01335">
            <a:off x="15370830" y="3373041"/>
            <a:ext cx="2487939" cy="462045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age8image166638048">
            <a:extLst>
              <a:ext uri="{FF2B5EF4-FFF2-40B4-BE49-F238E27FC236}">
                <a16:creationId xmlns:a16="http://schemas.microsoft.com/office/drawing/2014/main" id="{7C0DE555-636A-4021-BC28-72E42DFC5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68347">
            <a:off x="14097190" y="74096"/>
            <a:ext cx="2487939" cy="462045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283C76E2-2DC3-430A-1497-ABBE109AFDCC}"/>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80775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5517"/>
            <a:ext cx="18288000" cy="2311483"/>
            <a:chOff x="0" y="0"/>
            <a:chExt cx="24384000" cy="3081977"/>
          </a:xfrm>
        </p:grpSpPr>
        <p:grpSp>
          <p:nvGrpSpPr>
            <p:cNvPr id="3" name="Group 3"/>
            <p:cNvGrpSpPr/>
            <p:nvPr/>
          </p:nvGrpSpPr>
          <p:grpSpPr>
            <a:xfrm>
              <a:off x="0" y="1683719"/>
              <a:ext cx="24384000" cy="1398258"/>
              <a:chOff x="0" y="0"/>
              <a:chExt cx="4816593" cy="276199"/>
            </a:xfrm>
          </p:grpSpPr>
          <p:sp>
            <p:nvSpPr>
              <p:cNvPr id="4" name="Freeform 4"/>
              <p:cNvSpPr/>
              <p:nvPr/>
            </p:nvSpPr>
            <p:spPr>
              <a:xfrm>
                <a:off x="0" y="0"/>
                <a:ext cx="4816592" cy="276199"/>
              </a:xfrm>
              <a:custGeom>
                <a:avLst/>
                <a:gdLst/>
                <a:ahLst/>
                <a:cxnLst/>
                <a:rect l="l" t="t" r="r" b="b"/>
                <a:pathLst>
                  <a:path w="4816592" h="276199">
                    <a:moveTo>
                      <a:pt x="0" y="0"/>
                    </a:moveTo>
                    <a:lnTo>
                      <a:pt x="4816592" y="0"/>
                    </a:lnTo>
                    <a:lnTo>
                      <a:pt x="4816592" y="276199"/>
                    </a:lnTo>
                    <a:lnTo>
                      <a:pt x="0" y="276199"/>
                    </a:lnTo>
                    <a:close/>
                  </a:path>
                </a:pathLst>
              </a:custGeom>
              <a:gradFill rotWithShape="1">
                <a:gsLst>
                  <a:gs pos="0">
                    <a:srgbClr val="444549">
                      <a:alpha val="100000"/>
                    </a:srgbClr>
                  </a:gs>
                  <a:gs pos="25000">
                    <a:srgbClr val="60626B">
                      <a:alpha val="100000"/>
                    </a:srgbClr>
                  </a:gs>
                  <a:gs pos="50000">
                    <a:srgbClr val="7F88A2">
                      <a:alpha val="100000"/>
                    </a:srgbClr>
                  </a:gs>
                  <a:gs pos="75000">
                    <a:srgbClr val="183AAB">
                      <a:alpha val="100000"/>
                    </a:srgbClr>
                  </a:gs>
                  <a:gs pos="100000">
                    <a:srgbClr val="051A60">
                      <a:alpha val="100000"/>
                    </a:srgbClr>
                  </a:gs>
                </a:gsLst>
                <a:lin ang="2100000"/>
              </a:gra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988240" y="0"/>
              <a:ext cx="2746163" cy="2758472"/>
            </a:xfrm>
            <a:custGeom>
              <a:avLst/>
              <a:gdLst/>
              <a:ahLst/>
              <a:cxnLst/>
              <a:rect l="l" t="t" r="r" b="b"/>
              <a:pathLst>
                <a:path w="2746163" h="2758472">
                  <a:moveTo>
                    <a:pt x="0" y="0"/>
                  </a:moveTo>
                  <a:lnTo>
                    <a:pt x="2746163" y="0"/>
                  </a:lnTo>
                  <a:lnTo>
                    <a:pt x="2746163" y="2758472"/>
                  </a:lnTo>
                  <a:lnTo>
                    <a:pt x="0" y="2758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1174195" y="192109"/>
              <a:ext cx="2374253" cy="2374253"/>
            </a:xfrm>
            <a:custGeom>
              <a:avLst/>
              <a:gdLst/>
              <a:ahLst/>
              <a:cxnLst/>
              <a:rect l="l" t="t" r="r" b="b"/>
              <a:pathLst>
                <a:path w="2374253" h="2374253">
                  <a:moveTo>
                    <a:pt x="0" y="0"/>
                  </a:moveTo>
                  <a:lnTo>
                    <a:pt x="2374253" y="0"/>
                  </a:lnTo>
                  <a:lnTo>
                    <a:pt x="2374253" y="2374254"/>
                  </a:lnTo>
                  <a:lnTo>
                    <a:pt x="0" y="2374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3" name="TextBox 13"/>
          <p:cNvSpPr txBox="1"/>
          <p:nvPr/>
        </p:nvSpPr>
        <p:spPr>
          <a:xfrm>
            <a:off x="1104895" y="6416312"/>
            <a:ext cx="3086100" cy="634404"/>
          </a:xfrm>
          <a:prstGeom prst="rect">
            <a:avLst/>
          </a:prstGeom>
        </p:spPr>
        <p:txBody>
          <a:bodyPr wrap="square" lIns="0" tIns="0" rIns="0" bIns="0" rtlCol="0" anchor="t">
            <a:spAutoFit/>
          </a:bodyPr>
          <a:lstStyle/>
          <a:p>
            <a:pPr algn="l">
              <a:lnSpc>
                <a:spcPts val="5366"/>
              </a:lnSpc>
            </a:pPr>
            <a:r>
              <a:rPr lang="en-US" sz="3833" dirty="0">
                <a:solidFill>
                  <a:srgbClr val="848794"/>
                </a:solidFill>
                <a:latin typeface="Oswald"/>
              </a:rPr>
              <a:t>MS. MATOS-RUIZ</a:t>
            </a:r>
          </a:p>
        </p:txBody>
      </p:sp>
      <p:pic>
        <p:nvPicPr>
          <p:cNvPr id="5122" name="Picture 2">
            <a:extLst>
              <a:ext uri="{FF2B5EF4-FFF2-40B4-BE49-F238E27FC236}">
                <a16:creationId xmlns:a16="http://schemas.microsoft.com/office/drawing/2014/main" id="{7A34AEA0-81B9-02F6-4615-FBAE19758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060693" y="5950147"/>
            <a:ext cx="8166609" cy="3114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ge6image752458992">
            <a:extLst>
              <a:ext uri="{FF2B5EF4-FFF2-40B4-BE49-F238E27FC236}">
                <a16:creationId xmlns:a16="http://schemas.microsoft.com/office/drawing/2014/main" id="{59B7B535-A2F0-EBCD-909C-1E347413A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0" y="1883008"/>
            <a:ext cx="3505200" cy="43140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5AB6B220-EA79-0A6E-18BF-CB790922DB84}"/>
              </a:ext>
            </a:extLst>
          </p:cNvPr>
          <p:cNvSpPr txBox="1"/>
          <p:nvPr/>
        </p:nvSpPr>
        <p:spPr>
          <a:xfrm>
            <a:off x="1" y="571500"/>
            <a:ext cx="18287996" cy="1225079"/>
          </a:xfrm>
          <a:prstGeom prst="rect">
            <a:avLst/>
          </a:prstGeom>
        </p:spPr>
        <p:txBody>
          <a:bodyPr wrap="square" lIns="0" tIns="0" rIns="0" bIns="0" rtlCol="0" anchor="t">
            <a:spAutoFit/>
          </a:bodyPr>
          <a:lstStyle/>
          <a:p>
            <a:pPr algn="ctr">
              <a:lnSpc>
                <a:spcPts val="9930"/>
              </a:lnSpc>
            </a:pPr>
            <a:r>
              <a:rPr lang="en-US" sz="7093" dirty="0">
                <a:solidFill>
                  <a:srgbClr val="0102E8"/>
                </a:solidFill>
                <a:latin typeface="Prompt Bold Bold"/>
              </a:rPr>
              <a:t>SUPPORT FOR ENGLISH LEARNERS</a:t>
            </a:r>
          </a:p>
        </p:txBody>
      </p:sp>
      <p:sp>
        <p:nvSpPr>
          <p:cNvPr id="16" name="TextBox 13">
            <a:extLst>
              <a:ext uri="{FF2B5EF4-FFF2-40B4-BE49-F238E27FC236}">
                <a16:creationId xmlns:a16="http://schemas.microsoft.com/office/drawing/2014/main" id="{2961194A-BCB4-07F5-C29F-C6DF9445CC2E}"/>
              </a:ext>
            </a:extLst>
          </p:cNvPr>
          <p:cNvSpPr txBox="1"/>
          <p:nvPr/>
        </p:nvSpPr>
        <p:spPr>
          <a:xfrm>
            <a:off x="14979041" y="6366271"/>
            <a:ext cx="2059622" cy="634341"/>
          </a:xfrm>
          <a:prstGeom prst="rect">
            <a:avLst/>
          </a:prstGeom>
        </p:spPr>
        <p:txBody>
          <a:bodyPr wrap="square" lIns="0" tIns="0" rIns="0" bIns="0" rtlCol="0" anchor="t">
            <a:spAutoFit/>
          </a:bodyPr>
          <a:lstStyle/>
          <a:p>
            <a:pPr algn="l">
              <a:lnSpc>
                <a:spcPts val="5366"/>
              </a:lnSpc>
            </a:pPr>
            <a:r>
              <a:rPr lang="en-US" sz="3833">
                <a:solidFill>
                  <a:srgbClr val="848794"/>
                </a:solidFill>
                <a:latin typeface="Oswald"/>
              </a:rPr>
              <a:t>MS. KAPUS</a:t>
            </a:r>
          </a:p>
        </p:txBody>
      </p:sp>
      <p:sp>
        <p:nvSpPr>
          <p:cNvPr id="17" name="TextBox 4">
            <a:extLst>
              <a:ext uri="{FF2B5EF4-FFF2-40B4-BE49-F238E27FC236}">
                <a16:creationId xmlns:a16="http://schemas.microsoft.com/office/drawing/2014/main" id="{BB2E99B1-124B-CAE8-4519-15A35B6C59EB}"/>
              </a:ext>
            </a:extLst>
          </p:cNvPr>
          <p:cNvSpPr txBox="1"/>
          <p:nvPr/>
        </p:nvSpPr>
        <p:spPr>
          <a:xfrm>
            <a:off x="1467973" y="7194652"/>
            <a:ext cx="2079093" cy="967894"/>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ELL Teacher/</a:t>
            </a:r>
          </a:p>
          <a:p>
            <a:pPr algn="ctr">
              <a:lnSpc>
                <a:spcPts val="3919"/>
              </a:lnSpc>
            </a:pPr>
            <a:r>
              <a:rPr lang="en-US" sz="2799" spc="-111">
                <a:solidFill>
                  <a:srgbClr val="000000"/>
                </a:solidFill>
                <a:latin typeface="Open Sans Light"/>
              </a:rPr>
              <a:t>Coordinator</a:t>
            </a:r>
          </a:p>
        </p:txBody>
      </p:sp>
      <p:sp>
        <p:nvSpPr>
          <p:cNvPr id="18" name="TextBox 4">
            <a:extLst>
              <a:ext uri="{FF2B5EF4-FFF2-40B4-BE49-F238E27FC236}">
                <a16:creationId xmlns:a16="http://schemas.microsoft.com/office/drawing/2014/main" id="{4E002DD3-386B-B4D0-42D6-759B0C4DE959}"/>
              </a:ext>
            </a:extLst>
          </p:cNvPr>
          <p:cNvSpPr txBox="1"/>
          <p:nvPr/>
        </p:nvSpPr>
        <p:spPr>
          <a:xfrm>
            <a:off x="14701379" y="7189870"/>
            <a:ext cx="2614946" cy="467757"/>
          </a:xfrm>
          <a:prstGeom prst="rect">
            <a:avLst/>
          </a:prstGeom>
        </p:spPr>
        <p:txBody>
          <a:bodyPr wrap="square" lIns="0" tIns="0" rIns="0" bIns="0" rtlCol="0" anchor="t">
            <a:spAutoFit/>
          </a:bodyPr>
          <a:lstStyle/>
          <a:p>
            <a:pPr algn="ctr">
              <a:lnSpc>
                <a:spcPts val="3919"/>
              </a:lnSpc>
            </a:pPr>
            <a:r>
              <a:rPr lang="en-US" sz="2799" spc="-111">
                <a:solidFill>
                  <a:srgbClr val="000000"/>
                </a:solidFill>
                <a:latin typeface="Open Sans Light"/>
              </a:rPr>
              <a:t>Bilingual Assistant</a:t>
            </a:r>
          </a:p>
        </p:txBody>
      </p:sp>
      <p:sp>
        <p:nvSpPr>
          <p:cNvPr id="19" name="TextBox 14">
            <a:extLst>
              <a:ext uri="{FF2B5EF4-FFF2-40B4-BE49-F238E27FC236}">
                <a16:creationId xmlns:a16="http://schemas.microsoft.com/office/drawing/2014/main" id="{DCD09790-C058-53F5-FAA3-3A861CE05E7D}"/>
              </a:ext>
            </a:extLst>
          </p:cNvPr>
          <p:cNvSpPr txBox="1"/>
          <p:nvPr/>
        </p:nvSpPr>
        <p:spPr>
          <a:xfrm>
            <a:off x="5060693" y="2452201"/>
            <a:ext cx="8330579" cy="3323987"/>
          </a:xfrm>
          <a:prstGeom prst="rect">
            <a:avLst/>
          </a:prstGeom>
        </p:spPr>
        <p:txBody>
          <a:bodyPr wrap="square" lIns="0" tIns="0" rIns="0" bIns="0" rtlCol="0" anchor="t">
            <a:spAutoFit/>
          </a:bodyPr>
          <a:lstStyle/>
          <a:p>
            <a:pPr algn="ctr"/>
            <a:r>
              <a:rPr lang="en-US" sz="5400" spc="-11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Ms. Matos-Ruiz and Ms. Kapus provide support and assistance to our English Language Learners (ELL). </a:t>
            </a:r>
          </a:p>
        </p:txBody>
      </p:sp>
      <p:sp>
        <p:nvSpPr>
          <p:cNvPr id="9" name="Freeform 11">
            <a:extLst>
              <a:ext uri="{FF2B5EF4-FFF2-40B4-BE49-F238E27FC236}">
                <a16:creationId xmlns:a16="http://schemas.microsoft.com/office/drawing/2014/main" id="{92D0113E-20AC-81E5-CB7C-411654AE085E}"/>
              </a:ext>
            </a:extLst>
          </p:cNvPr>
          <p:cNvSpPr/>
          <p:nvPr/>
        </p:nvSpPr>
        <p:spPr>
          <a:xfrm>
            <a:off x="16007328" y="8470232"/>
            <a:ext cx="1573798" cy="1086172"/>
          </a:xfrm>
          <a:custGeom>
            <a:avLst/>
            <a:gdLst/>
            <a:ahLst/>
            <a:cxnLst/>
            <a:rect l="l" t="t" r="r" b="b"/>
            <a:pathLst>
              <a:path w="1902676" h="1585563">
                <a:moveTo>
                  <a:pt x="0" y="0"/>
                </a:moveTo>
                <a:lnTo>
                  <a:pt x="1902676" y="0"/>
                </a:lnTo>
                <a:lnTo>
                  <a:pt x="1902676" y="1585564"/>
                </a:lnTo>
                <a:lnTo>
                  <a:pt x="0" y="1585564"/>
                </a:lnTo>
                <a:lnTo>
                  <a:pt x="0" y="0"/>
                </a:lnTo>
                <a:close/>
              </a:path>
            </a:pathLst>
          </a:custGeom>
          <a:blipFill>
            <a:blip r:embed="rId9"/>
            <a:stretch>
              <a:fillRect/>
            </a:stretch>
          </a:blipFill>
        </p:spPr>
        <p:txBody>
          <a:bodyPr/>
          <a:lstStyle/>
          <a:p>
            <a:endParaRPr lang="en-US"/>
          </a:p>
        </p:txBody>
      </p:sp>
      <p:pic>
        <p:nvPicPr>
          <p:cNvPr id="11" name="Picture 10" descr="A person with long brown hair&#10;&#10;AI-generated content may be incorrect.">
            <a:extLst>
              <a:ext uri="{FF2B5EF4-FFF2-40B4-BE49-F238E27FC236}">
                <a16:creationId xmlns:a16="http://schemas.microsoft.com/office/drawing/2014/main" id="{475F7F24-2485-E70E-BDEE-D03D73AB7F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691" y="1940515"/>
            <a:ext cx="3301530" cy="41111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6288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29769527ED049941B0557944819F3" ma:contentTypeVersion="21" ma:contentTypeDescription="Create a new document." ma:contentTypeScope="" ma:versionID="48d12fc45f425fc3ee7ddd030e923728">
  <xsd:schema xmlns:xsd="http://www.w3.org/2001/XMLSchema" xmlns:xs="http://www.w3.org/2001/XMLSchema" xmlns:p="http://schemas.microsoft.com/office/2006/metadata/properties" xmlns:ns1="http://schemas.microsoft.com/sharepoint/v3" xmlns:ns3="27e7e4ab-a7fe-4670-a903-b277db77addb" xmlns:ns4="7f7db2af-9f4a-448e-a7ed-3953e3c2dd6a" targetNamespace="http://schemas.microsoft.com/office/2006/metadata/properties" ma:root="true" ma:fieldsID="fa2c64b19929f4d8c6ec4d2dab820b6e" ns1:_="" ns3:_="" ns4:_="">
    <xsd:import namespace="http://schemas.microsoft.com/sharepoint/v3"/>
    <xsd:import namespace="27e7e4ab-a7fe-4670-a903-b277db77addb"/>
    <xsd:import namespace="7f7db2af-9f4a-448e-a7ed-3953e3c2dd6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DateTaken"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element ref="ns1:_ip_UnifiedCompliancePolicyProperties" minOccurs="0"/>
                <xsd:element ref="ns1:_ip_UnifiedCompliancePolicyUIAc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e7e4ab-a7fe-4670-a903-b277db77a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7db2af-9f4a-448e-a7ed-3953e3c2dd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7f7db2af-9f4a-448e-a7ed-3953e3c2dd6a">
      <UserInfo>
        <DisplayName>Robison Jennifer</DisplayName>
        <AccountId>29</AccountId>
        <AccountType/>
      </UserInfo>
    </SharedWithUsers>
    <_activity xmlns="27e7e4ab-a7fe-4670-a903-b277db77addb" xsi:nil="true"/>
  </documentManagement>
</p:properties>
</file>

<file path=customXml/itemProps1.xml><?xml version="1.0" encoding="utf-8"?>
<ds:datastoreItem xmlns:ds="http://schemas.openxmlformats.org/officeDocument/2006/customXml" ds:itemID="{6DF1D884-E72F-46BF-B059-39A1CCBFAF94}">
  <ds:schemaRefs>
    <ds:schemaRef ds:uri="http://schemas.microsoft.com/sharepoint/v3/contenttype/forms"/>
  </ds:schemaRefs>
</ds:datastoreItem>
</file>

<file path=customXml/itemProps2.xml><?xml version="1.0" encoding="utf-8"?>
<ds:datastoreItem xmlns:ds="http://schemas.openxmlformats.org/officeDocument/2006/customXml" ds:itemID="{3D676003-4A05-4046-994B-A665EABE8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e7e4ab-a7fe-4670-a903-b277db77addb"/>
    <ds:schemaRef ds:uri="7f7db2af-9f4a-448e-a7ed-3953e3c2d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033261-670D-4E00-B33D-5F0BCB7B5A4B}">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purl.org/dc/dcmitype/"/>
    <ds:schemaRef ds:uri="27e7e4ab-a7fe-4670-a903-b277db77addb"/>
    <ds:schemaRef ds:uri="http://schemas.openxmlformats.org/package/2006/metadata/core-properties"/>
    <ds:schemaRef ds:uri="7f7db2af-9f4a-448e-a7ed-3953e3c2dd6a"/>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154</TotalTime>
  <Words>2066</Words>
  <Application>Microsoft Office PowerPoint</Application>
  <PresentationFormat>Custom</PresentationFormat>
  <Paragraphs>315</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ELHS PPT Template</dc:title>
  <dc:creator>Eric Smith</dc:creator>
  <cp:lastModifiedBy>Smith Eric</cp:lastModifiedBy>
  <cp:revision>22</cp:revision>
  <dcterms:created xsi:type="dcterms:W3CDTF">2006-08-16T00:00:00Z</dcterms:created>
  <dcterms:modified xsi:type="dcterms:W3CDTF">2025-08-06T17:46:16Z</dcterms:modified>
  <dc:identifier>DAFl8u0vdgA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0x0101004F929769527ED049941B0557944819F3</vt:lpwstr>
  </property>
  <property fmtid="{D5CDD505-2E9C-101B-9397-08002B2CF9AE}" pid="3" name="MediaServiceImageTags">
    <vt:lpwstr/>
  </property>
</Properties>
</file>