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Arimo Bold" charset="1" panose="020B0704020202020204"/>
      <p:regular r:id="rId18"/>
    </p:embeddedFont>
    <p:embeddedFont>
      <p:font typeface="Source Sans Pro" charset="1" panose="020B0503030403020204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notesMasters/notesMaster1.xml" Type="http://schemas.openxmlformats.org/officeDocument/2006/relationships/notesMaster"/><Relationship Id="rId16" Target="theme/theme2.xml" Type="http://schemas.openxmlformats.org/officeDocument/2006/relationships/theme"/><Relationship Id="rId17" Target="notesSlides/notesSlide1.xml" Type="http://schemas.openxmlformats.org/officeDocument/2006/relationships/notes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notesSlides/notesSlide2.xml" Type="http://schemas.openxmlformats.org/officeDocument/2006/relationships/notesSlide"/><Relationship Id="rId21" Target="notesSlides/notesSlide3.xml" Type="http://schemas.openxmlformats.org/officeDocument/2006/relationships/notesSlide"/><Relationship Id="rId22" Target="notesSlides/notesSlide4.xml" Type="http://schemas.openxmlformats.org/officeDocument/2006/relationships/notesSlide"/><Relationship Id="rId23" Target="notesSlides/notesSlide5.xml" Type="http://schemas.openxmlformats.org/officeDocument/2006/relationships/notesSlide"/><Relationship Id="rId24" Target="notesSlides/notesSlide6.xml" Type="http://schemas.openxmlformats.org/officeDocument/2006/relationships/notesSlide"/><Relationship Id="rId25" Target="notesSlides/notesSlide7.xml" Type="http://schemas.openxmlformats.org/officeDocument/2006/relationships/notesSlide"/><Relationship Id="rId26" Target="notesSlides/notesSlide8.xml" Type="http://schemas.openxmlformats.org/officeDocument/2006/relationships/notesSlide"/><Relationship Id="rId27" Target="notesSlides/notesSlide9.xml" Type="http://schemas.openxmlformats.org/officeDocument/2006/relationships/notes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Relationship Id="rId4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.pn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Relationship Id="rId4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905155" y="1953666"/>
            <a:ext cx="9335691" cy="3577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75"/>
              </a:lnSpc>
            </a:pPr>
            <a:r>
              <a:rPr lang="en-US" b="true" sz="5500" spc="-11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Supporting Literacy at Home: Empowering Middle School Students at Forest Glen Middle School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905155" y="5884366"/>
            <a:ext cx="9335691" cy="1531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312" spc="-47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Welcome! We're here to explore ways parents can support their middle schoolers' literacy. Together, we'll uncover strategies to foster a love of reading and ensure academic success.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900392" y="7770019"/>
            <a:ext cx="488156" cy="488156"/>
            <a:chOff x="0" y="0"/>
            <a:chExt cx="650875" cy="6508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50875" cy="650875"/>
            </a:xfrm>
            <a:custGeom>
              <a:avLst/>
              <a:gdLst/>
              <a:ahLst/>
              <a:cxnLst/>
              <a:rect r="r" b="b" t="t" l="l"/>
              <a:pathLst>
                <a:path h="650875" w="650875">
                  <a:moveTo>
                    <a:pt x="0" y="325374"/>
                  </a:moveTo>
                  <a:cubicBezTo>
                    <a:pt x="0" y="145669"/>
                    <a:pt x="145669" y="0"/>
                    <a:pt x="325374" y="0"/>
                  </a:cubicBezTo>
                  <a:cubicBezTo>
                    <a:pt x="327279" y="0"/>
                    <a:pt x="329184" y="889"/>
                    <a:pt x="330327" y="2413"/>
                  </a:cubicBezTo>
                  <a:lnTo>
                    <a:pt x="325374" y="6350"/>
                  </a:lnTo>
                  <a:lnTo>
                    <a:pt x="325374" y="0"/>
                  </a:lnTo>
                  <a:lnTo>
                    <a:pt x="325374" y="6350"/>
                  </a:lnTo>
                  <a:lnTo>
                    <a:pt x="325374" y="0"/>
                  </a:lnTo>
                  <a:cubicBezTo>
                    <a:pt x="505206" y="0"/>
                    <a:pt x="650875" y="145669"/>
                    <a:pt x="650875" y="325374"/>
                  </a:cubicBezTo>
                  <a:cubicBezTo>
                    <a:pt x="650875" y="327787"/>
                    <a:pt x="649478" y="329946"/>
                    <a:pt x="647319" y="331089"/>
                  </a:cubicBezTo>
                  <a:lnTo>
                    <a:pt x="644525" y="325374"/>
                  </a:lnTo>
                  <a:lnTo>
                    <a:pt x="650875" y="325374"/>
                  </a:lnTo>
                  <a:cubicBezTo>
                    <a:pt x="650875" y="505079"/>
                    <a:pt x="505206" y="650748"/>
                    <a:pt x="325501" y="650748"/>
                  </a:cubicBezTo>
                  <a:lnTo>
                    <a:pt x="325501" y="644398"/>
                  </a:lnTo>
                  <a:lnTo>
                    <a:pt x="325501" y="638048"/>
                  </a:lnTo>
                  <a:lnTo>
                    <a:pt x="325501" y="644398"/>
                  </a:lnTo>
                  <a:lnTo>
                    <a:pt x="325501" y="650748"/>
                  </a:lnTo>
                  <a:cubicBezTo>
                    <a:pt x="145669" y="650875"/>
                    <a:pt x="0" y="505206"/>
                    <a:pt x="0" y="325374"/>
                  </a:cubicBezTo>
                  <a:lnTo>
                    <a:pt x="6350" y="325374"/>
                  </a:lnTo>
                  <a:lnTo>
                    <a:pt x="0" y="325374"/>
                  </a:lnTo>
                  <a:moveTo>
                    <a:pt x="12700" y="325374"/>
                  </a:moveTo>
                  <a:lnTo>
                    <a:pt x="6350" y="325374"/>
                  </a:lnTo>
                  <a:lnTo>
                    <a:pt x="12700" y="325374"/>
                  </a:lnTo>
                  <a:cubicBezTo>
                    <a:pt x="12700" y="498094"/>
                    <a:pt x="152654" y="638048"/>
                    <a:pt x="325374" y="638048"/>
                  </a:cubicBezTo>
                  <a:cubicBezTo>
                    <a:pt x="328930" y="638048"/>
                    <a:pt x="331724" y="640842"/>
                    <a:pt x="331724" y="644398"/>
                  </a:cubicBezTo>
                  <a:cubicBezTo>
                    <a:pt x="331724" y="647954"/>
                    <a:pt x="328930" y="650748"/>
                    <a:pt x="325374" y="650748"/>
                  </a:cubicBezTo>
                  <a:cubicBezTo>
                    <a:pt x="321818" y="650748"/>
                    <a:pt x="319024" y="647954"/>
                    <a:pt x="319024" y="644398"/>
                  </a:cubicBezTo>
                  <a:cubicBezTo>
                    <a:pt x="319024" y="640842"/>
                    <a:pt x="321818" y="638048"/>
                    <a:pt x="325374" y="638048"/>
                  </a:cubicBezTo>
                  <a:cubicBezTo>
                    <a:pt x="498094" y="638048"/>
                    <a:pt x="638048" y="498094"/>
                    <a:pt x="638048" y="325374"/>
                  </a:cubicBezTo>
                  <a:cubicBezTo>
                    <a:pt x="638048" y="322961"/>
                    <a:pt x="639445" y="320802"/>
                    <a:pt x="641604" y="319659"/>
                  </a:cubicBezTo>
                  <a:lnTo>
                    <a:pt x="644398" y="325374"/>
                  </a:lnTo>
                  <a:lnTo>
                    <a:pt x="638048" y="325374"/>
                  </a:lnTo>
                  <a:cubicBezTo>
                    <a:pt x="638175" y="152654"/>
                    <a:pt x="498221" y="12700"/>
                    <a:pt x="325374" y="12700"/>
                  </a:cubicBezTo>
                  <a:cubicBezTo>
                    <a:pt x="323469" y="12700"/>
                    <a:pt x="321564" y="11811"/>
                    <a:pt x="320421" y="10287"/>
                  </a:cubicBezTo>
                  <a:lnTo>
                    <a:pt x="325374" y="6350"/>
                  </a:lnTo>
                  <a:lnTo>
                    <a:pt x="325374" y="12700"/>
                  </a:lnTo>
                  <a:cubicBezTo>
                    <a:pt x="152654" y="12700"/>
                    <a:pt x="12700" y="152654"/>
                    <a:pt x="12700" y="3253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47155" y="3050084"/>
            <a:ext cx="13047166" cy="937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75"/>
              </a:lnSpc>
            </a:pPr>
            <a:r>
              <a:rPr lang="en-US" b="true" sz="5500" spc="-11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Why Literacy Matters for Middle Schoolers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47155" y="4697016"/>
            <a:ext cx="3520231" cy="478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b="true" sz="2750" spc="-55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Academic Foundation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47155" y="5378946"/>
            <a:ext cx="7731919" cy="105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312" spc="-47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Reading fuels academic success. It unlocks knowledge, improves comprehension, and strengthens critical thinking.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18451" y="4697016"/>
            <a:ext cx="4117776" cy="478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b="true" sz="2750" spc="-55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Social &amp; Emotional Growth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518451" y="5378946"/>
            <a:ext cx="7731919" cy="1531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312" spc="-47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Reading expands vocabulary, improves communication skills, and promotes empathy and understanding of different perspectives.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905155" y="1200745"/>
            <a:ext cx="9335691" cy="1817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75"/>
              </a:lnSpc>
            </a:pPr>
            <a:r>
              <a:rPr lang="en-US" b="true" sz="5500" spc="-11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Challenges Facing Middle School Readers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900392" y="3798391"/>
            <a:ext cx="533102" cy="533102"/>
            <a:chOff x="0" y="0"/>
            <a:chExt cx="710803" cy="7108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" y="6350"/>
              <a:ext cx="697992" cy="698119"/>
            </a:xfrm>
            <a:custGeom>
              <a:avLst/>
              <a:gdLst/>
              <a:ahLst/>
              <a:cxnLst/>
              <a:rect r="r" b="b" t="t" l="l"/>
              <a:pathLst>
                <a:path h="698119" w="697992">
                  <a:moveTo>
                    <a:pt x="0" y="167513"/>
                  </a:moveTo>
                  <a:cubicBezTo>
                    <a:pt x="0" y="75057"/>
                    <a:pt x="75057" y="0"/>
                    <a:pt x="167513" y="0"/>
                  </a:cubicBezTo>
                  <a:lnTo>
                    <a:pt x="530479" y="0"/>
                  </a:lnTo>
                  <a:cubicBezTo>
                    <a:pt x="623062" y="0"/>
                    <a:pt x="697992" y="75057"/>
                    <a:pt x="697992" y="167513"/>
                  </a:cubicBezTo>
                  <a:lnTo>
                    <a:pt x="697992" y="530479"/>
                  </a:lnTo>
                  <a:cubicBezTo>
                    <a:pt x="697992" y="623062"/>
                    <a:pt x="622935" y="697992"/>
                    <a:pt x="530479" y="697992"/>
                  </a:cubicBezTo>
                  <a:lnTo>
                    <a:pt x="167513" y="697992"/>
                  </a:lnTo>
                  <a:cubicBezTo>
                    <a:pt x="75057" y="698119"/>
                    <a:pt x="0" y="623062"/>
                    <a:pt x="0" y="530479"/>
                  </a:cubicBezTo>
                  <a:close/>
                </a:path>
              </a:pathLst>
            </a:custGeom>
            <a:solidFill>
              <a:srgbClr val="F0D4F7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10692" cy="710819"/>
            </a:xfrm>
            <a:custGeom>
              <a:avLst/>
              <a:gdLst/>
              <a:ahLst/>
              <a:cxnLst/>
              <a:rect r="r" b="b" t="t" l="l"/>
              <a:pathLst>
                <a:path h="710819" w="710692">
                  <a:moveTo>
                    <a:pt x="0" y="173863"/>
                  </a:moveTo>
                  <a:cubicBezTo>
                    <a:pt x="0" y="77851"/>
                    <a:pt x="77851" y="0"/>
                    <a:pt x="173863" y="0"/>
                  </a:cubicBezTo>
                  <a:lnTo>
                    <a:pt x="536829" y="0"/>
                  </a:lnTo>
                  <a:lnTo>
                    <a:pt x="536829" y="6350"/>
                  </a:lnTo>
                  <a:lnTo>
                    <a:pt x="536829" y="0"/>
                  </a:lnTo>
                  <a:lnTo>
                    <a:pt x="536829" y="6350"/>
                  </a:lnTo>
                  <a:lnTo>
                    <a:pt x="536829" y="0"/>
                  </a:lnTo>
                  <a:cubicBezTo>
                    <a:pt x="632841" y="0"/>
                    <a:pt x="710692" y="77851"/>
                    <a:pt x="710692" y="173863"/>
                  </a:cubicBezTo>
                  <a:lnTo>
                    <a:pt x="710692" y="536829"/>
                  </a:lnTo>
                  <a:lnTo>
                    <a:pt x="704342" y="536829"/>
                  </a:lnTo>
                  <a:lnTo>
                    <a:pt x="710692" y="536829"/>
                  </a:lnTo>
                  <a:cubicBezTo>
                    <a:pt x="710692" y="632841"/>
                    <a:pt x="632841" y="710692"/>
                    <a:pt x="536829" y="710692"/>
                  </a:cubicBezTo>
                  <a:lnTo>
                    <a:pt x="536829" y="704342"/>
                  </a:lnTo>
                  <a:lnTo>
                    <a:pt x="536829" y="710692"/>
                  </a:lnTo>
                  <a:lnTo>
                    <a:pt x="173863" y="710692"/>
                  </a:lnTo>
                  <a:lnTo>
                    <a:pt x="173863" y="704342"/>
                  </a:lnTo>
                  <a:lnTo>
                    <a:pt x="173863" y="710692"/>
                  </a:lnTo>
                  <a:cubicBezTo>
                    <a:pt x="77851" y="710819"/>
                    <a:pt x="0" y="632968"/>
                    <a:pt x="0" y="536829"/>
                  </a:cubicBezTo>
                  <a:lnTo>
                    <a:pt x="0" y="173863"/>
                  </a:lnTo>
                  <a:lnTo>
                    <a:pt x="6350" y="173863"/>
                  </a:lnTo>
                  <a:lnTo>
                    <a:pt x="0" y="173863"/>
                  </a:lnTo>
                  <a:moveTo>
                    <a:pt x="12700" y="173863"/>
                  </a:moveTo>
                  <a:lnTo>
                    <a:pt x="12700" y="536829"/>
                  </a:lnTo>
                  <a:lnTo>
                    <a:pt x="6350" y="536829"/>
                  </a:lnTo>
                  <a:lnTo>
                    <a:pt x="12700" y="536829"/>
                  </a:lnTo>
                  <a:cubicBezTo>
                    <a:pt x="12700" y="625856"/>
                    <a:pt x="84836" y="697992"/>
                    <a:pt x="173863" y="697992"/>
                  </a:cubicBezTo>
                  <a:lnTo>
                    <a:pt x="536829" y="697992"/>
                  </a:lnTo>
                  <a:cubicBezTo>
                    <a:pt x="625856" y="697992"/>
                    <a:pt x="697992" y="625856"/>
                    <a:pt x="697992" y="536829"/>
                  </a:cubicBezTo>
                  <a:lnTo>
                    <a:pt x="697992" y="173863"/>
                  </a:lnTo>
                  <a:lnTo>
                    <a:pt x="704342" y="173863"/>
                  </a:lnTo>
                  <a:lnTo>
                    <a:pt x="697992" y="173863"/>
                  </a:lnTo>
                  <a:cubicBezTo>
                    <a:pt x="698119" y="84836"/>
                    <a:pt x="625983" y="12700"/>
                    <a:pt x="536829" y="12700"/>
                  </a:cubicBezTo>
                  <a:lnTo>
                    <a:pt x="173863" y="12700"/>
                  </a:lnTo>
                  <a:lnTo>
                    <a:pt x="173863" y="6350"/>
                  </a:lnTo>
                  <a:lnTo>
                    <a:pt x="173863" y="12700"/>
                  </a:lnTo>
                  <a:cubicBezTo>
                    <a:pt x="84836" y="12700"/>
                    <a:pt x="12700" y="84836"/>
                    <a:pt x="12700" y="173863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727876" y="3765054"/>
            <a:ext cx="3520231" cy="478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b="true" sz="2750" spc="-55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Disinterest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727876" y="4327326"/>
            <a:ext cx="3695551" cy="248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312" spc="-47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Middle schoolers may find reading less engaging due to a shift in interests, social pressure, and a desire for independence.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2717810" y="3798391"/>
            <a:ext cx="533102" cy="533102"/>
            <a:chOff x="0" y="0"/>
            <a:chExt cx="710803" cy="71080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" y="6350"/>
              <a:ext cx="697992" cy="698119"/>
            </a:xfrm>
            <a:custGeom>
              <a:avLst/>
              <a:gdLst/>
              <a:ahLst/>
              <a:cxnLst/>
              <a:rect r="r" b="b" t="t" l="l"/>
              <a:pathLst>
                <a:path h="698119" w="697992">
                  <a:moveTo>
                    <a:pt x="0" y="167513"/>
                  </a:moveTo>
                  <a:cubicBezTo>
                    <a:pt x="0" y="75057"/>
                    <a:pt x="75057" y="0"/>
                    <a:pt x="167513" y="0"/>
                  </a:cubicBezTo>
                  <a:lnTo>
                    <a:pt x="530479" y="0"/>
                  </a:lnTo>
                  <a:cubicBezTo>
                    <a:pt x="623062" y="0"/>
                    <a:pt x="697992" y="75057"/>
                    <a:pt x="697992" y="167513"/>
                  </a:cubicBezTo>
                  <a:lnTo>
                    <a:pt x="697992" y="530479"/>
                  </a:lnTo>
                  <a:cubicBezTo>
                    <a:pt x="697992" y="623062"/>
                    <a:pt x="622935" y="697992"/>
                    <a:pt x="530479" y="697992"/>
                  </a:cubicBezTo>
                  <a:lnTo>
                    <a:pt x="167513" y="697992"/>
                  </a:lnTo>
                  <a:cubicBezTo>
                    <a:pt x="75057" y="698119"/>
                    <a:pt x="0" y="623062"/>
                    <a:pt x="0" y="530479"/>
                  </a:cubicBezTo>
                  <a:close/>
                </a:path>
              </a:pathLst>
            </a:custGeom>
            <a:solidFill>
              <a:srgbClr val="F0D4F7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10692" cy="710819"/>
            </a:xfrm>
            <a:custGeom>
              <a:avLst/>
              <a:gdLst/>
              <a:ahLst/>
              <a:cxnLst/>
              <a:rect r="r" b="b" t="t" l="l"/>
              <a:pathLst>
                <a:path h="710819" w="710692">
                  <a:moveTo>
                    <a:pt x="0" y="173863"/>
                  </a:moveTo>
                  <a:cubicBezTo>
                    <a:pt x="0" y="77851"/>
                    <a:pt x="77851" y="0"/>
                    <a:pt x="173863" y="0"/>
                  </a:cubicBezTo>
                  <a:lnTo>
                    <a:pt x="536829" y="0"/>
                  </a:lnTo>
                  <a:lnTo>
                    <a:pt x="536829" y="6350"/>
                  </a:lnTo>
                  <a:lnTo>
                    <a:pt x="536829" y="0"/>
                  </a:lnTo>
                  <a:lnTo>
                    <a:pt x="536829" y="6350"/>
                  </a:lnTo>
                  <a:lnTo>
                    <a:pt x="536829" y="0"/>
                  </a:lnTo>
                  <a:cubicBezTo>
                    <a:pt x="632841" y="0"/>
                    <a:pt x="710692" y="77851"/>
                    <a:pt x="710692" y="173863"/>
                  </a:cubicBezTo>
                  <a:lnTo>
                    <a:pt x="710692" y="536829"/>
                  </a:lnTo>
                  <a:lnTo>
                    <a:pt x="704342" y="536829"/>
                  </a:lnTo>
                  <a:lnTo>
                    <a:pt x="710692" y="536829"/>
                  </a:lnTo>
                  <a:cubicBezTo>
                    <a:pt x="710692" y="632841"/>
                    <a:pt x="632841" y="710692"/>
                    <a:pt x="536829" y="710692"/>
                  </a:cubicBezTo>
                  <a:lnTo>
                    <a:pt x="536829" y="704342"/>
                  </a:lnTo>
                  <a:lnTo>
                    <a:pt x="536829" y="710692"/>
                  </a:lnTo>
                  <a:lnTo>
                    <a:pt x="173863" y="710692"/>
                  </a:lnTo>
                  <a:lnTo>
                    <a:pt x="173863" y="704342"/>
                  </a:lnTo>
                  <a:lnTo>
                    <a:pt x="173863" y="710692"/>
                  </a:lnTo>
                  <a:cubicBezTo>
                    <a:pt x="77851" y="710819"/>
                    <a:pt x="0" y="632968"/>
                    <a:pt x="0" y="536829"/>
                  </a:cubicBezTo>
                  <a:lnTo>
                    <a:pt x="0" y="173863"/>
                  </a:lnTo>
                  <a:lnTo>
                    <a:pt x="6350" y="173863"/>
                  </a:lnTo>
                  <a:lnTo>
                    <a:pt x="0" y="173863"/>
                  </a:lnTo>
                  <a:moveTo>
                    <a:pt x="12700" y="173863"/>
                  </a:moveTo>
                  <a:lnTo>
                    <a:pt x="12700" y="536829"/>
                  </a:lnTo>
                  <a:lnTo>
                    <a:pt x="6350" y="536829"/>
                  </a:lnTo>
                  <a:lnTo>
                    <a:pt x="12700" y="536829"/>
                  </a:lnTo>
                  <a:cubicBezTo>
                    <a:pt x="12700" y="625856"/>
                    <a:pt x="84836" y="697992"/>
                    <a:pt x="173863" y="697992"/>
                  </a:cubicBezTo>
                  <a:lnTo>
                    <a:pt x="536829" y="697992"/>
                  </a:lnTo>
                  <a:cubicBezTo>
                    <a:pt x="625856" y="697992"/>
                    <a:pt x="697992" y="625856"/>
                    <a:pt x="697992" y="536829"/>
                  </a:cubicBezTo>
                  <a:lnTo>
                    <a:pt x="697992" y="173863"/>
                  </a:lnTo>
                  <a:lnTo>
                    <a:pt x="704342" y="173863"/>
                  </a:lnTo>
                  <a:lnTo>
                    <a:pt x="697992" y="173863"/>
                  </a:lnTo>
                  <a:cubicBezTo>
                    <a:pt x="698119" y="84836"/>
                    <a:pt x="625983" y="12700"/>
                    <a:pt x="536829" y="12700"/>
                  </a:cubicBezTo>
                  <a:lnTo>
                    <a:pt x="173863" y="12700"/>
                  </a:lnTo>
                  <a:lnTo>
                    <a:pt x="173863" y="6350"/>
                  </a:lnTo>
                  <a:lnTo>
                    <a:pt x="173863" y="12700"/>
                  </a:lnTo>
                  <a:cubicBezTo>
                    <a:pt x="84836" y="12700"/>
                    <a:pt x="12700" y="84836"/>
                    <a:pt x="12700" y="173863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3545294" y="3765054"/>
            <a:ext cx="3520231" cy="478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b="true" sz="2750" spc="-55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Time Constraints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545294" y="4327326"/>
            <a:ext cx="3695551" cy="2010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312" spc="-47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Busy schedules, extracurricular activities, and technology distractions can limit reading time.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7900392" y="7447360"/>
            <a:ext cx="533102" cy="533102"/>
            <a:chOff x="0" y="0"/>
            <a:chExt cx="710803" cy="71080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350" y="6350"/>
              <a:ext cx="697992" cy="698119"/>
            </a:xfrm>
            <a:custGeom>
              <a:avLst/>
              <a:gdLst/>
              <a:ahLst/>
              <a:cxnLst/>
              <a:rect r="r" b="b" t="t" l="l"/>
              <a:pathLst>
                <a:path h="698119" w="697992">
                  <a:moveTo>
                    <a:pt x="0" y="167513"/>
                  </a:moveTo>
                  <a:cubicBezTo>
                    <a:pt x="0" y="75057"/>
                    <a:pt x="75057" y="0"/>
                    <a:pt x="167513" y="0"/>
                  </a:cubicBezTo>
                  <a:lnTo>
                    <a:pt x="530479" y="0"/>
                  </a:lnTo>
                  <a:cubicBezTo>
                    <a:pt x="623062" y="0"/>
                    <a:pt x="697992" y="75057"/>
                    <a:pt x="697992" y="167513"/>
                  </a:cubicBezTo>
                  <a:lnTo>
                    <a:pt x="697992" y="530479"/>
                  </a:lnTo>
                  <a:cubicBezTo>
                    <a:pt x="697992" y="623062"/>
                    <a:pt x="622935" y="697992"/>
                    <a:pt x="530479" y="697992"/>
                  </a:cubicBezTo>
                  <a:lnTo>
                    <a:pt x="167513" y="697992"/>
                  </a:lnTo>
                  <a:cubicBezTo>
                    <a:pt x="75057" y="698119"/>
                    <a:pt x="0" y="623062"/>
                    <a:pt x="0" y="530479"/>
                  </a:cubicBezTo>
                  <a:close/>
                </a:path>
              </a:pathLst>
            </a:custGeom>
            <a:solidFill>
              <a:srgbClr val="F0D4F7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10692" cy="710819"/>
            </a:xfrm>
            <a:custGeom>
              <a:avLst/>
              <a:gdLst/>
              <a:ahLst/>
              <a:cxnLst/>
              <a:rect r="r" b="b" t="t" l="l"/>
              <a:pathLst>
                <a:path h="710819" w="710692">
                  <a:moveTo>
                    <a:pt x="0" y="173863"/>
                  </a:moveTo>
                  <a:cubicBezTo>
                    <a:pt x="0" y="77851"/>
                    <a:pt x="77851" y="0"/>
                    <a:pt x="173863" y="0"/>
                  </a:cubicBezTo>
                  <a:lnTo>
                    <a:pt x="536829" y="0"/>
                  </a:lnTo>
                  <a:lnTo>
                    <a:pt x="536829" y="6350"/>
                  </a:lnTo>
                  <a:lnTo>
                    <a:pt x="536829" y="0"/>
                  </a:lnTo>
                  <a:lnTo>
                    <a:pt x="536829" y="6350"/>
                  </a:lnTo>
                  <a:lnTo>
                    <a:pt x="536829" y="0"/>
                  </a:lnTo>
                  <a:cubicBezTo>
                    <a:pt x="632841" y="0"/>
                    <a:pt x="710692" y="77851"/>
                    <a:pt x="710692" y="173863"/>
                  </a:cubicBezTo>
                  <a:lnTo>
                    <a:pt x="710692" y="536829"/>
                  </a:lnTo>
                  <a:lnTo>
                    <a:pt x="704342" y="536829"/>
                  </a:lnTo>
                  <a:lnTo>
                    <a:pt x="710692" y="536829"/>
                  </a:lnTo>
                  <a:cubicBezTo>
                    <a:pt x="710692" y="632841"/>
                    <a:pt x="632841" y="710692"/>
                    <a:pt x="536829" y="710692"/>
                  </a:cubicBezTo>
                  <a:lnTo>
                    <a:pt x="536829" y="704342"/>
                  </a:lnTo>
                  <a:lnTo>
                    <a:pt x="536829" y="710692"/>
                  </a:lnTo>
                  <a:lnTo>
                    <a:pt x="173863" y="710692"/>
                  </a:lnTo>
                  <a:lnTo>
                    <a:pt x="173863" y="704342"/>
                  </a:lnTo>
                  <a:lnTo>
                    <a:pt x="173863" y="710692"/>
                  </a:lnTo>
                  <a:cubicBezTo>
                    <a:pt x="77851" y="710819"/>
                    <a:pt x="0" y="632968"/>
                    <a:pt x="0" y="536829"/>
                  </a:cubicBezTo>
                  <a:lnTo>
                    <a:pt x="0" y="173863"/>
                  </a:lnTo>
                  <a:lnTo>
                    <a:pt x="6350" y="173863"/>
                  </a:lnTo>
                  <a:lnTo>
                    <a:pt x="0" y="173863"/>
                  </a:lnTo>
                  <a:moveTo>
                    <a:pt x="12700" y="173863"/>
                  </a:moveTo>
                  <a:lnTo>
                    <a:pt x="12700" y="536829"/>
                  </a:lnTo>
                  <a:lnTo>
                    <a:pt x="6350" y="536829"/>
                  </a:lnTo>
                  <a:lnTo>
                    <a:pt x="12700" y="536829"/>
                  </a:lnTo>
                  <a:cubicBezTo>
                    <a:pt x="12700" y="625856"/>
                    <a:pt x="84836" y="697992"/>
                    <a:pt x="173863" y="697992"/>
                  </a:cubicBezTo>
                  <a:lnTo>
                    <a:pt x="536829" y="697992"/>
                  </a:lnTo>
                  <a:cubicBezTo>
                    <a:pt x="625856" y="697992"/>
                    <a:pt x="697992" y="625856"/>
                    <a:pt x="697992" y="536829"/>
                  </a:cubicBezTo>
                  <a:lnTo>
                    <a:pt x="697992" y="173863"/>
                  </a:lnTo>
                  <a:lnTo>
                    <a:pt x="704342" y="173863"/>
                  </a:lnTo>
                  <a:lnTo>
                    <a:pt x="697992" y="173863"/>
                  </a:lnTo>
                  <a:cubicBezTo>
                    <a:pt x="698119" y="84836"/>
                    <a:pt x="625983" y="12700"/>
                    <a:pt x="536829" y="12700"/>
                  </a:cubicBezTo>
                  <a:lnTo>
                    <a:pt x="173863" y="12700"/>
                  </a:lnTo>
                  <a:lnTo>
                    <a:pt x="173863" y="6350"/>
                  </a:lnTo>
                  <a:lnTo>
                    <a:pt x="173863" y="12700"/>
                  </a:lnTo>
                  <a:cubicBezTo>
                    <a:pt x="84836" y="12700"/>
                    <a:pt x="12700" y="84836"/>
                    <a:pt x="12700" y="173863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8727876" y="7207300"/>
            <a:ext cx="4370785" cy="478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b="true" sz="2750" spc="-55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Difficulty with Complex Text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727876" y="7976295"/>
            <a:ext cx="8512969" cy="105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312" spc="-47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Advanced vocabulary, abstract concepts, and challenging themes in middle school texts may pose a barrier for some readers.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750671" y="1149995"/>
            <a:ext cx="9644657" cy="1548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4"/>
              </a:lnSpc>
            </a:pPr>
            <a:r>
              <a:rPr lang="en-US" b="true" sz="4687" spc="-94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Strategies for Engaging Middle School Readers at Home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745909" y="3075831"/>
            <a:ext cx="4704458" cy="2698849"/>
            <a:chOff x="0" y="0"/>
            <a:chExt cx="6272610" cy="359846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" y="6350"/>
              <a:ext cx="6259957" cy="3585845"/>
            </a:xfrm>
            <a:custGeom>
              <a:avLst/>
              <a:gdLst/>
              <a:ahLst/>
              <a:cxnLst/>
              <a:rect r="r" b="b" t="t" l="l"/>
              <a:pathLst>
                <a:path h="3585845" w="6259957">
                  <a:moveTo>
                    <a:pt x="0" y="142875"/>
                  </a:moveTo>
                  <a:cubicBezTo>
                    <a:pt x="0" y="64008"/>
                    <a:pt x="64008" y="0"/>
                    <a:pt x="143129" y="0"/>
                  </a:cubicBezTo>
                  <a:lnTo>
                    <a:pt x="6116828" y="0"/>
                  </a:lnTo>
                  <a:cubicBezTo>
                    <a:pt x="6195822" y="0"/>
                    <a:pt x="6259957" y="64008"/>
                    <a:pt x="6259957" y="142875"/>
                  </a:cubicBezTo>
                  <a:lnTo>
                    <a:pt x="6259957" y="3442970"/>
                  </a:lnTo>
                  <a:cubicBezTo>
                    <a:pt x="6259957" y="3521837"/>
                    <a:pt x="6195949" y="3585845"/>
                    <a:pt x="6116828" y="3585845"/>
                  </a:cubicBezTo>
                  <a:lnTo>
                    <a:pt x="143129" y="3585845"/>
                  </a:lnTo>
                  <a:cubicBezTo>
                    <a:pt x="64008" y="3585718"/>
                    <a:pt x="0" y="3521837"/>
                    <a:pt x="0" y="3442970"/>
                  </a:cubicBezTo>
                  <a:close/>
                </a:path>
              </a:pathLst>
            </a:custGeom>
            <a:solidFill>
              <a:srgbClr val="F0D4F7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272657" cy="3598545"/>
            </a:xfrm>
            <a:custGeom>
              <a:avLst/>
              <a:gdLst/>
              <a:ahLst/>
              <a:cxnLst/>
              <a:rect r="r" b="b" t="t" l="l"/>
              <a:pathLst>
                <a:path h="3598545" w="6272657">
                  <a:moveTo>
                    <a:pt x="0" y="149225"/>
                  </a:moveTo>
                  <a:cubicBezTo>
                    <a:pt x="0" y="66802"/>
                    <a:pt x="66929" y="0"/>
                    <a:pt x="149479" y="0"/>
                  </a:cubicBezTo>
                  <a:lnTo>
                    <a:pt x="6123178" y="0"/>
                  </a:lnTo>
                  <a:lnTo>
                    <a:pt x="6123178" y="6350"/>
                  </a:lnTo>
                  <a:lnTo>
                    <a:pt x="6123178" y="0"/>
                  </a:lnTo>
                  <a:cubicBezTo>
                    <a:pt x="6205728" y="0"/>
                    <a:pt x="6272657" y="66802"/>
                    <a:pt x="6272657" y="149225"/>
                  </a:cubicBezTo>
                  <a:lnTo>
                    <a:pt x="6266307" y="149225"/>
                  </a:lnTo>
                  <a:lnTo>
                    <a:pt x="6272657" y="149225"/>
                  </a:lnTo>
                  <a:lnTo>
                    <a:pt x="6272657" y="3449320"/>
                  </a:lnTo>
                  <a:lnTo>
                    <a:pt x="6266307" y="3449320"/>
                  </a:lnTo>
                  <a:lnTo>
                    <a:pt x="6272657" y="3449320"/>
                  </a:lnTo>
                  <a:cubicBezTo>
                    <a:pt x="6272657" y="3531743"/>
                    <a:pt x="6205728" y="3598545"/>
                    <a:pt x="6123178" y="3598545"/>
                  </a:cubicBezTo>
                  <a:lnTo>
                    <a:pt x="6123178" y="3592195"/>
                  </a:lnTo>
                  <a:lnTo>
                    <a:pt x="6123178" y="3598545"/>
                  </a:lnTo>
                  <a:lnTo>
                    <a:pt x="149479" y="3598545"/>
                  </a:lnTo>
                  <a:lnTo>
                    <a:pt x="149479" y="3592195"/>
                  </a:lnTo>
                  <a:lnTo>
                    <a:pt x="149479" y="3598545"/>
                  </a:lnTo>
                  <a:cubicBezTo>
                    <a:pt x="66929" y="3598418"/>
                    <a:pt x="0" y="3531616"/>
                    <a:pt x="0" y="3449320"/>
                  </a:cubicBezTo>
                  <a:lnTo>
                    <a:pt x="0" y="149225"/>
                  </a:lnTo>
                  <a:lnTo>
                    <a:pt x="6350" y="149225"/>
                  </a:lnTo>
                  <a:lnTo>
                    <a:pt x="0" y="149225"/>
                  </a:lnTo>
                  <a:moveTo>
                    <a:pt x="12700" y="149225"/>
                  </a:moveTo>
                  <a:lnTo>
                    <a:pt x="12700" y="3449320"/>
                  </a:lnTo>
                  <a:lnTo>
                    <a:pt x="6350" y="3449320"/>
                  </a:lnTo>
                  <a:lnTo>
                    <a:pt x="12700" y="3449320"/>
                  </a:lnTo>
                  <a:cubicBezTo>
                    <a:pt x="12700" y="3524758"/>
                    <a:pt x="73914" y="3585845"/>
                    <a:pt x="149479" y="3585845"/>
                  </a:cubicBezTo>
                  <a:lnTo>
                    <a:pt x="6123178" y="3585845"/>
                  </a:lnTo>
                  <a:cubicBezTo>
                    <a:pt x="6198743" y="3585845"/>
                    <a:pt x="6259957" y="3524758"/>
                    <a:pt x="6259957" y="3449320"/>
                  </a:cubicBezTo>
                  <a:lnTo>
                    <a:pt x="6259957" y="149225"/>
                  </a:lnTo>
                  <a:cubicBezTo>
                    <a:pt x="6259957" y="73787"/>
                    <a:pt x="6198743" y="12700"/>
                    <a:pt x="6123178" y="12700"/>
                  </a:cubicBezTo>
                  <a:lnTo>
                    <a:pt x="149479" y="12700"/>
                  </a:lnTo>
                  <a:lnTo>
                    <a:pt x="149479" y="6350"/>
                  </a:lnTo>
                  <a:lnTo>
                    <a:pt x="149479" y="12700"/>
                  </a:lnTo>
                  <a:cubicBezTo>
                    <a:pt x="73914" y="12700"/>
                    <a:pt x="12700" y="73787"/>
                    <a:pt x="12700" y="149225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015139" y="3306961"/>
            <a:ext cx="3000821" cy="41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b="true" sz="2312" spc="-47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Reading Aloud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015139" y="3796904"/>
            <a:ext cx="4165998" cy="1708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sz="2000" spc="-40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Engage in shared reading experiences. Model enthusiasm and discuss the book together to foster a positive reading experience.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2695784" y="3075831"/>
            <a:ext cx="4704458" cy="2698849"/>
            <a:chOff x="0" y="0"/>
            <a:chExt cx="6272610" cy="359846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" y="6350"/>
              <a:ext cx="6259957" cy="3585845"/>
            </a:xfrm>
            <a:custGeom>
              <a:avLst/>
              <a:gdLst/>
              <a:ahLst/>
              <a:cxnLst/>
              <a:rect r="r" b="b" t="t" l="l"/>
              <a:pathLst>
                <a:path h="3585845" w="6259957">
                  <a:moveTo>
                    <a:pt x="0" y="142875"/>
                  </a:moveTo>
                  <a:cubicBezTo>
                    <a:pt x="0" y="64008"/>
                    <a:pt x="64008" y="0"/>
                    <a:pt x="143129" y="0"/>
                  </a:cubicBezTo>
                  <a:lnTo>
                    <a:pt x="6116828" y="0"/>
                  </a:lnTo>
                  <a:cubicBezTo>
                    <a:pt x="6195822" y="0"/>
                    <a:pt x="6259957" y="64008"/>
                    <a:pt x="6259957" y="142875"/>
                  </a:cubicBezTo>
                  <a:lnTo>
                    <a:pt x="6259957" y="3442970"/>
                  </a:lnTo>
                  <a:cubicBezTo>
                    <a:pt x="6259957" y="3521837"/>
                    <a:pt x="6195949" y="3585845"/>
                    <a:pt x="6116828" y="3585845"/>
                  </a:cubicBezTo>
                  <a:lnTo>
                    <a:pt x="143129" y="3585845"/>
                  </a:lnTo>
                  <a:cubicBezTo>
                    <a:pt x="64008" y="3585718"/>
                    <a:pt x="0" y="3521837"/>
                    <a:pt x="0" y="3442970"/>
                  </a:cubicBezTo>
                  <a:close/>
                </a:path>
              </a:pathLst>
            </a:custGeom>
            <a:solidFill>
              <a:srgbClr val="F0D4F7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272657" cy="3598545"/>
            </a:xfrm>
            <a:custGeom>
              <a:avLst/>
              <a:gdLst/>
              <a:ahLst/>
              <a:cxnLst/>
              <a:rect r="r" b="b" t="t" l="l"/>
              <a:pathLst>
                <a:path h="3598545" w="6272657">
                  <a:moveTo>
                    <a:pt x="0" y="149225"/>
                  </a:moveTo>
                  <a:cubicBezTo>
                    <a:pt x="0" y="66802"/>
                    <a:pt x="66929" y="0"/>
                    <a:pt x="149479" y="0"/>
                  </a:cubicBezTo>
                  <a:lnTo>
                    <a:pt x="6123178" y="0"/>
                  </a:lnTo>
                  <a:lnTo>
                    <a:pt x="6123178" y="6350"/>
                  </a:lnTo>
                  <a:lnTo>
                    <a:pt x="6123178" y="0"/>
                  </a:lnTo>
                  <a:cubicBezTo>
                    <a:pt x="6205728" y="0"/>
                    <a:pt x="6272657" y="66802"/>
                    <a:pt x="6272657" y="149225"/>
                  </a:cubicBezTo>
                  <a:lnTo>
                    <a:pt x="6266307" y="149225"/>
                  </a:lnTo>
                  <a:lnTo>
                    <a:pt x="6272657" y="149225"/>
                  </a:lnTo>
                  <a:lnTo>
                    <a:pt x="6272657" y="3449320"/>
                  </a:lnTo>
                  <a:lnTo>
                    <a:pt x="6266307" y="3449320"/>
                  </a:lnTo>
                  <a:lnTo>
                    <a:pt x="6272657" y="3449320"/>
                  </a:lnTo>
                  <a:cubicBezTo>
                    <a:pt x="6272657" y="3531743"/>
                    <a:pt x="6205728" y="3598545"/>
                    <a:pt x="6123178" y="3598545"/>
                  </a:cubicBezTo>
                  <a:lnTo>
                    <a:pt x="6123178" y="3592195"/>
                  </a:lnTo>
                  <a:lnTo>
                    <a:pt x="6123178" y="3598545"/>
                  </a:lnTo>
                  <a:lnTo>
                    <a:pt x="149479" y="3598545"/>
                  </a:lnTo>
                  <a:lnTo>
                    <a:pt x="149479" y="3592195"/>
                  </a:lnTo>
                  <a:lnTo>
                    <a:pt x="149479" y="3598545"/>
                  </a:lnTo>
                  <a:cubicBezTo>
                    <a:pt x="66929" y="3598418"/>
                    <a:pt x="0" y="3531616"/>
                    <a:pt x="0" y="3449320"/>
                  </a:cubicBezTo>
                  <a:lnTo>
                    <a:pt x="0" y="149225"/>
                  </a:lnTo>
                  <a:lnTo>
                    <a:pt x="6350" y="149225"/>
                  </a:lnTo>
                  <a:lnTo>
                    <a:pt x="0" y="149225"/>
                  </a:lnTo>
                  <a:moveTo>
                    <a:pt x="12700" y="149225"/>
                  </a:moveTo>
                  <a:lnTo>
                    <a:pt x="12700" y="3449320"/>
                  </a:lnTo>
                  <a:lnTo>
                    <a:pt x="6350" y="3449320"/>
                  </a:lnTo>
                  <a:lnTo>
                    <a:pt x="12700" y="3449320"/>
                  </a:lnTo>
                  <a:cubicBezTo>
                    <a:pt x="12700" y="3524758"/>
                    <a:pt x="73914" y="3585845"/>
                    <a:pt x="149479" y="3585845"/>
                  </a:cubicBezTo>
                  <a:lnTo>
                    <a:pt x="6123178" y="3585845"/>
                  </a:lnTo>
                  <a:cubicBezTo>
                    <a:pt x="6198743" y="3585845"/>
                    <a:pt x="6259957" y="3524758"/>
                    <a:pt x="6259957" y="3449320"/>
                  </a:cubicBezTo>
                  <a:lnTo>
                    <a:pt x="6259957" y="149225"/>
                  </a:lnTo>
                  <a:cubicBezTo>
                    <a:pt x="6259957" y="73787"/>
                    <a:pt x="6198743" y="12700"/>
                    <a:pt x="6123178" y="12700"/>
                  </a:cubicBezTo>
                  <a:lnTo>
                    <a:pt x="149479" y="12700"/>
                  </a:lnTo>
                  <a:lnTo>
                    <a:pt x="149479" y="6350"/>
                  </a:lnTo>
                  <a:lnTo>
                    <a:pt x="149479" y="12700"/>
                  </a:lnTo>
                  <a:cubicBezTo>
                    <a:pt x="73914" y="12700"/>
                    <a:pt x="12700" y="73787"/>
                    <a:pt x="12700" y="149225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2965014" y="3135511"/>
            <a:ext cx="3096220" cy="41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b="true" sz="2312" spc="-47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Choose Engaging Books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965014" y="3796904"/>
            <a:ext cx="4165998" cy="1708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sz="2000" spc="-40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Let your child select books that match their interests. Explore genres beyond traditional literature, such as graphic novels, magazines, and audiobooks.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7745909" y="6020097"/>
            <a:ext cx="4704458" cy="3073896"/>
            <a:chOff x="0" y="0"/>
            <a:chExt cx="6272610" cy="409852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350" y="6350"/>
              <a:ext cx="6259957" cy="4085844"/>
            </a:xfrm>
            <a:custGeom>
              <a:avLst/>
              <a:gdLst/>
              <a:ahLst/>
              <a:cxnLst/>
              <a:rect r="r" b="b" t="t" l="l"/>
              <a:pathLst>
                <a:path h="4085844" w="6259957">
                  <a:moveTo>
                    <a:pt x="0" y="142875"/>
                  </a:moveTo>
                  <a:cubicBezTo>
                    <a:pt x="0" y="64008"/>
                    <a:pt x="64008" y="0"/>
                    <a:pt x="143002" y="0"/>
                  </a:cubicBezTo>
                  <a:lnTo>
                    <a:pt x="6116955" y="0"/>
                  </a:lnTo>
                  <a:cubicBezTo>
                    <a:pt x="6195949" y="0"/>
                    <a:pt x="6259957" y="64008"/>
                    <a:pt x="6259957" y="142875"/>
                  </a:cubicBezTo>
                  <a:lnTo>
                    <a:pt x="6259957" y="3942969"/>
                  </a:lnTo>
                  <a:cubicBezTo>
                    <a:pt x="6259957" y="4021836"/>
                    <a:pt x="6195949" y="4085844"/>
                    <a:pt x="6116955" y="4085844"/>
                  </a:cubicBezTo>
                  <a:lnTo>
                    <a:pt x="143002" y="4085844"/>
                  </a:lnTo>
                  <a:cubicBezTo>
                    <a:pt x="64008" y="4085844"/>
                    <a:pt x="0" y="4021836"/>
                    <a:pt x="0" y="3942969"/>
                  </a:cubicBezTo>
                  <a:close/>
                </a:path>
              </a:pathLst>
            </a:custGeom>
            <a:solidFill>
              <a:srgbClr val="F0D4F7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272657" cy="4098544"/>
            </a:xfrm>
            <a:custGeom>
              <a:avLst/>
              <a:gdLst/>
              <a:ahLst/>
              <a:cxnLst/>
              <a:rect r="r" b="b" t="t" l="l"/>
              <a:pathLst>
                <a:path h="4098544" w="6272657">
                  <a:moveTo>
                    <a:pt x="0" y="149225"/>
                  </a:moveTo>
                  <a:cubicBezTo>
                    <a:pt x="0" y="66802"/>
                    <a:pt x="66929" y="0"/>
                    <a:pt x="149352" y="0"/>
                  </a:cubicBezTo>
                  <a:lnTo>
                    <a:pt x="6123305" y="0"/>
                  </a:lnTo>
                  <a:lnTo>
                    <a:pt x="6123305" y="6350"/>
                  </a:lnTo>
                  <a:lnTo>
                    <a:pt x="6123305" y="0"/>
                  </a:lnTo>
                  <a:cubicBezTo>
                    <a:pt x="6205728" y="0"/>
                    <a:pt x="6272657" y="66802"/>
                    <a:pt x="6272657" y="149225"/>
                  </a:cubicBezTo>
                  <a:lnTo>
                    <a:pt x="6266307" y="149225"/>
                  </a:lnTo>
                  <a:lnTo>
                    <a:pt x="6272657" y="149225"/>
                  </a:lnTo>
                  <a:lnTo>
                    <a:pt x="6272657" y="3949319"/>
                  </a:lnTo>
                  <a:lnTo>
                    <a:pt x="6266307" y="3949319"/>
                  </a:lnTo>
                  <a:lnTo>
                    <a:pt x="6272657" y="3949319"/>
                  </a:lnTo>
                  <a:cubicBezTo>
                    <a:pt x="6272657" y="4031742"/>
                    <a:pt x="6205728" y="4098544"/>
                    <a:pt x="6123305" y="4098544"/>
                  </a:cubicBezTo>
                  <a:lnTo>
                    <a:pt x="6123305" y="4092194"/>
                  </a:lnTo>
                  <a:lnTo>
                    <a:pt x="6123305" y="4098544"/>
                  </a:lnTo>
                  <a:lnTo>
                    <a:pt x="149352" y="4098544"/>
                  </a:lnTo>
                  <a:lnTo>
                    <a:pt x="149352" y="4092194"/>
                  </a:lnTo>
                  <a:lnTo>
                    <a:pt x="149352" y="4098544"/>
                  </a:lnTo>
                  <a:cubicBezTo>
                    <a:pt x="66929" y="4098544"/>
                    <a:pt x="0" y="4031742"/>
                    <a:pt x="0" y="3949319"/>
                  </a:cubicBezTo>
                  <a:lnTo>
                    <a:pt x="0" y="149225"/>
                  </a:lnTo>
                  <a:lnTo>
                    <a:pt x="6350" y="149225"/>
                  </a:lnTo>
                  <a:lnTo>
                    <a:pt x="0" y="149225"/>
                  </a:lnTo>
                  <a:moveTo>
                    <a:pt x="12700" y="149225"/>
                  </a:moveTo>
                  <a:lnTo>
                    <a:pt x="12700" y="3949319"/>
                  </a:lnTo>
                  <a:lnTo>
                    <a:pt x="6350" y="3949319"/>
                  </a:lnTo>
                  <a:lnTo>
                    <a:pt x="12700" y="3949319"/>
                  </a:lnTo>
                  <a:cubicBezTo>
                    <a:pt x="12700" y="4024757"/>
                    <a:pt x="73914" y="4085844"/>
                    <a:pt x="149352" y="4085844"/>
                  </a:cubicBezTo>
                  <a:lnTo>
                    <a:pt x="6123305" y="4085844"/>
                  </a:lnTo>
                  <a:cubicBezTo>
                    <a:pt x="6198743" y="4085844"/>
                    <a:pt x="6259957" y="4024757"/>
                    <a:pt x="6259957" y="3949319"/>
                  </a:cubicBezTo>
                  <a:lnTo>
                    <a:pt x="6259957" y="149225"/>
                  </a:lnTo>
                  <a:cubicBezTo>
                    <a:pt x="6259957" y="73787"/>
                    <a:pt x="6198743" y="12700"/>
                    <a:pt x="6123305" y="12700"/>
                  </a:cubicBezTo>
                  <a:lnTo>
                    <a:pt x="149352" y="12700"/>
                  </a:lnTo>
                  <a:lnTo>
                    <a:pt x="149352" y="6350"/>
                  </a:lnTo>
                  <a:lnTo>
                    <a:pt x="149352" y="12700"/>
                  </a:lnTo>
                  <a:cubicBezTo>
                    <a:pt x="73914" y="12700"/>
                    <a:pt x="12700" y="73787"/>
                    <a:pt x="12700" y="149225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8015139" y="6108055"/>
            <a:ext cx="3775174" cy="41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b="true" sz="2312" spc="-47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Encourage a Growth Mindset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015139" y="6741170"/>
            <a:ext cx="4165998" cy="1708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sz="2000" spc="-40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Embrace challenges and celebrate progress. Help your child develop a love of reading by focusing on the journey, not just the destination.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2695784" y="6020097"/>
            <a:ext cx="4704458" cy="3073896"/>
            <a:chOff x="0" y="0"/>
            <a:chExt cx="6272610" cy="409852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6350" y="6350"/>
              <a:ext cx="6259957" cy="4085844"/>
            </a:xfrm>
            <a:custGeom>
              <a:avLst/>
              <a:gdLst/>
              <a:ahLst/>
              <a:cxnLst/>
              <a:rect r="r" b="b" t="t" l="l"/>
              <a:pathLst>
                <a:path h="4085844" w="6259957">
                  <a:moveTo>
                    <a:pt x="0" y="142875"/>
                  </a:moveTo>
                  <a:cubicBezTo>
                    <a:pt x="0" y="64008"/>
                    <a:pt x="64008" y="0"/>
                    <a:pt x="143002" y="0"/>
                  </a:cubicBezTo>
                  <a:lnTo>
                    <a:pt x="6116955" y="0"/>
                  </a:lnTo>
                  <a:cubicBezTo>
                    <a:pt x="6195949" y="0"/>
                    <a:pt x="6259957" y="64008"/>
                    <a:pt x="6259957" y="142875"/>
                  </a:cubicBezTo>
                  <a:lnTo>
                    <a:pt x="6259957" y="3942969"/>
                  </a:lnTo>
                  <a:cubicBezTo>
                    <a:pt x="6259957" y="4021836"/>
                    <a:pt x="6195949" y="4085844"/>
                    <a:pt x="6116955" y="4085844"/>
                  </a:cubicBezTo>
                  <a:lnTo>
                    <a:pt x="143002" y="4085844"/>
                  </a:lnTo>
                  <a:cubicBezTo>
                    <a:pt x="64008" y="4085844"/>
                    <a:pt x="0" y="4021836"/>
                    <a:pt x="0" y="3942969"/>
                  </a:cubicBezTo>
                  <a:close/>
                </a:path>
              </a:pathLst>
            </a:custGeom>
            <a:solidFill>
              <a:srgbClr val="F0D4F7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272657" cy="4098544"/>
            </a:xfrm>
            <a:custGeom>
              <a:avLst/>
              <a:gdLst/>
              <a:ahLst/>
              <a:cxnLst/>
              <a:rect r="r" b="b" t="t" l="l"/>
              <a:pathLst>
                <a:path h="4098544" w="6272657">
                  <a:moveTo>
                    <a:pt x="0" y="149225"/>
                  </a:moveTo>
                  <a:cubicBezTo>
                    <a:pt x="0" y="66802"/>
                    <a:pt x="66929" y="0"/>
                    <a:pt x="149352" y="0"/>
                  </a:cubicBezTo>
                  <a:lnTo>
                    <a:pt x="6123305" y="0"/>
                  </a:lnTo>
                  <a:lnTo>
                    <a:pt x="6123305" y="6350"/>
                  </a:lnTo>
                  <a:lnTo>
                    <a:pt x="6123305" y="0"/>
                  </a:lnTo>
                  <a:cubicBezTo>
                    <a:pt x="6205728" y="0"/>
                    <a:pt x="6272657" y="66802"/>
                    <a:pt x="6272657" y="149225"/>
                  </a:cubicBezTo>
                  <a:lnTo>
                    <a:pt x="6266307" y="149225"/>
                  </a:lnTo>
                  <a:lnTo>
                    <a:pt x="6272657" y="149225"/>
                  </a:lnTo>
                  <a:lnTo>
                    <a:pt x="6272657" y="3949319"/>
                  </a:lnTo>
                  <a:lnTo>
                    <a:pt x="6266307" y="3949319"/>
                  </a:lnTo>
                  <a:lnTo>
                    <a:pt x="6272657" y="3949319"/>
                  </a:lnTo>
                  <a:cubicBezTo>
                    <a:pt x="6272657" y="4031742"/>
                    <a:pt x="6205728" y="4098544"/>
                    <a:pt x="6123305" y="4098544"/>
                  </a:cubicBezTo>
                  <a:lnTo>
                    <a:pt x="6123305" y="4092194"/>
                  </a:lnTo>
                  <a:lnTo>
                    <a:pt x="6123305" y="4098544"/>
                  </a:lnTo>
                  <a:lnTo>
                    <a:pt x="149352" y="4098544"/>
                  </a:lnTo>
                  <a:lnTo>
                    <a:pt x="149352" y="4092194"/>
                  </a:lnTo>
                  <a:lnTo>
                    <a:pt x="149352" y="4098544"/>
                  </a:lnTo>
                  <a:cubicBezTo>
                    <a:pt x="66929" y="4098544"/>
                    <a:pt x="0" y="4031742"/>
                    <a:pt x="0" y="3949319"/>
                  </a:cubicBezTo>
                  <a:lnTo>
                    <a:pt x="0" y="149225"/>
                  </a:lnTo>
                  <a:lnTo>
                    <a:pt x="6350" y="149225"/>
                  </a:lnTo>
                  <a:lnTo>
                    <a:pt x="0" y="149225"/>
                  </a:lnTo>
                  <a:moveTo>
                    <a:pt x="12700" y="149225"/>
                  </a:moveTo>
                  <a:lnTo>
                    <a:pt x="12700" y="3949319"/>
                  </a:lnTo>
                  <a:lnTo>
                    <a:pt x="6350" y="3949319"/>
                  </a:lnTo>
                  <a:lnTo>
                    <a:pt x="12700" y="3949319"/>
                  </a:lnTo>
                  <a:cubicBezTo>
                    <a:pt x="12700" y="4024757"/>
                    <a:pt x="73914" y="4085844"/>
                    <a:pt x="149352" y="4085844"/>
                  </a:cubicBezTo>
                  <a:lnTo>
                    <a:pt x="6123305" y="4085844"/>
                  </a:lnTo>
                  <a:cubicBezTo>
                    <a:pt x="6198743" y="4085844"/>
                    <a:pt x="6259957" y="4024757"/>
                    <a:pt x="6259957" y="3949319"/>
                  </a:cubicBezTo>
                  <a:lnTo>
                    <a:pt x="6259957" y="149225"/>
                  </a:lnTo>
                  <a:cubicBezTo>
                    <a:pt x="6259957" y="73787"/>
                    <a:pt x="6198743" y="12700"/>
                    <a:pt x="6123305" y="12700"/>
                  </a:cubicBezTo>
                  <a:lnTo>
                    <a:pt x="149352" y="12700"/>
                  </a:lnTo>
                  <a:lnTo>
                    <a:pt x="149352" y="6350"/>
                  </a:lnTo>
                  <a:lnTo>
                    <a:pt x="149352" y="12700"/>
                  </a:lnTo>
                  <a:cubicBezTo>
                    <a:pt x="73914" y="12700"/>
                    <a:pt x="12700" y="73787"/>
                    <a:pt x="12700" y="149225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12965014" y="6251227"/>
            <a:ext cx="4165998" cy="788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b="true" sz="2312" spc="-47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Create a Relaxing Reading Space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965014" y="7116216"/>
            <a:ext cx="4165998" cy="1708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sz="2000" spc="-40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Design a cozy reading nook. Make reading a relaxing ritual by providing comfortable seating, good lighting, and minimal distractions.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90125"/>
          </a:xfrm>
          <a:custGeom>
            <a:avLst/>
            <a:gdLst/>
            <a:ahLst/>
            <a:cxnLst/>
            <a:rect r="r" b="b" t="t" l="l"/>
            <a:pathLst>
              <a:path h="10290125" w="6858000">
                <a:moveTo>
                  <a:pt x="0" y="0"/>
                </a:moveTo>
                <a:lnTo>
                  <a:pt x="6858000" y="0"/>
                </a:lnTo>
                <a:lnTo>
                  <a:pt x="6858000" y="10290125"/>
                </a:lnTo>
                <a:lnTo>
                  <a:pt x="0" y="1029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" t="0" r="-15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710487" y="622101"/>
            <a:ext cx="8473976" cy="76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5"/>
              </a:lnSpc>
            </a:pPr>
            <a:r>
              <a:rPr lang="en-US" b="true" sz="4499" spc="-8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Making Reading Fun &amp; Interactive</a:t>
            </a:r>
          </a:p>
        </p:txBody>
      </p:sp>
      <p:sp>
        <p:nvSpPr>
          <p:cNvPr name="Freeform 7" id="7" descr="preencoded.png"/>
          <p:cNvSpPr/>
          <p:nvPr/>
        </p:nvSpPr>
        <p:spPr>
          <a:xfrm flipH="false" flipV="false" rot="0">
            <a:off x="7710487" y="2004268"/>
            <a:ext cx="608856" cy="608856"/>
          </a:xfrm>
          <a:custGeom>
            <a:avLst/>
            <a:gdLst/>
            <a:ahLst/>
            <a:cxnLst/>
            <a:rect r="r" b="b" t="t" l="l"/>
            <a:pathLst>
              <a:path h="608856" w="608856">
                <a:moveTo>
                  <a:pt x="0" y="0"/>
                </a:moveTo>
                <a:lnTo>
                  <a:pt x="608857" y="0"/>
                </a:lnTo>
                <a:lnTo>
                  <a:pt x="608857" y="608856"/>
                </a:lnTo>
                <a:lnTo>
                  <a:pt x="0" y="608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710487" y="2575024"/>
            <a:ext cx="2865388" cy="386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b="true" sz="2249" spc="-44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Book Clubs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710487" y="3031480"/>
            <a:ext cx="9725025" cy="855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1874" spc="-38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Join a book club or create one at home. Discussing books with peers can make reading more engaging and relatable.</a:t>
            </a:r>
          </a:p>
        </p:txBody>
      </p:sp>
      <p:sp>
        <p:nvSpPr>
          <p:cNvPr name="Freeform 10" id="10" descr="preencoded.png"/>
          <p:cNvSpPr/>
          <p:nvPr/>
        </p:nvSpPr>
        <p:spPr>
          <a:xfrm flipH="false" flipV="false" rot="0">
            <a:off x="7710487" y="4617839"/>
            <a:ext cx="608856" cy="608856"/>
          </a:xfrm>
          <a:custGeom>
            <a:avLst/>
            <a:gdLst/>
            <a:ahLst/>
            <a:cxnLst/>
            <a:rect r="r" b="b" t="t" l="l"/>
            <a:pathLst>
              <a:path h="608856" w="608856">
                <a:moveTo>
                  <a:pt x="0" y="0"/>
                </a:moveTo>
                <a:lnTo>
                  <a:pt x="608857" y="0"/>
                </a:lnTo>
                <a:lnTo>
                  <a:pt x="608857" y="608856"/>
                </a:lnTo>
                <a:lnTo>
                  <a:pt x="0" y="608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710487" y="5441602"/>
            <a:ext cx="2865388" cy="386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b="true" sz="2249" spc="-44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Role-playing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710487" y="5898059"/>
            <a:ext cx="9725025" cy="855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1874" spc="-38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Bring stories to life through role-playing. Act out scenes together, creating memories and deeper understanding of the characters.</a:t>
            </a:r>
          </a:p>
        </p:txBody>
      </p:sp>
      <p:sp>
        <p:nvSpPr>
          <p:cNvPr name="Freeform 13" id="13" descr="preencoded.png"/>
          <p:cNvSpPr/>
          <p:nvPr/>
        </p:nvSpPr>
        <p:spPr>
          <a:xfrm flipH="false" flipV="false" rot="0">
            <a:off x="7710487" y="7484417"/>
            <a:ext cx="608856" cy="608856"/>
          </a:xfrm>
          <a:custGeom>
            <a:avLst/>
            <a:gdLst/>
            <a:ahLst/>
            <a:cxnLst/>
            <a:rect r="r" b="b" t="t" l="l"/>
            <a:pathLst>
              <a:path h="608856" w="608856">
                <a:moveTo>
                  <a:pt x="0" y="0"/>
                </a:moveTo>
                <a:lnTo>
                  <a:pt x="608857" y="0"/>
                </a:lnTo>
                <a:lnTo>
                  <a:pt x="608857" y="608857"/>
                </a:lnTo>
                <a:lnTo>
                  <a:pt x="0" y="6088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710487" y="8308181"/>
            <a:ext cx="2865388" cy="386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b="true" sz="2249" spc="-44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Creative Activities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710487" y="8764637"/>
            <a:ext cx="9725025" cy="855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1874" spc="-38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Encourage creative expression related to books. Drawing, writing fan fiction, or crafting book-themed projects can add another layer of enjoyment.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08906" y="745034"/>
            <a:ext cx="16270189" cy="1743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25"/>
              </a:lnSpc>
            </a:pPr>
            <a:r>
              <a:rPr lang="en-US" b="true" sz="5312" spc="-106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Fostering a Love of Reading Through Family Involvement</a:t>
            </a:r>
          </a:p>
        </p:txBody>
      </p:sp>
      <p:sp>
        <p:nvSpPr>
          <p:cNvPr name="Freeform 6" id="6" descr="preencoded.png"/>
          <p:cNvSpPr/>
          <p:nvPr/>
        </p:nvSpPr>
        <p:spPr>
          <a:xfrm flipH="false" flipV="false" rot="0">
            <a:off x="3734097" y="3064966"/>
            <a:ext cx="2684561" cy="2095797"/>
          </a:xfrm>
          <a:custGeom>
            <a:avLst/>
            <a:gdLst/>
            <a:ahLst/>
            <a:cxnLst/>
            <a:rect r="r" b="b" t="t" l="l"/>
            <a:pathLst>
              <a:path h="2095797" w="2684561">
                <a:moveTo>
                  <a:pt x="0" y="0"/>
                </a:moveTo>
                <a:lnTo>
                  <a:pt x="2684562" y="0"/>
                </a:lnTo>
                <a:lnTo>
                  <a:pt x="2684562" y="2095798"/>
                </a:lnTo>
                <a:lnTo>
                  <a:pt x="0" y="2095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" t="0" r="-34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986189" y="3971776"/>
            <a:ext cx="180231" cy="700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b="true" sz="2812" spc="-56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706940" y="3545681"/>
            <a:ext cx="3391495" cy="461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b="true" sz="2625" spc="-53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Read Together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706940" y="4094857"/>
            <a:ext cx="10067181" cy="546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4"/>
              </a:lnSpc>
            </a:pPr>
            <a:r>
              <a:rPr lang="en-US" sz="2249" spc="-44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Make reading a family tradition by sharing stories aloud or taking turns reading chapters.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6490692" y="5177730"/>
            <a:ext cx="10716369" cy="19050"/>
            <a:chOff x="0" y="0"/>
            <a:chExt cx="14288492" cy="25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288515" cy="25400"/>
            </a:xfrm>
            <a:custGeom>
              <a:avLst/>
              <a:gdLst/>
              <a:ahLst/>
              <a:cxnLst/>
              <a:rect r="r" b="b" t="t" l="l"/>
              <a:pathLst>
                <a:path h="25400" w="14288515">
                  <a:moveTo>
                    <a:pt x="0" y="12700"/>
                  </a:moveTo>
                  <a:cubicBezTo>
                    <a:pt x="0" y="5715"/>
                    <a:pt x="5715" y="0"/>
                    <a:pt x="12700" y="0"/>
                  </a:cubicBezTo>
                  <a:lnTo>
                    <a:pt x="14275815" y="0"/>
                  </a:lnTo>
                  <a:cubicBezTo>
                    <a:pt x="14282801" y="0"/>
                    <a:pt x="14288515" y="5715"/>
                    <a:pt x="14288515" y="12700"/>
                  </a:cubicBezTo>
                  <a:cubicBezTo>
                    <a:pt x="14288515" y="19685"/>
                    <a:pt x="14282801" y="25400"/>
                    <a:pt x="14275815" y="25400"/>
                  </a:cubicBezTo>
                  <a:lnTo>
                    <a:pt x="12700" y="25400"/>
                  </a:lnTo>
                  <a:cubicBezTo>
                    <a:pt x="5715" y="25400"/>
                    <a:pt x="0" y="19685"/>
                    <a:pt x="0" y="12700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sp>
        <p:nvSpPr>
          <p:cNvPr name="Freeform 12" id="12" descr="preencoded.png"/>
          <p:cNvSpPr/>
          <p:nvPr/>
        </p:nvSpPr>
        <p:spPr>
          <a:xfrm flipH="false" flipV="false" rot="0">
            <a:off x="2391816" y="5232798"/>
            <a:ext cx="5369124" cy="2095798"/>
          </a:xfrm>
          <a:custGeom>
            <a:avLst/>
            <a:gdLst/>
            <a:ahLst/>
            <a:cxnLst/>
            <a:rect r="r" b="b" t="t" l="l"/>
            <a:pathLst>
              <a:path h="2095798" w="5369124">
                <a:moveTo>
                  <a:pt x="0" y="0"/>
                </a:moveTo>
                <a:lnTo>
                  <a:pt x="5369124" y="0"/>
                </a:lnTo>
                <a:lnTo>
                  <a:pt x="5369124" y="2095797"/>
                </a:lnTo>
                <a:lnTo>
                  <a:pt x="0" y="2095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4" t="0" r="-34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986189" y="5868591"/>
            <a:ext cx="180231" cy="700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b="true" sz="2812" spc="-56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049220" y="5482978"/>
            <a:ext cx="3391495" cy="461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b="true" sz="2625" spc="-53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Visit Libraries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049220" y="6032152"/>
            <a:ext cx="8941594" cy="1008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4"/>
              </a:lnSpc>
            </a:pPr>
            <a:r>
              <a:rPr lang="en-US" sz="2249" spc="-44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Make regular trips to the library, explore diverse books, and attend story time events.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7832972" y="7345561"/>
            <a:ext cx="9374089" cy="19050"/>
            <a:chOff x="0" y="0"/>
            <a:chExt cx="12498785" cy="254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498832" cy="25400"/>
            </a:xfrm>
            <a:custGeom>
              <a:avLst/>
              <a:gdLst/>
              <a:ahLst/>
              <a:cxnLst/>
              <a:rect r="r" b="b" t="t" l="l"/>
              <a:pathLst>
                <a:path h="25400" w="12498832">
                  <a:moveTo>
                    <a:pt x="0" y="12700"/>
                  </a:moveTo>
                  <a:cubicBezTo>
                    <a:pt x="0" y="5715"/>
                    <a:pt x="5715" y="0"/>
                    <a:pt x="12700" y="0"/>
                  </a:cubicBezTo>
                  <a:lnTo>
                    <a:pt x="12486132" y="0"/>
                  </a:lnTo>
                  <a:cubicBezTo>
                    <a:pt x="12493117" y="0"/>
                    <a:pt x="12498832" y="5715"/>
                    <a:pt x="12498832" y="12700"/>
                  </a:cubicBezTo>
                  <a:cubicBezTo>
                    <a:pt x="12498832" y="19685"/>
                    <a:pt x="12493117" y="25400"/>
                    <a:pt x="12486132" y="25400"/>
                  </a:cubicBezTo>
                  <a:lnTo>
                    <a:pt x="12700" y="25400"/>
                  </a:lnTo>
                  <a:cubicBezTo>
                    <a:pt x="5715" y="25400"/>
                    <a:pt x="0" y="19685"/>
                    <a:pt x="0" y="12700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sp>
        <p:nvSpPr>
          <p:cNvPr name="Freeform 18" id="18" descr="preencoded.png"/>
          <p:cNvSpPr/>
          <p:nvPr/>
        </p:nvSpPr>
        <p:spPr>
          <a:xfrm flipH="false" flipV="false" rot="0">
            <a:off x="1049536" y="7400627"/>
            <a:ext cx="8053685" cy="2095798"/>
          </a:xfrm>
          <a:custGeom>
            <a:avLst/>
            <a:gdLst/>
            <a:ahLst/>
            <a:cxnLst/>
            <a:rect r="r" b="b" t="t" l="l"/>
            <a:pathLst>
              <a:path h="2095798" w="8053685">
                <a:moveTo>
                  <a:pt x="0" y="0"/>
                </a:moveTo>
                <a:lnTo>
                  <a:pt x="8053685" y="0"/>
                </a:lnTo>
                <a:lnTo>
                  <a:pt x="8053685" y="2095798"/>
                </a:lnTo>
                <a:lnTo>
                  <a:pt x="0" y="20957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4" t="0" r="-34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986189" y="8036421"/>
            <a:ext cx="180231" cy="700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b="true" sz="2812" spc="-56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391501" y="7650808"/>
            <a:ext cx="3391495" cy="461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b="true" sz="2625" spc="-53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Model Reading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391501" y="8199984"/>
            <a:ext cx="7599312" cy="1008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4"/>
              </a:lnSpc>
            </a:pPr>
            <a:r>
              <a:rPr lang="en-US" sz="2249" spc="-44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Parents can be role models by reading regularly and discussing books with their children.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838926" y="715715"/>
            <a:ext cx="9468148" cy="1705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7"/>
              </a:lnSpc>
            </a:pPr>
            <a:r>
              <a:rPr lang="en-US" b="true" sz="5187" spc="-10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Accessing Resources and Materials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8240166" y="2841575"/>
            <a:ext cx="38100" cy="6672411"/>
            <a:chOff x="0" y="0"/>
            <a:chExt cx="50800" cy="889654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0800" cy="8896604"/>
            </a:xfrm>
            <a:custGeom>
              <a:avLst/>
              <a:gdLst/>
              <a:ahLst/>
              <a:cxnLst/>
              <a:rect r="r" b="b" t="t" l="l"/>
              <a:pathLst>
                <a:path h="8896604" w="50800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cubicBezTo>
                    <a:pt x="39370" y="0"/>
                    <a:pt x="50800" y="11430"/>
                    <a:pt x="50800" y="25400"/>
                  </a:cubicBezTo>
                  <a:lnTo>
                    <a:pt x="50800" y="8871204"/>
                  </a:lnTo>
                  <a:cubicBezTo>
                    <a:pt x="50800" y="8885174"/>
                    <a:pt x="39370" y="8896604"/>
                    <a:pt x="25400" y="8896604"/>
                  </a:cubicBezTo>
                  <a:cubicBezTo>
                    <a:pt x="11430" y="8896604"/>
                    <a:pt x="0" y="8885174"/>
                    <a:pt x="0" y="8871204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8536409" y="3452961"/>
            <a:ext cx="980926" cy="38100"/>
            <a:chOff x="0" y="0"/>
            <a:chExt cx="1307902" cy="50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07846" cy="50800"/>
            </a:xfrm>
            <a:custGeom>
              <a:avLst/>
              <a:gdLst/>
              <a:ahLst/>
              <a:cxnLst/>
              <a:rect r="r" b="b" t="t" l="l"/>
              <a:pathLst>
                <a:path h="50800" w="1307846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lnTo>
                    <a:pt x="1282446" y="0"/>
                  </a:lnTo>
                  <a:cubicBezTo>
                    <a:pt x="1296416" y="0"/>
                    <a:pt x="1307846" y="11430"/>
                    <a:pt x="1307846" y="25400"/>
                  </a:cubicBezTo>
                  <a:cubicBezTo>
                    <a:pt x="1307846" y="39370"/>
                    <a:pt x="1296416" y="50800"/>
                    <a:pt x="1282446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939162" y="3152031"/>
            <a:ext cx="640110" cy="640110"/>
            <a:chOff x="0" y="0"/>
            <a:chExt cx="853480" cy="8534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350" y="6350"/>
              <a:ext cx="840740" cy="840740"/>
            </a:xfrm>
            <a:custGeom>
              <a:avLst/>
              <a:gdLst/>
              <a:ahLst/>
              <a:cxnLst/>
              <a:rect r="r" b="b" t="t" l="l"/>
              <a:pathLst>
                <a:path h="840740" w="840740">
                  <a:moveTo>
                    <a:pt x="0" y="156972"/>
                  </a:moveTo>
                  <a:cubicBezTo>
                    <a:pt x="0" y="70231"/>
                    <a:pt x="70231" y="0"/>
                    <a:pt x="156972" y="0"/>
                  </a:cubicBezTo>
                  <a:lnTo>
                    <a:pt x="683768" y="0"/>
                  </a:lnTo>
                  <a:cubicBezTo>
                    <a:pt x="770509" y="0"/>
                    <a:pt x="840740" y="70231"/>
                    <a:pt x="840740" y="156972"/>
                  </a:cubicBezTo>
                  <a:lnTo>
                    <a:pt x="840740" y="683768"/>
                  </a:lnTo>
                  <a:cubicBezTo>
                    <a:pt x="840740" y="770509"/>
                    <a:pt x="770509" y="840740"/>
                    <a:pt x="683768" y="840740"/>
                  </a:cubicBezTo>
                  <a:lnTo>
                    <a:pt x="156972" y="840740"/>
                  </a:lnTo>
                  <a:cubicBezTo>
                    <a:pt x="70231" y="840740"/>
                    <a:pt x="0" y="770509"/>
                    <a:pt x="0" y="683768"/>
                  </a:cubicBezTo>
                  <a:close/>
                </a:path>
              </a:pathLst>
            </a:custGeom>
            <a:solidFill>
              <a:srgbClr val="F0D4F7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53440" cy="853440"/>
            </a:xfrm>
            <a:custGeom>
              <a:avLst/>
              <a:gdLst/>
              <a:ahLst/>
              <a:cxnLst/>
              <a:rect r="r" b="b" t="t" l="l"/>
              <a:pathLst>
                <a:path h="853440" w="853440">
                  <a:moveTo>
                    <a:pt x="0" y="163322"/>
                  </a:moveTo>
                  <a:cubicBezTo>
                    <a:pt x="0" y="73152"/>
                    <a:pt x="73152" y="0"/>
                    <a:pt x="163322" y="0"/>
                  </a:cubicBezTo>
                  <a:lnTo>
                    <a:pt x="690118" y="0"/>
                  </a:lnTo>
                  <a:lnTo>
                    <a:pt x="690118" y="6350"/>
                  </a:lnTo>
                  <a:lnTo>
                    <a:pt x="690118" y="0"/>
                  </a:lnTo>
                  <a:lnTo>
                    <a:pt x="690118" y="6350"/>
                  </a:lnTo>
                  <a:lnTo>
                    <a:pt x="690118" y="0"/>
                  </a:lnTo>
                  <a:cubicBezTo>
                    <a:pt x="780415" y="0"/>
                    <a:pt x="853440" y="73152"/>
                    <a:pt x="853440" y="163322"/>
                  </a:cubicBezTo>
                  <a:lnTo>
                    <a:pt x="853440" y="690118"/>
                  </a:lnTo>
                  <a:lnTo>
                    <a:pt x="847090" y="690118"/>
                  </a:lnTo>
                  <a:lnTo>
                    <a:pt x="853440" y="690118"/>
                  </a:lnTo>
                  <a:cubicBezTo>
                    <a:pt x="853440" y="780288"/>
                    <a:pt x="780288" y="853440"/>
                    <a:pt x="690118" y="853440"/>
                  </a:cubicBezTo>
                  <a:lnTo>
                    <a:pt x="690118" y="847090"/>
                  </a:lnTo>
                  <a:lnTo>
                    <a:pt x="690118" y="853440"/>
                  </a:lnTo>
                  <a:lnTo>
                    <a:pt x="163322" y="853440"/>
                  </a:lnTo>
                  <a:lnTo>
                    <a:pt x="163322" y="847090"/>
                  </a:lnTo>
                  <a:lnTo>
                    <a:pt x="163322" y="853440"/>
                  </a:lnTo>
                  <a:cubicBezTo>
                    <a:pt x="73152" y="853440"/>
                    <a:pt x="0" y="780415"/>
                    <a:pt x="0" y="690118"/>
                  </a:cubicBezTo>
                  <a:lnTo>
                    <a:pt x="0" y="163322"/>
                  </a:lnTo>
                  <a:lnTo>
                    <a:pt x="6350" y="163322"/>
                  </a:lnTo>
                  <a:lnTo>
                    <a:pt x="0" y="163322"/>
                  </a:lnTo>
                  <a:moveTo>
                    <a:pt x="12700" y="163322"/>
                  </a:moveTo>
                  <a:lnTo>
                    <a:pt x="12700" y="690118"/>
                  </a:lnTo>
                  <a:lnTo>
                    <a:pt x="6350" y="690118"/>
                  </a:lnTo>
                  <a:lnTo>
                    <a:pt x="12700" y="690118"/>
                  </a:lnTo>
                  <a:cubicBezTo>
                    <a:pt x="12700" y="773303"/>
                    <a:pt x="80137" y="840740"/>
                    <a:pt x="163322" y="840740"/>
                  </a:cubicBezTo>
                  <a:lnTo>
                    <a:pt x="690118" y="840740"/>
                  </a:lnTo>
                  <a:cubicBezTo>
                    <a:pt x="773303" y="840740"/>
                    <a:pt x="840740" y="773303"/>
                    <a:pt x="840740" y="690118"/>
                  </a:cubicBezTo>
                  <a:lnTo>
                    <a:pt x="840740" y="163322"/>
                  </a:lnTo>
                  <a:lnTo>
                    <a:pt x="847090" y="163322"/>
                  </a:lnTo>
                  <a:lnTo>
                    <a:pt x="840740" y="163322"/>
                  </a:lnTo>
                  <a:cubicBezTo>
                    <a:pt x="840740" y="80137"/>
                    <a:pt x="773303" y="12700"/>
                    <a:pt x="690118" y="12700"/>
                  </a:cubicBezTo>
                  <a:lnTo>
                    <a:pt x="163322" y="12700"/>
                  </a:lnTo>
                  <a:lnTo>
                    <a:pt x="163322" y="6350"/>
                  </a:lnTo>
                  <a:lnTo>
                    <a:pt x="163322" y="12700"/>
                  </a:lnTo>
                  <a:cubicBezTo>
                    <a:pt x="80137" y="12700"/>
                    <a:pt x="12700" y="80137"/>
                    <a:pt x="12700" y="163322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8160320" y="3312319"/>
            <a:ext cx="197793" cy="357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2"/>
              </a:lnSpc>
            </a:pPr>
            <a:r>
              <a:rPr lang="en-US" b="true" sz="3062" spc="-62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800630" y="3102769"/>
            <a:ext cx="3297287" cy="431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b="true" sz="2562" spc="-52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Public Libraries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800630" y="3606850"/>
            <a:ext cx="7506444" cy="991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187" spc="-43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Libraries offer a wealth of resources, including books, audiobooks, e-books, and online learning platforms.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8536409" y="5770512"/>
            <a:ext cx="980926" cy="38100"/>
            <a:chOff x="0" y="0"/>
            <a:chExt cx="1307902" cy="50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307846" cy="50800"/>
            </a:xfrm>
            <a:custGeom>
              <a:avLst/>
              <a:gdLst/>
              <a:ahLst/>
              <a:cxnLst/>
              <a:rect r="r" b="b" t="t" l="l"/>
              <a:pathLst>
                <a:path h="50800" w="1307846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lnTo>
                    <a:pt x="1282446" y="0"/>
                  </a:lnTo>
                  <a:cubicBezTo>
                    <a:pt x="1296416" y="0"/>
                    <a:pt x="1307846" y="11430"/>
                    <a:pt x="1307846" y="25400"/>
                  </a:cubicBezTo>
                  <a:cubicBezTo>
                    <a:pt x="1307846" y="39370"/>
                    <a:pt x="1296416" y="50800"/>
                    <a:pt x="1282446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7939162" y="5469582"/>
            <a:ext cx="640110" cy="640110"/>
            <a:chOff x="0" y="0"/>
            <a:chExt cx="853480" cy="85348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6350" y="6350"/>
              <a:ext cx="840740" cy="840740"/>
            </a:xfrm>
            <a:custGeom>
              <a:avLst/>
              <a:gdLst/>
              <a:ahLst/>
              <a:cxnLst/>
              <a:rect r="r" b="b" t="t" l="l"/>
              <a:pathLst>
                <a:path h="840740" w="840740">
                  <a:moveTo>
                    <a:pt x="0" y="156972"/>
                  </a:moveTo>
                  <a:cubicBezTo>
                    <a:pt x="0" y="70231"/>
                    <a:pt x="70231" y="0"/>
                    <a:pt x="156972" y="0"/>
                  </a:cubicBezTo>
                  <a:lnTo>
                    <a:pt x="683768" y="0"/>
                  </a:lnTo>
                  <a:cubicBezTo>
                    <a:pt x="770509" y="0"/>
                    <a:pt x="840740" y="70231"/>
                    <a:pt x="840740" y="156972"/>
                  </a:cubicBezTo>
                  <a:lnTo>
                    <a:pt x="840740" y="683768"/>
                  </a:lnTo>
                  <a:cubicBezTo>
                    <a:pt x="840740" y="770509"/>
                    <a:pt x="770509" y="840740"/>
                    <a:pt x="683768" y="840740"/>
                  </a:cubicBezTo>
                  <a:lnTo>
                    <a:pt x="156972" y="840740"/>
                  </a:lnTo>
                  <a:cubicBezTo>
                    <a:pt x="70231" y="840740"/>
                    <a:pt x="0" y="770509"/>
                    <a:pt x="0" y="683768"/>
                  </a:cubicBezTo>
                  <a:close/>
                </a:path>
              </a:pathLst>
            </a:custGeom>
            <a:solidFill>
              <a:srgbClr val="F0D4F7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53440" cy="853440"/>
            </a:xfrm>
            <a:custGeom>
              <a:avLst/>
              <a:gdLst/>
              <a:ahLst/>
              <a:cxnLst/>
              <a:rect r="r" b="b" t="t" l="l"/>
              <a:pathLst>
                <a:path h="853440" w="853440">
                  <a:moveTo>
                    <a:pt x="0" y="163322"/>
                  </a:moveTo>
                  <a:cubicBezTo>
                    <a:pt x="0" y="73152"/>
                    <a:pt x="73152" y="0"/>
                    <a:pt x="163322" y="0"/>
                  </a:cubicBezTo>
                  <a:lnTo>
                    <a:pt x="690118" y="0"/>
                  </a:lnTo>
                  <a:lnTo>
                    <a:pt x="690118" y="6350"/>
                  </a:lnTo>
                  <a:lnTo>
                    <a:pt x="690118" y="0"/>
                  </a:lnTo>
                  <a:lnTo>
                    <a:pt x="690118" y="6350"/>
                  </a:lnTo>
                  <a:lnTo>
                    <a:pt x="690118" y="0"/>
                  </a:lnTo>
                  <a:cubicBezTo>
                    <a:pt x="780415" y="0"/>
                    <a:pt x="853440" y="73152"/>
                    <a:pt x="853440" y="163322"/>
                  </a:cubicBezTo>
                  <a:lnTo>
                    <a:pt x="853440" y="690118"/>
                  </a:lnTo>
                  <a:lnTo>
                    <a:pt x="847090" y="690118"/>
                  </a:lnTo>
                  <a:lnTo>
                    <a:pt x="853440" y="690118"/>
                  </a:lnTo>
                  <a:cubicBezTo>
                    <a:pt x="853440" y="780288"/>
                    <a:pt x="780288" y="853440"/>
                    <a:pt x="690118" y="853440"/>
                  </a:cubicBezTo>
                  <a:lnTo>
                    <a:pt x="690118" y="847090"/>
                  </a:lnTo>
                  <a:lnTo>
                    <a:pt x="690118" y="853440"/>
                  </a:lnTo>
                  <a:lnTo>
                    <a:pt x="163322" y="853440"/>
                  </a:lnTo>
                  <a:lnTo>
                    <a:pt x="163322" y="847090"/>
                  </a:lnTo>
                  <a:lnTo>
                    <a:pt x="163322" y="853440"/>
                  </a:lnTo>
                  <a:cubicBezTo>
                    <a:pt x="73152" y="853440"/>
                    <a:pt x="0" y="780415"/>
                    <a:pt x="0" y="690118"/>
                  </a:cubicBezTo>
                  <a:lnTo>
                    <a:pt x="0" y="163322"/>
                  </a:lnTo>
                  <a:lnTo>
                    <a:pt x="6350" y="163322"/>
                  </a:lnTo>
                  <a:lnTo>
                    <a:pt x="0" y="163322"/>
                  </a:lnTo>
                  <a:moveTo>
                    <a:pt x="12700" y="163322"/>
                  </a:moveTo>
                  <a:lnTo>
                    <a:pt x="12700" y="690118"/>
                  </a:lnTo>
                  <a:lnTo>
                    <a:pt x="6350" y="690118"/>
                  </a:lnTo>
                  <a:lnTo>
                    <a:pt x="12700" y="690118"/>
                  </a:lnTo>
                  <a:cubicBezTo>
                    <a:pt x="12700" y="773303"/>
                    <a:pt x="80137" y="840740"/>
                    <a:pt x="163322" y="840740"/>
                  </a:cubicBezTo>
                  <a:lnTo>
                    <a:pt x="690118" y="840740"/>
                  </a:lnTo>
                  <a:cubicBezTo>
                    <a:pt x="773303" y="840740"/>
                    <a:pt x="840740" y="773303"/>
                    <a:pt x="840740" y="690118"/>
                  </a:cubicBezTo>
                  <a:lnTo>
                    <a:pt x="840740" y="163322"/>
                  </a:lnTo>
                  <a:lnTo>
                    <a:pt x="847090" y="163322"/>
                  </a:lnTo>
                  <a:lnTo>
                    <a:pt x="840740" y="163322"/>
                  </a:lnTo>
                  <a:cubicBezTo>
                    <a:pt x="840740" y="80137"/>
                    <a:pt x="773303" y="12700"/>
                    <a:pt x="690118" y="12700"/>
                  </a:cubicBezTo>
                  <a:lnTo>
                    <a:pt x="163322" y="12700"/>
                  </a:lnTo>
                  <a:lnTo>
                    <a:pt x="163322" y="6350"/>
                  </a:lnTo>
                  <a:lnTo>
                    <a:pt x="163322" y="12700"/>
                  </a:lnTo>
                  <a:cubicBezTo>
                    <a:pt x="80137" y="12700"/>
                    <a:pt x="12700" y="80137"/>
                    <a:pt x="12700" y="163322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8160320" y="5629870"/>
            <a:ext cx="197793" cy="357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2"/>
              </a:lnSpc>
            </a:pPr>
            <a:r>
              <a:rPr lang="en-US" b="true" sz="3062" spc="-62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800630" y="5420320"/>
            <a:ext cx="3297287" cy="431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b="true" sz="2562" spc="-52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Online Resources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800630" y="5924401"/>
            <a:ext cx="7506444" cy="991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187" spc="-43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Explore free online reading resources, educational apps, and websites that provide interactive learning opportunities.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8536409" y="8088065"/>
            <a:ext cx="980926" cy="38100"/>
            <a:chOff x="0" y="0"/>
            <a:chExt cx="1307902" cy="50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307846" cy="50800"/>
            </a:xfrm>
            <a:custGeom>
              <a:avLst/>
              <a:gdLst/>
              <a:ahLst/>
              <a:cxnLst/>
              <a:rect r="r" b="b" t="t" l="l"/>
              <a:pathLst>
                <a:path h="50800" w="1307846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lnTo>
                    <a:pt x="1282446" y="0"/>
                  </a:lnTo>
                  <a:cubicBezTo>
                    <a:pt x="1296416" y="0"/>
                    <a:pt x="1307846" y="11430"/>
                    <a:pt x="1307846" y="25400"/>
                  </a:cubicBezTo>
                  <a:cubicBezTo>
                    <a:pt x="1307846" y="39370"/>
                    <a:pt x="1296416" y="50800"/>
                    <a:pt x="1282446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7939162" y="7787134"/>
            <a:ext cx="640110" cy="640110"/>
            <a:chOff x="0" y="0"/>
            <a:chExt cx="853480" cy="85348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6350" y="6350"/>
              <a:ext cx="840740" cy="840740"/>
            </a:xfrm>
            <a:custGeom>
              <a:avLst/>
              <a:gdLst/>
              <a:ahLst/>
              <a:cxnLst/>
              <a:rect r="r" b="b" t="t" l="l"/>
              <a:pathLst>
                <a:path h="840740" w="840740">
                  <a:moveTo>
                    <a:pt x="0" y="156972"/>
                  </a:moveTo>
                  <a:cubicBezTo>
                    <a:pt x="0" y="70231"/>
                    <a:pt x="70231" y="0"/>
                    <a:pt x="156972" y="0"/>
                  </a:cubicBezTo>
                  <a:lnTo>
                    <a:pt x="683768" y="0"/>
                  </a:lnTo>
                  <a:cubicBezTo>
                    <a:pt x="770509" y="0"/>
                    <a:pt x="840740" y="70231"/>
                    <a:pt x="840740" y="156972"/>
                  </a:cubicBezTo>
                  <a:lnTo>
                    <a:pt x="840740" y="683768"/>
                  </a:lnTo>
                  <a:cubicBezTo>
                    <a:pt x="840740" y="770509"/>
                    <a:pt x="770509" y="840740"/>
                    <a:pt x="683768" y="840740"/>
                  </a:cubicBezTo>
                  <a:lnTo>
                    <a:pt x="156972" y="840740"/>
                  </a:lnTo>
                  <a:cubicBezTo>
                    <a:pt x="70231" y="840740"/>
                    <a:pt x="0" y="770509"/>
                    <a:pt x="0" y="683768"/>
                  </a:cubicBezTo>
                  <a:close/>
                </a:path>
              </a:pathLst>
            </a:custGeom>
            <a:solidFill>
              <a:srgbClr val="F0D4F7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53440" cy="853440"/>
            </a:xfrm>
            <a:custGeom>
              <a:avLst/>
              <a:gdLst/>
              <a:ahLst/>
              <a:cxnLst/>
              <a:rect r="r" b="b" t="t" l="l"/>
              <a:pathLst>
                <a:path h="853440" w="853440">
                  <a:moveTo>
                    <a:pt x="0" y="163322"/>
                  </a:moveTo>
                  <a:cubicBezTo>
                    <a:pt x="0" y="73152"/>
                    <a:pt x="73152" y="0"/>
                    <a:pt x="163322" y="0"/>
                  </a:cubicBezTo>
                  <a:lnTo>
                    <a:pt x="690118" y="0"/>
                  </a:lnTo>
                  <a:lnTo>
                    <a:pt x="690118" y="6350"/>
                  </a:lnTo>
                  <a:lnTo>
                    <a:pt x="690118" y="0"/>
                  </a:lnTo>
                  <a:lnTo>
                    <a:pt x="690118" y="6350"/>
                  </a:lnTo>
                  <a:lnTo>
                    <a:pt x="690118" y="0"/>
                  </a:lnTo>
                  <a:cubicBezTo>
                    <a:pt x="780415" y="0"/>
                    <a:pt x="853440" y="73152"/>
                    <a:pt x="853440" y="163322"/>
                  </a:cubicBezTo>
                  <a:lnTo>
                    <a:pt x="853440" y="690118"/>
                  </a:lnTo>
                  <a:lnTo>
                    <a:pt x="847090" y="690118"/>
                  </a:lnTo>
                  <a:lnTo>
                    <a:pt x="853440" y="690118"/>
                  </a:lnTo>
                  <a:cubicBezTo>
                    <a:pt x="853440" y="780288"/>
                    <a:pt x="780288" y="853440"/>
                    <a:pt x="690118" y="853440"/>
                  </a:cubicBezTo>
                  <a:lnTo>
                    <a:pt x="690118" y="847090"/>
                  </a:lnTo>
                  <a:lnTo>
                    <a:pt x="690118" y="853440"/>
                  </a:lnTo>
                  <a:lnTo>
                    <a:pt x="163322" y="853440"/>
                  </a:lnTo>
                  <a:lnTo>
                    <a:pt x="163322" y="847090"/>
                  </a:lnTo>
                  <a:lnTo>
                    <a:pt x="163322" y="853440"/>
                  </a:lnTo>
                  <a:cubicBezTo>
                    <a:pt x="73152" y="853440"/>
                    <a:pt x="0" y="780415"/>
                    <a:pt x="0" y="690118"/>
                  </a:cubicBezTo>
                  <a:lnTo>
                    <a:pt x="0" y="163322"/>
                  </a:lnTo>
                  <a:lnTo>
                    <a:pt x="6350" y="163322"/>
                  </a:lnTo>
                  <a:lnTo>
                    <a:pt x="0" y="163322"/>
                  </a:lnTo>
                  <a:moveTo>
                    <a:pt x="12700" y="163322"/>
                  </a:moveTo>
                  <a:lnTo>
                    <a:pt x="12700" y="690118"/>
                  </a:lnTo>
                  <a:lnTo>
                    <a:pt x="6350" y="690118"/>
                  </a:lnTo>
                  <a:lnTo>
                    <a:pt x="12700" y="690118"/>
                  </a:lnTo>
                  <a:cubicBezTo>
                    <a:pt x="12700" y="773303"/>
                    <a:pt x="80137" y="840740"/>
                    <a:pt x="163322" y="840740"/>
                  </a:cubicBezTo>
                  <a:lnTo>
                    <a:pt x="690118" y="840740"/>
                  </a:lnTo>
                  <a:cubicBezTo>
                    <a:pt x="773303" y="840740"/>
                    <a:pt x="840740" y="773303"/>
                    <a:pt x="840740" y="690118"/>
                  </a:cubicBezTo>
                  <a:lnTo>
                    <a:pt x="840740" y="163322"/>
                  </a:lnTo>
                  <a:lnTo>
                    <a:pt x="847090" y="163322"/>
                  </a:lnTo>
                  <a:lnTo>
                    <a:pt x="840740" y="163322"/>
                  </a:lnTo>
                  <a:cubicBezTo>
                    <a:pt x="840740" y="80137"/>
                    <a:pt x="773303" y="12700"/>
                    <a:pt x="690118" y="12700"/>
                  </a:cubicBezTo>
                  <a:lnTo>
                    <a:pt x="163322" y="12700"/>
                  </a:lnTo>
                  <a:lnTo>
                    <a:pt x="163322" y="6350"/>
                  </a:lnTo>
                  <a:lnTo>
                    <a:pt x="163322" y="12700"/>
                  </a:lnTo>
                  <a:cubicBezTo>
                    <a:pt x="80137" y="12700"/>
                    <a:pt x="12700" y="80137"/>
                    <a:pt x="12700" y="163322"/>
                  </a:cubicBezTo>
                  <a:close/>
                </a:path>
              </a:pathLst>
            </a:custGeom>
            <a:solidFill>
              <a:srgbClr val="D6BADD"/>
            </a:solid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8160320" y="7947422"/>
            <a:ext cx="197793" cy="357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2"/>
              </a:lnSpc>
            </a:pPr>
            <a:r>
              <a:rPr lang="en-US" b="true" sz="3062" spc="-62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800630" y="7737873"/>
            <a:ext cx="3297287" cy="431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b="true" sz="2562" spc="-52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School Resources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800630" y="8241952"/>
            <a:ext cx="7506444" cy="991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187" spc="-43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Connect with your child's school librarian or teacher for recommendations, booklists, and classroom resources.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811541" y="820490"/>
            <a:ext cx="9522916" cy="1650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9"/>
              </a:lnSpc>
            </a:pPr>
            <a:r>
              <a:rPr lang="en-US" b="true" sz="4999" spc="-10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Monitoring Progress &amp; Celebrating Success</a:t>
            </a:r>
          </a:p>
        </p:txBody>
      </p:sp>
      <p:sp>
        <p:nvSpPr>
          <p:cNvPr name="Freeform 7" id="7" descr="preencoded.png"/>
          <p:cNvSpPr/>
          <p:nvPr/>
        </p:nvSpPr>
        <p:spPr>
          <a:xfrm flipH="false" flipV="false" rot="0">
            <a:off x="7811541" y="2879675"/>
            <a:ext cx="1362373" cy="2179736"/>
          </a:xfrm>
          <a:custGeom>
            <a:avLst/>
            <a:gdLst/>
            <a:ahLst/>
            <a:cxnLst/>
            <a:rect r="r" b="b" t="t" l="l"/>
            <a:pathLst>
              <a:path h="2179736" w="1362373">
                <a:moveTo>
                  <a:pt x="0" y="0"/>
                </a:moveTo>
                <a:lnTo>
                  <a:pt x="1362373" y="0"/>
                </a:lnTo>
                <a:lnTo>
                  <a:pt x="1362373" y="2179736"/>
                </a:lnTo>
                <a:lnTo>
                  <a:pt x="0" y="21797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5" r="0" b="-45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582596" y="3123456"/>
            <a:ext cx="3205609" cy="429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b="true" sz="2499" spc="-49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Discuss Reading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582596" y="3630365"/>
            <a:ext cx="7751861" cy="957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125" spc="-42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Have regular conversations about books. Ask open-ended questions to encourage critical thinking and spark discussions.</a:t>
            </a:r>
          </a:p>
        </p:txBody>
      </p:sp>
      <p:sp>
        <p:nvSpPr>
          <p:cNvPr name="Freeform 10" id="10" descr="preencoded.png"/>
          <p:cNvSpPr/>
          <p:nvPr/>
        </p:nvSpPr>
        <p:spPr>
          <a:xfrm flipH="false" flipV="false" rot="0">
            <a:off x="7811541" y="5059412"/>
            <a:ext cx="1362373" cy="2179736"/>
          </a:xfrm>
          <a:custGeom>
            <a:avLst/>
            <a:gdLst/>
            <a:ahLst/>
            <a:cxnLst/>
            <a:rect r="r" b="b" t="t" l="l"/>
            <a:pathLst>
              <a:path h="2179736" w="1362373">
                <a:moveTo>
                  <a:pt x="0" y="0"/>
                </a:moveTo>
                <a:lnTo>
                  <a:pt x="1362373" y="0"/>
                </a:lnTo>
                <a:lnTo>
                  <a:pt x="1362373" y="2179737"/>
                </a:lnTo>
                <a:lnTo>
                  <a:pt x="0" y="21797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5" r="0" b="-45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582596" y="5303192"/>
            <a:ext cx="3205609" cy="429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b="true" sz="2499" spc="-49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Track Reading Habits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82596" y="5810101"/>
            <a:ext cx="7751861" cy="957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125" spc="-42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Monitor reading time and progress. Keep a reading log or journal to track favorite books, themes, and areas for growth.</a:t>
            </a:r>
          </a:p>
        </p:txBody>
      </p:sp>
      <p:sp>
        <p:nvSpPr>
          <p:cNvPr name="Freeform 13" id="13" descr="preencoded.png"/>
          <p:cNvSpPr/>
          <p:nvPr/>
        </p:nvSpPr>
        <p:spPr>
          <a:xfrm flipH="false" flipV="false" rot="0">
            <a:off x="7811541" y="7239149"/>
            <a:ext cx="1362373" cy="2179736"/>
          </a:xfrm>
          <a:custGeom>
            <a:avLst/>
            <a:gdLst/>
            <a:ahLst/>
            <a:cxnLst/>
            <a:rect r="r" b="b" t="t" l="l"/>
            <a:pathLst>
              <a:path h="2179736" w="1362373">
                <a:moveTo>
                  <a:pt x="0" y="0"/>
                </a:moveTo>
                <a:lnTo>
                  <a:pt x="1362373" y="0"/>
                </a:lnTo>
                <a:lnTo>
                  <a:pt x="1362373" y="2179736"/>
                </a:lnTo>
                <a:lnTo>
                  <a:pt x="0" y="21797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5" r="0" b="-45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582596" y="7320111"/>
            <a:ext cx="3363217" cy="429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b="true" sz="2499" spc="-49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Celebrate Achievements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582596" y="7989837"/>
            <a:ext cx="7751861" cy="957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125" spc="-42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Recognize and reward effort and progress. Acknowledge milestones and encourage continued reading habits.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18288000" cy="3740200"/>
          </a:xfrm>
          <a:custGeom>
            <a:avLst/>
            <a:gdLst/>
            <a:ahLst/>
            <a:cxnLst/>
            <a:rect r="r" b="b" t="t" l="l"/>
            <a:pathLst>
              <a:path h="3740200" w="18288000">
                <a:moveTo>
                  <a:pt x="0" y="0"/>
                </a:moveTo>
                <a:lnTo>
                  <a:pt x="18288000" y="0"/>
                </a:lnTo>
                <a:lnTo>
                  <a:pt x="18288000" y="3740200"/>
                </a:lnTo>
                <a:lnTo>
                  <a:pt x="0" y="3740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1" r="0" b="-41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47155" y="5116711"/>
            <a:ext cx="8308181" cy="937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75"/>
              </a:lnSpc>
            </a:pPr>
            <a:r>
              <a:rPr lang="en-US" b="true" sz="5500" spc="-11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Conclusion &amp; Call to Action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47155" y="6864549"/>
            <a:ext cx="16193690" cy="1531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312" spc="-47">
                <a:solidFill>
                  <a:srgbClr val="2725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By fostering a love of reading and providing consistent support, we can empower middle schoolers to become lifelong readers. Remember, every book read is a step towards a brighter future! Let's work together to make Forest Glen Middle School a hub for literacy and learning.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DAGY6Rg9u5Y</dc:identifier>
  <dcterms:modified xsi:type="dcterms:W3CDTF">2011-08-01T06:04:30Z</dcterms:modified>
  <cp:revision>1</cp:revision>
  <dc:title>Supporting-Literacy-at-Home-Empowering-Middle-School-Students-at-Forest-Glen-Middle-School.pptx</dc:title>
</cp:coreProperties>
</file>