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37" r:id="rId1"/>
  </p:sldMasterIdLst>
  <p:notesMasterIdLst>
    <p:notesMasterId r:id="rId19"/>
  </p:notesMasterIdLst>
  <p:handoutMasterIdLst>
    <p:handoutMasterId r:id="rId20"/>
  </p:handoutMasterIdLst>
  <p:sldIdLst>
    <p:sldId id="256" r:id="rId2"/>
    <p:sldId id="275" r:id="rId3"/>
    <p:sldId id="257" r:id="rId4"/>
    <p:sldId id="269" r:id="rId5"/>
    <p:sldId id="278" r:id="rId6"/>
    <p:sldId id="258" r:id="rId7"/>
    <p:sldId id="259" r:id="rId8"/>
    <p:sldId id="276" r:id="rId9"/>
    <p:sldId id="261" r:id="rId10"/>
    <p:sldId id="263" r:id="rId11"/>
    <p:sldId id="277" r:id="rId12"/>
    <p:sldId id="265" r:id="rId13"/>
    <p:sldId id="274" r:id="rId14"/>
    <p:sldId id="266" r:id="rId15"/>
    <p:sldId id="279" r:id="rId16"/>
    <p:sldId id="268" r:id="rId17"/>
    <p:sldId id="280" r:id="rId18"/>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7" autoAdjust="0"/>
    <p:restoredTop sz="86555" autoAdjust="0"/>
  </p:normalViewPr>
  <p:slideViewPr>
    <p:cSldViewPr>
      <p:cViewPr varScale="1">
        <p:scale>
          <a:sx n="55" d="100"/>
          <a:sy n="55" d="100"/>
        </p:scale>
        <p:origin x="896" y="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00"/>
    </p:cViewPr>
  </p:sorterViewPr>
  <p:notesViewPr>
    <p:cSldViewPr>
      <p:cViewPr varScale="1">
        <p:scale>
          <a:sx n="58" d="100"/>
          <a:sy n="58" d="100"/>
        </p:scale>
        <p:origin x="-1146"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dirty="0"/>
          </a:p>
        </p:txBody>
      </p:sp>
      <p:sp>
        <p:nvSpPr>
          <p:cNvPr id="25603" name="Rectangle 3"/>
          <p:cNvSpPr>
            <a:spLocks noGrp="1" noChangeArrowheads="1"/>
          </p:cNvSpPr>
          <p:nvPr>
            <p:ph type="dt" sz="quarter" idx="1"/>
          </p:nvPr>
        </p:nvSpPr>
        <p:spPr bwMode="auto">
          <a:xfrm>
            <a:off x="3970673"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dirty="0"/>
          </a:p>
        </p:txBody>
      </p:sp>
      <p:sp>
        <p:nvSpPr>
          <p:cNvPr id="25604" name="Rectangle 4"/>
          <p:cNvSpPr>
            <a:spLocks noGrp="1" noChangeArrowheads="1"/>
          </p:cNvSpPr>
          <p:nvPr>
            <p:ph type="ftr" sz="quarter" idx="2"/>
          </p:nvPr>
        </p:nvSpPr>
        <p:spPr bwMode="auto">
          <a:xfrm>
            <a:off x="0"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dirty="0"/>
          </a:p>
        </p:txBody>
      </p:sp>
      <p:sp>
        <p:nvSpPr>
          <p:cNvPr id="25605" name="Rectangle 5"/>
          <p:cNvSpPr>
            <a:spLocks noGrp="1" noChangeArrowheads="1"/>
          </p:cNvSpPr>
          <p:nvPr>
            <p:ph type="sldNum" sz="quarter" idx="3"/>
          </p:nvPr>
        </p:nvSpPr>
        <p:spPr bwMode="auto">
          <a:xfrm>
            <a:off x="3970673"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840B3D28-61AC-49BF-B663-99083D248B91}" type="slidenum">
              <a:rPr lang="en-US"/>
              <a:pPr>
                <a:defRPr/>
              </a:pPr>
              <a:t>‹#›</a:t>
            </a:fld>
            <a:endParaRPr lang="en-US" dirty="0"/>
          </a:p>
        </p:txBody>
      </p:sp>
    </p:spTree>
    <p:extLst>
      <p:ext uri="{BB962C8B-B14F-4D97-AF65-F5344CB8AC3E}">
        <p14:creationId xmlns:p14="http://schemas.microsoft.com/office/powerpoint/2010/main" val="2261640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1" hangingPunct="1">
              <a:defRPr sz="1200"/>
            </a:lvl1pPr>
          </a:lstStyle>
          <a:p>
            <a:pPr>
              <a:defRPr/>
            </a:pPr>
            <a:endParaRPr lang="en-US" dirty="0"/>
          </a:p>
        </p:txBody>
      </p:sp>
      <p:sp>
        <p:nvSpPr>
          <p:cNvPr id="23555" name="Rectangle 3"/>
          <p:cNvSpPr>
            <a:spLocks noGrp="1" noChangeArrowheads="1"/>
          </p:cNvSpPr>
          <p:nvPr>
            <p:ph type="dt" idx="1"/>
          </p:nvPr>
        </p:nvSpPr>
        <p:spPr bwMode="auto">
          <a:xfrm>
            <a:off x="3970673" y="0"/>
            <a:ext cx="3038155" cy="464657"/>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1" hangingPunct="1">
              <a:defRPr sz="1200"/>
            </a:lvl1pPr>
          </a:lstStyle>
          <a:p>
            <a:pPr>
              <a:defRPr/>
            </a:pPr>
            <a:endParaRPr lang="en-US" dirty="0"/>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3557" name="Rectangle 5"/>
          <p:cNvSpPr>
            <a:spLocks noGrp="1" noChangeArrowheads="1"/>
          </p:cNvSpPr>
          <p:nvPr>
            <p:ph type="body" sz="quarter" idx="3"/>
          </p:nvPr>
        </p:nvSpPr>
        <p:spPr bwMode="auto">
          <a:xfrm>
            <a:off x="701356" y="4415057"/>
            <a:ext cx="5607691" cy="418354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3558" name="Rectangle 6"/>
          <p:cNvSpPr>
            <a:spLocks noGrp="1" noChangeArrowheads="1"/>
          </p:cNvSpPr>
          <p:nvPr>
            <p:ph type="ftr" sz="quarter" idx="4"/>
          </p:nvPr>
        </p:nvSpPr>
        <p:spPr bwMode="auto">
          <a:xfrm>
            <a:off x="0"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1" hangingPunct="1">
              <a:defRPr sz="1200"/>
            </a:lvl1pPr>
          </a:lstStyle>
          <a:p>
            <a:pPr>
              <a:defRPr/>
            </a:pPr>
            <a:endParaRPr lang="en-US" dirty="0"/>
          </a:p>
        </p:txBody>
      </p:sp>
      <p:sp>
        <p:nvSpPr>
          <p:cNvPr id="23559" name="Rectangle 7"/>
          <p:cNvSpPr>
            <a:spLocks noGrp="1" noChangeArrowheads="1"/>
          </p:cNvSpPr>
          <p:nvPr>
            <p:ph type="sldNum" sz="quarter" idx="5"/>
          </p:nvPr>
        </p:nvSpPr>
        <p:spPr bwMode="auto">
          <a:xfrm>
            <a:off x="3970673" y="8830113"/>
            <a:ext cx="3038155" cy="46465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8CD60D0A-E913-407C-909F-1B7D39DEC073}" type="slidenum">
              <a:rPr lang="en-US"/>
              <a:pPr>
                <a:defRPr/>
              </a:pPr>
              <a:t>‹#›</a:t>
            </a:fld>
            <a:endParaRPr lang="en-US" dirty="0"/>
          </a:p>
        </p:txBody>
      </p:sp>
    </p:spTree>
    <p:extLst>
      <p:ext uri="{BB962C8B-B14F-4D97-AF65-F5344CB8AC3E}">
        <p14:creationId xmlns:p14="http://schemas.microsoft.com/office/powerpoint/2010/main" val="31276102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p:spPr>
        <p:txBody>
          <a:bodyPr/>
          <a:lstStyle/>
          <a:p>
            <a:endParaRPr lang="en-US" dirty="0"/>
          </a:p>
        </p:txBody>
      </p:sp>
      <p:sp>
        <p:nvSpPr>
          <p:cNvPr id="22532" name="Slide Number Placeholder 3"/>
          <p:cNvSpPr>
            <a:spLocks noGrp="1"/>
          </p:cNvSpPr>
          <p:nvPr>
            <p:ph type="sldNum" sz="quarter" idx="5"/>
          </p:nvPr>
        </p:nvSpPr>
        <p:spPr>
          <a:noFill/>
        </p:spPr>
        <p:txBody>
          <a:bodyPr/>
          <a:lstStyle/>
          <a:p>
            <a:fld id="{F0B04D57-DE99-4027-8CE9-6AE316B806BF}"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dirty="0"/>
          </a:p>
        </p:txBody>
      </p:sp>
      <p:sp>
        <p:nvSpPr>
          <p:cNvPr id="23556" name="Slide Number Placeholder 3"/>
          <p:cNvSpPr>
            <a:spLocks noGrp="1"/>
          </p:cNvSpPr>
          <p:nvPr>
            <p:ph type="sldNum" sz="quarter" idx="5"/>
          </p:nvPr>
        </p:nvSpPr>
        <p:spPr>
          <a:noFill/>
        </p:spPr>
        <p:txBody>
          <a:bodyPr/>
          <a:lstStyle/>
          <a:p>
            <a:fld id="{E0B72BCD-1A3F-4D8E-8A4C-A7AAE7E62271}"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dirty="0"/>
          </a:p>
        </p:txBody>
      </p:sp>
      <p:sp>
        <p:nvSpPr>
          <p:cNvPr id="23556" name="Slide Number Placeholder 3"/>
          <p:cNvSpPr>
            <a:spLocks noGrp="1"/>
          </p:cNvSpPr>
          <p:nvPr>
            <p:ph type="sldNum" sz="quarter" idx="5"/>
          </p:nvPr>
        </p:nvSpPr>
        <p:spPr>
          <a:noFill/>
        </p:spPr>
        <p:txBody>
          <a:bodyPr/>
          <a:lstStyle/>
          <a:p>
            <a:fld id="{E0B72BCD-1A3F-4D8E-8A4C-A7AAE7E62271}" type="slidenum">
              <a:rPr lang="en-US" smtClean="0"/>
              <a:pPr/>
              <a:t>5</a:t>
            </a:fld>
            <a:endParaRPr lang="en-US" dirty="0"/>
          </a:p>
        </p:txBody>
      </p:sp>
    </p:spTree>
    <p:extLst>
      <p:ext uri="{BB962C8B-B14F-4D97-AF65-F5344CB8AC3E}">
        <p14:creationId xmlns:p14="http://schemas.microsoft.com/office/powerpoint/2010/main" val="1064238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F2CE957C-FAC7-4B96-92BE-FAE937C14C85}" type="slidenum">
              <a:rPr lang="en-US" smtClean="0"/>
              <a:pPr/>
              <a:t>16</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0A973-4B30-B5CB-C9D4-C9C5556DA377}"/>
            </a:ext>
          </a:extLst>
        </p:cNvPr>
        <p:cNvGrpSpPr/>
        <p:nvPr/>
      </p:nvGrpSpPr>
      <p:grpSpPr>
        <a:xfrm>
          <a:off x="0" y="0"/>
          <a:ext cx="0" cy="0"/>
          <a:chOff x="0" y="0"/>
          <a:chExt cx="0" cy="0"/>
        </a:xfrm>
      </p:grpSpPr>
      <p:sp>
        <p:nvSpPr>
          <p:cNvPr id="24578" name="Rectangle 7">
            <a:extLst>
              <a:ext uri="{FF2B5EF4-FFF2-40B4-BE49-F238E27FC236}">
                <a16:creationId xmlns:a16="http://schemas.microsoft.com/office/drawing/2014/main" id="{F23647CB-BBA4-935D-0CB9-2E8E96803538}"/>
              </a:ext>
            </a:extLst>
          </p:cNvPr>
          <p:cNvSpPr>
            <a:spLocks noGrp="1" noChangeArrowheads="1"/>
          </p:cNvSpPr>
          <p:nvPr>
            <p:ph type="sldNum" sz="quarter" idx="5"/>
          </p:nvPr>
        </p:nvSpPr>
        <p:spPr>
          <a:noFill/>
        </p:spPr>
        <p:txBody>
          <a:bodyPr/>
          <a:lstStyle/>
          <a:p>
            <a:fld id="{F2CE957C-FAC7-4B96-92BE-FAE937C14C85}" type="slidenum">
              <a:rPr lang="en-US" smtClean="0"/>
              <a:pPr/>
              <a:t>17</a:t>
            </a:fld>
            <a:endParaRPr lang="en-US" dirty="0"/>
          </a:p>
        </p:txBody>
      </p:sp>
      <p:sp>
        <p:nvSpPr>
          <p:cNvPr id="24579" name="Rectangle 2">
            <a:extLst>
              <a:ext uri="{FF2B5EF4-FFF2-40B4-BE49-F238E27FC236}">
                <a16:creationId xmlns:a16="http://schemas.microsoft.com/office/drawing/2014/main" id="{B1C7E2D6-87A0-D8CF-AD36-EBE308BC3A69}"/>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8DEE24BA-B701-1500-5434-0B7D2389D866}"/>
              </a:ext>
            </a:extLst>
          </p:cNvPr>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556304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a:defRPr/>
            </a:pPr>
            <a:endParaRPr lang="en-US" dirty="0"/>
          </a:p>
        </p:txBody>
      </p:sp>
      <p:sp>
        <p:nvSpPr>
          <p:cNvPr id="17" name="Footer Placeholder 16"/>
          <p:cNvSpPr>
            <a:spLocks noGrp="1"/>
          </p:cNvSpPr>
          <p:nvPr>
            <p:ph type="ftr" sz="quarter" idx="11"/>
          </p:nvPr>
        </p:nvSpPr>
        <p:spPr/>
        <p:txBody>
          <a:bodyPr/>
          <a:lstStyle/>
          <a:p>
            <a:pPr>
              <a:defRPr/>
            </a:pPr>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D96F9955-A99E-4B20-9C37-96B6D18CFBAE}" type="slidenum">
              <a:rPr lang="en-US" smtClean="0"/>
              <a:pPr>
                <a:defRPr/>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2FBA8A1-2568-4398-8FD8-3FF16327AE67}"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pPr>
              <a:defRPr/>
            </a:pPr>
            <a:fld id="{0BAE7488-F4BF-4D21-A798-0C88EC21FD0B}" type="slidenum">
              <a:rPr lang="en-US" smtClean="0"/>
              <a:pPr>
                <a:defRPr/>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pPr>
              <a:defRPr/>
            </a:pPr>
            <a:fld id="{7E72F2A9-A16E-4E36-8950-022C4FCFD9C7}" type="slidenum">
              <a:rPr lang="en-US" smtClean="0"/>
              <a:pPr>
                <a:defRPr/>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pPr>
              <a:defRPr/>
            </a:pPr>
            <a:endParaRPr lang="en-US" dirty="0"/>
          </a:p>
        </p:txBody>
      </p:sp>
      <p:sp>
        <p:nvSpPr>
          <p:cNvPr id="4" name="Date Placeholder 3"/>
          <p:cNvSpPr>
            <a:spLocks noGrp="1"/>
          </p:cNvSpPr>
          <p:nvPr>
            <p:ph type="dt" sz="half" idx="10"/>
          </p:nvPr>
        </p:nvSpPr>
        <p:spPr/>
        <p:txBody>
          <a:bodyPr/>
          <a:lstStyle/>
          <a:p>
            <a:pPr>
              <a:defRPr/>
            </a:pPr>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pPr>
              <a:defRPr/>
            </a:pPr>
            <a:fld id="{4ECC3849-25D5-4D0A-98C3-1DFD03D319C0}" type="slidenum">
              <a:rPr lang="en-US" smtClean="0"/>
              <a:pPr>
                <a:defRPr/>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7B76F73-AB9D-49CA-9F62-9E8983AB882E}" type="slidenum">
              <a:rPr lang="en-US" smtClean="0"/>
              <a:pPr>
                <a:defRPr/>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a:xfrm>
            <a:off x="304800" y="6409944"/>
            <a:ext cx="3581400" cy="365760"/>
          </a:xfrm>
        </p:spPr>
        <p:txBody>
          <a:bodyPr/>
          <a:lstStyle/>
          <a:p>
            <a:pPr>
              <a:defRPr/>
            </a:pPr>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defRPr/>
            </a:pPr>
            <a:fld id="{F9E0CDEF-80BF-4914-89DC-9B3D85F2D712}" type="slidenum">
              <a:rPr lang="en-US" smtClean="0"/>
              <a:pPr>
                <a:defRPr/>
              </a:pPr>
              <a:t>‹#›</a:t>
            </a:fld>
            <a:endParaRPr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pPr>
              <a:defRPr/>
            </a:pPr>
            <a:fld id="{471E7CDB-4AA0-42E1-A317-D0C0690F0451}"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pPr>
              <a:defRPr/>
            </a:pPr>
            <a:fld id="{5AE2FEA4-6400-4047-9D63-5445249F0E3B}"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pPr>
              <a:defRPr/>
            </a:pPr>
            <a:fld id="{E6644498-7233-4669-920D-88460C873FC0}" type="slidenum">
              <a:rPr lang="en-US" smtClean="0"/>
              <a:pPr>
                <a:defRPr/>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a:xfrm>
            <a:off x="301752" y="6410848"/>
            <a:ext cx="3383280" cy="365760"/>
          </a:xfrm>
        </p:spPr>
        <p:txBody>
          <a:bodyPr/>
          <a:lstStyle/>
          <a:p>
            <a:pPr>
              <a:defRPr/>
            </a:pP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pPr>
              <a:defRPr/>
            </a:pPr>
            <a:fld id="{A473A3CA-585C-4171-93F8-612D91D6FB0E}" type="slidenum">
              <a:rPr lang="en-US" smtClean="0"/>
              <a:pPr>
                <a:defRPr/>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pPr>
              <a:defRPr/>
            </a:pPr>
            <a:endParaRPr lang="en-US" dirty="0"/>
          </a:p>
        </p:txBody>
      </p:sp>
      <p:sp>
        <p:nvSpPr>
          <p:cNvPr id="6" name="Footer Placeholder 5"/>
          <p:cNvSpPr>
            <a:spLocks noGrp="1"/>
          </p:cNvSpPr>
          <p:nvPr>
            <p:ph type="ftr" sz="quarter" idx="11"/>
          </p:nvPr>
        </p:nvSpPr>
        <p:spPr>
          <a:xfrm>
            <a:off x="301752" y="6410848"/>
            <a:ext cx="3584448" cy="365760"/>
          </a:xfrm>
        </p:spPr>
        <p:txBody>
          <a:body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defRPr/>
            </a:pPr>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defRPr/>
            </a:pPr>
            <a:fld id="{4B866494-B017-4BAE-9A88-A1861B463CA8}" type="slidenum">
              <a:rPr lang="en-US" smtClean="0"/>
              <a:pPr>
                <a:defRPr/>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4138" r:id="rId1"/>
    <p:sldLayoutId id="2147484139" r:id="rId2"/>
    <p:sldLayoutId id="2147484140" r:id="rId3"/>
    <p:sldLayoutId id="2147484141" r:id="rId4"/>
    <p:sldLayoutId id="2147484142" r:id="rId5"/>
    <p:sldLayoutId id="2147484143" r:id="rId6"/>
    <p:sldLayoutId id="2147484144" r:id="rId7"/>
    <p:sldLayoutId id="2147484145" r:id="rId8"/>
    <p:sldLayoutId id="2147484146" r:id="rId9"/>
    <p:sldLayoutId id="2147484147" r:id="rId10"/>
    <p:sldLayoutId id="2147484148"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scsk12.org/eda/?PN=353"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SCSface@scsk12.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04900" y="2667000"/>
            <a:ext cx="6934200" cy="4038600"/>
          </a:xfrm>
        </p:spPr>
        <p:txBody>
          <a:bodyPr>
            <a:normAutofit fontScale="90000"/>
          </a:bodyPr>
          <a:lstStyle/>
          <a:p>
            <a:pPr eaLnBrk="1" hangingPunct="1">
              <a:defRPr/>
            </a:pPr>
            <a:br>
              <a:rPr lang="en-US" sz="4000" b="1" dirty="0">
                <a:solidFill>
                  <a:schemeClr val="tx1"/>
                </a:solidFill>
                <a:latin typeface="Berlin Sans FB" pitchFamily="34" charset="0"/>
              </a:rPr>
            </a:br>
            <a:br>
              <a:rPr lang="en-US" sz="4000" b="1" dirty="0">
                <a:solidFill>
                  <a:schemeClr val="tx1"/>
                </a:solidFill>
                <a:latin typeface="Berlin Sans FB" pitchFamily="34" charset="0"/>
              </a:rPr>
            </a:br>
            <a:br>
              <a:rPr lang="en-US" sz="4000" b="1" dirty="0">
                <a:solidFill>
                  <a:schemeClr val="tx1"/>
                </a:solidFill>
                <a:latin typeface="Berlin Sans FB" pitchFamily="34" charset="0"/>
              </a:rPr>
            </a:br>
            <a:r>
              <a:rPr lang="en-US" sz="4000" b="1" dirty="0">
                <a:solidFill>
                  <a:schemeClr val="tx1"/>
                </a:solidFill>
                <a:latin typeface="Berlin Sans FB" pitchFamily="34" charset="0"/>
              </a:rPr>
              <a:t>     Kingsbury Elementary</a:t>
            </a:r>
            <a:br>
              <a:rPr lang="en-US" sz="4000" dirty="0">
                <a:solidFill>
                  <a:schemeClr val="tx1"/>
                </a:solidFill>
                <a:latin typeface="Berlin Sans FB" pitchFamily="34" charset="0"/>
              </a:rPr>
            </a:br>
            <a:r>
              <a:rPr lang="en-US" sz="4000" dirty="0">
                <a:solidFill>
                  <a:schemeClr val="tx1"/>
                </a:solidFill>
                <a:latin typeface="Berlin Sans FB" pitchFamily="34" charset="0"/>
              </a:rPr>
              <a:t>    Annual Title I  Parent Meeting</a:t>
            </a:r>
            <a:br>
              <a:rPr lang="en-US" sz="4000" dirty="0">
                <a:solidFill>
                  <a:schemeClr val="tx1"/>
                </a:solidFill>
                <a:latin typeface="Berlin Sans FB" pitchFamily="34" charset="0"/>
              </a:rPr>
            </a:br>
            <a:r>
              <a:rPr lang="en-US" sz="4000" dirty="0">
                <a:solidFill>
                  <a:schemeClr val="tx1"/>
                </a:solidFill>
                <a:latin typeface="Berlin Sans FB" pitchFamily="34" charset="0"/>
              </a:rPr>
              <a:t> September 4, 2025</a:t>
            </a:r>
            <a:br>
              <a:rPr lang="en-US" sz="2800" dirty="0">
                <a:solidFill>
                  <a:schemeClr val="tx1"/>
                </a:solidFill>
                <a:latin typeface="Berlin Sans FB" pitchFamily="34" charset="0"/>
              </a:rPr>
            </a:br>
            <a:br>
              <a:rPr lang="en-US" sz="2800" dirty="0">
                <a:solidFill>
                  <a:schemeClr val="tx1"/>
                </a:solidFill>
                <a:latin typeface="Berlin Sans FB" pitchFamily="34" charset="0"/>
              </a:rPr>
            </a:br>
            <a:br>
              <a:rPr lang="en-US" sz="2800" dirty="0">
                <a:solidFill>
                  <a:schemeClr val="tx1"/>
                </a:solidFill>
                <a:latin typeface="Berlin Sans FB" pitchFamily="34" charset="0"/>
              </a:rPr>
            </a:br>
            <a:br>
              <a:rPr lang="en-US" sz="2800" dirty="0">
                <a:solidFill>
                  <a:schemeClr val="tx1"/>
                </a:solidFill>
                <a:latin typeface="Berlin Sans FB" pitchFamily="34" charset="0"/>
              </a:rPr>
            </a:br>
            <a:r>
              <a:rPr lang="en-US" sz="3600" b="1" dirty="0">
                <a:solidFill>
                  <a:schemeClr val="tx1"/>
                </a:solidFill>
                <a:latin typeface="Berlin Sans FB" pitchFamily="34" charset="0"/>
              </a:rPr>
              <a:t>Dr. </a:t>
            </a:r>
            <a:r>
              <a:rPr lang="en-US" sz="3600" b="1" dirty="0" err="1">
                <a:solidFill>
                  <a:schemeClr val="tx1"/>
                </a:solidFill>
                <a:latin typeface="Berlin Sans FB" pitchFamily="34" charset="0"/>
              </a:rPr>
              <a:t>Ticada</a:t>
            </a:r>
            <a:r>
              <a:rPr lang="en-US" sz="3600" b="1" dirty="0">
                <a:solidFill>
                  <a:schemeClr val="tx1"/>
                </a:solidFill>
                <a:latin typeface="Berlin Sans FB" pitchFamily="34" charset="0"/>
              </a:rPr>
              <a:t> Currie, Interim Principal</a:t>
            </a:r>
            <a:br>
              <a:rPr lang="en-US" sz="3600" dirty="0">
                <a:solidFill>
                  <a:schemeClr val="tx1"/>
                </a:solidFill>
                <a:latin typeface="Berlin Sans FB" pitchFamily="34" charset="0"/>
              </a:rPr>
            </a:br>
            <a:r>
              <a:rPr lang="en-US" sz="3600" dirty="0">
                <a:solidFill>
                  <a:schemeClr val="tx1"/>
                </a:solidFill>
                <a:latin typeface="Berlin Sans FB" pitchFamily="34" charset="0"/>
              </a:rPr>
              <a:t>Monica Ayers, PLC Coach</a:t>
            </a:r>
            <a:br>
              <a:rPr lang="en-US" sz="3600" dirty="0">
                <a:solidFill>
                  <a:schemeClr val="tx1"/>
                </a:solidFill>
                <a:latin typeface="Berlin Sans FB" pitchFamily="34" charset="0"/>
              </a:rPr>
            </a:br>
            <a:r>
              <a:rPr lang="en-US" sz="3600" dirty="0">
                <a:solidFill>
                  <a:schemeClr val="tx1"/>
                </a:solidFill>
                <a:latin typeface="Berlin Sans FB" pitchFamily="34" charset="0"/>
              </a:rPr>
              <a:t>Jamille Hunter, Guidance</a:t>
            </a:r>
            <a:br>
              <a:rPr lang="en-US" sz="3600" dirty="0">
                <a:solidFill>
                  <a:schemeClr val="tx1"/>
                </a:solidFill>
                <a:latin typeface="Berlin Sans FB" pitchFamily="34" charset="0"/>
              </a:rPr>
            </a:br>
            <a:r>
              <a:rPr lang="en-US" sz="3600">
                <a:solidFill>
                  <a:schemeClr val="tx1"/>
                </a:solidFill>
                <a:latin typeface="Berlin Sans FB" pitchFamily="34" charset="0"/>
              </a:rPr>
              <a:t>Brenda Nunez, Family </a:t>
            </a:r>
            <a:r>
              <a:rPr lang="en-US" sz="3600" dirty="0">
                <a:solidFill>
                  <a:schemeClr val="tx1"/>
                </a:solidFill>
                <a:latin typeface="Berlin Sans FB" pitchFamily="34" charset="0"/>
              </a:rPr>
              <a:t>Engagement</a:t>
            </a:r>
            <a:br>
              <a:rPr lang="en-US" sz="3600" dirty="0">
                <a:solidFill>
                  <a:schemeClr val="tx1"/>
                </a:solidFill>
                <a:latin typeface="Berlin Sans FB" pitchFamily="34" charset="0"/>
              </a:rPr>
            </a:br>
            <a:br>
              <a:rPr lang="en-US" sz="3600" dirty="0">
                <a:solidFill>
                  <a:schemeClr val="tx1"/>
                </a:solidFill>
                <a:latin typeface="Berlin Sans FB" pitchFamily="34" charset="0"/>
              </a:rPr>
            </a:br>
            <a:endParaRPr lang="en-US" sz="3600" dirty="0">
              <a:solidFill>
                <a:schemeClr val="tx1"/>
              </a:solidFill>
              <a:latin typeface="Berlin Sans FB" pitchFamily="34" charset="0"/>
            </a:endParaRP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09" y="152400"/>
            <a:ext cx="2362200" cy="19812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defRPr/>
            </a:pPr>
            <a:r>
              <a:rPr lang="en-US" sz="4800" dirty="0">
                <a:latin typeface="Berlin Sans FB" pitchFamily="34" charset="0"/>
              </a:rPr>
              <a:t>School Improvement Plan</a:t>
            </a:r>
          </a:p>
        </p:txBody>
      </p:sp>
      <p:sp>
        <p:nvSpPr>
          <p:cNvPr id="16387" name="Rectangle 3"/>
          <p:cNvSpPr>
            <a:spLocks noGrp="1" noChangeArrowheads="1"/>
          </p:cNvSpPr>
          <p:nvPr>
            <p:ph sz="quarter" idx="1"/>
          </p:nvPr>
        </p:nvSpPr>
        <p:spPr>
          <a:xfrm>
            <a:off x="381000" y="1752600"/>
            <a:ext cx="8229600" cy="4495800"/>
          </a:xfrm>
        </p:spPr>
        <p:txBody>
          <a:bodyPr/>
          <a:lstStyle/>
          <a:p>
            <a:pPr eaLnBrk="1" hangingPunct="1">
              <a:lnSpc>
                <a:spcPct val="90000"/>
              </a:lnSpc>
              <a:buFont typeface="Wingdings" pitchFamily="2" charset="2"/>
              <a:buChar char="§"/>
            </a:pPr>
            <a:r>
              <a:rPr lang="en-US" sz="3400" dirty="0">
                <a:latin typeface="Berlin Sans FB" pitchFamily="34" charset="0"/>
              </a:rPr>
              <a:t>Analysis of data from State Assessments, School climate surveys, etc. </a:t>
            </a:r>
          </a:p>
          <a:p>
            <a:pPr eaLnBrk="1" hangingPunct="1">
              <a:lnSpc>
                <a:spcPct val="90000"/>
              </a:lnSpc>
              <a:buFont typeface="Wingdings" pitchFamily="2" charset="2"/>
              <a:buChar char="§"/>
            </a:pPr>
            <a:r>
              <a:rPr lang="en-US" sz="3400" dirty="0">
                <a:latin typeface="Berlin Sans FB" pitchFamily="34" charset="0"/>
              </a:rPr>
              <a:t>Development of an action plan in order to address and meet the needs of our students, parents, and teachers</a:t>
            </a:r>
          </a:p>
          <a:p>
            <a:pPr eaLnBrk="1" hangingPunct="1">
              <a:lnSpc>
                <a:spcPct val="90000"/>
              </a:lnSpc>
              <a:buFont typeface="Wingdings" pitchFamily="2" charset="2"/>
              <a:buChar char="§"/>
            </a:pPr>
            <a:r>
              <a:rPr lang="en-US" sz="3400" dirty="0">
                <a:latin typeface="Berlin Sans FB" pitchFamily="34" charset="0"/>
              </a:rPr>
              <a:t>Creation of a Professional Development Plan for teachers and parents</a:t>
            </a:r>
          </a:p>
          <a:p>
            <a:pPr eaLnBrk="1" hangingPunct="1">
              <a:lnSpc>
                <a:spcPct val="90000"/>
              </a:lnSpc>
              <a:buFont typeface="Wingdings" pitchFamily="2" charset="2"/>
              <a:buChar char="§"/>
            </a:pPr>
            <a:r>
              <a:rPr lang="en-US" sz="3400" dirty="0">
                <a:latin typeface="Berlin Sans FB" pitchFamily="34" charset="0"/>
              </a:rPr>
              <a:t>Plan will be submitted in August 2025</a:t>
            </a:r>
          </a:p>
          <a:p>
            <a:pPr eaLnBrk="1" hangingPunct="1">
              <a:lnSpc>
                <a:spcPct val="90000"/>
              </a:lnSpc>
              <a:buFontTx/>
              <a:buNone/>
            </a:pPr>
            <a:endParaRPr lang="en-US" sz="3000"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defRPr/>
            </a:pPr>
            <a:r>
              <a:rPr lang="en-US" sz="4800" dirty="0">
                <a:latin typeface="Berlin Sans FB" pitchFamily="34" charset="0"/>
              </a:rPr>
              <a:t>Annual Yearly Progress</a:t>
            </a:r>
          </a:p>
        </p:txBody>
      </p:sp>
      <p:sp>
        <p:nvSpPr>
          <p:cNvPr id="16387" name="Rectangle 3"/>
          <p:cNvSpPr>
            <a:spLocks noGrp="1" noChangeArrowheads="1"/>
          </p:cNvSpPr>
          <p:nvPr>
            <p:ph sz="quarter" idx="1"/>
          </p:nvPr>
        </p:nvSpPr>
        <p:spPr>
          <a:xfrm>
            <a:off x="381000" y="1752600"/>
            <a:ext cx="8229600" cy="4038600"/>
          </a:xfrm>
        </p:spPr>
        <p:txBody>
          <a:bodyPr>
            <a:normAutofit/>
          </a:bodyPr>
          <a:lstStyle/>
          <a:p>
            <a:pPr marL="0" indent="0" algn="ctr" eaLnBrk="1" hangingPunct="1">
              <a:lnSpc>
                <a:spcPct val="90000"/>
              </a:lnSpc>
              <a:buNone/>
            </a:pPr>
            <a:r>
              <a:rPr lang="en-US" sz="5400" dirty="0">
                <a:latin typeface="Berlin Sans FB" pitchFamily="34" charset="0"/>
              </a:rPr>
              <a:t>Kingsbury Elementary remains in good status with the State of Tennessee with a composite growth score of 5 for the 2025 school year.</a:t>
            </a:r>
          </a:p>
          <a:p>
            <a:pPr eaLnBrk="1" hangingPunct="1">
              <a:lnSpc>
                <a:spcPct val="90000"/>
              </a:lnSpc>
              <a:buFontTx/>
              <a:buNone/>
            </a:pPr>
            <a:endParaRPr lang="en-US" sz="3000" dirty="0">
              <a:latin typeface="Comic Sans MS" pitchFamily="66" charset="0"/>
            </a:endParaRPr>
          </a:p>
        </p:txBody>
      </p:sp>
    </p:spTree>
    <p:extLst>
      <p:ext uri="{BB962C8B-B14F-4D97-AF65-F5344CB8AC3E}">
        <p14:creationId xmlns:p14="http://schemas.microsoft.com/office/powerpoint/2010/main" val="2165152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eaLnBrk="1" hangingPunct="1">
              <a:defRPr/>
            </a:pPr>
            <a:r>
              <a:rPr lang="en-US" sz="4800" dirty="0">
                <a:latin typeface="Berlin Sans FB" pitchFamily="34" charset="0"/>
              </a:rPr>
              <a:t>Teacher Qualifications</a:t>
            </a:r>
          </a:p>
        </p:txBody>
      </p:sp>
      <p:sp>
        <p:nvSpPr>
          <p:cNvPr id="17411" name="Rectangle 3"/>
          <p:cNvSpPr>
            <a:spLocks noGrp="1" noChangeArrowheads="1"/>
          </p:cNvSpPr>
          <p:nvPr>
            <p:ph sz="quarter" idx="1"/>
          </p:nvPr>
        </p:nvSpPr>
        <p:spPr>
          <a:xfrm>
            <a:off x="457200" y="1447800"/>
            <a:ext cx="8229600" cy="4495800"/>
          </a:xfrm>
        </p:spPr>
        <p:txBody>
          <a:bodyPr>
            <a:normAutofit fontScale="62500" lnSpcReduction="20000"/>
          </a:bodyPr>
          <a:lstStyle/>
          <a:p>
            <a:pPr algn="ctr" eaLnBrk="1" hangingPunct="1">
              <a:lnSpc>
                <a:spcPct val="80000"/>
              </a:lnSpc>
              <a:buFontTx/>
              <a:buNone/>
            </a:pPr>
            <a:endParaRPr lang="en-US" sz="4000" u="sng" dirty="0">
              <a:latin typeface="Berlin Sans FB" pitchFamily="34" charset="0"/>
            </a:endParaRPr>
          </a:p>
          <a:p>
            <a:pPr algn="ctr" eaLnBrk="1" hangingPunct="1">
              <a:lnSpc>
                <a:spcPct val="80000"/>
              </a:lnSpc>
              <a:buFontTx/>
              <a:buNone/>
            </a:pPr>
            <a:r>
              <a:rPr lang="en-US" sz="4000" u="sng" dirty="0">
                <a:latin typeface="Berlin Sans FB" pitchFamily="34" charset="0"/>
              </a:rPr>
              <a:t>Parents Right to Know</a:t>
            </a:r>
          </a:p>
          <a:p>
            <a:pPr>
              <a:buNone/>
            </a:pPr>
            <a:endParaRPr lang="en-US" sz="4000" b="1" dirty="0"/>
          </a:p>
          <a:p>
            <a:pPr>
              <a:buNone/>
            </a:pPr>
            <a:r>
              <a:rPr lang="en-US" sz="4000" b="1" dirty="0">
                <a:latin typeface="Berlin Sans FB" pitchFamily="34" charset="0"/>
              </a:rPr>
              <a:t>All parents have the right to request the following:</a:t>
            </a:r>
          </a:p>
          <a:p>
            <a:pPr>
              <a:buNone/>
            </a:pPr>
            <a:endParaRPr lang="en-US" sz="4000" dirty="0">
              <a:latin typeface="Berlin Sans FB" pitchFamily="34" charset="0"/>
            </a:endParaRPr>
          </a:p>
          <a:p>
            <a:pPr lvl="0"/>
            <a:r>
              <a:rPr lang="en-US" sz="4000" dirty="0">
                <a:latin typeface="Berlin Sans FB" pitchFamily="34" charset="0"/>
              </a:rPr>
              <a:t>A teacher’s professional qualifications, which includes: state qualifications, licensure, grade/s certification, waivers</a:t>
            </a:r>
          </a:p>
          <a:p>
            <a:pPr lvl="0"/>
            <a:r>
              <a:rPr lang="en-US" sz="4000" dirty="0">
                <a:latin typeface="Berlin Sans FB" pitchFamily="34" charset="0"/>
              </a:rPr>
              <a:t>A teacher’s baccalaureate and /or graduate degree, fields of endorsement, previous teaching experience</a:t>
            </a:r>
          </a:p>
          <a:p>
            <a:pPr lvl="0"/>
            <a:r>
              <a:rPr lang="en-US" sz="4000" dirty="0">
                <a:latin typeface="Berlin Sans FB" pitchFamily="34" charset="0"/>
              </a:rPr>
              <a:t>A paraprofessional’s qualifications</a:t>
            </a:r>
          </a:p>
          <a:p>
            <a:pPr lvl="0"/>
            <a:r>
              <a:rPr lang="en-US" sz="4000" dirty="0">
                <a:latin typeface="Berlin Sans FB" pitchFamily="34" charset="0"/>
              </a:rPr>
              <a:t>An assurance that their child’s name, address, and telephone listing not be released to military recruiters</a:t>
            </a:r>
          </a:p>
          <a:p>
            <a:pPr algn="ctr" eaLnBrk="1" hangingPunct="1">
              <a:lnSpc>
                <a:spcPct val="80000"/>
              </a:lnSpc>
              <a:buFontTx/>
              <a:buNone/>
            </a:pPr>
            <a:endParaRPr lang="en-US" sz="4000" u="sng" dirty="0">
              <a:latin typeface="Berlin Sans FB"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81000" y="304800"/>
            <a:ext cx="8229600" cy="609600"/>
          </a:xfrm>
        </p:spPr>
        <p:txBody>
          <a:bodyPr>
            <a:noAutofit/>
          </a:bodyPr>
          <a:lstStyle/>
          <a:p>
            <a:pPr eaLnBrk="1" hangingPunct="1">
              <a:defRPr/>
            </a:pPr>
            <a:br>
              <a:rPr lang="en-US" sz="1000" dirty="0">
                <a:latin typeface="Berlin Sans FB" pitchFamily="34" charset="0"/>
              </a:rPr>
            </a:br>
            <a:br>
              <a:rPr lang="en-US" sz="1000" dirty="0">
                <a:latin typeface="Berlin Sans FB" pitchFamily="34" charset="0"/>
              </a:rPr>
            </a:br>
            <a:br>
              <a:rPr lang="en-US" sz="1000" dirty="0">
                <a:latin typeface="Berlin Sans FB" pitchFamily="34" charset="0"/>
              </a:rPr>
            </a:br>
            <a:br>
              <a:rPr lang="en-US" sz="1000" dirty="0">
                <a:latin typeface="Berlin Sans FB" pitchFamily="34" charset="0"/>
              </a:rPr>
            </a:br>
            <a:br>
              <a:rPr lang="en-US" sz="1000" dirty="0">
                <a:latin typeface="Berlin Sans FB" pitchFamily="34" charset="0"/>
              </a:rPr>
            </a:br>
            <a:br>
              <a:rPr lang="en-US" sz="1000" dirty="0">
                <a:latin typeface="Berlin Sans FB" pitchFamily="34" charset="0"/>
              </a:rPr>
            </a:br>
            <a:br>
              <a:rPr lang="en-US" sz="1000" dirty="0">
                <a:latin typeface="Berlin Sans FB" pitchFamily="34" charset="0"/>
              </a:rPr>
            </a:br>
            <a:br>
              <a:rPr lang="en-US" sz="1000" dirty="0">
                <a:latin typeface="Berlin Sans FB" pitchFamily="34" charset="0"/>
              </a:rPr>
            </a:br>
            <a:br>
              <a:rPr lang="en-US" sz="1000" dirty="0">
                <a:latin typeface="Berlin Sans FB" pitchFamily="34" charset="0"/>
              </a:rPr>
            </a:br>
            <a:r>
              <a:rPr lang="en-US" sz="4300" dirty="0">
                <a:latin typeface="Berlin Sans FB" pitchFamily="34" charset="0"/>
              </a:rPr>
              <a:t>Parents Rights</a:t>
            </a:r>
          </a:p>
        </p:txBody>
      </p:sp>
      <p:sp>
        <p:nvSpPr>
          <p:cNvPr id="18435" name="Rectangle 3"/>
          <p:cNvSpPr>
            <a:spLocks noGrp="1" noChangeArrowheads="1"/>
          </p:cNvSpPr>
          <p:nvPr>
            <p:ph sz="quarter" idx="1"/>
          </p:nvPr>
        </p:nvSpPr>
        <p:spPr>
          <a:xfrm>
            <a:off x="457200" y="1981200"/>
            <a:ext cx="8229600" cy="4038600"/>
          </a:xfrm>
        </p:spPr>
        <p:txBody>
          <a:bodyPr>
            <a:normAutofit fontScale="85000" lnSpcReduction="10000"/>
          </a:bodyPr>
          <a:lstStyle/>
          <a:p>
            <a:r>
              <a:rPr lang="en-US" sz="2800" b="1" dirty="0">
                <a:latin typeface="Berlin Sans FB" pitchFamily="34" charset="0"/>
              </a:rPr>
              <a:t>All parents will receive information on the following:</a:t>
            </a:r>
          </a:p>
          <a:p>
            <a:endParaRPr lang="en-US" sz="2800" dirty="0">
              <a:latin typeface="Berlin Sans FB" pitchFamily="34" charset="0"/>
            </a:endParaRPr>
          </a:p>
          <a:p>
            <a:pPr lvl="0"/>
            <a:r>
              <a:rPr lang="en-US" sz="2800" dirty="0">
                <a:latin typeface="Berlin Sans FB" pitchFamily="34" charset="0"/>
              </a:rPr>
              <a:t>Their child’s level of achievement in each of the state academic assessments</a:t>
            </a:r>
          </a:p>
          <a:p>
            <a:pPr lvl="0"/>
            <a:r>
              <a:rPr lang="en-US" sz="2800" dirty="0">
                <a:latin typeface="Berlin Sans FB" pitchFamily="34" charset="0"/>
              </a:rPr>
              <a:t>Their option to request a transfer to another school within the district if their child is the victim of a violent crime at school</a:t>
            </a:r>
          </a:p>
          <a:p>
            <a:pPr lvl="0"/>
            <a:r>
              <a:rPr lang="en-US" sz="2800" dirty="0">
                <a:latin typeface="Berlin Sans FB" pitchFamily="34" charset="0"/>
              </a:rPr>
              <a:t>Their right to timely notification that their child has been assigned, or has been taught for four or more consecutive weeks by, a teacher who is not highly qualified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defRPr/>
            </a:pPr>
            <a:r>
              <a:rPr lang="en-US" sz="4800" dirty="0">
                <a:latin typeface="Berlin Sans FB" pitchFamily="34" charset="0"/>
              </a:rPr>
              <a:t>School/Parent Compact</a:t>
            </a:r>
          </a:p>
        </p:txBody>
      </p:sp>
      <p:sp>
        <p:nvSpPr>
          <p:cNvPr id="19459" name="Rectangle 3"/>
          <p:cNvSpPr>
            <a:spLocks noGrp="1" noChangeArrowheads="1"/>
          </p:cNvSpPr>
          <p:nvPr>
            <p:ph sz="quarter" idx="1"/>
          </p:nvPr>
        </p:nvSpPr>
        <p:spPr>
          <a:xfrm>
            <a:off x="301752" y="2057400"/>
            <a:ext cx="8503920" cy="4041648"/>
          </a:xfrm>
        </p:spPr>
        <p:txBody>
          <a:bodyPr>
            <a:normAutofit fontScale="92500"/>
          </a:bodyPr>
          <a:lstStyle/>
          <a:p>
            <a:pPr eaLnBrk="1" hangingPunct="1">
              <a:buFont typeface="Wingdings" pitchFamily="2" charset="2"/>
              <a:buChar char="§"/>
            </a:pPr>
            <a:r>
              <a:rPr lang="en-US" sz="3600" dirty="0">
                <a:latin typeface="Berlin Sans FB" pitchFamily="34" charset="0"/>
              </a:rPr>
              <a:t>Jointly developed with parents to promote positive and productive working relationships</a:t>
            </a:r>
          </a:p>
          <a:p>
            <a:pPr eaLnBrk="1" hangingPunct="1">
              <a:buFont typeface="Wingdings" pitchFamily="2" charset="2"/>
              <a:buChar char="§"/>
            </a:pPr>
            <a:r>
              <a:rPr lang="en-US" sz="3600" dirty="0">
                <a:latin typeface="Berlin Sans FB" pitchFamily="34" charset="0"/>
              </a:rPr>
              <a:t>Parent, Student, Teacher, School agreement</a:t>
            </a:r>
          </a:p>
          <a:p>
            <a:pPr eaLnBrk="1" hangingPunct="1">
              <a:buFont typeface="Wingdings" pitchFamily="2" charset="2"/>
              <a:buChar char="§"/>
            </a:pPr>
            <a:r>
              <a:rPr lang="en-US" sz="3600" dirty="0">
                <a:latin typeface="Berlin Sans FB" pitchFamily="34" charset="0"/>
              </a:rPr>
              <a:t>Posted on the school website and Facebook Page within the first 3 weeks of school.</a:t>
            </a:r>
            <a:endParaRPr lang="en-US" sz="3600" dirty="0">
              <a:solidFill>
                <a:srgbClr val="FF0000"/>
              </a:solidFill>
              <a:latin typeface="Berlin Sans FB" pitchFamily="34" charset="0"/>
            </a:endParaRPr>
          </a:p>
          <a:p>
            <a:pPr eaLnBrk="1" hangingPunct="1">
              <a:buFontTx/>
              <a:buNone/>
            </a:pPr>
            <a:endParaRPr lang="en-US" sz="4000" dirty="0">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a:bodyPr>
          <a:lstStyle/>
          <a:p>
            <a:pPr eaLnBrk="1" hangingPunct="1">
              <a:defRPr/>
            </a:pPr>
            <a:r>
              <a:rPr lang="en-US" sz="3200" dirty="0">
                <a:latin typeface="Berlin Sans FB" pitchFamily="34" charset="0"/>
              </a:rPr>
              <a:t>Kingsbury Elementary School/Parent Compact</a:t>
            </a:r>
          </a:p>
        </p:txBody>
      </p:sp>
      <p:pic>
        <p:nvPicPr>
          <p:cNvPr id="4" name="Content Placeholder 3">
            <a:extLst>
              <a:ext uri="{FF2B5EF4-FFF2-40B4-BE49-F238E27FC236}">
                <a16:creationId xmlns:a16="http://schemas.microsoft.com/office/drawing/2014/main" id="{1D7F957D-0A4F-A0D4-237A-0C24A4310E0D}"/>
              </a:ext>
            </a:extLst>
          </p:cNvPr>
          <p:cNvPicPr>
            <a:picLocks noGrp="1" noChangeAspect="1"/>
          </p:cNvPicPr>
          <p:nvPr>
            <p:ph sz="quarter" idx="1"/>
          </p:nvPr>
        </p:nvPicPr>
        <p:blipFill>
          <a:blip r:embed="rId2"/>
          <a:stretch>
            <a:fillRect/>
          </a:stretch>
        </p:blipFill>
        <p:spPr>
          <a:xfrm>
            <a:off x="2805450" y="1527175"/>
            <a:ext cx="3496588" cy="4572000"/>
          </a:xfrm>
          <a:prstGeom prst="rect">
            <a:avLst/>
          </a:prstGeom>
        </p:spPr>
      </p:pic>
    </p:spTree>
    <p:extLst>
      <p:ext uri="{BB962C8B-B14F-4D97-AF65-F5344CB8AC3E}">
        <p14:creationId xmlns:p14="http://schemas.microsoft.com/office/powerpoint/2010/main" val="4036036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txBox="1">
            <a:spLocks noGrp="1"/>
          </p:cNvSpPr>
          <p:nvPr>
            <p:ph sz="quarter" idx="1"/>
          </p:nvPr>
        </p:nvSpPr>
        <p:spPr>
          <a:xfrm>
            <a:off x="301752" y="1527048"/>
            <a:ext cx="8503920" cy="892552"/>
          </a:xfrm>
          <a:prstGeom prst="rect">
            <a:avLst/>
          </a:prstGeom>
          <a:noFill/>
        </p:spPr>
        <p:txBody>
          <a:bodyPr wrap="square" rtlCol="0">
            <a:spAutoFit/>
          </a:bodyPr>
          <a:lstStyle/>
          <a:p>
            <a:pPr algn="ctr">
              <a:buFont typeface="Wingdings" pitchFamily="2" charset="2"/>
              <a:buChar char="§"/>
            </a:pPr>
            <a:r>
              <a:rPr lang="en-US" sz="2800" dirty="0">
                <a:latin typeface="Berlin Sans FB" pitchFamily="34" charset="0"/>
                <a:hlinkClick r:id="rId3"/>
              </a:rPr>
              <a:t>https://www.scsk12.org/eda/?PN=353</a:t>
            </a:r>
            <a:endParaRPr lang="en-US" sz="2800" dirty="0">
              <a:latin typeface="Berlin Sans FB" pitchFamily="34" charset="0"/>
            </a:endParaRPr>
          </a:p>
          <a:p>
            <a:pPr algn="ctr">
              <a:buFont typeface="Wingdings" pitchFamily="2" charset="2"/>
              <a:buChar char="§"/>
            </a:pPr>
            <a:r>
              <a:rPr lang="en-US" sz="2000" dirty="0"/>
              <a:t>Student Conduct (Policy 6022).......page  23</a:t>
            </a:r>
            <a:endParaRPr lang="en-US" sz="2000" dirty="0">
              <a:latin typeface="Berlin Sans FB" pitchFamily="34" charset="0"/>
            </a:endParaRP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200" y="-228600"/>
            <a:ext cx="2362200" cy="1981200"/>
          </a:xfrm>
          <a:prstGeom prst="rect">
            <a:avLst/>
          </a:prstGeom>
        </p:spPr>
      </p:pic>
      <p:sp>
        <p:nvSpPr>
          <p:cNvPr id="4" name="TextBox 3">
            <a:extLst>
              <a:ext uri="{FF2B5EF4-FFF2-40B4-BE49-F238E27FC236}">
                <a16:creationId xmlns:a16="http://schemas.microsoft.com/office/drawing/2014/main" id="{DF0C88FB-2998-C2E0-2D73-93C0A1390E93}"/>
              </a:ext>
            </a:extLst>
          </p:cNvPr>
          <p:cNvSpPr txBox="1"/>
          <p:nvPr/>
        </p:nvSpPr>
        <p:spPr>
          <a:xfrm>
            <a:off x="2438400" y="387614"/>
            <a:ext cx="5642658" cy="523220"/>
          </a:xfrm>
          <a:prstGeom prst="rect">
            <a:avLst/>
          </a:prstGeom>
          <a:noFill/>
        </p:spPr>
        <p:txBody>
          <a:bodyPr wrap="square">
            <a:spAutoFit/>
          </a:bodyPr>
          <a:lstStyle/>
          <a:p>
            <a:r>
              <a:rPr lang="en-US" sz="2800" dirty="0">
                <a:latin typeface="Berlin Sans FB" pitchFamily="34" charset="0"/>
              </a:rPr>
              <a:t>MSCS Student Parent Handbook</a:t>
            </a:r>
            <a:endParaRPr lang="en-US" sz="2800" dirty="0"/>
          </a:p>
        </p:txBody>
      </p:sp>
      <p:pic>
        <p:nvPicPr>
          <p:cNvPr id="8" name="Picture 7">
            <a:extLst>
              <a:ext uri="{FF2B5EF4-FFF2-40B4-BE49-F238E27FC236}">
                <a16:creationId xmlns:a16="http://schemas.microsoft.com/office/drawing/2014/main" id="{F7225FE6-A686-C0F3-CC77-0A598F0F0E56}"/>
              </a:ext>
            </a:extLst>
          </p:cNvPr>
          <p:cNvPicPr>
            <a:picLocks noChangeAspect="1"/>
          </p:cNvPicPr>
          <p:nvPr/>
        </p:nvPicPr>
        <p:blipFill>
          <a:blip r:embed="rId5"/>
          <a:stretch>
            <a:fillRect/>
          </a:stretch>
        </p:blipFill>
        <p:spPr>
          <a:xfrm>
            <a:off x="699547" y="2525566"/>
            <a:ext cx="7381511" cy="3604148"/>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3000"/>
    </mc:Choice>
    <mc:Fallback xmlns="">
      <p:transition advClick="0" advTm="3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E3495-18D7-AE2C-9E9B-1545DE3D1EEF}"/>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0FBEB5C-99CD-68C3-14A2-E19F22500F6E}"/>
              </a:ext>
            </a:extLst>
          </p:cNvPr>
          <p:cNvSpPr txBox="1"/>
          <p:nvPr/>
        </p:nvSpPr>
        <p:spPr>
          <a:xfrm>
            <a:off x="304800" y="152400"/>
            <a:ext cx="8534400" cy="1200329"/>
          </a:xfrm>
          <a:prstGeom prst="rect">
            <a:avLst/>
          </a:prstGeom>
          <a:noFill/>
        </p:spPr>
        <p:txBody>
          <a:bodyPr wrap="square">
            <a:spAutoFit/>
          </a:bodyPr>
          <a:lstStyle/>
          <a:p>
            <a:pPr algn="ctr" eaLnBrk="0" hangingPunct="0">
              <a:defRPr/>
            </a:pPr>
            <a:r>
              <a:rPr lang="en-US" sz="36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Times New Roman" pitchFamily="18" charset="0"/>
                <a:cs typeface="Times New Roman" pitchFamily="18" charset="0"/>
              </a:rPr>
              <a:t>Kingsbury Elementary                Core Values</a:t>
            </a:r>
          </a:p>
        </p:txBody>
      </p:sp>
      <p:sp>
        <p:nvSpPr>
          <p:cNvPr id="6" name="Content Placeholder 5">
            <a:extLst>
              <a:ext uri="{FF2B5EF4-FFF2-40B4-BE49-F238E27FC236}">
                <a16:creationId xmlns:a16="http://schemas.microsoft.com/office/drawing/2014/main" id="{38CF0A42-D6A6-BC83-1745-E9C29D14020F}"/>
              </a:ext>
            </a:extLst>
          </p:cNvPr>
          <p:cNvSpPr txBox="1">
            <a:spLocks noGrp="1"/>
          </p:cNvSpPr>
          <p:nvPr>
            <p:ph sz="quarter" idx="1"/>
          </p:nvPr>
        </p:nvSpPr>
        <p:spPr>
          <a:xfrm>
            <a:off x="301752" y="1527048"/>
            <a:ext cx="8503920" cy="4142673"/>
          </a:xfrm>
          <a:prstGeom prst="rect">
            <a:avLst/>
          </a:prstGeom>
          <a:noFill/>
        </p:spPr>
        <p:txBody>
          <a:bodyPr wrap="square" rtlCol="0">
            <a:spAutoFit/>
          </a:bodyPr>
          <a:lstStyle/>
          <a:p>
            <a:pPr algn="ctr">
              <a:buFont typeface="Wingdings" pitchFamily="2" charset="2"/>
              <a:buChar char="§"/>
            </a:pPr>
            <a:r>
              <a:rPr lang="en-US" sz="2800" dirty="0">
                <a:latin typeface="Berlin Sans FB" pitchFamily="34" charset="0"/>
              </a:rPr>
              <a:t>I am a Kingsbury Falcon.</a:t>
            </a:r>
          </a:p>
          <a:p>
            <a:pPr algn="ctr">
              <a:buFont typeface="Wingdings" pitchFamily="2" charset="2"/>
              <a:buChar char="§"/>
            </a:pPr>
            <a:r>
              <a:rPr lang="en-US" sz="2800" dirty="0">
                <a:latin typeface="Berlin Sans FB" pitchFamily="34" charset="0"/>
              </a:rPr>
              <a:t>I am a </a:t>
            </a:r>
            <a:r>
              <a:rPr lang="en-US" sz="2800" i="1" u="sng" dirty="0">
                <a:solidFill>
                  <a:schemeClr val="accent1">
                    <a:lumMod val="75000"/>
                  </a:schemeClr>
                </a:solidFill>
                <a:latin typeface="Berlin Sans FB" pitchFamily="34" charset="0"/>
              </a:rPr>
              <a:t>faithful</a:t>
            </a:r>
            <a:r>
              <a:rPr lang="en-US" sz="2800" i="1" dirty="0">
                <a:solidFill>
                  <a:schemeClr val="accent1">
                    <a:lumMod val="75000"/>
                  </a:schemeClr>
                </a:solidFill>
                <a:latin typeface="Berlin Sans FB" pitchFamily="34" charset="0"/>
              </a:rPr>
              <a:t> </a:t>
            </a:r>
            <a:r>
              <a:rPr lang="en-US" sz="2800" dirty="0">
                <a:latin typeface="Berlin Sans FB" pitchFamily="34" charset="0"/>
              </a:rPr>
              <a:t>friend.</a:t>
            </a:r>
          </a:p>
          <a:p>
            <a:pPr algn="ctr">
              <a:buFont typeface="Wingdings" pitchFamily="2" charset="2"/>
              <a:buChar char="§"/>
            </a:pPr>
            <a:r>
              <a:rPr lang="en-US" sz="2800" dirty="0">
                <a:latin typeface="Berlin Sans FB" pitchFamily="34" charset="0"/>
              </a:rPr>
              <a:t>I </a:t>
            </a:r>
            <a:r>
              <a:rPr lang="en-US" sz="2800" i="1" u="sng" dirty="0">
                <a:solidFill>
                  <a:schemeClr val="accent1">
                    <a:lumMod val="75000"/>
                  </a:schemeClr>
                </a:solidFill>
                <a:latin typeface="Berlin Sans FB" pitchFamily="34" charset="0"/>
              </a:rPr>
              <a:t>aspire</a:t>
            </a:r>
            <a:r>
              <a:rPr lang="en-US" sz="2800" dirty="0">
                <a:latin typeface="Berlin Sans FB" pitchFamily="34" charset="0"/>
              </a:rPr>
              <a:t> to do great things.</a:t>
            </a:r>
          </a:p>
          <a:p>
            <a:pPr algn="ctr">
              <a:buFont typeface="Wingdings" pitchFamily="2" charset="2"/>
              <a:buChar char="§"/>
            </a:pPr>
            <a:r>
              <a:rPr lang="en-US" sz="2800" dirty="0">
                <a:latin typeface="Berlin Sans FB" pitchFamily="34" charset="0"/>
              </a:rPr>
              <a:t>I am a </a:t>
            </a:r>
            <a:r>
              <a:rPr lang="en-US" sz="2800" i="1" u="sng" dirty="0">
                <a:solidFill>
                  <a:schemeClr val="accent1">
                    <a:lumMod val="75000"/>
                  </a:schemeClr>
                </a:solidFill>
                <a:latin typeface="Berlin Sans FB" pitchFamily="34" charset="0"/>
              </a:rPr>
              <a:t>life-long</a:t>
            </a:r>
            <a:r>
              <a:rPr lang="en-US" sz="2800" i="1" u="sng" dirty="0">
                <a:latin typeface="Berlin Sans FB" pitchFamily="34" charset="0"/>
              </a:rPr>
              <a:t> </a:t>
            </a:r>
            <a:r>
              <a:rPr lang="en-US" sz="2800" i="1" u="sng" dirty="0">
                <a:solidFill>
                  <a:schemeClr val="accent1">
                    <a:lumMod val="75000"/>
                  </a:schemeClr>
                </a:solidFill>
                <a:latin typeface="Berlin Sans FB" pitchFamily="34" charset="0"/>
              </a:rPr>
              <a:t>learner</a:t>
            </a:r>
            <a:r>
              <a:rPr lang="en-US" sz="2800" dirty="0">
                <a:latin typeface="Berlin Sans FB" pitchFamily="34" charset="0"/>
              </a:rPr>
              <a:t>.</a:t>
            </a:r>
          </a:p>
          <a:p>
            <a:pPr algn="ctr">
              <a:buFont typeface="Wingdings" pitchFamily="2" charset="2"/>
              <a:buChar char="§"/>
            </a:pPr>
            <a:r>
              <a:rPr lang="en-US" sz="2800" dirty="0">
                <a:latin typeface="Berlin Sans FB" pitchFamily="34" charset="0"/>
              </a:rPr>
              <a:t>I am </a:t>
            </a:r>
            <a:r>
              <a:rPr lang="en-US" sz="2800" i="1" u="sng" dirty="0">
                <a:solidFill>
                  <a:schemeClr val="accent1">
                    <a:lumMod val="75000"/>
                  </a:schemeClr>
                </a:solidFill>
                <a:latin typeface="Berlin Sans FB" pitchFamily="34" charset="0"/>
              </a:rPr>
              <a:t>committed</a:t>
            </a:r>
            <a:r>
              <a:rPr lang="en-US" sz="2800" i="1" dirty="0">
                <a:latin typeface="Berlin Sans FB" pitchFamily="34" charset="0"/>
              </a:rPr>
              <a:t> </a:t>
            </a:r>
            <a:r>
              <a:rPr lang="en-US" sz="2800" dirty="0">
                <a:latin typeface="Berlin Sans FB" pitchFamily="34" charset="0"/>
              </a:rPr>
              <a:t>to work hard</a:t>
            </a:r>
            <a:r>
              <a:rPr lang="en-US" sz="2800" i="1" dirty="0">
                <a:latin typeface="Berlin Sans FB" pitchFamily="34" charset="0"/>
              </a:rPr>
              <a:t>. </a:t>
            </a:r>
          </a:p>
          <a:p>
            <a:pPr algn="ctr">
              <a:buFont typeface="Wingdings" pitchFamily="2" charset="2"/>
              <a:buChar char="§"/>
            </a:pPr>
            <a:r>
              <a:rPr lang="en-US" sz="2800" dirty="0">
                <a:latin typeface="Berlin Sans FB" pitchFamily="34" charset="0"/>
              </a:rPr>
              <a:t>I am </a:t>
            </a:r>
            <a:r>
              <a:rPr lang="en-US" sz="2800" i="1" u="sng" dirty="0">
                <a:solidFill>
                  <a:schemeClr val="accent1">
                    <a:lumMod val="75000"/>
                  </a:schemeClr>
                </a:solidFill>
                <a:latin typeface="Berlin Sans FB" pitchFamily="34" charset="0"/>
              </a:rPr>
              <a:t>optimistic</a:t>
            </a:r>
            <a:r>
              <a:rPr lang="en-US" sz="2800" dirty="0">
                <a:latin typeface="Berlin Sans FB" pitchFamily="34" charset="0"/>
              </a:rPr>
              <a:t> about my future. </a:t>
            </a:r>
          </a:p>
          <a:p>
            <a:pPr algn="ctr">
              <a:buFont typeface="Wingdings" pitchFamily="2" charset="2"/>
              <a:buChar char="§"/>
            </a:pPr>
            <a:r>
              <a:rPr lang="en-US" sz="2800" dirty="0">
                <a:latin typeface="Berlin Sans FB" pitchFamily="34" charset="0"/>
              </a:rPr>
              <a:t>I am  </a:t>
            </a:r>
            <a:r>
              <a:rPr lang="en-US" sz="2800" i="1" u="sng" dirty="0">
                <a:solidFill>
                  <a:schemeClr val="accent1">
                    <a:lumMod val="75000"/>
                  </a:schemeClr>
                </a:solidFill>
                <a:latin typeface="Berlin Sans FB" pitchFamily="34" charset="0"/>
              </a:rPr>
              <a:t>neighborly</a:t>
            </a:r>
            <a:r>
              <a:rPr lang="en-US" sz="2800" dirty="0">
                <a:latin typeface="Berlin Sans FB" pitchFamily="34" charset="0"/>
              </a:rPr>
              <a:t> and </a:t>
            </a:r>
          </a:p>
          <a:p>
            <a:pPr algn="ctr">
              <a:buFont typeface="Wingdings" pitchFamily="2" charset="2"/>
              <a:buChar char="§"/>
            </a:pPr>
            <a:r>
              <a:rPr lang="en-US" sz="2800" dirty="0">
                <a:latin typeface="Berlin Sans FB" pitchFamily="34" charset="0"/>
              </a:rPr>
              <a:t>I have </a:t>
            </a:r>
            <a:r>
              <a:rPr lang="en-US" sz="2800" i="1" u="sng" dirty="0">
                <a:solidFill>
                  <a:schemeClr val="accent1">
                    <a:lumMod val="75000"/>
                  </a:schemeClr>
                </a:solidFill>
                <a:latin typeface="Berlin Sans FB" pitchFamily="34" charset="0"/>
              </a:rPr>
              <a:t>self-control</a:t>
            </a:r>
            <a:r>
              <a:rPr lang="en-US" sz="2800" dirty="0">
                <a:latin typeface="Berlin Sans FB" pitchFamily="34" charset="0"/>
              </a:rPr>
              <a:t>.</a:t>
            </a:r>
          </a:p>
        </p:txBody>
      </p:sp>
      <p:pic>
        <p:nvPicPr>
          <p:cNvPr id="5" name="Picture 4">
            <a:extLst>
              <a:ext uri="{FF2B5EF4-FFF2-40B4-BE49-F238E27FC236}">
                <a16:creationId xmlns:a16="http://schemas.microsoft.com/office/drawing/2014/main" id="{0E6E8E4D-2EF1-B8AD-6507-A4868148BA9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 y="-228600"/>
            <a:ext cx="2362200" cy="1981200"/>
          </a:xfrm>
          <a:prstGeom prst="rect">
            <a:avLst/>
          </a:prstGeom>
        </p:spPr>
      </p:pic>
    </p:spTree>
    <p:extLst>
      <p:ext uri="{BB962C8B-B14F-4D97-AF65-F5344CB8AC3E}">
        <p14:creationId xmlns:p14="http://schemas.microsoft.com/office/powerpoint/2010/main" val="3365246068"/>
      </p:ext>
    </p:extLst>
  </p:cSld>
  <p:clrMapOvr>
    <a:masterClrMapping/>
  </p:clrMapOvr>
  <mc:AlternateContent xmlns:mc="http://schemas.openxmlformats.org/markup-compatibility/2006">
    <mc:Choice xmlns:p14="http://schemas.microsoft.com/office/powerpoint/2010/main" Requires="p14">
      <p:transition p14:dur="0" advClick="0" advTm="3000"/>
    </mc:Choice>
    <mc:Fallback>
      <p:transition advClick="0" advTm="3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pPr eaLnBrk="1" hangingPunct="1">
              <a:defRPr/>
            </a:pPr>
            <a:r>
              <a:rPr lang="en-US" sz="4800" dirty="0">
                <a:latin typeface="Berlin Sans FB" pitchFamily="34" charset="0"/>
              </a:rPr>
              <a:t>Today’s Topics</a:t>
            </a:r>
          </a:p>
        </p:txBody>
      </p:sp>
      <p:sp>
        <p:nvSpPr>
          <p:cNvPr id="4099" name="Rectangle 3"/>
          <p:cNvSpPr>
            <a:spLocks noGrp="1" noChangeArrowheads="1"/>
          </p:cNvSpPr>
          <p:nvPr>
            <p:ph sz="quarter" idx="1"/>
          </p:nvPr>
        </p:nvSpPr>
        <p:spPr>
          <a:xfrm>
            <a:off x="457200" y="1600200"/>
            <a:ext cx="8229600" cy="4419600"/>
          </a:xfrm>
        </p:spPr>
        <p:txBody>
          <a:bodyPr>
            <a:normAutofit fontScale="62500" lnSpcReduction="20000"/>
          </a:bodyPr>
          <a:lstStyle/>
          <a:p>
            <a:pPr algn="ctr" eaLnBrk="1" hangingPunct="1">
              <a:lnSpc>
                <a:spcPct val="90000"/>
              </a:lnSpc>
              <a:buFontTx/>
              <a:buNone/>
            </a:pPr>
            <a:endParaRPr lang="en-US" dirty="0">
              <a:latin typeface="Comic Sans MS" pitchFamily="66" charset="0"/>
            </a:endParaRPr>
          </a:p>
          <a:p>
            <a:pPr eaLnBrk="1" hangingPunct="1">
              <a:lnSpc>
                <a:spcPct val="90000"/>
              </a:lnSpc>
              <a:buFont typeface="Wingdings" pitchFamily="2" charset="2"/>
              <a:buChar char="§"/>
            </a:pPr>
            <a:r>
              <a:rPr lang="en-US" sz="3600" dirty="0">
                <a:latin typeface="Berlin Sans FB" pitchFamily="34" charset="0"/>
              </a:rPr>
              <a:t>Notice of Title I School Status</a:t>
            </a:r>
          </a:p>
          <a:p>
            <a:pPr eaLnBrk="1" hangingPunct="1">
              <a:lnSpc>
                <a:spcPct val="90000"/>
              </a:lnSpc>
              <a:buFont typeface="Wingdings" pitchFamily="2" charset="2"/>
              <a:buChar char="§"/>
            </a:pPr>
            <a:r>
              <a:rPr lang="en-US" sz="3600" dirty="0">
                <a:latin typeface="Berlin Sans FB" pitchFamily="34" charset="0"/>
              </a:rPr>
              <a:t>Family Engagement Policies</a:t>
            </a:r>
          </a:p>
          <a:p>
            <a:pPr eaLnBrk="1" hangingPunct="1">
              <a:lnSpc>
                <a:spcPct val="90000"/>
              </a:lnSpc>
              <a:buFont typeface="Wingdings" pitchFamily="2" charset="2"/>
              <a:buChar char="§"/>
            </a:pPr>
            <a:r>
              <a:rPr lang="en-US" sz="3600" dirty="0">
                <a:latin typeface="Berlin Sans FB" pitchFamily="34" charset="0"/>
              </a:rPr>
              <a:t>Reporting Pupil Progress</a:t>
            </a:r>
          </a:p>
          <a:p>
            <a:pPr eaLnBrk="1" hangingPunct="1">
              <a:lnSpc>
                <a:spcPct val="90000"/>
              </a:lnSpc>
              <a:buFont typeface="Wingdings" pitchFamily="2" charset="2"/>
              <a:buChar char="§"/>
            </a:pPr>
            <a:r>
              <a:rPr lang="en-US" sz="3600" dirty="0">
                <a:latin typeface="Berlin Sans FB" pitchFamily="34" charset="0"/>
              </a:rPr>
              <a:t>Parent-Teacher Conferences</a:t>
            </a:r>
          </a:p>
          <a:p>
            <a:pPr eaLnBrk="1" hangingPunct="1">
              <a:lnSpc>
                <a:spcPct val="90000"/>
              </a:lnSpc>
              <a:buFont typeface="Wingdings" pitchFamily="2" charset="2"/>
              <a:buChar char="§"/>
            </a:pPr>
            <a:r>
              <a:rPr lang="en-US" sz="3600" dirty="0">
                <a:latin typeface="Berlin Sans FB" pitchFamily="34" charset="0"/>
              </a:rPr>
              <a:t>Parental Involvement Requirements</a:t>
            </a:r>
          </a:p>
          <a:p>
            <a:pPr eaLnBrk="1" hangingPunct="1">
              <a:lnSpc>
                <a:spcPct val="90000"/>
              </a:lnSpc>
              <a:buFont typeface="Wingdings" pitchFamily="2" charset="2"/>
              <a:buChar char="§"/>
            </a:pPr>
            <a:r>
              <a:rPr lang="en-US" sz="3600" dirty="0">
                <a:latin typeface="Berlin Sans FB" pitchFamily="34" charset="0"/>
              </a:rPr>
              <a:t>Availability of Parent Training</a:t>
            </a:r>
          </a:p>
          <a:p>
            <a:pPr>
              <a:buFont typeface="Wingdings" pitchFamily="2" charset="2"/>
              <a:buChar char="§"/>
            </a:pPr>
            <a:r>
              <a:rPr lang="en-US" sz="3600" dirty="0">
                <a:latin typeface="Berlin Sans FB" pitchFamily="34" charset="0"/>
              </a:rPr>
              <a:t>School Improvement Plan</a:t>
            </a:r>
          </a:p>
          <a:p>
            <a:pPr>
              <a:buFont typeface="Wingdings" pitchFamily="2" charset="2"/>
              <a:buChar char="§"/>
            </a:pPr>
            <a:r>
              <a:rPr lang="en-US" sz="3600" dirty="0">
                <a:latin typeface="Berlin Sans FB" pitchFamily="34" charset="0"/>
              </a:rPr>
              <a:t>Teacher Qualification</a:t>
            </a:r>
          </a:p>
          <a:p>
            <a:pPr>
              <a:buFont typeface="Wingdings" pitchFamily="2" charset="2"/>
              <a:buChar char="§"/>
            </a:pPr>
            <a:r>
              <a:rPr lang="en-US" sz="3600" dirty="0">
                <a:latin typeface="Berlin Sans FB" pitchFamily="34" charset="0"/>
              </a:rPr>
              <a:t>Parent’s Right to Know</a:t>
            </a:r>
          </a:p>
          <a:p>
            <a:pPr>
              <a:buFont typeface="Wingdings" pitchFamily="2" charset="2"/>
              <a:buChar char="§"/>
            </a:pPr>
            <a:r>
              <a:rPr lang="en-US" sz="3600" dirty="0">
                <a:latin typeface="Berlin Sans FB" pitchFamily="34" charset="0"/>
              </a:rPr>
              <a:t>School / Parent Compact</a:t>
            </a:r>
          </a:p>
          <a:p>
            <a:pPr>
              <a:buFont typeface="Wingdings" pitchFamily="2" charset="2"/>
              <a:buChar char="§"/>
            </a:pPr>
            <a:r>
              <a:rPr lang="en-US" sz="3600" dirty="0">
                <a:latin typeface="Berlin Sans FB" pitchFamily="34" charset="0"/>
              </a:rPr>
              <a:t>Student Code of Conduct (MSCS Student Parent Handbook and KES Core Values)</a:t>
            </a:r>
          </a:p>
          <a:p>
            <a:pPr eaLnBrk="1" hangingPunct="1">
              <a:lnSpc>
                <a:spcPct val="90000"/>
              </a:lnSpc>
              <a:buFont typeface="Wingdings" pitchFamily="2" charset="2"/>
              <a:buChar char="§"/>
            </a:pPr>
            <a:endParaRPr lang="en-US" sz="3600" dirty="0">
              <a:latin typeface="Berlin Sans FB" pitchFamily="34" charset="0"/>
            </a:endParaRPr>
          </a:p>
          <a:p>
            <a:pPr eaLnBrk="1" hangingPunct="1">
              <a:lnSpc>
                <a:spcPct val="90000"/>
              </a:lnSpc>
            </a:pPr>
            <a:endParaRPr lang="en-US" sz="3600" dirty="0">
              <a:latin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304800"/>
            <a:ext cx="8534400" cy="758952"/>
          </a:xfrm>
        </p:spPr>
        <p:txBody>
          <a:bodyPr>
            <a:normAutofit fontScale="90000"/>
          </a:bodyPr>
          <a:lstStyle/>
          <a:p>
            <a:pPr eaLnBrk="1" hangingPunct="1">
              <a:defRPr/>
            </a:pPr>
            <a:r>
              <a:rPr lang="en-US" sz="6000" dirty="0">
                <a:latin typeface="Berlin Sans FB" pitchFamily="34" charset="0"/>
              </a:rPr>
              <a:t>Did you know?</a:t>
            </a:r>
          </a:p>
        </p:txBody>
      </p:sp>
      <p:sp>
        <p:nvSpPr>
          <p:cNvPr id="6147" name="Rectangle 3"/>
          <p:cNvSpPr>
            <a:spLocks noGrp="1" noChangeArrowheads="1"/>
          </p:cNvSpPr>
          <p:nvPr>
            <p:ph sz="quarter" idx="1"/>
          </p:nvPr>
        </p:nvSpPr>
        <p:spPr>
          <a:xfrm>
            <a:off x="762000" y="1905000"/>
            <a:ext cx="7772400" cy="4267200"/>
          </a:xfrm>
        </p:spPr>
        <p:txBody>
          <a:bodyPr>
            <a:normAutofit fontScale="70000" lnSpcReduction="20000"/>
          </a:bodyPr>
          <a:lstStyle/>
          <a:p>
            <a:pPr>
              <a:buNone/>
            </a:pPr>
            <a:r>
              <a:rPr lang="en-US" sz="3600" dirty="0">
                <a:latin typeface="Times New Roman" pitchFamily="18" charset="0"/>
              </a:rPr>
              <a:t>	</a:t>
            </a:r>
            <a:r>
              <a:rPr lang="en-US" sz="4000" dirty="0">
                <a:latin typeface="Berlin Sans FB" pitchFamily="34" charset="0"/>
              </a:rPr>
              <a:t>Kingsbury ES is a federally funded school-wide Title I school. The purpose of the Title I, Part A program is to provide federal dollars to supplement educational opportunities for students who attend schools with high numbers or percentages of children from low income families and are most at risk of failing to meet the state’s challenging academic achievement standards. Title I, Part A funds are to be used to provide all students significant opportunity to receive a fair, equitable, and high-quality education, and to close educational achievement gaps.</a:t>
            </a:r>
          </a:p>
          <a:p>
            <a:pPr eaLnBrk="1" hangingPunct="1">
              <a:buFontTx/>
              <a:buNone/>
            </a:pPr>
            <a:endParaRPr lang="en-US" sz="3600" dirty="0">
              <a:latin typeface="Times New Roman" pitchFamily="18" charset="0"/>
            </a:endParaRPr>
          </a:p>
          <a:p>
            <a:pPr eaLnBrk="1" hangingPunct="1">
              <a:buFontTx/>
              <a:buNone/>
            </a:pP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228600"/>
            <a:ext cx="8229600" cy="762000"/>
          </a:xfrm>
        </p:spPr>
        <p:txBody>
          <a:bodyPr>
            <a:normAutofit fontScale="90000"/>
          </a:bodyPr>
          <a:lstStyle/>
          <a:p>
            <a:pPr eaLnBrk="1" hangingPunct="1">
              <a:defRPr/>
            </a:pPr>
            <a:r>
              <a:rPr lang="en-US" sz="2400" dirty="0">
                <a:latin typeface="Berlin Sans FB" pitchFamily="34" charset="0"/>
              </a:rPr>
              <a:t>Family Engagement Plan and Parental Involvement Requirements</a:t>
            </a:r>
          </a:p>
        </p:txBody>
      </p:sp>
      <p:sp>
        <p:nvSpPr>
          <p:cNvPr id="7171" name="Rectangle 3"/>
          <p:cNvSpPr>
            <a:spLocks noGrp="1" noChangeArrowheads="1"/>
          </p:cNvSpPr>
          <p:nvPr>
            <p:ph sz="quarter" idx="1"/>
          </p:nvPr>
        </p:nvSpPr>
        <p:spPr>
          <a:xfrm>
            <a:off x="914400" y="1828800"/>
            <a:ext cx="8001000" cy="4267200"/>
          </a:xfrm>
        </p:spPr>
        <p:txBody>
          <a:bodyPr/>
          <a:lstStyle/>
          <a:p>
            <a:pPr eaLnBrk="1" hangingPunct="1">
              <a:lnSpc>
                <a:spcPct val="80000"/>
              </a:lnSpc>
              <a:buFont typeface="Wingdings" pitchFamily="2" charset="2"/>
              <a:buChar char="§"/>
            </a:pPr>
            <a:r>
              <a:rPr lang="en-US" sz="3000" dirty="0">
                <a:latin typeface="Berlin Sans FB" pitchFamily="34" charset="0"/>
              </a:rPr>
              <a:t>Shelby County Schools Policy #5010</a:t>
            </a:r>
          </a:p>
          <a:p>
            <a:pPr eaLnBrk="1" hangingPunct="1">
              <a:lnSpc>
                <a:spcPct val="80000"/>
              </a:lnSpc>
              <a:buFont typeface="Wingdings" pitchFamily="2" charset="2"/>
              <a:buChar char="§"/>
            </a:pPr>
            <a:r>
              <a:rPr lang="en-US" sz="3000" dirty="0">
                <a:latin typeface="Berlin Sans FB" pitchFamily="34" charset="0"/>
              </a:rPr>
              <a:t>Kingsbury Elementary Family Engagement Plan (Developed jointly with parents Spring, 2025)</a:t>
            </a:r>
          </a:p>
          <a:p>
            <a:pPr eaLnBrk="1" hangingPunct="1">
              <a:lnSpc>
                <a:spcPct val="80000"/>
              </a:lnSpc>
              <a:buFont typeface="Wingdings" pitchFamily="2" charset="2"/>
              <a:buChar char="§"/>
            </a:pPr>
            <a:r>
              <a:rPr lang="en-US" sz="3000" u="sng" dirty="0">
                <a:latin typeface="Berlin Sans FB" pitchFamily="34" charset="0"/>
              </a:rPr>
              <a:t>Purpose</a:t>
            </a:r>
          </a:p>
          <a:p>
            <a:pPr eaLnBrk="1" hangingPunct="1">
              <a:lnSpc>
                <a:spcPct val="80000"/>
              </a:lnSpc>
              <a:buFont typeface="Wingdings" pitchFamily="2" charset="2"/>
              <a:buChar char="§"/>
            </a:pPr>
            <a:r>
              <a:rPr lang="en-US" sz="3000" dirty="0">
                <a:latin typeface="Berlin Sans FB" pitchFamily="34" charset="0"/>
              </a:rPr>
              <a:t>   To partner with families in an effort to provide Kingsbury students with a home/school/community environment that helps children achieve academic excellence.</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81000" y="228600"/>
            <a:ext cx="8229600" cy="762000"/>
          </a:xfrm>
        </p:spPr>
        <p:txBody>
          <a:bodyPr>
            <a:normAutofit/>
          </a:bodyPr>
          <a:lstStyle/>
          <a:p>
            <a:pPr eaLnBrk="1" hangingPunct="1">
              <a:defRPr/>
            </a:pPr>
            <a:r>
              <a:rPr lang="en-US" sz="2400" dirty="0">
                <a:latin typeface="Berlin Sans FB" pitchFamily="34" charset="0"/>
              </a:rPr>
              <a:t>Kingsbury Elementary Family Engagement Plan</a:t>
            </a:r>
          </a:p>
        </p:txBody>
      </p:sp>
      <p:pic>
        <p:nvPicPr>
          <p:cNvPr id="4" name="Content Placeholder 3">
            <a:extLst>
              <a:ext uri="{FF2B5EF4-FFF2-40B4-BE49-F238E27FC236}">
                <a16:creationId xmlns:a16="http://schemas.microsoft.com/office/drawing/2014/main" id="{D59A9DDA-A150-14DA-16F3-C65BDE205683}"/>
              </a:ext>
            </a:extLst>
          </p:cNvPr>
          <p:cNvPicPr>
            <a:picLocks noGrp="1" noChangeAspect="1"/>
          </p:cNvPicPr>
          <p:nvPr>
            <p:ph sz="quarter" idx="1"/>
          </p:nvPr>
        </p:nvPicPr>
        <p:blipFill>
          <a:blip r:embed="rId3"/>
          <a:stretch>
            <a:fillRect/>
          </a:stretch>
        </p:blipFill>
        <p:spPr>
          <a:xfrm>
            <a:off x="2733582" y="1527175"/>
            <a:ext cx="3640323" cy="4572000"/>
          </a:xfrm>
          <a:prstGeom prst="rect">
            <a:avLst/>
          </a:prstGeom>
        </p:spPr>
      </p:pic>
    </p:spTree>
    <p:extLst>
      <p:ext uri="{BB962C8B-B14F-4D97-AF65-F5344CB8AC3E}">
        <p14:creationId xmlns:p14="http://schemas.microsoft.com/office/powerpoint/2010/main" val="267362058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eaLnBrk="1" hangingPunct="1">
              <a:defRPr/>
            </a:pPr>
            <a:r>
              <a:rPr lang="en-US" sz="4800" dirty="0">
                <a:latin typeface="Berlin Sans FB" pitchFamily="34" charset="0"/>
              </a:rPr>
              <a:t>Reporting Pupil Progress</a:t>
            </a:r>
          </a:p>
        </p:txBody>
      </p:sp>
      <p:sp>
        <p:nvSpPr>
          <p:cNvPr id="8195" name="Rectangle 3"/>
          <p:cNvSpPr>
            <a:spLocks noGrp="1" noChangeArrowheads="1"/>
          </p:cNvSpPr>
          <p:nvPr>
            <p:ph sz="quarter" idx="1"/>
          </p:nvPr>
        </p:nvSpPr>
        <p:spPr>
          <a:xfrm>
            <a:off x="838200" y="1295400"/>
            <a:ext cx="7772400" cy="4419600"/>
          </a:xfrm>
        </p:spPr>
        <p:txBody>
          <a:bodyPr>
            <a:normAutofit lnSpcReduction="10000"/>
          </a:bodyPr>
          <a:lstStyle/>
          <a:p>
            <a:pPr eaLnBrk="1" hangingPunct="1">
              <a:buFontTx/>
              <a:buNone/>
            </a:pPr>
            <a:endParaRPr lang="en-US" sz="4000" dirty="0">
              <a:latin typeface="Comic Sans MS" pitchFamily="66" charset="0"/>
            </a:endParaRPr>
          </a:p>
          <a:p>
            <a:pPr eaLnBrk="1" hangingPunct="1">
              <a:buFont typeface="Wingdings" pitchFamily="2" charset="2"/>
              <a:buChar char="§"/>
            </a:pPr>
            <a:r>
              <a:rPr lang="en-US" sz="5400" dirty="0">
                <a:latin typeface="Berlin Sans FB" pitchFamily="34" charset="0"/>
              </a:rPr>
              <a:t>Daily Agenda </a:t>
            </a:r>
          </a:p>
          <a:p>
            <a:pPr eaLnBrk="1" hangingPunct="1">
              <a:buFont typeface="Wingdings" pitchFamily="2" charset="2"/>
              <a:buChar char="§"/>
            </a:pPr>
            <a:r>
              <a:rPr lang="en-US" sz="5400" dirty="0">
                <a:latin typeface="Berlin Sans FB" pitchFamily="34" charset="0"/>
              </a:rPr>
              <a:t>Thursday Folders</a:t>
            </a:r>
          </a:p>
          <a:p>
            <a:pPr eaLnBrk="1" hangingPunct="1">
              <a:buFont typeface="Wingdings" pitchFamily="2" charset="2"/>
              <a:buChar char="§"/>
            </a:pPr>
            <a:r>
              <a:rPr lang="en-US" sz="5400" dirty="0">
                <a:latin typeface="Berlin Sans FB" pitchFamily="34" charset="0"/>
              </a:rPr>
              <a:t>Progress Reports</a:t>
            </a:r>
          </a:p>
          <a:p>
            <a:pPr eaLnBrk="1" hangingPunct="1">
              <a:buFont typeface="Wingdings" pitchFamily="2" charset="2"/>
              <a:buChar char="§"/>
            </a:pPr>
            <a:r>
              <a:rPr lang="en-US" sz="5400" dirty="0">
                <a:latin typeface="Berlin Sans FB" pitchFamily="34" charset="0"/>
              </a:rPr>
              <a:t>Report Cards</a:t>
            </a:r>
          </a:p>
          <a:p>
            <a:pPr eaLnBrk="1" hangingPunct="1">
              <a:buFontTx/>
              <a:buNone/>
            </a:pPr>
            <a:endParaRPr lang="en-US" sz="4000" dirty="0">
              <a:latin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eaLnBrk="1" hangingPunct="1">
              <a:defRPr/>
            </a:pPr>
            <a:r>
              <a:rPr lang="en-US" sz="4000" dirty="0">
                <a:latin typeface="Berlin Sans FB" pitchFamily="34" charset="0"/>
              </a:rPr>
              <a:t>Parent Teacher Conferences</a:t>
            </a:r>
          </a:p>
        </p:txBody>
      </p:sp>
      <p:sp>
        <p:nvSpPr>
          <p:cNvPr id="9219" name="Rectangle 3"/>
          <p:cNvSpPr>
            <a:spLocks noGrp="1" noChangeArrowheads="1"/>
          </p:cNvSpPr>
          <p:nvPr>
            <p:ph sz="quarter" idx="1"/>
          </p:nvPr>
        </p:nvSpPr>
        <p:spPr>
          <a:xfrm>
            <a:off x="457200" y="2438400"/>
            <a:ext cx="8229600" cy="2971800"/>
          </a:xfrm>
        </p:spPr>
        <p:txBody>
          <a:bodyPr/>
          <a:lstStyle/>
          <a:p>
            <a:pPr eaLnBrk="1" hangingPunct="1">
              <a:buFont typeface="Wingdings" pitchFamily="2" charset="2"/>
              <a:buChar char="§"/>
            </a:pPr>
            <a:r>
              <a:rPr lang="en-US" sz="3800" dirty="0">
                <a:latin typeface="Berlin Sans FB" pitchFamily="34" charset="0"/>
              </a:rPr>
              <a:t>September 11, 2025 </a:t>
            </a:r>
            <a:r>
              <a:rPr lang="en-US" sz="2800" dirty="0">
                <a:latin typeface="Berlin Sans FB" pitchFamily="34" charset="0"/>
              </a:rPr>
              <a:t>(4:00 p.m. to 7:00p.m.)</a:t>
            </a:r>
          </a:p>
          <a:p>
            <a:pPr>
              <a:buFont typeface="Wingdings" pitchFamily="2" charset="2"/>
              <a:buChar char="§"/>
            </a:pPr>
            <a:r>
              <a:rPr lang="en-US" sz="3800" dirty="0">
                <a:latin typeface="Berlin Sans FB" pitchFamily="34" charset="0"/>
              </a:rPr>
              <a:t>January 29, 2026 </a:t>
            </a:r>
            <a:r>
              <a:rPr lang="en-US" sz="3200" dirty="0">
                <a:latin typeface="Berlin Sans FB" pitchFamily="34" charset="0"/>
              </a:rPr>
              <a:t>(4:00 p.m. to 7:00p.m.)</a:t>
            </a:r>
          </a:p>
          <a:p>
            <a:pPr>
              <a:buFont typeface="Wingdings" pitchFamily="2" charset="2"/>
              <a:buChar char="§"/>
            </a:pPr>
            <a:r>
              <a:rPr lang="en-US" sz="3200" dirty="0">
                <a:latin typeface="Berlin Sans FB" pitchFamily="34" charset="0"/>
              </a:rPr>
              <a:t>One Wednesday Meetings</a:t>
            </a:r>
          </a:p>
          <a:p>
            <a:pPr eaLnBrk="1" hangingPunct="1">
              <a:buFont typeface="Wingdings" pitchFamily="2" charset="2"/>
              <a:buChar char="§"/>
            </a:pPr>
            <a:r>
              <a:rPr lang="en-US" sz="3800" dirty="0">
                <a:latin typeface="Berlin Sans FB" pitchFamily="34" charset="0"/>
              </a:rPr>
              <a:t>As requested by parent or teacher.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a:bodyPr>
          <a:lstStyle/>
          <a:p>
            <a:pPr eaLnBrk="1" hangingPunct="1">
              <a:defRPr/>
            </a:pPr>
            <a:r>
              <a:rPr lang="en-US" sz="4000" dirty="0">
                <a:latin typeface="Berlin Sans FB" pitchFamily="34" charset="0"/>
              </a:rPr>
              <a:t>Ways for Parents to Get Involved</a:t>
            </a:r>
          </a:p>
        </p:txBody>
      </p:sp>
      <p:sp>
        <p:nvSpPr>
          <p:cNvPr id="9219" name="Rectangle 3"/>
          <p:cNvSpPr>
            <a:spLocks noGrp="1" noChangeArrowheads="1"/>
          </p:cNvSpPr>
          <p:nvPr>
            <p:ph sz="quarter" idx="1"/>
          </p:nvPr>
        </p:nvSpPr>
        <p:spPr>
          <a:xfrm>
            <a:off x="457200" y="2438400"/>
            <a:ext cx="8229600" cy="2971800"/>
          </a:xfrm>
        </p:spPr>
        <p:txBody>
          <a:bodyPr>
            <a:normAutofit/>
          </a:bodyPr>
          <a:lstStyle/>
          <a:p>
            <a:pPr eaLnBrk="1" hangingPunct="1">
              <a:buFont typeface="Wingdings" pitchFamily="2" charset="2"/>
              <a:buChar char="§"/>
            </a:pPr>
            <a:r>
              <a:rPr lang="en-US" sz="3600" dirty="0">
                <a:latin typeface="Berlin Sans FB" pitchFamily="34" charset="0"/>
              </a:rPr>
              <a:t>Ready Readers – One Hour a Week</a:t>
            </a:r>
          </a:p>
          <a:p>
            <a:pPr eaLnBrk="1" hangingPunct="1">
              <a:buFont typeface="Wingdings" pitchFamily="2" charset="2"/>
              <a:buChar char="§"/>
            </a:pPr>
            <a:r>
              <a:rPr lang="en-US" sz="3600" dirty="0">
                <a:latin typeface="Berlin Sans FB" pitchFamily="34" charset="0"/>
              </a:rPr>
              <a:t>Volunteer to help your child’s teacher.</a:t>
            </a:r>
          </a:p>
          <a:p>
            <a:pPr eaLnBrk="1" hangingPunct="1">
              <a:buFont typeface="Wingdings" pitchFamily="2" charset="2"/>
              <a:buChar char="§"/>
            </a:pPr>
            <a:r>
              <a:rPr lang="en-US" sz="3600" dirty="0">
                <a:latin typeface="Berlin Sans FB" pitchFamily="34" charset="0"/>
              </a:rPr>
              <a:t>Families Connect</a:t>
            </a:r>
          </a:p>
          <a:p>
            <a:pPr eaLnBrk="1" hangingPunct="1">
              <a:buFont typeface="Wingdings" pitchFamily="2" charset="2"/>
              <a:buChar char="§"/>
            </a:pPr>
            <a:r>
              <a:rPr lang="en-US" sz="3600" dirty="0">
                <a:latin typeface="Berlin Sans FB" pitchFamily="34" charset="0"/>
              </a:rPr>
              <a:t>Wednesday Monthly Parent Meetings</a:t>
            </a:r>
            <a:endParaRPr lang="en-US" sz="3300" dirty="0">
              <a:latin typeface="Berlin Sans FB" pitchFamily="34" charset="0"/>
            </a:endParaRPr>
          </a:p>
        </p:txBody>
      </p:sp>
    </p:spTree>
    <p:extLst>
      <p:ext uri="{BB962C8B-B14F-4D97-AF65-F5344CB8AC3E}">
        <p14:creationId xmlns:p14="http://schemas.microsoft.com/office/powerpoint/2010/main" val="1304151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Autofit/>
          </a:bodyPr>
          <a:lstStyle/>
          <a:p>
            <a:pPr eaLnBrk="1" hangingPunct="1">
              <a:defRPr/>
            </a:pPr>
            <a:r>
              <a:rPr lang="en-US" sz="4400" dirty="0">
                <a:solidFill>
                  <a:schemeClr val="bg2">
                    <a:lumMod val="50000"/>
                  </a:schemeClr>
                </a:solidFill>
                <a:latin typeface="Berlin Sans FB" pitchFamily="34" charset="0"/>
              </a:rPr>
              <a:t>Availability of Parent Training</a:t>
            </a:r>
          </a:p>
        </p:txBody>
      </p:sp>
      <p:sp>
        <p:nvSpPr>
          <p:cNvPr id="11267" name="Rectangle 3"/>
          <p:cNvSpPr>
            <a:spLocks noGrp="1" noChangeArrowheads="1"/>
          </p:cNvSpPr>
          <p:nvPr>
            <p:ph sz="quarter" idx="1"/>
          </p:nvPr>
        </p:nvSpPr>
        <p:spPr>
          <a:xfrm>
            <a:off x="457200" y="1828800"/>
            <a:ext cx="8229600" cy="4495800"/>
          </a:xfrm>
        </p:spPr>
        <p:txBody>
          <a:bodyPr>
            <a:normAutofit fontScale="62500" lnSpcReduction="20000"/>
          </a:bodyPr>
          <a:lstStyle/>
          <a:p>
            <a:pPr marL="0" indent="0" algn="ctr" eaLnBrk="1" hangingPunct="1">
              <a:lnSpc>
                <a:spcPct val="80000"/>
              </a:lnSpc>
              <a:buNone/>
            </a:pPr>
            <a:r>
              <a:rPr lang="en-US" sz="3200" dirty="0">
                <a:latin typeface="Berlin Sans FB" pitchFamily="34" charset="0"/>
              </a:rPr>
              <a:t>Family Resource Center</a:t>
            </a:r>
          </a:p>
          <a:p>
            <a:pPr marL="0" indent="0" algn="ctr" eaLnBrk="1" hangingPunct="1">
              <a:lnSpc>
                <a:spcPct val="80000"/>
              </a:lnSpc>
              <a:buNone/>
            </a:pPr>
            <a:r>
              <a:rPr lang="en-US" sz="2300" dirty="0">
                <a:latin typeface="Berlin Sans FB" panose="020E0602020502020306" pitchFamily="34" charset="0"/>
              </a:rPr>
              <a:t>Phone: 416-5300</a:t>
            </a:r>
          </a:p>
          <a:p>
            <a:pPr marL="0" indent="0" algn="ctr" eaLnBrk="1" hangingPunct="1">
              <a:lnSpc>
                <a:spcPct val="80000"/>
              </a:lnSpc>
              <a:buNone/>
            </a:pPr>
            <a:r>
              <a:rPr lang="en-US" sz="2300" dirty="0">
                <a:latin typeface="Berlin Sans FB" panose="020E0602020502020306" pitchFamily="34" charset="0"/>
              </a:rPr>
              <a:t>160 South Hollywood Street Room 164</a:t>
            </a:r>
          </a:p>
          <a:p>
            <a:pPr marL="0" indent="0" algn="ctr" eaLnBrk="1" hangingPunct="1">
              <a:lnSpc>
                <a:spcPct val="80000"/>
              </a:lnSpc>
              <a:buNone/>
            </a:pPr>
            <a:r>
              <a:rPr lang="en-US" sz="2300" dirty="0">
                <a:latin typeface="Berlin Sans FB" panose="020E0602020502020306" pitchFamily="34" charset="0"/>
                <a:hlinkClick r:id="rId2"/>
              </a:rPr>
              <a:t>SCSface@scsk12.org</a:t>
            </a:r>
            <a:endParaRPr lang="en-US" sz="2300" dirty="0">
              <a:latin typeface="Berlin Sans FB" panose="020E0602020502020306" pitchFamily="34" charset="0"/>
            </a:endParaRPr>
          </a:p>
          <a:p>
            <a:pPr marL="0" indent="0" algn="ctr" eaLnBrk="1" hangingPunct="1">
              <a:lnSpc>
                <a:spcPct val="80000"/>
              </a:lnSpc>
              <a:buNone/>
            </a:pPr>
            <a:endParaRPr lang="en-US" sz="2000" dirty="0">
              <a:latin typeface="Berlin Sans FB" panose="020E0602020502020306" pitchFamily="34" charset="0"/>
            </a:endParaRPr>
          </a:p>
          <a:p>
            <a:pPr marL="0" indent="0" algn="ctr" eaLnBrk="1" hangingPunct="1">
              <a:lnSpc>
                <a:spcPct val="80000"/>
              </a:lnSpc>
              <a:buNone/>
            </a:pPr>
            <a:r>
              <a:rPr lang="en-US" sz="2000" dirty="0">
                <a:latin typeface="Berlin Sans FB" panose="020E0602020502020306" pitchFamily="34" charset="0"/>
              </a:rPr>
              <a:t>Scsk12.org/face25/</a:t>
            </a:r>
          </a:p>
          <a:p>
            <a:pPr marL="0" indent="0" algn="ctr" eaLnBrk="1" hangingPunct="1">
              <a:lnSpc>
                <a:spcPct val="80000"/>
              </a:lnSpc>
              <a:buNone/>
            </a:pPr>
            <a:endParaRPr lang="en-US" sz="2000" dirty="0">
              <a:latin typeface="Berlin Sans FB" panose="020E0602020502020306" pitchFamily="34" charset="0"/>
            </a:endParaRPr>
          </a:p>
          <a:p>
            <a:pPr marL="0" indent="0" algn="ctr" eaLnBrk="1" hangingPunct="1">
              <a:lnSpc>
                <a:spcPct val="80000"/>
              </a:lnSpc>
              <a:buNone/>
            </a:pPr>
            <a:endParaRPr lang="en-US" sz="2300" dirty="0">
              <a:latin typeface="Berlin Sans FB" panose="020E0602020502020306" pitchFamily="34" charset="0"/>
            </a:endParaRPr>
          </a:p>
          <a:p>
            <a:pPr marL="0" indent="0" algn="ctr" eaLnBrk="1" hangingPunct="1">
              <a:lnSpc>
                <a:spcPct val="80000"/>
              </a:lnSpc>
              <a:buNone/>
            </a:pPr>
            <a:endParaRPr lang="en-US" sz="3200" dirty="0">
              <a:latin typeface="Berlin Sans FB" panose="020E0602020502020306" pitchFamily="34" charset="0"/>
            </a:endParaRPr>
          </a:p>
          <a:p>
            <a:pPr marL="0" indent="0" algn="ctr" eaLnBrk="1" hangingPunct="1">
              <a:lnSpc>
                <a:spcPct val="80000"/>
              </a:lnSpc>
              <a:buNone/>
            </a:pPr>
            <a:endParaRPr lang="en-US" sz="3200" dirty="0">
              <a:latin typeface="Berlin Sans FB" panose="020E0602020502020306" pitchFamily="34" charset="0"/>
            </a:endParaRPr>
          </a:p>
          <a:p>
            <a:pPr marL="0" indent="0" eaLnBrk="1" hangingPunct="1">
              <a:lnSpc>
                <a:spcPct val="80000"/>
              </a:lnSpc>
              <a:buNone/>
            </a:pPr>
            <a:r>
              <a:rPr lang="en-US" sz="3200" dirty="0">
                <a:latin typeface="Berlin Sans FB" panose="020E0602020502020306" pitchFamily="34" charset="0"/>
              </a:rPr>
              <a:t>Provides:</a:t>
            </a:r>
          </a:p>
          <a:p>
            <a:r>
              <a:rPr lang="en-US" sz="3200" dirty="0">
                <a:latin typeface="Berlin Sans FB" panose="020E0602020502020306" pitchFamily="34" charset="0"/>
              </a:rPr>
              <a:t>Bilingual assistance available</a:t>
            </a:r>
          </a:p>
          <a:p>
            <a:r>
              <a:rPr lang="en-US" sz="3200" dirty="0">
                <a:latin typeface="Berlin Sans FB" panose="020E0602020502020306" pitchFamily="34" charset="0"/>
              </a:rPr>
              <a:t>Family Forums</a:t>
            </a:r>
          </a:p>
          <a:p>
            <a:r>
              <a:rPr lang="en-US" sz="3200" dirty="0">
                <a:latin typeface="Berlin Sans FB" panose="020E0602020502020306" pitchFamily="34" charset="0"/>
              </a:rPr>
              <a:t>Family Resource Centers</a:t>
            </a:r>
          </a:p>
          <a:p>
            <a:r>
              <a:rPr lang="en-US" sz="3200" dirty="0">
                <a:latin typeface="Berlin Sans FB" panose="020E0602020502020306" pitchFamily="34" charset="0"/>
              </a:rPr>
              <a:t>Families Connects</a:t>
            </a:r>
          </a:p>
          <a:p>
            <a:r>
              <a:rPr lang="en-US" sz="3200" dirty="0">
                <a:latin typeface="Berlin Sans FB" panose="020E0602020502020306" pitchFamily="34" charset="0"/>
              </a:rPr>
              <a:t>Parent Organizations </a:t>
            </a:r>
          </a:p>
          <a:p>
            <a:r>
              <a:rPr lang="en-US" sz="3200" dirty="0">
                <a:latin typeface="Berlin Sans FB" panose="020E0602020502020306" pitchFamily="34" charset="0"/>
              </a:rPr>
              <a:t>Team Reads</a:t>
            </a:r>
          </a:p>
          <a:p>
            <a:pPr marL="0" indent="0" eaLnBrk="1" hangingPunct="1">
              <a:lnSpc>
                <a:spcPct val="80000"/>
              </a:lnSpc>
              <a:buNone/>
            </a:pPr>
            <a:br>
              <a:rPr lang="en-US" sz="3200" dirty="0">
                <a:latin typeface="Berlin Sans FB" panose="020E0602020502020306" pitchFamily="34" charset="0"/>
              </a:rPr>
            </a:br>
            <a:endParaRPr lang="en-US" sz="3200" dirty="0">
              <a:latin typeface="Berlin Sans FB" panose="020E0602020502020306"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6">
      <a:dk1>
        <a:sysClr val="windowText" lastClr="000000"/>
      </a:dk1>
      <a:lt1>
        <a:sysClr val="window" lastClr="FFFFFF"/>
      </a:lt1>
      <a:dk2>
        <a:srgbClr val="646B86"/>
      </a:dk2>
      <a:lt2>
        <a:srgbClr val="ECC0B6"/>
      </a:lt2>
      <a:accent1>
        <a:srgbClr val="D16349"/>
      </a:accent1>
      <a:accent2>
        <a:srgbClr val="CCB400"/>
      </a:accent2>
      <a:accent3>
        <a:srgbClr val="A8422A"/>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1882</TotalTime>
  <Words>750</Words>
  <Application>Microsoft Office PowerPoint</Application>
  <PresentationFormat>On-screen Show (4:3)</PresentationFormat>
  <Paragraphs>102</Paragraphs>
  <Slides>17</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Berlin Sans FB</vt:lpstr>
      <vt:lpstr>Comic Sans MS</vt:lpstr>
      <vt:lpstr>Georgia</vt:lpstr>
      <vt:lpstr>Times New Roman</vt:lpstr>
      <vt:lpstr>Wingdings</vt:lpstr>
      <vt:lpstr>Wingdings 2</vt:lpstr>
      <vt:lpstr>Civic</vt:lpstr>
      <vt:lpstr>        Kingsbury Elementary     Annual Title I  Parent Meeting  September 4, 2025    Dr. Ticada Currie, Interim Principal Monica Ayers, PLC Coach Jamille Hunter, Guidance Brenda Nunez, Family Engagement  </vt:lpstr>
      <vt:lpstr>Today’s Topics</vt:lpstr>
      <vt:lpstr>Did you know?</vt:lpstr>
      <vt:lpstr>Family Engagement Plan and Parental Involvement Requirements</vt:lpstr>
      <vt:lpstr>Kingsbury Elementary Family Engagement Plan</vt:lpstr>
      <vt:lpstr>Reporting Pupil Progress</vt:lpstr>
      <vt:lpstr>Parent Teacher Conferences</vt:lpstr>
      <vt:lpstr>Ways for Parents to Get Involved</vt:lpstr>
      <vt:lpstr>Availability of Parent Training</vt:lpstr>
      <vt:lpstr>School Improvement Plan</vt:lpstr>
      <vt:lpstr>Annual Yearly Progress</vt:lpstr>
      <vt:lpstr>Teacher Qualifications</vt:lpstr>
      <vt:lpstr>         Parents Rights</vt:lpstr>
      <vt:lpstr>School/Parent Compact</vt:lpstr>
      <vt:lpstr>Kingsbury Elementary School/Parent Compact</vt:lpstr>
      <vt:lpstr>PowerPoint Presentation</vt:lpstr>
      <vt:lpstr>PowerPoint Presentation</vt:lpstr>
    </vt:vector>
  </TitlesOfParts>
  <Company>Memphis City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Whitney Elementary Title I Annual Parent Meeting September 13, 2007</dc:title>
  <dc:creator>Administrator</dc:creator>
  <cp:lastModifiedBy>MONICA J AYERS</cp:lastModifiedBy>
  <cp:revision>126</cp:revision>
  <cp:lastPrinted>2025-10-28T19:22:28Z</cp:lastPrinted>
  <dcterms:created xsi:type="dcterms:W3CDTF">2007-09-13T17:49:31Z</dcterms:created>
  <dcterms:modified xsi:type="dcterms:W3CDTF">2025-10-28T19:37:06Z</dcterms:modified>
</cp:coreProperties>
</file>