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4"/>
  </p:sldMasterIdLst>
  <p:notesMasterIdLst>
    <p:notesMasterId r:id="rId38"/>
  </p:notesMasterIdLst>
  <p:sldIdLst>
    <p:sldId id="256" r:id="rId5"/>
    <p:sldId id="262" r:id="rId6"/>
    <p:sldId id="334" r:id="rId7"/>
    <p:sldId id="345" r:id="rId8"/>
    <p:sldId id="257" r:id="rId9"/>
    <p:sldId id="264" r:id="rId10"/>
    <p:sldId id="317" r:id="rId11"/>
    <p:sldId id="276" r:id="rId12"/>
    <p:sldId id="346" r:id="rId13"/>
    <p:sldId id="319" r:id="rId14"/>
    <p:sldId id="327" r:id="rId15"/>
    <p:sldId id="301" r:id="rId16"/>
    <p:sldId id="271" r:id="rId17"/>
    <p:sldId id="344" r:id="rId18"/>
    <p:sldId id="323" r:id="rId19"/>
    <p:sldId id="305" r:id="rId20"/>
    <p:sldId id="328" r:id="rId21"/>
    <p:sldId id="347" r:id="rId22"/>
    <p:sldId id="329" r:id="rId23"/>
    <p:sldId id="348" r:id="rId24"/>
    <p:sldId id="350" r:id="rId25"/>
    <p:sldId id="336" r:id="rId26"/>
    <p:sldId id="335" r:id="rId27"/>
    <p:sldId id="343" r:id="rId28"/>
    <p:sldId id="349" r:id="rId29"/>
    <p:sldId id="261" r:id="rId30"/>
    <p:sldId id="298" r:id="rId31"/>
    <p:sldId id="269" r:id="rId32"/>
    <p:sldId id="341" r:id="rId33"/>
    <p:sldId id="342" r:id="rId34"/>
    <p:sldId id="330" r:id="rId35"/>
    <p:sldId id="333" r:id="rId36"/>
    <p:sldId id="283" r:id="rId37"/>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00"/>
    <a:srgbClr val="9E0000"/>
    <a:srgbClr val="002E50"/>
    <a:srgbClr val="003399"/>
    <a:srgbClr val="000099"/>
    <a:srgbClr val="335A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341C9-F5AD-44D6-896D-2CBEBE807050}" v="2" dt="2025-09-26T13:40:57.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60" autoAdjust="0"/>
    <p:restoredTop sz="79848" autoAdjust="0"/>
  </p:normalViewPr>
  <p:slideViewPr>
    <p:cSldViewPr snapToGrid="0">
      <p:cViewPr varScale="1">
        <p:scale>
          <a:sx n="89" d="100"/>
          <a:sy n="89" d="100"/>
        </p:scale>
        <p:origin x="1116" y="102"/>
      </p:cViewPr>
      <p:guideLst/>
    </p:cSldViewPr>
  </p:slideViewPr>
  <p:notesTextViewPr>
    <p:cViewPr>
      <p:scale>
        <a:sx n="1" d="1"/>
        <a:sy n="1" d="1"/>
      </p:scale>
      <p:origin x="0" y="0"/>
    </p:cViewPr>
  </p:notesTextViewPr>
  <p:notesViewPr>
    <p:cSldViewPr snapToGrid="0">
      <p:cViewPr varScale="1">
        <p:scale>
          <a:sx n="83" d="100"/>
          <a:sy n="83" d="100"/>
        </p:scale>
        <p:origin x="388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ANDA P PATTERSON" userId="5ac01007-dca5-4f0d-a8ed-8ea0b6420e55" providerId="ADAL" clId="{0F80D22D-2C74-4616-9DFA-0D17A34B5721}"/>
    <pc:docChg chg="custSel modSld">
      <pc:chgData name="GWANDA P PATTERSON" userId="5ac01007-dca5-4f0d-a8ed-8ea0b6420e55" providerId="ADAL" clId="{0F80D22D-2C74-4616-9DFA-0D17A34B5721}" dt="2025-09-26T13:55:46.358" v="168" actId="20577"/>
      <pc:docMkLst>
        <pc:docMk/>
      </pc:docMkLst>
      <pc:sldChg chg="modSp mod">
        <pc:chgData name="GWANDA P PATTERSON" userId="5ac01007-dca5-4f0d-a8ed-8ea0b6420e55" providerId="ADAL" clId="{0F80D22D-2C74-4616-9DFA-0D17A34B5721}" dt="2025-09-26T13:55:46.358" v="168" actId="20577"/>
        <pc:sldMkLst>
          <pc:docMk/>
          <pc:sldMk cId="466351395" sldId="334"/>
        </pc:sldMkLst>
        <pc:spChg chg="mod">
          <ac:chgData name="GWANDA P PATTERSON" userId="5ac01007-dca5-4f0d-a8ed-8ea0b6420e55" providerId="ADAL" clId="{0F80D22D-2C74-4616-9DFA-0D17A34B5721}" dt="2025-09-26T13:55:46.358" v="168" actId="20577"/>
          <ac:spMkLst>
            <pc:docMk/>
            <pc:sldMk cId="466351395" sldId="334"/>
            <ac:spMk id="2" creationId="{703477D9-422D-5630-BA0F-06B1CEB46DEE}"/>
          </ac:spMkLst>
        </pc:spChg>
        <pc:graphicFrameChg chg="mod modGraphic">
          <ac:chgData name="GWANDA P PATTERSON" userId="5ac01007-dca5-4f0d-a8ed-8ea0b6420e55" providerId="ADAL" clId="{0F80D22D-2C74-4616-9DFA-0D17A34B5721}" dt="2025-09-26T13:54:40.691" v="141" actId="20577"/>
          <ac:graphicFrameMkLst>
            <pc:docMk/>
            <pc:sldMk cId="466351395" sldId="334"/>
            <ac:graphicFrameMk id="18" creationId="{2740E6A7-3C16-0A27-6D6E-CF498F9CF24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C6A32-C710-4F4D-831B-AE514AA826E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FAA2CB7-3897-4ECB-AAC4-813697B09D38}">
      <dgm:prSet/>
      <dgm:spPr>
        <a:solidFill>
          <a:srgbClr val="C00000"/>
        </a:solidFill>
        <a:ln>
          <a:solidFill>
            <a:srgbClr val="FFC000"/>
          </a:solidFill>
        </a:ln>
      </dgm:spPr>
      <dgm:t>
        <a:bodyPr/>
        <a:lstStyle/>
        <a:p>
          <a:r>
            <a:rPr lang="en-US" dirty="0"/>
            <a:t>Welcome –                                                                                 Ms. Andrea Talley, Principal</a:t>
          </a:r>
        </a:p>
        <a:p>
          <a:r>
            <a:rPr lang="en-US" dirty="0"/>
            <a:t>5 mins</a:t>
          </a:r>
        </a:p>
      </dgm:t>
    </dgm:pt>
    <dgm:pt modelId="{DF85810C-B5D8-4351-89D4-F38DF560364A}" type="parTrans" cxnId="{82131912-5B76-4C9A-919B-5C608270D8D1}">
      <dgm:prSet/>
      <dgm:spPr/>
      <dgm:t>
        <a:bodyPr/>
        <a:lstStyle/>
        <a:p>
          <a:endParaRPr lang="en-US"/>
        </a:p>
      </dgm:t>
    </dgm:pt>
    <dgm:pt modelId="{C0757632-A45A-45EB-848A-8EFA39CE1266}" type="sibTrans" cxnId="{82131912-5B76-4C9A-919B-5C608270D8D1}">
      <dgm:prSet/>
      <dgm:spPr/>
      <dgm:t>
        <a:bodyPr/>
        <a:lstStyle/>
        <a:p>
          <a:endParaRPr lang="en-US"/>
        </a:p>
      </dgm:t>
    </dgm:pt>
    <dgm:pt modelId="{4A34EDCB-4E6D-4476-9936-29894BB550A9}">
      <dgm:prSet/>
      <dgm:spPr>
        <a:solidFill>
          <a:schemeClr val="tx2">
            <a:lumMod val="75000"/>
          </a:schemeClr>
        </a:solidFill>
      </dgm:spPr>
      <dgm:t>
        <a:bodyPr/>
        <a:lstStyle/>
        <a:p>
          <a:r>
            <a:rPr lang="en-US" dirty="0"/>
            <a:t>Introduction of Administrative Team-                         Dr. </a:t>
          </a:r>
          <a:r>
            <a:rPr lang="en-US" dirty="0" err="1"/>
            <a:t>Gwanda</a:t>
          </a:r>
          <a:r>
            <a:rPr lang="en-US" dirty="0"/>
            <a:t> Patterson , PLC Coach</a:t>
          </a:r>
        </a:p>
        <a:p>
          <a:r>
            <a:rPr lang="en-US" dirty="0"/>
            <a:t>5 mins</a:t>
          </a:r>
        </a:p>
      </dgm:t>
    </dgm:pt>
    <dgm:pt modelId="{378A6F35-0A69-4895-AB89-BD46B17F2989}" type="parTrans" cxnId="{293B7E22-6BA6-4034-B5CB-136B61E4FE71}">
      <dgm:prSet/>
      <dgm:spPr/>
      <dgm:t>
        <a:bodyPr/>
        <a:lstStyle/>
        <a:p>
          <a:endParaRPr lang="en-US"/>
        </a:p>
      </dgm:t>
    </dgm:pt>
    <dgm:pt modelId="{02D052E6-E1A4-4311-A2E8-04F40109EB45}" type="sibTrans" cxnId="{293B7E22-6BA6-4034-B5CB-136B61E4FE71}">
      <dgm:prSet/>
      <dgm:spPr/>
      <dgm:t>
        <a:bodyPr/>
        <a:lstStyle/>
        <a:p>
          <a:endParaRPr lang="en-US"/>
        </a:p>
      </dgm:t>
    </dgm:pt>
    <dgm:pt modelId="{1990395A-566A-4695-BE41-68E134843B20}">
      <dgm:prSet/>
      <dgm:spPr>
        <a:solidFill>
          <a:schemeClr val="tx2">
            <a:lumMod val="75000"/>
          </a:schemeClr>
        </a:solidFill>
      </dgm:spPr>
      <dgm:t>
        <a:bodyPr/>
        <a:lstStyle/>
        <a:p>
          <a:r>
            <a:rPr lang="en-US" dirty="0"/>
            <a:t>Title, I program participation/</a:t>
          </a:r>
          <a:r>
            <a:rPr lang="en-US" dirty="0" err="1"/>
            <a:t>Purpose,Goal</a:t>
          </a:r>
          <a:r>
            <a:rPr lang="en-US" dirty="0"/>
            <a:t>               Dr. </a:t>
          </a:r>
          <a:r>
            <a:rPr lang="en-US" dirty="0" err="1"/>
            <a:t>Gwanda</a:t>
          </a:r>
          <a:r>
            <a:rPr lang="en-US" dirty="0"/>
            <a:t> Patterson, PLC Coach</a:t>
          </a:r>
        </a:p>
        <a:p>
          <a:r>
            <a:rPr lang="en-US" dirty="0"/>
            <a:t>10 mins</a:t>
          </a:r>
        </a:p>
      </dgm:t>
    </dgm:pt>
    <dgm:pt modelId="{993FB98A-94E9-49B6-A3DD-7294C3E28E32}" type="parTrans" cxnId="{EBDBFEC4-DD55-47F5-A68C-26EBBCE7998D}">
      <dgm:prSet/>
      <dgm:spPr/>
      <dgm:t>
        <a:bodyPr/>
        <a:lstStyle/>
        <a:p>
          <a:endParaRPr lang="en-US"/>
        </a:p>
      </dgm:t>
    </dgm:pt>
    <dgm:pt modelId="{1CD51982-4929-42B9-A489-319C590D7D72}" type="sibTrans" cxnId="{EBDBFEC4-DD55-47F5-A68C-26EBBCE7998D}">
      <dgm:prSet/>
      <dgm:spPr/>
      <dgm:t>
        <a:bodyPr/>
        <a:lstStyle/>
        <a:p>
          <a:endParaRPr lang="en-US"/>
        </a:p>
      </dgm:t>
    </dgm:pt>
    <dgm:pt modelId="{48D16C6F-0AC4-4000-AC5E-67E7E40596EF}">
      <dgm:prSet/>
      <dgm:spPr>
        <a:solidFill>
          <a:srgbClr val="C00000"/>
        </a:solidFill>
      </dgm:spPr>
      <dgm:t>
        <a:bodyPr/>
        <a:lstStyle/>
        <a:p>
          <a:r>
            <a:rPr lang="en-US" dirty="0"/>
            <a:t>Parent’s right to know –                                                    Dr. Williams ,Family Engagement Specialist</a:t>
          </a:r>
        </a:p>
        <a:p>
          <a:r>
            <a:rPr lang="en-US" dirty="0"/>
            <a:t>5 mins</a:t>
          </a:r>
        </a:p>
      </dgm:t>
    </dgm:pt>
    <dgm:pt modelId="{AEFE5F70-27C0-42C5-871A-245DDC17E839}" type="parTrans" cxnId="{902AF79C-5AC6-4248-BE46-41B7DF9F1FD1}">
      <dgm:prSet/>
      <dgm:spPr/>
      <dgm:t>
        <a:bodyPr/>
        <a:lstStyle/>
        <a:p>
          <a:endParaRPr lang="en-US"/>
        </a:p>
      </dgm:t>
    </dgm:pt>
    <dgm:pt modelId="{9D05A4B9-77F4-40E6-82AC-E7D019D62176}" type="sibTrans" cxnId="{902AF79C-5AC6-4248-BE46-41B7DF9F1FD1}">
      <dgm:prSet/>
      <dgm:spPr/>
      <dgm:t>
        <a:bodyPr/>
        <a:lstStyle/>
        <a:p>
          <a:endParaRPr lang="en-US"/>
        </a:p>
      </dgm:t>
    </dgm:pt>
    <dgm:pt modelId="{B66567AE-21D2-438E-B960-2C69541E9B1F}">
      <dgm:prSet/>
      <dgm:spPr>
        <a:solidFill>
          <a:srgbClr val="C00000"/>
        </a:solidFill>
      </dgm:spPr>
      <dgm:t>
        <a:bodyPr/>
        <a:lstStyle/>
        <a:p>
          <a:r>
            <a:rPr lang="en-US" dirty="0"/>
            <a:t>Home Compact Spanish-Mr. Thiam</a:t>
          </a:r>
        </a:p>
        <a:p>
          <a:r>
            <a:rPr lang="en-US" dirty="0"/>
            <a:t>5 mins</a:t>
          </a:r>
        </a:p>
      </dgm:t>
    </dgm:pt>
    <dgm:pt modelId="{8F26BCCB-21F6-4C6B-AA9E-53C185A1811E}" type="parTrans" cxnId="{4B35F2EC-8601-4E25-A979-061F49F9EC2A}">
      <dgm:prSet/>
      <dgm:spPr/>
      <dgm:t>
        <a:bodyPr/>
        <a:lstStyle/>
        <a:p>
          <a:endParaRPr lang="en-US"/>
        </a:p>
      </dgm:t>
    </dgm:pt>
    <dgm:pt modelId="{220FD5F0-52EE-4F09-ABF1-2E7155654595}" type="sibTrans" cxnId="{4B35F2EC-8601-4E25-A979-061F49F9EC2A}">
      <dgm:prSet/>
      <dgm:spPr/>
      <dgm:t>
        <a:bodyPr/>
        <a:lstStyle/>
        <a:p>
          <a:endParaRPr lang="en-US"/>
        </a:p>
      </dgm:t>
    </dgm:pt>
    <dgm:pt modelId="{2E4905E7-6B06-498A-A624-EDE2CD224B98}">
      <dgm:prSet/>
      <dgm:spPr>
        <a:solidFill>
          <a:schemeClr val="tx2">
            <a:lumMod val="75000"/>
          </a:schemeClr>
        </a:solidFill>
      </dgm:spPr>
      <dgm:t>
        <a:bodyPr/>
        <a:lstStyle/>
        <a:p>
          <a:r>
            <a:rPr lang="en-US" dirty="0"/>
            <a:t>DISCIPLINE DATA</a:t>
          </a:r>
        </a:p>
        <a:p>
          <a:r>
            <a:rPr lang="en-US" dirty="0"/>
            <a:t>Mr. Payne –AP</a:t>
          </a:r>
        </a:p>
        <a:p>
          <a:r>
            <a:rPr lang="en-US" dirty="0"/>
            <a:t>2 mins</a:t>
          </a:r>
        </a:p>
      </dgm:t>
    </dgm:pt>
    <dgm:pt modelId="{1B7F8F70-08C3-4426-89D0-4FE8506CEEB3}" type="parTrans" cxnId="{5B141756-9323-4568-9A16-720E8873125F}">
      <dgm:prSet/>
      <dgm:spPr/>
      <dgm:t>
        <a:bodyPr/>
        <a:lstStyle/>
        <a:p>
          <a:endParaRPr lang="en-US"/>
        </a:p>
      </dgm:t>
    </dgm:pt>
    <dgm:pt modelId="{3A318953-1187-45C9-99BA-0AF2335ED1A8}" type="sibTrans" cxnId="{5B141756-9323-4568-9A16-720E8873125F}">
      <dgm:prSet/>
      <dgm:spPr/>
      <dgm:t>
        <a:bodyPr/>
        <a:lstStyle/>
        <a:p>
          <a:endParaRPr lang="en-US"/>
        </a:p>
      </dgm:t>
    </dgm:pt>
    <dgm:pt modelId="{DB1B5480-BDE3-4DC5-A08C-7A77A3ED6915}">
      <dgm:prSet/>
      <dgm:spPr>
        <a:solidFill>
          <a:srgbClr val="C00000"/>
        </a:solidFill>
      </dgm:spPr>
      <dgm:t>
        <a:bodyPr/>
        <a:lstStyle/>
        <a:p>
          <a:r>
            <a:rPr lang="en-US" dirty="0"/>
            <a:t>Student Code of Conduct -                                           Dr. Kahdejah Stevens/Mr. Jaylen Pope</a:t>
          </a:r>
        </a:p>
        <a:p>
          <a:r>
            <a:rPr lang="en-US" dirty="0"/>
            <a:t>2MINS</a:t>
          </a:r>
        </a:p>
      </dgm:t>
    </dgm:pt>
    <dgm:pt modelId="{4D613A54-FB79-4EAF-BF95-11EE580DF3AD}" type="parTrans" cxnId="{8C13C73B-972C-496D-93BB-7EF9D9B34D41}">
      <dgm:prSet/>
      <dgm:spPr/>
      <dgm:t>
        <a:bodyPr/>
        <a:lstStyle/>
        <a:p>
          <a:endParaRPr lang="en-US"/>
        </a:p>
      </dgm:t>
    </dgm:pt>
    <dgm:pt modelId="{23FA2E30-7A82-46B0-82DB-DB32D77AD9BC}" type="sibTrans" cxnId="{8C13C73B-972C-496D-93BB-7EF9D9B34D41}">
      <dgm:prSet/>
      <dgm:spPr/>
      <dgm:t>
        <a:bodyPr/>
        <a:lstStyle/>
        <a:p>
          <a:endParaRPr lang="en-US"/>
        </a:p>
      </dgm:t>
    </dgm:pt>
    <dgm:pt modelId="{5760CA15-1ACE-485E-8CC6-C32216A306EC}">
      <dgm:prSet/>
      <dgm:spPr>
        <a:solidFill>
          <a:schemeClr val="tx2">
            <a:lumMod val="75000"/>
          </a:schemeClr>
        </a:solidFill>
      </dgm:spPr>
      <dgm:t>
        <a:bodyPr/>
        <a:lstStyle/>
        <a:p>
          <a:r>
            <a:rPr lang="en-US" dirty="0"/>
            <a:t>Teacher Qualifications/Proximity- Principal Talley</a:t>
          </a:r>
        </a:p>
        <a:p>
          <a:r>
            <a:rPr lang="en-US" dirty="0"/>
            <a:t>5MINS</a:t>
          </a:r>
        </a:p>
      </dgm:t>
    </dgm:pt>
    <dgm:pt modelId="{CF3DAC42-3C9F-4B57-A3B6-7BCCB6948CB9}" type="parTrans" cxnId="{C08043EE-291F-4BA7-BF2A-A0D0F1A2D8AE}">
      <dgm:prSet/>
      <dgm:spPr/>
      <dgm:t>
        <a:bodyPr/>
        <a:lstStyle/>
        <a:p>
          <a:endParaRPr lang="en-US"/>
        </a:p>
      </dgm:t>
    </dgm:pt>
    <dgm:pt modelId="{03AD44A0-D853-4D11-ACD5-DC286C40350C}" type="sibTrans" cxnId="{C08043EE-291F-4BA7-BF2A-A0D0F1A2D8AE}">
      <dgm:prSet/>
      <dgm:spPr/>
      <dgm:t>
        <a:bodyPr/>
        <a:lstStyle/>
        <a:p>
          <a:endParaRPr lang="en-US"/>
        </a:p>
      </dgm:t>
    </dgm:pt>
    <dgm:pt modelId="{C7DD2FAB-1C73-44F8-A187-6B60B142DE18}">
      <dgm:prSet/>
      <dgm:spPr>
        <a:solidFill>
          <a:schemeClr val="tx2">
            <a:lumMod val="75000"/>
          </a:schemeClr>
        </a:solidFill>
      </dgm:spPr>
      <dgm:t>
        <a:bodyPr/>
        <a:lstStyle/>
        <a:p>
          <a:pPr algn="l"/>
          <a:r>
            <a:rPr lang="en-US" dirty="0"/>
            <a:t>-                                                        Pre-ACT/ACT – Mr. Burton</a:t>
          </a:r>
        </a:p>
        <a:p>
          <a:pPr algn="l"/>
          <a:r>
            <a:rPr lang="en-US" dirty="0"/>
            <a:t>2MINS</a:t>
          </a:r>
        </a:p>
      </dgm:t>
    </dgm:pt>
    <dgm:pt modelId="{FA71A18F-F7F5-4E7C-8A57-7C0EB72DD78B}" type="parTrans" cxnId="{23A6B655-5587-4D1A-B2D2-86B9D80E3797}">
      <dgm:prSet/>
      <dgm:spPr/>
      <dgm:t>
        <a:bodyPr/>
        <a:lstStyle/>
        <a:p>
          <a:endParaRPr lang="en-US"/>
        </a:p>
      </dgm:t>
    </dgm:pt>
    <dgm:pt modelId="{11A7BDED-A7D3-42FB-873B-5D64DA1BCDEE}" type="sibTrans" cxnId="{23A6B655-5587-4D1A-B2D2-86B9D80E3797}">
      <dgm:prSet/>
      <dgm:spPr/>
      <dgm:t>
        <a:bodyPr/>
        <a:lstStyle/>
        <a:p>
          <a:endParaRPr lang="en-US"/>
        </a:p>
      </dgm:t>
    </dgm:pt>
    <dgm:pt modelId="{2D7D3D7F-4E0C-49D6-9355-DB7FF620A60A}">
      <dgm:prSet/>
      <dgm:spPr>
        <a:solidFill>
          <a:schemeClr val="tx2">
            <a:lumMod val="75000"/>
          </a:schemeClr>
        </a:solidFill>
      </dgm:spPr>
      <dgm:t>
        <a:bodyPr/>
        <a:lstStyle/>
        <a:p>
          <a:pPr algn="l"/>
          <a:r>
            <a:rPr lang="en-US" dirty="0"/>
            <a:t> Report Card/Grading Scale – Mr. Bruce</a:t>
          </a:r>
        </a:p>
        <a:p>
          <a:pPr algn="l"/>
          <a:r>
            <a:rPr lang="en-US" dirty="0"/>
            <a:t>2MINS</a:t>
          </a:r>
        </a:p>
      </dgm:t>
    </dgm:pt>
    <dgm:pt modelId="{B98DDD78-8B2B-4A83-8410-840582A47D5F}" type="parTrans" cxnId="{FF9924E1-D140-4705-B500-312403904553}">
      <dgm:prSet/>
      <dgm:spPr/>
      <dgm:t>
        <a:bodyPr/>
        <a:lstStyle/>
        <a:p>
          <a:endParaRPr lang="en-US"/>
        </a:p>
      </dgm:t>
    </dgm:pt>
    <dgm:pt modelId="{A2B5E453-F4D5-4B33-B14A-07134CC37237}" type="sibTrans" cxnId="{FF9924E1-D140-4705-B500-312403904553}">
      <dgm:prSet/>
      <dgm:spPr/>
      <dgm:t>
        <a:bodyPr/>
        <a:lstStyle/>
        <a:p>
          <a:endParaRPr lang="en-US"/>
        </a:p>
      </dgm:t>
    </dgm:pt>
    <dgm:pt modelId="{254E5939-3693-4DBC-849A-E38299C95C1A}">
      <dgm:prSet/>
      <dgm:spPr>
        <a:solidFill>
          <a:schemeClr val="tx2">
            <a:lumMod val="75000"/>
          </a:schemeClr>
        </a:solidFill>
      </dgm:spPr>
      <dgm:t>
        <a:bodyPr/>
        <a:lstStyle/>
        <a:p>
          <a:r>
            <a:rPr lang="en-US" dirty="0"/>
            <a:t>Graduation -                                                                                   Mr. Maurice Burton ,  Counselor</a:t>
          </a:r>
        </a:p>
        <a:p>
          <a:r>
            <a:rPr lang="en-US" dirty="0"/>
            <a:t>2 mins</a:t>
          </a:r>
        </a:p>
      </dgm:t>
    </dgm:pt>
    <dgm:pt modelId="{1983078A-EEF6-475C-A00E-45A5905DC975}" type="parTrans" cxnId="{533C3520-CF7D-41F9-90D6-36CB7D30876F}">
      <dgm:prSet/>
      <dgm:spPr/>
      <dgm:t>
        <a:bodyPr/>
        <a:lstStyle/>
        <a:p>
          <a:endParaRPr lang="en-US"/>
        </a:p>
      </dgm:t>
    </dgm:pt>
    <dgm:pt modelId="{5937A26B-A572-424E-95B4-0907CD2B7A68}" type="sibTrans" cxnId="{533C3520-CF7D-41F9-90D6-36CB7D30876F}">
      <dgm:prSet/>
      <dgm:spPr/>
      <dgm:t>
        <a:bodyPr/>
        <a:lstStyle/>
        <a:p>
          <a:endParaRPr lang="en-US"/>
        </a:p>
      </dgm:t>
    </dgm:pt>
    <dgm:pt modelId="{D2BEE696-314A-425B-BF96-45130A94E114}">
      <dgm:prSet/>
      <dgm:spPr>
        <a:solidFill>
          <a:srgbClr val="C00000"/>
        </a:solidFill>
      </dgm:spPr>
      <dgm:t>
        <a:bodyPr/>
        <a:lstStyle/>
        <a:p>
          <a:r>
            <a:rPr lang="en-US" dirty="0"/>
            <a:t>Closing Remarks   -                                                                     Ms. Andrea Talley</a:t>
          </a:r>
        </a:p>
        <a:p>
          <a:r>
            <a:rPr lang="en-US" dirty="0"/>
            <a:t>3MINS</a:t>
          </a:r>
        </a:p>
      </dgm:t>
    </dgm:pt>
    <dgm:pt modelId="{D3AB1B16-22D3-47E3-A7C4-BAAAEB25477A}" type="parTrans" cxnId="{1CA628B8-E81C-48B5-BF75-98F8AE206F1B}">
      <dgm:prSet/>
      <dgm:spPr/>
      <dgm:t>
        <a:bodyPr/>
        <a:lstStyle/>
        <a:p>
          <a:endParaRPr lang="en-US"/>
        </a:p>
      </dgm:t>
    </dgm:pt>
    <dgm:pt modelId="{CCB4F287-82B5-4F75-A804-EA9F85E4C1F0}" type="sibTrans" cxnId="{1CA628B8-E81C-48B5-BF75-98F8AE206F1B}">
      <dgm:prSet/>
      <dgm:spPr/>
      <dgm:t>
        <a:bodyPr/>
        <a:lstStyle/>
        <a:p>
          <a:endParaRPr lang="en-US"/>
        </a:p>
      </dgm:t>
    </dgm:pt>
    <dgm:pt modelId="{D9191320-408E-48BE-AA32-E949BC28BB65}">
      <dgm:prSet/>
      <dgm:spPr>
        <a:solidFill>
          <a:schemeClr val="tx2">
            <a:lumMod val="75000"/>
          </a:schemeClr>
        </a:solidFill>
      </dgm:spPr>
      <dgm:t>
        <a:bodyPr/>
        <a:lstStyle/>
        <a:p>
          <a:r>
            <a:rPr lang="en-US" dirty="0"/>
            <a:t>Parent Information-                                                   </a:t>
          </a:r>
          <a:r>
            <a:rPr lang="en-US" dirty="0" err="1"/>
            <a:t>Ms.Hall</a:t>
          </a:r>
          <a:r>
            <a:rPr lang="en-US" dirty="0"/>
            <a:t>, Family Engagement Specialist</a:t>
          </a:r>
        </a:p>
        <a:p>
          <a:r>
            <a:rPr lang="en-US" dirty="0"/>
            <a:t>5 mins </a:t>
          </a:r>
        </a:p>
      </dgm:t>
    </dgm:pt>
    <dgm:pt modelId="{DF430AF1-7C32-42EE-8A7D-39E98C82B3CB}" type="sibTrans" cxnId="{53EFC936-C7F0-4C06-BD6F-0C4BB757C304}">
      <dgm:prSet/>
      <dgm:spPr/>
      <dgm:t>
        <a:bodyPr/>
        <a:lstStyle/>
        <a:p>
          <a:endParaRPr lang="en-US"/>
        </a:p>
      </dgm:t>
    </dgm:pt>
    <dgm:pt modelId="{9617E0C5-D6CB-4469-AF14-E213F95AC737}" type="parTrans" cxnId="{53EFC936-C7F0-4C06-BD6F-0C4BB757C304}">
      <dgm:prSet/>
      <dgm:spPr/>
      <dgm:t>
        <a:bodyPr/>
        <a:lstStyle/>
        <a:p>
          <a:endParaRPr lang="en-US"/>
        </a:p>
      </dgm:t>
    </dgm:pt>
    <dgm:pt modelId="{4E240502-34D5-4453-A244-F5349149FE71}">
      <dgm:prSet/>
      <dgm:spPr>
        <a:solidFill>
          <a:schemeClr val="tx2">
            <a:lumMod val="50000"/>
          </a:schemeClr>
        </a:solidFill>
      </dgm:spPr>
      <dgm:t>
        <a:bodyPr/>
        <a:lstStyle/>
        <a:p>
          <a:r>
            <a:rPr lang="en-US" dirty="0"/>
            <a:t>          Data Driven Instruction – Principal Talley</a:t>
          </a:r>
        </a:p>
        <a:p>
          <a:r>
            <a:rPr lang="en-US" dirty="0"/>
            <a:t>5 mins</a:t>
          </a:r>
        </a:p>
      </dgm:t>
    </dgm:pt>
    <dgm:pt modelId="{298AC43F-28D7-4CEA-8AE3-72967D8AAF65}" type="sibTrans" cxnId="{42F85D13-867C-4885-854E-2CBC8EB1C1C2}">
      <dgm:prSet/>
      <dgm:spPr/>
      <dgm:t>
        <a:bodyPr/>
        <a:lstStyle/>
        <a:p>
          <a:endParaRPr lang="en-US"/>
        </a:p>
      </dgm:t>
    </dgm:pt>
    <dgm:pt modelId="{F00E7809-687B-4643-B189-CF81FFA5DEC9}" type="parTrans" cxnId="{42F85D13-867C-4885-854E-2CBC8EB1C1C2}">
      <dgm:prSet/>
      <dgm:spPr/>
      <dgm:t>
        <a:bodyPr/>
        <a:lstStyle/>
        <a:p>
          <a:endParaRPr lang="en-US"/>
        </a:p>
      </dgm:t>
    </dgm:pt>
    <dgm:pt modelId="{2EC0EF0A-D603-434D-B129-5D3FDF5A3A32}">
      <dgm:prSet/>
      <dgm:spPr>
        <a:solidFill>
          <a:srgbClr val="FFC000"/>
        </a:solidFill>
      </dgm:spPr>
      <dgm:t>
        <a:bodyPr/>
        <a:lstStyle/>
        <a:p>
          <a:r>
            <a:rPr lang="en-US" dirty="0"/>
            <a:t>Assessment Calendar- Dr. Patterson/ Stuckey – AP</a:t>
          </a:r>
        </a:p>
        <a:p>
          <a:r>
            <a:rPr lang="en-US" dirty="0"/>
            <a:t>2MINS</a:t>
          </a:r>
        </a:p>
      </dgm:t>
    </dgm:pt>
    <dgm:pt modelId="{D8A21259-5665-4394-804D-2C8A87CA30CC}" type="parTrans" cxnId="{711D6FAD-899D-4F18-8C7E-03F20D98A364}">
      <dgm:prSet/>
      <dgm:spPr/>
      <dgm:t>
        <a:bodyPr/>
        <a:lstStyle/>
        <a:p>
          <a:endParaRPr lang="en-US"/>
        </a:p>
      </dgm:t>
    </dgm:pt>
    <dgm:pt modelId="{ADC293E8-02E6-47C4-8EE8-2266F06FA751}" type="sibTrans" cxnId="{711D6FAD-899D-4F18-8C7E-03F20D98A364}">
      <dgm:prSet/>
      <dgm:spPr/>
      <dgm:t>
        <a:bodyPr/>
        <a:lstStyle/>
        <a:p>
          <a:endParaRPr lang="en-US"/>
        </a:p>
      </dgm:t>
    </dgm:pt>
    <dgm:pt modelId="{FC8D7737-0B3F-4ADB-A709-82F20C387BDD}" type="pres">
      <dgm:prSet presAssocID="{9FCC6A32-C710-4F4D-831B-AE514AA826E6}" presName="diagram" presStyleCnt="0">
        <dgm:presLayoutVars>
          <dgm:dir/>
          <dgm:resizeHandles val="exact"/>
        </dgm:presLayoutVars>
      </dgm:prSet>
      <dgm:spPr/>
    </dgm:pt>
    <dgm:pt modelId="{0E571EE3-0964-4C87-BAEC-32432CF7AC38}" type="pres">
      <dgm:prSet presAssocID="{6FAA2CB7-3897-4ECB-AAC4-813697B09D38}" presName="node" presStyleLbl="node1" presStyleIdx="0" presStyleCnt="15" custLinFactNeighborX="-2156" custLinFactNeighborY="-767">
        <dgm:presLayoutVars>
          <dgm:bulletEnabled val="1"/>
        </dgm:presLayoutVars>
      </dgm:prSet>
      <dgm:spPr/>
    </dgm:pt>
    <dgm:pt modelId="{1C4C9A64-365C-4D61-9620-335ABB9E2A12}" type="pres">
      <dgm:prSet presAssocID="{C0757632-A45A-45EB-848A-8EFA39CE1266}" presName="sibTrans" presStyleCnt="0"/>
      <dgm:spPr/>
    </dgm:pt>
    <dgm:pt modelId="{99D5451B-91DD-40C3-9206-019128F32524}" type="pres">
      <dgm:prSet presAssocID="{4A34EDCB-4E6D-4476-9936-29894BB550A9}" presName="node" presStyleLbl="node1" presStyleIdx="1" presStyleCnt="15">
        <dgm:presLayoutVars>
          <dgm:bulletEnabled val="1"/>
        </dgm:presLayoutVars>
      </dgm:prSet>
      <dgm:spPr/>
    </dgm:pt>
    <dgm:pt modelId="{E9165405-CA52-49A5-9CF3-770C3BF68F3C}" type="pres">
      <dgm:prSet presAssocID="{02D052E6-E1A4-4311-A2E8-04F40109EB45}" presName="sibTrans" presStyleCnt="0"/>
      <dgm:spPr/>
    </dgm:pt>
    <dgm:pt modelId="{48243BFD-64A8-49BC-8903-44D281856851}" type="pres">
      <dgm:prSet presAssocID="{1990395A-566A-4695-BE41-68E134843B20}" presName="node" presStyleLbl="node1" presStyleIdx="2" presStyleCnt="15">
        <dgm:presLayoutVars>
          <dgm:bulletEnabled val="1"/>
        </dgm:presLayoutVars>
      </dgm:prSet>
      <dgm:spPr/>
    </dgm:pt>
    <dgm:pt modelId="{E2B1DF7E-35EF-40FB-B096-2F6DE4F28D9A}" type="pres">
      <dgm:prSet presAssocID="{1CD51982-4929-42B9-A489-319C590D7D72}" presName="sibTrans" presStyleCnt="0"/>
      <dgm:spPr/>
    </dgm:pt>
    <dgm:pt modelId="{9C8C0EC9-936E-4CBD-BA9F-7BC34145B70A}" type="pres">
      <dgm:prSet presAssocID="{48D16C6F-0AC4-4000-AC5E-67E7E40596EF}" presName="node" presStyleLbl="node1" presStyleIdx="3" presStyleCnt="15">
        <dgm:presLayoutVars>
          <dgm:bulletEnabled val="1"/>
        </dgm:presLayoutVars>
      </dgm:prSet>
      <dgm:spPr/>
    </dgm:pt>
    <dgm:pt modelId="{D89E142C-B441-408B-9A74-878440037E28}" type="pres">
      <dgm:prSet presAssocID="{9D05A4B9-77F4-40E6-82AC-E7D019D62176}" presName="sibTrans" presStyleCnt="0"/>
      <dgm:spPr/>
    </dgm:pt>
    <dgm:pt modelId="{79A41B8E-FCC9-40D1-A292-F02800E5865A}" type="pres">
      <dgm:prSet presAssocID="{B66567AE-21D2-438E-B960-2C69541E9B1F}" presName="node" presStyleLbl="node1" presStyleIdx="4" presStyleCnt="15">
        <dgm:presLayoutVars>
          <dgm:bulletEnabled val="1"/>
        </dgm:presLayoutVars>
      </dgm:prSet>
      <dgm:spPr/>
    </dgm:pt>
    <dgm:pt modelId="{991C68AF-22AF-4763-B393-740542B1AD43}" type="pres">
      <dgm:prSet presAssocID="{220FD5F0-52EE-4F09-ABF1-2E7155654595}" presName="sibTrans" presStyleCnt="0"/>
      <dgm:spPr/>
    </dgm:pt>
    <dgm:pt modelId="{147350BE-62AC-4CBF-8B6B-76A09CD1A734}" type="pres">
      <dgm:prSet presAssocID="{D9191320-408E-48BE-AA32-E949BC28BB65}" presName="node" presStyleLbl="node1" presStyleIdx="5" presStyleCnt="15">
        <dgm:presLayoutVars>
          <dgm:bulletEnabled val="1"/>
        </dgm:presLayoutVars>
      </dgm:prSet>
      <dgm:spPr/>
    </dgm:pt>
    <dgm:pt modelId="{2D73DB47-8EAA-4B9D-A288-8E5F0676EE36}" type="pres">
      <dgm:prSet presAssocID="{DF430AF1-7C32-42EE-8A7D-39E98C82B3CB}" presName="sibTrans" presStyleCnt="0"/>
      <dgm:spPr/>
    </dgm:pt>
    <dgm:pt modelId="{A28F68AA-1D58-4F71-B191-55A2A148C31D}" type="pres">
      <dgm:prSet presAssocID="{4E240502-34D5-4453-A244-F5349149FE71}" presName="node" presStyleLbl="node1" presStyleIdx="6" presStyleCnt="15">
        <dgm:presLayoutVars>
          <dgm:bulletEnabled val="1"/>
        </dgm:presLayoutVars>
      </dgm:prSet>
      <dgm:spPr/>
    </dgm:pt>
    <dgm:pt modelId="{49AF2CB9-03E0-4058-BD07-BF1922AA0722}" type="pres">
      <dgm:prSet presAssocID="{298AC43F-28D7-4CEA-8AE3-72967D8AAF65}" presName="sibTrans" presStyleCnt="0"/>
      <dgm:spPr/>
    </dgm:pt>
    <dgm:pt modelId="{667AC483-FB8A-43CF-8833-B9329D80F2A9}" type="pres">
      <dgm:prSet presAssocID="{2E4905E7-6B06-498A-A624-EDE2CD224B98}" presName="node" presStyleLbl="node1" presStyleIdx="7" presStyleCnt="15">
        <dgm:presLayoutVars>
          <dgm:bulletEnabled val="1"/>
        </dgm:presLayoutVars>
      </dgm:prSet>
      <dgm:spPr/>
    </dgm:pt>
    <dgm:pt modelId="{3D6501EF-13E4-480F-8338-E11AE130D3F9}" type="pres">
      <dgm:prSet presAssocID="{3A318953-1187-45C9-99BA-0AF2335ED1A8}" presName="sibTrans" presStyleCnt="0"/>
      <dgm:spPr/>
    </dgm:pt>
    <dgm:pt modelId="{5CBBB2BB-E802-495C-B6A4-AE425CC09237}" type="pres">
      <dgm:prSet presAssocID="{DB1B5480-BDE3-4DC5-A08C-7A77A3ED6915}" presName="node" presStyleLbl="node1" presStyleIdx="8" presStyleCnt="15" custLinFactX="-129641" custLinFactY="7089" custLinFactNeighborX="-200000" custLinFactNeighborY="100000">
        <dgm:presLayoutVars>
          <dgm:bulletEnabled val="1"/>
        </dgm:presLayoutVars>
      </dgm:prSet>
      <dgm:spPr/>
    </dgm:pt>
    <dgm:pt modelId="{B8044AF0-EB18-4BA1-96C9-462AFBA07288}" type="pres">
      <dgm:prSet presAssocID="{23FA2E30-7A82-46B0-82DB-DB32D77AD9BC}" presName="sibTrans" presStyleCnt="0"/>
      <dgm:spPr/>
    </dgm:pt>
    <dgm:pt modelId="{B5509C0A-A59B-443A-94D8-4045C0766D91}" type="pres">
      <dgm:prSet presAssocID="{5760CA15-1ACE-485E-8CC6-C32216A306EC}" presName="node" presStyleLbl="node1" presStyleIdx="9" presStyleCnt="15">
        <dgm:presLayoutVars>
          <dgm:bulletEnabled val="1"/>
        </dgm:presLayoutVars>
      </dgm:prSet>
      <dgm:spPr/>
    </dgm:pt>
    <dgm:pt modelId="{5CC740E7-DCBD-464D-B361-BCDAC7B2FC00}" type="pres">
      <dgm:prSet presAssocID="{03AD44A0-D853-4D11-ACD5-DC286C40350C}" presName="sibTrans" presStyleCnt="0"/>
      <dgm:spPr/>
    </dgm:pt>
    <dgm:pt modelId="{B3B3766D-1B12-4A2C-8522-942D809DFC7A}" type="pres">
      <dgm:prSet presAssocID="{C7DD2FAB-1C73-44F8-A187-6B60B142DE18}" presName="node" presStyleLbl="node1" presStyleIdx="10" presStyleCnt="15" custLinFactX="100000" custLinFactNeighborX="125982" custLinFactNeighborY="-1105">
        <dgm:presLayoutVars>
          <dgm:bulletEnabled val="1"/>
        </dgm:presLayoutVars>
      </dgm:prSet>
      <dgm:spPr/>
    </dgm:pt>
    <dgm:pt modelId="{F8A5E698-BD5C-427A-8AA3-6311528A80D0}" type="pres">
      <dgm:prSet presAssocID="{11A7BDED-A7D3-42FB-873B-5D64DA1BCDEE}" presName="sibTrans" presStyleCnt="0"/>
      <dgm:spPr/>
    </dgm:pt>
    <dgm:pt modelId="{D9752516-98A9-4A67-BF6B-96683DDF1F80}" type="pres">
      <dgm:prSet presAssocID="{2D7D3D7F-4E0C-49D6-9355-DB7FF620A60A}" presName="node" presStyleLbl="node1" presStyleIdx="11" presStyleCnt="15" custLinFactNeighborX="7116" custLinFactNeighborY="3388">
        <dgm:presLayoutVars>
          <dgm:bulletEnabled val="1"/>
        </dgm:presLayoutVars>
      </dgm:prSet>
      <dgm:spPr/>
    </dgm:pt>
    <dgm:pt modelId="{5FDE8EFF-7660-4AEE-8D53-92F711493EBB}" type="pres">
      <dgm:prSet presAssocID="{A2B5E453-F4D5-4B33-B14A-07134CC37237}" presName="sibTrans" presStyleCnt="0"/>
      <dgm:spPr/>
    </dgm:pt>
    <dgm:pt modelId="{3A54DA7C-F329-4F26-91B3-B087CEBB8201}" type="pres">
      <dgm:prSet presAssocID="{254E5939-3693-4DBC-849A-E38299C95C1A}" presName="node" presStyleLbl="node1" presStyleIdx="12" presStyleCnt="15" custScaleY="80678" custLinFactX="13790" custLinFactY="-19733" custLinFactNeighborX="100000" custLinFactNeighborY="-100000">
        <dgm:presLayoutVars>
          <dgm:bulletEnabled val="1"/>
        </dgm:presLayoutVars>
      </dgm:prSet>
      <dgm:spPr/>
    </dgm:pt>
    <dgm:pt modelId="{92B823A6-AEA8-4FAB-B309-B7BEC600A74B}" type="pres">
      <dgm:prSet presAssocID="{5937A26B-A572-424E-95B4-0907CD2B7A68}" presName="sibTrans" presStyleCnt="0"/>
      <dgm:spPr/>
    </dgm:pt>
    <dgm:pt modelId="{CE72CBD3-D10A-4A8C-B851-F3EB3C1D2A17}" type="pres">
      <dgm:prSet presAssocID="{D2BEE696-314A-425B-BF96-45130A94E114}" presName="node" presStyleLbl="node1" presStyleIdx="13" presStyleCnt="15" custScaleY="88837" custLinFactX="10809" custLinFactNeighborX="100000" custLinFactNeighborY="-6778">
        <dgm:presLayoutVars>
          <dgm:bulletEnabled val="1"/>
        </dgm:presLayoutVars>
      </dgm:prSet>
      <dgm:spPr/>
    </dgm:pt>
    <dgm:pt modelId="{92370B16-5056-4577-9B3C-709D3FEB07F6}" type="pres">
      <dgm:prSet presAssocID="{CCB4F287-82B5-4F75-A804-EA9F85E4C1F0}" presName="sibTrans" presStyleCnt="0"/>
      <dgm:spPr/>
    </dgm:pt>
    <dgm:pt modelId="{ABEA015A-6B9B-4282-9B53-187BF3649B40}" type="pres">
      <dgm:prSet presAssocID="{2EC0EF0A-D603-434D-B129-5D3FDF5A3A32}" presName="node" presStyleLbl="node1" presStyleIdx="14" presStyleCnt="15" custLinFactX="-6404" custLinFactNeighborX="-100000" custLinFactNeighborY="-3389">
        <dgm:presLayoutVars>
          <dgm:bulletEnabled val="1"/>
        </dgm:presLayoutVars>
      </dgm:prSet>
      <dgm:spPr/>
    </dgm:pt>
  </dgm:ptLst>
  <dgm:cxnLst>
    <dgm:cxn modelId="{82131912-5B76-4C9A-919B-5C608270D8D1}" srcId="{9FCC6A32-C710-4F4D-831B-AE514AA826E6}" destId="{6FAA2CB7-3897-4ECB-AAC4-813697B09D38}" srcOrd="0" destOrd="0" parTransId="{DF85810C-B5D8-4351-89D4-F38DF560364A}" sibTransId="{C0757632-A45A-45EB-848A-8EFA39CE1266}"/>
    <dgm:cxn modelId="{42F85D13-867C-4885-854E-2CBC8EB1C1C2}" srcId="{9FCC6A32-C710-4F4D-831B-AE514AA826E6}" destId="{4E240502-34D5-4453-A244-F5349149FE71}" srcOrd="6" destOrd="0" parTransId="{F00E7809-687B-4643-B189-CF81FFA5DEC9}" sibTransId="{298AC43F-28D7-4CEA-8AE3-72967D8AAF65}"/>
    <dgm:cxn modelId="{40236816-E4FF-44D0-BD1A-E139FE5C5973}" type="presOf" srcId="{DB1B5480-BDE3-4DC5-A08C-7A77A3ED6915}" destId="{5CBBB2BB-E802-495C-B6A4-AE425CC09237}" srcOrd="0" destOrd="0" presId="urn:microsoft.com/office/officeart/2005/8/layout/default"/>
    <dgm:cxn modelId="{497A5D1D-ADC9-463B-81FF-4C26FAD82EA5}" type="presOf" srcId="{48D16C6F-0AC4-4000-AC5E-67E7E40596EF}" destId="{9C8C0EC9-936E-4CBD-BA9F-7BC34145B70A}" srcOrd="0" destOrd="0" presId="urn:microsoft.com/office/officeart/2005/8/layout/default"/>
    <dgm:cxn modelId="{533C3520-CF7D-41F9-90D6-36CB7D30876F}" srcId="{9FCC6A32-C710-4F4D-831B-AE514AA826E6}" destId="{254E5939-3693-4DBC-849A-E38299C95C1A}" srcOrd="12" destOrd="0" parTransId="{1983078A-EEF6-475C-A00E-45A5905DC975}" sibTransId="{5937A26B-A572-424E-95B4-0907CD2B7A68}"/>
    <dgm:cxn modelId="{293B7E22-6BA6-4034-B5CB-136B61E4FE71}" srcId="{9FCC6A32-C710-4F4D-831B-AE514AA826E6}" destId="{4A34EDCB-4E6D-4476-9936-29894BB550A9}" srcOrd="1" destOrd="0" parTransId="{378A6F35-0A69-4895-AB89-BD46B17F2989}" sibTransId="{02D052E6-E1A4-4311-A2E8-04F40109EB45}"/>
    <dgm:cxn modelId="{8993C72C-94B0-44CE-A160-9C426CE885DE}" type="presOf" srcId="{D2BEE696-314A-425B-BF96-45130A94E114}" destId="{CE72CBD3-D10A-4A8C-B851-F3EB3C1D2A17}" srcOrd="0" destOrd="0" presId="urn:microsoft.com/office/officeart/2005/8/layout/default"/>
    <dgm:cxn modelId="{53EFC936-C7F0-4C06-BD6F-0C4BB757C304}" srcId="{9FCC6A32-C710-4F4D-831B-AE514AA826E6}" destId="{D9191320-408E-48BE-AA32-E949BC28BB65}" srcOrd="5" destOrd="0" parTransId="{9617E0C5-D6CB-4469-AF14-E213F95AC737}" sibTransId="{DF430AF1-7C32-42EE-8A7D-39E98C82B3CB}"/>
    <dgm:cxn modelId="{8C13C73B-972C-496D-93BB-7EF9D9B34D41}" srcId="{9FCC6A32-C710-4F4D-831B-AE514AA826E6}" destId="{DB1B5480-BDE3-4DC5-A08C-7A77A3ED6915}" srcOrd="8" destOrd="0" parTransId="{4D613A54-FB79-4EAF-BF95-11EE580DF3AD}" sibTransId="{23FA2E30-7A82-46B0-82DB-DB32D77AD9BC}"/>
    <dgm:cxn modelId="{C039EE3B-4F67-4087-B625-95BA32D0D866}" type="presOf" srcId="{4E240502-34D5-4453-A244-F5349149FE71}" destId="{A28F68AA-1D58-4F71-B191-55A2A148C31D}" srcOrd="0" destOrd="0" presId="urn:microsoft.com/office/officeart/2005/8/layout/default"/>
    <dgm:cxn modelId="{9B41416E-3302-46D6-A030-2DD118D61A52}" type="presOf" srcId="{D9191320-408E-48BE-AA32-E949BC28BB65}" destId="{147350BE-62AC-4CBF-8B6B-76A09CD1A734}" srcOrd="0" destOrd="0" presId="urn:microsoft.com/office/officeart/2005/8/layout/default"/>
    <dgm:cxn modelId="{23A6B655-5587-4D1A-B2D2-86B9D80E3797}" srcId="{9FCC6A32-C710-4F4D-831B-AE514AA826E6}" destId="{C7DD2FAB-1C73-44F8-A187-6B60B142DE18}" srcOrd="10" destOrd="0" parTransId="{FA71A18F-F7F5-4E7C-8A57-7C0EB72DD78B}" sibTransId="{11A7BDED-A7D3-42FB-873B-5D64DA1BCDEE}"/>
    <dgm:cxn modelId="{5B141756-9323-4568-9A16-720E8873125F}" srcId="{9FCC6A32-C710-4F4D-831B-AE514AA826E6}" destId="{2E4905E7-6B06-498A-A624-EDE2CD224B98}" srcOrd="7" destOrd="0" parTransId="{1B7F8F70-08C3-4426-89D0-4FE8506CEEB3}" sibTransId="{3A318953-1187-45C9-99BA-0AF2335ED1A8}"/>
    <dgm:cxn modelId="{1288BC76-6531-4F89-A590-2449CEA6CFB6}" type="presOf" srcId="{C7DD2FAB-1C73-44F8-A187-6B60B142DE18}" destId="{B3B3766D-1B12-4A2C-8522-942D809DFC7A}" srcOrd="0" destOrd="0" presId="urn:microsoft.com/office/officeart/2005/8/layout/default"/>
    <dgm:cxn modelId="{63A75577-8CBD-4DC6-A7B2-77B7FAA37F3D}" type="presOf" srcId="{9FCC6A32-C710-4F4D-831B-AE514AA826E6}" destId="{FC8D7737-0B3F-4ADB-A709-82F20C387BDD}" srcOrd="0" destOrd="0" presId="urn:microsoft.com/office/officeart/2005/8/layout/default"/>
    <dgm:cxn modelId="{76C1527E-2508-40A5-AF81-9EECCEF57E32}" type="presOf" srcId="{254E5939-3693-4DBC-849A-E38299C95C1A}" destId="{3A54DA7C-F329-4F26-91B3-B087CEBB8201}" srcOrd="0" destOrd="0" presId="urn:microsoft.com/office/officeart/2005/8/layout/default"/>
    <dgm:cxn modelId="{CD56787F-BACF-429B-9165-E133FAE7D69B}" type="presOf" srcId="{6FAA2CB7-3897-4ECB-AAC4-813697B09D38}" destId="{0E571EE3-0964-4C87-BAEC-32432CF7AC38}" srcOrd="0" destOrd="0" presId="urn:microsoft.com/office/officeart/2005/8/layout/default"/>
    <dgm:cxn modelId="{4806F980-DF9C-4F85-BA19-E8F38932C01E}" type="presOf" srcId="{5760CA15-1ACE-485E-8CC6-C32216A306EC}" destId="{B5509C0A-A59B-443A-94D8-4045C0766D91}" srcOrd="0" destOrd="0" presId="urn:microsoft.com/office/officeart/2005/8/layout/default"/>
    <dgm:cxn modelId="{EEDB0C87-E204-47F3-A59B-80A559605CD2}" type="presOf" srcId="{2E4905E7-6B06-498A-A624-EDE2CD224B98}" destId="{667AC483-FB8A-43CF-8833-B9329D80F2A9}" srcOrd="0" destOrd="0" presId="urn:microsoft.com/office/officeart/2005/8/layout/default"/>
    <dgm:cxn modelId="{902AF79C-5AC6-4248-BE46-41B7DF9F1FD1}" srcId="{9FCC6A32-C710-4F4D-831B-AE514AA826E6}" destId="{48D16C6F-0AC4-4000-AC5E-67E7E40596EF}" srcOrd="3" destOrd="0" parTransId="{AEFE5F70-27C0-42C5-871A-245DDC17E839}" sibTransId="{9D05A4B9-77F4-40E6-82AC-E7D019D62176}"/>
    <dgm:cxn modelId="{711D6FAD-899D-4F18-8C7E-03F20D98A364}" srcId="{9FCC6A32-C710-4F4D-831B-AE514AA826E6}" destId="{2EC0EF0A-D603-434D-B129-5D3FDF5A3A32}" srcOrd="14" destOrd="0" parTransId="{D8A21259-5665-4394-804D-2C8A87CA30CC}" sibTransId="{ADC293E8-02E6-47C4-8EE8-2266F06FA751}"/>
    <dgm:cxn modelId="{1CA628B8-E81C-48B5-BF75-98F8AE206F1B}" srcId="{9FCC6A32-C710-4F4D-831B-AE514AA826E6}" destId="{D2BEE696-314A-425B-BF96-45130A94E114}" srcOrd="13" destOrd="0" parTransId="{D3AB1B16-22D3-47E3-A7C4-BAAAEB25477A}" sibTransId="{CCB4F287-82B5-4F75-A804-EA9F85E4C1F0}"/>
    <dgm:cxn modelId="{1285D8BD-1CF0-4980-8C7A-269019A82010}" type="presOf" srcId="{2EC0EF0A-D603-434D-B129-5D3FDF5A3A32}" destId="{ABEA015A-6B9B-4282-9B53-187BF3649B40}" srcOrd="0" destOrd="0" presId="urn:microsoft.com/office/officeart/2005/8/layout/default"/>
    <dgm:cxn modelId="{EBDBFEC4-DD55-47F5-A68C-26EBBCE7998D}" srcId="{9FCC6A32-C710-4F4D-831B-AE514AA826E6}" destId="{1990395A-566A-4695-BE41-68E134843B20}" srcOrd="2" destOrd="0" parTransId="{993FB98A-94E9-49B6-A3DD-7294C3E28E32}" sibTransId="{1CD51982-4929-42B9-A489-319C590D7D72}"/>
    <dgm:cxn modelId="{E608E8D3-9A28-4F31-83B3-BC4DE5B929E3}" type="presOf" srcId="{B66567AE-21D2-438E-B960-2C69541E9B1F}" destId="{79A41B8E-FCC9-40D1-A292-F02800E5865A}" srcOrd="0" destOrd="0" presId="urn:microsoft.com/office/officeart/2005/8/layout/default"/>
    <dgm:cxn modelId="{D111B0DB-BEC0-486A-BF31-1E46F5B7478E}" type="presOf" srcId="{4A34EDCB-4E6D-4476-9936-29894BB550A9}" destId="{99D5451B-91DD-40C3-9206-019128F32524}" srcOrd="0" destOrd="0" presId="urn:microsoft.com/office/officeart/2005/8/layout/default"/>
    <dgm:cxn modelId="{FF9924E1-D140-4705-B500-312403904553}" srcId="{9FCC6A32-C710-4F4D-831B-AE514AA826E6}" destId="{2D7D3D7F-4E0C-49D6-9355-DB7FF620A60A}" srcOrd="11" destOrd="0" parTransId="{B98DDD78-8B2B-4A83-8410-840582A47D5F}" sibTransId="{A2B5E453-F4D5-4B33-B14A-07134CC37237}"/>
    <dgm:cxn modelId="{CB9D13EB-1192-4737-8102-9409643925D4}" type="presOf" srcId="{1990395A-566A-4695-BE41-68E134843B20}" destId="{48243BFD-64A8-49BC-8903-44D281856851}" srcOrd="0" destOrd="0" presId="urn:microsoft.com/office/officeart/2005/8/layout/default"/>
    <dgm:cxn modelId="{4B35F2EC-8601-4E25-A979-061F49F9EC2A}" srcId="{9FCC6A32-C710-4F4D-831B-AE514AA826E6}" destId="{B66567AE-21D2-438E-B960-2C69541E9B1F}" srcOrd="4" destOrd="0" parTransId="{8F26BCCB-21F6-4C6B-AA9E-53C185A1811E}" sibTransId="{220FD5F0-52EE-4F09-ABF1-2E7155654595}"/>
    <dgm:cxn modelId="{C08043EE-291F-4BA7-BF2A-A0D0F1A2D8AE}" srcId="{9FCC6A32-C710-4F4D-831B-AE514AA826E6}" destId="{5760CA15-1ACE-485E-8CC6-C32216A306EC}" srcOrd="9" destOrd="0" parTransId="{CF3DAC42-3C9F-4B57-A3B6-7BCCB6948CB9}" sibTransId="{03AD44A0-D853-4D11-ACD5-DC286C40350C}"/>
    <dgm:cxn modelId="{623D0BF1-AE75-4052-9E96-8ECCFFAAB34C}" type="presOf" srcId="{2D7D3D7F-4E0C-49D6-9355-DB7FF620A60A}" destId="{D9752516-98A9-4A67-BF6B-96683DDF1F80}" srcOrd="0" destOrd="0" presId="urn:microsoft.com/office/officeart/2005/8/layout/default"/>
    <dgm:cxn modelId="{A3404D0F-39ED-491F-95DE-7937E66D80A5}" type="presParOf" srcId="{FC8D7737-0B3F-4ADB-A709-82F20C387BDD}" destId="{0E571EE3-0964-4C87-BAEC-32432CF7AC38}" srcOrd="0" destOrd="0" presId="urn:microsoft.com/office/officeart/2005/8/layout/default"/>
    <dgm:cxn modelId="{CD036CA8-CA11-4039-8006-68BD0A0F9057}" type="presParOf" srcId="{FC8D7737-0B3F-4ADB-A709-82F20C387BDD}" destId="{1C4C9A64-365C-4D61-9620-335ABB9E2A12}" srcOrd="1" destOrd="0" presId="urn:microsoft.com/office/officeart/2005/8/layout/default"/>
    <dgm:cxn modelId="{378F6E24-BCC7-4643-A9BF-66FE6FB8AEF6}" type="presParOf" srcId="{FC8D7737-0B3F-4ADB-A709-82F20C387BDD}" destId="{99D5451B-91DD-40C3-9206-019128F32524}" srcOrd="2" destOrd="0" presId="urn:microsoft.com/office/officeart/2005/8/layout/default"/>
    <dgm:cxn modelId="{1881A565-B62C-44A6-9992-D576DED39850}" type="presParOf" srcId="{FC8D7737-0B3F-4ADB-A709-82F20C387BDD}" destId="{E9165405-CA52-49A5-9CF3-770C3BF68F3C}" srcOrd="3" destOrd="0" presId="urn:microsoft.com/office/officeart/2005/8/layout/default"/>
    <dgm:cxn modelId="{65236A49-FC43-46C6-8196-E67788B47944}" type="presParOf" srcId="{FC8D7737-0B3F-4ADB-A709-82F20C387BDD}" destId="{48243BFD-64A8-49BC-8903-44D281856851}" srcOrd="4" destOrd="0" presId="urn:microsoft.com/office/officeart/2005/8/layout/default"/>
    <dgm:cxn modelId="{8DA23A47-D3EF-42BE-88F4-77467D87CC2E}" type="presParOf" srcId="{FC8D7737-0B3F-4ADB-A709-82F20C387BDD}" destId="{E2B1DF7E-35EF-40FB-B096-2F6DE4F28D9A}" srcOrd="5" destOrd="0" presId="urn:microsoft.com/office/officeart/2005/8/layout/default"/>
    <dgm:cxn modelId="{0703F5C5-3B6B-4182-9A11-E1BA81B91D4A}" type="presParOf" srcId="{FC8D7737-0B3F-4ADB-A709-82F20C387BDD}" destId="{9C8C0EC9-936E-4CBD-BA9F-7BC34145B70A}" srcOrd="6" destOrd="0" presId="urn:microsoft.com/office/officeart/2005/8/layout/default"/>
    <dgm:cxn modelId="{DD6BE496-FF29-49E1-AD46-B7EA934C2FCD}" type="presParOf" srcId="{FC8D7737-0B3F-4ADB-A709-82F20C387BDD}" destId="{D89E142C-B441-408B-9A74-878440037E28}" srcOrd="7" destOrd="0" presId="urn:microsoft.com/office/officeart/2005/8/layout/default"/>
    <dgm:cxn modelId="{B2806120-54A6-4431-8D78-D61944F4D2F7}" type="presParOf" srcId="{FC8D7737-0B3F-4ADB-A709-82F20C387BDD}" destId="{79A41B8E-FCC9-40D1-A292-F02800E5865A}" srcOrd="8" destOrd="0" presId="urn:microsoft.com/office/officeart/2005/8/layout/default"/>
    <dgm:cxn modelId="{A61C6289-688C-46D0-9C01-22BC56DEE136}" type="presParOf" srcId="{FC8D7737-0B3F-4ADB-A709-82F20C387BDD}" destId="{991C68AF-22AF-4763-B393-740542B1AD43}" srcOrd="9" destOrd="0" presId="urn:microsoft.com/office/officeart/2005/8/layout/default"/>
    <dgm:cxn modelId="{860B91AB-EC11-4B16-935D-36EA1D5049C2}" type="presParOf" srcId="{FC8D7737-0B3F-4ADB-A709-82F20C387BDD}" destId="{147350BE-62AC-4CBF-8B6B-76A09CD1A734}" srcOrd="10" destOrd="0" presId="urn:microsoft.com/office/officeart/2005/8/layout/default"/>
    <dgm:cxn modelId="{0F1946D5-34EA-4D75-A52F-EB4B79B0139A}" type="presParOf" srcId="{FC8D7737-0B3F-4ADB-A709-82F20C387BDD}" destId="{2D73DB47-8EAA-4B9D-A288-8E5F0676EE36}" srcOrd="11" destOrd="0" presId="urn:microsoft.com/office/officeart/2005/8/layout/default"/>
    <dgm:cxn modelId="{B983163F-B046-4DF8-B6E2-0BA98DCE947B}" type="presParOf" srcId="{FC8D7737-0B3F-4ADB-A709-82F20C387BDD}" destId="{A28F68AA-1D58-4F71-B191-55A2A148C31D}" srcOrd="12" destOrd="0" presId="urn:microsoft.com/office/officeart/2005/8/layout/default"/>
    <dgm:cxn modelId="{7AD30296-E3B8-4443-B58F-14FB3F0D3E2D}" type="presParOf" srcId="{FC8D7737-0B3F-4ADB-A709-82F20C387BDD}" destId="{49AF2CB9-03E0-4058-BD07-BF1922AA0722}" srcOrd="13" destOrd="0" presId="urn:microsoft.com/office/officeart/2005/8/layout/default"/>
    <dgm:cxn modelId="{F67B7486-60D7-4370-A63F-402EB8262B29}" type="presParOf" srcId="{FC8D7737-0B3F-4ADB-A709-82F20C387BDD}" destId="{667AC483-FB8A-43CF-8833-B9329D80F2A9}" srcOrd="14" destOrd="0" presId="urn:microsoft.com/office/officeart/2005/8/layout/default"/>
    <dgm:cxn modelId="{6989A638-DA7C-4098-919C-CFBB9F3CCE92}" type="presParOf" srcId="{FC8D7737-0B3F-4ADB-A709-82F20C387BDD}" destId="{3D6501EF-13E4-480F-8338-E11AE130D3F9}" srcOrd="15" destOrd="0" presId="urn:microsoft.com/office/officeart/2005/8/layout/default"/>
    <dgm:cxn modelId="{51C05DC4-0E53-45A7-823D-54B46D549C12}" type="presParOf" srcId="{FC8D7737-0B3F-4ADB-A709-82F20C387BDD}" destId="{5CBBB2BB-E802-495C-B6A4-AE425CC09237}" srcOrd="16" destOrd="0" presId="urn:microsoft.com/office/officeart/2005/8/layout/default"/>
    <dgm:cxn modelId="{EC9F37B6-DEDF-4977-AE29-49C96BDA31C5}" type="presParOf" srcId="{FC8D7737-0B3F-4ADB-A709-82F20C387BDD}" destId="{B8044AF0-EB18-4BA1-96C9-462AFBA07288}" srcOrd="17" destOrd="0" presId="urn:microsoft.com/office/officeart/2005/8/layout/default"/>
    <dgm:cxn modelId="{031D8EE9-A442-4BC2-A798-2036E3A1684A}" type="presParOf" srcId="{FC8D7737-0B3F-4ADB-A709-82F20C387BDD}" destId="{B5509C0A-A59B-443A-94D8-4045C0766D91}" srcOrd="18" destOrd="0" presId="urn:microsoft.com/office/officeart/2005/8/layout/default"/>
    <dgm:cxn modelId="{C5BEE8AF-6D3A-44E7-82E9-3E08ACFA41EB}" type="presParOf" srcId="{FC8D7737-0B3F-4ADB-A709-82F20C387BDD}" destId="{5CC740E7-DCBD-464D-B361-BCDAC7B2FC00}" srcOrd="19" destOrd="0" presId="urn:microsoft.com/office/officeart/2005/8/layout/default"/>
    <dgm:cxn modelId="{E3C471AD-3160-4285-98D0-9FC8281B6A03}" type="presParOf" srcId="{FC8D7737-0B3F-4ADB-A709-82F20C387BDD}" destId="{B3B3766D-1B12-4A2C-8522-942D809DFC7A}" srcOrd="20" destOrd="0" presId="urn:microsoft.com/office/officeart/2005/8/layout/default"/>
    <dgm:cxn modelId="{C0CB62EF-D2F4-4FA4-AADC-9F5679DD2DA2}" type="presParOf" srcId="{FC8D7737-0B3F-4ADB-A709-82F20C387BDD}" destId="{F8A5E698-BD5C-427A-8AA3-6311528A80D0}" srcOrd="21" destOrd="0" presId="urn:microsoft.com/office/officeart/2005/8/layout/default"/>
    <dgm:cxn modelId="{52393C00-0AC6-412B-B8D8-B19473EE3D43}" type="presParOf" srcId="{FC8D7737-0B3F-4ADB-A709-82F20C387BDD}" destId="{D9752516-98A9-4A67-BF6B-96683DDF1F80}" srcOrd="22" destOrd="0" presId="urn:microsoft.com/office/officeart/2005/8/layout/default"/>
    <dgm:cxn modelId="{7CE8D079-A2A5-4E80-B8EF-0403AB4DACCD}" type="presParOf" srcId="{FC8D7737-0B3F-4ADB-A709-82F20C387BDD}" destId="{5FDE8EFF-7660-4AEE-8D53-92F711493EBB}" srcOrd="23" destOrd="0" presId="urn:microsoft.com/office/officeart/2005/8/layout/default"/>
    <dgm:cxn modelId="{5956C4EA-8210-42CF-812F-E2ED287AD06D}" type="presParOf" srcId="{FC8D7737-0B3F-4ADB-A709-82F20C387BDD}" destId="{3A54DA7C-F329-4F26-91B3-B087CEBB8201}" srcOrd="24" destOrd="0" presId="urn:microsoft.com/office/officeart/2005/8/layout/default"/>
    <dgm:cxn modelId="{8B2BFE6C-4FCF-437C-BFF4-19CE1FA6CAE9}" type="presParOf" srcId="{FC8D7737-0B3F-4ADB-A709-82F20C387BDD}" destId="{92B823A6-AEA8-4FAB-B309-B7BEC600A74B}" srcOrd="25" destOrd="0" presId="urn:microsoft.com/office/officeart/2005/8/layout/default"/>
    <dgm:cxn modelId="{A097147C-8758-4F74-B08F-E8F5DA91BC13}" type="presParOf" srcId="{FC8D7737-0B3F-4ADB-A709-82F20C387BDD}" destId="{CE72CBD3-D10A-4A8C-B851-F3EB3C1D2A17}" srcOrd="26" destOrd="0" presId="urn:microsoft.com/office/officeart/2005/8/layout/default"/>
    <dgm:cxn modelId="{C645B51C-8685-449A-96A1-C68FA8EEE7AD}" type="presParOf" srcId="{FC8D7737-0B3F-4ADB-A709-82F20C387BDD}" destId="{92370B16-5056-4577-9B3C-709D3FEB07F6}" srcOrd="27" destOrd="0" presId="urn:microsoft.com/office/officeart/2005/8/layout/default"/>
    <dgm:cxn modelId="{7BF38943-E1D3-4680-833A-07B3D004B428}" type="presParOf" srcId="{FC8D7737-0B3F-4ADB-A709-82F20C387BDD}" destId="{ABEA015A-6B9B-4282-9B53-187BF3649B40}"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1EE3-0964-4C87-BAEC-32432CF7AC38}">
      <dsp:nvSpPr>
        <dsp:cNvPr id="0" name=""/>
        <dsp:cNvSpPr/>
      </dsp:nvSpPr>
      <dsp:spPr>
        <a:xfrm>
          <a:off x="243840" y="0"/>
          <a:ext cx="1707859" cy="1024715"/>
        </a:xfrm>
        <a:prstGeom prst="rect">
          <a:avLst/>
        </a:prstGeom>
        <a:solidFill>
          <a:srgbClr val="C00000"/>
        </a:solidFill>
        <a:ln w="127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Welcome –                                                                                 Ms. Andrea Talley, Principal</a:t>
          </a:r>
        </a:p>
        <a:p>
          <a:pPr marL="0" lvl="0" indent="0" algn="ctr" defTabSz="488950">
            <a:lnSpc>
              <a:spcPct val="90000"/>
            </a:lnSpc>
            <a:spcBef>
              <a:spcPct val="0"/>
            </a:spcBef>
            <a:spcAft>
              <a:spcPct val="35000"/>
            </a:spcAft>
            <a:buNone/>
          </a:pPr>
          <a:r>
            <a:rPr lang="en-US" sz="1100" kern="1200" dirty="0"/>
            <a:t>5 mins</a:t>
          </a:r>
        </a:p>
      </dsp:txBody>
      <dsp:txXfrm>
        <a:off x="243840" y="0"/>
        <a:ext cx="1707859" cy="1024715"/>
      </dsp:txXfrm>
    </dsp:sp>
    <dsp:sp modelId="{99D5451B-91DD-40C3-9206-019128F32524}">
      <dsp:nvSpPr>
        <dsp:cNvPr id="0" name=""/>
        <dsp:cNvSpPr/>
      </dsp:nvSpPr>
      <dsp:spPr>
        <a:xfrm>
          <a:off x="2159307" y="243"/>
          <a:ext cx="1707859" cy="1024715"/>
        </a:xfrm>
        <a:prstGeom prst="rect">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Introduction of Administrative Team-                         Dr. </a:t>
          </a:r>
          <a:r>
            <a:rPr lang="en-US" sz="1100" kern="1200" dirty="0" err="1"/>
            <a:t>Gwanda</a:t>
          </a:r>
          <a:r>
            <a:rPr lang="en-US" sz="1100" kern="1200" dirty="0"/>
            <a:t> Patterson , PLC Coach</a:t>
          </a:r>
        </a:p>
        <a:p>
          <a:pPr marL="0" lvl="0" indent="0" algn="ctr" defTabSz="488950">
            <a:lnSpc>
              <a:spcPct val="90000"/>
            </a:lnSpc>
            <a:spcBef>
              <a:spcPct val="0"/>
            </a:spcBef>
            <a:spcAft>
              <a:spcPct val="35000"/>
            </a:spcAft>
            <a:buNone/>
          </a:pPr>
          <a:r>
            <a:rPr lang="en-US" sz="1100" kern="1200" dirty="0"/>
            <a:t>5 mins</a:t>
          </a:r>
        </a:p>
      </dsp:txBody>
      <dsp:txXfrm>
        <a:off x="2159307" y="243"/>
        <a:ext cx="1707859" cy="1024715"/>
      </dsp:txXfrm>
    </dsp:sp>
    <dsp:sp modelId="{48243BFD-64A8-49BC-8903-44D281856851}">
      <dsp:nvSpPr>
        <dsp:cNvPr id="0" name=""/>
        <dsp:cNvSpPr/>
      </dsp:nvSpPr>
      <dsp:spPr>
        <a:xfrm>
          <a:off x="4037951" y="243"/>
          <a:ext cx="1707859" cy="1024715"/>
        </a:xfrm>
        <a:prstGeom prst="rect">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Title, I program participation/</a:t>
          </a:r>
          <a:r>
            <a:rPr lang="en-US" sz="1100" kern="1200" dirty="0" err="1"/>
            <a:t>Purpose,Goal</a:t>
          </a:r>
          <a:r>
            <a:rPr lang="en-US" sz="1100" kern="1200" dirty="0"/>
            <a:t>               Dr. </a:t>
          </a:r>
          <a:r>
            <a:rPr lang="en-US" sz="1100" kern="1200" dirty="0" err="1"/>
            <a:t>Gwanda</a:t>
          </a:r>
          <a:r>
            <a:rPr lang="en-US" sz="1100" kern="1200" dirty="0"/>
            <a:t> Patterson, PLC Coach</a:t>
          </a:r>
        </a:p>
        <a:p>
          <a:pPr marL="0" lvl="0" indent="0" algn="ctr" defTabSz="488950">
            <a:lnSpc>
              <a:spcPct val="90000"/>
            </a:lnSpc>
            <a:spcBef>
              <a:spcPct val="0"/>
            </a:spcBef>
            <a:spcAft>
              <a:spcPct val="35000"/>
            </a:spcAft>
            <a:buNone/>
          </a:pPr>
          <a:r>
            <a:rPr lang="en-US" sz="1100" kern="1200" dirty="0"/>
            <a:t>10 mins</a:t>
          </a:r>
        </a:p>
      </dsp:txBody>
      <dsp:txXfrm>
        <a:off x="4037951" y="243"/>
        <a:ext cx="1707859" cy="1024715"/>
      </dsp:txXfrm>
    </dsp:sp>
    <dsp:sp modelId="{9C8C0EC9-936E-4CBD-BA9F-7BC34145B70A}">
      <dsp:nvSpPr>
        <dsp:cNvPr id="0" name=""/>
        <dsp:cNvSpPr/>
      </dsp:nvSpPr>
      <dsp:spPr>
        <a:xfrm>
          <a:off x="5916596" y="243"/>
          <a:ext cx="1707859" cy="1024715"/>
        </a:xfrm>
        <a:prstGeom prst="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Parent’s right to know –                                                    Dr. Williams ,Family Engagement Specialist</a:t>
          </a:r>
        </a:p>
        <a:p>
          <a:pPr marL="0" lvl="0" indent="0" algn="ctr" defTabSz="488950">
            <a:lnSpc>
              <a:spcPct val="90000"/>
            </a:lnSpc>
            <a:spcBef>
              <a:spcPct val="0"/>
            </a:spcBef>
            <a:spcAft>
              <a:spcPct val="35000"/>
            </a:spcAft>
            <a:buNone/>
          </a:pPr>
          <a:r>
            <a:rPr lang="en-US" sz="1100" kern="1200" dirty="0"/>
            <a:t>5 mins</a:t>
          </a:r>
        </a:p>
      </dsp:txBody>
      <dsp:txXfrm>
        <a:off x="5916596" y="243"/>
        <a:ext cx="1707859" cy="1024715"/>
      </dsp:txXfrm>
    </dsp:sp>
    <dsp:sp modelId="{79A41B8E-FCC9-40D1-A292-F02800E5865A}">
      <dsp:nvSpPr>
        <dsp:cNvPr id="0" name=""/>
        <dsp:cNvSpPr/>
      </dsp:nvSpPr>
      <dsp:spPr>
        <a:xfrm>
          <a:off x="7795241" y="243"/>
          <a:ext cx="1707859" cy="1024715"/>
        </a:xfrm>
        <a:prstGeom prst="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Home Compact Spanish-Mr. Thiam</a:t>
          </a:r>
        </a:p>
        <a:p>
          <a:pPr marL="0" lvl="0" indent="0" algn="ctr" defTabSz="488950">
            <a:lnSpc>
              <a:spcPct val="90000"/>
            </a:lnSpc>
            <a:spcBef>
              <a:spcPct val="0"/>
            </a:spcBef>
            <a:spcAft>
              <a:spcPct val="35000"/>
            </a:spcAft>
            <a:buNone/>
          </a:pPr>
          <a:r>
            <a:rPr lang="en-US" sz="1100" kern="1200" dirty="0"/>
            <a:t>5 mins</a:t>
          </a:r>
        </a:p>
      </dsp:txBody>
      <dsp:txXfrm>
        <a:off x="7795241" y="243"/>
        <a:ext cx="1707859" cy="1024715"/>
      </dsp:txXfrm>
    </dsp:sp>
    <dsp:sp modelId="{147350BE-62AC-4CBF-8B6B-76A09CD1A734}">
      <dsp:nvSpPr>
        <dsp:cNvPr id="0" name=""/>
        <dsp:cNvSpPr/>
      </dsp:nvSpPr>
      <dsp:spPr>
        <a:xfrm>
          <a:off x="280662" y="1195744"/>
          <a:ext cx="1707859" cy="1024715"/>
        </a:xfrm>
        <a:prstGeom prst="rect">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Parent Information-                                                   </a:t>
          </a:r>
          <a:r>
            <a:rPr lang="en-US" sz="1100" kern="1200" dirty="0" err="1"/>
            <a:t>Ms.Hall</a:t>
          </a:r>
          <a:r>
            <a:rPr lang="en-US" sz="1100" kern="1200" dirty="0"/>
            <a:t>, Family Engagement Specialist</a:t>
          </a:r>
        </a:p>
        <a:p>
          <a:pPr marL="0" lvl="0" indent="0" algn="ctr" defTabSz="488950">
            <a:lnSpc>
              <a:spcPct val="90000"/>
            </a:lnSpc>
            <a:spcBef>
              <a:spcPct val="0"/>
            </a:spcBef>
            <a:spcAft>
              <a:spcPct val="35000"/>
            </a:spcAft>
            <a:buNone/>
          </a:pPr>
          <a:r>
            <a:rPr lang="en-US" sz="1100" kern="1200" dirty="0"/>
            <a:t>5 mins </a:t>
          </a:r>
        </a:p>
      </dsp:txBody>
      <dsp:txXfrm>
        <a:off x="280662" y="1195744"/>
        <a:ext cx="1707859" cy="1024715"/>
      </dsp:txXfrm>
    </dsp:sp>
    <dsp:sp modelId="{A28F68AA-1D58-4F71-B191-55A2A148C31D}">
      <dsp:nvSpPr>
        <dsp:cNvPr id="0" name=""/>
        <dsp:cNvSpPr/>
      </dsp:nvSpPr>
      <dsp:spPr>
        <a:xfrm>
          <a:off x="2159307" y="1195744"/>
          <a:ext cx="1707859" cy="1024715"/>
        </a:xfrm>
        <a:prstGeom prst="rect">
          <a:avLst/>
        </a:prstGeom>
        <a:solidFill>
          <a:schemeClr val="tx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          Data Driven Instruction – Principal Talley</a:t>
          </a:r>
        </a:p>
        <a:p>
          <a:pPr marL="0" lvl="0" indent="0" algn="ctr" defTabSz="488950">
            <a:lnSpc>
              <a:spcPct val="90000"/>
            </a:lnSpc>
            <a:spcBef>
              <a:spcPct val="0"/>
            </a:spcBef>
            <a:spcAft>
              <a:spcPct val="35000"/>
            </a:spcAft>
            <a:buNone/>
          </a:pPr>
          <a:r>
            <a:rPr lang="en-US" sz="1100" kern="1200" dirty="0"/>
            <a:t>5 mins</a:t>
          </a:r>
        </a:p>
      </dsp:txBody>
      <dsp:txXfrm>
        <a:off x="2159307" y="1195744"/>
        <a:ext cx="1707859" cy="1024715"/>
      </dsp:txXfrm>
    </dsp:sp>
    <dsp:sp modelId="{667AC483-FB8A-43CF-8833-B9329D80F2A9}">
      <dsp:nvSpPr>
        <dsp:cNvPr id="0" name=""/>
        <dsp:cNvSpPr/>
      </dsp:nvSpPr>
      <dsp:spPr>
        <a:xfrm>
          <a:off x="4037951" y="1195744"/>
          <a:ext cx="1707859" cy="1024715"/>
        </a:xfrm>
        <a:prstGeom prst="rect">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DISCIPLINE DATA</a:t>
          </a:r>
        </a:p>
        <a:p>
          <a:pPr marL="0" lvl="0" indent="0" algn="ctr" defTabSz="488950">
            <a:lnSpc>
              <a:spcPct val="90000"/>
            </a:lnSpc>
            <a:spcBef>
              <a:spcPct val="0"/>
            </a:spcBef>
            <a:spcAft>
              <a:spcPct val="35000"/>
            </a:spcAft>
            <a:buNone/>
          </a:pPr>
          <a:r>
            <a:rPr lang="en-US" sz="1100" kern="1200" dirty="0"/>
            <a:t>Mr. Payne –AP</a:t>
          </a:r>
        </a:p>
        <a:p>
          <a:pPr marL="0" lvl="0" indent="0" algn="ctr" defTabSz="488950">
            <a:lnSpc>
              <a:spcPct val="90000"/>
            </a:lnSpc>
            <a:spcBef>
              <a:spcPct val="0"/>
            </a:spcBef>
            <a:spcAft>
              <a:spcPct val="35000"/>
            </a:spcAft>
            <a:buNone/>
          </a:pPr>
          <a:r>
            <a:rPr lang="en-US" sz="1100" kern="1200" dirty="0"/>
            <a:t>2 mins</a:t>
          </a:r>
        </a:p>
      </dsp:txBody>
      <dsp:txXfrm>
        <a:off x="4037951" y="1195744"/>
        <a:ext cx="1707859" cy="1024715"/>
      </dsp:txXfrm>
    </dsp:sp>
    <dsp:sp modelId="{5CBBB2BB-E802-495C-B6A4-AE425CC09237}">
      <dsp:nvSpPr>
        <dsp:cNvPr id="0" name=""/>
        <dsp:cNvSpPr/>
      </dsp:nvSpPr>
      <dsp:spPr>
        <a:xfrm>
          <a:off x="286793" y="2293102"/>
          <a:ext cx="1707859" cy="1024715"/>
        </a:xfrm>
        <a:prstGeom prst="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Student Code of Conduct -                                           Dr. Kahdejah Stevens/Mr. Jaylen Pope</a:t>
          </a:r>
        </a:p>
        <a:p>
          <a:pPr marL="0" lvl="0" indent="0" algn="ctr" defTabSz="488950">
            <a:lnSpc>
              <a:spcPct val="90000"/>
            </a:lnSpc>
            <a:spcBef>
              <a:spcPct val="0"/>
            </a:spcBef>
            <a:spcAft>
              <a:spcPct val="35000"/>
            </a:spcAft>
            <a:buNone/>
          </a:pPr>
          <a:r>
            <a:rPr lang="en-US" sz="1100" kern="1200" dirty="0"/>
            <a:t>2MINS</a:t>
          </a:r>
        </a:p>
      </dsp:txBody>
      <dsp:txXfrm>
        <a:off x="286793" y="2293102"/>
        <a:ext cx="1707859" cy="1024715"/>
      </dsp:txXfrm>
    </dsp:sp>
    <dsp:sp modelId="{B5509C0A-A59B-443A-94D8-4045C0766D91}">
      <dsp:nvSpPr>
        <dsp:cNvPr id="0" name=""/>
        <dsp:cNvSpPr/>
      </dsp:nvSpPr>
      <dsp:spPr>
        <a:xfrm>
          <a:off x="7795241" y="1195744"/>
          <a:ext cx="1707859" cy="1024715"/>
        </a:xfrm>
        <a:prstGeom prst="rect">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Teacher Qualifications/Proximity- Principal Talley</a:t>
          </a:r>
        </a:p>
        <a:p>
          <a:pPr marL="0" lvl="0" indent="0" algn="ctr" defTabSz="488950">
            <a:lnSpc>
              <a:spcPct val="90000"/>
            </a:lnSpc>
            <a:spcBef>
              <a:spcPct val="0"/>
            </a:spcBef>
            <a:spcAft>
              <a:spcPct val="35000"/>
            </a:spcAft>
            <a:buNone/>
          </a:pPr>
          <a:r>
            <a:rPr lang="en-US" sz="1100" kern="1200" dirty="0"/>
            <a:t>5MINS</a:t>
          </a:r>
        </a:p>
      </dsp:txBody>
      <dsp:txXfrm>
        <a:off x="7795241" y="1195744"/>
        <a:ext cx="1707859" cy="1024715"/>
      </dsp:txXfrm>
    </dsp:sp>
    <dsp:sp modelId="{B3B3766D-1B12-4A2C-8522-942D809DFC7A}">
      <dsp:nvSpPr>
        <dsp:cNvPr id="0" name=""/>
        <dsp:cNvSpPr/>
      </dsp:nvSpPr>
      <dsp:spPr>
        <a:xfrm>
          <a:off x="4140116" y="2379923"/>
          <a:ext cx="1707859" cy="1024715"/>
        </a:xfrm>
        <a:prstGeom prst="rect">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                                                        Pre-ACT/ACT – Mr. Burton</a:t>
          </a:r>
        </a:p>
        <a:p>
          <a:pPr marL="0" lvl="0" indent="0" algn="l" defTabSz="488950">
            <a:lnSpc>
              <a:spcPct val="90000"/>
            </a:lnSpc>
            <a:spcBef>
              <a:spcPct val="0"/>
            </a:spcBef>
            <a:spcAft>
              <a:spcPct val="35000"/>
            </a:spcAft>
            <a:buNone/>
          </a:pPr>
          <a:r>
            <a:rPr lang="en-US" sz="1100" kern="1200" dirty="0"/>
            <a:t>2MINS</a:t>
          </a:r>
        </a:p>
      </dsp:txBody>
      <dsp:txXfrm>
        <a:off x="4140116" y="2379923"/>
        <a:ext cx="1707859" cy="1024715"/>
      </dsp:txXfrm>
    </dsp:sp>
    <dsp:sp modelId="{D9752516-98A9-4A67-BF6B-96683DDF1F80}">
      <dsp:nvSpPr>
        <dsp:cNvPr id="0" name=""/>
        <dsp:cNvSpPr/>
      </dsp:nvSpPr>
      <dsp:spPr>
        <a:xfrm>
          <a:off x="2280838" y="2391489"/>
          <a:ext cx="1707859" cy="1024715"/>
        </a:xfrm>
        <a:prstGeom prst="rect">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 Report Card/Grading Scale – Mr. Bruce</a:t>
          </a:r>
        </a:p>
        <a:p>
          <a:pPr marL="0" lvl="0" indent="0" algn="l" defTabSz="488950">
            <a:lnSpc>
              <a:spcPct val="90000"/>
            </a:lnSpc>
            <a:spcBef>
              <a:spcPct val="0"/>
            </a:spcBef>
            <a:spcAft>
              <a:spcPct val="35000"/>
            </a:spcAft>
            <a:buNone/>
          </a:pPr>
          <a:r>
            <a:rPr lang="en-US" sz="1100" kern="1200" dirty="0"/>
            <a:t>2MINS</a:t>
          </a:r>
        </a:p>
      </dsp:txBody>
      <dsp:txXfrm>
        <a:off x="2280838" y="2391489"/>
        <a:ext cx="1707859" cy="1024715"/>
      </dsp:txXfrm>
    </dsp:sp>
    <dsp:sp modelId="{3A54DA7C-F329-4F26-91B3-B087CEBB8201}">
      <dsp:nvSpPr>
        <dsp:cNvPr id="0" name=""/>
        <dsp:cNvSpPr/>
      </dsp:nvSpPr>
      <dsp:spPr>
        <a:xfrm>
          <a:off x="5981324" y="1263321"/>
          <a:ext cx="1707859" cy="826719"/>
        </a:xfrm>
        <a:prstGeom prst="rect">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Graduation -                                                                                   Mr. Maurice Burton ,  Counselor</a:t>
          </a:r>
        </a:p>
        <a:p>
          <a:pPr marL="0" lvl="0" indent="0" algn="ctr" defTabSz="488950">
            <a:lnSpc>
              <a:spcPct val="90000"/>
            </a:lnSpc>
            <a:spcBef>
              <a:spcPct val="0"/>
            </a:spcBef>
            <a:spcAft>
              <a:spcPct val="35000"/>
            </a:spcAft>
            <a:buNone/>
          </a:pPr>
          <a:r>
            <a:rPr lang="en-US" sz="1100" kern="1200" dirty="0"/>
            <a:t>2 mins</a:t>
          </a:r>
        </a:p>
      </dsp:txBody>
      <dsp:txXfrm>
        <a:off x="5981324" y="1263321"/>
        <a:ext cx="1707859" cy="826719"/>
      </dsp:txXfrm>
    </dsp:sp>
    <dsp:sp modelId="{CE72CBD3-D10A-4A8C-B851-F3EB3C1D2A17}">
      <dsp:nvSpPr>
        <dsp:cNvPr id="0" name=""/>
        <dsp:cNvSpPr/>
      </dsp:nvSpPr>
      <dsp:spPr>
        <a:xfrm>
          <a:off x="7809058" y="2378985"/>
          <a:ext cx="1707859" cy="910326"/>
        </a:xfrm>
        <a:prstGeom prst="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Closing Remarks   -                                                                     Ms. Andrea Talley</a:t>
          </a:r>
        </a:p>
        <a:p>
          <a:pPr marL="0" lvl="0" indent="0" algn="ctr" defTabSz="488950">
            <a:lnSpc>
              <a:spcPct val="90000"/>
            </a:lnSpc>
            <a:spcBef>
              <a:spcPct val="0"/>
            </a:spcBef>
            <a:spcAft>
              <a:spcPct val="35000"/>
            </a:spcAft>
            <a:buNone/>
          </a:pPr>
          <a:r>
            <a:rPr lang="en-US" sz="1100" kern="1200" dirty="0"/>
            <a:t>3MINS</a:t>
          </a:r>
        </a:p>
      </dsp:txBody>
      <dsp:txXfrm>
        <a:off x="7809058" y="2378985"/>
        <a:ext cx="1707859" cy="910326"/>
      </dsp:txXfrm>
    </dsp:sp>
    <dsp:sp modelId="{ABEA015A-6B9B-4282-9B53-187BF3649B40}">
      <dsp:nvSpPr>
        <dsp:cNvPr id="0" name=""/>
        <dsp:cNvSpPr/>
      </dsp:nvSpPr>
      <dsp:spPr>
        <a:xfrm>
          <a:off x="5978011" y="2356518"/>
          <a:ext cx="1707859" cy="1024715"/>
        </a:xfrm>
        <a:prstGeom prst="rect">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Assessment Calendar- Dr. Patterson/ Stuckey – AP</a:t>
          </a:r>
        </a:p>
        <a:p>
          <a:pPr marL="0" lvl="0" indent="0" algn="ctr" defTabSz="488950">
            <a:lnSpc>
              <a:spcPct val="90000"/>
            </a:lnSpc>
            <a:spcBef>
              <a:spcPct val="0"/>
            </a:spcBef>
            <a:spcAft>
              <a:spcPct val="35000"/>
            </a:spcAft>
            <a:buNone/>
          </a:pPr>
          <a:r>
            <a:rPr lang="en-US" sz="1100" kern="1200" dirty="0"/>
            <a:t>2MINS</a:t>
          </a:r>
        </a:p>
      </dsp:txBody>
      <dsp:txXfrm>
        <a:off x="5978011" y="2356518"/>
        <a:ext cx="1707859" cy="10247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1"/>
          </a:xfrm>
          <a:prstGeom prst="rect">
            <a:avLst/>
          </a:prstGeom>
        </p:spPr>
        <p:txBody>
          <a:bodyPr vert="horz" lIns="93494" tIns="46747" rIns="93494" bIns="46747"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1"/>
          </a:xfrm>
          <a:prstGeom prst="rect">
            <a:avLst/>
          </a:prstGeom>
        </p:spPr>
        <p:txBody>
          <a:bodyPr vert="horz" lIns="93494" tIns="46747" rIns="93494" bIns="46747" rtlCol="0"/>
          <a:lstStyle>
            <a:lvl1pPr algn="r">
              <a:defRPr sz="1200"/>
            </a:lvl1pPr>
          </a:lstStyle>
          <a:p>
            <a:fld id="{C4423FBA-0111-4CA5-BD71-C61E9F3C5CFD}" type="datetimeFigureOut">
              <a:rPr lang="en-US" smtClean="0"/>
              <a:t>9/26/2025</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4" tIns="46747" rIns="93494" bIns="46747" rtlCol="0" anchor="ctr"/>
          <a:lstStyle/>
          <a:p>
            <a:endParaRPr lang="en-US" dirty="0"/>
          </a:p>
        </p:txBody>
      </p:sp>
      <p:sp>
        <p:nvSpPr>
          <p:cNvPr id="5" name="Notes Placeholder 4"/>
          <p:cNvSpPr>
            <a:spLocks noGrp="1"/>
          </p:cNvSpPr>
          <p:nvPr>
            <p:ph type="body" sz="quarter" idx="3"/>
          </p:nvPr>
        </p:nvSpPr>
        <p:spPr>
          <a:xfrm>
            <a:off x="705327" y="4480004"/>
            <a:ext cx="5642610" cy="3665459"/>
          </a:xfrm>
          <a:prstGeom prst="rect">
            <a:avLst/>
          </a:prstGeom>
        </p:spPr>
        <p:txBody>
          <a:bodyPr vert="horz" lIns="93494" tIns="46747" rIns="93494" bIns="467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0"/>
          </a:xfrm>
          <a:prstGeom prst="rect">
            <a:avLst/>
          </a:prstGeom>
        </p:spPr>
        <p:txBody>
          <a:bodyPr vert="horz" lIns="93494" tIns="46747" rIns="93494" bIns="467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0"/>
          </a:xfrm>
          <a:prstGeom prst="rect">
            <a:avLst/>
          </a:prstGeom>
        </p:spPr>
        <p:txBody>
          <a:bodyPr vert="horz" lIns="93494" tIns="46747" rIns="93494" bIns="46747" rtlCol="0" anchor="b"/>
          <a:lstStyle>
            <a:lvl1pPr algn="r">
              <a:defRPr sz="1200"/>
            </a:lvl1pPr>
          </a:lstStyle>
          <a:p>
            <a:fld id="{037F0AA6-0BF5-4FD9-8B4E-F69104450A6A}" type="slidenum">
              <a:rPr lang="en-US" smtClean="0"/>
              <a:t>‹#›</a:t>
            </a:fld>
            <a:endParaRPr lang="en-US" dirty="0"/>
          </a:p>
        </p:txBody>
      </p:sp>
    </p:spTree>
    <p:extLst>
      <p:ext uri="{BB962C8B-B14F-4D97-AF65-F5344CB8AC3E}">
        <p14:creationId xmlns:p14="http://schemas.microsoft.com/office/powerpoint/2010/main" val="403547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 </a:t>
            </a:r>
          </a:p>
        </p:txBody>
      </p:sp>
      <p:sp>
        <p:nvSpPr>
          <p:cNvPr id="4" name="Slide Number Placeholder 3"/>
          <p:cNvSpPr>
            <a:spLocks noGrp="1"/>
          </p:cNvSpPr>
          <p:nvPr>
            <p:ph type="sldNum" sz="quarter" idx="5"/>
          </p:nvPr>
        </p:nvSpPr>
        <p:spPr/>
        <p:txBody>
          <a:bodyPr/>
          <a:lstStyle/>
          <a:p>
            <a:fld id="{037F0AA6-0BF5-4FD9-8B4E-F69104450A6A}" type="slidenum">
              <a:rPr lang="en-US" smtClean="0"/>
              <a:t>1</a:t>
            </a:fld>
            <a:endParaRPr lang="en-US" dirty="0"/>
          </a:p>
        </p:txBody>
      </p:sp>
    </p:spTree>
    <p:extLst>
      <p:ext uri="{BB962C8B-B14F-4D97-AF65-F5344CB8AC3E}">
        <p14:creationId xmlns:p14="http://schemas.microsoft.com/office/powerpoint/2010/main" val="173058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Williams/Ms. Boswell Parent’s rights under ESSA - Read slide  Parents’ Right to Know</a:t>
            </a:r>
          </a:p>
        </p:txBody>
      </p:sp>
      <p:sp>
        <p:nvSpPr>
          <p:cNvPr id="4" name="Slide Number Placeholder 3"/>
          <p:cNvSpPr>
            <a:spLocks noGrp="1"/>
          </p:cNvSpPr>
          <p:nvPr>
            <p:ph type="sldNum" sz="quarter" idx="10"/>
          </p:nvPr>
        </p:nvSpPr>
        <p:spPr/>
        <p:txBody>
          <a:bodyPr/>
          <a:lstStyle/>
          <a:p>
            <a:pPr defTabSz="917509">
              <a:defRPr/>
            </a:pPr>
            <a:fld id="{037F0AA6-0BF5-4FD9-8B4E-F69104450A6A}" type="slidenum">
              <a:rPr lang="en-US">
                <a:solidFill>
                  <a:prstClr val="black"/>
                </a:solidFill>
                <a:latin typeface="Calibri" panose="020F0502020204030204"/>
              </a:rPr>
              <a:pPr defTabSz="917509">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5462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Williams  – Discuss P/T conference dates as well as the schools’ policy and procedures on scheduling and holding conferences</a:t>
            </a:r>
          </a:p>
        </p:txBody>
      </p:sp>
      <p:sp>
        <p:nvSpPr>
          <p:cNvPr id="4" name="Slide Number Placeholder 3"/>
          <p:cNvSpPr>
            <a:spLocks noGrp="1"/>
          </p:cNvSpPr>
          <p:nvPr>
            <p:ph type="sldNum" sz="quarter" idx="5"/>
          </p:nvPr>
        </p:nvSpPr>
        <p:spPr/>
        <p:txBody>
          <a:bodyPr/>
          <a:lstStyle/>
          <a:p>
            <a:fld id="{037F0AA6-0BF5-4FD9-8B4E-F69104450A6A}" type="slidenum">
              <a:rPr lang="en-US" smtClean="0"/>
              <a:t>11</a:t>
            </a:fld>
            <a:endParaRPr lang="en-US" dirty="0"/>
          </a:p>
        </p:txBody>
      </p:sp>
    </p:spTree>
    <p:extLst>
      <p:ext uri="{BB962C8B-B14F-4D97-AF65-F5344CB8AC3E}">
        <p14:creationId xmlns:p14="http://schemas.microsoft.com/office/powerpoint/2010/main" val="315818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Williams</a:t>
            </a:r>
          </a:p>
          <a:p>
            <a:r>
              <a:rPr lang="en-US" dirty="0"/>
              <a:t>Under the Title I Federal Directors Program schools are required to develop an engagement plan to show how we will provide you, the parent with several opportunities throughout the school year to be actively engaged in your child/children education. We want you to know that we can not do this work alone and that your participation in their academic achievement is critical to them being successful this year. Today you have received a copy of the 2025-2026 school year Engagement plan. We would like for you to keep this nearby at all times so that you can be constantly reminded of how vital your presence is to our school.</a:t>
            </a:r>
          </a:p>
        </p:txBody>
      </p:sp>
      <p:sp>
        <p:nvSpPr>
          <p:cNvPr id="4" name="Slide Number Placeholder 3"/>
          <p:cNvSpPr>
            <a:spLocks noGrp="1"/>
          </p:cNvSpPr>
          <p:nvPr>
            <p:ph type="sldNum" sz="quarter" idx="5"/>
          </p:nvPr>
        </p:nvSpPr>
        <p:spPr/>
        <p:txBody>
          <a:bodyPr/>
          <a:lstStyle/>
          <a:p>
            <a:fld id="{037F0AA6-0BF5-4FD9-8B4E-F69104450A6A}" type="slidenum">
              <a:rPr lang="en-US" smtClean="0"/>
              <a:t>12</a:t>
            </a:fld>
            <a:endParaRPr lang="en-US" dirty="0"/>
          </a:p>
        </p:txBody>
      </p:sp>
    </p:spTree>
    <p:extLst>
      <p:ext uri="{BB962C8B-B14F-4D97-AF65-F5344CB8AC3E}">
        <p14:creationId xmlns:p14="http://schemas.microsoft.com/office/powerpoint/2010/main" val="247543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Williams-</a:t>
            </a:r>
          </a:p>
          <a:p>
            <a:r>
              <a:rPr lang="en-US" dirty="0"/>
              <a:t>Melrose high school encourages and provides active parental involvement in the educational process. Our parent compact was developed jointly with parents. The school and home have a shared goal of promoting success in our children by preparing parents to be knowledgeable of the skills and information needed to assist in the overall academic achievement child/children. As a school, we will strive to inform all stakeholders regularly of school academic status and update parents of their child’s achievement.  We ask that you and your child read and sign the school/parent compact. </a:t>
            </a:r>
          </a:p>
        </p:txBody>
      </p:sp>
      <p:sp>
        <p:nvSpPr>
          <p:cNvPr id="4" name="Slide Number Placeholder 3"/>
          <p:cNvSpPr>
            <a:spLocks noGrp="1"/>
          </p:cNvSpPr>
          <p:nvPr>
            <p:ph type="sldNum" sz="quarter" idx="5"/>
          </p:nvPr>
        </p:nvSpPr>
        <p:spPr/>
        <p:txBody>
          <a:bodyPr/>
          <a:lstStyle/>
          <a:p>
            <a:fld id="{037F0AA6-0BF5-4FD9-8B4E-F69104450A6A}" type="slidenum">
              <a:rPr lang="en-US" smtClean="0"/>
              <a:t>13</a:t>
            </a:fld>
            <a:endParaRPr lang="en-US" dirty="0"/>
          </a:p>
        </p:txBody>
      </p:sp>
    </p:spTree>
    <p:extLst>
      <p:ext uri="{BB962C8B-B14F-4D97-AF65-F5344CB8AC3E}">
        <p14:creationId xmlns:p14="http://schemas.microsoft.com/office/powerpoint/2010/main" val="3901009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Compact</a:t>
            </a:r>
          </a:p>
        </p:txBody>
      </p:sp>
      <p:sp>
        <p:nvSpPr>
          <p:cNvPr id="4" name="Slide Number Placeholder 3"/>
          <p:cNvSpPr>
            <a:spLocks noGrp="1"/>
          </p:cNvSpPr>
          <p:nvPr>
            <p:ph type="sldNum" sz="quarter" idx="5"/>
          </p:nvPr>
        </p:nvSpPr>
        <p:spPr/>
        <p:txBody>
          <a:bodyPr/>
          <a:lstStyle/>
          <a:p>
            <a:fld id="{037F0AA6-0BF5-4FD9-8B4E-F69104450A6A}" type="slidenum">
              <a:rPr lang="en-US" smtClean="0"/>
              <a:t>14</a:t>
            </a:fld>
            <a:endParaRPr lang="en-US" dirty="0"/>
          </a:p>
        </p:txBody>
      </p:sp>
    </p:spTree>
    <p:extLst>
      <p:ext uri="{BB962C8B-B14F-4D97-AF65-F5344CB8AC3E}">
        <p14:creationId xmlns:p14="http://schemas.microsoft.com/office/powerpoint/2010/main" val="279769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Williams/</a:t>
            </a:r>
            <a:r>
              <a:rPr lang="en-US" dirty="0" err="1"/>
              <a:t>Ms.Boswell</a:t>
            </a:r>
            <a:endParaRPr lang="en-US" dirty="0"/>
          </a:p>
        </p:txBody>
      </p:sp>
      <p:sp>
        <p:nvSpPr>
          <p:cNvPr id="4" name="Slide Number Placeholder 3"/>
          <p:cNvSpPr>
            <a:spLocks noGrp="1"/>
          </p:cNvSpPr>
          <p:nvPr>
            <p:ph type="sldNum" sz="quarter" idx="5"/>
          </p:nvPr>
        </p:nvSpPr>
        <p:spPr/>
        <p:txBody>
          <a:bodyPr/>
          <a:lstStyle/>
          <a:p>
            <a:fld id="{037F0AA6-0BF5-4FD9-8B4E-F69104450A6A}" type="slidenum">
              <a:rPr lang="en-US" smtClean="0"/>
              <a:t>15</a:t>
            </a:fld>
            <a:endParaRPr lang="en-US" dirty="0"/>
          </a:p>
        </p:txBody>
      </p:sp>
    </p:spTree>
    <p:extLst>
      <p:ext uri="{BB962C8B-B14F-4D97-AF65-F5344CB8AC3E}">
        <p14:creationId xmlns:p14="http://schemas.microsoft.com/office/powerpoint/2010/main" val="15894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Hall/Ms. Boswell </a:t>
            </a:r>
          </a:p>
        </p:txBody>
      </p:sp>
      <p:sp>
        <p:nvSpPr>
          <p:cNvPr id="4" name="Slide Number Placeholder 3"/>
          <p:cNvSpPr>
            <a:spLocks noGrp="1"/>
          </p:cNvSpPr>
          <p:nvPr>
            <p:ph type="sldNum" sz="quarter" idx="5"/>
          </p:nvPr>
        </p:nvSpPr>
        <p:spPr/>
        <p:txBody>
          <a:bodyPr/>
          <a:lstStyle/>
          <a:p>
            <a:fld id="{037F0AA6-0BF5-4FD9-8B4E-F69104450A6A}" type="slidenum">
              <a:rPr lang="en-US" smtClean="0"/>
              <a:t>16</a:t>
            </a:fld>
            <a:endParaRPr lang="en-US" dirty="0"/>
          </a:p>
        </p:txBody>
      </p:sp>
    </p:spTree>
    <p:extLst>
      <p:ext uri="{BB962C8B-B14F-4D97-AF65-F5344CB8AC3E}">
        <p14:creationId xmlns:p14="http://schemas.microsoft.com/office/powerpoint/2010/main" val="377359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Ms.Hall</a:t>
            </a:r>
            <a:r>
              <a:rPr lang="en-US" dirty="0"/>
              <a:t> and Ms. Boswell</a:t>
            </a:r>
          </a:p>
        </p:txBody>
      </p:sp>
      <p:sp>
        <p:nvSpPr>
          <p:cNvPr id="4" name="Slide Number Placeholder 3"/>
          <p:cNvSpPr>
            <a:spLocks noGrp="1"/>
          </p:cNvSpPr>
          <p:nvPr>
            <p:ph type="sldNum" sz="quarter" idx="5"/>
          </p:nvPr>
        </p:nvSpPr>
        <p:spPr/>
        <p:txBody>
          <a:bodyPr/>
          <a:lstStyle/>
          <a:p>
            <a:fld id="{037F0AA6-0BF5-4FD9-8B4E-F69104450A6A}" type="slidenum">
              <a:rPr lang="en-US" smtClean="0"/>
              <a:t>17</a:t>
            </a:fld>
            <a:endParaRPr lang="en-US" dirty="0"/>
          </a:p>
        </p:txBody>
      </p:sp>
    </p:spTree>
    <p:extLst>
      <p:ext uri="{BB962C8B-B14F-4D97-AF65-F5344CB8AC3E}">
        <p14:creationId xmlns:p14="http://schemas.microsoft.com/office/powerpoint/2010/main" val="1244984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7F0AA6-0BF5-4FD9-8B4E-F69104450A6A}" type="slidenum">
              <a:rPr lang="en-US" smtClean="0"/>
              <a:t>18</a:t>
            </a:fld>
            <a:endParaRPr lang="en-US" dirty="0"/>
          </a:p>
        </p:txBody>
      </p:sp>
    </p:spTree>
    <p:extLst>
      <p:ext uri="{BB962C8B-B14F-4D97-AF65-F5344CB8AC3E}">
        <p14:creationId xmlns:p14="http://schemas.microsoft.com/office/powerpoint/2010/main" val="4069192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Talley – Share school 2025-2026 EOC Data and AMO Goals</a:t>
            </a:r>
          </a:p>
        </p:txBody>
      </p:sp>
      <p:sp>
        <p:nvSpPr>
          <p:cNvPr id="4" name="Slide Number Placeholder 3"/>
          <p:cNvSpPr>
            <a:spLocks noGrp="1"/>
          </p:cNvSpPr>
          <p:nvPr>
            <p:ph type="sldNum" sz="quarter" idx="5"/>
          </p:nvPr>
        </p:nvSpPr>
        <p:spPr/>
        <p:txBody>
          <a:bodyPr/>
          <a:lstStyle/>
          <a:p>
            <a:fld id="{037F0AA6-0BF5-4FD9-8B4E-F69104450A6A}" type="slidenum">
              <a:rPr lang="en-US" smtClean="0"/>
              <a:t>19</a:t>
            </a:fld>
            <a:endParaRPr lang="en-US" dirty="0"/>
          </a:p>
        </p:txBody>
      </p:sp>
    </p:spTree>
    <p:extLst>
      <p:ext uri="{BB962C8B-B14F-4D97-AF65-F5344CB8AC3E}">
        <p14:creationId xmlns:p14="http://schemas.microsoft.com/office/powerpoint/2010/main" val="97696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by Principal Andrea Talley</a:t>
            </a:r>
          </a:p>
        </p:txBody>
      </p:sp>
      <p:sp>
        <p:nvSpPr>
          <p:cNvPr id="4" name="Slide Number Placeholder 3"/>
          <p:cNvSpPr>
            <a:spLocks noGrp="1"/>
          </p:cNvSpPr>
          <p:nvPr>
            <p:ph type="sldNum" sz="quarter" idx="5"/>
          </p:nvPr>
        </p:nvSpPr>
        <p:spPr/>
        <p:txBody>
          <a:bodyPr/>
          <a:lstStyle/>
          <a:p>
            <a:fld id="{037F0AA6-0BF5-4FD9-8B4E-F69104450A6A}" type="slidenum">
              <a:rPr lang="en-US" smtClean="0"/>
              <a:t>2</a:t>
            </a:fld>
            <a:endParaRPr lang="en-US" dirty="0"/>
          </a:p>
        </p:txBody>
      </p:sp>
    </p:spTree>
    <p:extLst>
      <p:ext uri="{BB962C8B-B14F-4D97-AF65-F5344CB8AC3E}">
        <p14:creationId xmlns:p14="http://schemas.microsoft.com/office/powerpoint/2010/main" val="1733833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7F0AA6-0BF5-4FD9-8B4E-F69104450A6A}" type="slidenum">
              <a:rPr lang="en-US" smtClean="0"/>
              <a:t>20</a:t>
            </a:fld>
            <a:endParaRPr lang="en-US" dirty="0"/>
          </a:p>
        </p:txBody>
      </p:sp>
    </p:spTree>
    <p:extLst>
      <p:ext uri="{BB962C8B-B14F-4D97-AF65-F5344CB8AC3E}">
        <p14:creationId xmlns:p14="http://schemas.microsoft.com/office/powerpoint/2010/main" val="379097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7F0AA6-0BF5-4FD9-8B4E-F69104450A6A}" type="slidenum">
              <a:rPr lang="en-US" smtClean="0"/>
              <a:t>21</a:t>
            </a:fld>
            <a:endParaRPr lang="en-US" dirty="0"/>
          </a:p>
        </p:txBody>
      </p:sp>
    </p:spTree>
    <p:extLst>
      <p:ext uri="{BB962C8B-B14F-4D97-AF65-F5344CB8AC3E}">
        <p14:creationId xmlns:p14="http://schemas.microsoft.com/office/powerpoint/2010/main" val="1720086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Stephen Payne </a:t>
            </a:r>
          </a:p>
        </p:txBody>
      </p:sp>
      <p:sp>
        <p:nvSpPr>
          <p:cNvPr id="4" name="Slide Number Placeholder 3"/>
          <p:cNvSpPr>
            <a:spLocks noGrp="1"/>
          </p:cNvSpPr>
          <p:nvPr>
            <p:ph type="sldNum" sz="quarter" idx="5"/>
          </p:nvPr>
        </p:nvSpPr>
        <p:spPr/>
        <p:txBody>
          <a:bodyPr/>
          <a:lstStyle/>
          <a:p>
            <a:fld id="{037F0AA6-0BF5-4FD9-8B4E-F69104450A6A}" type="slidenum">
              <a:rPr lang="en-US" smtClean="0"/>
              <a:t>22</a:t>
            </a:fld>
            <a:endParaRPr lang="en-US" dirty="0"/>
          </a:p>
        </p:txBody>
      </p:sp>
    </p:spTree>
    <p:extLst>
      <p:ext uri="{BB962C8B-B14F-4D97-AF65-F5344CB8AC3E}">
        <p14:creationId xmlns:p14="http://schemas.microsoft.com/office/powerpoint/2010/main" val="3254725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Burton</a:t>
            </a:r>
          </a:p>
        </p:txBody>
      </p:sp>
      <p:sp>
        <p:nvSpPr>
          <p:cNvPr id="4" name="Slide Number Placeholder 3"/>
          <p:cNvSpPr>
            <a:spLocks noGrp="1"/>
          </p:cNvSpPr>
          <p:nvPr>
            <p:ph type="sldNum" sz="quarter" idx="5"/>
          </p:nvPr>
        </p:nvSpPr>
        <p:spPr/>
        <p:txBody>
          <a:bodyPr/>
          <a:lstStyle/>
          <a:p>
            <a:fld id="{037F0AA6-0BF5-4FD9-8B4E-F69104450A6A}" type="slidenum">
              <a:rPr lang="en-US" smtClean="0"/>
              <a:t>23</a:t>
            </a:fld>
            <a:endParaRPr lang="en-US" dirty="0"/>
          </a:p>
        </p:txBody>
      </p:sp>
    </p:spTree>
    <p:extLst>
      <p:ext uri="{BB962C8B-B14F-4D97-AF65-F5344CB8AC3E}">
        <p14:creationId xmlns:p14="http://schemas.microsoft.com/office/powerpoint/2010/main" val="2978329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Burton </a:t>
            </a:r>
          </a:p>
        </p:txBody>
      </p:sp>
      <p:sp>
        <p:nvSpPr>
          <p:cNvPr id="4" name="Slide Number Placeholder 3"/>
          <p:cNvSpPr>
            <a:spLocks noGrp="1"/>
          </p:cNvSpPr>
          <p:nvPr>
            <p:ph type="sldNum" sz="quarter" idx="5"/>
          </p:nvPr>
        </p:nvSpPr>
        <p:spPr/>
        <p:txBody>
          <a:bodyPr/>
          <a:lstStyle/>
          <a:p>
            <a:fld id="{037F0AA6-0BF5-4FD9-8B4E-F69104450A6A}" type="slidenum">
              <a:rPr lang="en-US" smtClean="0"/>
              <a:t>24</a:t>
            </a:fld>
            <a:endParaRPr lang="en-US" dirty="0"/>
          </a:p>
        </p:txBody>
      </p:sp>
    </p:spTree>
    <p:extLst>
      <p:ext uri="{BB962C8B-B14F-4D97-AF65-F5344CB8AC3E}">
        <p14:creationId xmlns:p14="http://schemas.microsoft.com/office/powerpoint/2010/main" val="2960928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Talley</a:t>
            </a:r>
          </a:p>
        </p:txBody>
      </p:sp>
      <p:sp>
        <p:nvSpPr>
          <p:cNvPr id="4" name="Slide Number Placeholder 3"/>
          <p:cNvSpPr>
            <a:spLocks noGrp="1"/>
          </p:cNvSpPr>
          <p:nvPr>
            <p:ph type="sldNum" sz="quarter" idx="5"/>
          </p:nvPr>
        </p:nvSpPr>
        <p:spPr/>
        <p:txBody>
          <a:bodyPr/>
          <a:lstStyle/>
          <a:p>
            <a:fld id="{037F0AA6-0BF5-4FD9-8B4E-F69104450A6A}" type="slidenum">
              <a:rPr lang="en-US" smtClean="0"/>
              <a:t>25</a:t>
            </a:fld>
            <a:endParaRPr lang="en-US" dirty="0"/>
          </a:p>
        </p:txBody>
      </p:sp>
    </p:spTree>
    <p:extLst>
      <p:ext uri="{BB962C8B-B14F-4D97-AF65-F5344CB8AC3E}">
        <p14:creationId xmlns:p14="http://schemas.microsoft.com/office/powerpoint/2010/main" val="3785916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Andrea Talley,  Discuss current status of teachers at Melrose that are not highly-qualified</a:t>
            </a:r>
          </a:p>
        </p:txBody>
      </p:sp>
      <p:sp>
        <p:nvSpPr>
          <p:cNvPr id="4" name="Slide Number Placeholder 3"/>
          <p:cNvSpPr>
            <a:spLocks noGrp="1"/>
          </p:cNvSpPr>
          <p:nvPr>
            <p:ph type="sldNum" sz="quarter" idx="5"/>
          </p:nvPr>
        </p:nvSpPr>
        <p:spPr/>
        <p:txBody>
          <a:bodyPr/>
          <a:lstStyle/>
          <a:p>
            <a:fld id="{037F0AA6-0BF5-4FD9-8B4E-F69104450A6A}" type="slidenum">
              <a:rPr lang="en-US" smtClean="0"/>
              <a:t>26</a:t>
            </a:fld>
            <a:endParaRPr lang="en-US" dirty="0"/>
          </a:p>
        </p:txBody>
      </p:sp>
    </p:spTree>
    <p:extLst>
      <p:ext uri="{BB962C8B-B14F-4D97-AF65-F5344CB8AC3E}">
        <p14:creationId xmlns:p14="http://schemas.microsoft.com/office/powerpoint/2010/main" val="215638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Dr.Kahdejah</a:t>
            </a:r>
            <a:r>
              <a:rPr lang="en-US" dirty="0"/>
              <a:t> Stevens – Read SCS Policy #6022 Student Code of Conduct</a:t>
            </a:r>
          </a:p>
          <a:p>
            <a:r>
              <a:rPr lang="en-US" dirty="0"/>
              <a:t>Also speak also speak about our school’s discipline policy</a:t>
            </a:r>
          </a:p>
        </p:txBody>
      </p:sp>
      <p:sp>
        <p:nvSpPr>
          <p:cNvPr id="4" name="Slide Number Placeholder 3"/>
          <p:cNvSpPr>
            <a:spLocks noGrp="1"/>
          </p:cNvSpPr>
          <p:nvPr>
            <p:ph type="sldNum" sz="quarter" idx="5"/>
          </p:nvPr>
        </p:nvSpPr>
        <p:spPr/>
        <p:txBody>
          <a:bodyPr/>
          <a:lstStyle/>
          <a:p>
            <a:fld id="{037F0AA6-0BF5-4FD9-8B4E-F69104450A6A}" type="slidenum">
              <a:rPr lang="en-US" smtClean="0"/>
              <a:t>27</a:t>
            </a:fld>
            <a:endParaRPr lang="en-US" dirty="0"/>
          </a:p>
        </p:txBody>
      </p:sp>
    </p:spTree>
    <p:extLst>
      <p:ext uri="{BB962C8B-B14F-4D97-AF65-F5344CB8AC3E}">
        <p14:creationId xmlns:p14="http://schemas.microsoft.com/office/powerpoint/2010/main" val="1113918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Pope – Read SCS Policy #6022 Student Code of Conduct</a:t>
            </a:r>
          </a:p>
          <a:p>
            <a:r>
              <a:rPr lang="en-US" dirty="0"/>
              <a:t>Also speak also speak about our school’s discipline policy</a:t>
            </a:r>
          </a:p>
          <a:p>
            <a:endParaRPr lang="en-US" dirty="0"/>
          </a:p>
        </p:txBody>
      </p:sp>
      <p:sp>
        <p:nvSpPr>
          <p:cNvPr id="4" name="Slide Number Placeholder 3"/>
          <p:cNvSpPr>
            <a:spLocks noGrp="1"/>
          </p:cNvSpPr>
          <p:nvPr>
            <p:ph type="sldNum" sz="quarter" idx="5"/>
          </p:nvPr>
        </p:nvSpPr>
        <p:spPr/>
        <p:txBody>
          <a:bodyPr/>
          <a:lstStyle/>
          <a:p>
            <a:fld id="{037F0AA6-0BF5-4FD9-8B4E-F69104450A6A}" type="slidenum">
              <a:rPr lang="en-US" smtClean="0"/>
              <a:t>28</a:t>
            </a:fld>
            <a:endParaRPr lang="en-US" dirty="0"/>
          </a:p>
        </p:txBody>
      </p:sp>
    </p:spTree>
    <p:extLst>
      <p:ext uri="{BB962C8B-B14F-4D97-AF65-F5344CB8AC3E}">
        <p14:creationId xmlns:p14="http://schemas.microsoft.com/office/powerpoint/2010/main" val="4185754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Bruce </a:t>
            </a:r>
          </a:p>
        </p:txBody>
      </p:sp>
      <p:sp>
        <p:nvSpPr>
          <p:cNvPr id="4" name="Slide Number Placeholder 3"/>
          <p:cNvSpPr>
            <a:spLocks noGrp="1"/>
          </p:cNvSpPr>
          <p:nvPr>
            <p:ph type="sldNum" sz="quarter" idx="5"/>
          </p:nvPr>
        </p:nvSpPr>
        <p:spPr/>
        <p:txBody>
          <a:bodyPr/>
          <a:lstStyle/>
          <a:p>
            <a:fld id="{037F0AA6-0BF5-4FD9-8B4E-F69104450A6A}" type="slidenum">
              <a:rPr lang="en-US" smtClean="0"/>
              <a:t>29</a:t>
            </a:fld>
            <a:endParaRPr lang="en-US" dirty="0"/>
          </a:p>
        </p:txBody>
      </p:sp>
    </p:spTree>
    <p:extLst>
      <p:ext uri="{BB962C8B-B14F-4D97-AF65-F5344CB8AC3E}">
        <p14:creationId xmlns:p14="http://schemas.microsoft.com/office/powerpoint/2010/main" val="387692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Talley 1-3 </a:t>
            </a:r>
          </a:p>
        </p:txBody>
      </p:sp>
      <p:sp>
        <p:nvSpPr>
          <p:cNvPr id="4" name="Slide Number Placeholder 3"/>
          <p:cNvSpPr>
            <a:spLocks noGrp="1"/>
          </p:cNvSpPr>
          <p:nvPr>
            <p:ph type="sldNum" sz="quarter" idx="5"/>
          </p:nvPr>
        </p:nvSpPr>
        <p:spPr/>
        <p:txBody>
          <a:bodyPr/>
          <a:lstStyle/>
          <a:p>
            <a:fld id="{037F0AA6-0BF5-4FD9-8B4E-F69104450A6A}" type="slidenum">
              <a:rPr lang="en-US" smtClean="0"/>
              <a:t>3</a:t>
            </a:fld>
            <a:endParaRPr lang="en-US" dirty="0"/>
          </a:p>
        </p:txBody>
      </p:sp>
    </p:spTree>
    <p:extLst>
      <p:ext uri="{BB962C8B-B14F-4D97-AF65-F5344CB8AC3E}">
        <p14:creationId xmlns:p14="http://schemas.microsoft.com/office/powerpoint/2010/main" val="2626002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Burton </a:t>
            </a:r>
          </a:p>
        </p:txBody>
      </p:sp>
      <p:sp>
        <p:nvSpPr>
          <p:cNvPr id="4" name="Slide Number Placeholder 3"/>
          <p:cNvSpPr>
            <a:spLocks noGrp="1"/>
          </p:cNvSpPr>
          <p:nvPr>
            <p:ph type="sldNum" sz="quarter" idx="5"/>
          </p:nvPr>
        </p:nvSpPr>
        <p:spPr/>
        <p:txBody>
          <a:bodyPr/>
          <a:lstStyle/>
          <a:p>
            <a:fld id="{037F0AA6-0BF5-4FD9-8B4E-F69104450A6A}" type="slidenum">
              <a:rPr lang="en-US" smtClean="0"/>
              <a:t>30</a:t>
            </a:fld>
            <a:endParaRPr lang="en-US" dirty="0"/>
          </a:p>
        </p:txBody>
      </p:sp>
    </p:spTree>
    <p:extLst>
      <p:ext uri="{BB962C8B-B14F-4D97-AF65-F5344CB8AC3E}">
        <p14:creationId xmlns:p14="http://schemas.microsoft.com/office/powerpoint/2010/main" val="2566701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Mr.Burton</a:t>
            </a:r>
            <a:endParaRPr lang="en-US" dirty="0"/>
          </a:p>
        </p:txBody>
      </p:sp>
      <p:sp>
        <p:nvSpPr>
          <p:cNvPr id="4" name="Slide Number Placeholder 3"/>
          <p:cNvSpPr>
            <a:spLocks noGrp="1"/>
          </p:cNvSpPr>
          <p:nvPr>
            <p:ph type="sldNum" sz="quarter" idx="5"/>
          </p:nvPr>
        </p:nvSpPr>
        <p:spPr/>
        <p:txBody>
          <a:bodyPr/>
          <a:lstStyle/>
          <a:p>
            <a:fld id="{037F0AA6-0BF5-4FD9-8B4E-F69104450A6A}" type="slidenum">
              <a:rPr lang="en-US" smtClean="0"/>
              <a:t>31</a:t>
            </a:fld>
            <a:endParaRPr lang="en-US" dirty="0"/>
          </a:p>
        </p:txBody>
      </p:sp>
    </p:spTree>
    <p:extLst>
      <p:ext uri="{BB962C8B-B14F-4D97-AF65-F5344CB8AC3E}">
        <p14:creationId xmlns:p14="http://schemas.microsoft.com/office/powerpoint/2010/main" val="4264335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a:t>
            </a:r>
          </a:p>
        </p:txBody>
      </p:sp>
      <p:sp>
        <p:nvSpPr>
          <p:cNvPr id="4" name="Slide Number Placeholder 3"/>
          <p:cNvSpPr>
            <a:spLocks noGrp="1"/>
          </p:cNvSpPr>
          <p:nvPr>
            <p:ph type="sldNum" sz="quarter" idx="5"/>
          </p:nvPr>
        </p:nvSpPr>
        <p:spPr/>
        <p:txBody>
          <a:bodyPr/>
          <a:lstStyle/>
          <a:p>
            <a:fld id="{037F0AA6-0BF5-4FD9-8B4E-F69104450A6A}" type="slidenum">
              <a:rPr lang="en-US" smtClean="0"/>
              <a:t>32</a:t>
            </a:fld>
            <a:endParaRPr lang="en-US" dirty="0"/>
          </a:p>
        </p:txBody>
      </p:sp>
    </p:spTree>
    <p:extLst>
      <p:ext uri="{BB962C8B-B14F-4D97-AF65-F5344CB8AC3E}">
        <p14:creationId xmlns:p14="http://schemas.microsoft.com/office/powerpoint/2010/main" val="3451088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Talley ,Principal/Dr. Patterson</a:t>
            </a:r>
          </a:p>
        </p:txBody>
      </p:sp>
      <p:sp>
        <p:nvSpPr>
          <p:cNvPr id="4" name="Slide Number Placeholder 3"/>
          <p:cNvSpPr>
            <a:spLocks noGrp="1"/>
          </p:cNvSpPr>
          <p:nvPr>
            <p:ph type="sldNum" sz="quarter" idx="5"/>
          </p:nvPr>
        </p:nvSpPr>
        <p:spPr/>
        <p:txBody>
          <a:bodyPr/>
          <a:lstStyle/>
          <a:p>
            <a:fld id="{037F0AA6-0BF5-4FD9-8B4E-F69104450A6A}" type="slidenum">
              <a:rPr lang="en-US" smtClean="0"/>
              <a:t>33</a:t>
            </a:fld>
            <a:endParaRPr lang="en-US" dirty="0"/>
          </a:p>
        </p:txBody>
      </p:sp>
    </p:spTree>
    <p:extLst>
      <p:ext uri="{BB962C8B-B14F-4D97-AF65-F5344CB8AC3E}">
        <p14:creationId xmlns:p14="http://schemas.microsoft.com/office/powerpoint/2010/main" val="35476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 </a:t>
            </a:r>
          </a:p>
        </p:txBody>
      </p:sp>
      <p:sp>
        <p:nvSpPr>
          <p:cNvPr id="4" name="Slide Number Placeholder 3"/>
          <p:cNvSpPr>
            <a:spLocks noGrp="1"/>
          </p:cNvSpPr>
          <p:nvPr>
            <p:ph type="sldNum" sz="quarter" idx="5"/>
          </p:nvPr>
        </p:nvSpPr>
        <p:spPr/>
        <p:txBody>
          <a:bodyPr/>
          <a:lstStyle/>
          <a:p>
            <a:fld id="{037F0AA6-0BF5-4FD9-8B4E-F69104450A6A}" type="slidenum">
              <a:rPr lang="en-US" smtClean="0"/>
              <a:t>4</a:t>
            </a:fld>
            <a:endParaRPr lang="en-US" dirty="0"/>
          </a:p>
        </p:txBody>
      </p:sp>
    </p:spTree>
    <p:extLst>
      <p:ext uri="{BB962C8B-B14F-4D97-AF65-F5344CB8AC3E}">
        <p14:creationId xmlns:p14="http://schemas.microsoft.com/office/powerpoint/2010/main" val="426493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a:t>
            </a:r>
          </a:p>
          <a:p>
            <a:r>
              <a:rPr lang="en-US" dirty="0"/>
              <a:t>What is Title I?</a:t>
            </a:r>
          </a:p>
        </p:txBody>
      </p:sp>
      <p:sp>
        <p:nvSpPr>
          <p:cNvPr id="4" name="Slide Number Placeholder 3"/>
          <p:cNvSpPr>
            <a:spLocks noGrp="1"/>
          </p:cNvSpPr>
          <p:nvPr>
            <p:ph type="sldNum" sz="quarter" idx="10"/>
          </p:nvPr>
        </p:nvSpPr>
        <p:spPr/>
        <p:txBody>
          <a:bodyPr/>
          <a:lstStyle/>
          <a:p>
            <a:fld id="{037F0AA6-0BF5-4FD9-8B4E-F69104450A6A}" type="slidenum">
              <a:rPr lang="en-US" smtClean="0"/>
              <a:t>5</a:t>
            </a:fld>
            <a:endParaRPr lang="en-US" dirty="0"/>
          </a:p>
        </p:txBody>
      </p:sp>
    </p:spTree>
    <p:extLst>
      <p:ext uri="{BB962C8B-B14F-4D97-AF65-F5344CB8AC3E}">
        <p14:creationId xmlns:p14="http://schemas.microsoft.com/office/powerpoint/2010/main" val="152811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Dr.Patterson</a:t>
            </a:r>
            <a:endParaRPr lang="en-US" dirty="0"/>
          </a:p>
        </p:txBody>
      </p:sp>
      <p:sp>
        <p:nvSpPr>
          <p:cNvPr id="4" name="Slide Number Placeholder 3"/>
          <p:cNvSpPr>
            <a:spLocks noGrp="1"/>
          </p:cNvSpPr>
          <p:nvPr>
            <p:ph type="sldNum" sz="quarter" idx="5"/>
          </p:nvPr>
        </p:nvSpPr>
        <p:spPr/>
        <p:txBody>
          <a:bodyPr/>
          <a:lstStyle/>
          <a:p>
            <a:fld id="{037F0AA6-0BF5-4FD9-8B4E-F69104450A6A}" type="slidenum">
              <a:rPr lang="en-US" smtClean="0"/>
              <a:t>6</a:t>
            </a:fld>
            <a:endParaRPr lang="en-US" dirty="0"/>
          </a:p>
        </p:txBody>
      </p:sp>
    </p:spTree>
    <p:extLst>
      <p:ext uri="{BB962C8B-B14F-4D97-AF65-F5344CB8AC3E}">
        <p14:creationId xmlns:p14="http://schemas.microsoft.com/office/powerpoint/2010/main" val="111679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Dr.Patterson</a:t>
            </a:r>
            <a:endParaRPr lang="en-US" dirty="0"/>
          </a:p>
          <a:p>
            <a:r>
              <a:rPr lang="en-US" dirty="0"/>
              <a:t>Purpose of the Annual Title I Meeting</a:t>
            </a:r>
          </a:p>
        </p:txBody>
      </p:sp>
      <p:sp>
        <p:nvSpPr>
          <p:cNvPr id="4" name="Slide Number Placeholder 3"/>
          <p:cNvSpPr>
            <a:spLocks noGrp="1"/>
          </p:cNvSpPr>
          <p:nvPr>
            <p:ph type="sldNum" sz="quarter" idx="10"/>
          </p:nvPr>
        </p:nvSpPr>
        <p:spPr/>
        <p:txBody>
          <a:bodyPr/>
          <a:lstStyle/>
          <a:p>
            <a:pPr defTabSz="917509">
              <a:defRPr/>
            </a:pPr>
            <a:fld id="{037F0AA6-0BF5-4FD9-8B4E-F69104450A6A}" type="slidenum">
              <a:rPr lang="en-US">
                <a:solidFill>
                  <a:prstClr val="black"/>
                </a:solidFill>
                <a:latin typeface="Calibri" panose="020F0502020204030204"/>
              </a:rPr>
              <a:pPr defTabSz="917509">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49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a:t>
            </a:r>
          </a:p>
        </p:txBody>
      </p:sp>
      <p:sp>
        <p:nvSpPr>
          <p:cNvPr id="4" name="Slide Number Placeholder 3"/>
          <p:cNvSpPr>
            <a:spLocks noGrp="1"/>
          </p:cNvSpPr>
          <p:nvPr>
            <p:ph type="sldNum" sz="quarter" idx="5"/>
          </p:nvPr>
        </p:nvSpPr>
        <p:spPr/>
        <p:txBody>
          <a:bodyPr/>
          <a:lstStyle/>
          <a:p>
            <a:fld id="{037F0AA6-0BF5-4FD9-8B4E-F69104450A6A}" type="slidenum">
              <a:rPr lang="en-US" smtClean="0"/>
              <a:t>8</a:t>
            </a:fld>
            <a:endParaRPr lang="en-US" dirty="0"/>
          </a:p>
        </p:txBody>
      </p:sp>
    </p:spTree>
    <p:extLst>
      <p:ext uri="{BB962C8B-B14F-4D97-AF65-F5344CB8AC3E}">
        <p14:creationId xmlns:p14="http://schemas.microsoft.com/office/powerpoint/2010/main" val="317241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Williams</a:t>
            </a:r>
          </a:p>
        </p:txBody>
      </p:sp>
      <p:sp>
        <p:nvSpPr>
          <p:cNvPr id="4" name="Slide Number Placeholder 3"/>
          <p:cNvSpPr>
            <a:spLocks noGrp="1"/>
          </p:cNvSpPr>
          <p:nvPr>
            <p:ph type="sldNum" sz="quarter" idx="5"/>
          </p:nvPr>
        </p:nvSpPr>
        <p:spPr/>
        <p:txBody>
          <a:bodyPr/>
          <a:lstStyle/>
          <a:p>
            <a:fld id="{037F0AA6-0BF5-4FD9-8B4E-F69104450A6A}" type="slidenum">
              <a:rPr lang="en-US" smtClean="0"/>
              <a:t>9</a:t>
            </a:fld>
            <a:endParaRPr lang="en-US" dirty="0"/>
          </a:p>
        </p:txBody>
      </p:sp>
    </p:spTree>
    <p:extLst>
      <p:ext uri="{BB962C8B-B14F-4D97-AF65-F5344CB8AC3E}">
        <p14:creationId xmlns:p14="http://schemas.microsoft.com/office/powerpoint/2010/main" val="23600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F5B765C-AE4F-954F-8901-02BBE0B35708}" type="datetimeFigureOut">
              <a:rPr lang="en-US" smtClean="0"/>
              <a:t>9/26/2025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67B2B0-0803-1C41-84A9-E5C863C92F9E}" type="slidenum">
              <a:rPr lang="en-US" smtClean="0"/>
              <a:t>‹#›</a:t>
            </a:fld>
            <a:endParaRPr lang="en-US" dirty="0"/>
          </a:p>
        </p:txBody>
      </p:sp>
    </p:spTree>
    <p:extLst>
      <p:ext uri="{BB962C8B-B14F-4D97-AF65-F5344CB8AC3E}">
        <p14:creationId xmlns:p14="http://schemas.microsoft.com/office/powerpoint/2010/main" val="221966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B765C-AE4F-954F-8901-02BBE0B35708}" type="datetimeFigureOut">
              <a:rPr lang="en-US" smtClean="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43036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F5B765C-AE4F-954F-8901-02BBE0B35708}" type="datetimeFigureOut">
              <a:rPr lang="en-US" smtClean="0"/>
              <a:t>9/26/2025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28023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B765C-AE4F-954F-8901-02BBE0B35708}" type="datetimeFigureOut">
              <a:rPr lang="en-US" smtClean="0"/>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331496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F5B765C-AE4F-954F-8901-02BBE0B35708}" type="datetimeFigureOut">
              <a:rPr lang="en-US" smtClean="0"/>
              <a:t>9/26/2025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67B2B0-0803-1C41-84A9-E5C863C92F9E}" type="slidenum">
              <a:rPr lang="en-US" smtClean="0"/>
              <a:t>‹#›</a:t>
            </a:fld>
            <a:endParaRPr lang="en-US" dirty="0"/>
          </a:p>
        </p:txBody>
      </p:sp>
    </p:spTree>
    <p:extLst>
      <p:ext uri="{BB962C8B-B14F-4D97-AF65-F5344CB8AC3E}">
        <p14:creationId xmlns:p14="http://schemas.microsoft.com/office/powerpoint/2010/main" val="400298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5B765C-AE4F-954F-8901-02BBE0B35708}" type="datetimeFigureOut">
              <a:rPr lang="en-US" smtClean="0"/>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265356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5B765C-AE4F-954F-8901-02BBE0B35708}" type="datetimeFigureOut">
              <a:rPr lang="en-US" smtClean="0"/>
              <a:t>9/26/2025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155759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5B765C-AE4F-954F-8901-02BBE0B35708}" type="datetimeFigureOut">
              <a:rPr lang="en-US" smtClean="0"/>
              <a:t>9/26/2025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251050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B765C-AE4F-954F-8901-02BBE0B35708}" type="datetimeFigureOut">
              <a:rPr lang="en-US" smtClean="0"/>
              <a:t>9/26/2025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105577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5B765C-AE4F-954F-8901-02BBE0B35708}" type="datetimeFigureOut">
              <a:rPr lang="en-US" smtClean="0"/>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189403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5B765C-AE4F-954F-8901-02BBE0B35708}" type="datetimeFigureOut">
              <a:rPr lang="en-US" smtClean="0"/>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129428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F5B765C-AE4F-954F-8901-02BBE0B35708}" type="datetimeFigureOut">
              <a:rPr lang="en-US" smtClean="0"/>
              <a:t>9/26/2025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B67B2B0-0803-1C41-84A9-E5C863C92F9E}" type="slidenum">
              <a:rPr lang="en-US" smtClean="0"/>
              <a:t>‹#›</a:t>
            </a:fld>
            <a:endParaRPr lang="en-US" dirty="0"/>
          </a:p>
        </p:txBody>
      </p:sp>
    </p:spTree>
    <p:extLst>
      <p:ext uri="{BB962C8B-B14F-4D97-AF65-F5344CB8AC3E}">
        <p14:creationId xmlns:p14="http://schemas.microsoft.com/office/powerpoint/2010/main" val="140256513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maken.wikiwijs.nl/81451/Ouderavond_Breed" TargetMode="External"/><Relationship Id="rId5" Type="http://schemas.openxmlformats.org/officeDocument/2006/relationships/image" Target="../media/image10.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miramichireader.ca/2017/07/parent-teacher-association-revie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s://www.flickr.com/photos/marjorie/2243912" TargetMode="Externa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www.scsk12.org/familyforum" TargetMode="Externa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s://iris.peabody.vanderbilt.edu/module/tran-scp/cresource/q3/p0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ixabay.com/es/welcome-bienvenido-bienvenida-217519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s://iris.peabody.vanderbilt.edu/module/math/cini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206976&amp;picture=thank-yo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pngall.com/decorative-line-blue-png"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svgsilh.com/fr/image/2112266.html" TargetMode="Externa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0" y="177792"/>
            <a:ext cx="11253074" cy="4647426"/>
          </a:xfrm>
          <a:prstGeom prst="rect">
            <a:avLst/>
          </a:prstGeom>
          <a:solidFill>
            <a:schemeClr val="accent1">
              <a:lumMod val="75000"/>
            </a:schemeClr>
          </a:solidFill>
          <a:ln>
            <a:noFill/>
          </a:ln>
        </p:spPr>
        <p:txBody>
          <a:bodyPr wrap="square" rtlCol="0">
            <a:spAutoFit/>
          </a:bodyPr>
          <a:lstStyle/>
          <a:p>
            <a:pPr algn="ct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36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Melrose High School</a:t>
            </a:r>
          </a:p>
          <a:p>
            <a:pPr algn="ctr"/>
            <a:r>
              <a:rPr lang="en-US" sz="36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Principal – Andrea Talley </a:t>
            </a:r>
          </a:p>
          <a:p>
            <a:pPr algn="ctr"/>
            <a:endParaRPr lang="en-US" sz="36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endParaRPr>
          </a:p>
          <a:p>
            <a:pPr algn="ctr"/>
            <a:r>
              <a:rPr lang="en-US" sz="36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ANNUAL TITLE I MEETING</a:t>
            </a:r>
          </a:p>
          <a:p>
            <a:pPr algn="ctr"/>
            <a:r>
              <a:rPr lang="en-US" sz="36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9/24/2025</a:t>
            </a:r>
          </a:p>
          <a:p>
            <a:pPr algn="ctr"/>
            <a:r>
              <a:rPr lang="en-US" sz="36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Presented by Dr. </a:t>
            </a:r>
            <a:r>
              <a:rPr lang="en-US" sz="3600" b="1" dirty="0" err="1">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Gwanda</a:t>
            </a:r>
            <a:r>
              <a:rPr lang="en-US" sz="36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 Patterson</a:t>
            </a:r>
          </a:p>
          <a:p>
            <a:pPr algn="ctr"/>
            <a:endParaRPr lang="en-US" sz="36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endParaRPr>
          </a:p>
        </p:txBody>
      </p:sp>
      <p:pic>
        <p:nvPicPr>
          <p:cNvPr id="3" name="Picture 2" descr="Logo&#10;&#10;Description automatically generated">
            <a:extLst>
              <a:ext uri="{FF2B5EF4-FFF2-40B4-BE49-F238E27FC236}">
                <a16:creationId xmlns:a16="http://schemas.microsoft.com/office/drawing/2014/main" id="{6B85E130-2C29-4183-B778-A3B0C88FD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4331968" y="4825218"/>
            <a:ext cx="3179298" cy="2032782"/>
          </a:xfrm>
          <a:prstGeom prst="rect">
            <a:avLst/>
          </a:prstGeom>
        </p:spPr>
      </p:pic>
    </p:spTree>
    <p:extLst>
      <p:ext uri="{BB962C8B-B14F-4D97-AF65-F5344CB8AC3E}">
        <p14:creationId xmlns:p14="http://schemas.microsoft.com/office/powerpoint/2010/main" val="313849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334618" y="3836054"/>
            <a:ext cx="33394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Parent</a:t>
            </a:r>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kumimoji="0" 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Right to Know</a:t>
            </a:r>
          </a:p>
        </p:txBody>
      </p:sp>
      <p:sp>
        <p:nvSpPr>
          <p:cNvPr id="7" name="TextBox 6">
            <a:extLst>
              <a:ext uri="{FF2B5EF4-FFF2-40B4-BE49-F238E27FC236}">
                <a16:creationId xmlns:a16="http://schemas.microsoft.com/office/drawing/2014/main" id="{B3992F34-14FF-114D-B036-79EC4ECE17D9}"/>
              </a:ext>
            </a:extLst>
          </p:cNvPr>
          <p:cNvSpPr txBox="1"/>
          <p:nvPr/>
        </p:nvSpPr>
        <p:spPr>
          <a:xfrm>
            <a:off x="4345969" y="166568"/>
            <a:ext cx="6318606" cy="6524863"/>
          </a:xfrm>
          <a:prstGeom prst="rect">
            <a:avLst/>
          </a:prstGeom>
          <a:solidFill>
            <a:schemeClr val="accent1">
              <a:lumMod val="75000"/>
            </a:schemeClr>
          </a:solidFill>
          <a:ln w="76200">
            <a:solidFill>
              <a:srgbClr val="002E50"/>
            </a:solidFill>
          </a:ln>
        </p:spPr>
        <p:txBody>
          <a:bodyPr wrap="square" lIns="91440" tIns="45720" rIns="91440" bIns="45720" rtlCol="0" anchor="t">
            <a:spAutoFit/>
          </a:bodyPr>
          <a:lstStyle/>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All parents have the right to request the following:</a:t>
            </a:r>
            <a:endParaRPr lang="en-US" sz="20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A teacher’s professional qualifications, which includes: state qualifications, licensure, grade/s certification, waivers</a:t>
            </a: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A teacher’s baccalaureate and /or graduate degree, fields of endorsement, previous teaching experience</a:t>
            </a: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A paraprofessional’s qualifications</a:t>
            </a: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An assurance that their child’s name, address, and telephone listing not be released to military recruiters.</a:t>
            </a:r>
          </a:p>
          <a:p>
            <a:pPr marR="0" lvl="0">
              <a:spcBef>
                <a:spcPts val="0"/>
              </a:spcBef>
              <a:spcAft>
                <a:spcPts val="0"/>
              </a:spcAft>
              <a:tabLst>
                <a:tab pos="457200" algn="l"/>
              </a:tabLst>
            </a:pPr>
            <a:endParaRPr lang="en-US" sz="2000" dirty="0">
              <a:solidFill>
                <a:srgbClr val="002060"/>
              </a:solidFill>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All parents will receive information on the following:</a:t>
            </a:r>
            <a:endParaRPr lang="en-US" sz="20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Their child’s level of achievement in each of the state academic assessments</a:t>
            </a: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Their option to request a transfer to another school within the district if their child is the victim of a violent crime at school</a:t>
            </a: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Their right to timely notification that their child has been assigned, or has been taught for four or more consecutive weeks by, a teacher who is not highly effective.</a:t>
            </a:r>
          </a:p>
          <a:p>
            <a:pPr marR="0" lvl="0">
              <a:spcBef>
                <a:spcPts val="0"/>
              </a:spcBef>
              <a:spcAft>
                <a:spcPts val="0"/>
              </a:spcAft>
              <a:tabLst>
                <a:tab pos="457200" algn="l"/>
              </a:tabLst>
            </a:pPr>
            <a:endParaRPr lang="en-US" sz="1800" dirty="0">
              <a:solidFill>
                <a:srgbClr val="002060"/>
              </a:solidFill>
              <a:effectLst/>
              <a:latin typeface="Times New Roman" panose="02020603050405020304" pitchFamily="18" charset="0"/>
              <a:ea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8CBECD9F-EA2F-4929-A55A-12A615055D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334618" y="989164"/>
            <a:ext cx="3179298" cy="2032782"/>
          </a:xfrm>
          <a:prstGeom prst="rect">
            <a:avLst/>
          </a:prstGeom>
        </p:spPr>
      </p:pic>
    </p:spTree>
    <p:extLst>
      <p:ext uri="{BB962C8B-B14F-4D97-AF65-F5344CB8AC3E}">
        <p14:creationId xmlns:p14="http://schemas.microsoft.com/office/powerpoint/2010/main" val="334356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10B3F4F-4FB9-4B5E-8A29-CA2DF421C19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151599" y="4825218"/>
            <a:ext cx="3179298" cy="2032782"/>
          </a:xfrm>
          <a:prstGeom prst="rect">
            <a:avLst/>
          </a:prstGeom>
        </p:spPr>
      </p:pic>
      <p:sp>
        <p:nvSpPr>
          <p:cNvPr id="7" name="Title 1">
            <a:extLst>
              <a:ext uri="{FF2B5EF4-FFF2-40B4-BE49-F238E27FC236}">
                <a16:creationId xmlns:a16="http://schemas.microsoft.com/office/drawing/2014/main" id="{DDFFADBF-03D4-4597-8539-CCF13F3E7B81}"/>
              </a:ext>
            </a:extLst>
          </p:cNvPr>
          <p:cNvSpPr txBox="1">
            <a:spLocks/>
          </p:cNvSpPr>
          <p:nvPr/>
        </p:nvSpPr>
        <p:spPr>
          <a:xfrm>
            <a:off x="339046" y="285264"/>
            <a:ext cx="11363219" cy="914886"/>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b="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 Teacher Conferences</a:t>
            </a:r>
            <a:endPar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8" name="Table 5">
            <a:extLst>
              <a:ext uri="{FF2B5EF4-FFF2-40B4-BE49-F238E27FC236}">
                <a16:creationId xmlns:a16="http://schemas.microsoft.com/office/drawing/2014/main" id="{653ABA0F-0EBF-408D-9C05-98D5DBA6FEF3}"/>
              </a:ext>
            </a:extLst>
          </p:cNvPr>
          <p:cNvGraphicFramePr>
            <a:graphicFrameLocks/>
          </p:cNvGraphicFramePr>
          <p:nvPr>
            <p:extLst>
              <p:ext uri="{D42A27DB-BD31-4B8C-83A1-F6EECF244321}">
                <p14:modId xmlns:p14="http://schemas.microsoft.com/office/powerpoint/2010/main" val="912827837"/>
              </p:ext>
            </p:extLst>
          </p:nvPr>
        </p:nvGraphicFramePr>
        <p:xfrm>
          <a:off x="1525711" y="1569057"/>
          <a:ext cx="8989888" cy="3256161"/>
        </p:xfrm>
        <a:graphic>
          <a:graphicData uri="http://schemas.openxmlformats.org/drawingml/2006/table">
            <a:tbl>
              <a:tblPr firstRow="1" bandRow="1">
                <a:tableStyleId>{5C22544A-7EE6-4342-B048-85BDC9FD1C3A}</a:tableStyleId>
              </a:tblPr>
              <a:tblGrid>
                <a:gridCol w="4494944">
                  <a:extLst>
                    <a:ext uri="{9D8B030D-6E8A-4147-A177-3AD203B41FA5}">
                      <a16:colId xmlns:a16="http://schemas.microsoft.com/office/drawing/2014/main" val="270233961"/>
                    </a:ext>
                  </a:extLst>
                </a:gridCol>
                <a:gridCol w="4494944">
                  <a:extLst>
                    <a:ext uri="{9D8B030D-6E8A-4147-A177-3AD203B41FA5}">
                      <a16:colId xmlns:a16="http://schemas.microsoft.com/office/drawing/2014/main" val="4054980255"/>
                    </a:ext>
                  </a:extLst>
                </a:gridCol>
              </a:tblGrid>
              <a:tr h="743246">
                <a:tc>
                  <a:txBody>
                    <a:bodyPr/>
                    <a:lstStyle/>
                    <a:p>
                      <a:pPr algn="ctr"/>
                      <a:r>
                        <a:rPr lang="en-US" sz="3200" b="1" dirty="0">
                          <a:solidFill>
                            <a:srgbClr val="002060"/>
                          </a:solidFill>
                          <a:latin typeface="Times New Roman" panose="02020603050405020304" pitchFamily="18" charset="0"/>
                          <a:cs typeface="Times New Roman" panose="02020603050405020304" pitchFamily="18" charset="0"/>
                        </a:rPr>
                        <a:t>Fall </a:t>
                      </a:r>
                    </a:p>
                  </a:txBody>
                  <a:tcPr/>
                </a:tc>
                <a:tc>
                  <a:txBody>
                    <a:bodyPr/>
                    <a:lstStyle/>
                    <a:p>
                      <a:pPr algn="ctr"/>
                      <a:r>
                        <a:rPr lang="en-US" sz="3200" b="1" dirty="0">
                          <a:solidFill>
                            <a:srgbClr val="002060"/>
                          </a:solidFill>
                          <a:latin typeface="Times New Roman" panose="02020603050405020304" pitchFamily="18" charset="0"/>
                          <a:cs typeface="Times New Roman" panose="02020603050405020304" pitchFamily="18" charset="0"/>
                        </a:rPr>
                        <a:t>Spring</a:t>
                      </a:r>
                    </a:p>
                  </a:txBody>
                  <a:tcPr/>
                </a:tc>
                <a:extLst>
                  <a:ext uri="{0D108BD9-81ED-4DB2-BD59-A6C34878D82A}">
                    <a16:rowId xmlns:a16="http://schemas.microsoft.com/office/drawing/2014/main" val="2924305240"/>
                  </a:ext>
                </a:extLst>
              </a:tr>
              <a:tr h="2512915">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September 4, 2025</a:t>
                      </a:r>
                    </a:p>
                    <a:p>
                      <a:pPr algn="ctr"/>
                      <a:r>
                        <a:rPr lang="en-US" sz="2800" b="1" dirty="0">
                          <a:solidFill>
                            <a:srgbClr val="002060"/>
                          </a:solidFill>
                          <a:latin typeface="Times New Roman" panose="02020603050405020304" pitchFamily="18" charset="0"/>
                          <a:cs typeface="Times New Roman" panose="02020603050405020304" pitchFamily="18" charset="0"/>
                        </a:rPr>
                        <a:t>(4 -7 pm)</a:t>
                      </a:r>
                    </a:p>
                  </a:txBody>
                  <a:tcP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January 22, 2026</a:t>
                      </a:r>
                    </a:p>
                    <a:p>
                      <a:pPr algn="ctr"/>
                      <a:r>
                        <a:rPr lang="en-US" sz="2800" b="1" dirty="0">
                          <a:solidFill>
                            <a:srgbClr val="002060"/>
                          </a:solidFill>
                          <a:latin typeface="Times New Roman" panose="02020603050405020304" pitchFamily="18" charset="0"/>
                          <a:cs typeface="Times New Roman" panose="02020603050405020304" pitchFamily="18" charset="0"/>
                        </a:rPr>
                        <a:t>(4 -7 pm)</a:t>
                      </a:r>
                    </a:p>
                  </a:txBody>
                  <a:tcPr/>
                </a:tc>
                <a:extLst>
                  <a:ext uri="{0D108BD9-81ED-4DB2-BD59-A6C34878D82A}">
                    <a16:rowId xmlns:a16="http://schemas.microsoft.com/office/drawing/2014/main" val="3483826309"/>
                  </a:ext>
                </a:extLst>
              </a:tr>
            </a:tbl>
          </a:graphicData>
        </a:graphic>
      </p:graphicFrame>
      <p:pic>
        <p:nvPicPr>
          <p:cNvPr id="9" name="Picture 8">
            <a:extLst>
              <a:ext uri="{FF2B5EF4-FFF2-40B4-BE49-F238E27FC236}">
                <a16:creationId xmlns:a16="http://schemas.microsoft.com/office/drawing/2014/main" id="{84FC502D-E492-400F-B65B-1E4589AD0BB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91824" y="3197137"/>
            <a:ext cx="2857661" cy="2836388"/>
          </a:xfrm>
          <a:prstGeom prst="ellipse">
            <a:avLst/>
          </a:prstGeom>
          <a:ln>
            <a:noFill/>
          </a:ln>
          <a:effectLst>
            <a:softEdge rad="112500"/>
          </a:effectLst>
        </p:spPr>
      </p:pic>
    </p:spTree>
    <p:extLst>
      <p:ext uri="{BB962C8B-B14F-4D97-AF65-F5344CB8AC3E}">
        <p14:creationId xmlns:p14="http://schemas.microsoft.com/office/powerpoint/2010/main" val="194319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A43990A-E32B-4826-A6C9-5158FECE5A1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9012702" y="0"/>
            <a:ext cx="3179298" cy="2032782"/>
          </a:xfrm>
          <a:prstGeom prst="rect">
            <a:avLst/>
          </a:prstGeom>
        </p:spPr>
      </p:pic>
      <p:sp>
        <p:nvSpPr>
          <p:cNvPr id="8" name="Title 7">
            <a:extLst>
              <a:ext uri="{FF2B5EF4-FFF2-40B4-BE49-F238E27FC236}">
                <a16:creationId xmlns:a16="http://schemas.microsoft.com/office/drawing/2014/main" id="{EA06A15E-7E1F-2A0C-E85A-1C9A00B2C2B0}"/>
              </a:ext>
            </a:extLst>
          </p:cNvPr>
          <p:cNvSpPr>
            <a:spLocks noGrp="1"/>
          </p:cNvSpPr>
          <p:nvPr>
            <p:ph type="title"/>
          </p:nvPr>
        </p:nvSpPr>
        <p:spPr>
          <a:xfrm>
            <a:off x="1202919" y="431800"/>
            <a:ext cx="9784080" cy="751537"/>
          </a:xfrm>
        </p:spPr>
        <p:txBody>
          <a:bodyPr>
            <a:normAutofit fontScale="90000"/>
          </a:bodyPr>
          <a:lstStyle/>
          <a:p>
            <a:r>
              <a:rPr lang="en-US" b="1" dirty="0">
                <a:solidFill>
                  <a:schemeClr val="accent3"/>
                </a:solidFill>
                <a:latin typeface="Times New Roman" panose="02020603050405020304" pitchFamily="18" charset="0"/>
                <a:cs typeface="Times New Roman" panose="02020603050405020304" pitchFamily="18" charset="0"/>
              </a:rPr>
              <a:t>Family Engagement Plan</a:t>
            </a:r>
            <a:br>
              <a:rPr lang="en-US" b="1" dirty="0">
                <a:solidFill>
                  <a:schemeClr val="accent3"/>
                </a:solidFill>
                <a:latin typeface="Times New Roman" panose="02020603050405020304" pitchFamily="18" charset="0"/>
                <a:cs typeface="Times New Roman" panose="02020603050405020304" pitchFamily="18" charset="0"/>
              </a:rPr>
            </a:br>
            <a:r>
              <a:rPr lang="en-US" b="1" dirty="0">
                <a:solidFill>
                  <a:schemeClr val="accent3"/>
                </a:solidFill>
                <a:latin typeface="Times New Roman" panose="02020603050405020304" pitchFamily="18" charset="0"/>
                <a:cs typeface="Times New Roman" panose="02020603050405020304" pitchFamily="18" charset="0"/>
              </a:rPr>
              <a:t>(SCS Policy 7009)</a:t>
            </a:r>
            <a:br>
              <a:rPr lang="en-US" b="1" dirty="0">
                <a:solidFill>
                  <a:schemeClr val="accent3"/>
                </a:solidFill>
                <a:latin typeface="Times New Roman" panose="02020603050405020304" pitchFamily="18" charset="0"/>
                <a:cs typeface="Times New Roman" panose="02020603050405020304" pitchFamily="18" charset="0"/>
              </a:rPr>
            </a:br>
            <a:endParaRPr lang="en-US" dirty="0">
              <a:solidFill>
                <a:schemeClr val="accent3"/>
              </a:solidFill>
            </a:endParaRPr>
          </a:p>
        </p:txBody>
      </p:sp>
      <p:pic>
        <p:nvPicPr>
          <p:cNvPr id="11" name="Content Placeholder 10">
            <a:extLst>
              <a:ext uri="{FF2B5EF4-FFF2-40B4-BE49-F238E27FC236}">
                <a16:creationId xmlns:a16="http://schemas.microsoft.com/office/drawing/2014/main" id="{947E9024-0E91-2D6A-349F-DDE64217CF3D}"/>
              </a:ext>
            </a:extLst>
          </p:cNvPr>
          <p:cNvPicPr>
            <a:picLocks noGrp="1" noChangeAspect="1"/>
          </p:cNvPicPr>
          <p:nvPr>
            <p:ph idx="1"/>
          </p:nvPr>
        </p:nvPicPr>
        <p:blipFill>
          <a:blip r:embed="rId5"/>
          <a:stretch>
            <a:fillRect/>
          </a:stretch>
        </p:blipFill>
        <p:spPr>
          <a:xfrm>
            <a:off x="0" y="1865862"/>
            <a:ext cx="12288033" cy="5065064"/>
          </a:xfrm>
          <a:prstGeom prst="rect">
            <a:avLst/>
          </a:prstGeom>
          <a:solidFill>
            <a:schemeClr val="accent1"/>
          </a:solidFill>
        </p:spPr>
      </p:pic>
    </p:spTree>
    <p:extLst>
      <p:ext uri="{BB962C8B-B14F-4D97-AF65-F5344CB8AC3E}">
        <p14:creationId xmlns:p14="http://schemas.microsoft.com/office/powerpoint/2010/main" val="301219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7EB5E69-B993-46B0-EB6F-B952E14FDCF9}"/>
              </a:ext>
            </a:extLst>
          </p:cNvPr>
          <p:cNvSpPr>
            <a:spLocks noGrp="1"/>
          </p:cNvSpPr>
          <p:nvPr>
            <p:ph type="title"/>
          </p:nvPr>
        </p:nvSpPr>
        <p:spPr>
          <a:xfrm>
            <a:off x="0" y="103517"/>
            <a:ext cx="12192000" cy="1689419"/>
          </a:xfrm>
          <a:solidFill>
            <a:schemeClr val="accent3"/>
          </a:solidFill>
          <a:ln>
            <a:solidFill>
              <a:schemeClr val="accent3"/>
            </a:solidFill>
          </a:ln>
        </p:spPr>
        <p:txBody>
          <a:bodyPr vert="horz" lIns="91440" tIns="45720" rIns="91440" bIns="45720" rtlCol="0">
            <a:normAutofit/>
          </a:bodyPr>
          <a:lstStyle/>
          <a:p>
            <a:r>
              <a:rPr lang="en-US" dirty="0"/>
              <a:t>                      HOME COMPACT</a:t>
            </a:r>
          </a:p>
        </p:txBody>
      </p:sp>
      <p:pic>
        <p:nvPicPr>
          <p:cNvPr id="4" name="Picture 3" descr="Logo&#10;&#10;Description automatically generated">
            <a:extLst>
              <a:ext uri="{FF2B5EF4-FFF2-40B4-BE49-F238E27FC236}">
                <a16:creationId xmlns:a16="http://schemas.microsoft.com/office/drawing/2014/main" id="{210B3F4F-4FB9-4B5E-8A29-CA2DF421C19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6154116" y="284177"/>
            <a:ext cx="2591268" cy="1447520"/>
          </a:xfrm>
          <a:prstGeom prst="rect">
            <a:avLst/>
          </a:prstGeom>
        </p:spPr>
      </p:pic>
      <p:pic>
        <p:nvPicPr>
          <p:cNvPr id="2079" name="Content Placeholder 2078">
            <a:extLst>
              <a:ext uri="{FF2B5EF4-FFF2-40B4-BE49-F238E27FC236}">
                <a16:creationId xmlns:a16="http://schemas.microsoft.com/office/drawing/2014/main" id="{EC8AC939-241A-5871-E56E-01BD646D2AAE}"/>
              </a:ext>
            </a:extLst>
          </p:cNvPr>
          <p:cNvPicPr>
            <a:picLocks noGrp="1" noChangeAspect="1"/>
          </p:cNvPicPr>
          <p:nvPr>
            <p:ph idx="1"/>
          </p:nvPr>
        </p:nvPicPr>
        <p:blipFill>
          <a:blip r:embed="rId5"/>
          <a:stretch>
            <a:fillRect/>
          </a:stretch>
        </p:blipFill>
        <p:spPr>
          <a:xfrm>
            <a:off x="0" y="1792936"/>
            <a:ext cx="12192000" cy="5065064"/>
          </a:xfrm>
          <a:prstGeom prst="rect">
            <a:avLst/>
          </a:prstGeom>
        </p:spPr>
      </p:pic>
    </p:spTree>
    <p:extLst>
      <p:ext uri="{BB962C8B-B14F-4D97-AF65-F5344CB8AC3E}">
        <p14:creationId xmlns:p14="http://schemas.microsoft.com/office/powerpoint/2010/main" val="30130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7B5B-8FBC-4DE9-AC5E-C94729C0346E}"/>
              </a:ext>
            </a:extLst>
          </p:cNvPr>
          <p:cNvSpPr>
            <a:spLocks noGrp="1"/>
          </p:cNvSpPr>
          <p:nvPr>
            <p:ph type="title"/>
          </p:nvPr>
        </p:nvSpPr>
        <p:spPr/>
        <p:txBody>
          <a:bodyPr/>
          <a:lstStyle/>
          <a:p>
            <a:r>
              <a:rPr lang="en-US" dirty="0"/>
              <a:t>HOME COMPACT SPANISH </a:t>
            </a:r>
            <a:br>
              <a:rPr lang="en-US" dirty="0"/>
            </a:br>
            <a:endParaRPr lang="en-US" dirty="0"/>
          </a:p>
        </p:txBody>
      </p:sp>
      <p:pic>
        <p:nvPicPr>
          <p:cNvPr id="7" name="Content Placeholder 6">
            <a:extLst>
              <a:ext uri="{FF2B5EF4-FFF2-40B4-BE49-F238E27FC236}">
                <a16:creationId xmlns:a16="http://schemas.microsoft.com/office/drawing/2014/main" id="{69BF62E6-EE78-2FB8-2C19-621AAC86DC1D}"/>
              </a:ext>
            </a:extLst>
          </p:cNvPr>
          <p:cNvPicPr>
            <a:picLocks noGrp="1" noChangeAspect="1"/>
          </p:cNvPicPr>
          <p:nvPr>
            <p:ph idx="1"/>
          </p:nvPr>
        </p:nvPicPr>
        <p:blipFill>
          <a:blip r:embed="rId3"/>
          <a:stretch>
            <a:fillRect/>
          </a:stretch>
        </p:blipFill>
        <p:spPr>
          <a:xfrm>
            <a:off x="725" y="1792936"/>
            <a:ext cx="4358334" cy="5065064"/>
          </a:xfrm>
          <a:prstGeom prst="rect">
            <a:avLst/>
          </a:prstGeom>
        </p:spPr>
      </p:pic>
      <p:pic>
        <p:nvPicPr>
          <p:cNvPr id="8" name="Picture 7">
            <a:extLst>
              <a:ext uri="{FF2B5EF4-FFF2-40B4-BE49-F238E27FC236}">
                <a16:creationId xmlns:a16="http://schemas.microsoft.com/office/drawing/2014/main" id="{916D5E9B-58E2-319B-2006-75078BC069D5}"/>
              </a:ext>
            </a:extLst>
          </p:cNvPr>
          <p:cNvPicPr>
            <a:picLocks noChangeAspect="1"/>
          </p:cNvPicPr>
          <p:nvPr/>
        </p:nvPicPr>
        <p:blipFill>
          <a:blip r:embed="rId4"/>
          <a:stretch>
            <a:fillRect/>
          </a:stretch>
        </p:blipFill>
        <p:spPr>
          <a:xfrm>
            <a:off x="4234522" y="1920241"/>
            <a:ext cx="5063226" cy="1089996"/>
          </a:xfrm>
          <a:prstGeom prst="rect">
            <a:avLst/>
          </a:prstGeom>
        </p:spPr>
      </p:pic>
      <p:pic>
        <p:nvPicPr>
          <p:cNvPr id="9" name="Picture 8" descr="Logo&#10;&#10;Description automatically generated">
            <a:extLst>
              <a:ext uri="{FF2B5EF4-FFF2-40B4-BE49-F238E27FC236}">
                <a16:creationId xmlns:a16="http://schemas.microsoft.com/office/drawing/2014/main" id="{1CDBA105-2A12-120E-FD31-8F0277D3BF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7343645" y="156871"/>
            <a:ext cx="2591268" cy="1447520"/>
          </a:xfrm>
          <a:prstGeom prst="rect">
            <a:avLst/>
          </a:prstGeom>
        </p:spPr>
      </p:pic>
    </p:spTree>
    <p:extLst>
      <p:ext uri="{BB962C8B-B14F-4D97-AF65-F5344CB8AC3E}">
        <p14:creationId xmlns:p14="http://schemas.microsoft.com/office/powerpoint/2010/main" val="261283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385066"/>
            <a:ext cx="10923638" cy="1317643"/>
          </a:xfrm>
        </p:spPr>
        <p:txBody>
          <a:bodyPr vert="horz" lIns="91440" tIns="45720" rIns="91440" bIns="45720" rtlCol="0" anchor="b">
            <a:normAutofit/>
          </a:bodyPr>
          <a:lstStyle/>
          <a:p>
            <a:r>
              <a:rPr lang="en-US" sz="4600" b="1" kern="12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Opportunities for Additional Parent Meetings</a:t>
            </a:r>
          </a:p>
        </p:txBody>
      </p:sp>
      <p:pic>
        <p:nvPicPr>
          <p:cNvPr id="5" name="Content Placeholder 4">
            <a:extLst>
              <a:ext uri="{FF2B5EF4-FFF2-40B4-BE49-F238E27FC236}">
                <a16:creationId xmlns:a16="http://schemas.microsoft.com/office/drawing/2014/main" id="{D822D48B-020A-4A62-BB65-57D05D290E6B}"/>
              </a:ext>
            </a:extLst>
          </p:cNvPr>
          <p:cNvPicPr>
            <a:picLocks noGrp="1" noChangeAspect="1"/>
          </p:cNvPicPr>
          <p:nvPr>
            <p:ph idx="1"/>
          </p:nvPr>
        </p:nvPicPr>
        <p:blipFill>
          <a:blip r:embed="rId3"/>
          <a:stretch>
            <a:fillRect/>
          </a:stretch>
        </p:blipFill>
        <p:spPr>
          <a:xfrm>
            <a:off x="2881312" y="0"/>
            <a:ext cx="3229337" cy="4261094"/>
          </a:xfrm>
          <a:prstGeom prst="rect">
            <a:avLst/>
          </a:prstGeom>
        </p:spPr>
      </p:pic>
      <p:pic>
        <p:nvPicPr>
          <p:cNvPr id="10" name="Picture 9" descr="A picture containing text, bedclothes&#10;&#10;Description automatically generated">
            <a:extLst>
              <a:ext uri="{FF2B5EF4-FFF2-40B4-BE49-F238E27FC236}">
                <a16:creationId xmlns:a16="http://schemas.microsoft.com/office/drawing/2014/main" id="{29598371-1A03-4B31-B9F5-D9EE992A0E2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3525" r="23526" b="2"/>
          <a:stretch/>
        </p:blipFill>
        <p:spPr>
          <a:xfrm>
            <a:off x="6071420" y="10"/>
            <a:ext cx="3008376" cy="4261094"/>
          </a:xfrm>
          <a:prstGeom prst="rect">
            <a:avLst/>
          </a:prstGeom>
        </p:spPr>
      </p:pic>
      <p:pic>
        <p:nvPicPr>
          <p:cNvPr id="18" name="Picture 17">
            <a:extLst>
              <a:ext uri="{FF2B5EF4-FFF2-40B4-BE49-F238E27FC236}">
                <a16:creationId xmlns:a16="http://schemas.microsoft.com/office/drawing/2014/main" id="{EB5BBF47-DB16-4E97-8412-EDBB38CD866E}"/>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5573" r="-2" b="-2"/>
          <a:stretch/>
        </p:blipFill>
        <p:spPr>
          <a:xfrm>
            <a:off x="9183624" y="10"/>
            <a:ext cx="3008376" cy="4261094"/>
          </a:xfrm>
          <a:prstGeom prst="rect">
            <a:avLst/>
          </a:prstGeom>
        </p:spPr>
      </p:pic>
      <p:sp>
        <p:nvSpPr>
          <p:cNvPr id="20" name="TextBox 19">
            <a:extLst>
              <a:ext uri="{FF2B5EF4-FFF2-40B4-BE49-F238E27FC236}">
                <a16:creationId xmlns:a16="http://schemas.microsoft.com/office/drawing/2014/main" id="{09064048-468D-4B85-B71B-3A5F38282FA1}"/>
              </a:ext>
            </a:extLst>
          </p:cNvPr>
          <p:cNvSpPr txBox="1"/>
          <p:nvPr/>
        </p:nvSpPr>
        <p:spPr>
          <a:xfrm>
            <a:off x="196771" y="1155291"/>
            <a:ext cx="217604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 Night/FAFSA Assistance</a:t>
            </a:r>
          </a:p>
          <a:p>
            <a:pPr marL="285750" indent="-285750">
              <a:buFont typeface="Arial" panose="020B0604020202020204" pitchFamily="34" charset="0"/>
              <a:buChar char="•"/>
            </a:pPr>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Curriculum Nights</a:t>
            </a:r>
          </a:p>
          <a:p>
            <a:pPr marL="285750" indent="-285750">
              <a:buFont typeface="Arial" panose="020B0604020202020204" pitchFamily="34" charset="0"/>
              <a:buChar char="•"/>
            </a:pPr>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 Teacher Organizations</a:t>
            </a:r>
          </a:p>
        </p:txBody>
      </p:sp>
    </p:spTree>
    <p:extLst>
      <p:ext uri="{BB962C8B-B14F-4D97-AF65-F5344CB8AC3E}">
        <p14:creationId xmlns:p14="http://schemas.microsoft.com/office/powerpoint/2010/main" val="100625350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6241E3-4952-4875-8E86-FDB095D12B9A}"/>
              </a:ext>
            </a:extLst>
          </p:cNvPr>
          <p:cNvSpPr txBox="1"/>
          <p:nvPr/>
        </p:nvSpPr>
        <p:spPr>
          <a:xfrm>
            <a:off x="250005" y="3544585"/>
            <a:ext cx="3479514" cy="3139321"/>
          </a:xfrm>
          <a:prstGeom prst="rect">
            <a:avLst/>
          </a:prstGeom>
          <a:noFill/>
        </p:spPr>
        <p:txBody>
          <a:bodyPr wrap="square" rtlCol="0">
            <a:spAutoFit/>
          </a:bodyPr>
          <a:lstStyle/>
          <a:p>
            <a:r>
              <a:rPr lang="en-US" sz="24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Family and Community Engagement Center (FACE)</a:t>
            </a:r>
          </a:p>
          <a:p>
            <a:br>
              <a:rPr lang="en-US" b="1" dirty="0">
                <a:solidFill>
                  <a:srgbClr val="FFC000"/>
                </a:solidFill>
                <a:highlight>
                  <a:srgbClr val="000000"/>
                </a:highlight>
                <a:latin typeface="Times New Roman" panose="02020603050405020304" pitchFamily="18" charset="0"/>
                <a:cs typeface="Times New Roman" panose="02020603050405020304" pitchFamily="18" charset="0"/>
              </a:rPr>
            </a:br>
            <a:r>
              <a:rPr lang="en-US" b="1" dirty="0">
                <a:solidFill>
                  <a:srgbClr val="FFC000"/>
                </a:solidFill>
                <a:highlight>
                  <a:srgbClr val="000000"/>
                </a:highlight>
                <a:latin typeface="Times New Roman" panose="02020603050405020304" pitchFamily="18" charset="0"/>
                <a:cs typeface="Times New Roman" panose="02020603050405020304" pitchFamily="18" charset="0"/>
              </a:rPr>
              <a:t>160 South Hollywood Street</a:t>
            </a:r>
            <a:br>
              <a:rPr lang="en-US" b="1" dirty="0">
                <a:solidFill>
                  <a:srgbClr val="FFC000"/>
                </a:solidFill>
                <a:highlight>
                  <a:srgbClr val="000000"/>
                </a:highlight>
                <a:latin typeface="Times New Roman" panose="02020603050405020304" pitchFamily="18" charset="0"/>
                <a:cs typeface="Times New Roman" panose="02020603050405020304" pitchFamily="18" charset="0"/>
              </a:rPr>
            </a:br>
            <a:r>
              <a:rPr lang="en-US" b="1" dirty="0">
                <a:solidFill>
                  <a:srgbClr val="FFC000"/>
                </a:solidFill>
                <a:highlight>
                  <a:srgbClr val="000000"/>
                </a:highlight>
                <a:latin typeface="Times New Roman" panose="02020603050405020304" pitchFamily="18" charset="0"/>
                <a:cs typeface="Times New Roman" panose="02020603050405020304" pitchFamily="18" charset="0"/>
              </a:rPr>
              <a:t>Room 164 </a:t>
            </a:r>
          </a:p>
          <a:p>
            <a:r>
              <a:rPr lang="en-US" b="1" dirty="0">
                <a:solidFill>
                  <a:srgbClr val="FFC000"/>
                </a:solidFill>
                <a:highlight>
                  <a:srgbClr val="000000"/>
                </a:highlight>
                <a:latin typeface="Times New Roman" panose="02020603050405020304" pitchFamily="18" charset="0"/>
                <a:cs typeface="Times New Roman" panose="02020603050405020304" pitchFamily="18" charset="0"/>
              </a:rPr>
              <a:t>Memphis, Tennessee 38112</a:t>
            </a:r>
          </a:p>
          <a:p>
            <a:r>
              <a:rPr lang="en-US" b="1" dirty="0">
                <a:solidFill>
                  <a:srgbClr val="FFC000"/>
                </a:solidFill>
                <a:highlight>
                  <a:srgbClr val="000000"/>
                </a:highlight>
                <a:latin typeface="Times New Roman" panose="02020603050405020304" pitchFamily="18" charset="0"/>
                <a:cs typeface="Times New Roman" panose="02020603050405020304" pitchFamily="18" charset="0"/>
              </a:rPr>
              <a:t>901-416-7600</a:t>
            </a:r>
          </a:p>
          <a:p>
            <a:endPar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F2BDF41F-4C46-42EF-BC52-F9E69990256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9935110" y="5308453"/>
            <a:ext cx="2256890" cy="1443012"/>
          </a:xfrm>
          <a:prstGeom prst="rect">
            <a:avLst/>
          </a:prstGeom>
        </p:spPr>
      </p:pic>
      <p:sp>
        <p:nvSpPr>
          <p:cNvPr id="9" name="TextBox 8">
            <a:extLst>
              <a:ext uri="{FF2B5EF4-FFF2-40B4-BE49-F238E27FC236}">
                <a16:creationId xmlns:a16="http://schemas.microsoft.com/office/drawing/2014/main" id="{DD1C0DBB-0DDB-469B-B036-D3D067D98948}"/>
              </a:ext>
            </a:extLst>
          </p:cNvPr>
          <p:cNvSpPr txBox="1"/>
          <p:nvPr/>
        </p:nvSpPr>
        <p:spPr>
          <a:xfrm>
            <a:off x="654122" y="517601"/>
            <a:ext cx="11537878" cy="523220"/>
          </a:xfrm>
          <a:prstGeom prst="rect">
            <a:avLst/>
          </a:prstGeom>
          <a:noFill/>
        </p:spPr>
        <p:txBody>
          <a:bodyPr wrap="square">
            <a:spAutoFit/>
          </a:bodyPr>
          <a:lstStyle/>
          <a:p>
            <a:r>
              <a:rPr lang="en-US" sz="2800" b="0" i="0" u="none" strike="noStrike" cap="all" dirty="0">
                <a:solidFill>
                  <a:srgbClr val="FFC000"/>
                </a:solidFill>
                <a:effectLst/>
                <a:highlight>
                  <a:srgbClr val="000000"/>
                </a:highlight>
                <a:latin typeface="Times New Roman" panose="02020603050405020304" pitchFamily="18" charset="0"/>
                <a:cs typeface="Times New Roman" panose="02020603050405020304" pitchFamily="18" charset="0"/>
              </a:rPr>
              <a:t>FAMILY AND COMMUNITY ENGAGEMENT ONGOING SUPPORT</a:t>
            </a:r>
            <a:endParaRPr lang="en-US" sz="2800" dirty="0">
              <a:solidFill>
                <a:srgbClr val="FFC000"/>
              </a:solidFill>
              <a:highlight>
                <a:srgbClr val="000000"/>
              </a:highligh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4A4A90B-3ACD-4BBD-9D09-550C70D61C47}"/>
              </a:ext>
            </a:extLst>
          </p:cNvPr>
          <p:cNvSpPr txBox="1"/>
          <p:nvPr/>
        </p:nvSpPr>
        <p:spPr>
          <a:xfrm>
            <a:off x="379716" y="1357026"/>
            <a:ext cx="11432568" cy="1938992"/>
          </a:xfrm>
          <a:prstGeom prst="rect">
            <a:avLst/>
          </a:prstGeom>
          <a:noFill/>
        </p:spPr>
        <p:txBody>
          <a:bodyPr wrap="square">
            <a:spAutoFit/>
          </a:bodyPr>
          <a:lstStyle/>
          <a:p>
            <a:pPr algn="l" rtl="0" fontAlgn="base">
              <a:buFont typeface="Arial" panose="020B0604020202020204" pitchFamily="34" charset="0"/>
              <a:buChar char="•"/>
            </a:pPr>
            <a:endParaRPr lang="en-US" sz="2000" b="0" i="0" dirty="0">
              <a:solidFill>
                <a:srgbClr val="FFC000"/>
              </a:solidFill>
              <a:effectLst/>
              <a:latin typeface="Times New Roman" panose="02020603050405020304" pitchFamily="18" charset="0"/>
              <a:cs typeface="Times New Roman" panose="02020603050405020304" pitchFamily="18" charset="0"/>
            </a:endParaRPr>
          </a:p>
          <a:p>
            <a:pPr algn="l" rtl="0" fontAlgn="base"/>
            <a:r>
              <a:rPr lang="en-US" sz="2000" b="1" i="0" u="none" strike="noStrike" dirty="0">
                <a:solidFill>
                  <a:srgbClr val="FFC000"/>
                </a:solidFill>
                <a:effectLst/>
                <a:highlight>
                  <a:srgbClr val="000000"/>
                </a:highlight>
                <a:latin typeface="Times New Roman" panose="02020603050405020304" pitchFamily="18" charset="0"/>
                <a:cs typeface="Times New Roman" panose="02020603050405020304" pitchFamily="18" charset="0"/>
              </a:rPr>
              <a:t>Monthly Family Forums:</a:t>
            </a:r>
            <a:r>
              <a:rPr lang="en-US" sz="2000" b="0" i="0" u="none" strike="noStrike" dirty="0">
                <a:solidFill>
                  <a:srgbClr val="FFC000"/>
                </a:solidFill>
                <a:effectLst/>
                <a:highlight>
                  <a:srgbClr val="000000"/>
                </a:highlight>
                <a:latin typeface="Times New Roman" panose="02020603050405020304" pitchFamily="18" charset="0"/>
                <a:cs typeface="Times New Roman" panose="02020603050405020304" pitchFamily="18" charset="0"/>
              </a:rPr>
              <a:t> provide an opportunity for all parents to gather, learn and share important</a:t>
            </a:r>
            <a:r>
              <a:rPr lang="en-US" sz="2000" b="0" i="0" dirty="0">
                <a:solidFill>
                  <a:srgbClr val="FFC000"/>
                </a:solidFill>
                <a:effectLst/>
                <a:highlight>
                  <a:srgbClr val="000000"/>
                </a:highlight>
                <a:latin typeface="Times New Roman" panose="02020603050405020304" pitchFamily="18" charset="0"/>
                <a:cs typeface="Times New Roman" panose="02020603050405020304" pitchFamily="18" charset="0"/>
              </a:rPr>
              <a:t>​</a:t>
            </a:r>
          </a:p>
          <a:p>
            <a:pPr algn="l" rtl="0" fontAlgn="base"/>
            <a:r>
              <a:rPr lang="en-US" sz="2000" b="0" i="0" u="none" strike="noStrike" dirty="0">
                <a:solidFill>
                  <a:srgbClr val="FFC000"/>
                </a:solidFill>
                <a:effectLst/>
                <a:highlight>
                  <a:srgbClr val="000000"/>
                </a:highlight>
                <a:latin typeface="Times New Roman" panose="02020603050405020304" pitchFamily="18" charset="0"/>
                <a:cs typeface="Times New Roman" panose="02020603050405020304" pitchFamily="18" charset="0"/>
              </a:rPr>
              <a:t>information to support student learning and success in school. Families can join the live virtual</a:t>
            </a:r>
            <a:r>
              <a:rPr lang="en-US" sz="2000" b="0" i="0" dirty="0">
                <a:solidFill>
                  <a:srgbClr val="FFC000"/>
                </a:solidFill>
                <a:effectLst/>
                <a:highlight>
                  <a:srgbClr val="000000"/>
                </a:highlight>
                <a:latin typeface="Times New Roman" panose="02020603050405020304" pitchFamily="18" charset="0"/>
                <a:cs typeface="Times New Roman" panose="02020603050405020304" pitchFamily="18" charset="0"/>
              </a:rPr>
              <a:t>​</a:t>
            </a:r>
          </a:p>
          <a:p>
            <a:pPr algn="l" rtl="0" fontAlgn="base"/>
            <a:r>
              <a:rPr lang="en-US" sz="2000" b="0" i="0" u="none" strike="noStrike" dirty="0">
                <a:solidFill>
                  <a:srgbClr val="FFC000"/>
                </a:solidFill>
                <a:effectLst/>
                <a:highlight>
                  <a:srgbClr val="000000"/>
                </a:highlight>
                <a:latin typeface="Times New Roman" panose="02020603050405020304" pitchFamily="18" charset="0"/>
                <a:cs typeface="Times New Roman" panose="02020603050405020304" pitchFamily="18" charset="0"/>
              </a:rPr>
              <a:t>sessions on Microsoft Teams by visiting </a:t>
            </a:r>
            <a:r>
              <a:rPr lang="en-US" sz="2000" b="0" i="0" u="sng" strike="noStrike" dirty="0">
                <a:solidFill>
                  <a:srgbClr val="FFC000"/>
                </a:solidFill>
                <a:effectLst/>
                <a:highlight>
                  <a:srgbClr val="000000"/>
                </a:highligh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www.scsk12.org/familyforum</a:t>
            </a:r>
            <a:r>
              <a:rPr lang="en-US" sz="2000" b="0" i="0" dirty="0">
                <a:solidFill>
                  <a:srgbClr val="FFC000"/>
                </a:solidFill>
                <a:effectLst/>
                <a:highlight>
                  <a:srgbClr val="000000"/>
                </a:highlight>
                <a:latin typeface="Times New Roman" panose="02020603050405020304" pitchFamily="18" charset="0"/>
                <a:cs typeface="Times New Roman" panose="02020603050405020304" pitchFamily="18" charset="0"/>
              </a:rPr>
              <a:t>​</a:t>
            </a:r>
          </a:p>
          <a:p>
            <a:pPr algn="l" rtl="0" fontAlgn="base"/>
            <a:endParaRPr lang="en-US" sz="2000" dirty="0">
              <a:solidFill>
                <a:srgbClr val="FFC000"/>
              </a:solidFill>
              <a:highlight>
                <a:srgbClr val="000000"/>
              </a:highlight>
              <a:latin typeface="Times New Roman" panose="02020603050405020304" pitchFamily="18" charset="0"/>
              <a:cs typeface="Times New Roman" panose="02020603050405020304" pitchFamily="18" charset="0"/>
            </a:endParaRPr>
          </a:p>
          <a:p>
            <a:pPr algn="l" rtl="0" fontAlgn="base"/>
            <a:endParaRPr lang="en-US" sz="2000" b="0" i="0" dirty="0">
              <a:solidFill>
                <a:srgbClr val="FFC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34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3B97CF-AA07-4469-B9B9-D5EF9E04732E}"/>
              </a:ext>
            </a:extLst>
          </p:cNvPr>
          <p:cNvSpPr txBox="1">
            <a:spLocks/>
          </p:cNvSpPr>
          <p:nvPr/>
        </p:nvSpPr>
        <p:spPr>
          <a:xfrm>
            <a:off x="1637585" y="210302"/>
            <a:ext cx="7577854" cy="675523"/>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solidFill>
                  <a:srgbClr val="FFC000"/>
                </a:solidFill>
              </a:rPr>
              <a:t>Melrose High School PTO</a:t>
            </a:r>
          </a:p>
        </p:txBody>
      </p:sp>
      <p:sp>
        <p:nvSpPr>
          <p:cNvPr id="4" name="Content Placeholder 2">
            <a:extLst>
              <a:ext uri="{FF2B5EF4-FFF2-40B4-BE49-F238E27FC236}">
                <a16:creationId xmlns:a16="http://schemas.microsoft.com/office/drawing/2014/main" id="{32263627-C639-4427-866A-D9BF4FECA589}"/>
              </a:ext>
            </a:extLst>
          </p:cNvPr>
          <p:cNvSpPr txBox="1">
            <a:spLocks/>
          </p:cNvSpPr>
          <p:nvPr/>
        </p:nvSpPr>
        <p:spPr>
          <a:xfrm>
            <a:off x="152963" y="1055586"/>
            <a:ext cx="5606179" cy="389698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FFC000"/>
                </a:solidFill>
                <a:highlight>
                  <a:srgbClr val="000000"/>
                </a:highlight>
              </a:rPr>
              <a:t>Make a difference:</a:t>
            </a:r>
          </a:p>
          <a:p>
            <a:r>
              <a:rPr lang="en-US" dirty="0">
                <a:solidFill>
                  <a:srgbClr val="FFC000"/>
                </a:solidFill>
                <a:highlight>
                  <a:srgbClr val="000000"/>
                </a:highlight>
              </a:rPr>
              <a:t>The PTO services the school, students, and families in many ways.  The purpose of the PTO is to communicate effectively with parents during the school year in order to keep our connections strong.  The PTO offers various volunteer opportunities that align with the mission of our school, and we are successful because of parents like YOU, who volunteer your time and talents to carry out the fun events for the students that we hold each school year.  Volunteering with the PTO is a wonderful way to connect to other parents in our school, learn about important events, and benefit your student</a:t>
            </a:r>
            <a:r>
              <a:rPr lang="en-US" dirty="0">
                <a:solidFill>
                  <a:srgbClr val="FFC000"/>
                </a:solidFill>
              </a:rPr>
              <a:t>! </a:t>
            </a:r>
          </a:p>
        </p:txBody>
      </p:sp>
      <p:sp>
        <p:nvSpPr>
          <p:cNvPr id="5" name="Content Placeholder 2">
            <a:extLst>
              <a:ext uri="{FF2B5EF4-FFF2-40B4-BE49-F238E27FC236}">
                <a16:creationId xmlns:a16="http://schemas.microsoft.com/office/drawing/2014/main" id="{47322A57-BC54-44A6-9360-4B93FCF33112}"/>
              </a:ext>
            </a:extLst>
          </p:cNvPr>
          <p:cNvSpPr txBox="1">
            <a:spLocks/>
          </p:cNvSpPr>
          <p:nvPr/>
        </p:nvSpPr>
        <p:spPr>
          <a:xfrm>
            <a:off x="6323011" y="1026336"/>
            <a:ext cx="6252558" cy="38284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dirty="0">
                <a:solidFill>
                  <a:srgbClr val="FFC000"/>
                </a:solidFill>
                <a:highlight>
                  <a:srgbClr val="000000"/>
                </a:highlight>
              </a:rPr>
              <a:t>President</a:t>
            </a:r>
          </a:p>
          <a:p>
            <a:pPr fontAlgn="base"/>
            <a:r>
              <a:rPr lang="en-US" dirty="0">
                <a:solidFill>
                  <a:srgbClr val="FFC000"/>
                </a:solidFill>
                <a:highlight>
                  <a:srgbClr val="000000"/>
                </a:highlight>
              </a:rPr>
              <a:t>4 Vice Presidents - one for each grade level</a:t>
            </a:r>
          </a:p>
          <a:p>
            <a:pPr fontAlgn="base"/>
            <a:r>
              <a:rPr lang="en-US" dirty="0">
                <a:solidFill>
                  <a:srgbClr val="FFC000"/>
                </a:solidFill>
                <a:highlight>
                  <a:srgbClr val="000000"/>
                </a:highlight>
              </a:rPr>
              <a:t>1 Secretary</a:t>
            </a:r>
          </a:p>
          <a:p>
            <a:pPr fontAlgn="base"/>
            <a:r>
              <a:rPr lang="en-US" dirty="0">
                <a:solidFill>
                  <a:srgbClr val="FFC000"/>
                </a:solidFill>
                <a:highlight>
                  <a:srgbClr val="000000"/>
                </a:highlight>
              </a:rPr>
              <a:t>1 Assistant secretary</a:t>
            </a:r>
          </a:p>
          <a:p>
            <a:pPr fontAlgn="base"/>
            <a:r>
              <a:rPr lang="en-US" dirty="0">
                <a:solidFill>
                  <a:srgbClr val="FFC000"/>
                </a:solidFill>
                <a:highlight>
                  <a:srgbClr val="000000"/>
                </a:highlight>
              </a:rPr>
              <a:t>2 Membership chairs</a:t>
            </a:r>
          </a:p>
          <a:p>
            <a:pPr fontAlgn="base"/>
            <a:r>
              <a:rPr lang="en-US" dirty="0">
                <a:solidFill>
                  <a:srgbClr val="FFC000"/>
                </a:solidFill>
                <a:highlight>
                  <a:srgbClr val="000000"/>
                </a:highlight>
              </a:rPr>
              <a:t>2 Treasurers</a:t>
            </a:r>
          </a:p>
          <a:p>
            <a:endParaRPr lang="en-US" dirty="0">
              <a:solidFill>
                <a:srgbClr val="FFC000"/>
              </a:solidFill>
              <a:highlight>
                <a:srgbClr val="000000"/>
              </a:highlight>
            </a:endParaRPr>
          </a:p>
          <a:p>
            <a:r>
              <a:rPr lang="en-US" dirty="0">
                <a:solidFill>
                  <a:srgbClr val="FFC000"/>
                </a:solidFill>
                <a:highlight>
                  <a:srgbClr val="000000"/>
                </a:highlight>
              </a:rPr>
              <a:t>Please scan the QR code to volunteer as a board member or nominate someone for an office. </a:t>
            </a:r>
          </a:p>
        </p:txBody>
      </p:sp>
      <p:pic>
        <p:nvPicPr>
          <p:cNvPr id="8" name="Picture 7" descr="white-symbol-scan-me-black-qr-code-136394455">
            <a:extLst>
              <a:ext uri="{FF2B5EF4-FFF2-40B4-BE49-F238E27FC236}">
                <a16:creationId xmlns:a16="http://schemas.microsoft.com/office/drawing/2014/main" id="{030CABF8-D77A-4EA4-8442-193B702F1CC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86948" y="6186488"/>
            <a:ext cx="817880" cy="461210"/>
          </a:xfrm>
          <a:prstGeom prst="rect">
            <a:avLst/>
          </a:prstGeom>
          <a:noFill/>
          <a:ln>
            <a:noFill/>
          </a:ln>
        </p:spPr>
      </p:pic>
      <p:pic>
        <p:nvPicPr>
          <p:cNvPr id="9" name="Picture 8" descr="bullhorn-clipart-10">
            <a:extLst>
              <a:ext uri="{FF2B5EF4-FFF2-40B4-BE49-F238E27FC236}">
                <a16:creationId xmlns:a16="http://schemas.microsoft.com/office/drawing/2014/main" id="{67748067-14A4-41A9-A2D3-D5F4BA6E321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23011" y="5721702"/>
            <a:ext cx="1150939" cy="929571"/>
          </a:xfrm>
          <a:prstGeom prst="rect">
            <a:avLst/>
          </a:prstGeom>
          <a:noFill/>
          <a:ln>
            <a:noFill/>
          </a:ln>
        </p:spPr>
      </p:pic>
      <p:sp>
        <p:nvSpPr>
          <p:cNvPr id="10" name="TextBox 9">
            <a:extLst>
              <a:ext uri="{FF2B5EF4-FFF2-40B4-BE49-F238E27FC236}">
                <a16:creationId xmlns:a16="http://schemas.microsoft.com/office/drawing/2014/main" id="{8DD554D0-84DA-49F1-A8A8-F3C6F160C7F8}"/>
              </a:ext>
            </a:extLst>
          </p:cNvPr>
          <p:cNvSpPr txBox="1"/>
          <p:nvPr/>
        </p:nvSpPr>
        <p:spPr>
          <a:xfrm>
            <a:off x="6287785" y="4936442"/>
            <a:ext cx="6287784" cy="369332"/>
          </a:xfrm>
          <a:prstGeom prst="rect">
            <a:avLst/>
          </a:prstGeom>
          <a:noFill/>
        </p:spPr>
        <p:txBody>
          <a:bodyPr wrap="square">
            <a:spAutoFit/>
          </a:bodyPr>
          <a:lstStyle/>
          <a:p>
            <a:r>
              <a:rPr lang="en-US" b="1" dirty="0">
                <a:solidFill>
                  <a:srgbClr val="FFC000"/>
                </a:solidFill>
              </a:rPr>
              <a:t>https://forms.office.com/r/bSQUQBW340</a:t>
            </a:r>
          </a:p>
        </p:txBody>
      </p:sp>
    </p:spTree>
    <p:extLst>
      <p:ext uri="{BB962C8B-B14F-4D97-AF65-F5344CB8AC3E}">
        <p14:creationId xmlns:p14="http://schemas.microsoft.com/office/powerpoint/2010/main" val="370937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1A59-23E8-6F05-9906-E85E62D4A0A7}"/>
              </a:ext>
            </a:extLst>
          </p:cNvPr>
          <p:cNvSpPr>
            <a:spLocks noGrp="1"/>
          </p:cNvSpPr>
          <p:nvPr>
            <p:ph type="title"/>
          </p:nvPr>
        </p:nvSpPr>
        <p:spPr/>
        <p:txBody>
          <a:bodyPr/>
          <a:lstStyle/>
          <a:p>
            <a:r>
              <a:rPr lang="en-US" dirty="0"/>
              <a:t>Data driven instruction</a:t>
            </a:r>
          </a:p>
        </p:txBody>
      </p:sp>
      <p:pic>
        <p:nvPicPr>
          <p:cNvPr id="11" name="Picture 10" descr="A person sitting at a desk holding a pen and papers">
            <a:extLst>
              <a:ext uri="{FF2B5EF4-FFF2-40B4-BE49-F238E27FC236}">
                <a16:creationId xmlns:a16="http://schemas.microsoft.com/office/drawing/2014/main" id="{8BB772A7-2AF1-ECF7-7C9B-02A256836F0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1600" y="1792936"/>
            <a:ext cx="7118350" cy="3048000"/>
          </a:xfrm>
          <a:prstGeom prst="rect">
            <a:avLst/>
          </a:prstGeom>
        </p:spPr>
      </p:pic>
      <p:sp>
        <p:nvSpPr>
          <p:cNvPr id="12" name="TextBox 11">
            <a:extLst>
              <a:ext uri="{FF2B5EF4-FFF2-40B4-BE49-F238E27FC236}">
                <a16:creationId xmlns:a16="http://schemas.microsoft.com/office/drawing/2014/main" id="{3C8A4F48-334C-3DD3-1E1F-D6E0930C6DC6}"/>
              </a:ext>
            </a:extLst>
          </p:cNvPr>
          <p:cNvSpPr txBox="1"/>
          <p:nvPr/>
        </p:nvSpPr>
        <p:spPr>
          <a:xfrm>
            <a:off x="101600" y="4840936"/>
            <a:ext cx="7118350" cy="230832"/>
          </a:xfrm>
          <a:prstGeom prst="rect">
            <a:avLst/>
          </a:prstGeom>
          <a:noFill/>
        </p:spPr>
        <p:txBody>
          <a:bodyPr wrap="square" rtlCol="0">
            <a:spAutoFit/>
          </a:bodyPr>
          <a:lstStyle/>
          <a:p>
            <a:r>
              <a:rPr lang="en-US" sz="900">
                <a:hlinkClick r:id="rId4" tooltip="https://iris.peabody.vanderbilt.edu/module/tran-scp/cresource/q3/p06/"/>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46814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A8D0163-6D3F-4F23-BA4D-52017DB5D7C7}"/>
              </a:ext>
            </a:extLst>
          </p:cNvPr>
          <p:cNvSpPr txBox="1">
            <a:spLocks/>
          </p:cNvSpPr>
          <p:nvPr/>
        </p:nvSpPr>
        <p:spPr>
          <a:xfrm>
            <a:off x="0" y="683656"/>
            <a:ext cx="12192000" cy="1311128"/>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Academic Status</a:t>
            </a:r>
            <a:br>
              <a:rPr lang="en-US" sz="4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Melrose High School</a:t>
            </a:r>
          </a:p>
        </p:txBody>
      </p:sp>
      <p:pic>
        <p:nvPicPr>
          <p:cNvPr id="5" name="Picture 4">
            <a:extLst>
              <a:ext uri="{FF2B5EF4-FFF2-40B4-BE49-F238E27FC236}">
                <a16:creationId xmlns:a16="http://schemas.microsoft.com/office/drawing/2014/main" id="{184784D4-DD53-BDE0-BF3C-03951DD3119C}"/>
              </a:ext>
            </a:extLst>
          </p:cNvPr>
          <p:cNvPicPr>
            <a:picLocks noChangeAspect="1"/>
          </p:cNvPicPr>
          <p:nvPr/>
        </p:nvPicPr>
        <p:blipFill>
          <a:blip r:embed="rId3"/>
          <a:stretch>
            <a:fillRect/>
          </a:stretch>
        </p:blipFill>
        <p:spPr>
          <a:xfrm>
            <a:off x="0" y="2588588"/>
            <a:ext cx="12192000" cy="1680823"/>
          </a:xfrm>
          <a:prstGeom prst="rect">
            <a:avLst/>
          </a:prstGeom>
        </p:spPr>
      </p:pic>
    </p:spTree>
    <p:extLst>
      <p:ext uri="{BB962C8B-B14F-4D97-AF65-F5344CB8AC3E}">
        <p14:creationId xmlns:p14="http://schemas.microsoft.com/office/powerpoint/2010/main" val="96255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8982925" y="2283186"/>
            <a:ext cx="2926080" cy="1501023"/>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b="1" dirty="0">
                <a:solidFill>
                  <a:srgbClr val="FFC000"/>
                </a:solidFill>
                <a:effectLst>
                  <a:outerShdw blurRad="38100" dist="38100" dir="2700000" algn="tl">
                    <a:srgbClr val="000000">
                      <a:alpha val="43137"/>
                    </a:srgbClr>
                  </a:outerShdw>
                </a:effectLst>
                <a:latin typeface="+mj-lt"/>
                <a:ea typeface="+mj-ea"/>
                <a:cs typeface="+mj-cs"/>
              </a:rPr>
              <a:t>Melrose High School</a:t>
            </a:r>
          </a:p>
        </p:txBody>
      </p:sp>
      <p:pic>
        <p:nvPicPr>
          <p:cNvPr id="5" name="Picture 4" descr="A colorful letters on a black background&#10;&#10;Description automatically generated">
            <a:extLst>
              <a:ext uri="{FF2B5EF4-FFF2-40B4-BE49-F238E27FC236}">
                <a16:creationId xmlns:a16="http://schemas.microsoft.com/office/drawing/2014/main" id="{54AD8CEA-6193-A845-A56E-A1421AFC4D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9493" y="1473958"/>
            <a:ext cx="7413432" cy="3492036"/>
          </a:xfrm>
          <a:prstGeom prst="rect">
            <a:avLst/>
          </a:prstGeom>
        </p:spPr>
      </p:pic>
    </p:spTree>
    <p:extLst>
      <p:ext uri="{BB962C8B-B14F-4D97-AF65-F5344CB8AC3E}">
        <p14:creationId xmlns:p14="http://schemas.microsoft.com/office/powerpoint/2010/main" val="128778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D6F7-2ACA-E7E0-2B46-642E67173959}"/>
              </a:ext>
            </a:extLst>
          </p:cNvPr>
          <p:cNvSpPr>
            <a:spLocks noGrp="1"/>
          </p:cNvSpPr>
          <p:nvPr>
            <p:ph type="title"/>
          </p:nvPr>
        </p:nvSpPr>
        <p:spPr/>
        <p:txBody>
          <a:bodyPr/>
          <a:lstStyle/>
          <a:p>
            <a:r>
              <a:rPr lang="en-US" dirty="0"/>
              <a:t>Attendance data</a:t>
            </a:r>
          </a:p>
        </p:txBody>
      </p:sp>
      <p:pic>
        <p:nvPicPr>
          <p:cNvPr id="5" name="Content Placeholder 4">
            <a:extLst>
              <a:ext uri="{FF2B5EF4-FFF2-40B4-BE49-F238E27FC236}">
                <a16:creationId xmlns:a16="http://schemas.microsoft.com/office/drawing/2014/main" id="{C5B0617A-0A31-8CFF-ABDA-5384AAB079F6}"/>
              </a:ext>
            </a:extLst>
          </p:cNvPr>
          <p:cNvPicPr>
            <a:picLocks noGrp="1" noChangeAspect="1"/>
          </p:cNvPicPr>
          <p:nvPr>
            <p:ph idx="1"/>
          </p:nvPr>
        </p:nvPicPr>
        <p:blipFill>
          <a:blip r:embed="rId3"/>
          <a:stretch>
            <a:fillRect/>
          </a:stretch>
        </p:blipFill>
        <p:spPr>
          <a:xfrm>
            <a:off x="1" y="1792936"/>
            <a:ext cx="11053266" cy="4230137"/>
          </a:xfrm>
          <a:prstGeom prst="rect">
            <a:avLst/>
          </a:prstGeom>
        </p:spPr>
      </p:pic>
    </p:spTree>
    <p:extLst>
      <p:ext uri="{BB962C8B-B14F-4D97-AF65-F5344CB8AC3E}">
        <p14:creationId xmlns:p14="http://schemas.microsoft.com/office/powerpoint/2010/main" val="903553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489-619C-EB99-730E-4B332D53598C}"/>
              </a:ext>
            </a:extLst>
          </p:cNvPr>
          <p:cNvSpPr>
            <a:spLocks noGrp="1"/>
          </p:cNvSpPr>
          <p:nvPr>
            <p:ph type="title"/>
          </p:nvPr>
        </p:nvSpPr>
        <p:spPr/>
        <p:txBody>
          <a:bodyPr/>
          <a:lstStyle/>
          <a:p>
            <a:r>
              <a:rPr lang="en-US" dirty="0"/>
              <a:t>First 20 days </a:t>
            </a:r>
          </a:p>
        </p:txBody>
      </p:sp>
      <p:pic>
        <p:nvPicPr>
          <p:cNvPr id="5" name="Content Placeholder 4">
            <a:extLst>
              <a:ext uri="{FF2B5EF4-FFF2-40B4-BE49-F238E27FC236}">
                <a16:creationId xmlns:a16="http://schemas.microsoft.com/office/drawing/2014/main" id="{C653610C-61FC-8FCB-33F6-C549157567D0}"/>
              </a:ext>
            </a:extLst>
          </p:cNvPr>
          <p:cNvPicPr>
            <a:picLocks noGrp="1" noChangeAspect="1"/>
          </p:cNvPicPr>
          <p:nvPr>
            <p:ph idx="1"/>
          </p:nvPr>
        </p:nvPicPr>
        <p:blipFill>
          <a:blip r:embed="rId3"/>
          <a:stretch>
            <a:fillRect/>
          </a:stretch>
        </p:blipFill>
        <p:spPr>
          <a:xfrm>
            <a:off x="0" y="1895380"/>
            <a:ext cx="9563100" cy="4962620"/>
          </a:xfrm>
          <a:prstGeom prst="rect">
            <a:avLst/>
          </a:prstGeom>
        </p:spPr>
      </p:pic>
    </p:spTree>
    <p:extLst>
      <p:ext uri="{BB962C8B-B14F-4D97-AF65-F5344CB8AC3E}">
        <p14:creationId xmlns:p14="http://schemas.microsoft.com/office/powerpoint/2010/main" val="339570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7B51-6E98-411F-00D9-1C883AA9FBAD}"/>
              </a:ext>
            </a:extLst>
          </p:cNvPr>
          <p:cNvSpPr>
            <a:spLocks noGrp="1"/>
          </p:cNvSpPr>
          <p:nvPr>
            <p:ph type="title"/>
          </p:nvPr>
        </p:nvSpPr>
        <p:spPr/>
        <p:txBody>
          <a:bodyPr/>
          <a:lstStyle/>
          <a:p>
            <a:r>
              <a:rPr lang="en-US" dirty="0"/>
              <a:t>Discipline  data </a:t>
            </a:r>
          </a:p>
        </p:txBody>
      </p:sp>
      <p:pic>
        <p:nvPicPr>
          <p:cNvPr id="6" name="Content Placeholder 5">
            <a:extLst>
              <a:ext uri="{FF2B5EF4-FFF2-40B4-BE49-F238E27FC236}">
                <a16:creationId xmlns:a16="http://schemas.microsoft.com/office/drawing/2014/main" id="{862BE9D4-D448-5D9A-C7AB-BE31A2EB1FED}"/>
              </a:ext>
            </a:extLst>
          </p:cNvPr>
          <p:cNvPicPr>
            <a:picLocks noGrp="1" noChangeAspect="1"/>
          </p:cNvPicPr>
          <p:nvPr>
            <p:ph idx="1"/>
          </p:nvPr>
        </p:nvPicPr>
        <p:blipFill>
          <a:blip r:embed="rId3"/>
          <a:stretch>
            <a:fillRect/>
          </a:stretch>
        </p:blipFill>
        <p:spPr>
          <a:xfrm>
            <a:off x="1339139" y="2011363"/>
            <a:ext cx="10580333" cy="4206875"/>
          </a:xfrm>
          <a:prstGeom prst="rect">
            <a:avLst/>
          </a:prstGeom>
        </p:spPr>
      </p:pic>
    </p:spTree>
    <p:extLst>
      <p:ext uri="{BB962C8B-B14F-4D97-AF65-F5344CB8AC3E}">
        <p14:creationId xmlns:p14="http://schemas.microsoft.com/office/powerpoint/2010/main" val="53284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8BFE-15C6-FE72-AF3F-86CED9B9AC1E}"/>
              </a:ext>
            </a:extLst>
          </p:cNvPr>
          <p:cNvSpPr>
            <a:spLocks noGrp="1"/>
          </p:cNvSpPr>
          <p:nvPr>
            <p:ph type="title"/>
          </p:nvPr>
        </p:nvSpPr>
        <p:spPr/>
        <p:txBody>
          <a:bodyPr/>
          <a:lstStyle/>
          <a:p>
            <a:r>
              <a:rPr lang="en-US" dirty="0"/>
              <a:t>graduation</a:t>
            </a:r>
          </a:p>
        </p:txBody>
      </p:sp>
      <p:pic>
        <p:nvPicPr>
          <p:cNvPr id="6" name="Content Placeholder 5">
            <a:extLst>
              <a:ext uri="{FF2B5EF4-FFF2-40B4-BE49-F238E27FC236}">
                <a16:creationId xmlns:a16="http://schemas.microsoft.com/office/drawing/2014/main" id="{845916CA-988D-341A-08EF-0B71D1C38B7E}"/>
              </a:ext>
            </a:extLst>
          </p:cNvPr>
          <p:cNvPicPr>
            <a:picLocks noGrp="1" noChangeAspect="1"/>
          </p:cNvPicPr>
          <p:nvPr>
            <p:ph idx="1"/>
          </p:nvPr>
        </p:nvPicPr>
        <p:blipFill>
          <a:blip r:embed="rId3"/>
          <a:stretch>
            <a:fillRect/>
          </a:stretch>
        </p:blipFill>
        <p:spPr>
          <a:xfrm>
            <a:off x="0" y="1792936"/>
            <a:ext cx="9627450" cy="4206875"/>
          </a:xfrm>
          <a:prstGeom prst="rect">
            <a:avLst/>
          </a:prstGeom>
        </p:spPr>
      </p:pic>
    </p:spTree>
    <p:extLst>
      <p:ext uri="{BB962C8B-B14F-4D97-AF65-F5344CB8AC3E}">
        <p14:creationId xmlns:p14="http://schemas.microsoft.com/office/powerpoint/2010/main" val="347960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7543-E531-2863-77CC-85FF530DC01E}"/>
              </a:ext>
            </a:extLst>
          </p:cNvPr>
          <p:cNvSpPr>
            <a:spLocks noGrp="1"/>
          </p:cNvSpPr>
          <p:nvPr>
            <p:ph type="title"/>
          </p:nvPr>
        </p:nvSpPr>
        <p:spPr/>
        <p:txBody>
          <a:bodyPr/>
          <a:lstStyle/>
          <a:p>
            <a:r>
              <a:rPr lang="en-US" dirty="0"/>
              <a:t>Graduation </a:t>
            </a:r>
            <a:r>
              <a:rPr lang="en-US" dirty="0" err="1"/>
              <a:t>cont</a:t>
            </a:r>
            <a:r>
              <a:rPr lang="en-US" dirty="0"/>
              <a:t>’/act</a:t>
            </a:r>
          </a:p>
        </p:txBody>
      </p:sp>
      <p:pic>
        <p:nvPicPr>
          <p:cNvPr id="5" name="Content Placeholder 4">
            <a:extLst>
              <a:ext uri="{FF2B5EF4-FFF2-40B4-BE49-F238E27FC236}">
                <a16:creationId xmlns:a16="http://schemas.microsoft.com/office/drawing/2014/main" id="{0E20F3B9-46C2-8BFF-2C80-3E7B0362BB7D}"/>
              </a:ext>
            </a:extLst>
          </p:cNvPr>
          <p:cNvPicPr>
            <a:picLocks noGrp="1" noChangeAspect="1"/>
          </p:cNvPicPr>
          <p:nvPr>
            <p:ph idx="1"/>
          </p:nvPr>
        </p:nvPicPr>
        <p:blipFill>
          <a:blip r:embed="rId3"/>
          <a:stretch>
            <a:fillRect/>
          </a:stretch>
        </p:blipFill>
        <p:spPr>
          <a:xfrm>
            <a:off x="1" y="1773837"/>
            <a:ext cx="10034588" cy="3440235"/>
          </a:xfrm>
          <a:prstGeom prst="rect">
            <a:avLst/>
          </a:prstGeom>
        </p:spPr>
      </p:pic>
    </p:spTree>
    <p:extLst>
      <p:ext uri="{BB962C8B-B14F-4D97-AF65-F5344CB8AC3E}">
        <p14:creationId xmlns:p14="http://schemas.microsoft.com/office/powerpoint/2010/main" val="349837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1257-1644-378D-F698-9B575F73A59E}"/>
              </a:ext>
            </a:extLst>
          </p:cNvPr>
          <p:cNvSpPr>
            <a:spLocks noGrp="1"/>
          </p:cNvSpPr>
          <p:nvPr>
            <p:ph type="title"/>
          </p:nvPr>
        </p:nvSpPr>
        <p:spPr/>
        <p:txBody>
          <a:bodyPr/>
          <a:lstStyle/>
          <a:p>
            <a:r>
              <a:rPr lang="en-US" dirty="0">
                <a:solidFill>
                  <a:schemeClr val="accent3"/>
                </a:solidFill>
              </a:rPr>
              <a:t>Teacher /student information</a:t>
            </a:r>
          </a:p>
        </p:txBody>
      </p:sp>
      <p:pic>
        <p:nvPicPr>
          <p:cNvPr id="5" name="Picture 4" descr="A teacher helping a child write on a whiteboard&#10;&#10;AI-generated content may be incorrect.">
            <a:extLst>
              <a:ext uri="{FF2B5EF4-FFF2-40B4-BE49-F238E27FC236}">
                <a16:creationId xmlns:a16="http://schemas.microsoft.com/office/drawing/2014/main" id="{9ADAE7EE-9F33-6517-B79E-25AEEADA75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905000"/>
            <a:ext cx="8382000" cy="3048000"/>
          </a:xfrm>
          <a:prstGeom prst="rect">
            <a:avLst/>
          </a:prstGeom>
        </p:spPr>
      </p:pic>
      <p:sp>
        <p:nvSpPr>
          <p:cNvPr id="6" name="TextBox 5">
            <a:extLst>
              <a:ext uri="{FF2B5EF4-FFF2-40B4-BE49-F238E27FC236}">
                <a16:creationId xmlns:a16="http://schemas.microsoft.com/office/drawing/2014/main" id="{6B600501-4334-09C8-5972-F7539775FAE0}"/>
              </a:ext>
            </a:extLst>
          </p:cNvPr>
          <p:cNvSpPr txBox="1"/>
          <p:nvPr/>
        </p:nvSpPr>
        <p:spPr>
          <a:xfrm>
            <a:off x="0" y="4953000"/>
            <a:ext cx="8382000" cy="230832"/>
          </a:xfrm>
          <a:prstGeom prst="rect">
            <a:avLst/>
          </a:prstGeom>
          <a:noFill/>
        </p:spPr>
        <p:txBody>
          <a:bodyPr wrap="square" rtlCol="0">
            <a:spAutoFit/>
          </a:bodyPr>
          <a:lstStyle/>
          <a:p>
            <a:r>
              <a:rPr lang="en-US" sz="900">
                <a:hlinkClick r:id="rId4" tooltip="https://iris.peabody.vanderbilt.edu/module/math/cinit/"/>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768631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A8D0163-6D3F-4F23-BA4D-52017DB5D7C7}"/>
              </a:ext>
            </a:extLst>
          </p:cNvPr>
          <p:cNvSpPr txBox="1">
            <a:spLocks/>
          </p:cNvSpPr>
          <p:nvPr/>
        </p:nvSpPr>
        <p:spPr>
          <a:xfrm>
            <a:off x="-342900" y="4228647"/>
            <a:ext cx="4486275" cy="1200329"/>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b="1" cap="none"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Teacher Qualifications</a:t>
            </a:r>
          </a:p>
        </p:txBody>
      </p:sp>
      <p:sp>
        <p:nvSpPr>
          <p:cNvPr id="6" name="TextBox 5">
            <a:extLst>
              <a:ext uri="{FF2B5EF4-FFF2-40B4-BE49-F238E27FC236}">
                <a16:creationId xmlns:a16="http://schemas.microsoft.com/office/drawing/2014/main" id="{06208858-1605-40FA-9451-476669A64F77}"/>
              </a:ext>
            </a:extLst>
          </p:cNvPr>
          <p:cNvSpPr txBox="1"/>
          <p:nvPr/>
        </p:nvSpPr>
        <p:spPr>
          <a:xfrm>
            <a:off x="4743451" y="1013856"/>
            <a:ext cx="6429374" cy="3970318"/>
          </a:xfrm>
          <a:prstGeom prst="rect">
            <a:avLst/>
          </a:prstGeom>
          <a:solidFill>
            <a:schemeClr val="accent5">
              <a:lumMod val="40000"/>
              <a:lumOff val="60000"/>
            </a:schemeClr>
          </a:solidFill>
          <a:ln w="76200">
            <a:solidFill>
              <a:srgbClr val="002060"/>
            </a:solidFill>
          </a:ln>
        </p:spPr>
        <p:txBody>
          <a:bodyPr wrap="square">
            <a:spAutoFit/>
          </a:bodyPr>
          <a:lstStyle/>
          <a:p>
            <a:r>
              <a:rPr lang="en-US" sz="2800" dirty="0">
                <a:solidFill>
                  <a:srgbClr val="002060"/>
                </a:solidFill>
              </a:rPr>
              <a:t>Title I schools must notify parents if their student(s) has/have been taught for four or more consecutive weeks by a teacher who does not meet the applicable state certification requirements at the grade level and subject area in which the teacher has been assigned.</a:t>
            </a:r>
          </a:p>
        </p:txBody>
      </p:sp>
      <p:pic>
        <p:nvPicPr>
          <p:cNvPr id="7" name="Picture 6" descr="Logo&#10;&#10;Description automatically generated">
            <a:extLst>
              <a:ext uri="{FF2B5EF4-FFF2-40B4-BE49-F238E27FC236}">
                <a16:creationId xmlns:a16="http://schemas.microsoft.com/office/drawing/2014/main" id="{73419B3F-B864-4EC2-A5E6-BCF90C53D4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157163" y="1429024"/>
            <a:ext cx="3179298" cy="2032782"/>
          </a:xfrm>
          <a:prstGeom prst="rect">
            <a:avLst/>
          </a:prstGeom>
        </p:spPr>
      </p:pic>
    </p:spTree>
    <p:extLst>
      <p:ext uri="{BB962C8B-B14F-4D97-AF65-F5344CB8AC3E}">
        <p14:creationId xmlns:p14="http://schemas.microsoft.com/office/powerpoint/2010/main" val="107505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E5DA6F-8104-4251-8840-F713D8B249B6}"/>
              </a:ext>
            </a:extLst>
          </p:cNvPr>
          <p:cNvSpPr txBox="1"/>
          <p:nvPr/>
        </p:nvSpPr>
        <p:spPr>
          <a:xfrm>
            <a:off x="1784278" y="357866"/>
            <a:ext cx="10407722" cy="707886"/>
          </a:xfrm>
          <a:prstGeom prst="rect">
            <a:avLst/>
          </a:prstGeom>
          <a:noFill/>
        </p:spPr>
        <p:txBody>
          <a:bodyPr wrap="square" rtlCol="0">
            <a:spAutoFit/>
          </a:bodyPr>
          <a:lstStyle/>
          <a:p>
            <a:r>
              <a:rPr lang="en-US" sz="4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Code of Conduct (SCS Policy #6022</a:t>
            </a:r>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BCB75CE2-3CAF-49B6-9E71-E7EC266D5C93}"/>
              </a:ext>
            </a:extLst>
          </p:cNvPr>
          <p:cNvSpPr txBox="1"/>
          <p:nvPr/>
        </p:nvSpPr>
        <p:spPr>
          <a:xfrm>
            <a:off x="513708" y="2158762"/>
            <a:ext cx="11281025" cy="4185761"/>
          </a:xfrm>
          <a:prstGeom prst="rect">
            <a:avLst/>
          </a:prstGeom>
          <a:noFill/>
        </p:spPr>
        <p:txBody>
          <a:bodyPr wrap="square" rtlCol="0">
            <a:spAutoFit/>
          </a:bodyPr>
          <a:lstStyle/>
          <a:p>
            <a:pPr>
              <a:buNone/>
            </a:pPr>
            <a:endParaRPr lang="en-US" sz="2400" b="1" dirty="0">
              <a:solidFill>
                <a:srgbClr val="FFC000"/>
              </a:solidFill>
              <a:latin typeface="Times New Roman" panose="02020603050405020304" pitchFamily="18" charset="0"/>
              <a:cs typeface="Times New Roman" panose="02020603050405020304" pitchFamily="18" charset="0"/>
            </a:endParaRPr>
          </a:p>
          <a:p>
            <a:pPr>
              <a:buFont typeface="Arial" pitchFamily="34" charset="0"/>
              <a:buChar char="•"/>
            </a:pPr>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The Shelby County Board of Education accepts the responsibility for establishing and maintaining proper standards of discipline and behavior in the public schools.</a:t>
            </a:r>
          </a:p>
          <a:p>
            <a:pPr marL="0" indent="0">
              <a:buNone/>
            </a:pPr>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 </a:t>
            </a:r>
          </a:p>
          <a:p>
            <a:pPr>
              <a:buFont typeface="Arial" pitchFamily="34" charset="0"/>
              <a:buChar char="•"/>
            </a:pPr>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In order to maintain good order and ensure an environment conducive to learning, the Board considers behavior or conduct occurring on school property or at any school sponsored activity occurring off school property which interferes with the above to be offenses. </a:t>
            </a:r>
          </a:p>
          <a:p>
            <a:endParaRPr lang="en-US" dirty="0">
              <a:solidFill>
                <a:srgbClr val="FFC000"/>
              </a:solidFill>
            </a:endParaRPr>
          </a:p>
        </p:txBody>
      </p:sp>
      <p:pic>
        <p:nvPicPr>
          <p:cNvPr id="4" name="Picture 3">
            <a:extLst>
              <a:ext uri="{FF2B5EF4-FFF2-40B4-BE49-F238E27FC236}">
                <a16:creationId xmlns:a16="http://schemas.microsoft.com/office/drawing/2014/main" id="{D781EF41-B20F-41F7-9925-E820E0B34406}"/>
              </a:ext>
            </a:extLst>
          </p:cNvPr>
          <p:cNvPicPr>
            <a:picLocks noChangeAspect="1"/>
          </p:cNvPicPr>
          <p:nvPr/>
        </p:nvPicPr>
        <p:blipFill>
          <a:blip r:embed="rId3"/>
          <a:stretch>
            <a:fillRect/>
          </a:stretch>
        </p:blipFill>
        <p:spPr>
          <a:xfrm>
            <a:off x="3383045" y="1384306"/>
            <a:ext cx="5425910" cy="1092729"/>
          </a:xfrm>
          <a:prstGeom prst="rect">
            <a:avLst/>
          </a:prstGeom>
        </p:spPr>
      </p:pic>
    </p:spTree>
    <p:extLst>
      <p:ext uri="{BB962C8B-B14F-4D97-AF65-F5344CB8AC3E}">
        <p14:creationId xmlns:p14="http://schemas.microsoft.com/office/powerpoint/2010/main" val="3860384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BE8A0-463E-47EB-A4AB-D5F0E0289151}"/>
              </a:ext>
            </a:extLst>
          </p:cNvPr>
          <p:cNvSpPr txBox="1"/>
          <p:nvPr/>
        </p:nvSpPr>
        <p:spPr>
          <a:xfrm>
            <a:off x="544530" y="2692045"/>
            <a:ext cx="11198832" cy="3539430"/>
          </a:xfrm>
          <a:prstGeom prst="rect">
            <a:avLst/>
          </a:prstGeom>
          <a:noFill/>
        </p:spPr>
        <p:txBody>
          <a:bodyPr wrap="square" rtlCol="0">
            <a:spAutoFit/>
          </a:bodyPr>
          <a:lstStyle/>
          <a:p>
            <a:pPr>
              <a:buFont typeface="Arial" panose="020B0604020202020204" pitchFamily="34" charset="0"/>
              <a:buChar char="•"/>
            </a:pPr>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The District establishes the Shelby County Schools Student Code of Conduct to provide a sample of unacceptable student behaviors and a related sample of disciplinary actions. </a:t>
            </a:r>
          </a:p>
          <a:p>
            <a:pPr>
              <a:buNone/>
            </a:pPr>
            <a:endParaRPr lang="en-US" sz="2800" dirty="0">
              <a:solidFill>
                <a:srgbClr val="FFC000"/>
              </a:solidFill>
              <a:highlight>
                <a:srgbClr val="000000"/>
              </a:highligh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The Code of Conduct and any revisions shall be approved and adopted by the SCS Board of Commissioners as the student discipline policy of the district.</a:t>
            </a:r>
          </a:p>
          <a:p>
            <a:endParaRPr lang="en-US" sz="2800" dirty="0">
              <a:solidFill>
                <a:srgbClr val="FFC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8B93CE0-91C5-4A47-BDA3-0DA68AC7D842}"/>
              </a:ext>
            </a:extLst>
          </p:cNvPr>
          <p:cNvSpPr txBox="1"/>
          <p:nvPr/>
        </p:nvSpPr>
        <p:spPr>
          <a:xfrm>
            <a:off x="2585195" y="375188"/>
            <a:ext cx="8445357" cy="707886"/>
          </a:xfrm>
          <a:prstGeom prst="rect">
            <a:avLst/>
          </a:prstGeom>
          <a:noFill/>
        </p:spPr>
        <p:txBody>
          <a:bodyPr wrap="square" rtlCol="0">
            <a:spAutoFit/>
          </a:bodyPr>
          <a:lstStyle/>
          <a:p>
            <a:r>
              <a:rPr lang="en-US" sz="4000"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Code of Conduct  (continued</a:t>
            </a:r>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E6985794-A120-4CAA-999C-0A54827FF38D}"/>
              </a:ext>
            </a:extLst>
          </p:cNvPr>
          <p:cNvPicPr>
            <a:picLocks noChangeAspect="1"/>
          </p:cNvPicPr>
          <p:nvPr/>
        </p:nvPicPr>
        <p:blipFill>
          <a:blip r:embed="rId3"/>
          <a:stretch>
            <a:fillRect/>
          </a:stretch>
        </p:blipFill>
        <p:spPr>
          <a:xfrm>
            <a:off x="3430991" y="1599316"/>
            <a:ext cx="5425910" cy="1092729"/>
          </a:xfrm>
          <a:prstGeom prst="rect">
            <a:avLst/>
          </a:prstGeom>
        </p:spPr>
      </p:pic>
    </p:spTree>
    <p:extLst>
      <p:ext uri="{BB962C8B-B14F-4D97-AF65-F5344CB8AC3E}">
        <p14:creationId xmlns:p14="http://schemas.microsoft.com/office/powerpoint/2010/main" val="145729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0411-B862-B6FE-8B69-197141F1A5F7}"/>
              </a:ext>
            </a:extLst>
          </p:cNvPr>
          <p:cNvSpPr>
            <a:spLocks noGrp="1"/>
          </p:cNvSpPr>
          <p:nvPr>
            <p:ph type="title"/>
          </p:nvPr>
        </p:nvSpPr>
        <p:spPr>
          <a:xfrm>
            <a:off x="685800" y="764373"/>
            <a:ext cx="3687417" cy="1920372"/>
          </a:xfrm>
        </p:spPr>
        <p:txBody>
          <a:bodyPr>
            <a:normAutofit fontScale="90000"/>
          </a:bodyPr>
          <a:lstStyle/>
          <a:p>
            <a:pPr algn="l"/>
            <a:r>
              <a:rPr lang="en-US"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Card Period and Progress Reports</a:t>
            </a:r>
            <a:br>
              <a:rPr lang="en-US"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600" dirty="0">
              <a:solidFill>
                <a:schemeClr val="bg1"/>
              </a:solidFill>
            </a:endParaRPr>
          </a:p>
        </p:txBody>
      </p:sp>
      <p:sp>
        <p:nvSpPr>
          <p:cNvPr id="3" name="Content Placeholder 2">
            <a:extLst>
              <a:ext uri="{FF2B5EF4-FFF2-40B4-BE49-F238E27FC236}">
                <a16:creationId xmlns:a16="http://schemas.microsoft.com/office/drawing/2014/main" id="{4A533FFD-5A3B-EA0D-300A-4C6E1E176A04}"/>
              </a:ext>
            </a:extLst>
          </p:cNvPr>
          <p:cNvSpPr>
            <a:spLocks noGrp="1"/>
          </p:cNvSpPr>
          <p:nvPr>
            <p:ph idx="1"/>
          </p:nvPr>
        </p:nvSpPr>
        <p:spPr>
          <a:xfrm>
            <a:off x="0" y="2821774"/>
            <a:ext cx="4373217" cy="3697360"/>
          </a:xfrm>
        </p:spPr>
        <p:txBody>
          <a:bodyPr>
            <a:normAutofit lnSpcReduction="10000"/>
          </a:bodyPr>
          <a:lstStyle/>
          <a:p>
            <a:pPr algn="l" rtl="0" fontAlgn="base">
              <a:buFont typeface="Arial" panose="020B0604020202020204" pitchFamily="34" charset="0"/>
              <a:buChar char="•"/>
            </a:pPr>
            <a:r>
              <a:rPr lang="en-US" sz="1800" b="0" i="0" u="none" strike="noStrike" dirty="0">
                <a:solidFill>
                  <a:srgbClr val="FFC000"/>
                </a:solidFill>
                <a:effectLst/>
                <a:highlight>
                  <a:srgbClr val="000000"/>
                </a:highlight>
                <a:latin typeface="Roboto Condensed" panose="02000000000000000000" pitchFamily="2" charset="0"/>
              </a:rPr>
              <a:t>Report cards are available for the complete quarter once all school grades are stored and will be housed in the parent portal.</a:t>
            </a:r>
            <a:r>
              <a:rPr lang="en-US" sz="1800" b="0" i="0" dirty="0">
                <a:solidFill>
                  <a:srgbClr val="FFC000"/>
                </a:solidFill>
                <a:effectLst/>
                <a:highlight>
                  <a:srgbClr val="000000"/>
                </a:highlight>
                <a:latin typeface="Roboto Condensed" panose="02000000000000000000" pitchFamily="2" charset="0"/>
              </a:rPr>
              <a:t>​</a:t>
            </a:r>
            <a:endParaRPr lang="en-US" sz="1800" b="0" i="0" dirty="0">
              <a:solidFill>
                <a:srgbClr val="FFC000"/>
              </a:solidFill>
              <a:effectLst/>
              <a:highlight>
                <a:srgbClr val="000000"/>
              </a:highlight>
              <a:latin typeface="Segoe UI" panose="020B0502040204020203" pitchFamily="34" charset="0"/>
            </a:endParaRPr>
          </a:p>
          <a:p>
            <a:pPr algn="l" rtl="0" fontAlgn="base">
              <a:buFont typeface="Arial" panose="020B0604020202020204" pitchFamily="34" charset="0"/>
              <a:buChar char="•"/>
            </a:pPr>
            <a:r>
              <a:rPr lang="en-US" sz="1800" b="0" i="0" u="none" strike="noStrike" dirty="0">
                <a:solidFill>
                  <a:srgbClr val="FFC000"/>
                </a:solidFill>
                <a:effectLst/>
                <a:highlight>
                  <a:srgbClr val="000000"/>
                </a:highlight>
                <a:latin typeface="Roboto Condensed" panose="02000000000000000000" pitchFamily="2" charset="0"/>
              </a:rPr>
              <a:t>Access the report card, </a:t>
            </a:r>
            <a:r>
              <a:rPr lang="en-US" sz="1800" dirty="0">
                <a:solidFill>
                  <a:srgbClr val="FFC000"/>
                </a:solidFill>
                <a:highlight>
                  <a:srgbClr val="000000"/>
                </a:highlight>
                <a:latin typeface="Roboto Condensed" panose="02000000000000000000" pitchFamily="2" charset="0"/>
              </a:rPr>
              <a:t>by going to the SCS Student &amp; Parent webpage.</a:t>
            </a:r>
            <a:endParaRPr lang="sk-SK" sz="1800" b="0" i="0" dirty="0">
              <a:solidFill>
                <a:srgbClr val="FFC000"/>
              </a:solidFill>
              <a:effectLst/>
              <a:highlight>
                <a:srgbClr val="000000"/>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C000"/>
                </a:solidFill>
                <a:effectLst/>
                <a:highlight>
                  <a:srgbClr val="000000"/>
                </a:highlight>
                <a:latin typeface="Roboto Condensed" panose="02000000000000000000" pitchFamily="2" charset="0"/>
              </a:rPr>
              <a:t>Sign into your parent account. </a:t>
            </a:r>
            <a:r>
              <a:rPr lang="en-US" sz="1800" b="0" i="0" dirty="0">
                <a:solidFill>
                  <a:srgbClr val="FFC000"/>
                </a:solidFill>
                <a:effectLst/>
                <a:highlight>
                  <a:srgbClr val="000000"/>
                </a:highlight>
                <a:latin typeface="Roboto Condensed" panose="02000000000000000000" pitchFamily="2" charset="0"/>
              </a:rPr>
              <a:t>​</a:t>
            </a:r>
            <a:endParaRPr lang="en-US" sz="1800" b="0" i="0" dirty="0">
              <a:solidFill>
                <a:srgbClr val="FFC000"/>
              </a:solidFill>
              <a:effectLst/>
              <a:highlight>
                <a:srgbClr val="000000"/>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C000"/>
                </a:solidFill>
                <a:effectLst/>
                <a:highlight>
                  <a:srgbClr val="000000"/>
                </a:highlight>
                <a:latin typeface="Roboto Condensed" panose="02000000000000000000" pitchFamily="2" charset="0"/>
              </a:rPr>
              <a:t>If you have forgotten the username or password, click on the  “Forgot Username or Password” link. </a:t>
            </a:r>
            <a:r>
              <a:rPr lang="en-US" sz="1800" b="0" i="0" dirty="0">
                <a:solidFill>
                  <a:srgbClr val="FFC000"/>
                </a:solidFill>
                <a:effectLst/>
                <a:highlight>
                  <a:srgbClr val="000000"/>
                </a:highlight>
                <a:latin typeface="Roboto Condensed" panose="02000000000000000000" pitchFamily="2" charset="0"/>
              </a:rPr>
              <a:t>​</a:t>
            </a:r>
            <a:endParaRPr lang="en-US" sz="1800" b="0" i="0" dirty="0">
              <a:solidFill>
                <a:srgbClr val="FFC000"/>
              </a:solidFill>
              <a:effectLst/>
              <a:highlight>
                <a:srgbClr val="000000"/>
              </a:highlight>
              <a:latin typeface="Arial" panose="020B0604020202020204" pitchFamily="34" charset="0"/>
            </a:endParaRPr>
          </a:p>
          <a:p>
            <a:pPr algn="l" rtl="0" fontAlgn="base">
              <a:buFont typeface="Arial" panose="020B0604020202020204" pitchFamily="34" charset="0"/>
              <a:buChar char="•"/>
            </a:pPr>
            <a:r>
              <a:rPr lang="sk-SK" sz="1800" b="0" i="0" u="none" strike="noStrike" dirty="0">
                <a:solidFill>
                  <a:srgbClr val="FFC000"/>
                </a:solidFill>
                <a:effectLst/>
                <a:highlight>
                  <a:srgbClr val="000000"/>
                </a:highlight>
                <a:latin typeface="Roboto Condensed" panose="02000000000000000000" pitchFamily="2" charset="0"/>
              </a:rPr>
              <a:t>After logging in, click the report card icon. </a:t>
            </a:r>
            <a:r>
              <a:rPr lang="en-US" sz="1800" b="0" i="0" dirty="0">
                <a:solidFill>
                  <a:srgbClr val="FFC000"/>
                </a:solidFill>
                <a:effectLst/>
                <a:highlight>
                  <a:srgbClr val="000000"/>
                </a:highlight>
                <a:latin typeface="Roboto Condensed" panose="02000000000000000000" pitchFamily="2" charset="0"/>
              </a:rPr>
              <a:t>​</a:t>
            </a:r>
            <a:endParaRPr lang="en-US" sz="1800" b="0" i="0" dirty="0">
              <a:solidFill>
                <a:srgbClr val="FFC000"/>
              </a:solidFill>
              <a:effectLst/>
              <a:highlight>
                <a:srgbClr val="000000"/>
              </a:highlight>
              <a:latin typeface="Arial" panose="020B0604020202020204" pitchFamily="34" charset="0"/>
            </a:endParaRPr>
          </a:p>
          <a:p>
            <a:pPr algn="l" rtl="0" fontAlgn="base"/>
            <a:r>
              <a:rPr lang="en-US" sz="1800" b="0" i="0" dirty="0">
                <a:solidFill>
                  <a:srgbClr val="FFC000"/>
                </a:solidFill>
                <a:effectLst/>
                <a:highlight>
                  <a:srgbClr val="000000"/>
                </a:highlight>
                <a:latin typeface="Century Gothic" panose="020B0502020202020204" pitchFamily="34" charset="0"/>
              </a:rPr>
              <a:t>​</a:t>
            </a:r>
            <a:endParaRPr lang="en-US" sz="1800" b="0" i="0" dirty="0">
              <a:solidFill>
                <a:srgbClr val="FFC000"/>
              </a:solidFill>
              <a:effectLst/>
              <a:highlight>
                <a:srgbClr val="000000"/>
              </a:highlight>
              <a:latin typeface="Segoe UI" panose="020B0502040204020203" pitchFamily="34" charset="0"/>
            </a:endParaRPr>
          </a:p>
          <a:p>
            <a:endParaRPr lang="en-US" sz="1600"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987CE8EC-CA4D-F940-1322-DCC216B822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2990626" y="1307266"/>
            <a:ext cx="1506070" cy="1377479"/>
          </a:xfrm>
          <a:prstGeom prst="rect">
            <a:avLst/>
          </a:prstGeom>
        </p:spPr>
      </p:pic>
      <p:pic>
        <p:nvPicPr>
          <p:cNvPr id="7" name="Picture 6">
            <a:extLst>
              <a:ext uri="{FF2B5EF4-FFF2-40B4-BE49-F238E27FC236}">
                <a16:creationId xmlns:a16="http://schemas.microsoft.com/office/drawing/2014/main" id="{BE177D1A-CEA8-6261-DBFD-35CC913A6C0C}"/>
              </a:ext>
            </a:extLst>
          </p:cNvPr>
          <p:cNvPicPr>
            <a:picLocks noChangeAspect="1"/>
          </p:cNvPicPr>
          <p:nvPr/>
        </p:nvPicPr>
        <p:blipFill>
          <a:blip r:embed="rId5"/>
          <a:stretch>
            <a:fillRect/>
          </a:stretch>
        </p:blipFill>
        <p:spPr>
          <a:xfrm>
            <a:off x="6519051" y="0"/>
            <a:ext cx="5672949" cy="6858000"/>
          </a:xfrm>
          <a:prstGeom prst="rect">
            <a:avLst/>
          </a:prstGeom>
        </p:spPr>
      </p:pic>
    </p:spTree>
    <p:extLst>
      <p:ext uri="{BB962C8B-B14F-4D97-AF65-F5344CB8AC3E}">
        <p14:creationId xmlns:p14="http://schemas.microsoft.com/office/powerpoint/2010/main" val="194287710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C041306-2FCA-4EB3-BA2E-7680E2A01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03477D9-422D-5630-BA0F-06B1CEB46DEE}"/>
              </a:ext>
            </a:extLst>
          </p:cNvPr>
          <p:cNvSpPr>
            <a:spLocks noGrp="1"/>
          </p:cNvSpPr>
          <p:nvPr>
            <p:ph type="ctrTitle" idx="4294967295"/>
          </p:nvPr>
        </p:nvSpPr>
        <p:spPr>
          <a:xfrm>
            <a:off x="1202919" y="284176"/>
            <a:ext cx="9784080" cy="1508760"/>
          </a:xfrm>
          <a:solidFill>
            <a:schemeClr val="accent1">
              <a:lumMod val="75000"/>
            </a:schemeClr>
          </a:solidFill>
        </p:spPr>
        <p:txBody>
          <a:bodyPr vert="horz" lIns="91440" tIns="45720" rIns="91440" bIns="45720" rtlCol="0" anchor="ctr">
            <a:normAutofit/>
          </a:bodyPr>
          <a:lstStyle/>
          <a:p>
            <a:r>
              <a:rPr lang="en-US" dirty="0"/>
              <a:t>Agenda/title </a:t>
            </a:r>
            <a:r>
              <a:rPr lang="en-US"/>
              <a:t>1 meeting</a:t>
            </a:r>
            <a:br>
              <a:rPr lang="en-US"/>
            </a:br>
            <a:r>
              <a:rPr lang="en-US"/>
              <a:t>9/24/2025</a:t>
            </a:r>
          </a:p>
        </p:txBody>
      </p:sp>
      <p:graphicFrame>
        <p:nvGraphicFramePr>
          <p:cNvPr id="18" name="Content Placeholder 2">
            <a:extLst>
              <a:ext uri="{FF2B5EF4-FFF2-40B4-BE49-F238E27FC236}">
                <a16:creationId xmlns:a16="http://schemas.microsoft.com/office/drawing/2014/main" id="{2740E6A7-3C16-0A27-6D6E-CF498F9CF241}"/>
              </a:ext>
            </a:extLst>
          </p:cNvPr>
          <p:cNvGraphicFramePr>
            <a:graphicFrameLocks noGrp="1"/>
          </p:cNvGraphicFramePr>
          <p:nvPr>
            <p:ph sz="half" idx="4294967295"/>
            <p:extLst>
              <p:ext uri="{D42A27DB-BD31-4B8C-83A1-F6EECF244321}">
                <p14:modId xmlns:p14="http://schemas.microsoft.com/office/powerpoint/2010/main" val="1835448096"/>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351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644-22D3-930B-DB48-17E38240B675}"/>
              </a:ext>
            </a:extLst>
          </p:cNvPr>
          <p:cNvSpPr>
            <a:spLocks noGrp="1"/>
          </p:cNvSpPr>
          <p:nvPr>
            <p:ph type="title"/>
          </p:nvPr>
        </p:nvSpPr>
        <p:spPr/>
        <p:txBody>
          <a:bodyPr/>
          <a:lstStyle/>
          <a:p>
            <a:r>
              <a:rPr lang="en-US" dirty="0"/>
              <a:t>Grading scale </a:t>
            </a:r>
          </a:p>
        </p:txBody>
      </p:sp>
      <p:pic>
        <p:nvPicPr>
          <p:cNvPr id="5" name="Content Placeholder 4">
            <a:extLst>
              <a:ext uri="{FF2B5EF4-FFF2-40B4-BE49-F238E27FC236}">
                <a16:creationId xmlns:a16="http://schemas.microsoft.com/office/drawing/2014/main" id="{7BC512FD-EC0A-041C-2740-A2E209D60512}"/>
              </a:ext>
            </a:extLst>
          </p:cNvPr>
          <p:cNvPicPr>
            <a:picLocks noGrp="1" noChangeAspect="1"/>
          </p:cNvPicPr>
          <p:nvPr>
            <p:ph idx="1"/>
          </p:nvPr>
        </p:nvPicPr>
        <p:blipFill>
          <a:blip r:embed="rId3"/>
          <a:stretch>
            <a:fillRect/>
          </a:stretch>
        </p:blipFill>
        <p:spPr>
          <a:xfrm>
            <a:off x="0" y="1792936"/>
            <a:ext cx="6591184" cy="4206875"/>
          </a:xfrm>
          <a:prstGeom prst="rect">
            <a:avLst/>
          </a:prstGeom>
        </p:spPr>
      </p:pic>
    </p:spTree>
    <p:extLst>
      <p:ext uri="{BB962C8B-B14F-4D97-AF65-F5344CB8AC3E}">
        <p14:creationId xmlns:p14="http://schemas.microsoft.com/office/powerpoint/2010/main" val="4264771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3B97CF-AA07-4469-B9B9-D5EF9E04732E}"/>
              </a:ext>
            </a:extLst>
          </p:cNvPr>
          <p:cNvSpPr txBox="1">
            <a:spLocks/>
          </p:cNvSpPr>
          <p:nvPr/>
        </p:nvSpPr>
        <p:spPr>
          <a:xfrm>
            <a:off x="1637585" y="210302"/>
            <a:ext cx="7577854" cy="675523"/>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endParaRPr lang="en-US" dirty="0">
              <a:solidFill>
                <a:srgbClr val="FFC000"/>
              </a:solidFill>
            </a:endParaRPr>
          </a:p>
        </p:txBody>
      </p:sp>
      <p:pic>
        <p:nvPicPr>
          <p:cNvPr id="12" name="Picture 11" descr="Logo&#10;&#10;Description automatically generated">
            <a:extLst>
              <a:ext uri="{FF2B5EF4-FFF2-40B4-BE49-F238E27FC236}">
                <a16:creationId xmlns:a16="http://schemas.microsoft.com/office/drawing/2014/main" id="{B62BFFEC-3CA8-48D5-BF14-931627EFDBB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9935110" y="5308453"/>
            <a:ext cx="2256890" cy="1443012"/>
          </a:xfrm>
          <a:prstGeom prst="rect">
            <a:avLst/>
          </a:prstGeom>
        </p:spPr>
      </p:pic>
      <p:sp>
        <p:nvSpPr>
          <p:cNvPr id="6" name="Title 5">
            <a:extLst>
              <a:ext uri="{FF2B5EF4-FFF2-40B4-BE49-F238E27FC236}">
                <a16:creationId xmlns:a16="http://schemas.microsoft.com/office/drawing/2014/main" id="{58F95DB5-AFF4-B84F-A9A5-3CE3237F5A93}"/>
              </a:ext>
            </a:extLst>
          </p:cNvPr>
          <p:cNvSpPr>
            <a:spLocks noGrp="1"/>
          </p:cNvSpPr>
          <p:nvPr>
            <p:ph type="title"/>
          </p:nvPr>
        </p:nvSpPr>
        <p:spPr>
          <a:xfrm flipH="1">
            <a:off x="1002080" y="284176"/>
            <a:ext cx="11098061" cy="1006005"/>
          </a:xfrm>
        </p:spPr>
        <p:txBody>
          <a:bodyPr/>
          <a:lstStyle/>
          <a:p>
            <a:r>
              <a:rPr lang="en-US" dirty="0"/>
              <a:t>PRE-ACT AND ACT  </a:t>
            </a:r>
          </a:p>
        </p:txBody>
      </p:sp>
      <p:sp>
        <p:nvSpPr>
          <p:cNvPr id="4" name="Content Placeholder 3">
            <a:extLst>
              <a:ext uri="{FF2B5EF4-FFF2-40B4-BE49-F238E27FC236}">
                <a16:creationId xmlns:a16="http://schemas.microsoft.com/office/drawing/2014/main" id="{C58E5AB6-6498-43B0-1B41-D35D26F695CA}"/>
              </a:ext>
            </a:extLst>
          </p:cNvPr>
          <p:cNvSpPr>
            <a:spLocks noGrp="1"/>
          </p:cNvSpPr>
          <p:nvPr>
            <p:ph idx="1"/>
          </p:nvPr>
        </p:nvSpPr>
        <p:spPr>
          <a:xfrm>
            <a:off x="0" y="1816099"/>
            <a:ext cx="9784080" cy="4206240"/>
          </a:xfrm>
        </p:spPr>
        <p:txBody>
          <a:bodyPr>
            <a:normAutofit/>
          </a:bodyPr>
          <a:lstStyle/>
          <a:p>
            <a:r>
              <a:rPr lang="en-US" dirty="0"/>
              <a:t>UPCOMING TEST- ACT WEEK OF OCT. 20-24  - 12</a:t>
            </a:r>
            <a:r>
              <a:rPr lang="en-US" baseline="30000" dirty="0"/>
              <a:t>TH</a:t>
            </a:r>
            <a:r>
              <a:rPr lang="en-US" dirty="0"/>
              <a:t> GRADERS</a:t>
            </a:r>
          </a:p>
          <a:p>
            <a:r>
              <a:rPr lang="en-US" dirty="0"/>
              <a:t>PRE-ACT – OCT 27-31 – 9</a:t>
            </a:r>
            <a:r>
              <a:rPr lang="en-US" baseline="30000" dirty="0"/>
              <a:t>TH</a:t>
            </a:r>
            <a:r>
              <a:rPr lang="en-US" dirty="0"/>
              <a:t> AND 10</a:t>
            </a:r>
            <a:r>
              <a:rPr lang="en-US" baseline="30000" dirty="0"/>
              <a:t>TH</a:t>
            </a:r>
            <a:r>
              <a:rPr lang="en-US" dirty="0"/>
              <a:t> GRADERS</a:t>
            </a:r>
          </a:p>
          <a:p>
            <a:endParaRPr lang="en-US" dirty="0"/>
          </a:p>
          <a:p>
            <a:pPr marL="0" indent="0">
              <a:buNone/>
            </a:pPr>
            <a:r>
              <a:rPr lang="en-US" dirty="0"/>
              <a:t>Offered again in the Spring 2026 for 11</a:t>
            </a:r>
            <a:r>
              <a:rPr lang="en-US" baseline="30000" dirty="0"/>
              <a:t>th</a:t>
            </a:r>
            <a:r>
              <a:rPr lang="en-US" dirty="0"/>
              <a:t> graders </a:t>
            </a:r>
          </a:p>
          <a:p>
            <a:endParaRPr lang="en-US" dirty="0"/>
          </a:p>
          <a:p>
            <a:endParaRPr lang="en-US" dirty="0"/>
          </a:p>
        </p:txBody>
      </p:sp>
    </p:spTree>
    <p:extLst>
      <p:ext uri="{BB962C8B-B14F-4D97-AF65-F5344CB8AC3E}">
        <p14:creationId xmlns:p14="http://schemas.microsoft.com/office/powerpoint/2010/main" val="1775095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D531-2EE3-4B22-A3A9-0770C5BF9001}"/>
              </a:ext>
            </a:extLst>
          </p:cNvPr>
          <p:cNvSpPr>
            <a:spLocks noGrp="1"/>
          </p:cNvSpPr>
          <p:nvPr>
            <p:ph type="title"/>
          </p:nvPr>
        </p:nvSpPr>
        <p:spPr/>
        <p:txBody>
          <a:bodyPr/>
          <a:lstStyle/>
          <a:p>
            <a:r>
              <a:rPr lang="en-US" dirty="0" err="1">
                <a:solidFill>
                  <a:schemeClr val="accent3"/>
                </a:solidFill>
              </a:rPr>
              <a:t>Mscs</a:t>
            </a:r>
            <a:r>
              <a:rPr lang="en-US" dirty="0">
                <a:solidFill>
                  <a:schemeClr val="accent3"/>
                </a:solidFill>
              </a:rPr>
              <a:t> assessment calendar</a:t>
            </a:r>
          </a:p>
        </p:txBody>
      </p:sp>
      <p:pic>
        <p:nvPicPr>
          <p:cNvPr id="6" name="Content Placeholder 5">
            <a:extLst>
              <a:ext uri="{FF2B5EF4-FFF2-40B4-BE49-F238E27FC236}">
                <a16:creationId xmlns:a16="http://schemas.microsoft.com/office/drawing/2014/main" id="{4B8C6006-010B-6CF9-ED5F-CDD9E4689492}"/>
              </a:ext>
            </a:extLst>
          </p:cNvPr>
          <p:cNvPicPr>
            <a:picLocks noGrp="1" noChangeAspect="1"/>
          </p:cNvPicPr>
          <p:nvPr>
            <p:ph idx="1"/>
          </p:nvPr>
        </p:nvPicPr>
        <p:blipFill>
          <a:blip r:embed="rId3"/>
          <a:stretch>
            <a:fillRect/>
          </a:stretch>
        </p:blipFill>
        <p:spPr>
          <a:xfrm>
            <a:off x="0" y="2011363"/>
            <a:ext cx="10986999" cy="4846637"/>
          </a:xfrm>
          <a:prstGeom prst="rect">
            <a:avLst/>
          </a:prstGeom>
        </p:spPr>
      </p:pic>
    </p:spTree>
    <p:extLst>
      <p:ext uri="{BB962C8B-B14F-4D97-AF65-F5344CB8AC3E}">
        <p14:creationId xmlns:p14="http://schemas.microsoft.com/office/powerpoint/2010/main" val="45700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board with colorful text&#10;&#10;Description automatically generated">
            <a:extLst>
              <a:ext uri="{FF2B5EF4-FFF2-40B4-BE49-F238E27FC236}">
                <a16:creationId xmlns:a16="http://schemas.microsoft.com/office/drawing/2014/main" id="{16B5DA4A-582B-FB85-B3B5-425EBE6290B7}"/>
              </a:ext>
            </a:extLst>
          </p:cNvPr>
          <p:cNvPicPr>
            <a:picLocks noChangeAspect="1"/>
          </p:cNvPicPr>
          <p:nvPr/>
        </p:nvPicPr>
        <p:blipFill rotWithShape="1">
          <a:blip r:embed="rId3">
            <a:alphaModFix amt="40000"/>
            <a:extLst>
              <a:ext uri="{837473B0-CC2E-450A-ABE3-18F120FF3D39}">
                <a1611:picAttrSrcUrl xmlns:a1611="http://schemas.microsoft.com/office/drawing/2016/11/main" r:id="rId4"/>
              </a:ext>
            </a:extLst>
          </a:blip>
          <a:srcRect t="9927" b="16303"/>
          <a:stretch/>
        </p:blipFill>
        <p:spPr>
          <a:xfrm>
            <a:off x="20" y="10"/>
            <a:ext cx="12191980" cy="6857990"/>
          </a:xfrm>
          <a:prstGeom prst="rect">
            <a:avLst/>
          </a:prstGeom>
        </p:spPr>
      </p:pic>
      <p:sp>
        <p:nvSpPr>
          <p:cNvPr id="4" name="TextBox 3">
            <a:extLst>
              <a:ext uri="{FF2B5EF4-FFF2-40B4-BE49-F238E27FC236}">
                <a16:creationId xmlns:a16="http://schemas.microsoft.com/office/drawing/2014/main" id="{D53ED4F4-97D4-B449-99F8-982B7A139F10}"/>
              </a:ext>
            </a:extLst>
          </p:cNvPr>
          <p:cNvSpPr txBox="1"/>
          <p:nvPr/>
        </p:nvSpPr>
        <p:spPr>
          <a:xfrm>
            <a:off x="1371600" y="3014139"/>
            <a:ext cx="9448800" cy="182509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b="1" i="1" cap="all">
                <a:effectLst>
                  <a:outerShdw blurRad="50800" dist="38100" dir="2700000" algn="tl" rotWithShape="0">
                    <a:prstClr val="black">
                      <a:alpha val="0"/>
                    </a:prstClr>
                  </a:outerShdw>
                </a:effectLst>
                <a:latin typeface="+mj-lt"/>
                <a:ea typeface="+mj-ea"/>
                <a:cs typeface="+mj-cs"/>
              </a:rPr>
              <a:t>Your attendance was greatly appreciated.</a:t>
            </a:r>
          </a:p>
        </p:txBody>
      </p:sp>
    </p:spTree>
    <p:extLst>
      <p:ext uri="{BB962C8B-B14F-4D97-AF65-F5344CB8AC3E}">
        <p14:creationId xmlns:p14="http://schemas.microsoft.com/office/powerpoint/2010/main" val="40053625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75FA-8077-A627-AC46-EE54AE921ECE}"/>
              </a:ext>
            </a:extLst>
          </p:cNvPr>
          <p:cNvSpPr>
            <a:spLocks noGrp="1"/>
          </p:cNvSpPr>
          <p:nvPr>
            <p:ph type="title"/>
          </p:nvPr>
        </p:nvSpPr>
        <p:spPr/>
        <p:txBody>
          <a:bodyPr/>
          <a:lstStyle/>
          <a:p>
            <a:r>
              <a:rPr lang="en-US" dirty="0"/>
              <a:t>TITLE 1/sip CORNER </a:t>
            </a:r>
          </a:p>
        </p:txBody>
      </p:sp>
      <p:pic>
        <p:nvPicPr>
          <p:cNvPr id="6" name="Picture 5">
            <a:extLst>
              <a:ext uri="{FF2B5EF4-FFF2-40B4-BE49-F238E27FC236}">
                <a16:creationId xmlns:a16="http://schemas.microsoft.com/office/drawing/2014/main" id="{931AEA52-B129-852E-73A8-D9B1A4DD29EF}"/>
              </a:ext>
            </a:extLst>
          </p:cNvPr>
          <p:cNvPicPr>
            <a:picLocks noChangeAspect="1"/>
          </p:cNvPicPr>
          <p:nvPr/>
        </p:nvPicPr>
        <p:blipFill>
          <a:blip r:embed="rId3"/>
          <a:stretch>
            <a:fillRect/>
          </a:stretch>
        </p:blipFill>
        <p:spPr>
          <a:xfrm>
            <a:off x="-44665" y="1854081"/>
            <a:ext cx="8369730" cy="4635738"/>
          </a:xfrm>
          <a:prstGeom prst="rect">
            <a:avLst/>
          </a:prstGeom>
        </p:spPr>
      </p:pic>
    </p:spTree>
    <p:extLst>
      <p:ext uri="{BB962C8B-B14F-4D97-AF65-F5344CB8AC3E}">
        <p14:creationId xmlns:p14="http://schemas.microsoft.com/office/powerpoint/2010/main" val="385667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151738" y="3429000"/>
            <a:ext cx="3339458" cy="1938992"/>
          </a:xfrm>
          <a:prstGeom prst="rect">
            <a:avLst/>
          </a:prstGeom>
          <a:noFill/>
        </p:spPr>
        <p:txBody>
          <a:bodyPr wrap="square" rtlCol="0">
            <a:spAutoFit/>
          </a:bodyPr>
          <a:lstStyle/>
          <a:p>
            <a:pPr algn="ctr"/>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 I Program Description</a:t>
            </a:r>
          </a:p>
        </p:txBody>
      </p:sp>
      <p:sp>
        <p:nvSpPr>
          <p:cNvPr id="7" name="TextBox 6">
            <a:extLst>
              <a:ext uri="{FF2B5EF4-FFF2-40B4-BE49-F238E27FC236}">
                <a16:creationId xmlns:a16="http://schemas.microsoft.com/office/drawing/2014/main" id="{B3992F34-14FF-114D-B036-79EC4ECE17D9}"/>
              </a:ext>
            </a:extLst>
          </p:cNvPr>
          <p:cNvSpPr txBox="1"/>
          <p:nvPr/>
        </p:nvSpPr>
        <p:spPr>
          <a:xfrm>
            <a:off x="4332850" y="442630"/>
            <a:ext cx="7047914" cy="5878532"/>
          </a:xfrm>
          <a:prstGeom prst="rect">
            <a:avLst/>
          </a:prstGeom>
          <a:solidFill>
            <a:schemeClr val="accent5">
              <a:lumMod val="40000"/>
              <a:lumOff val="60000"/>
            </a:schemeClr>
          </a:solidFill>
          <a:ln>
            <a:solidFill>
              <a:schemeClr val="bg1"/>
            </a:solidFill>
          </a:ln>
        </p:spPr>
        <p:txBody>
          <a:bodyPr wrap="square" lIns="91440" tIns="45720" rIns="91440" bIns="45720" rtlCol="0" anchor="t">
            <a:spAutoFit/>
          </a:bodyPr>
          <a:lstStyle/>
          <a:p>
            <a:endParaRPr lang="en-US" sz="2400" dirty="0">
              <a:solidFill>
                <a:srgbClr val="002E50"/>
              </a:solidFill>
              <a:latin typeface="Times New Roman"/>
              <a:cs typeface="Times New Roman"/>
            </a:endParaRPr>
          </a:p>
          <a:p>
            <a:endParaRPr lang="en-US" sz="2400" dirty="0">
              <a:solidFill>
                <a:srgbClr val="002E50"/>
              </a:solidFill>
              <a:latin typeface="Times New Roman"/>
              <a:cs typeface="Times New Roman"/>
            </a:endParaRPr>
          </a:p>
          <a:p>
            <a:endParaRPr lang="en-US" sz="2400" dirty="0">
              <a:solidFill>
                <a:srgbClr val="002E50"/>
              </a:solidFill>
              <a:latin typeface="Times New Roman"/>
              <a:cs typeface="Times New Roman"/>
            </a:endParaRPr>
          </a:p>
          <a:p>
            <a:endParaRPr lang="en-US" sz="2400" dirty="0">
              <a:solidFill>
                <a:srgbClr val="002E50"/>
              </a:solidFill>
              <a:latin typeface="Times New Roman"/>
              <a:cs typeface="Times New Roman"/>
            </a:endParaRPr>
          </a:p>
          <a:p>
            <a:r>
              <a:rPr lang="en-US" sz="2800" dirty="0">
                <a:solidFill>
                  <a:srgbClr val="002E50"/>
                </a:solidFill>
                <a:latin typeface="Times New Roman"/>
                <a:cs typeface="Times New Roman"/>
              </a:rPr>
              <a:t>Title I, Part A (Title I) of the Elementary and Secondary Education Act, as amended by the Every Student Succeeds Act (ESSA) provides financial assistance to local educational agencies (LEAs) and schools with high numbers or high percentages of children from low-income families to help ensure that all children meet challenging state academic standards.</a:t>
            </a:r>
            <a:endParaRPr lang="en-US" sz="2800" dirty="0">
              <a:solidFill>
                <a:srgbClr val="002E50"/>
              </a:solidFill>
              <a:latin typeface="Times New Roman" panose="02020603050405020304" pitchFamily="18" charset="0"/>
              <a:cs typeface="Times New Roman" panose="02020603050405020304" pitchFamily="18" charset="0"/>
            </a:endParaRPr>
          </a:p>
          <a:p>
            <a:pPr algn="ctr"/>
            <a:r>
              <a:rPr lang="en-US" sz="2800" dirty="0">
                <a:solidFill>
                  <a:srgbClr val="002E50"/>
                </a:solidFill>
                <a:latin typeface="Times New Roman" panose="02020603050405020304" pitchFamily="18" charset="0"/>
                <a:cs typeface="Times New Roman" panose="02020603050405020304" pitchFamily="18" charset="0"/>
              </a:rPr>
              <a:t> (U.S. Department of Education)</a:t>
            </a:r>
          </a:p>
        </p:txBody>
      </p:sp>
      <p:sp>
        <p:nvSpPr>
          <p:cNvPr id="2" name="TextBox 1">
            <a:extLst>
              <a:ext uri="{FF2B5EF4-FFF2-40B4-BE49-F238E27FC236}">
                <a16:creationId xmlns:a16="http://schemas.microsoft.com/office/drawing/2014/main" id="{9112A4BB-4636-4E43-BBF2-74D066A94CAA}"/>
              </a:ext>
            </a:extLst>
          </p:cNvPr>
          <p:cNvSpPr txBox="1"/>
          <p:nvPr/>
        </p:nvSpPr>
        <p:spPr>
          <a:xfrm>
            <a:off x="4936579" y="442630"/>
            <a:ext cx="5558319"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 I</a:t>
            </a:r>
          </a:p>
        </p:txBody>
      </p:sp>
      <p:pic>
        <p:nvPicPr>
          <p:cNvPr id="6" name="Picture 5" descr="Logo&#10;&#10;Description automatically generated">
            <a:extLst>
              <a:ext uri="{FF2B5EF4-FFF2-40B4-BE49-F238E27FC236}">
                <a16:creationId xmlns:a16="http://schemas.microsoft.com/office/drawing/2014/main" id="{550AC7B3-9567-4233-A0F7-934E8EFA72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311898" y="858129"/>
            <a:ext cx="3179298" cy="2032782"/>
          </a:xfrm>
          <a:prstGeom prst="rect">
            <a:avLst/>
          </a:prstGeom>
        </p:spPr>
      </p:pic>
    </p:spTree>
    <p:extLst>
      <p:ext uri="{BB962C8B-B14F-4D97-AF65-F5344CB8AC3E}">
        <p14:creationId xmlns:p14="http://schemas.microsoft.com/office/powerpoint/2010/main" val="95981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490215-265C-4D0E-B5A6-F49134C26509}"/>
              </a:ext>
            </a:extLst>
          </p:cNvPr>
          <p:cNvSpPr txBox="1"/>
          <p:nvPr/>
        </p:nvSpPr>
        <p:spPr>
          <a:xfrm>
            <a:off x="688369" y="4119937"/>
            <a:ext cx="2558265" cy="1938992"/>
          </a:xfrm>
          <a:prstGeom prst="rect">
            <a:avLst/>
          </a:prstGeom>
          <a:noFill/>
        </p:spPr>
        <p:txBody>
          <a:bodyPr wrap="square" rtlCol="0">
            <a:spAutoFit/>
          </a:bodyPr>
          <a:lstStyle/>
          <a:p>
            <a:pPr algn="ctr"/>
            <a:r>
              <a:rPr kumimoji="0" lang="en-US" sz="4000" b="1" i="0" u="none" strike="noStrike" kern="1200" cap="none" spc="0" normalizeH="0" baseline="0" noProof="0" dirty="0">
                <a:ln>
                  <a:noFill/>
                </a:ln>
                <a:solidFill>
                  <a:srgbClr val="FFC000"/>
                </a:solidFill>
                <a:effectLst/>
                <a:highlight>
                  <a:srgbClr val="000000"/>
                </a:highlight>
                <a:uLnTx/>
                <a:uFillTx/>
                <a:latin typeface="Times New Roman" panose="02020603050405020304" pitchFamily="18" charset="0"/>
                <a:ea typeface="+mj-ea"/>
                <a:cs typeface="Times New Roman" panose="02020603050405020304" pitchFamily="18" charset="0"/>
              </a:rPr>
              <a:t>Goals</a:t>
            </a:r>
          </a:p>
          <a:p>
            <a:pPr algn="ctr"/>
            <a:r>
              <a:rPr kumimoji="0" lang="en-US" sz="4000" b="1" i="0" u="none" strike="noStrike" kern="1200" cap="none" spc="0" normalizeH="0" baseline="0" noProof="0" dirty="0">
                <a:ln>
                  <a:noFill/>
                </a:ln>
                <a:solidFill>
                  <a:srgbClr val="FFC000"/>
                </a:solidFill>
                <a:effectLst/>
                <a:highlight>
                  <a:srgbClr val="000000"/>
                </a:highlight>
                <a:uLnTx/>
                <a:uFillTx/>
                <a:latin typeface="Times New Roman" panose="02020603050405020304" pitchFamily="18" charset="0"/>
                <a:ea typeface="+mj-ea"/>
                <a:cs typeface="Times New Roman" panose="02020603050405020304" pitchFamily="18" charset="0"/>
              </a:rPr>
              <a:t> of </a:t>
            </a:r>
          </a:p>
          <a:p>
            <a:pPr algn="ctr"/>
            <a:r>
              <a:rPr kumimoji="0" lang="en-US" sz="4000" b="1" i="0" u="none" strike="noStrike" kern="1200" cap="none" spc="0" normalizeH="0" baseline="0" noProof="0" dirty="0">
                <a:ln>
                  <a:noFill/>
                </a:ln>
                <a:solidFill>
                  <a:srgbClr val="FFC000"/>
                </a:solidFill>
                <a:effectLst/>
                <a:highlight>
                  <a:srgbClr val="000000"/>
                </a:highlight>
                <a:uLnTx/>
                <a:uFillTx/>
                <a:latin typeface="Times New Roman" panose="02020603050405020304" pitchFamily="18" charset="0"/>
                <a:ea typeface="+mj-ea"/>
                <a:cs typeface="Times New Roman" panose="02020603050405020304" pitchFamily="18" charset="0"/>
              </a:rPr>
              <a:t>Title I</a:t>
            </a:r>
            <a:endParaRPr lang="en-US" dirty="0">
              <a:highlight>
                <a:srgbClr val="000000"/>
              </a:highlight>
            </a:endParaRPr>
          </a:p>
        </p:txBody>
      </p:sp>
      <p:pic>
        <p:nvPicPr>
          <p:cNvPr id="6" name="Picture 5">
            <a:extLst>
              <a:ext uri="{FF2B5EF4-FFF2-40B4-BE49-F238E27FC236}">
                <a16:creationId xmlns:a16="http://schemas.microsoft.com/office/drawing/2014/main" id="{F6C77703-A287-47E2-B36B-461FF507124D}"/>
              </a:ext>
            </a:extLst>
          </p:cNvPr>
          <p:cNvPicPr>
            <a:picLocks noChangeAspect="1"/>
          </p:cNvPicPr>
          <p:nvPr/>
        </p:nvPicPr>
        <p:blipFill>
          <a:blip r:embed="rId3"/>
          <a:stretch>
            <a:fillRect/>
          </a:stretch>
        </p:blipFill>
        <p:spPr>
          <a:xfrm>
            <a:off x="4266872" y="1643243"/>
            <a:ext cx="6761050" cy="4590686"/>
          </a:xfrm>
          <a:prstGeom prst="rect">
            <a:avLst/>
          </a:prstGeom>
          <a:ln w="228600" cap="sq" cmpd="thickThin">
            <a:solidFill>
              <a:srgbClr val="000000"/>
            </a:solidFill>
            <a:prstDash val="solid"/>
            <a:miter lim="800000"/>
          </a:ln>
          <a:effectLst>
            <a:innerShdw blurRad="76200">
              <a:srgbClr val="000000"/>
            </a:innerShdw>
          </a:effectLst>
        </p:spPr>
      </p:pic>
      <p:pic>
        <p:nvPicPr>
          <p:cNvPr id="11" name="Picture 10" descr="A picture containing worm&#10;&#10;Description automatically generated">
            <a:extLst>
              <a:ext uri="{FF2B5EF4-FFF2-40B4-BE49-F238E27FC236}">
                <a16:creationId xmlns:a16="http://schemas.microsoft.com/office/drawing/2014/main" id="{58001F61-9A96-4D95-8DB7-B3F08B704FA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28853" y="0"/>
            <a:ext cx="5424789" cy="1643243"/>
          </a:xfrm>
          <a:prstGeom prst="rect">
            <a:avLst/>
          </a:prstGeom>
        </p:spPr>
      </p:pic>
      <p:pic>
        <p:nvPicPr>
          <p:cNvPr id="5" name="Picture 4" descr="Logo&#10;&#10;Description automatically generated">
            <a:extLst>
              <a:ext uri="{FF2B5EF4-FFF2-40B4-BE49-F238E27FC236}">
                <a16:creationId xmlns:a16="http://schemas.microsoft.com/office/drawing/2014/main" id="{141C5823-5CA0-4A99-9C6E-6916BB83367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313294" y="1396218"/>
            <a:ext cx="3179298" cy="2032782"/>
          </a:xfrm>
          <a:prstGeom prst="rect">
            <a:avLst/>
          </a:prstGeom>
        </p:spPr>
      </p:pic>
    </p:spTree>
    <p:extLst>
      <p:ext uri="{BB962C8B-B14F-4D97-AF65-F5344CB8AC3E}">
        <p14:creationId xmlns:p14="http://schemas.microsoft.com/office/powerpoint/2010/main" val="379330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619760" y="764373"/>
            <a:ext cx="6832600" cy="1293028"/>
          </a:xfrm>
          <a:prstGeom prst="rect">
            <a:avLst/>
          </a:prstGeom>
        </p:spPr>
        <p:txBody>
          <a:bodyPr vert="horz" lIns="91440" tIns="45720" rIns="91440" bIns="45720" rtlCol="0" anchor="ctr">
            <a:normAutofit/>
          </a:bodyPr>
          <a:lstStyle/>
          <a:p>
            <a:pPr marL="0" marR="0" lvl="0" indent="0" algn="r" defTabSz="914400" fontAlgn="auto">
              <a:lnSpc>
                <a:spcPct val="90000"/>
              </a:lnSpc>
              <a:spcBef>
                <a:spcPct val="0"/>
              </a:spcBef>
              <a:spcAft>
                <a:spcPts val="600"/>
              </a:spcAft>
              <a:buClrTx/>
              <a:buSzTx/>
              <a:tabLst/>
              <a:defRPr/>
            </a:pPr>
            <a:r>
              <a:rPr kumimoji="0" lang="en-US" sz="4000" b="1" i="0" u="none" strike="noStrike" kern="1200" cap="all"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Purpose of the Annual Title I Meeting</a:t>
            </a:r>
          </a:p>
        </p:txBody>
      </p:sp>
      <p:sp>
        <p:nvSpPr>
          <p:cNvPr id="7" name="TextBox 6">
            <a:extLst>
              <a:ext uri="{FF2B5EF4-FFF2-40B4-BE49-F238E27FC236}">
                <a16:creationId xmlns:a16="http://schemas.microsoft.com/office/drawing/2014/main" id="{B3992F34-14FF-114D-B036-79EC4ECE17D9}"/>
              </a:ext>
            </a:extLst>
          </p:cNvPr>
          <p:cNvSpPr txBox="1"/>
          <p:nvPr/>
        </p:nvSpPr>
        <p:spPr>
          <a:xfrm>
            <a:off x="619760" y="2194560"/>
            <a:ext cx="6832600" cy="4024125"/>
          </a:xfrm>
          <a:prstGeom prst="rect">
            <a:avLst/>
          </a:prstGeom>
        </p:spPr>
        <p:txBody>
          <a:bodyPr vert="horz" lIns="91440" tIns="45720" rIns="91440" bIns="45720" rtlCol="0">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3600" b="0" i="0" u="none" strike="noStrike" cap="none" spc="0" normalizeH="0" baseline="0" noProof="0" dirty="0">
                <a:ln>
                  <a:noFill/>
                </a:ln>
                <a:effectLst/>
                <a:uLnTx/>
                <a:uFillTx/>
              </a:rPr>
              <a:t>The purpose of the Annual Title I Meeting is to provide information to parents of participating children about the Title I program and their right to be involved in their child’s education.</a:t>
            </a:r>
          </a:p>
        </p:txBody>
      </p:sp>
    </p:spTree>
    <p:extLst>
      <p:ext uri="{BB962C8B-B14F-4D97-AF65-F5344CB8AC3E}">
        <p14:creationId xmlns:p14="http://schemas.microsoft.com/office/powerpoint/2010/main" val="93475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CAC2E-A40E-4193-B85E-DC6B7C5730A3}"/>
              </a:ext>
            </a:extLst>
          </p:cNvPr>
          <p:cNvSpPr txBox="1"/>
          <p:nvPr/>
        </p:nvSpPr>
        <p:spPr>
          <a:xfrm>
            <a:off x="626723" y="2179796"/>
            <a:ext cx="10099497" cy="3816429"/>
          </a:xfrm>
          <a:prstGeom prst="rect">
            <a:avLst/>
          </a:prstGeom>
          <a:noFill/>
        </p:spPr>
        <p:txBody>
          <a:bodyPr wrap="square" rtlCol="0">
            <a:spAutoFit/>
          </a:bodyPr>
          <a:lstStyle/>
          <a:p>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The SIP is a guide describing how you intend to increase student achievement during  a school year. It identifies a school's targeted goals and how to achieve them. It functions as  a school's academic operations manual. It is developed by a team of stakeholders which must include faculty, staff members, parents, and students, where applicable.</a:t>
            </a:r>
          </a:p>
          <a:p>
            <a:endParaRPr lang="en-US" sz="2800" dirty="0">
              <a:solidFill>
                <a:srgbClr val="FFC000"/>
              </a:solidFill>
              <a:highlight>
                <a:srgbClr val="000000"/>
              </a:highlight>
              <a:latin typeface="Times New Roman" panose="02020603050405020304" pitchFamily="18" charset="0"/>
              <a:cs typeface="Times New Roman" panose="02020603050405020304" pitchFamily="18" charset="0"/>
            </a:endParaRPr>
          </a:p>
          <a:p>
            <a:endParaRPr lang="en-US" sz="2800" b="1" dirty="0">
              <a:solidFill>
                <a:srgbClr val="FFC000"/>
              </a:solidFill>
              <a:latin typeface="Times New Roman" panose="02020603050405020304" pitchFamily="18" charset="0"/>
              <a:cs typeface="Times New Roman" panose="02020603050405020304" pitchFamily="18" charset="0"/>
            </a:endParaRPr>
          </a:p>
          <a:p>
            <a:endParaRPr lang="en-US" dirty="0">
              <a:solidFill>
                <a:srgbClr val="FFC000"/>
              </a:solidFill>
            </a:endParaRPr>
          </a:p>
        </p:txBody>
      </p:sp>
      <p:sp>
        <p:nvSpPr>
          <p:cNvPr id="3" name="TextBox 2">
            <a:extLst>
              <a:ext uri="{FF2B5EF4-FFF2-40B4-BE49-F238E27FC236}">
                <a16:creationId xmlns:a16="http://schemas.microsoft.com/office/drawing/2014/main" id="{6E5E58A7-5498-4F29-B589-DF216FBD86FD}"/>
              </a:ext>
            </a:extLst>
          </p:cNvPr>
          <p:cNvSpPr txBox="1"/>
          <p:nvPr/>
        </p:nvSpPr>
        <p:spPr>
          <a:xfrm>
            <a:off x="2181546" y="390418"/>
            <a:ext cx="8544674" cy="707886"/>
          </a:xfrm>
          <a:prstGeom prst="rect">
            <a:avLst/>
          </a:prstGeom>
          <a:noFill/>
        </p:spPr>
        <p:txBody>
          <a:bodyPr wrap="square" rtlCol="0">
            <a:spAutoFit/>
          </a:bodyPr>
          <a:lstStyle/>
          <a:p>
            <a:r>
              <a:rPr lang="en-US" sz="40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Tennessee School Improvement Plan</a:t>
            </a:r>
          </a:p>
        </p:txBody>
      </p:sp>
      <p:pic>
        <p:nvPicPr>
          <p:cNvPr id="4" name="Picture 3">
            <a:extLst>
              <a:ext uri="{FF2B5EF4-FFF2-40B4-BE49-F238E27FC236}">
                <a16:creationId xmlns:a16="http://schemas.microsoft.com/office/drawing/2014/main" id="{3689D6A0-9AE0-49B2-B19D-B993ACF8EE54}"/>
              </a:ext>
            </a:extLst>
          </p:cNvPr>
          <p:cNvPicPr>
            <a:picLocks noChangeAspect="1"/>
          </p:cNvPicPr>
          <p:nvPr/>
        </p:nvPicPr>
        <p:blipFill>
          <a:blip r:embed="rId3"/>
          <a:stretch>
            <a:fillRect/>
          </a:stretch>
        </p:blipFill>
        <p:spPr>
          <a:xfrm>
            <a:off x="3672292" y="1177860"/>
            <a:ext cx="4008358" cy="1216019"/>
          </a:xfrm>
          <a:prstGeom prst="rect">
            <a:avLst/>
          </a:prstGeom>
        </p:spPr>
      </p:pic>
    </p:spTree>
    <p:extLst>
      <p:ext uri="{BB962C8B-B14F-4D97-AF65-F5344CB8AC3E}">
        <p14:creationId xmlns:p14="http://schemas.microsoft.com/office/powerpoint/2010/main" val="8809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7C66-CB22-33DA-58CF-767FB1E7C55F}"/>
              </a:ext>
            </a:extLst>
          </p:cNvPr>
          <p:cNvSpPr>
            <a:spLocks noGrp="1"/>
          </p:cNvSpPr>
          <p:nvPr>
            <p:ph type="title"/>
          </p:nvPr>
        </p:nvSpPr>
        <p:spPr/>
        <p:txBody>
          <a:bodyPr/>
          <a:lstStyle/>
          <a:p>
            <a:r>
              <a:rPr lang="en-US" dirty="0"/>
              <a:t>Parents corner</a:t>
            </a:r>
          </a:p>
        </p:txBody>
      </p:sp>
      <p:pic>
        <p:nvPicPr>
          <p:cNvPr id="8" name="Graphic 7">
            <a:extLst>
              <a:ext uri="{FF2B5EF4-FFF2-40B4-BE49-F238E27FC236}">
                <a16:creationId xmlns:a16="http://schemas.microsoft.com/office/drawing/2014/main" id="{39FC9D8C-FB22-102B-A4D1-779BC7EB3D2B}"/>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38150" y="765571"/>
            <a:ext cx="12192000" cy="6092429"/>
          </a:xfrm>
          <a:prstGeom prst="rect">
            <a:avLst/>
          </a:prstGeom>
        </p:spPr>
      </p:pic>
    </p:spTree>
    <p:extLst>
      <p:ext uri="{BB962C8B-B14F-4D97-AF65-F5344CB8AC3E}">
        <p14:creationId xmlns:p14="http://schemas.microsoft.com/office/powerpoint/2010/main" val="3698637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1">
      <a:dk1>
        <a:sysClr val="windowText" lastClr="000000"/>
      </a:dk1>
      <a:lt1>
        <a:sysClr val="window" lastClr="FFFFFF"/>
      </a:lt1>
      <a:dk2>
        <a:srgbClr val="505046"/>
      </a:dk2>
      <a:lt2>
        <a:srgbClr val="EEECE1"/>
      </a:lt2>
      <a:accent1>
        <a:srgbClr val="FFBD47"/>
      </a:accent1>
      <a:accent2>
        <a:srgbClr val="FFBD47"/>
      </a:accent2>
      <a:accent3>
        <a:srgbClr val="B64926"/>
      </a:accent3>
      <a:accent4>
        <a:srgbClr val="E84C22"/>
      </a:accent4>
      <a:accent5>
        <a:srgbClr val="CC9900"/>
      </a:accent5>
      <a:accent6>
        <a:srgbClr val="B22600"/>
      </a:accent6>
      <a:hlink>
        <a:srgbClr val="CC9900"/>
      </a:hlink>
      <a:folHlink>
        <a:srgbClr val="FFC00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A157628E2E5943960338AB8BBFF431" ma:contentTypeVersion="16" ma:contentTypeDescription="Create a new document." ma:contentTypeScope="" ma:versionID="7da79e341c52396fcb92fda525a82afd">
  <xsd:schema xmlns:xsd="http://www.w3.org/2001/XMLSchema" xmlns:xs="http://www.w3.org/2001/XMLSchema" xmlns:p="http://schemas.microsoft.com/office/2006/metadata/properties" xmlns:ns1="http://schemas.microsoft.com/sharepoint/v3" xmlns:ns3="021c5b52-cee0-4656-8dd2-a928c98dbde5" xmlns:ns4="4c949fa6-f54e-4550-b4e2-9e0e11143be3" targetNamespace="http://schemas.microsoft.com/office/2006/metadata/properties" ma:root="true" ma:fieldsID="e3d838eb1e29a15b8d095a1549972bbf" ns1:_="" ns3:_="" ns4:_="">
    <xsd:import namespace="http://schemas.microsoft.com/sharepoint/v3"/>
    <xsd:import namespace="021c5b52-cee0-4656-8dd2-a928c98dbde5"/>
    <xsd:import namespace="4c949fa6-f54e-4550-b4e2-9e0e11143be3"/>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1:_ip_UnifiedCompliancePolicyProperties" minOccurs="0"/>
                <xsd:element ref="ns1:_ip_UnifiedCompliancePolicyUIActio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1c5b52-cee0-4656-8dd2-a928c98dbd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949fa6-f54e-4550-b4e2-9e0e11143be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E267C-7D1B-422C-92B1-A668783ECF69}">
  <ds:schemaRefs>
    <ds:schemaRef ds:uri="http://purl.org/dc/elements/1.1/"/>
    <ds:schemaRef ds:uri="021c5b52-cee0-4656-8dd2-a928c98dbde5"/>
    <ds:schemaRef ds:uri="http://schemas.microsoft.com/office/infopath/2007/PartnerControls"/>
    <ds:schemaRef ds:uri="http://www.w3.org/XML/1998/namespace"/>
    <ds:schemaRef ds:uri="http://schemas.microsoft.com/office/2006/documentManagement/types"/>
    <ds:schemaRef ds:uri="4c949fa6-f54e-4550-b4e2-9e0e11143be3"/>
    <ds:schemaRef ds:uri="http://purl.org/dc/terms/"/>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AD7A686-5C87-485E-8129-7E9E764D1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1c5b52-cee0-4656-8dd2-a928c98dbde5"/>
    <ds:schemaRef ds:uri="4c949fa6-f54e-4550-b4e2-9e0e11143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22203C-CE66-4F6A-845A-82754F2DC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Banded</Template>
  <TotalTime>14365</TotalTime>
  <Words>1669</Words>
  <Application>Microsoft Office PowerPoint</Application>
  <PresentationFormat>Widescreen</PresentationFormat>
  <Paragraphs>209</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Century Gothic</vt:lpstr>
      <vt:lpstr>Corbel</vt:lpstr>
      <vt:lpstr>Roboto Condensed</vt:lpstr>
      <vt:lpstr>Segoe UI</vt:lpstr>
      <vt:lpstr>Symbol</vt:lpstr>
      <vt:lpstr>Times New Roman</vt:lpstr>
      <vt:lpstr>Wingdings</vt:lpstr>
      <vt:lpstr>Banded</vt:lpstr>
      <vt:lpstr>PowerPoint Presentation</vt:lpstr>
      <vt:lpstr>PowerPoint Presentation</vt:lpstr>
      <vt:lpstr>Agenda/title 1 meeting 9/24/2025</vt:lpstr>
      <vt:lpstr>TITLE 1/sip CORNER </vt:lpstr>
      <vt:lpstr>PowerPoint Presentation</vt:lpstr>
      <vt:lpstr>PowerPoint Presentation</vt:lpstr>
      <vt:lpstr>PowerPoint Presentation</vt:lpstr>
      <vt:lpstr>PowerPoint Presentation</vt:lpstr>
      <vt:lpstr>Parents corner</vt:lpstr>
      <vt:lpstr>PowerPoint Presentation</vt:lpstr>
      <vt:lpstr>PowerPoint Presentation</vt:lpstr>
      <vt:lpstr>Family Engagement Plan (SCS Policy 7009) </vt:lpstr>
      <vt:lpstr>                      HOME COMPACT</vt:lpstr>
      <vt:lpstr>HOME COMPACT SPANISH  </vt:lpstr>
      <vt:lpstr>Opportunities for Additional Parent Meetings</vt:lpstr>
      <vt:lpstr>PowerPoint Presentation</vt:lpstr>
      <vt:lpstr>PowerPoint Presentation</vt:lpstr>
      <vt:lpstr>Data driven instruction</vt:lpstr>
      <vt:lpstr>PowerPoint Presentation</vt:lpstr>
      <vt:lpstr>Attendance data</vt:lpstr>
      <vt:lpstr>First 20 days </vt:lpstr>
      <vt:lpstr>Discipline  data </vt:lpstr>
      <vt:lpstr>graduation</vt:lpstr>
      <vt:lpstr>Graduation cont’/act</vt:lpstr>
      <vt:lpstr>Teacher /student information</vt:lpstr>
      <vt:lpstr>PowerPoint Presentation</vt:lpstr>
      <vt:lpstr>PowerPoint Presentation</vt:lpstr>
      <vt:lpstr>PowerPoint Presentation</vt:lpstr>
      <vt:lpstr>Report Card Period and Progress Reports </vt:lpstr>
      <vt:lpstr>Grading scale </vt:lpstr>
      <vt:lpstr>PRE-ACT AND ACT  </vt:lpstr>
      <vt:lpstr>Mscs assessment calendar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SMITH</dc:creator>
  <cp:lastModifiedBy>GWANDA P PATTERSON</cp:lastModifiedBy>
  <cp:revision>31</cp:revision>
  <cp:lastPrinted>2025-09-24T13:17:32Z</cp:lastPrinted>
  <dcterms:created xsi:type="dcterms:W3CDTF">2021-09-15T17:23:51Z</dcterms:created>
  <dcterms:modified xsi:type="dcterms:W3CDTF">2025-09-26T13:55:49Z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0x0101000EA157628E2E5943960338AB8BBFF431</vt:lpwstr>
  </property>
</Properties>
</file>