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6858000" cx="9144000"/>
  <p:notesSz cx="6858000" cy="9144000"/>
  <p:embeddedFontLst>
    <p:embeddedFont>
      <p:font typeface="Audiowide"/>
      <p:regular r:id="rId37"/>
    </p:embeddedFont>
    <p:embeddedFont>
      <p:font typeface="Caveat"/>
      <p:regular r:id="rId38"/>
      <p:bold r:id="rId39"/>
    </p:embeddedFont>
    <p:embeddedFont>
      <p:font typeface="Gloria Hallelujah"/>
      <p:regular r:id="rId40"/>
    </p:embeddedFont>
    <p:embeddedFont>
      <p:font typeface="Coming Soon"/>
      <p:regular r:id="rId41"/>
    </p:embeddedFont>
    <p:embeddedFont>
      <p:font typeface="Annie Use Your Telescope"/>
      <p:regular r:id="rId42"/>
    </p:embeddedFont>
    <p:embeddedFont>
      <p:font typeface="Gill Sans"/>
      <p:regular r:id="rId43"/>
      <p:bold r:id="rId44"/>
    </p:embeddedFont>
    <p:embeddedFont>
      <p:font typeface="Century Gothic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9" roundtripDataSignature="AMtx7mjmc/WsgrpkAodgpe+333aNkM8r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loriaHallelujah-regular.fntdata"/><Relationship Id="rId42" Type="http://schemas.openxmlformats.org/officeDocument/2006/relationships/font" Target="fonts/AnnieUseYourTelescope-regular.fntdata"/><Relationship Id="rId41" Type="http://schemas.openxmlformats.org/officeDocument/2006/relationships/font" Target="fonts/ComingSoon-regular.fntdata"/><Relationship Id="rId44" Type="http://schemas.openxmlformats.org/officeDocument/2006/relationships/font" Target="fonts/GillSans-bold.fntdata"/><Relationship Id="rId43" Type="http://schemas.openxmlformats.org/officeDocument/2006/relationships/font" Target="fonts/GillSans-regular.fntdata"/><Relationship Id="rId46" Type="http://schemas.openxmlformats.org/officeDocument/2006/relationships/font" Target="fonts/CenturyGothic-bold.fntdata"/><Relationship Id="rId45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CenturyGothic-boldItalic.fntdata"/><Relationship Id="rId47" Type="http://schemas.openxmlformats.org/officeDocument/2006/relationships/font" Target="fonts/CenturyGothic-italic.fntdata"/><Relationship Id="rId49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font" Target="fonts/Audiowide-regular.fntdata"/><Relationship Id="rId36" Type="http://schemas.openxmlformats.org/officeDocument/2006/relationships/slide" Target="slides/slide29.xml"/><Relationship Id="rId39" Type="http://schemas.openxmlformats.org/officeDocument/2006/relationships/font" Target="fonts/Caveat-bold.fntdata"/><Relationship Id="rId38" Type="http://schemas.openxmlformats.org/officeDocument/2006/relationships/font" Target="fonts/Caveat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6f7a505f3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156f7a505f3_0_4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f7e3773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g27f7e37733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0b96855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g280b968558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22c07d15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gf22c07d15d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56f7a505f3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g156f7a505f3_0_4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6f7a505f3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g156f7a505f3_0_4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7f7e3773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27f7e37733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0b96855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8" name="Google Shape;358;g280b968558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56f7a505f3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156f7a505f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56f7a505f3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56f7a505f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6f7a505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156f7a505f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56f7a505f3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56f7a505f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56f7a505f3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156f7a505f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80b968558c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280b968558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80b968558c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280b968558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80b968558c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280b968558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80b968558c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280b968558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80c2749fa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280c2749fa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56f7a505f3_0_9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156f7a505f3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f22c07d15d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f22c07d15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6af16a2c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156af16a2c2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6af16a2c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156af16a2c2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9ad11b7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99ad11b7d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56f7a505f3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g156f7a505f3_0_10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ee37798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g27ee37798c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6f7a505f3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g156f7a505f3_0_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6f7a505f3_0_9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56f7a505f3_0_90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156f7a505f3_0_90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156f7a505f3_0_90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156f7a505f3_0_90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6f7a505f3_0_9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56f7a505f3_0_9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56f7a505f3_0_9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6f7a505f3_0_91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156f7a505f3_0_9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g156f7a505f3_0_9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56f7a505f3_0_9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156f7a505f3_0_9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6f7a505f3_0_918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56f7a505f3_0_918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156f7a505f3_0_9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56f7a505f3_0_9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156f7a505f3_0_9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6f7a505f3_0_9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56f7a505f3_0_92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g156f7a505f3_0_92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g156f7a505f3_0_9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56f7a505f3_0_9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156f7a505f3_0_9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6f7a505f3_0_9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156f7a505f3_0_93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156f7a505f3_0_93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g156f7a505f3_0_93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156f7a505f3_0_93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g156f7a505f3_0_93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56f7a505f3_0_93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156f7a505f3_0_9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6f7a505f3_0_9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156f7a505f3_0_9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56f7a505f3_0_9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56f7a505f3_0_9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6f7a505f3_0_949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156f7a505f3_0_94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156f7a505f3_0_94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g156f7a505f3_0_94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56f7a505f3_0_94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56f7a505f3_0_94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6f7a505f3_0_95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156f7a505f3_0_95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56f7a505f3_0_95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g156f7a505f3_0_95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56f7a505f3_0_95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156f7a505f3_0_95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6f7a505f3_0_9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56f7a505f3_0_963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156f7a505f3_0_96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156f7a505f3_0_96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156f7a505f3_0_96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6f7a505f3_0_969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56f7a505f3_0_969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156f7a505f3_0_96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56f7a505f3_0_96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156f7a505f3_0_96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22c07d15d_0_4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f22c07d15d_0_4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gf22c07d15d_0_4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f22c07d15d_0_4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f22c07d15d_0_4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22c07d15d_0_4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f22c07d15d_0_4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f22c07d15d_0_4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22c07d15d_0_42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f22c07d15d_0_4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4" name="Google Shape;174;gf22c07d15d_0_4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f22c07d15d_0_4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f22c07d15d_0_4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22c07d15d_0_430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f22c07d15d_0_430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gf22c07d15d_0_43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f22c07d15d_0_43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f22c07d15d_0_4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22c07d15d_0_4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f22c07d15d_0_43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6" name="Google Shape;186;gf22c07d15d_0_43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7" name="Google Shape;187;gf22c07d15d_0_43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f22c07d15d_0_43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f22c07d15d_0_43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22c07d15d_0_4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gf22c07d15d_0_443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gf22c07d15d_0_443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4" name="Google Shape;194;gf22c07d15d_0_443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gf22c07d15d_0_44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6" name="Google Shape;196;gf22c07d15d_0_44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f22c07d15d_0_44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f22c07d15d_0_44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22c07d15d_0_4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gf22c07d15d_0_4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f22c07d15d_0_45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f22c07d15d_0_4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22c07d15d_0_45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f22c07d15d_0_45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gf22c07d15d_0_45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8" name="Google Shape;208;gf22c07d15d_0_45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gf22c07d15d_0_45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f22c07d15d_0_45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22c07d15d_0_46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f22c07d15d_0_46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gf22c07d15d_0_464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gf22c07d15d_0_46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f22c07d15d_0_46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gf22c07d15d_0_46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22c07d15d_0_4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f22c07d15d_0_471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gf22c07d15d_0_47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gf22c07d15d_0_47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f22c07d15d_0_47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22c07d15d_0_477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f22c07d15d_0_477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f22c07d15d_0_47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f22c07d15d_0_47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gf22c07d15d_0_47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6f7a505f3_0_9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156f7a505f3_0_90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156f7a505f3_0_90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156f7a505f3_0_90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156f7a505f3_0_90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22c07d15d_0_4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gf22c07d15d_0_40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gf22c07d15d_0_40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f22c07d15d_0_40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f22c07d15d_0_4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mailto:terebuonomo@paps.net" TargetMode="External"/><Relationship Id="rId5" Type="http://schemas.openxmlformats.org/officeDocument/2006/relationships/hyperlink" Target="https://sites.google.com/paps.net/msbuonomo-2020-2021/hom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5" name="Google Shape;235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2.JPG" id="236" name="Google Shape;2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61" y="5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"/>
          <p:cNvSpPr txBox="1"/>
          <p:nvPr/>
        </p:nvSpPr>
        <p:spPr>
          <a:xfrm>
            <a:off x="384900" y="944700"/>
            <a:ext cx="8374200" cy="6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                Ms. Terri Buonomo - Room 223 </a:t>
            </a:r>
            <a:endParaRPr b="1" sz="27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Reading             </a:t>
            </a:r>
            <a:endParaRPr b="1" i="0" sz="27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Mr. Zachary Clark - Room 222</a:t>
            </a:r>
            <a:endParaRPr b="1" sz="27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Math</a:t>
            </a:r>
            <a:endParaRPr b="1" sz="27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Ms. Lixie Gomez - Room 228</a:t>
            </a:r>
            <a:endParaRPr b="1" sz="27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Writing/Science/Social Studies</a:t>
            </a:r>
            <a:endParaRPr b="1" sz="27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56f7a505f3_0_4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5" name="Google Shape;305;g156f7a505f3_0_40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9.JPG" id="306" name="Google Shape;306;g156f7a505f3_0_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31350"/>
            <a:ext cx="9144000" cy="7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56f7a505f3_0_408"/>
          <p:cNvSpPr txBox="1"/>
          <p:nvPr/>
        </p:nvSpPr>
        <p:spPr>
          <a:xfrm>
            <a:off x="1905000" y="1828800"/>
            <a:ext cx="64269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Specials (Ms. Buonomo):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Monday - Gym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Tuesday  - Music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Wednesday - Gym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Thursday - Health and Technology/Media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Friday - Art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f7e377332_0_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3" name="Google Shape;313;g27f7e377332_0_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9.JPG" id="314" name="Google Shape;314;g27f7e377332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31350"/>
            <a:ext cx="9144000" cy="7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7f7e377332_0_7"/>
          <p:cNvSpPr txBox="1"/>
          <p:nvPr/>
        </p:nvSpPr>
        <p:spPr>
          <a:xfrm>
            <a:off x="1905000" y="1828800"/>
            <a:ext cx="64269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Specials (Mr. Clark):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Monday - Gym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Tuesday  - Music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Wednesday - Health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Thursday - Gym and Technology/Media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Friday - Art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80b968558c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1" name="Google Shape;321;g280b968558c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9.JPG" id="322" name="Google Shape;322;g280b968558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31350"/>
            <a:ext cx="9144000" cy="7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80b968558c_0_0"/>
          <p:cNvSpPr txBox="1"/>
          <p:nvPr/>
        </p:nvSpPr>
        <p:spPr>
          <a:xfrm>
            <a:off x="1905000" y="1828800"/>
            <a:ext cx="64269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Specials (Ms. Gomez):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Monday - Health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Tuesday  - Music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				- Technology/Media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Wednesday - Gym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Thursday - Art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rPr>
              <a:t>Friday - Gym</a:t>
            </a:r>
            <a:endParaRPr sz="2600">
              <a:solidFill>
                <a:schemeClr val="dk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22c07d15d_0_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9" name="Google Shape;329;gf22c07d15d_0_8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15.JPG" id="330" name="Google Shape;330;gf22c07d15d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f22c07d15d_0_82"/>
          <p:cNvSpPr txBox="1"/>
          <p:nvPr/>
        </p:nvSpPr>
        <p:spPr>
          <a:xfrm>
            <a:off x="1926100" y="1678003"/>
            <a:ext cx="6332700" cy="7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Please make all efforts to have your child in class on a regular basis. Students must: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nie Use Your Telescope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Arrive to </a:t>
            </a:r>
            <a:r>
              <a:rPr b="1" lang="en-US" sz="2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homeroom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before 8:</a:t>
            </a:r>
            <a:r>
              <a:rPr b="1" lang="en-US" sz="2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45</a:t>
            </a: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a.m.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nie Use Your Telescope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Have their uniform  on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nie Use Your Telescope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Be prepared with charged chromebooks and pencils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nie Use Your Telescope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Be active participants 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nie Use Your Telescope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Complete all assignments and homework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6f7a505f3_0_4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7" name="Google Shape;337;g156f7a505f3_0_49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15.JPG" id="338" name="Google Shape;338;g156f7a505f3_0_4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156f7a505f3_0_491"/>
          <p:cNvSpPr txBox="1"/>
          <p:nvPr/>
        </p:nvSpPr>
        <p:spPr>
          <a:xfrm>
            <a:off x="1926100" y="1678003"/>
            <a:ext cx="6332700" cy="6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If your child is not feeling well, </a:t>
            </a:r>
            <a:r>
              <a:rPr b="1" i="0" lang="en-US" sz="2800" u="sng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please</a:t>
            </a: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keep them home.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nie Use Your Telescope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Call the main office to inform your child will be absent.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nie Use Your Telescope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If  your child attends a doctors/dentist appointment, please have them bring in a copy of the doctor's’ note when returning. This will be sent to the nurse’s office. 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56f7a505f3_0_4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5" name="Google Shape;345;g156f7a505f3_0_49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14.JPG" id="346" name="Google Shape;346;g156f7a505f3_0_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56f7a505f3_0_498"/>
          <p:cNvSpPr txBox="1"/>
          <p:nvPr/>
        </p:nvSpPr>
        <p:spPr>
          <a:xfrm>
            <a:off x="830825" y="1600200"/>
            <a:ext cx="7583100" cy="4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Homework is given every night in </a:t>
            </a:r>
            <a:r>
              <a:rPr b="1" lang="en-US" sz="26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Reading</a:t>
            </a:r>
            <a:r>
              <a:rPr b="1" i="0" lang="en-US" sz="26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except on test days and Fridays.  Students will be given time in class to start working on it.</a:t>
            </a:r>
            <a:endParaRPr b="1" i="0" sz="26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600" u="sng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Students are also responsible for:</a:t>
            </a:r>
            <a:endParaRPr b="0" i="0" sz="2600" u="sng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50165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nnie Use Your Telescope"/>
              <a:buChar char="✔"/>
            </a:pPr>
            <a:r>
              <a:rPr b="0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Unfinished classwork</a:t>
            </a:r>
            <a:endParaRPr sz="3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52705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✔"/>
            </a:pPr>
            <a:r>
              <a:rPr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Reading notebook responses</a:t>
            </a:r>
            <a:endParaRPr sz="3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50165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nnie Use Your Telescope"/>
              <a:buChar char="✔"/>
            </a:pPr>
            <a:r>
              <a:rPr b="0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Studying for tests/quizzes</a:t>
            </a:r>
            <a:endParaRPr b="0" i="0" sz="33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7f7e377332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3" name="Google Shape;353;g27f7e377332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14.JPG" id="354" name="Google Shape;354;g27f7e37733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7f7e377332_0_0"/>
          <p:cNvSpPr txBox="1"/>
          <p:nvPr/>
        </p:nvSpPr>
        <p:spPr>
          <a:xfrm>
            <a:off x="780450" y="1417650"/>
            <a:ext cx="7583100" cy="4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Homework will be assigned in the APPLY book for math, which the students brought home last week.</a:t>
            </a:r>
            <a:endParaRPr b="1" sz="26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Students are responsible for 3 iReady lessons per week. There will be time in class throughout the week and can</a:t>
            </a:r>
            <a:endParaRPr b="1" sz="26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be completed at home.</a:t>
            </a:r>
            <a:endParaRPr b="1" sz="26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Students are also responsible for unfinished classwork</a:t>
            </a:r>
            <a:endParaRPr b="1" sz="26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80b968558c_0_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1" name="Google Shape;361;g280b968558c_0_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14.JPG" id="362" name="Google Shape;362;g280b968558c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80b968558c_0_7"/>
          <p:cNvSpPr txBox="1"/>
          <p:nvPr/>
        </p:nvSpPr>
        <p:spPr>
          <a:xfrm>
            <a:off x="830825" y="1600200"/>
            <a:ext cx="7583100" cy="4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Homework </a:t>
            </a:r>
            <a:r>
              <a:rPr b="1" lang="en-US" sz="26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will be given twice a week for writing, mostly grammar and editing. No homework will be given for Science and Social Studies.</a:t>
            </a:r>
            <a:endParaRPr b="0" i="0" sz="33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56f7a505f3_1_1"/>
          <p:cNvSpPr txBox="1"/>
          <p:nvPr/>
        </p:nvSpPr>
        <p:spPr>
          <a:xfrm>
            <a:off x="1196500" y="1853125"/>
            <a:ext cx="58365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300" u="sng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One</a:t>
            </a:r>
            <a:endParaRPr b="0" i="0" sz="2300" u="sng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ELA: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Reading Workshop: Fiction 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Students will be selecting their own novels and writing responses to their reading.  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Focus on characters, setting, plot, summarizing, and predicting.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56f7a505f3_1_17"/>
          <p:cNvSpPr txBox="1"/>
          <p:nvPr/>
        </p:nvSpPr>
        <p:spPr>
          <a:xfrm>
            <a:off x="1196500" y="1853125"/>
            <a:ext cx="58365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300" u="sng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Two</a:t>
            </a:r>
            <a:endParaRPr b="0" i="0" sz="2300" u="sng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ELA: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Reading Workshop: Non-Fiction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Students will be selecting their own non-fiction books and writing responses to their reading.  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Focus on informational text, text features, text structure, and analyzing facts/opinions.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eisner\Documents\Katie Work\For TPT\Welcome Back to School1\Slide5.JPG" id="242" name="Google Shape;242;g156f7a505f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56f7a505f3_0_0"/>
          <p:cNvSpPr txBox="1"/>
          <p:nvPr/>
        </p:nvSpPr>
        <p:spPr>
          <a:xfrm>
            <a:off x="2388125" y="1859100"/>
            <a:ext cx="5867400" cy="4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1" lang="en-US" sz="60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Please remember to sign in on the sign in sheet located in the hallway!</a:t>
            </a:r>
            <a:endParaRPr b="0" i="1" sz="60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56f7a505f3_1_21"/>
          <p:cNvSpPr txBox="1"/>
          <p:nvPr/>
        </p:nvSpPr>
        <p:spPr>
          <a:xfrm>
            <a:off x="1196500" y="1853125"/>
            <a:ext cx="58365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300" u="sng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Three</a:t>
            </a:r>
            <a:endParaRPr b="0" i="0" sz="2300" u="sng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ELA: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Reading</a:t>
            </a: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Workshop: Book Clubs 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Students will be working in book clubs to analyze fiction.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Focus is on interpreting author’s </a:t>
            </a: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purpose</a:t>
            </a: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and meaning.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56f7a505f3_1_25"/>
          <p:cNvSpPr txBox="1"/>
          <p:nvPr/>
        </p:nvSpPr>
        <p:spPr>
          <a:xfrm>
            <a:off x="1196500" y="1853125"/>
            <a:ext cx="58365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300" u="sng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Four</a:t>
            </a:r>
            <a:endParaRPr b="0" i="0" sz="2300" u="sng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ELA: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Reading Workshop: Test Prep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i="0" lang="en-US" sz="2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Fantasy Book Clubs/Writing Graphic Novels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80b968558c_0_14"/>
          <p:cNvSpPr txBox="1"/>
          <p:nvPr/>
        </p:nvSpPr>
        <p:spPr>
          <a:xfrm>
            <a:off x="956800" y="1853125"/>
            <a:ext cx="68808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WRITING: Writing Workshop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1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Narrative Craft</a:t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2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Research Report 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Literary Essay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3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Research-Based Argument Essay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4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○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Writing Graphic Novels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80b968558c_0_31"/>
          <p:cNvSpPr txBox="1"/>
          <p:nvPr/>
        </p:nvSpPr>
        <p:spPr>
          <a:xfrm>
            <a:off x="943775" y="1631675"/>
            <a:ext cx="6880800" cy="4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SOCIAL STUDIES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1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Geography: </a:t>
            </a: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People</a:t>
            </a: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and Environment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Early People of New Jersey: Perth Amboy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2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History of Perth Amboy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Civics, Government, Diversity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3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Amistad: The trans-Atlantic Slave </a:t>
            </a:r>
            <a:r>
              <a:rPr b="1" lang="en-US" sz="1800">
                <a:solidFill>
                  <a:schemeClr val="dk1"/>
                </a:solidFill>
                <a:highlight>
                  <a:schemeClr val="lt1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Trade, Civil Rights Movement, Jim Crow Laws</a:t>
            </a:r>
            <a:endParaRPr b="1" sz="1800">
              <a:solidFill>
                <a:schemeClr val="dk1"/>
              </a:solidFill>
              <a:highlight>
                <a:schemeClr val="lt1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4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Economics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Holocaust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80b968558c_0_35"/>
          <p:cNvSpPr txBox="1"/>
          <p:nvPr/>
        </p:nvSpPr>
        <p:spPr>
          <a:xfrm>
            <a:off x="943775" y="1631675"/>
            <a:ext cx="6598200" cy="4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SCIENCE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1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Patterns of Earth and Sky</a:t>
            </a: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: Earth and Stars in Space, Size and Distance of Stars, Effect of Earth’s Spin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2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Modeling Matter:</a:t>
            </a: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Composition of Matter, </a:t>
            </a:r>
            <a:r>
              <a:rPr b="1" lang="en-US" sz="1800">
                <a:solidFill>
                  <a:schemeClr val="dk1"/>
                </a:solidFill>
                <a:highlight>
                  <a:schemeClr val="lt1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Models</a:t>
            </a: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of Matter, Solubility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3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Earth System:</a:t>
            </a: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Water Shortages and </a:t>
            </a:r>
            <a:r>
              <a:rPr b="1" lang="en-US" sz="1800">
                <a:solidFill>
                  <a:schemeClr val="dk1"/>
                </a:solidFill>
                <a:highlight>
                  <a:schemeClr val="lt1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Solutions, </a:t>
            </a: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Process of Water Cycle, </a:t>
            </a:r>
            <a:r>
              <a:rPr b="1" lang="en-US" sz="1800">
                <a:solidFill>
                  <a:schemeClr val="dk1"/>
                </a:solidFill>
                <a:highlight>
                  <a:schemeClr val="lt1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The Movement of Water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80b968558c_0_39"/>
          <p:cNvSpPr txBox="1"/>
          <p:nvPr/>
        </p:nvSpPr>
        <p:spPr>
          <a:xfrm>
            <a:off x="1131600" y="1866150"/>
            <a:ext cx="5967300" cy="4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lang="en-US" sz="23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Math:</a:t>
            </a:r>
            <a:endParaRPr sz="2300" u="sng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Module 1: Place value concepts</a:t>
            </a:r>
            <a:endParaRPr sz="2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Module 2: Adding and subtracting fractions</a:t>
            </a:r>
            <a:endParaRPr sz="2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Module 3: Multiplying and dividing fractions</a:t>
            </a:r>
            <a:endParaRPr sz="2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Module 4: operations with decimals</a:t>
            </a:r>
            <a:endParaRPr sz="2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Module 5: Area and volume</a:t>
            </a:r>
            <a:endParaRPr sz="2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Module 6: Geometry</a:t>
            </a:r>
            <a:endParaRPr sz="2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0c2749fa8_1_0"/>
          <p:cNvSpPr txBox="1"/>
          <p:nvPr/>
        </p:nvSpPr>
        <p:spPr>
          <a:xfrm>
            <a:off x="1131600" y="1866150"/>
            <a:ext cx="5967300" cy="4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SCIENCE (continued)</a:t>
            </a:r>
            <a:endParaRPr b="1" i="0" sz="2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Char char="o"/>
            </a:pPr>
            <a:r>
              <a:rPr b="1" lang="en-US"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Marking Period 4</a:t>
            </a:r>
            <a:endParaRPr b="1" sz="21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loria Hallelujah"/>
              <a:buChar char="○"/>
            </a:pPr>
            <a:r>
              <a:rPr b="1" lang="en-US" sz="1800" u="sng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Ecosystem Restoration</a:t>
            </a:r>
            <a:r>
              <a:rPr b="1" lang="en-US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: Introduction to Ecosystems, Role of Food in the Ecosystem, Energy in Ecosystems</a:t>
            </a:r>
            <a:endParaRPr b="1"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6f7a505f3_0_9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14" name="Google Shape;414;g156f7a505f3_0_97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29.JPG" id="415" name="Google Shape;415;g156f7a505f3_0_9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156f7a505f3_0_975"/>
          <p:cNvSpPr txBox="1"/>
          <p:nvPr/>
        </p:nvSpPr>
        <p:spPr>
          <a:xfrm>
            <a:off x="2024175" y="1978850"/>
            <a:ext cx="628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156f7a505f3_0_975"/>
          <p:cNvSpPr txBox="1"/>
          <p:nvPr/>
        </p:nvSpPr>
        <p:spPr>
          <a:xfrm>
            <a:off x="1850825" y="1676725"/>
            <a:ext cx="70773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     </a:t>
            </a:r>
            <a:r>
              <a:rPr b="1" i="0" lang="en-US" sz="2500" u="sng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No School</a:t>
            </a:r>
            <a:r>
              <a:rPr b="1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Monday, October </a:t>
            </a:r>
            <a:r>
              <a:rPr lang="en-US" sz="2500">
                <a:latin typeface="Coming Soon"/>
                <a:ea typeface="Coming Soon"/>
                <a:cs typeface="Coming Soon"/>
                <a:sym typeface="Coming Soon"/>
              </a:rPr>
              <a:t>9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th-  </a:t>
            </a:r>
            <a:endParaRPr b="0" i="0" sz="25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     Columbus Day</a:t>
            </a:r>
            <a:endParaRPr b="0" i="0" sz="22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     </a:t>
            </a:r>
            <a:r>
              <a:rPr b="1" i="0" lang="en-US" sz="2500" u="sng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Parent Teacher Conferences</a:t>
            </a:r>
            <a:r>
              <a:rPr b="1" i="0" lang="en-US" sz="25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Wednesday,  </a:t>
            </a:r>
            <a:endParaRPr b="0" i="0" sz="2500" u="none" cap="none" strike="noStrike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     October 2</a:t>
            </a:r>
            <a:r>
              <a:rPr lang="en-US" sz="25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5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 &amp; Thursday, October 2</a:t>
            </a:r>
            <a:r>
              <a:rPr lang="en-US" sz="25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6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</a:t>
            </a:r>
            <a:endParaRPr b="0" i="0" sz="2500" u="none" cap="none" strike="noStrike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 </a:t>
            </a:r>
            <a:r>
              <a:rPr b="1" i="0" lang="en-US" sz="2500" u="sng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Fall break</a:t>
            </a:r>
            <a:r>
              <a:rPr b="1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Monday, November </a:t>
            </a:r>
            <a:r>
              <a:rPr lang="en-US" sz="2500">
                <a:latin typeface="Coming Soon"/>
                <a:ea typeface="Coming Soon"/>
                <a:cs typeface="Coming Soon"/>
                <a:sym typeface="Coming Soon"/>
              </a:rPr>
              <a:t>6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 - </a:t>
            </a:r>
            <a:endParaRPr b="0" i="0" sz="25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 Friday, November 1</a:t>
            </a:r>
            <a:r>
              <a:rPr lang="en-US" sz="2500">
                <a:latin typeface="Coming Soon"/>
                <a:ea typeface="Coming Soon"/>
                <a:cs typeface="Coming Soon"/>
                <a:sym typeface="Coming Soon"/>
              </a:rPr>
              <a:t>0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</a:t>
            </a:r>
            <a:endParaRPr b="0" i="0" sz="25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      </a:t>
            </a:r>
            <a:r>
              <a:rPr b="1" i="0" lang="en-US" sz="2500" u="sng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End of 1st Marking Period</a:t>
            </a:r>
            <a:r>
              <a:rPr b="1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-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November 16th</a:t>
            </a:r>
            <a:endParaRPr b="0" i="0" sz="25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f22c07d15d_0_246"/>
          <p:cNvSpPr txBox="1"/>
          <p:nvPr/>
        </p:nvSpPr>
        <p:spPr>
          <a:xfrm>
            <a:off x="646900" y="1373850"/>
            <a:ext cx="72114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nnie Use Your Telescope"/>
              <a:buChar char="●"/>
            </a:pPr>
            <a:r>
              <a:rPr b="0" i="0" lang="en-US" sz="4000" u="none" cap="none" strike="noStrike">
                <a:solidFill>
                  <a:srgbClr val="00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We are an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allergy classroom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! Please do not send in nuts or dairy products</a:t>
            </a:r>
            <a:endParaRPr b="0" i="0" sz="4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nnie Use Your Telescope"/>
              <a:buChar char="●"/>
            </a:pPr>
            <a:r>
              <a:rPr b="0" i="0" lang="en-US" sz="4000" u="none" cap="none" strike="noStrike">
                <a:solidFill>
                  <a:srgbClr val="00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Students may bring their own lunch or receive school lunch</a:t>
            </a:r>
            <a:endParaRPr b="0" i="0" sz="4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nnie Use Your Telescope"/>
              <a:buChar char="●"/>
            </a:pPr>
            <a:r>
              <a:rPr b="0" i="0" lang="en-US" sz="4000" u="none" cap="none" strike="noStrike">
                <a:solidFill>
                  <a:srgbClr val="00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Split period of lunch and recess</a:t>
            </a:r>
            <a:endParaRPr b="0" i="0" sz="4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nnie Use Your Telescope"/>
              <a:buChar char="●"/>
            </a:pPr>
            <a:r>
              <a:rPr b="0" i="0" lang="en-US" sz="4000" u="none" cap="none" strike="noStrike">
                <a:solidFill>
                  <a:srgbClr val="00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Assigned seating in the lunchroom</a:t>
            </a:r>
            <a:endParaRPr b="0" i="0" sz="4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8" name="Google Shape;428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30.JPG" id="429" name="Google Shape;4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2"/>
          <p:cNvSpPr txBox="1"/>
          <p:nvPr/>
        </p:nvSpPr>
        <p:spPr>
          <a:xfrm>
            <a:off x="1981200" y="1905000"/>
            <a:ext cx="5562600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2"/>
          <p:cNvSpPr txBox="1"/>
          <p:nvPr/>
        </p:nvSpPr>
        <p:spPr>
          <a:xfrm>
            <a:off x="1517500" y="1944388"/>
            <a:ext cx="5646900" cy="3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Please proceed to your child’s/children’s classes to get important information about the subjects they teach your child/children as well as his/her expectations.</a:t>
            </a:r>
            <a:endParaRPr b="0" i="0" sz="2200" u="none" cap="none" strike="noStrike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a wonderful evening, and thank you again for all that you do!</a:t>
            </a:r>
            <a:endParaRPr b="0" i="0" sz="2200" u="none" cap="none" strike="noStrike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432" name="Google Shape;432;p12"/>
          <p:cNvSpPr/>
          <p:nvPr/>
        </p:nvSpPr>
        <p:spPr>
          <a:xfrm>
            <a:off x="3959400" y="4918550"/>
            <a:ext cx="1074600" cy="951000"/>
          </a:xfrm>
          <a:prstGeom prst="hear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6af16a2c2_0_1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9" name="Google Shape;249;g156af16a2c2_0_16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6.JPG" id="250" name="Google Shape;250;g156af16a2c2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156af16a2c2_0_164"/>
          <p:cNvSpPr txBox="1"/>
          <p:nvPr/>
        </p:nvSpPr>
        <p:spPr>
          <a:xfrm>
            <a:off x="914400" y="1692275"/>
            <a:ext cx="7678800" cy="6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Terri Buonomo</a:t>
            </a:r>
            <a:endParaRPr b="1" i="1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35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Subject Taught: </a:t>
            </a:r>
            <a:r>
              <a:rPr b="1" lang="en-US" sz="35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Reading</a:t>
            </a:r>
            <a:endParaRPr b="1" i="0" sz="34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nie Use Your Telescope"/>
              <a:buChar char="★"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Bachelor of Arts in Communication Arts from Fairfield University and Master of Arts in Education from 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Sacred Heart University.</a:t>
            </a:r>
            <a:endParaRPr b="1" i="0" sz="2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nie Use Your Telescope"/>
              <a:buChar char="★"/>
            </a:pPr>
            <a:r>
              <a:rPr b="1" lang="en-US" sz="29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8</a:t>
            </a:r>
            <a:r>
              <a:rPr b="1" i="0" lang="en-US" sz="29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 year teaching in Perth Amboy; 2</a:t>
            </a:r>
            <a:r>
              <a:rPr b="1" lang="en-US" sz="29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4</a:t>
            </a:r>
            <a:r>
              <a:rPr b="1" i="0" lang="en-US" sz="29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years</a:t>
            </a:r>
            <a:endParaRPr b="1" i="0" sz="29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total </a:t>
            </a:r>
            <a:endParaRPr b="1" i="0" sz="29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6af16a2c2_0_1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7" name="Google Shape;257;g156af16a2c2_0_1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27.JPG" id="258" name="Google Shape;258;g156af16a2c2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56af16a2c2_0_171"/>
          <p:cNvSpPr txBox="1"/>
          <p:nvPr/>
        </p:nvSpPr>
        <p:spPr>
          <a:xfrm>
            <a:off x="1955250" y="1938300"/>
            <a:ext cx="6596700" cy="72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      </a:t>
            </a:r>
            <a:endParaRPr b="1" i="0" sz="36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nie Use Your Telescope"/>
              <a:buChar char="●"/>
            </a:pPr>
            <a:r>
              <a:rPr b="1" i="0" lang="en-US" sz="36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email- </a:t>
            </a:r>
            <a:r>
              <a:rPr b="1" i="0" lang="en-US" sz="3600" u="sng" cap="none" strike="noStrike">
                <a:solidFill>
                  <a:schemeClr val="hlink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4"/>
              </a:rPr>
              <a:t>terebuonomo@paps.net</a:t>
            </a:r>
            <a:r>
              <a:rPr b="1" i="0" lang="en-US" sz="36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</a:t>
            </a:r>
            <a:endParaRPr b="1" i="0" sz="36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nie Use Your Telescope"/>
              <a:buChar char="●"/>
            </a:pPr>
            <a:r>
              <a:rPr b="1" i="0" lang="en-US" sz="36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My personal- 732-659-0802 </a:t>
            </a:r>
            <a:endParaRPr b="1" i="0" sz="36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nie Use Your Telescope"/>
              <a:buChar char="●"/>
            </a:pPr>
            <a:r>
              <a:rPr b="1" i="0" lang="en-US" sz="36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School’s Number- </a:t>
            </a:r>
            <a:r>
              <a:rPr b="1" i="0" lang="en-US" sz="32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(732) 376-60</a:t>
            </a:r>
            <a:r>
              <a:rPr b="1" lang="en-US" sz="32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50</a:t>
            </a:r>
            <a:endParaRPr b="1" i="0" sz="32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nie Use Your Telescope"/>
              <a:buChar char="●"/>
            </a:pPr>
            <a:r>
              <a:rPr b="1" i="0" lang="en-US" sz="32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Website: </a:t>
            </a:r>
            <a:r>
              <a:rPr b="1" i="0" lang="en-US" sz="3200" u="sng" cap="none" strike="noStrike">
                <a:solidFill>
                  <a:schemeClr val="hlink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5"/>
              </a:rPr>
              <a:t>https://sites.google.com/paps.net/msbuonomo-2020-2021/home</a:t>
            </a:r>
            <a:r>
              <a:rPr b="1" i="0" lang="en-US" sz="32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9ad11b7d4_0_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g99ad11b7d4_0_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6.JPG" id="266" name="Google Shape;266;g99ad11b7d4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99ad11b7d4_0_5"/>
          <p:cNvSpPr txBox="1"/>
          <p:nvPr/>
        </p:nvSpPr>
        <p:spPr>
          <a:xfrm>
            <a:off x="952500" y="1684875"/>
            <a:ext cx="73272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</a:t>
            </a:r>
            <a:r>
              <a:rPr b="1" lang="en-US" sz="4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r. Zachary Clark</a:t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3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Subject</a:t>
            </a:r>
            <a:r>
              <a:rPr b="1" lang="en-US" sz="3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Taught</a:t>
            </a:r>
            <a:r>
              <a:rPr b="1" i="0" lang="en-US" sz="3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: Math</a:t>
            </a:r>
            <a:endParaRPr b="1" i="0" sz="3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veat"/>
              <a:buChar char="●"/>
            </a:pPr>
            <a:r>
              <a:rPr b="1" i="0" lang="en-US" sz="25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B.S. DEGREE </a:t>
            </a:r>
            <a:r>
              <a:rPr b="1" lang="en-US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ECONOMICS</a:t>
            </a:r>
            <a:r>
              <a:rPr b="1" i="0" lang="en-US" sz="25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/ KEAN UNIVERSITY</a:t>
            </a:r>
            <a:endParaRPr b="1" i="0" sz="25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veat"/>
              <a:buChar char="●"/>
            </a:pPr>
            <a:r>
              <a:rPr b="1" lang="en-US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SECOND YEAR TEACHING IN PERTH AMBOY</a:t>
            </a:r>
            <a:endParaRPr b="1" i="0" sz="25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veat"/>
              <a:buChar char="●"/>
            </a:pPr>
            <a:r>
              <a:rPr b="1" lang="en-US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MATH/ECONOMICS TUTOR FOR 5 YEARS</a:t>
            </a:r>
            <a:endParaRPr b="1" i="0" sz="25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3" name="Google Shape;27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27.JPG" id="274" name="Google Shape;2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0"/>
          <p:cNvSpPr txBox="1"/>
          <p:nvPr/>
        </p:nvSpPr>
        <p:spPr>
          <a:xfrm>
            <a:off x="1955250" y="1938300"/>
            <a:ext cx="6596700" cy="5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        M</a:t>
            </a:r>
            <a:r>
              <a:rPr b="1" lang="en-US" sz="36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r. Clark</a:t>
            </a:r>
            <a:endParaRPr b="1" i="0" sz="36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●"/>
            </a:pPr>
            <a:r>
              <a:rPr b="1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email: </a:t>
            </a:r>
            <a:r>
              <a:rPr b="1"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zachclark@paps.net</a:t>
            </a:r>
            <a:endParaRPr b="1" i="0" sz="33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●"/>
            </a:pPr>
            <a:r>
              <a:rPr b="1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School’s Number: (732) 376-60</a:t>
            </a:r>
            <a:r>
              <a:rPr b="1"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50</a:t>
            </a:r>
            <a:endParaRPr b="1" sz="3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●"/>
            </a:pPr>
            <a:r>
              <a:rPr b="1"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Personal: (732) 850-1934</a:t>
            </a:r>
            <a:endParaRPr b="1" sz="3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6f7a505f3_0_10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1" name="Google Shape;281;g156f7a505f3_0_105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6.JPG" id="282" name="Google Shape;282;g156f7a505f3_0_10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56f7a505f3_0_1058"/>
          <p:cNvSpPr txBox="1"/>
          <p:nvPr/>
        </p:nvSpPr>
        <p:spPr>
          <a:xfrm>
            <a:off x="908400" y="1507200"/>
            <a:ext cx="7312800" cy="4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</a:t>
            </a:r>
            <a:r>
              <a:rPr b="1" lang="en-US" sz="4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s. Gomez</a:t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3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Subjects: </a:t>
            </a:r>
            <a:r>
              <a:rPr b="1" lang="en-US" sz="38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Writing, </a:t>
            </a:r>
            <a:r>
              <a:rPr b="1" i="0" lang="en-US" sz="38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Science, SS</a:t>
            </a:r>
            <a:endParaRPr b="1" i="0" sz="3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veat"/>
              <a:buChar char="●"/>
            </a:pPr>
            <a:r>
              <a:rPr b="1" lang="en-US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Bachelor of Science in Network and Communications Management and Masters in Curriculum and Instruction with a focus on Technology</a:t>
            </a:r>
            <a:endParaRPr b="1" i="0" sz="25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veat"/>
              <a:buChar char="●"/>
            </a:pPr>
            <a:r>
              <a:rPr b="1" lang="en-US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21</a:t>
            </a:r>
            <a:r>
              <a:rPr b="1" i="0" lang="en-US" sz="25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years </a:t>
            </a:r>
            <a:r>
              <a:rPr b="1" lang="en-US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teaching in Perth Amboy (Kinder - Adults)</a:t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ee37798cb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g27ee37798cb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27.JPG" id="290" name="Google Shape;290;g27ee37798c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27ee37798cb_0_0"/>
          <p:cNvSpPr txBox="1"/>
          <p:nvPr/>
        </p:nvSpPr>
        <p:spPr>
          <a:xfrm>
            <a:off x="1955250" y="1938300"/>
            <a:ext cx="6596700" cy="5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        M</a:t>
            </a:r>
            <a:r>
              <a:rPr b="1" lang="en-US" sz="36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s. Gomez</a:t>
            </a:r>
            <a:endParaRPr b="1" i="0" sz="36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●"/>
            </a:pPr>
            <a:r>
              <a:rPr b="1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email: </a:t>
            </a:r>
            <a:r>
              <a:rPr b="1" lang="en-US" sz="3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lixigomez@paps.net</a:t>
            </a:r>
            <a:endParaRPr b="1" i="0" sz="3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●"/>
            </a:pPr>
            <a:r>
              <a:rPr b="1"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Google Voice</a:t>
            </a:r>
            <a:r>
              <a:rPr b="1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: </a:t>
            </a:r>
            <a:r>
              <a:rPr b="1" i="0" lang="en-US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(732) </a:t>
            </a:r>
            <a:r>
              <a:rPr b="1" lang="en-US" sz="3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588</a:t>
            </a:r>
            <a:r>
              <a:rPr b="1" i="0" lang="en-US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-US" sz="3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8027</a:t>
            </a:r>
            <a:endParaRPr b="1" sz="3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●"/>
            </a:pPr>
            <a:r>
              <a:rPr b="1"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Remind Code: @</a:t>
            </a:r>
            <a:r>
              <a:rPr b="1" lang="en-US" sz="3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dha7dg</a:t>
            </a:r>
            <a:endParaRPr b="1" sz="3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6f7a505f3_0_3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7" name="Google Shape;297;g156f7a505f3_0_32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eisner\Documents\Katie Work\For TPT\Welcome Back to School1\Slide9.JPG" id="298" name="Google Shape;298;g156f7a505f3_0_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56f7a505f3_0_326"/>
          <p:cNvSpPr txBox="1"/>
          <p:nvPr/>
        </p:nvSpPr>
        <p:spPr>
          <a:xfrm>
            <a:off x="1905000" y="1828800"/>
            <a:ext cx="64269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✔"/>
            </a:pPr>
            <a:r>
              <a:rPr b="0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Daily </a:t>
            </a:r>
            <a:r>
              <a:rPr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blocks</a:t>
            </a:r>
            <a:r>
              <a:rPr b="0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(</a:t>
            </a:r>
            <a:r>
              <a:rPr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90</a:t>
            </a:r>
            <a:r>
              <a:rPr b="0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minutes) of both Math and Language Arts</a:t>
            </a:r>
            <a:endParaRPr b="0" i="0" sz="33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✔"/>
            </a:pPr>
            <a:r>
              <a:rPr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45 minutes of Writing Daily</a:t>
            </a:r>
            <a:endParaRPr sz="3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✔"/>
            </a:pPr>
            <a:r>
              <a:rPr b="0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Science and Social Studies alternate on A and B weeks</a:t>
            </a:r>
            <a:endParaRPr b="0" i="0" sz="1100" u="none" cap="none" strike="noStrike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nnie Use Your Telescope"/>
              <a:buChar char="✔"/>
            </a:pPr>
            <a:r>
              <a:rPr lang="en-US" sz="3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Special schedules by Homeroom</a:t>
            </a:r>
            <a:endParaRPr b="0" i="0" sz="3300" u="none" cap="none" strike="noStrike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nie Use Your Telescope"/>
              <a:buChar char="✔"/>
            </a:pPr>
            <a:r>
              <a:rPr b="0" i="0" lang="en-US" sz="33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Lunch/Recess daily</a:t>
            </a:r>
            <a:r>
              <a:rPr b="0" i="0" lang="en-US" sz="3600" u="none" cap="none" strike="noStrike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2017-07-27T04:02:55Z</dcterms:created>
  <dc:creator>Meisner</dc:creator>
</cp:coreProperties>
</file>