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10058400" cx="7772400"/>
  <p:notesSz cx="6858000" cy="9144000"/>
  <p:embeddedFontLst>
    <p:embeddedFont>
      <p:font typeface="Lobster"/>
      <p:regular r:id="rId7"/>
    </p:embeddedFont>
    <p:embeddedFont>
      <p:font typeface="Chelsea Market"/>
      <p:regular r:id="rId8"/>
    </p:embeddedFont>
    <p:embeddedFont>
      <p:font typeface="Schoolbell"/>
      <p:regular r:id="rId9"/>
    </p:embeddedFont>
    <p:embeddedFont>
      <p:font typeface="Dancing Script"/>
      <p:regular r:id="rId10"/>
      <p:bold r:id="rId11"/>
    </p:embeddedFont>
    <p:embeddedFont>
      <p:font typeface="Cherry Cream Soda"/>
      <p:regular r:id="rId12"/>
    </p:embeddedFont>
    <p:embeddedFont>
      <p:font typeface="Comfortaa"/>
      <p:regular r:id="rId13"/>
      <p:bold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DancingScript-bold.fntdata"/><Relationship Id="rId10" Type="http://schemas.openxmlformats.org/officeDocument/2006/relationships/font" Target="fonts/DancingScript-regular.fntdata"/><Relationship Id="rId13" Type="http://schemas.openxmlformats.org/officeDocument/2006/relationships/font" Target="fonts/Comfortaa-regular.fntdata"/><Relationship Id="rId12" Type="http://schemas.openxmlformats.org/officeDocument/2006/relationships/font" Target="fonts/CherryCreamSoda-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Schoolbell-regular.fntdata"/><Relationship Id="rId14" Type="http://schemas.openxmlformats.org/officeDocument/2006/relationships/font" Target="fonts/Comfortaa-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Lobster-regular.fntdata"/><Relationship Id="rId8" Type="http://schemas.openxmlformats.org/officeDocument/2006/relationships/font" Target="fonts/ChelseaMarket-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61" y="685800"/>
            <a:ext cx="26499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eba9360e48_0_0:notes"/>
          <p:cNvSpPr/>
          <p:nvPr>
            <p:ph idx="2" type="sldImg"/>
          </p:nvPr>
        </p:nvSpPr>
        <p:spPr>
          <a:xfrm>
            <a:off x="2104461" y="685800"/>
            <a:ext cx="26499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eba9360e4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200" cy="7692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400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40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201589" y="9119180"/>
            <a:ext cx="466200" cy="7692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200" cy="7692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4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200" cy="7692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6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3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201589" y="9119180"/>
            <a:ext cx="466200" cy="7692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6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3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3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200" cy="7692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6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200" cy="7692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81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200" cy="7692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5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200" cy="7692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201589" y="9119180"/>
            <a:ext cx="466200" cy="7692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5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200" cy="7692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6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3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200" cy="7692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hyperlink" Target="mailto:schaarrington@paps.net" TargetMode="External"/><Relationship Id="rId4" Type="http://schemas.openxmlformats.org/officeDocument/2006/relationships/hyperlink" Target="https://forms.gle/9xTQDiWGaW6sFR15A" TargetMode="External"/><Relationship Id="rId10" Type="http://schemas.openxmlformats.org/officeDocument/2006/relationships/image" Target="../media/image6.jpg"/><Relationship Id="rId9" Type="http://schemas.openxmlformats.org/officeDocument/2006/relationships/image" Target="../media/image2.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3.png"/><Relationship Id="rId8"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3" name="Shape 53"/>
        <p:cNvGrpSpPr/>
        <p:nvPr/>
      </p:nvGrpSpPr>
      <p:grpSpPr>
        <a:xfrm>
          <a:off x="0" y="0"/>
          <a:ext cx="0" cy="0"/>
          <a:chOff x="0" y="0"/>
          <a:chExt cx="0" cy="0"/>
        </a:xfrm>
      </p:grpSpPr>
      <p:sp>
        <p:nvSpPr>
          <p:cNvPr id="54" name="Google Shape;54;p13"/>
          <p:cNvSpPr txBox="1"/>
          <p:nvPr/>
        </p:nvSpPr>
        <p:spPr>
          <a:xfrm>
            <a:off x="230675" y="2263875"/>
            <a:ext cx="4105800" cy="4703400"/>
          </a:xfrm>
          <a:prstGeom prst="rect">
            <a:avLst/>
          </a:prstGeom>
          <a:solidFill>
            <a:srgbClr val="FFFFFF"/>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3"/>
          <p:cNvSpPr txBox="1"/>
          <p:nvPr/>
        </p:nvSpPr>
        <p:spPr>
          <a:xfrm>
            <a:off x="4336475" y="6223775"/>
            <a:ext cx="3165900" cy="3499200"/>
          </a:xfrm>
          <a:prstGeom prst="rect">
            <a:avLst/>
          </a:prstGeom>
          <a:solidFill>
            <a:srgbClr val="FFFFFF"/>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txBox="1"/>
          <p:nvPr/>
        </p:nvSpPr>
        <p:spPr>
          <a:xfrm>
            <a:off x="230675" y="255250"/>
            <a:ext cx="5428800" cy="1795500"/>
          </a:xfrm>
          <a:prstGeom prst="rect">
            <a:avLst/>
          </a:prstGeom>
          <a:solidFill>
            <a:srgbClr val="FFFFFF"/>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3"/>
          <p:cNvSpPr txBox="1"/>
          <p:nvPr/>
        </p:nvSpPr>
        <p:spPr>
          <a:xfrm>
            <a:off x="4470675" y="2583450"/>
            <a:ext cx="3165900" cy="2164500"/>
          </a:xfrm>
          <a:prstGeom prst="rect">
            <a:avLst/>
          </a:prstGeom>
          <a:solidFill>
            <a:srgbClr val="FFFFFF"/>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13"/>
          <p:cNvSpPr/>
          <p:nvPr/>
        </p:nvSpPr>
        <p:spPr>
          <a:xfrm>
            <a:off x="230675" y="330750"/>
            <a:ext cx="5425035" cy="1067658"/>
          </a:xfrm>
          <a:prstGeom prst="rect">
            <a:avLst/>
          </a:prstGeom>
        </p:spPr>
        <p:txBody>
          <a:bodyPr>
            <a:prstTxWarp prst="textPlain"/>
          </a:bodyPr>
          <a:lstStyle/>
          <a:p>
            <a:pPr lvl="0" algn="ctr"/>
            <a:r>
              <a:rPr b="0" i="0">
                <a:ln cap="flat" cmpd="sng" w="9525">
                  <a:solidFill>
                    <a:srgbClr val="351C75"/>
                  </a:solidFill>
                  <a:prstDash val="solid"/>
                  <a:round/>
                  <a:headEnd len="sm" w="sm" type="none"/>
                  <a:tailEnd len="sm" w="sm" type="none"/>
                </a:ln>
                <a:solidFill>
                  <a:srgbClr val="000000"/>
                </a:solidFill>
                <a:latin typeface="Cherry Cream Soda"/>
              </a:rPr>
              <a:t>September 2023</a:t>
            </a:r>
          </a:p>
        </p:txBody>
      </p:sp>
      <p:sp>
        <p:nvSpPr>
          <p:cNvPr id="59" name="Google Shape;59;p13"/>
          <p:cNvSpPr txBox="1"/>
          <p:nvPr/>
        </p:nvSpPr>
        <p:spPr>
          <a:xfrm>
            <a:off x="440550" y="1277000"/>
            <a:ext cx="5824800" cy="2850000"/>
          </a:xfrm>
          <a:prstGeom prst="rect">
            <a:avLst/>
          </a:prstGeom>
          <a:solidFill>
            <a:srgbClr val="FFFFFF"/>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solidFill>
                  <a:schemeClr val="dk1"/>
                </a:solidFill>
              </a:rPr>
              <a:t>Dear Parents and Guardians:</a:t>
            </a:r>
            <a:endParaRPr sz="1100">
              <a:solidFill>
                <a:schemeClr val="dk1"/>
              </a:solidFill>
            </a:endParaRPr>
          </a:p>
          <a:p>
            <a:pPr indent="0" lvl="0" marL="0" rtl="0" algn="l">
              <a:lnSpc>
                <a:spcPct val="115000"/>
              </a:lnSpc>
              <a:spcBef>
                <a:spcPts val="0"/>
              </a:spcBef>
              <a:spcAft>
                <a:spcPts val="0"/>
              </a:spcAft>
              <a:buNone/>
            </a:pPr>
            <a:r>
              <a:rPr lang="en" sz="1100">
                <a:solidFill>
                  <a:schemeClr val="dk1"/>
                </a:solidFill>
              </a:rPr>
              <a:t> 	</a:t>
            </a:r>
            <a:endParaRPr sz="1100">
              <a:solidFill>
                <a:schemeClr val="dk1"/>
              </a:solidFill>
            </a:endParaRPr>
          </a:p>
          <a:p>
            <a:pPr indent="457200" lvl="0" marL="0" rtl="0" algn="l">
              <a:lnSpc>
                <a:spcPct val="115000"/>
              </a:lnSpc>
              <a:spcBef>
                <a:spcPts val="0"/>
              </a:spcBef>
              <a:spcAft>
                <a:spcPts val="0"/>
              </a:spcAft>
              <a:buNone/>
            </a:pPr>
            <a:r>
              <a:rPr lang="en" sz="1100">
                <a:solidFill>
                  <a:schemeClr val="dk1"/>
                </a:solidFill>
              </a:rPr>
              <a:t>Welcome back to school! I have the privilege of having your child in my 7th grade Language Arts classroom this year. I hope that we can establish a partnership this year as I educate your beloved children. Each month you will receive a newsletter. Please review it and feel free to contact me with your questions or concerns. My contact information is listed below. </a:t>
            </a:r>
            <a:endParaRPr sz="1100">
              <a:solidFill>
                <a:schemeClr val="dk1"/>
              </a:solidFill>
            </a:endParaRPr>
          </a:p>
          <a:p>
            <a:pPr indent="457200" lvl="0" marL="0" rtl="0" algn="l">
              <a:lnSpc>
                <a:spcPct val="115000"/>
              </a:lnSpc>
              <a:spcBef>
                <a:spcPts val="0"/>
              </a:spcBef>
              <a:spcAft>
                <a:spcPts val="0"/>
              </a:spcAft>
              <a:buNone/>
            </a:pPr>
            <a:r>
              <a:rPr lang="en" sz="1100">
                <a:solidFill>
                  <a:schemeClr val="dk1"/>
                </a:solidFill>
              </a:rPr>
              <a:t>                                                                                      Ms. Arrington</a:t>
            </a:r>
            <a:endParaRPr sz="1100">
              <a:solidFill>
                <a:schemeClr val="dk1"/>
              </a:solidFill>
            </a:endParaRPr>
          </a:p>
          <a:p>
            <a:pPr indent="457200" lvl="0" marL="0" rtl="0" algn="l">
              <a:lnSpc>
                <a:spcPct val="115000"/>
              </a:lnSpc>
              <a:spcBef>
                <a:spcPts val="0"/>
              </a:spcBef>
              <a:spcAft>
                <a:spcPts val="0"/>
              </a:spcAft>
              <a:buNone/>
            </a:pPr>
            <a:r>
              <a:rPr lang="en" sz="1100">
                <a:solidFill>
                  <a:schemeClr val="dk1"/>
                </a:solidFill>
              </a:rPr>
              <a:t>                                                                                          Rm. 240</a:t>
            </a:r>
            <a:endParaRPr sz="1100">
              <a:solidFill>
                <a:schemeClr val="dk1"/>
              </a:solidFill>
            </a:endParaRPr>
          </a:p>
          <a:p>
            <a:pPr indent="457200" lvl="0" marL="0" rtl="0" algn="l">
              <a:lnSpc>
                <a:spcPct val="115000"/>
              </a:lnSpc>
              <a:spcBef>
                <a:spcPts val="0"/>
              </a:spcBef>
              <a:spcAft>
                <a:spcPts val="0"/>
              </a:spcAft>
              <a:buNone/>
            </a:pPr>
            <a:r>
              <a:t/>
            </a:r>
            <a:endParaRPr sz="1100">
              <a:solidFill>
                <a:schemeClr val="dk1"/>
              </a:solidFill>
            </a:endParaRPr>
          </a:p>
          <a:p>
            <a:pPr indent="0" lvl="0" marL="0" rtl="0" algn="l">
              <a:lnSpc>
                <a:spcPct val="115000"/>
              </a:lnSpc>
              <a:spcBef>
                <a:spcPts val="0"/>
              </a:spcBef>
              <a:spcAft>
                <a:spcPts val="0"/>
              </a:spcAft>
              <a:buNone/>
            </a:pPr>
            <a:r>
              <a:t/>
            </a:r>
            <a:endParaRPr sz="1100">
              <a:solidFill>
                <a:schemeClr val="dk1"/>
              </a:solidFill>
            </a:endParaRPr>
          </a:p>
          <a:p>
            <a:pPr indent="0" lvl="0" marL="0" rtl="0" algn="l">
              <a:spcBef>
                <a:spcPts val="0"/>
              </a:spcBef>
              <a:spcAft>
                <a:spcPts val="0"/>
              </a:spcAft>
              <a:buNone/>
            </a:pPr>
            <a:r>
              <a:rPr lang="en" sz="3400">
                <a:latin typeface="Lobster"/>
                <a:ea typeface="Lobster"/>
                <a:cs typeface="Lobster"/>
                <a:sym typeface="Lobster"/>
              </a:rPr>
              <a:t>               </a:t>
            </a:r>
            <a:endParaRPr sz="2200">
              <a:latin typeface="Lobster"/>
              <a:ea typeface="Lobster"/>
              <a:cs typeface="Lobster"/>
              <a:sym typeface="Lobster"/>
            </a:endParaRPr>
          </a:p>
        </p:txBody>
      </p:sp>
      <p:sp>
        <p:nvSpPr>
          <p:cNvPr id="60" name="Google Shape;60;p13"/>
          <p:cNvSpPr txBox="1"/>
          <p:nvPr/>
        </p:nvSpPr>
        <p:spPr>
          <a:xfrm>
            <a:off x="122250" y="2860025"/>
            <a:ext cx="3486600" cy="477000"/>
          </a:xfrm>
          <a:prstGeom prst="rect">
            <a:avLst/>
          </a:prstGeom>
          <a:solidFill>
            <a:srgbClr val="FFFFFF"/>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900" u="sng">
                <a:latin typeface="Lobster"/>
                <a:ea typeface="Lobster"/>
                <a:cs typeface="Lobster"/>
                <a:sym typeface="Lobster"/>
              </a:rPr>
              <a:t>What We Are Learning This Month</a:t>
            </a:r>
            <a:endParaRPr b="1" sz="1900" u="sng">
              <a:latin typeface="Lobster"/>
              <a:ea typeface="Lobster"/>
              <a:cs typeface="Lobster"/>
              <a:sym typeface="Lobster"/>
            </a:endParaRPr>
          </a:p>
        </p:txBody>
      </p:sp>
      <p:sp>
        <p:nvSpPr>
          <p:cNvPr id="61" name="Google Shape;61;p13"/>
          <p:cNvSpPr txBox="1"/>
          <p:nvPr/>
        </p:nvSpPr>
        <p:spPr>
          <a:xfrm>
            <a:off x="4791074" y="6569388"/>
            <a:ext cx="2535000" cy="523200"/>
          </a:xfrm>
          <a:prstGeom prst="rect">
            <a:avLst/>
          </a:prstGeom>
          <a:solidFill>
            <a:srgbClr val="FFFFFF"/>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200">
                <a:latin typeface="Lobster"/>
                <a:ea typeface="Lobster"/>
                <a:cs typeface="Lobster"/>
                <a:sym typeface="Lobster"/>
              </a:rPr>
              <a:t>Contact Information</a:t>
            </a:r>
            <a:endParaRPr b="1" sz="2200">
              <a:latin typeface="Lobster"/>
              <a:ea typeface="Lobster"/>
              <a:cs typeface="Lobster"/>
              <a:sym typeface="Lobster"/>
            </a:endParaRPr>
          </a:p>
        </p:txBody>
      </p:sp>
      <p:sp>
        <p:nvSpPr>
          <p:cNvPr id="62" name="Google Shape;62;p13"/>
          <p:cNvSpPr txBox="1"/>
          <p:nvPr/>
        </p:nvSpPr>
        <p:spPr>
          <a:xfrm>
            <a:off x="122375" y="3253975"/>
            <a:ext cx="3486600" cy="2757000"/>
          </a:xfrm>
          <a:prstGeom prst="rect">
            <a:avLst/>
          </a:prstGeom>
          <a:solidFill>
            <a:srgbClr val="FFFFFF"/>
          </a:solid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200">
                <a:solidFill>
                  <a:schemeClr val="dk1"/>
                </a:solidFill>
                <a:latin typeface="Lobster"/>
                <a:ea typeface="Lobster"/>
                <a:cs typeface="Lobster"/>
                <a:sym typeface="Lobster"/>
              </a:rPr>
              <a:t>Reading</a:t>
            </a:r>
            <a:r>
              <a:rPr lang="en" sz="1200">
                <a:solidFill>
                  <a:schemeClr val="dk1"/>
                </a:solidFill>
              </a:rPr>
              <a:t>- Getting Back into Reading</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rPr>
              <a:t>                   Choosing the Right Book</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rPr>
              <a:t>                   Understanding Story Elements</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rPr>
              <a:t>                   Literary Genres</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rPr>
              <a:t>               </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rPr>
              <a:t>                </a:t>
            </a:r>
            <a:endParaRPr sz="1200">
              <a:solidFill>
                <a:schemeClr val="dk1"/>
              </a:solidFill>
            </a:endParaRPr>
          </a:p>
          <a:p>
            <a:pPr indent="0" lvl="0" marL="0" rtl="0" algn="l">
              <a:lnSpc>
                <a:spcPct val="150000"/>
              </a:lnSpc>
              <a:spcBef>
                <a:spcPts val="0"/>
              </a:spcBef>
              <a:spcAft>
                <a:spcPts val="0"/>
              </a:spcAft>
              <a:buNone/>
            </a:pPr>
            <a:r>
              <a:t/>
            </a:r>
            <a:endParaRPr sz="1200">
              <a:highlight>
                <a:srgbClr val="FFF2CC"/>
              </a:highlight>
            </a:endParaRPr>
          </a:p>
          <a:p>
            <a:pPr indent="0" lvl="0" marL="0" rtl="0" algn="l">
              <a:lnSpc>
                <a:spcPct val="100000"/>
              </a:lnSpc>
              <a:spcBef>
                <a:spcPts val="0"/>
              </a:spcBef>
              <a:spcAft>
                <a:spcPts val="0"/>
              </a:spcAft>
              <a:buNone/>
            </a:pPr>
            <a:r>
              <a:t/>
            </a:r>
            <a:endParaRPr sz="1200">
              <a:highlight>
                <a:srgbClr val="FFFFFF"/>
              </a:highlight>
              <a:latin typeface="Lobster"/>
              <a:ea typeface="Lobster"/>
              <a:cs typeface="Lobster"/>
              <a:sym typeface="Lobster"/>
            </a:endParaRPr>
          </a:p>
          <a:p>
            <a:pPr indent="0" lvl="0" marL="0" rtl="0" algn="l">
              <a:lnSpc>
                <a:spcPct val="100000"/>
              </a:lnSpc>
              <a:spcBef>
                <a:spcPts val="0"/>
              </a:spcBef>
              <a:spcAft>
                <a:spcPts val="0"/>
              </a:spcAft>
              <a:buNone/>
            </a:pPr>
            <a:r>
              <a:rPr lang="en" sz="1200">
                <a:highlight>
                  <a:srgbClr val="FFFFFF"/>
                </a:highlight>
                <a:latin typeface="Lobster"/>
                <a:ea typeface="Lobster"/>
                <a:cs typeface="Lobster"/>
                <a:sym typeface="Lobster"/>
              </a:rPr>
              <a:t>Writing- </a:t>
            </a:r>
            <a:r>
              <a:rPr lang="en" sz="1200">
                <a:highlight>
                  <a:srgbClr val="FFFFFF"/>
                </a:highlight>
              </a:rPr>
              <a:t>Restarting a Writing Life</a:t>
            </a:r>
            <a:endParaRPr sz="1200">
              <a:highlight>
                <a:srgbClr val="FFFFFF"/>
              </a:highlight>
            </a:endParaRPr>
          </a:p>
          <a:p>
            <a:pPr indent="0" lvl="0" marL="0" rtl="0" algn="l">
              <a:lnSpc>
                <a:spcPct val="100000"/>
              </a:lnSpc>
              <a:spcBef>
                <a:spcPts val="0"/>
              </a:spcBef>
              <a:spcAft>
                <a:spcPts val="0"/>
              </a:spcAft>
              <a:buNone/>
            </a:pPr>
            <a:r>
              <a:rPr lang="en" sz="1200">
                <a:highlight>
                  <a:srgbClr val="FFFFFF"/>
                </a:highlight>
              </a:rPr>
              <a:t>              Preparing to Write a Narrative</a:t>
            </a:r>
            <a:endParaRPr sz="1200">
              <a:highlight>
                <a:srgbClr val="FFFFFF"/>
              </a:highlight>
            </a:endParaRPr>
          </a:p>
          <a:p>
            <a:pPr indent="0" lvl="0" marL="0" rtl="0" algn="l">
              <a:lnSpc>
                <a:spcPct val="150000"/>
              </a:lnSpc>
              <a:spcBef>
                <a:spcPts val="0"/>
              </a:spcBef>
              <a:spcAft>
                <a:spcPts val="0"/>
              </a:spcAft>
              <a:buNone/>
            </a:pPr>
            <a:r>
              <a:rPr lang="en" sz="1200">
                <a:highlight>
                  <a:srgbClr val="FFFFFF"/>
                </a:highlight>
              </a:rPr>
              <a:t>                  </a:t>
            </a:r>
            <a:endParaRPr sz="1200">
              <a:highlight>
                <a:srgbClr val="FFFFFF"/>
              </a:highlight>
            </a:endParaRPr>
          </a:p>
          <a:p>
            <a:pPr indent="0" lvl="0" marL="0" rtl="0" algn="l">
              <a:lnSpc>
                <a:spcPct val="150000"/>
              </a:lnSpc>
              <a:spcBef>
                <a:spcPts val="0"/>
              </a:spcBef>
              <a:spcAft>
                <a:spcPts val="0"/>
              </a:spcAft>
              <a:buNone/>
            </a:pPr>
            <a:r>
              <a:t/>
            </a:r>
            <a:endParaRPr sz="2200">
              <a:highlight>
                <a:srgbClr val="FFFFFF"/>
              </a:highlight>
              <a:latin typeface="Lobster"/>
              <a:ea typeface="Lobster"/>
              <a:cs typeface="Lobster"/>
              <a:sym typeface="Lobster"/>
            </a:endParaRPr>
          </a:p>
        </p:txBody>
      </p:sp>
      <p:sp>
        <p:nvSpPr>
          <p:cNvPr id="63" name="Google Shape;63;p13"/>
          <p:cNvSpPr txBox="1"/>
          <p:nvPr/>
        </p:nvSpPr>
        <p:spPr>
          <a:xfrm>
            <a:off x="4725625" y="3711325"/>
            <a:ext cx="2800500" cy="1062000"/>
          </a:xfrm>
          <a:prstGeom prst="rect">
            <a:avLst/>
          </a:prstGeom>
          <a:solidFill>
            <a:schemeClr val="lt1"/>
          </a:solidFill>
          <a:ln>
            <a:noFill/>
          </a:ln>
        </p:spPr>
        <p:txBody>
          <a:bodyPr anchorCtr="0" anchor="t" bIns="91425" lIns="91425" spcFirstLastPara="1" rIns="91425" wrap="square" tIns="91425">
            <a:noAutofit/>
          </a:bodyPr>
          <a:lstStyle/>
          <a:p>
            <a:pPr indent="-330200" lvl="0" marL="457200" rtl="0" algn="l">
              <a:spcBef>
                <a:spcPts val="0"/>
              </a:spcBef>
              <a:spcAft>
                <a:spcPts val="0"/>
              </a:spcAft>
              <a:buSzPts val="1600"/>
              <a:buFont typeface="Chelsea Market"/>
              <a:buChar char="●"/>
            </a:pPr>
            <a:r>
              <a:rPr b="1" lang="en" sz="1600">
                <a:latin typeface="Chelsea Market"/>
                <a:ea typeface="Chelsea Market"/>
                <a:cs typeface="Chelsea Market"/>
                <a:sym typeface="Chelsea Market"/>
              </a:rPr>
              <a:t>Back to School Night 10/3 @ 6 pm</a:t>
            </a:r>
            <a:endParaRPr b="1" sz="1600">
              <a:latin typeface="Chelsea Market"/>
              <a:ea typeface="Chelsea Market"/>
              <a:cs typeface="Chelsea Market"/>
              <a:sym typeface="Chelsea Market"/>
            </a:endParaRPr>
          </a:p>
          <a:p>
            <a:pPr indent="-330200" lvl="0" marL="457200" rtl="0" algn="l">
              <a:spcBef>
                <a:spcPts val="0"/>
              </a:spcBef>
              <a:spcAft>
                <a:spcPts val="0"/>
              </a:spcAft>
              <a:buSzPts val="1600"/>
              <a:buFont typeface="Chelsea Market"/>
              <a:buChar char="●"/>
            </a:pPr>
            <a:r>
              <a:rPr b="1" lang="en" sz="1600">
                <a:latin typeface="Chelsea Market"/>
                <a:ea typeface="Chelsea Market"/>
                <a:cs typeface="Chelsea Market"/>
                <a:sym typeface="Chelsea Market"/>
              </a:rPr>
              <a:t>Progress Reports 10/6</a:t>
            </a:r>
            <a:endParaRPr/>
          </a:p>
        </p:txBody>
      </p:sp>
      <p:sp>
        <p:nvSpPr>
          <p:cNvPr id="64" name="Google Shape;64;p13"/>
          <p:cNvSpPr txBox="1"/>
          <p:nvPr/>
        </p:nvSpPr>
        <p:spPr>
          <a:xfrm>
            <a:off x="4336475" y="7020275"/>
            <a:ext cx="3300000" cy="2702700"/>
          </a:xfrm>
          <a:prstGeom prst="rect">
            <a:avLst/>
          </a:prstGeom>
          <a:solidFill>
            <a:srgbClr val="FFFFFF"/>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500">
                <a:highlight>
                  <a:srgbClr val="FFFFFF"/>
                </a:highlight>
                <a:latin typeface="Lobster"/>
                <a:ea typeface="Lobster"/>
                <a:cs typeface="Lobster"/>
                <a:sym typeface="Lobster"/>
              </a:rPr>
              <a:t>Ms. Arrington–Shull School-Rm. 240</a:t>
            </a:r>
            <a:endParaRPr sz="1500">
              <a:highlight>
                <a:srgbClr val="FFFFFF"/>
              </a:highlight>
              <a:latin typeface="Lobster"/>
              <a:ea typeface="Lobster"/>
              <a:cs typeface="Lobster"/>
              <a:sym typeface="Lobster"/>
            </a:endParaRPr>
          </a:p>
          <a:p>
            <a:pPr indent="0" lvl="0" marL="0" rtl="0" algn="l">
              <a:spcBef>
                <a:spcPts val="0"/>
              </a:spcBef>
              <a:spcAft>
                <a:spcPts val="0"/>
              </a:spcAft>
              <a:buNone/>
            </a:pPr>
            <a:r>
              <a:t/>
            </a:r>
            <a:endParaRPr sz="1500">
              <a:highlight>
                <a:srgbClr val="FFFFFF"/>
              </a:highlight>
              <a:latin typeface="Lobster"/>
              <a:ea typeface="Lobster"/>
              <a:cs typeface="Lobster"/>
              <a:sym typeface="Lobster"/>
            </a:endParaRPr>
          </a:p>
          <a:p>
            <a:pPr indent="0" lvl="0" marL="0" rtl="0" algn="l">
              <a:spcBef>
                <a:spcPts val="0"/>
              </a:spcBef>
              <a:spcAft>
                <a:spcPts val="0"/>
              </a:spcAft>
              <a:buNone/>
            </a:pPr>
            <a:r>
              <a:rPr lang="en" sz="1500">
                <a:highlight>
                  <a:srgbClr val="FFFFFF"/>
                </a:highlight>
                <a:latin typeface="Lobster"/>
                <a:ea typeface="Lobster"/>
                <a:cs typeface="Lobster"/>
                <a:sym typeface="Lobster"/>
              </a:rPr>
              <a:t>Email: </a:t>
            </a:r>
            <a:r>
              <a:rPr lang="en" sz="1500" u="sng">
                <a:solidFill>
                  <a:schemeClr val="hlink"/>
                </a:solidFill>
                <a:highlight>
                  <a:srgbClr val="FFFFFF"/>
                </a:highlight>
                <a:latin typeface="Lobster"/>
                <a:ea typeface="Lobster"/>
                <a:cs typeface="Lobster"/>
                <a:sym typeface="Lobster"/>
                <a:hlinkClick r:id="rId3"/>
              </a:rPr>
              <a:t>schaarrington@paps.net</a:t>
            </a:r>
            <a:endParaRPr sz="1500">
              <a:highlight>
                <a:srgbClr val="FFFFFF"/>
              </a:highlight>
              <a:latin typeface="Lobster"/>
              <a:ea typeface="Lobster"/>
              <a:cs typeface="Lobster"/>
              <a:sym typeface="Lobster"/>
            </a:endParaRPr>
          </a:p>
          <a:p>
            <a:pPr indent="0" lvl="0" marL="0" rtl="0" algn="l">
              <a:spcBef>
                <a:spcPts val="0"/>
              </a:spcBef>
              <a:spcAft>
                <a:spcPts val="0"/>
              </a:spcAft>
              <a:buNone/>
            </a:pPr>
            <a:r>
              <a:rPr lang="en" sz="1500">
                <a:highlight>
                  <a:srgbClr val="FFFFFF"/>
                </a:highlight>
                <a:latin typeface="Lobster"/>
                <a:ea typeface="Lobster"/>
                <a:cs typeface="Lobster"/>
                <a:sym typeface="Lobster"/>
              </a:rPr>
              <a:t>Google Voice #: 973-692-8298</a:t>
            </a:r>
            <a:endParaRPr sz="1500">
              <a:highlight>
                <a:srgbClr val="FFFFFF"/>
              </a:highlight>
              <a:latin typeface="Lobster"/>
              <a:ea typeface="Lobster"/>
              <a:cs typeface="Lobster"/>
              <a:sym typeface="Lobster"/>
            </a:endParaRPr>
          </a:p>
          <a:p>
            <a:pPr indent="0" lvl="0" marL="0" rtl="0" algn="l">
              <a:spcBef>
                <a:spcPts val="0"/>
              </a:spcBef>
              <a:spcAft>
                <a:spcPts val="0"/>
              </a:spcAft>
              <a:buNone/>
            </a:pPr>
            <a:r>
              <a:t/>
            </a:r>
            <a:endParaRPr sz="1500">
              <a:highlight>
                <a:srgbClr val="FFFFFF"/>
              </a:highlight>
              <a:latin typeface="Lobster"/>
              <a:ea typeface="Lobster"/>
              <a:cs typeface="Lobster"/>
              <a:sym typeface="Lobster"/>
            </a:endParaRPr>
          </a:p>
          <a:p>
            <a:pPr indent="0" lvl="0" marL="0" rtl="0" algn="l">
              <a:spcBef>
                <a:spcPts val="0"/>
              </a:spcBef>
              <a:spcAft>
                <a:spcPts val="0"/>
              </a:spcAft>
              <a:buNone/>
            </a:pPr>
            <a:r>
              <a:rPr lang="en" sz="1500">
                <a:highlight>
                  <a:srgbClr val="FFFFFF"/>
                </a:highlight>
                <a:latin typeface="Lobster"/>
                <a:ea typeface="Lobster"/>
                <a:cs typeface="Lobster"/>
                <a:sym typeface="Lobster"/>
              </a:rPr>
              <a:t>This # is  for parents/guardians only. You may call or text with your questions or concerns anytime before 8 pm.</a:t>
            </a:r>
            <a:endParaRPr sz="1500">
              <a:highlight>
                <a:srgbClr val="FFFFFF"/>
              </a:highlight>
              <a:latin typeface="Lobster"/>
              <a:ea typeface="Lobster"/>
              <a:cs typeface="Lobster"/>
              <a:sym typeface="Lobster"/>
            </a:endParaRPr>
          </a:p>
          <a:p>
            <a:pPr indent="0" lvl="0" marL="0" rtl="0" algn="l">
              <a:spcBef>
                <a:spcPts val="0"/>
              </a:spcBef>
              <a:spcAft>
                <a:spcPts val="0"/>
              </a:spcAft>
              <a:buNone/>
            </a:pPr>
            <a:r>
              <a:t/>
            </a:r>
            <a:endParaRPr sz="1500">
              <a:highlight>
                <a:srgbClr val="FFFFFF"/>
              </a:highlight>
              <a:latin typeface="Lobster"/>
              <a:ea typeface="Lobster"/>
              <a:cs typeface="Lobster"/>
              <a:sym typeface="Lobster"/>
            </a:endParaRPr>
          </a:p>
          <a:p>
            <a:pPr indent="0" lvl="0" marL="0" rtl="0" algn="l">
              <a:spcBef>
                <a:spcPts val="0"/>
              </a:spcBef>
              <a:spcAft>
                <a:spcPts val="0"/>
              </a:spcAft>
              <a:buNone/>
            </a:pPr>
            <a:r>
              <a:rPr lang="en" sz="1500">
                <a:highlight>
                  <a:srgbClr val="FFFFFF"/>
                </a:highlight>
                <a:latin typeface="Lobster"/>
                <a:ea typeface="Lobster"/>
                <a:cs typeface="Lobster"/>
                <a:sym typeface="Lobster"/>
              </a:rPr>
              <a:t>Click here to show that you received this newsletter:</a:t>
            </a:r>
            <a:endParaRPr sz="1500">
              <a:highlight>
                <a:srgbClr val="FFFFFF"/>
              </a:highlight>
              <a:latin typeface="Lobster"/>
              <a:ea typeface="Lobster"/>
              <a:cs typeface="Lobster"/>
              <a:sym typeface="Lobster"/>
            </a:endParaRPr>
          </a:p>
          <a:p>
            <a:pPr indent="0" lvl="0" marL="0" rtl="0" algn="l">
              <a:spcBef>
                <a:spcPts val="0"/>
              </a:spcBef>
              <a:spcAft>
                <a:spcPts val="0"/>
              </a:spcAft>
              <a:buNone/>
            </a:pPr>
            <a:r>
              <a:rPr lang="en" sz="1500" u="sng">
                <a:solidFill>
                  <a:schemeClr val="hlink"/>
                </a:solidFill>
                <a:highlight>
                  <a:srgbClr val="FFFFFF"/>
                </a:highlight>
                <a:latin typeface="Lobster"/>
                <a:ea typeface="Lobster"/>
                <a:cs typeface="Lobster"/>
                <a:sym typeface="Lobster"/>
                <a:hlinkClick r:id="rId4"/>
              </a:rPr>
              <a:t>https://forms.gle/9xTQDiWGaW6sFR15A</a:t>
            </a:r>
            <a:endParaRPr sz="1500">
              <a:highlight>
                <a:srgbClr val="FFFFFF"/>
              </a:highlight>
              <a:latin typeface="Lobster"/>
              <a:ea typeface="Lobster"/>
              <a:cs typeface="Lobster"/>
              <a:sym typeface="Lobster"/>
            </a:endParaRPr>
          </a:p>
          <a:p>
            <a:pPr indent="0" lvl="0" marL="0" rtl="0" algn="l">
              <a:spcBef>
                <a:spcPts val="0"/>
              </a:spcBef>
              <a:spcAft>
                <a:spcPts val="0"/>
              </a:spcAft>
              <a:buNone/>
            </a:pPr>
            <a:r>
              <a:t/>
            </a:r>
            <a:endParaRPr sz="1500">
              <a:highlight>
                <a:srgbClr val="FFFFFF"/>
              </a:highlight>
              <a:latin typeface="Lobster"/>
              <a:ea typeface="Lobster"/>
              <a:cs typeface="Lobster"/>
              <a:sym typeface="Lobster"/>
            </a:endParaRPr>
          </a:p>
        </p:txBody>
      </p:sp>
      <p:sp>
        <p:nvSpPr>
          <p:cNvPr id="65" name="Google Shape;65;p13"/>
          <p:cNvSpPr txBox="1"/>
          <p:nvPr/>
        </p:nvSpPr>
        <p:spPr>
          <a:xfrm>
            <a:off x="230675" y="7747000"/>
            <a:ext cx="4105800" cy="2070300"/>
          </a:xfrm>
          <a:prstGeom prst="rect">
            <a:avLst/>
          </a:prstGeom>
          <a:solidFill>
            <a:srgbClr val="FFFFFF"/>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13"/>
          <p:cNvSpPr txBox="1"/>
          <p:nvPr/>
        </p:nvSpPr>
        <p:spPr>
          <a:xfrm>
            <a:off x="633576" y="7315900"/>
            <a:ext cx="3300000" cy="523200"/>
          </a:xfrm>
          <a:prstGeom prst="rect">
            <a:avLst/>
          </a:prstGeom>
          <a:solidFill>
            <a:srgbClr val="FFFFFF"/>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t/>
            </a:r>
            <a:endParaRPr b="1" sz="2200">
              <a:latin typeface="Lobster"/>
              <a:ea typeface="Lobster"/>
              <a:cs typeface="Lobster"/>
              <a:sym typeface="Lobster"/>
            </a:endParaRPr>
          </a:p>
        </p:txBody>
      </p:sp>
      <p:sp>
        <p:nvSpPr>
          <p:cNvPr id="67" name="Google Shape;67;p13"/>
          <p:cNvSpPr txBox="1"/>
          <p:nvPr/>
        </p:nvSpPr>
        <p:spPr>
          <a:xfrm>
            <a:off x="381000" y="8225850"/>
            <a:ext cx="4000200" cy="1584000"/>
          </a:xfrm>
          <a:prstGeom prst="rect">
            <a:avLst/>
          </a:prstGeom>
          <a:solidFill>
            <a:srgbClr val="FFFFFF"/>
          </a:solidFill>
          <a:ln>
            <a:noFill/>
          </a:ln>
        </p:spPr>
        <p:txBody>
          <a:bodyPr anchorCtr="0" anchor="t" bIns="91425" lIns="91425" spcFirstLastPara="1" rIns="91425" wrap="square" tIns="91425">
            <a:noAutofit/>
          </a:bodyPr>
          <a:lstStyle/>
          <a:p>
            <a:pPr indent="0" lvl="0" marL="914400" rtl="0" algn="l">
              <a:lnSpc>
                <a:spcPct val="100000"/>
              </a:lnSpc>
              <a:spcBef>
                <a:spcPts val="0"/>
              </a:spcBef>
              <a:spcAft>
                <a:spcPts val="0"/>
              </a:spcAft>
              <a:buNone/>
            </a:pPr>
            <a:r>
              <a:t/>
            </a:r>
            <a:endParaRPr b="1" sz="1200" u="sng">
              <a:highlight>
                <a:srgbClr val="FFFFFF"/>
              </a:highlight>
            </a:endParaRPr>
          </a:p>
          <a:p>
            <a:pPr indent="0" lvl="0" marL="0" rtl="0" algn="l">
              <a:lnSpc>
                <a:spcPct val="100000"/>
              </a:lnSpc>
              <a:spcBef>
                <a:spcPts val="0"/>
              </a:spcBef>
              <a:spcAft>
                <a:spcPts val="0"/>
              </a:spcAft>
              <a:buNone/>
            </a:pPr>
            <a:r>
              <a:rPr b="1" lang="en" sz="1200" u="sng">
                <a:highlight>
                  <a:srgbClr val="FFFFFF"/>
                </a:highlight>
              </a:rPr>
              <a:t>Hoodies are prohibited!</a:t>
            </a:r>
            <a:r>
              <a:rPr b="1" lang="en" sz="1200">
                <a:highlight>
                  <a:srgbClr val="FFFFFF"/>
                </a:highlight>
              </a:rPr>
              <a:t> </a:t>
            </a:r>
            <a:r>
              <a:rPr lang="en" sz="1200">
                <a:highlight>
                  <a:srgbClr val="FFFFFF"/>
                </a:highlight>
              </a:rPr>
              <a:t>Make sure your student is wearing the correct </a:t>
            </a:r>
            <a:r>
              <a:rPr lang="en" sz="1200">
                <a:highlight>
                  <a:srgbClr val="FFFFFF"/>
                </a:highlight>
              </a:rPr>
              <a:t>uniform. Polo shirt or crewneck sweatshirt in red, black, white or gray. The pants may be black, khaki or navy blue. The classrooms can get cold at times so please plan accordingly.</a:t>
            </a:r>
            <a:r>
              <a:rPr lang="en">
                <a:highlight>
                  <a:srgbClr val="FFFFFF"/>
                </a:highlight>
              </a:rPr>
              <a:t> </a:t>
            </a:r>
            <a:r>
              <a:rPr lang="en" sz="1200">
                <a:highlight>
                  <a:srgbClr val="FFFFFF"/>
                </a:highlight>
              </a:rPr>
              <a:t>Uniforms will be enforced starting September 15th!</a:t>
            </a:r>
            <a:endParaRPr sz="1200">
              <a:highlight>
                <a:srgbClr val="FFFFFF"/>
              </a:highlight>
            </a:endParaRPr>
          </a:p>
        </p:txBody>
      </p:sp>
      <p:pic>
        <p:nvPicPr>
          <p:cNvPr id="68" name="Google Shape;68;p13"/>
          <p:cNvPicPr preferRelativeResize="0"/>
          <p:nvPr/>
        </p:nvPicPr>
        <p:blipFill>
          <a:blip r:embed="rId5">
            <a:alphaModFix/>
          </a:blip>
          <a:stretch>
            <a:fillRect/>
          </a:stretch>
        </p:blipFill>
        <p:spPr>
          <a:xfrm>
            <a:off x="5709175" y="72550"/>
            <a:ext cx="1857300" cy="1584050"/>
          </a:xfrm>
          <a:prstGeom prst="rect">
            <a:avLst/>
          </a:prstGeom>
          <a:noFill/>
          <a:ln cap="flat" cmpd="sng" w="9525">
            <a:solidFill>
              <a:srgbClr val="351C75"/>
            </a:solidFill>
            <a:prstDash val="solid"/>
            <a:round/>
            <a:headEnd len="sm" w="sm" type="none"/>
            <a:tailEnd len="sm" w="sm" type="none"/>
          </a:ln>
        </p:spPr>
      </p:pic>
      <p:pic>
        <p:nvPicPr>
          <p:cNvPr id="69" name="Google Shape;69;p13"/>
          <p:cNvPicPr preferRelativeResize="0"/>
          <p:nvPr/>
        </p:nvPicPr>
        <p:blipFill>
          <a:blip r:embed="rId6">
            <a:alphaModFix/>
          </a:blip>
          <a:stretch>
            <a:fillRect/>
          </a:stretch>
        </p:blipFill>
        <p:spPr>
          <a:xfrm>
            <a:off x="440550" y="7832750"/>
            <a:ext cx="2535000" cy="617475"/>
          </a:xfrm>
          <a:prstGeom prst="rect">
            <a:avLst/>
          </a:prstGeom>
          <a:noFill/>
          <a:ln>
            <a:noFill/>
          </a:ln>
        </p:spPr>
      </p:pic>
      <p:pic>
        <p:nvPicPr>
          <p:cNvPr id="70" name="Google Shape;70;p13"/>
          <p:cNvPicPr preferRelativeResize="0"/>
          <p:nvPr/>
        </p:nvPicPr>
        <p:blipFill>
          <a:blip r:embed="rId7">
            <a:alphaModFix/>
          </a:blip>
          <a:stretch>
            <a:fillRect/>
          </a:stretch>
        </p:blipFill>
        <p:spPr>
          <a:xfrm>
            <a:off x="5222493" y="3137000"/>
            <a:ext cx="2103582" cy="574325"/>
          </a:xfrm>
          <a:prstGeom prst="rect">
            <a:avLst/>
          </a:prstGeom>
          <a:noFill/>
          <a:ln>
            <a:noFill/>
          </a:ln>
        </p:spPr>
      </p:pic>
      <p:sp>
        <p:nvSpPr>
          <p:cNvPr id="71" name="Google Shape;71;p13"/>
          <p:cNvSpPr txBox="1"/>
          <p:nvPr/>
        </p:nvSpPr>
        <p:spPr>
          <a:xfrm>
            <a:off x="5755350" y="1215850"/>
            <a:ext cx="18573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latin typeface="Schoolbell"/>
                <a:ea typeface="Schoolbell"/>
                <a:cs typeface="Schoolbell"/>
                <a:sym typeface="Schoolbell"/>
              </a:rPr>
              <a:t>Newsletter</a:t>
            </a:r>
            <a:endParaRPr b="1" sz="2300">
              <a:latin typeface="Schoolbell"/>
              <a:ea typeface="Schoolbell"/>
              <a:cs typeface="Schoolbell"/>
              <a:sym typeface="Schoolbell"/>
            </a:endParaRPr>
          </a:p>
          <a:p>
            <a:pPr indent="0" lvl="0" marL="0" rtl="0" algn="l">
              <a:spcBef>
                <a:spcPts val="0"/>
              </a:spcBef>
              <a:spcAft>
                <a:spcPts val="0"/>
              </a:spcAft>
              <a:buNone/>
            </a:pPr>
            <a:r>
              <a:t/>
            </a:r>
            <a:endParaRPr sz="1700">
              <a:latin typeface="Lobster"/>
              <a:ea typeface="Lobster"/>
              <a:cs typeface="Lobster"/>
              <a:sym typeface="Lobster"/>
            </a:endParaRPr>
          </a:p>
        </p:txBody>
      </p:sp>
      <p:pic>
        <p:nvPicPr>
          <p:cNvPr id="72" name="Google Shape;72;p13"/>
          <p:cNvPicPr preferRelativeResize="0"/>
          <p:nvPr/>
        </p:nvPicPr>
        <p:blipFill>
          <a:blip r:embed="rId8">
            <a:alphaModFix/>
          </a:blip>
          <a:stretch>
            <a:fillRect/>
          </a:stretch>
        </p:blipFill>
        <p:spPr>
          <a:xfrm>
            <a:off x="122249" y="4076113"/>
            <a:ext cx="814650" cy="922737"/>
          </a:xfrm>
          <a:prstGeom prst="rect">
            <a:avLst/>
          </a:prstGeom>
          <a:noFill/>
          <a:ln>
            <a:noFill/>
          </a:ln>
        </p:spPr>
      </p:pic>
      <p:pic>
        <p:nvPicPr>
          <p:cNvPr id="73" name="Google Shape;73;p13"/>
          <p:cNvPicPr preferRelativeResize="0"/>
          <p:nvPr/>
        </p:nvPicPr>
        <p:blipFill>
          <a:blip r:embed="rId9">
            <a:alphaModFix/>
          </a:blip>
          <a:stretch>
            <a:fillRect/>
          </a:stretch>
        </p:blipFill>
        <p:spPr>
          <a:xfrm>
            <a:off x="2125150" y="4067488"/>
            <a:ext cx="814650" cy="940011"/>
          </a:xfrm>
          <a:prstGeom prst="rect">
            <a:avLst/>
          </a:prstGeom>
          <a:noFill/>
          <a:ln>
            <a:noFill/>
          </a:ln>
        </p:spPr>
      </p:pic>
      <p:sp>
        <p:nvSpPr>
          <p:cNvPr id="74" name="Google Shape;74;p13"/>
          <p:cNvSpPr txBox="1"/>
          <p:nvPr/>
        </p:nvSpPr>
        <p:spPr>
          <a:xfrm>
            <a:off x="230675" y="5572000"/>
            <a:ext cx="2535000" cy="2256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lang="en" sz="2400" u="sng">
                <a:solidFill>
                  <a:schemeClr val="dk1"/>
                </a:solidFill>
                <a:latin typeface="Dancing Script"/>
                <a:ea typeface="Dancing Script"/>
                <a:cs typeface="Dancing Script"/>
                <a:sym typeface="Dancing Script"/>
              </a:rPr>
              <a:t>    Grading Policy</a:t>
            </a:r>
            <a:endParaRPr b="1" sz="12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Formal &amp; Informal Assessments 65%</a:t>
            </a:r>
            <a:endParaRPr b="1" sz="12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(essays, quizzes, projects, class participation)</a:t>
            </a:r>
            <a:endParaRPr sz="12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200">
                <a:solidFill>
                  <a:schemeClr val="dk1"/>
                </a:solidFill>
                <a:latin typeface="Calibri"/>
                <a:ea typeface="Calibri"/>
                <a:cs typeface="Calibri"/>
                <a:sym typeface="Calibri"/>
              </a:rPr>
              <a:t>Classwork 35%   </a:t>
            </a:r>
            <a:endParaRPr b="1" sz="12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12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Late work will receive -25 points off the final grade. </a:t>
            </a:r>
            <a:endParaRPr b="1" sz="1200">
              <a:solidFill>
                <a:schemeClr val="dk1"/>
              </a:solidFill>
              <a:latin typeface="Calibri"/>
              <a:ea typeface="Calibri"/>
              <a:cs typeface="Calibri"/>
              <a:sym typeface="Calibri"/>
            </a:endParaRPr>
          </a:p>
          <a:p>
            <a:pPr indent="0" lvl="0" marL="0" rtl="0" algn="l">
              <a:spcBef>
                <a:spcPts val="0"/>
              </a:spcBef>
              <a:spcAft>
                <a:spcPts val="0"/>
              </a:spcAft>
              <a:buNone/>
            </a:pPr>
            <a:r>
              <a:t/>
            </a:r>
            <a:endParaRPr/>
          </a:p>
        </p:txBody>
      </p:sp>
      <p:pic>
        <p:nvPicPr>
          <p:cNvPr id="75" name="Google Shape;75;p13"/>
          <p:cNvPicPr preferRelativeResize="0"/>
          <p:nvPr/>
        </p:nvPicPr>
        <p:blipFill>
          <a:blip r:embed="rId10">
            <a:alphaModFix/>
          </a:blip>
          <a:stretch>
            <a:fillRect/>
          </a:stretch>
        </p:blipFill>
        <p:spPr>
          <a:xfrm>
            <a:off x="1655250" y="6481500"/>
            <a:ext cx="628650" cy="485775"/>
          </a:xfrm>
          <a:prstGeom prst="rect">
            <a:avLst/>
          </a:prstGeom>
          <a:noFill/>
          <a:ln>
            <a:noFill/>
          </a:ln>
        </p:spPr>
      </p:pic>
      <p:sp>
        <p:nvSpPr>
          <p:cNvPr id="76" name="Google Shape;76;p13"/>
          <p:cNvSpPr txBox="1"/>
          <p:nvPr/>
        </p:nvSpPr>
        <p:spPr>
          <a:xfrm>
            <a:off x="3524250" y="4998850"/>
            <a:ext cx="3407700" cy="1293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lang="en" sz="1200" u="sng">
                <a:solidFill>
                  <a:schemeClr val="dk1"/>
                </a:solidFill>
                <a:latin typeface="Cherry Cream Soda"/>
                <a:ea typeface="Cherry Cream Soda"/>
                <a:cs typeface="Cherry Cream Soda"/>
                <a:sym typeface="Cherry Cream Soda"/>
              </a:rPr>
              <a:t>What Your Child Needs For Class:</a:t>
            </a:r>
            <a:endParaRPr b="1" sz="1200" u="sng">
              <a:solidFill>
                <a:schemeClr val="dk1"/>
              </a:solidFill>
              <a:latin typeface="Cherry Cream Soda"/>
              <a:ea typeface="Cherry Cream Soda"/>
              <a:cs typeface="Cherry Cream Soda"/>
              <a:sym typeface="Cherry Cream Soda"/>
            </a:endParaRPr>
          </a:p>
          <a:p>
            <a:pPr indent="0" lvl="0" marL="0" rtl="0" algn="l">
              <a:spcBef>
                <a:spcPts val="0"/>
              </a:spcBef>
              <a:spcAft>
                <a:spcPts val="0"/>
              </a:spcAft>
              <a:buClr>
                <a:schemeClr val="dk1"/>
              </a:buClr>
              <a:buSzPts val="1100"/>
              <a:buFont typeface="Arial"/>
              <a:buNone/>
            </a:pPr>
            <a:r>
              <a:t/>
            </a:r>
            <a:endParaRPr sz="1200">
              <a:solidFill>
                <a:schemeClr val="dk1"/>
              </a:solidFill>
              <a:latin typeface="Comfortaa"/>
              <a:ea typeface="Comfortaa"/>
              <a:cs typeface="Comfortaa"/>
              <a:sym typeface="Comfortaa"/>
            </a:endParaRPr>
          </a:p>
          <a:p>
            <a:pPr indent="-304800" lvl="0" marL="457200" rtl="0" algn="l">
              <a:spcBef>
                <a:spcPts val="0"/>
              </a:spcBef>
              <a:spcAft>
                <a:spcPts val="0"/>
              </a:spcAft>
              <a:buClr>
                <a:schemeClr val="dk1"/>
              </a:buClr>
              <a:buSzPts val="1200"/>
              <a:buFont typeface="Comfortaa"/>
              <a:buChar char="●"/>
            </a:pPr>
            <a:r>
              <a:rPr lang="en" sz="1200">
                <a:solidFill>
                  <a:schemeClr val="dk1"/>
                </a:solidFill>
                <a:latin typeface="Comfortaa"/>
                <a:ea typeface="Comfortaa"/>
                <a:cs typeface="Comfortaa"/>
                <a:sym typeface="Comfortaa"/>
              </a:rPr>
              <a:t>Notebook or binder</a:t>
            </a:r>
            <a:endParaRPr sz="1200">
              <a:solidFill>
                <a:schemeClr val="dk1"/>
              </a:solidFill>
              <a:latin typeface="Comfortaa"/>
              <a:ea typeface="Comfortaa"/>
              <a:cs typeface="Comfortaa"/>
              <a:sym typeface="Comfortaa"/>
            </a:endParaRPr>
          </a:p>
          <a:p>
            <a:pPr indent="-304800" lvl="0" marL="457200" rtl="0" algn="l">
              <a:spcBef>
                <a:spcPts val="0"/>
              </a:spcBef>
              <a:spcAft>
                <a:spcPts val="0"/>
              </a:spcAft>
              <a:buClr>
                <a:schemeClr val="dk1"/>
              </a:buClr>
              <a:buSzPts val="1200"/>
              <a:buFont typeface="Comfortaa"/>
              <a:buChar char="●"/>
            </a:pPr>
            <a:r>
              <a:rPr lang="en" sz="1200">
                <a:solidFill>
                  <a:schemeClr val="dk1"/>
                </a:solidFill>
                <a:latin typeface="Comfortaa"/>
                <a:ea typeface="Comfortaa"/>
                <a:cs typeface="Comfortaa"/>
                <a:sym typeface="Comfortaa"/>
              </a:rPr>
              <a:t>A book to read</a:t>
            </a:r>
            <a:endParaRPr sz="1200">
              <a:solidFill>
                <a:schemeClr val="dk1"/>
              </a:solidFill>
              <a:latin typeface="Comfortaa"/>
              <a:ea typeface="Comfortaa"/>
              <a:cs typeface="Comfortaa"/>
              <a:sym typeface="Comfortaa"/>
            </a:endParaRPr>
          </a:p>
          <a:p>
            <a:pPr indent="-304800" lvl="0" marL="457200" rtl="0" algn="l">
              <a:spcBef>
                <a:spcPts val="0"/>
              </a:spcBef>
              <a:spcAft>
                <a:spcPts val="0"/>
              </a:spcAft>
              <a:buClr>
                <a:schemeClr val="dk1"/>
              </a:buClr>
              <a:buSzPts val="1200"/>
              <a:buFont typeface="Comfortaa"/>
              <a:buChar char="●"/>
            </a:pPr>
            <a:r>
              <a:rPr lang="en" sz="1200">
                <a:solidFill>
                  <a:schemeClr val="dk1"/>
                </a:solidFill>
                <a:latin typeface="Comfortaa"/>
                <a:ea typeface="Comfortaa"/>
                <a:cs typeface="Comfortaa"/>
                <a:sym typeface="Comfortaa"/>
              </a:rPr>
              <a:t>Pencils or pens</a:t>
            </a:r>
            <a:endParaRPr sz="1200">
              <a:solidFill>
                <a:schemeClr val="dk1"/>
              </a:solidFill>
              <a:latin typeface="Comfortaa"/>
              <a:ea typeface="Comfortaa"/>
              <a:cs typeface="Comfortaa"/>
              <a:sym typeface="Comfortaa"/>
            </a:endParaRPr>
          </a:p>
          <a:p>
            <a:pPr indent="-304800" lvl="0" marL="457200" rtl="0" algn="l">
              <a:spcBef>
                <a:spcPts val="0"/>
              </a:spcBef>
              <a:spcAft>
                <a:spcPts val="0"/>
              </a:spcAft>
              <a:buClr>
                <a:schemeClr val="dk1"/>
              </a:buClr>
              <a:buSzPts val="1200"/>
              <a:buFont typeface="Comfortaa"/>
              <a:buChar char="●"/>
            </a:pPr>
            <a:r>
              <a:rPr lang="en" sz="1200">
                <a:solidFill>
                  <a:schemeClr val="dk1"/>
                </a:solidFill>
                <a:latin typeface="Comfortaa"/>
                <a:ea typeface="Comfortaa"/>
                <a:cs typeface="Comfortaa"/>
                <a:sym typeface="Comfortaa"/>
              </a:rPr>
              <a:t>A charged chromebook</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