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7772400" cy="10058400"/>
  <p:notesSz cx="7011988" cy="9297988"/>
  <p:embeddedFontLst>
    <p:embeddedFont>
      <p:font typeface="Times New Roman Bold" panose="02020803070505020304" pitchFamily="18" charset="0"/>
      <p:regular r:id="rId4"/>
      <p:bold r:id="rId5"/>
    </p:embeddedFont>
    <p:embeddedFont>
      <p:font typeface="Times New Roman Bold Italics" panose="020B0604020202020204" charset="0"/>
      <p:regular r:id="rId6"/>
    </p:embeddedFont>
    <p:embeddedFont>
      <p:font typeface="Times New Roman Italics" panose="020B0604020202020204" charset="0"/>
      <p:regular r:id="rId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70" d="100"/>
          <a:sy n="70" d="100"/>
        </p:scale>
        <p:origin x="1480" y="-8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4.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ea.texas.gov/student-assessment/testing/staar/staar-performance-standards" TargetMode="External"/><Relationship Id="rId2" Type="http://schemas.openxmlformats.org/officeDocument/2006/relationships/hyperlink" Target="https://www.springbranchisd.com/engage/register-to-voluntee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resources.finalsite.net/images/v1675970534/slcschoolsorg/crjjzbvitgk39hcyfuml/G-26-AP-Spanish-10-20-20.pdf" TargetMode="External"/><Relationship Id="rId2" Type="http://schemas.openxmlformats.org/officeDocument/2006/relationships/hyperlink" Target="https://resources.finalsite.net/images/v1627421009/springbranchisdcom/yxhgez2v6czmr5nsokkj/SBISDTranslationandInterpretationProcedure_Exhibit1_4132021.pdf" TargetMode="External"/><Relationship Id="rId1" Type="http://schemas.openxmlformats.org/officeDocument/2006/relationships/slideLayout" Target="../slideLayouts/slideLayout7.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p:cNvGraphicFramePr>
            <a:graphicFrameLocks noGrp="1"/>
          </p:cNvGraphicFramePr>
          <p:nvPr>
            <p:extLst>
              <p:ext uri="{D42A27DB-BD31-4B8C-83A1-F6EECF244321}">
                <p14:modId xmlns:p14="http://schemas.microsoft.com/office/powerpoint/2010/main" val="404850533"/>
              </p:ext>
            </p:extLst>
          </p:nvPr>
        </p:nvGraphicFramePr>
        <p:xfrm>
          <a:off x="582930" y="514832"/>
          <a:ext cx="6830776" cy="314325"/>
        </p:xfrm>
        <a:graphic>
          <a:graphicData uri="http://schemas.openxmlformats.org/drawingml/2006/table">
            <a:tbl>
              <a:tblPr/>
              <a:tblGrid>
                <a:gridCol w="6830776">
                  <a:extLst>
                    <a:ext uri="{9D8B030D-6E8A-4147-A177-3AD203B41FA5}">
                      <a16:colId xmlns:a16="http://schemas.microsoft.com/office/drawing/2014/main" val="20000"/>
                    </a:ext>
                  </a:extLst>
                </a:gridCol>
              </a:tblGrid>
              <a:tr h="314325">
                <a:tc>
                  <a:txBody>
                    <a:bodyPr/>
                    <a:lstStyle/>
                    <a:p>
                      <a:pPr algn="ctr">
                        <a:lnSpc>
                          <a:spcPts val="2100"/>
                        </a:lnSpc>
                        <a:defRPr/>
                      </a:pPr>
                      <a:r>
                        <a:rPr lang="en-US" sz="1500" dirty="0">
                          <a:solidFill>
                            <a:srgbClr val="000000"/>
                          </a:solidFill>
                          <a:latin typeface="Times New Roman Bold Italics"/>
                        </a:rPr>
                        <a:t>Nottingham Elementary </a:t>
                      </a:r>
                      <a:r>
                        <a:rPr lang="en-US" sz="1500" dirty="0">
                          <a:solidFill>
                            <a:srgbClr val="000000"/>
                          </a:solidFill>
                          <a:latin typeface="Times New Roman Bold"/>
                        </a:rPr>
                        <a:t>Parent and Family Engagement Campus Policy 2025-2026</a:t>
                      </a:r>
                      <a:endParaRPr lang="en-US" sz="1100" dirty="0"/>
                    </a:p>
                  </a:txBody>
                  <a:tcPr marL="0" marR="0" marT="0" marB="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0EEFF"/>
                    </a:solidFill>
                  </a:tcPr>
                </a:tc>
                <a:extLst>
                  <a:ext uri="{0D108BD9-81ED-4DB2-BD59-A6C34878D82A}">
                    <a16:rowId xmlns:a16="http://schemas.microsoft.com/office/drawing/2014/main" val="10000"/>
                  </a:ext>
                </a:extLst>
              </a:tr>
            </a:tbl>
          </a:graphicData>
        </a:graphic>
      </p:graphicFrame>
      <p:graphicFrame>
        <p:nvGraphicFramePr>
          <p:cNvPr id="3" name="Table 3"/>
          <p:cNvGraphicFramePr>
            <a:graphicFrameLocks noGrp="1"/>
          </p:cNvGraphicFramePr>
          <p:nvPr>
            <p:extLst>
              <p:ext uri="{D42A27DB-BD31-4B8C-83A1-F6EECF244321}">
                <p14:modId xmlns:p14="http://schemas.microsoft.com/office/powerpoint/2010/main" val="2115145297"/>
              </p:ext>
            </p:extLst>
          </p:nvPr>
        </p:nvGraphicFramePr>
        <p:xfrm>
          <a:off x="582930" y="1028453"/>
          <a:ext cx="6830776" cy="8851089"/>
        </p:xfrm>
        <a:graphic>
          <a:graphicData uri="http://schemas.openxmlformats.org/drawingml/2006/table">
            <a:tbl>
              <a:tblPr/>
              <a:tblGrid>
                <a:gridCol w="1267444">
                  <a:extLst>
                    <a:ext uri="{9D8B030D-6E8A-4147-A177-3AD203B41FA5}">
                      <a16:colId xmlns:a16="http://schemas.microsoft.com/office/drawing/2014/main" val="20000"/>
                    </a:ext>
                  </a:extLst>
                </a:gridCol>
                <a:gridCol w="5563332">
                  <a:extLst>
                    <a:ext uri="{9D8B030D-6E8A-4147-A177-3AD203B41FA5}">
                      <a16:colId xmlns:a16="http://schemas.microsoft.com/office/drawing/2014/main" val="20001"/>
                    </a:ext>
                  </a:extLst>
                </a:gridCol>
              </a:tblGrid>
              <a:tr h="2289812">
                <a:tc>
                  <a:txBody>
                    <a:bodyPr/>
                    <a:lstStyle/>
                    <a:p>
                      <a:pPr algn="l">
                        <a:lnSpc>
                          <a:spcPts val="1749"/>
                        </a:lnSpc>
                        <a:defRPr/>
                      </a:pPr>
                      <a:r>
                        <a:rPr lang="en-US" sz="1399">
                          <a:solidFill>
                            <a:srgbClr val="293039"/>
                          </a:solidFill>
                          <a:latin typeface="Times New Roman Bold"/>
                        </a:rPr>
                        <a:t>Parent and Family Engagement (PFE) Program</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235"/>
                        </a:lnSpc>
                        <a:defRPr/>
                      </a:pPr>
                      <a:r>
                        <a:rPr lang="en-US" sz="1199">
                          <a:solidFill>
                            <a:srgbClr val="000000"/>
                          </a:solidFill>
                          <a:latin typeface="Times New Roman"/>
                        </a:rPr>
                        <a:t>Title I is part of the Every Student Succeeds Act (ESSA). It is a federally funded program to provide all children significant opportunity to receive a fair, equitable, and high-quality education and to close educational achievement gaps. </a:t>
                      </a:r>
                      <a:endParaRPr lang="en-US" sz="1100"/>
                    </a:p>
                    <a:p>
                      <a:pPr>
                        <a:lnSpc>
                          <a:spcPts val="1235"/>
                        </a:lnSpc>
                      </a:pPr>
                      <a:r>
                        <a:rPr lang="en-US" sz="1199">
                          <a:solidFill>
                            <a:srgbClr val="000000"/>
                          </a:solidFill>
                          <a:latin typeface="Times New Roman"/>
                        </a:rPr>
                        <a:t>In order to support the academic success and the growth and development of Every Child and in alignment with the SBISD’s Family Education, Engagement, and Empowerment (Family E3) Framework, Spring Branch ISD (SBISD) is committed to fostering and promoting parent and family engagement as required by ESSA. </a:t>
                      </a:r>
                    </a:p>
                    <a:p>
                      <a:pPr>
                        <a:lnSpc>
                          <a:spcPts val="1235"/>
                        </a:lnSpc>
                      </a:pPr>
                      <a:r>
                        <a:rPr lang="en-US" sz="1199">
                          <a:solidFill>
                            <a:srgbClr val="000000"/>
                          </a:solidFill>
                          <a:latin typeface="Times New Roman"/>
                        </a:rPr>
                        <a:t>Title I funds will be allocated for the implementation of the parent and family engagement (PFE) strategies and programs. All use of funding and activities can be reviewed by the Texas Education Agency upon request to ensure they meet the need of the PFE Program.</a:t>
                      </a: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0"/>
                  </a:ext>
                </a:extLst>
              </a:tr>
              <a:tr h="1731791">
                <a:tc>
                  <a:txBody>
                    <a:bodyPr/>
                    <a:lstStyle/>
                    <a:p>
                      <a:pPr algn="l">
                        <a:lnSpc>
                          <a:spcPts val="1749"/>
                        </a:lnSpc>
                        <a:defRPr/>
                      </a:pPr>
                      <a:r>
                        <a:rPr lang="en-US" sz="1399">
                          <a:solidFill>
                            <a:srgbClr val="293039"/>
                          </a:solidFill>
                          <a:latin typeface="Times New Roman Bold"/>
                        </a:rPr>
                        <a:t>Annual Title I Meetings </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199"/>
                        </a:lnSpc>
                        <a:defRPr/>
                      </a:pPr>
                      <a:r>
                        <a:rPr lang="en-US" sz="1199" dirty="0">
                          <a:solidFill>
                            <a:srgbClr val="000000"/>
                          </a:solidFill>
                          <a:latin typeface="Times New Roman"/>
                        </a:rPr>
                        <a:t>Our campus hosts an annual meeting at a convenient time which we invite and encourage all families of participating children to attend. </a:t>
                      </a:r>
                      <a:endParaRPr lang="en-US" sz="1100" dirty="0"/>
                    </a:p>
                    <a:p>
                      <a:pPr>
                        <a:lnSpc>
                          <a:spcPts val="1199"/>
                        </a:lnSpc>
                      </a:pPr>
                      <a:r>
                        <a:rPr lang="en-US" sz="1199" dirty="0">
                          <a:solidFill>
                            <a:srgbClr val="000000"/>
                          </a:solidFill>
                          <a:latin typeface="Times New Roman"/>
                        </a:rPr>
                        <a:t>The schedule and locations listed below are subject to change. Any changes made will be communicated via </a:t>
                      </a:r>
                      <a:r>
                        <a:rPr lang="en-US" sz="1200" dirty="0">
                          <a:latin typeface="Times New Roman" panose="02020603050405020304" pitchFamily="18" charset="0"/>
                          <a:cs typeface="Times New Roman" panose="02020603050405020304" pitchFamily="18" charset="0"/>
                        </a:rPr>
                        <a:t>Tuesday Folders and School Messenger</a:t>
                      </a:r>
                      <a:r>
                        <a:rPr lang="en-US" sz="1199" dirty="0">
                          <a:solidFill>
                            <a:srgbClr val="000000"/>
                          </a:solidFill>
                          <a:latin typeface="Times New Roman"/>
                        </a:rPr>
                        <a:t>. </a:t>
                      </a:r>
                    </a:p>
                    <a:p>
                      <a:pPr marL="259078" lvl="1" indent="-129539">
                        <a:lnSpc>
                          <a:spcPts val="1199"/>
                        </a:lnSpc>
                        <a:buFont typeface="Arial"/>
                        <a:buChar char="•"/>
                      </a:pPr>
                      <a:r>
                        <a:rPr lang="en-US" sz="1200" dirty="0">
                          <a:latin typeface="Times New Roman" panose="02020603050405020304" pitchFamily="18" charset="0"/>
                          <a:cs typeface="Times New Roman" panose="02020603050405020304" pitchFamily="18" charset="0"/>
                        </a:rPr>
                        <a:t>8/29/25, 4:30, 5:00, 5:30; Teachers' Classrooms </a:t>
                      </a:r>
                    </a:p>
                    <a:p>
                      <a:pPr marL="259078" lvl="1" indent="-129539">
                        <a:lnSpc>
                          <a:spcPts val="1199"/>
                        </a:lnSpc>
                        <a:buFont typeface="Arial"/>
                        <a:buChar char="•"/>
                      </a:pPr>
                      <a:r>
                        <a:rPr lang="en-US" sz="1200" dirty="0">
                          <a:latin typeface="Times New Roman" panose="02020603050405020304" pitchFamily="18" charset="0"/>
                          <a:cs typeface="Times New Roman" panose="02020603050405020304" pitchFamily="18" charset="0"/>
                        </a:rPr>
                        <a:t>9/11/25, 4:30, 5:00, 5:30; Teachers' Classrooms </a:t>
                      </a:r>
                      <a:endParaRPr lang="en-US" sz="1199" dirty="0">
                        <a:solidFill>
                          <a:srgbClr val="000000"/>
                        </a:solidFill>
                        <a:latin typeface="Times New Roman" panose="02020603050405020304" pitchFamily="18" charset="0"/>
                        <a:cs typeface="Times New Roman" panose="02020603050405020304" pitchFamily="18" charset="0"/>
                      </a:endParaRP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1"/>
                  </a:ext>
                </a:extLst>
              </a:tr>
              <a:tr h="1487891">
                <a:tc>
                  <a:txBody>
                    <a:bodyPr/>
                    <a:lstStyle/>
                    <a:p>
                      <a:pPr algn="l">
                        <a:lnSpc>
                          <a:spcPts val="1749"/>
                        </a:lnSpc>
                        <a:defRPr/>
                      </a:pPr>
                      <a:r>
                        <a:rPr lang="en-US" sz="1399">
                          <a:solidFill>
                            <a:srgbClr val="293039"/>
                          </a:solidFill>
                          <a:latin typeface="Times New Roman Bold"/>
                        </a:rPr>
                        <a:t>How to Get Engaged</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marL="259078" lvl="1" indent="-129539" algn="l">
                        <a:lnSpc>
                          <a:spcPts val="1199"/>
                        </a:lnSpc>
                        <a:buFont typeface="Arial"/>
                        <a:buChar char="•"/>
                        <a:defRPr/>
                      </a:pPr>
                      <a:r>
                        <a:rPr lang="en-US" sz="1200" dirty="0">
                          <a:latin typeface="Times New Roman" panose="02020603050405020304" pitchFamily="18" charset="0"/>
                          <a:cs typeface="Times New Roman" panose="02020603050405020304" pitchFamily="18" charset="0"/>
                        </a:rPr>
                        <a:t>Join our Nottingham PTA at https://nottinghampta.membershiptoolkit.com/ </a:t>
                      </a:r>
                    </a:p>
                    <a:p>
                      <a:pPr marL="259078" lvl="1" indent="-129539" algn="l">
                        <a:lnSpc>
                          <a:spcPts val="1199"/>
                        </a:lnSpc>
                        <a:buFont typeface="Arial"/>
                        <a:buChar char="•"/>
                        <a:defRPr/>
                      </a:pPr>
                      <a:r>
                        <a:rPr lang="en-US" sz="1200" dirty="0">
                          <a:latin typeface="Times New Roman" panose="02020603050405020304" pitchFamily="18" charset="0"/>
                          <a:cs typeface="Times New Roman" panose="02020603050405020304" pitchFamily="18" charset="0"/>
                        </a:rPr>
                        <a:t>Attend our NHE Family events throughout the year </a:t>
                      </a:r>
                    </a:p>
                    <a:p>
                      <a:pPr marL="259078" lvl="1" indent="-129539">
                        <a:lnSpc>
                          <a:spcPts val="1199"/>
                        </a:lnSpc>
                        <a:buFont typeface="Arial"/>
                        <a:buChar char="•"/>
                      </a:pPr>
                      <a:r>
                        <a:rPr lang="en-US" sz="1199" dirty="0">
                          <a:solidFill>
                            <a:srgbClr val="000000"/>
                          </a:solidFill>
                          <a:latin typeface="Times New Roman"/>
                        </a:rPr>
                        <a:t>Apply to be an SBISD volunteer at </a:t>
                      </a:r>
                      <a:r>
                        <a:rPr lang="en-US" sz="1199" u="sng" dirty="0">
                          <a:solidFill>
                            <a:srgbClr val="000000"/>
                          </a:solidFill>
                          <a:latin typeface="Times New Roman"/>
                          <a:hlinkClick r:id="rId2" tooltip="https://www.springbranchisd.com/engage/register-to-volunteer"/>
                        </a:rPr>
                        <a:t>https://www.springbranchisd.com/engage/register-to-volunteer</a:t>
                      </a:r>
                      <a:r>
                        <a:rPr lang="en-US" sz="1199" dirty="0">
                          <a:solidFill>
                            <a:srgbClr val="000000"/>
                          </a:solidFill>
                          <a:latin typeface="Times New Roman"/>
                        </a:rPr>
                        <a:t>      </a:t>
                      </a:r>
                    </a:p>
                    <a:p>
                      <a:pPr marL="259078" lvl="1" indent="-129539">
                        <a:lnSpc>
                          <a:spcPts val="1199"/>
                        </a:lnSpc>
                        <a:buFont typeface="Arial"/>
                        <a:buChar char="•"/>
                      </a:pPr>
                      <a:r>
                        <a:rPr lang="en-US" sz="1199" dirty="0">
                          <a:solidFill>
                            <a:srgbClr val="000000"/>
                          </a:solidFill>
                          <a:latin typeface="Times New Roman"/>
                        </a:rPr>
                        <a:t>Volunteer information</a:t>
                      </a:r>
                      <a:r>
                        <a:rPr lang="en-US" sz="1200" dirty="0">
                          <a:solidFill>
                            <a:srgbClr val="000000"/>
                          </a:solidFill>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Sign-up opportunities can be found at https://nottinghampta.membershiptoolkit.com/volunteers</a:t>
                      </a:r>
                      <a:endParaRPr lang="en-US" sz="1200" dirty="0">
                        <a:solidFill>
                          <a:srgbClr val="000000"/>
                        </a:solidFill>
                        <a:latin typeface="Times New Roman" panose="02020603050405020304" pitchFamily="18" charset="0"/>
                        <a:cs typeface="Times New Roman" panose="02020603050405020304" pitchFamily="18" charset="0"/>
                      </a:endParaRP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2"/>
                  </a:ext>
                </a:extLst>
              </a:tr>
              <a:tr h="1716347">
                <a:tc>
                  <a:txBody>
                    <a:bodyPr/>
                    <a:lstStyle/>
                    <a:p>
                      <a:pPr algn="l">
                        <a:lnSpc>
                          <a:spcPts val="1749"/>
                        </a:lnSpc>
                        <a:defRPr/>
                      </a:pPr>
                      <a:r>
                        <a:rPr lang="en-US" sz="1399">
                          <a:solidFill>
                            <a:srgbClr val="293039"/>
                          </a:solidFill>
                          <a:latin typeface="Times New Roman Bold"/>
                        </a:rPr>
                        <a:t>Family Trainings and Activities </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199"/>
                        </a:lnSpc>
                        <a:defRPr/>
                      </a:pPr>
                      <a:r>
                        <a:rPr lang="en-US" sz="1199" dirty="0">
                          <a:solidFill>
                            <a:srgbClr val="000000"/>
                          </a:solidFill>
                          <a:latin typeface="Times New Roman"/>
                        </a:rPr>
                        <a:t>We believe all families play a crucial role in their children's learning journey. Our goal is to provide valuable training opportunities that promote participation to support student academic achievement and address family’s needs. These opportunities provide a chance for the school and the family to exchange essential information. Any changes made will be communicated via </a:t>
                      </a:r>
                      <a:r>
                        <a:rPr lang="en-US" sz="1199" i="0" dirty="0">
                          <a:solidFill>
                            <a:srgbClr val="000000"/>
                          </a:solidFill>
                          <a:latin typeface="Times New Roman Italics"/>
                        </a:rPr>
                        <a:t>School Messenger</a:t>
                      </a:r>
                      <a:r>
                        <a:rPr lang="en-US" sz="1199" dirty="0">
                          <a:solidFill>
                            <a:srgbClr val="000000"/>
                          </a:solidFill>
                          <a:latin typeface="Times New Roman"/>
                        </a:rPr>
                        <a:t>.</a:t>
                      </a:r>
                      <a:endParaRPr lang="en-US" sz="1100" dirty="0"/>
                    </a:p>
                    <a:p>
                      <a:pPr marL="259078" lvl="1" indent="-129539">
                        <a:lnSpc>
                          <a:spcPts val="1199"/>
                        </a:lnSpc>
                        <a:buFont typeface="Arial"/>
                        <a:buChar char="•"/>
                      </a:pPr>
                      <a:r>
                        <a:rPr lang="en-US" sz="1200" dirty="0">
                          <a:latin typeface="Times New Roman" panose="02020603050405020304" pitchFamily="18" charset="0"/>
                          <a:cs typeface="Times New Roman" panose="02020603050405020304" pitchFamily="18" charset="0"/>
                        </a:rPr>
                        <a:t>Open House 9/11/25, 4:30, 5:00, 5:30</a:t>
                      </a:r>
                    </a:p>
                    <a:p>
                      <a:pPr marL="259078" lvl="1" indent="-129539">
                        <a:lnSpc>
                          <a:spcPts val="1199"/>
                        </a:lnSpc>
                        <a:buFont typeface="Arial"/>
                        <a:buChar char="•"/>
                      </a:pPr>
                      <a:r>
                        <a:rPr lang="en-US" sz="1200" dirty="0">
                          <a:latin typeface="Times New Roman" panose="02020603050405020304" pitchFamily="18" charset="0"/>
                          <a:cs typeface="Times New Roman" panose="02020603050405020304" pitchFamily="18" charset="0"/>
                        </a:rPr>
                        <a:t>Classroom Volunteer Orientation 8/26/25</a:t>
                      </a: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3"/>
                  </a:ext>
                </a:extLst>
              </a:tr>
              <a:tr h="1625248">
                <a:tc>
                  <a:txBody>
                    <a:bodyPr/>
                    <a:lstStyle/>
                    <a:p>
                      <a:pPr algn="l">
                        <a:lnSpc>
                          <a:spcPts val="1749"/>
                        </a:lnSpc>
                        <a:defRPr/>
                      </a:pPr>
                      <a:r>
                        <a:rPr lang="en-US" sz="1399">
                          <a:solidFill>
                            <a:srgbClr val="293039"/>
                          </a:solidFill>
                          <a:latin typeface="Times New Roman Bold"/>
                        </a:rPr>
                        <a:t>Curriculum and Assessments </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200"/>
                        </a:lnSpc>
                        <a:defRPr/>
                      </a:pPr>
                      <a:r>
                        <a:rPr lang="en-US" sz="1200" dirty="0">
                          <a:solidFill>
                            <a:srgbClr val="000000"/>
                          </a:solidFill>
                          <a:latin typeface="Times New Roman"/>
                        </a:rPr>
                        <a:t>Our campus utilizes high-quality curriculum that supports student success. The State’s Performance Standards can be found on this website: </a:t>
                      </a:r>
                      <a:r>
                        <a:rPr lang="en-US" sz="1200" u="sng" dirty="0">
                          <a:solidFill>
                            <a:srgbClr val="1A62FF"/>
                          </a:solidFill>
                          <a:latin typeface="Times New Roman Italics"/>
                          <a:hlinkClick r:id="rId3" tooltip="https://tea.texas.gov/student-assessment/testing/staar/staar-performance-standards"/>
                        </a:rPr>
                        <a:t>https://tea.texas.gov/student-assessment/testing/staar/staar-performance-standards </a:t>
                      </a:r>
                      <a:r>
                        <a:rPr lang="en-US" sz="1200" dirty="0">
                          <a:solidFill>
                            <a:srgbClr val="000000"/>
                          </a:solidFill>
                          <a:latin typeface="Times New Roman"/>
                        </a:rPr>
                        <a:t>Our campus tracks each child’s growth throughout the year using the assessments mentioned below. Common formative assessments include: </a:t>
                      </a:r>
                      <a:endParaRPr lang="en-US" sz="1100" dirty="0"/>
                    </a:p>
                    <a:p>
                      <a:pPr marL="259080" lvl="1" indent="-129540">
                        <a:lnSpc>
                          <a:spcPts val="1200"/>
                        </a:lnSpc>
                        <a:buFont typeface="Arial"/>
                        <a:buChar char="•"/>
                      </a:pPr>
                      <a:r>
                        <a:rPr lang="en-US" sz="1200" dirty="0">
                          <a:latin typeface="Times New Roman" panose="02020603050405020304" pitchFamily="18" charset="0"/>
                          <a:cs typeface="Times New Roman" panose="02020603050405020304" pitchFamily="18" charset="0"/>
                        </a:rPr>
                        <a:t>PSA’S </a:t>
                      </a:r>
                    </a:p>
                    <a:p>
                      <a:pPr marL="259080" lvl="1" indent="-129540">
                        <a:lnSpc>
                          <a:spcPts val="1200"/>
                        </a:lnSpc>
                        <a:buFont typeface="Arial"/>
                        <a:buChar char="•"/>
                      </a:pPr>
                      <a:r>
                        <a:rPr lang="en-US" sz="1200" dirty="0">
                          <a:latin typeface="Times New Roman" panose="02020603050405020304" pitchFamily="18" charset="0"/>
                          <a:cs typeface="Times New Roman" panose="02020603050405020304" pitchFamily="18" charset="0"/>
                        </a:rPr>
                        <a:t>Common Assessments </a:t>
                      </a:r>
                    </a:p>
                    <a:p>
                      <a:pPr marL="259080" lvl="1" indent="-129540">
                        <a:lnSpc>
                          <a:spcPts val="1200"/>
                        </a:lnSpc>
                        <a:buFont typeface="Arial"/>
                        <a:buChar char="•"/>
                      </a:pPr>
                      <a:r>
                        <a:rPr lang="en-US" sz="1200" dirty="0">
                          <a:latin typeface="Times New Roman" panose="02020603050405020304" pitchFamily="18" charset="0"/>
                          <a:cs typeface="Times New Roman" panose="02020603050405020304" pitchFamily="18" charset="0"/>
                        </a:rPr>
                        <a:t>District Assessments</a:t>
                      </a:r>
                      <a:endParaRPr lang="en-US" sz="1200" dirty="0">
                        <a:solidFill>
                          <a:srgbClr val="000000"/>
                        </a:solidFill>
                        <a:latin typeface="Times New Roman" panose="02020603050405020304" pitchFamily="18" charset="0"/>
                        <a:cs typeface="Times New Roman" panose="02020603050405020304" pitchFamily="18" charset="0"/>
                      </a:endParaRP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p:cNvGraphicFramePr>
            <a:graphicFrameLocks noGrp="1"/>
          </p:cNvGraphicFramePr>
          <p:nvPr>
            <p:extLst>
              <p:ext uri="{D42A27DB-BD31-4B8C-83A1-F6EECF244321}">
                <p14:modId xmlns:p14="http://schemas.microsoft.com/office/powerpoint/2010/main" val="3011454692"/>
              </p:ext>
            </p:extLst>
          </p:nvPr>
        </p:nvGraphicFramePr>
        <p:xfrm>
          <a:off x="495490" y="170198"/>
          <a:ext cx="6813686" cy="7759825"/>
        </p:xfrm>
        <a:graphic>
          <a:graphicData uri="http://schemas.openxmlformats.org/drawingml/2006/table">
            <a:tbl>
              <a:tblPr/>
              <a:tblGrid>
                <a:gridCol w="1173271">
                  <a:extLst>
                    <a:ext uri="{9D8B030D-6E8A-4147-A177-3AD203B41FA5}">
                      <a16:colId xmlns:a16="http://schemas.microsoft.com/office/drawing/2014/main" val="20000"/>
                    </a:ext>
                  </a:extLst>
                </a:gridCol>
                <a:gridCol w="5640415">
                  <a:extLst>
                    <a:ext uri="{9D8B030D-6E8A-4147-A177-3AD203B41FA5}">
                      <a16:colId xmlns:a16="http://schemas.microsoft.com/office/drawing/2014/main" val="20001"/>
                    </a:ext>
                  </a:extLst>
                </a:gridCol>
              </a:tblGrid>
              <a:tr h="1134868">
                <a:tc>
                  <a:txBody>
                    <a:bodyPr/>
                    <a:lstStyle/>
                    <a:p>
                      <a:pPr algn="l">
                        <a:lnSpc>
                          <a:spcPts val="1749"/>
                        </a:lnSpc>
                        <a:defRPr/>
                      </a:pPr>
                      <a:r>
                        <a:rPr lang="en-US" sz="1399">
                          <a:solidFill>
                            <a:srgbClr val="293039"/>
                          </a:solidFill>
                          <a:latin typeface="Times New Roman Bold"/>
                        </a:rPr>
                        <a:t>How to Request Regular Meetings </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200"/>
                        </a:lnSpc>
                        <a:defRPr/>
                      </a:pPr>
                      <a:r>
                        <a:rPr lang="en-US" sz="1200" dirty="0">
                          <a:solidFill>
                            <a:srgbClr val="000000"/>
                          </a:solidFill>
                          <a:latin typeface="Times New Roman"/>
                        </a:rPr>
                        <a:t>We welcome any ideas, feedback, and concerns as we want our school to be a place where everyone feels safe and welcomed. </a:t>
                      </a:r>
                      <a:r>
                        <a:rPr lang="en-US" sz="1200" dirty="0">
                          <a:latin typeface="Times New Roman" panose="02020603050405020304" pitchFamily="18" charset="0"/>
                          <a:cs typeface="Times New Roman" panose="02020603050405020304" pitchFamily="18" charset="0"/>
                        </a:rPr>
                        <a:t>Please email your student’s teacher to set up an appointment.</a:t>
                      </a: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0"/>
                  </a:ext>
                </a:extLst>
              </a:tr>
              <a:tr h="3486238">
                <a:tc>
                  <a:txBody>
                    <a:bodyPr/>
                    <a:lstStyle/>
                    <a:p>
                      <a:pPr algn="l">
                        <a:lnSpc>
                          <a:spcPts val="1624"/>
                        </a:lnSpc>
                        <a:defRPr/>
                      </a:pPr>
                      <a:r>
                        <a:rPr lang="en-US" sz="1299">
                          <a:solidFill>
                            <a:srgbClr val="293039"/>
                          </a:solidFill>
                          <a:latin typeface="Times New Roman Bold"/>
                        </a:rPr>
                        <a:t>Parent Notification on Teacher Qualification</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200"/>
                        </a:lnSpc>
                        <a:defRPr/>
                      </a:pPr>
                      <a:r>
                        <a:rPr lang="en-US" sz="1200" dirty="0">
                          <a:solidFill>
                            <a:srgbClr val="000000"/>
                          </a:solidFill>
                          <a:latin typeface="Times New Roman"/>
                        </a:rPr>
                        <a:t>As a parent of a student in a Title I school, you have the right to request and receive in a timely manner information regarding the professional qualifications of your student’s classroom teachers and/or paraprofessionals. </a:t>
                      </a:r>
                      <a:endParaRPr lang="en-US" sz="1100" dirty="0"/>
                    </a:p>
                    <a:p>
                      <a:pPr>
                        <a:lnSpc>
                          <a:spcPts val="1200"/>
                        </a:lnSpc>
                      </a:pPr>
                      <a:r>
                        <a:rPr lang="en-US" sz="1200" dirty="0">
                          <a:solidFill>
                            <a:srgbClr val="000000"/>
                          </a:solidFill>
                          <a:latin typeface="Times New Roman"/>
                        </a:rPr>
                        <a:t>The information regarding the professional qualifications of your student’s classroom teachers/paraprofessional shall include the following: </a:t>
                      </a:r>
                    </a:p>
                    <a:p>
                      <a:pPr>
                        <a:lnSpc>
                          <a:spcPts val="1200"/>
                        </a:lnSpc>
                      </a:pPr>
                      <a:r>
                        <a:rPr lang="en-US" sz="1200" dirty="0">
                          <a:solidFill>
                            <a:srgbClr val="000000"/>
                          </a:solidFill>
                          <a:latin typeface="Times New Roman"/>
                        </a:rPr>
                        <a:t>I. If the teacher has met state certification/qualification criteria for the grade level and subject areas taught: </a:t>
                      </a:r>
                    </a:p>
                    <a:p>
                      <a:pPr>
                        <a:lnSpc>
                          <a:spcPts val="1200"/>
                        </a:lnSpc>
                      </a:pPr>
                      <a:r>
                        <a:rPr lang="en-US" sz="1200" dirty="0">
                          <a:solidFill>
                            <a:srgbClr val="000000"/>
                          </a:solidFill>
                          <a:latin typeface="Times New Roman"/>
                        </a:rPr>
                        <a:t>II. If the teacher is teaching under emergency or other provisional status through which state certification/qualification criteria are waived; </a:t>
                      </a:r>
                    </a:p>
                    <a:p>
                      <a:pPr>
                        <a:lnSpc>
                          <a:spcPts val="1200"/>
                        </a:lnSpc>
                      </a:pPr>
                      <a:r>
                        <a:rPr lang="en-US" sz="1200" dirty="0">
                          <a:solidFill>
                            <a:srgbClr val="000000"/>
                          </a:solidFill>
                          <a:latin typeface="Times New Roman"/>
                        </a:rPr>
                        <a:t>III. The teacher is assigned in the field of discipline of the certification; </a:t>
                      </a:r>
                    </a:p>
                    <a:p>
                      <a:pPr>
                        <a:lnSpc>
                          <a:spcPts val="1200"/>
                        </a:lnSpc>
                      </a:pPr>
                      <a:r>
                        <a:rPr lang="en-US" sz="1200" dirty="0">
                          <a:solidFill>
                            <a:srgbClr val="000000"/>
                          </a:solidFill>
                          <a:latin typeface="Times New Roman"/>
                        </a:rPr>
                        <a:t>IV. Whether the student is provided services by paraprofessionals, and if so, their qualifications. </a:t>
                      </a:r>
                    </a:p>
                    <a:p>
                      <a:pPr>
                        <a:lnSpc>
                          <a:spcPts val="1200"/>
                        </a:lnSpc>
                      </a:pPr>
                      <a:r>
                        <a:rPr lang="en-US" sz="1200" dirty="0">
                          <a:solidFill>
                            <a:srgbClr val="000000"/>
                          </a:solidFill>
                          <a:latin typeface="Times New Roman"/>
                        </a:rPr>
                        <a:t>In addition to the above information, you will be notified if your student has been taught for four or more consecutive weeks by a teacher who does not meet the applicable state certification requirements at the grade level and subject area in which the teacher has been assigned. Teachers may meet this requirement if the district is implementing its approved District Innovation teacher certification policy or if the teacher meets the State Certification assignment rules. </a:t>
                      </a:r>
                    </a:p>
                    <a:p>
                      <a:pPr>
                        <a:lnSpc>
                          <a:spcPts val="1200"/>
                        </a:lnSpc>
                      </a:pPr>
                      <a:r>
                        <a:rPr lang="en-US" sz="1200" dirty="0">
                          <a:solidFill>
                            <a:srgbClr val="000000"/>
                          </a:solidFill>
                          <a:latin typeface="Times New Roman"/>
                        </a:rPr>
                        <a:t>If you would like to receive any additional information about any of the above issues, please contact Dr. Justin Wright at 713-251-6400.</a:t>
                      </a:r>
                      <a:endParaRPr lang="en-US" sz="1200" dirty="0">
                        <a:solidFill>
                          <a:srgbClr val="000000"/>
                        </a:solidFill>
                        <a:latin typeface="Times New Roman Italics"/>
                      </a:endParaRP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1"/>
                  </a:ext>
                </a:extLst>
              </a:tr>
              <a:tr h="1426309">
                <a:tc>
                  <a:txBody>
                    <a:bodyPr/>
                    <a:lstStyle/>
                    <a:p>
                      <a:pPr algn="l">
                        <a:lnSpc>
                          <a:spcPts val="1749"/>
                        </a:lnSpc>
                        <a:defRPr/>
                      </a:pPr>
                      <a:r>
                        <a:rPr lang="en-US" sz="1399">
                          <a:solidFill>
                            <a:srgbClr val="293039"/>
                          </a:solidFill>
                          <a:latin typeface="Times New Roman Bold"/>
                        </a:rPr>
                        <a:t>Home-School Compact</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199"/>
                        </a:lnSpc>
                        <a:defRPr/>
                      </a:pPr>
                      <a:r>
                        <a:rPr lang="en-US" sz="1199" dirty="0">
                          <a:solidFill>
                            <a:srgbClr val="000000"/>
                          </a:solidFill>
                          <a:latin typeface="Times New Roman"/>
                        </a:rPr>
                        <a:t>Because our campus is a recipient of Title I, Part A funds, we shall develop jointly with parents a school-home compact. This outlines how families, the entire school staff, and students will share the responsibility for improved student academic achievement. Our aim is to establish a strong partnership that will assist children in meeting the State's high standards. We will distribute Home-School Compact by: </a:t>
                      </a:r>
                      <a:endParaRPr lang="en-US" sz="1100" dirty="0"/>
                    </a:p>
                    <a:p>
                      <a:pPr marL="259078" lvl="1" indent="-129539">
                        <a:lnSpc>
                          <a:spcPts val="1199"/>
                        </a:lnSpc>
                        <a:buFont typeface="Arial"/>
                        <a:buChar char="•"/>
                      </a:pPr>
                      <a:r>
                        <a:rPr lang="en-US" sz="1199" i="0" u="sng" dirty="0">
                          <a:solidFill>
                            <a:srgbClr val="000000"/>
                          </a:solidFill>
                          <a:latin typeface="Times New Roman" panose="02020603050405020304" pitchFamily="18" charset="0"/>
                          <a:cs typeface="Times New Roman" panose="02020603050405020304" pitchFamily="18" charset="0"/>
                        </a:rPr>
                        <a:t>https://nhe.springbranchisd.com/</a:t>
                      </a:r>
                    </a:p>
                    <a:p>
                      <a:pPr marL="259078" lvl="1" indent="-129539">
                        <a:lnSpc>
                          <a:spcPts val="1199"/>
                        </a:lnSpc>
                        <a:buFont typeface="Arial"/>
                        <a:buChar char="•"/>
                      </a:pPr>
                      <a:r>
                        <a:rPr lang="en-US" sz="1200" dirty="0">
                          <a:latin typeface="Times New Roman" panose="02020603050405020304" pitchFamily="18" charset="0"/>
                          <a:ea typeface="Tahoma" panose="020B0604030504040204" pitchFamily="34" charset="0"/>
                          <a:cs typeface="Times New Roman" panose="02020603050405020304" pitchFamily="18" charset="0"/>
                        </a:rPr>
                        <a:t>Copy - Meet teacher &amp; Open House</a:t>
                      </a:r>
                      <a:endParaRPr lang="en-US" sz="1199" dirty="0">
                        <a:solidFill>
                          <a:srgbClr val="000000"/>
                        </a:solidFill>
                        <a:latin typeface="Times New Roman" panose="02020603050405020304" pitchFamily="18" charset="0"/>
                        <a:ea typeface="Tahoma" panose="020B0604030504040204" pitchFamily="34" charset="0"/>
                        <a:cs typeface="Times New Roman" panose="02020603050405020304" pitchFamily="18" charset="0"/>
                      </a:endParaRP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2"/>
                  </a:ext>
                </a:extLst>
              </a:tr>
              <a:tr h="1712410">
                <a:tc>
                  <a:txBody>
                    <a:bodyPr/>
                    <a:lstStyle/>
                    <a:p>
                      <a:pPr algn="l">
                        <a:lnSpc>
                          <a:spcPts val="1749"/>
                        </a:lnSpc>
                        <a:defRPr/>
                      </a:pPr>
                      <a:r>
                        <a:rPr lang="en-US" sz="1399">
                          <a:solidFill>
                            <a:srgbClr val="293039"/>
                          </a:solidFill>
                          <a:latin typeface="Times New Roman Bold"/>
                        </a:rPr>
                        <a:t>Translation Procedure </a:t>
                      </a:r>
                      <a:endParaRPr lang="en-US" sz="1100"/>
                    </a:p>
                  </a:txBody>
                  <a:tcPr marL="95250" marR="95250" marT="95250" marB="95250" anchor="ctr">
                    <a:lnL w="9525" cap="flat" cmpd="sng" algn="ctr">
                      <a:solidFill>
                        <a:srgbClr val="FFFFFF"/>
                      </a:solidFill>
                      <a:prstDash val="solid"/>
                      <a:round/>
                      <a:headEnd type="none" w="med" len="med"/>
                      <a:tailEnd type="none" w="med" len="med"/>
                    </a:lnL>
                    <a:lnR w="9525" cap="flat" cmpd="sng" algn="ctr">
                      <a:solidFill>
                        <a:srgbClr val="3B75C2"/>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solidFill>
                      <a:srgbClr val="E0EEFF"/>
                    </a:solidFill>
                  </a:tcPr>
                </a:tc>
                <a:tc>
                  <a:txBody>
                    <a:bodyPr/>
                    <a:lstStyle/>
                    <a:p>
                      <a:pPr algn="l">
                        <a:lnSpc>
                          <a:spcPts val="1199"/>
                        </a:lnSpc>
                        <a:defRPr/>
                      </a:pPr>
                      <a:r>
                        <a:rPr lang="en-US" sz="1199" dirty="0">
                          <a:solidFill>
                            <a:srgbClr val="000000"/>
                          </a:solidFill>
                          <a:latin typeface="Times New Roman"/>
                        </a:rPr>
                        <a:t>Our campus will ensure that information related to school and family programs, meetings, and other activities is sent to the families of participating children in a format and, to the extent practicable, in a language the families can understand in accordance with our </a:t>
                      </a:r>
                      <a:r>
                        <a:rPr lang="en-US" sz="1199" u="sng" dirty="0">
                          <a:solidFill>
                            <a:srgbClr val="1A62FF"/>
                          </a:solidFill>
                          <a:latin typeface="Times New Roman"/>
                          <a:hlinkClick r:id="rId2" tooltip="https://resources.finalsite.net/images/v1627421009/springbranchisdcom/yxhgez2v6czmr5nsokkj/SBISDTranslationandInterpretationProcedure_Exhibit1_4132021.pdf"/>
                        </a:rPr>
                        <a:t>District Translation and Interpretation Procedure.</a:t>
                      </a:r>
                      <a:endParaRPr lang="en-US" sz="1100" dirty="0"/>
                    </a:p>
                    <a:p>
                      <a:pPr>
                        <a:lnSpc>
                          <a:spcPts val="1199"/>
                        </a:lnSpc>
                      </a:pPr>
                      <a:r>
                        <a:rPr lang="en-US" sz="1199" dirty="0">
                          <a:solidFill>
                            <a:srgbClr val="000000"/>
                          </a:solidFill>
                          <a:latin typeface="Times New Roman Italics"/>
                        </a:rPr>
                        <a:t>Nuestra </a:t>
                      </a:r>
                      <a:r>
                        <a:rPr lang="en-US" sz="1199" dirty="0" err="1">
                          <a:solidFill>
                            <a:srgbClr val="000000"/>
                          </a:solidFill>
                          <a:latin typeface="Times New Roman Italics"/>
                        </a:rPr>
                        <a:t>escuela</a:t>
                      </a:r>
                      <a:r>
                        <a:rPr lang="en-US" sz="1199" dirty="0">
                          <a:solidFill>
                            <a:srgbClr val="000000"/>
                          </a:solidFill>
                          <a:latin typeface="Times New Roman Italics"/>
                        </a:rPr>
                        <a:t> </a:t>
                      </a:r>
                      <a:r>
                        <a:rPr lang="en-US" sz="1199" dirty="0" err="1">
                          <a:solidFill>
                            <a:srgbClr val="000000"/>
                          </a:solidFill>
                          <a:latin typeface="Times New Roman Italics"/>
                        </a:rPr>
                        <a:t>garantizará</a:t>
                      </a:r>
                      <a:r>
                        <a:rPr lang="en-US" sz="1199" dirty="0">
                          <a:solidFill>
                            <a:srgbClr val="000000"/>
                          </a:solidFill>
                          <a:latin typeface="Times New Roman Italics"/>
                        </a:rPr>
                        <a:t> que la </a:t>
                      </a:r>
                      <a:r>
                        <a:rPr lang="en-US" sz="1199" dirty="0" err="1">
                          <a:solidFill>
                            <a:srgbClr val="000000"/>
                          </a:solidFill>
                          <a:latin typeface="Times New Roman Italics"/>
                        </a:rPr>
                        <a:t>información</a:t>
                      </a:r>
                      <a:r>
                        <a:rPr lang="en-US" sz="1199" dirty="0">
                          <a:solidFill>
                            <a:srgbClr val="000000"/>
                          </a:solidFill>
                          <a:latin typeface="Times New Roman Italics"/>
                        </a:rPr>
                        <a:t> </a:t>
                      </a:r>
                      <a:r>
                        <a:rPr lang="en-US" sz="1199" dirty="0" err="1">
                          <a:solidFill>
                            <a:srgbClr val="000000"/>
                          </a:solidFill>
                          <a:latin typeface="Times New Roman Italics"/>
                        </a:rPr>
                        <a:t>relacionada</a:t>
                      </a:r>
                      <a:r>
                        <a:rPr lang="en-US" sz="1199" dirty="0">
                          <a:solidFill>
                            <a:srgbClr val="000000"/>
                          </a:solidFill>
                          <a:latin typeface="Times New Roman Italics"/>
                        </a:rPr>
                        <a:t> con </a:t>
                      </a:r>
                      <a:r>
                        <a:rPr lang="en-US" sz="1199" dirty="0" err="1">
                          <a:solidFill>
                            <a:srgbClr val="000000"/>
                          </a:solidFill>
                          <a:latin typeface="Times New Roman Italics"/>
                        </a:rPr>
                        <a:t>los</a:t>
                      </a:r>
                      <a:r>
                        <a:rPr lang="en-US" sz="1199" dirty="0">
                          <a:solidFill>
                            <a:srgbClr val="000000"/>
                          </a:solidFill>
                          <a:latin typeface="Times New Roman Italics"/>
                        </a:rPr>
                        <a:t> </a:t>
                      </a:r>
                      <a:r>
                        <a:rPr lang="en-US" sz="1199" dirty="0" err="1">
                          <a:solidFill>
                            <a:srgbClr val="000000"/>
                          </a:solidFill>
                          <a:latin typeface="Times New Roman Italics"/>
                        </a:rPr>
                        <a:t>programas</a:t>
                      </a:r>
                      <a:r>
                        <a:rPr lang="en-US" sz="1199" dirty="0">
                          <a:solidFill>
                            <a:srgbClr val="000000"/>
                          </a:solidFill>
                          <a:latin typeface="Times New Roman Italics"/>
                        </a:rPr>
                        <a:t>, </a:t>
                      </a:r>
                      <a:r>
                        <a:rPr lang="en-US" sz="1199" dirty="0" err="1">
                          <a:solidFill>
                            <a:srgbClr val="000000"/>
                          </a:solidFill>
                          <a:latin typeface="Times New Roman Italics"/>
                        </a:rPr>
                        <a:t>reuniones</a:t>
                      </a:r>
                      <a:r>
                        <a:rPr lang="en-US" sz="1199" dirty="0">
                          <a:solidFill>
                            <a:srgbClr val="000000"/>
                          </a:solidFill>
                          <a:latin typeface="Times New Roman Italics"/>
                        </a:rPr>
                        <a:t> y </a:t>
                      </a:r>
                      <a:r>
                        <a:rPr lang="en-US" sz="1199" dirty="0" err="1">
                          <a:solidFill>
                            <a:srgbClr val="000000"/>
                          </a:solidFill>
                          <a:latin typeface="Times New Roman Italics"/>
                        </a:rPr>
                        <a:t>otras</a:t>
                      </a:r>
                      <a:r>
                        <a:rPr lang="en-US" sz="1199" dirty="0">
                          <a:solidFill>
                            <a:srgbClr val="000000"/>
                          </a:solidFill>
                          <a:latin typeface="Times New Roman Italics"/>
                        </a:rPr>
                        <a:t> </a:t>
                      </a:r>
                      <a:r>
                        <a:rPr lang="en-US" sz="1199" dirty="0" err="1">
                          <a:solidFill>
                            <a:srgbClr val="000000"/>
                          </a:solidFill>
                          <a:latin typeface="Times New Roman Italics"/>
                        </a:rPr>
                        <a:t>actividades</a:t>
                      </a:r>
                      <a:r>
                        <a:rPr lang="en-US" sz="1199" dirty="0">
                          <a:solidFill>
                            <a:srgbClr val="000000"/>
                          </a:solidFill>
                          <a:latin typeface="Times New Roman Italics"/>
                        </a:rPr>
                        <a:t> para padres se </a:t>
                      </a:r>
                      <a:r>
                        <a:rPr lang="en-US" sz="1199" dirty="0" err="1">
                          <a:solidFill>
                            <a:srgbClr val="000000"/>
                          </a:solidFill>
                          <a:latin typeface="Times New Roman Italics"/>
                        </a:rPr>
                        <a:t>envíen</a:t>
                      </a:r>
                      <a:r>
                        <a:rPr lang="en-US" sz="1199" dirty="0">
                          <a:solidFill>
                            <a:srgbClr val="000000"/>
                          </a:solidFill>
                          <a:latin typeface="Times New Roman Italics"/>
                        </a:rPr>
                        <a:t> a </a:t>
                      </a:r>
                      <a:r>
                        <a:rPr lang="en-US" sz="1199" dirty="0" err="1">
                          <a:solidFill>
                            <a:srgbClr val="000000"/>
                          </a:solidFill>
                          <a:latin typeface="Times New Roman Italics"/>
                        </a:rPr>
                        <a:t>los</a:t>
                      </a:r>
                      <a:r>
                        <a:rPr lang="en-US" sz="1199" dirty="0">
                          <a:solidFill>
                            <a:srgbClr val="000000"/>
                          </a:solidFill>
                          <a:latin typeface="Times New Roman Italics"/>
                        </a:rPr>
                        <a:t> padres de </a:t>
                      </a:r>
                      <a:r>
                        <a:rPr lang="en-US" sz="1199" dirty="0" err="1">
                          <a:solidFill>
                            <a:srgbClr val="000000"/>
                          </a:solidFill>
                          <a:latin typeface="Times New Roman Italics"/>
                        </a:rPr>
                        <a:t>los</a:t>
                      </a:r>
                      <a:r>
                        <a:rPr lang="en-US" sz="1199" dirty="0">
                          <a:solidFill>
                            <a:srgbClr val="000000"/>
                          </a:solidFill>
                          <a:latin typeface="Times New Roman Italics"/>
                        </a:rPr>
                        <a:t> </a:t>
                      </a:r>
                      <a:r>
                        <a:rPr lang="en-US" sz="1199" dirty="0" err="1">
                          <a:solidFill>
                            <a:srgbClr val="000000"/>
                          </a:solidFill>
                          <a:latin typeface="Times New Roman Italics"/>
                        </a:rPr>
                        <a:t>niños</a:t>
                      </a:r>
                      <a:r>
                        <a:rPr lang="en-US" sz="1199" dirty="0">
                          <a:solidFill>
                            <a:srgbClr val="000000"/>
                          </a:solidFill>
                          <a:latin typeface="Times New Roman Italics"/>
                        </a:rPr>
                        <a:t> que </a:t>
                      </a:r>
                      <a:r>
                        <a:rPr lang="en-US" sz="1199" dirty="0" err="1">
                          <a:solidFill>
                            <a:srgbClr val="000000"/>
                          </a:solidFill>
                          <a:latin typeface="Times New Roman Italics"/>
                        </a:rPr>
                        <a:t>participen</a:t>
                      </a:r>
                      <a:r>
                        <a:rPr lang="en-US" sz="1199" dirty="0">
                          <a:solidFill>
                            <a:srgbClr val="000000"/>
                          </a:solidFill>
                          <a:latin typeface="Times New Roman Italics"/>
                        </a:rPr>
                        <a:t> </a:t>
                      </a:r>
                      <a:r>
                        <a:rPr lang="en-US" sz="1199" dirty="0" err="1">
                          <a:solidFill>
                            <a:srgbClr val="000000"/>
                          </a:solidFill>
                          <a:latin typeface="Times New Roman Italics"/>
                        </a:rPr>
                        <a:t>en</a:t>
                      </a:r>
                      <a:r>
                        <a:rPr lang="en-US" sz="1199" dirty="0">
                          <a:solidFill>
                            <a:srgbClr val="000000"/>
                          </a:solidFill>
                          <a:latin typeface="Times New Roman Italics"/>
                        </a:rPr>
                        <a:t> un </a:t>
                      </a:r>
                      <a:r>
                        <a:rPr lang="en-US" sz="1199" dirty="0" err="1">
                          <a:solidFill>
                            <a:srgbClr val="000000"/>
                          </a:solidFill>
                          <a:latin typeface="Times New Roman Italics"/>
                        </a:rPr>
                        <a:t>formato</a:t>
                      </a:r>
                      <a:r>
                        <a:rPr lang="en-US" sz="1199" dirty="0">
                          <a:solidFill>
                            <a:srgbClr val="000000"/>
                          </a:solidFill>
                          <a:latin typeface="Times New Roman Italics"/>
                        </a:rPr>
                        <a:t> y, </a:t>
                      </a:r>
                      <a:r>
                        <a:rPr lang="en-US" sz="1199" dirty="0" err="1">
                          <a:solidFill>
                            <a:srgbClr val="000000"/>
                          </a:solidFill>
                          <a:latin typeface="Times New Roman Italics"/>
                        </a:rPr>
                        <a:t>en</a:t>
                      </a:r>
                      <a:r>
                        <a:rPr lang="en-US" sz="1199" dirty="0">
                          <a:solidFill>
                            <a:srgbClr val="000000"/>
                          </a:solidFill>
                          <a:latin typeface="Times New Roman Italics"/>
                        </a:rPr>
                        <a:t> la </a:t>
                      </a:r>
                      <a:r>
                        <a:rPr lang="en-US" sz="1199" dirty="0" err="1">
                          <a:solidFill>
                            <a:srgbClr val="000000"/>
                          </a:solidFill>
                          <a:latin typeface="Times New Roman Italics"/>
                        </a:rPr>
                        <a:t>medida</a:t>
                      </a:r>
                      <a:r>
                        <a:rPr lang="en-US" sz="1199" dirty="0">
                          <a:solidFill>
                            <a:srgbClr val="000000"/>
                          </a:solidFill>
                          <a:latin typeface="Times New Roman Italics"/>
                        </a:rPr>
                        <a:t> de lo </a:t>
                      </a:r>
                      <a:r>
                        <a:rPr lang="en-US" sz="1199" dirty="0" err="1">
                          <a:solidFill>
                            <a:srgbClr val="000000"/>
                          </a:solidFill>
                          <a:latin typeface="Times New Roman Italics"/>
                        </a:rPr>
                        <a:t>posible</a:t>
                      </a:r>
                      <a:r>
                        <a:rPr lang="en-US" sz="1199" dirty="0">
                          <a:solidFill>
                            <a:srgbClr val="000000"/>
                          </a:solidFill>
                          <a:latin typeface="Times New Roman Italics"/>
                        </a:rPr>
                        <a:t>, </a:t>
                      </a:r>
                      <a:r>
                        <a:rPr lang="en-US" sz="1199" dirty="0" err="1">
                          <a:solidFill>
                            <a:srgbClr val="000000"/>
                          </a:solidFill>
                          <a:latin typeface="Times New Roman Italics"/>
                        </a:rPr>
                        <a:t>en</a:t>
                      </a:r>
                      <a:r>
                        <a:rPr lang="en-US" sz="1199" dirty="0">
                          <a:solidFill>
                            <a:srgbClr val="000000"/>
                          </a:solidFill>
                          <a:latin typeface="Times New Roman Italics"/>
                        </a:rPr>
                        <a:t> un </a:t>
                      </a:r>
                      <a:r>
                        <a:rPr lang="en-US" sz="1199" dirty="0" err="1">
                          <a:solidFill>
                            <a:srgbClr val="000000"/>
                          </a:solidFill>
                          <a:latin typeface="Times New Roman Italics"/>
                        </a:rPr>
                        <a:t>idioma</a:t>
                      </a:r>
                      <a:r>
                        <a:rPr lang="en-US" sz="1199" dirty="0">
                          <a:solidFill>
                            <a:srgbClr val="000000"/>
                          </a:solidFill>
                          <a:latin typeface="Times New Roman Italics"/>
                        </a:rPr>
                        <a:t> que </a:t>
                      </a:r>
                      <a:r>
                        <a:rPr lang="en-US" sz="1199" dirty="0" err="1">
                          <a:solidFill>
                            <a:srgbClr val="000000"/>
                          </a:solidFill>
                          <a:latin typeface="Times New Roman Italics"/>
                        </a:rPr>
                        <a:t>puedan</a:t>
                      </a:r>
                      <a:r>
                        <a:rPr lang="en-US" sz="1199" dirty="0">
                          <a:solidFill>
                            <a:srgbClr val="000000"/>
                          </a:solidFill>
                          <a:latin typeface="Times New Roman Italics"/>
                        </a:rPr>
                        <a:t> </a:t>
                      </a:r>
                      <a:r>
                        <a:rPr lang="en-US" sz="1199" dirty="0" err="1">
                          <a:solidFill>
                            <a:srgbClr val="000000"/>
                          </a:solidFill>
                          <a:latin typeface="Times New Roman Italics"/>
                        </a:rPr>
                        <a:t>comprender</a:t>
                      </a:r>
                      <a:r>
                        <a:rPr lang="en-US" sz="1199" dirty="0">
                          <a:solidFill>
                            <a:srgbClr val="000000"/>
                          </a:solidFill>
                          <a:latin typeface="Times New Roman Italics"/>
                        </a:rPr>
                        <a:t> de </a:t>
                      </a:r>
                      <a:r>
                        <a:rPr lang="en-US" sz="1199" dirty="0" err="1">
                          <a:solidFill>
                            <a:srgbClr val="000000"/>
                          </a:solidFill>
                          <a:latin typeface="Times New Roman Italics"/>
                        </a:rPr>
                        <a:t>acuerdo</a:t>
                      </a:r>
                      <a:r>
                        <a:rPr lang="en-US" sz="1199" dirty="0">
                          <a:solidFill>
                            <a:srgbClr val="000000"/>
                          </a:solidFill>
                          <a:latin typeface="Times New Roman Italics"/>
                        </a:rPr>
                        <a:t> con </a:t>
                      </a:r>
                      <a:r>
                        <a:rPr lang="en-US" sz="1199" dirty="0" err="1">
                          <a:solidFill>
                            <a:srgbClr val="000000"/>
                          </a:solidFill>
                          <a:latin typeface="Times New Roman Italics"/>
                        </a:rPr>
                        <a:t>nuestro</a:t>
                      </a:r>
                      <a:r>
                        <a:rPr lang="en-US" sz="1199" dirty="0">
                          <a:solidFill>
                            <a:srgbClr val="000000"/>
                          </a:solidFill>
                          <a:latin typeface="Times New Roman Italics"/>
                        </a:rPr>
                        <a:t> </a:t>
                      </a:r>
                      <a:r>
                        <a:rPr lang="en-US" sz="1199" u="sng" dirty="0" err="1">
                          <a:solidFill>
                            <a:srgbClr val="1A62FF"/>
                          </a:solidFill>
                          <a:latin typeface="Times New Roman Italics"/>
                          <a:hlinkClick r:id="rId3" tooltip="https://resources.finalsite.net/images/v1675970534/slcschoolsorg/crjjzbvitgk39hcyfuml/G-26-AP-Spanish-10-20-20.pdf"/>
                        </a:rPr>
                        <a:t>Procedimiento</a:t>
                      </a:r>
                      <a:r>
                        <a:rPr lang="en-US" sz="1199" u="sng" dirty="0">
                          <a:solidFill>
                            <a:srgbClr val="1A62FF"/>
                          </a:solidFill>
                          <a:latin typeface="Times New Roman Italics"/>
                          <a:hlinkClick r:id="rId3" tooltip="https://resources.finalsite.net/images/v1675970534/slcschoolsorg/crjjzbvitgk39hcyfuml/G-26-AP-Spanish-10-20-20.pdf"/>
                        </a:rPr>
                        <a:t> de </a:t>
                      </a:r>
                      <a:r>
                        <a:rPr lang="en-US" sz="1199" u="sng" dirty="0" err="1">
                          <a:solidFill>
                            <a:srgbClr val="1A62FF"/>
                          </a:solidFill>
                          <a:latin typeface="Times New Roman Italics"/>
                          <a:hlinkClick r:id="rId3" tooltip="https://resources.finalsite.net/images/v1675970534/slcschoolsorg/crjjzbvitgk39hcyfuml/G-26-AP-Spanish-10-20-20.pdf"/>
                        </a:rPr>
                        <a:t>Traducción</a:t>
                      </a:r>
                      <a:r>
                        <a:rPr lang="en-US" sz="1199" u="sng" dirty="0">
                          <a:solidFill>
                            <a:srgbClr val="1A62FF"/>
                          </a:solidFill>
                          <a:latin typeface="Times New Roman Italics"/>
                          <a:hlinkClick r:id="rId3" tooltip="https://resources.finalsite.net/images/v1675970534/slcschoolsorg/crjjzbvitgk39hcyfuml/G-26-AP-Spanish-10-20-20.pdf"/>
                        </a:rPr>
                        <a:t> e </a:t>
                      </a:r>
                      <a:r>
                        <a:rPr lang="en-US" sz="1199" u="sng" dirty="0" err="1">
                          <a:solidFill>
                            <a:srgbClr val="1A62FF"/>
                          </a:solidFill>
                          <a:latin typeface="Times New Roman Italics"/>
                          <a:hlinkClick r:id="rId3" tooltip="https://resources.finalsite.net/images/v1675970534/slcschoolsorg/crjjzbvitgk39hcyfuml/G-26-AP-Spanish-10-20-20.pdf"/>
                        </a:rPr>
                        <a:t>Interpretación</a:t>
                      </a:r>
                      <a:r>
                        <a:rPr lang="en-US" sz="1199" u="sng" dirty="0">
                          <a:solidFill>
                            <a:srgbClr val="1A62FF"/>
                          </a:solidFill>
                          <a:latin typeface="Times New Roman Italics"/>
                          <a:hlinkClick r:id="rId3" tooltip="https://resources.finalsite.net/images/v1675970534/slcschoolsorg/crjjzbvitgk39hcyfuml/G-26-AP-Spanish-10-20-20.pdf"/>
                        </a:rPr>
                        <a:t> del Distrito</a:t>
                      </a:r>
                    </a:p>
                  </a:txBody>
                  <a:tcPr marL="95250" marR="95250" marT="95250" marB="95250" anchor="ctr">
                    <a:lnL w="9525" cap="flat" cmpd="sng" algn="ctr">
                      <a:solidFill>
                        <a:srgbClr val="3B75C2"/>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3B75C2"/>
                      </a:solidFill>
                      <a:prstDash val="solid"/>
                      <a:round/>
                      <a:headEnd type="none" w="med" len="med"/>
                      <a:tailEnd type="none" w="med" len="med"/>
                    </a:lnT>
                    <a:lnB w="9525" cap="flat" cmpd="sng" algn="ctr">
                      <a:solidFill>
                        <a:srgbClr val="3B75C2"/>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 name="TextBox 3"/>
          <p:cNvSpPr txBox="1"/>
          <p:nvPr/>
        </p:nvSpPr>
        <p:spPr>
          <a:xfrm>
            <a:off x="777240" y="8161397"/>
            <a:ext cx="6606540" cy="417550"/>
          </a:xfrm>
          <a:prstGeom prst="rect">
            <a:avLst/>
          </a:prstGeom>
        </p:spPr>
        <p:txBody>
          <a:bodyPr lIns="0" tIns="0" rIns="0" bIns="0" rtlCol="0" anchor="t">
            <a:spAutoFit/>
          </a:bodyPr>
          <a:lstStyle/>
          <a:p>
            <a:pPr algn="ctr">
              <a:lnSpc>
                <a:spcPts val="1680"/>
              </a:lnSpc>
            </a:pPr>
            <a:r>
              <a:rPr lang="en-US" sz="1200" dirty="0">
                <a:solidFill>
                  <a:srgbClr val="000000"/>
                </a:solidFill>
                <a:latin typeface="Times New Roman Bold"/>
              </a:rPr>
              <a:t>If you need help translating this document, please contact </a:t>
            </a:r>
            <a:r>
              <a:rPr lang="en-US" sz="1200" b="1" dirty="0">
                <a:latin typeface="Times New Roman" panose="02020603050405020304" pitchFamily="18" charset="0"/>
                <a:cs typeface="Times New Roman" panose="02020603050405020304" pitchFamily="18" charset="0"/>
              </a:rPr>
              <a:t>Carlos Ortiz at (713)251-6400</a:t>
            </a:r>
            <a:endParaRPr lang="en-US" sz="1200" dirty="0">
              <a:solidFill>
                <a:srgbClr val="000000"/>
              </a:solidFill>
              <a:latin typeface="Times New Roman Bold"/>
            </a:endParaRPr>
          </a:p>
          <a:p>
            <a:pPr algn="ctr">
              <a:lnSpc>
                <a:spcPts val="1680"/>
              </a:lnSpc>
            </a:pPr>
            <a:r>
              <a:rPr lang="en-US" sz="1200" dirty="0">
                <a:solidFill>
                  <a:srgbClr val="000000"/>
                </a:solidFill>
                <a:latin typeface="Times New Roman Bold"/>
              </a:rPr>
              <a:t>Si </a:t>
            </a:r>
            <a:r>
              <a:rPr lang="en-US" sz="1200" dirty="0" err="1">
                <a:solidFill>
                  <a:srgbClr val="000000"/>
                </a:solidFill>
                <a:latin typeface="Times New Roman Bold"/>
              </a:rPr>
              <a:t>necesita</a:t>
            </a:r>
            <a:r>
              <a:rPr lang="en-US" sz="1200" dirty="0">
                <a:solidFill>
                  <a:srgbClr val="000000"/>
                </a:solidFill>
                <a:latin typeface="Times New Roman Bold"/>
              </a:rPr>
              <a:t> </a:t>
            </a:r>
            <a:r>
              <a:rPr lang="en-US" sz="1200" dirty="0" err="1">
                <a:solidFill>
                  <a:srgbClr val="000000"/>
                </a:solidFill>
                <a:latin typeface="Times New Roman Bold"/>
              </a:rPr>
              <a:t>ayuda</a:t>
            </a:r>
            <a:r>
              <a:rPr lang="en-US" sz="1200" dirty="0">
                <a:solidFill>
                  <a:srgbClr val="000000"/>
                </a:solidFill>
                <a:latin typeface="Times New Roman Bold"/>
              </a:rPr>
              <a:t> para </a:t>
            </a:r>
            <a:r>
              <a:rPr lang="en-US" sz="1200" dirty="0" err="1">
                <a:solidFill>
                  <a:srgbClr val="000000"/>
                </a:solidFill>
                <a:latin typeface="Times New Roman Bold"/>
              </a:rPr>
              <a:t>traducir</a:t>
            </a:r>
            <a:r>
              <a:rPr lang="en-US" sz="1200" dirty="0">
                <a:solidFill>
                  <a:srgbClr val="000000"/>
                </a:solidFill>
                <a:latin typeface="Times New Roman Bold"/>
              </a:rPr>
              <a:t> </a:t>
            </a:r>
            <a:r>
              <a:rPr lang="en-US" sz="1200" dirty="0" err="1">
                <a:solidFill>
                  <a:srgbClr val="000000"/>
                </a:solidFill>
                <a:latin typeface="Times New Roman Bold"/>
              </a:rPr>
              <a:t>este</a:t>
            </a:r>
            <a:r>
              <a:rPr lang="en-US" sz="1200" dirty="0">
                <a:solidFill>
                  <a:srgbClr val="000000"/>
                </a:solidFill>
                <a:latin typeface="Times New Roman Bold"/>
              </a:rPr>
              <a:t> </a:t>
            </a:r>
            <a:r>
              <a:rPr lang="en-US" sz="1200" dirty="0" err="1">
                <a:solidFill>
                  <a:srgbClr val="000000"/>
                </a:solidFill>
                <a:latin typeface="Times New Roman Bold"/>
              </a:rPr>
              <a:t>documento</a:t>
            </a:r>
            <a:r>
              <a:rPr lang="en-US" sz="1200" dirty="0">
                <a:solidFill>
                  <a:srgbClr val="000000"/>
                </a:solidFill>
                <a:latin typeface="Times New Roman Bold"/>
              </a:rPr>
              <a:t>, </a:t>
            </a:r>
            <a:r>
              <a:rPr lang="en-US" sz="1200" dirty="0" err="1">
                <a:solidFill>
                  <a:srgbClr val="000000"/>
                </a:solidFill>
                <a:latin typeface="Times New Roman Bold"/>
              </a:rPr>
              <a:t>comuníquese</a:t>
            </a:r>
            <a:r>
              <a:rPr lang="en-US" sz="1200" dirty="0">
                <a:solidFill>
                  <a:srgbClr val="000000"/>
                </a:solidFill>
                <a:latin typeface="Times New Roman Bold"/>
              </a:rPr>
              <a:t> con </a:t>
            </a:r>
            <a:r>
              <a:rPr lang="en-US" sz="1200" b="1" dirty="0">
                <a:latin typeface="Times New Roman" panose="02020603050405020304" pitchFamily="18" charset="0"/>
                <a:cs typeface="Times New Roman" panose="02020603050405020304" pitchFamily="18" charset="0"/>
              </a:rPr>
              <a:t>Carlos Ortiz at (713)251-6400</a:t>
            </a:r>
            <a:endParaRPr lang="en-US" sz="1200" dirty="0">
              <a:solidFill>
                <a:srgbClr val="000000"/>
              </a:solidFill>
              <a:latin typeface="Times New Roman Bold"/>
            </a:endParaRPr>
          </a:p>
        </p:txBody>
      </p:sp>
      <p:sp>
        <p:nvSpPr>
          <p:cNvPr id="4" name="Freeform 4"/>
          <p:cNvSpPr/>
          <p:nvPr/>
        </p:nvSpPr>
        <p:spPr>
          <a:xfrm>
            <a:off x="3561936" y="8991676"/>
            <a:ext cx="869205" cy="888782"/>
          </a:xfrm>
          <a:custGeom>
            <a:avLst/>
            <a:gdLst/>
            <a:ahLst/>
            <a:cxnLst/>
            <a:rect l="l" t="t" r="r" b="b"/>
            <a:pathLst>
              <a:path w="869205" h="888782">
                <a:moveTo>
                  <a:pt x="0" y="0"/>
                </a:moveTo>
                <a:lnTo>
                  <a:pt x="869205" y="0"/>
                </a:lnTo>
                <a:lnTo>
                  <a:pt x="869205" y="888781"/>
                </a:lnTo>
                <a:lnTo>
                  <a:pt x="0" y="888781"/>
                </a:lnTo>
                <a:lnTo>
                  <a:pt x="0" y="0"/>
                </a:lnTo>
                <a:close/>
              </a:path>
            </a:pathLst>
          </a:custGeom>
          <a:blipFill>
            <a:blip r:embed="rId4"/>
            <a:stretch>
              <a:fillRect/>
            </a:stretch>
          </a:blipFill>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952</Words>
  <Application>Microsoft Office PowerPoint</Application>
  <PresentationFormat>Custom</PresentationFormat>
  <Paragraphs>44</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Times New Roman</vt:lpstr>
      <vt:lpstr>Times New Roman Italics</vt:lpstr>
      <vt:lpstr>Calibri</vt:lpstr>
      <vt:lpstr>Times New Roman Bold Italics</vt:lpstr>
      <vt:lpstr>Arial</vt:lpstr>
      <vt:lpstr>Times New Roman Bold</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 of Parent and Family Engagement Campus Policy TEMPLATE ENG/SPANFINAL</dc:title>
  <dc:creator>Henny, Bianca</dc:creator>
  <cp:lastModifiedBy>Wright, Justin</cp:lastModifiedBy>
  <cp:revision>7</cp:revision>
  <cp:lastPrinted>2025-04-04T16:47:54Z</cp:lastPrinted>
  <dcterms:created xsi:type="dcterms:W3CDTF">2006-08-16T00:00:00Z</dcterms:created>
  <dcterms:modified xsi:type="dcterms:W3CDTF">2025-11-11T18:57:30Z</dcterms:modified>
  <dc:identifier>DAFq_K_nDiM</dc:identifier>
</cp:coreProperties>
</file>