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9.xml" ContentType="application/inkml+xml"/>
  <Override PartName="/ppt/ink/ink10.xml" ContentType="application/inkml+xml"/>
  <Override PartName="/ppt/ink/ink11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16.xml" ContentType="application/inkml+xml"/>
  <Override PartName="/ppt/ink/ink17.xml" ContentType="application/inkml+xml"/>
  <Override PartName="/ppt/ink/ink18.xml" ContentType="application/inkml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ink/ink19.xml" ContentType="application/inkml+xml"/>
  <Override PartName="/ppt/ink/ink20.xml" ContentType="application/inkml+xml"/>
  <Override PartName="/ppt/ink/ink21.xml" ContentType="application/inkml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ink/ink22.xml" ContentType="application/inkml+xml"/>
  <Override PartName="/ppt/ink/ink23.xml" ContentType="application/inkml+xml"/>
  <Override PartName="/ppt/ink/ink24.xml" ContentType="application/inkml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ink/ink25.xml" ContentType="application/inkml+xml"/>
  <Override PartName="/ppt/ink/ink26.xml" ContentType="application/inkml+xml"/>
  <Override PartName="/ppt/ink/ink27.xml" ContentType="application/inkml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ink/ink33.xml" ContentType="application/inkml+xml"/>
  <Override PartName="/ppt/ink/ink34.xml" ContentType="application/inkml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ink/ink35.xml" ContentType="application/inkml+xml"/>
  <Override PartName="/ppt/ink/ink36.xml" ContentType="application/inkml+xml"/>
  <Override PartName="/ppt/ink/ink37.xml" ContentType="application/inkml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ink/ink42.xml" ContentType="application/inkml+xml"/>
  <Override PartName="/ppt/ink/ink43.xml" ContentType="application/inkml+xml"/>
  <Override PartName="/ppt/ink/ink44.xml" ContentType="application/inkml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ink/ink45.xml" ContentType="application/inkml+xml"/>
  <Override PartName="/ppt/ink/ink46.xml" ContentType="application/inkml+xml"/>
  <Override PartName="/ppt/ink/ink47.xml" ContentType="application/inkml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ink/ink48.xml" ContentType="application/inkml+xml"/>
  <Override PartName="/ppt/ink/ink49.xml" ContentType="application/inkml+xml"/>
  <Override PartName="/ppt/ink/ink50.xml" ContentType="application/inkml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ink/ink51.xml" ContentType="application/inkml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ink/ink52.xml" ContentType="application/inkml+xml"/>
  <Override PartName="/ppt/ink/ink53.xml" ContentType="application/inkml+xml"/>
  <Override PartName="/ppt/ink/ink54.xml" ContentType="application/inkml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ink/ink55.xml" ContentType="application/inkml+xml"/>
  <Override PartName="/ppt/ink/ink56.xml" ContentType="application/inkml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46"/>
  </p:notesMasterIdLst>
  <p:handoutMasterIdLst>
    <p:handoutMasterId r:id="rId47"/>
  </p:handoutMasterIdLst>
  <p:sldIdLst>
    <p:sldId id="315" r:id="rId5"/>
    <p:sldId id="317" r:id="rId6"/>
    <p:sldId id="318" r:id="rId7"/>
    <p:sldId id="319" r:id="rId8"/>
    <p:sldId id="323" r:id="rId9"/>
    <p:sldId id="322" r:id="rId10"/>
    <p:sldId id="324" r:id="rId11"/>
    <p:sldId id="341" r:id="rId12"/>
    <p:sldId id="320" r:id="rId13"/>
    <p:sldId id="316" r:id="rId14"/>
    <p:sldId id="321" r:id="rId15"/>
    <p:sldId id="349" r:id="rId16"/>
    <p:sldId id="325" r:id="rId17"/>
    <p:sldId id="327" r:id="rId18"/>
    <p:sldId id="346" r:id="rId19"/>
    <p:sldId id="328" r:id="rId20"/>
    <p:sldId id="347" r:id="rId21"/>
    <p:sldId id="342" r:id="rId22"/>
    <p:sldId id="326" r:id="rId23"/>
    <p:sldId id="329" r:id="rId24"/>
    <p:sldId id="330" r:id="rId25"/>
    <p:sldId id="331" r:id="rId26"/>
    <p:sldId id="344" r:id="rId27"/>
    <p:sldId id="333" r:id="rId28"/>
    <p:sldId id="332" r:id="rId29"/>
    <p:sldId id="334" r:id="rId30"/>
    <p:sldId id="335" r:id="rId31"/>
    <p:sldId id="348" r:id="rId32"/>
    <p:sldId id="345" r:id="rId33"/>
    <p:sldId id="336" r:id="rId34"/>
    <p:sldId id="337" r:id="rId35"/>
    <p:sldId id="338" r:id="rId36"/>
    <p:sldId id="340" r:id="rId37"/>
    <p:sldId id="350" r:id="rId38"/>
    <p:sldId id="339" r:id="rId39"/>
    <p:sldId id="351" r:id="rId40"/>
    <p:sldId id="352" r:id="rId41"/>
    <p:sldId id="354" r:id="rId42"/>
    <p:sldId id="353" r:id="rId43"/>
    <p:sldId id="355" r:id="rId44"/>
    <p:sldId id="35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7A585-9C75-4983-A163-6AC6021599EF}" v="1" dt="2024-11-01T15:02:53.443"/>
  </p1510:revLst>
</p1510:revInfo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388" autoAdjust="0"/>
  </p:normalViewPr>
  <p:slideViewPr>
    <p:cSldViewPr snapToGrid="0">
      <p:cViewPr varScale="1">
        <p:scale>
          <a:sx n="87" d="100"/>
          <a:sy n="87" d="100"/>
        </p:scale>
        <p:origin x="1320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1%20YRBS/2019-21-23%20YRBS%20compariso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arshfieldk12wius-my.sharepoint.com/personal/greenlee_marshfieldschools_org/Documents/yrbs/2023%20YRBS/2019-21-23%20YRBS%20comparison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Belonging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WI'!$B$2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WI'!$A$3:$A$5</c:f>
              <c:strCache>
                <c:ptCount val="3"/>
                <c:pt idx="0">
                  <c:v>Have at least one supportive adult besides parents</c:v>
                </c:pt>
                <c:pt idx="1">
                  <c:v>Participated in school activities, team, or clubs</c:v>
                </c:pt>
                <c:pt idx="2">
                  <c:v>Agree or strongly agree that they belong at school</c:v>
                </c:pt>
              </c:strCache>
            </c:strRef>
          </c:cat>
          <c:val>
            <c:numRef>
              <c:f>'Wood and WI'!$B$3:$B$5</c:f>
              <c:numCache>
                <c:formatCode>General</c:formatCode>
                <c:ptCount val="3"/>
                <c:pt idx="0">
                  <c:v>88</c:v>
                </c:pt>
                <c:pt idx="1">
                  <c:v>67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2-4EFF-8BCA-7D1A2114AA9A}"/>
            </c:ext>
          </c:extLst>
        </c:ser>
        <c:ser>
          <c:idx val="1"/>
          <c:order val="1"/>
          <c:tx>
            <c:strRef>
              <c:f>'Wood and WI'!$C$2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WI'!$A$3:$A$5</c:f>
              <c:strCache>
                <c:ptCount val="3"/>
                <c:pt idx="0">
                  <c:v>Have at least one supportive adult besides parents</c:v>
                </c:pt>
                <c:pt idx="1">
                  <c:v>Participated in school activities, team, or clubs</c:v>
                </c:pt>
                <c:pt idx="2">
                  <c:v>Agree or strongly agree that they belong at school</c:v>
                </c:pt>
              </c:strCache>
            </c:strRef>
          </c:cat>
          <c:val>
            <c:numRef>
              <c:f>'Wood and WI'!$C$3:$C$5</c:f>
              <c:numCache>
                <c:formatCode>General</c:formatCode>
                <c:ptCount val="3"/>
                <c:pt idx="0">
                  <c:v>84</c:v>
                </c:pt>
                <c:pt idx="1">
                  <c:v>65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2-4EFF-8BCA-7D1A2114AA9A}"/>
            </c:ext>
          </c:extLst>
        </c:ser>
        <c:ser>
          <c:idx val="2"/>
          <c:order val="2"/>
          <c:tx>
            <c:strRef>
              <c:f>'Wood and WI'!$D$2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WI'!$A$3:$A$5</c:f>
              <c:strCache>
                <c:ptCount val="3"/>
                <c:pt idx="0">
                  <c:v>Have at least one supportive adult besides parents</c:v>
                </c:pt>
                <c:pt idx="1">
                  <c:v>Participated in school activities, team, or clubs</c:v>
                </c:pt>
                <c:pt idx="2">
                  <c:v>Agree or strongly agree that they belong at school</c:v>
                </c:pt>
              </c:strCache>
            </c:strRef>
          </c:cat>
          <c:val>
            <c:numRef>
              <c:f>'Wood and WI'!$D$3:$D$5</c:f>
              <c:numCache>
                <c:formatCode>General</c:formatCode>
                <c:ptCount val="3"/>
                <c:pt idx="0">
                  <c:v>84</c:v>
                </c:pt>
                <c:pt idx="1">
                  <c:v>64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22-4EFF-8BCA-7D1A2114AA9A}"/>
            </c:ext>
          </c:extLst>
        </c:ser>
        <c:ser>
          <c:idx val="3"/>
          <c:order val="3"/>
          <c:tx>
            <c:strRef>
              <c:f>'Wood and WI'!$E$2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WI'!$A$3:$A$5</c:f>
              <c:strCache>
                <c:ptCount val="3"/>
                <c:pt idx="0">
                  <c:v>Have at least one supportive adult besides parents</c:v>
                </c:pt>
                <c:pt idx="1">
                  <c:v>Participated in school activities, team, or clubs</c:v>
                </c:pt>
                <c:pt idx="2">
                  <c:v>Agree or strongly agree that they belong at school</c:v>
                </c:pt>
              </c:strCache>
            </c:strRef>
          </c:cat>
          <c:val>
            <c:numRef>
              <c:f>'Wood and WI'!$E$3:$E$5</c:f>
              <c:numCache>
                <c:formatCode>General</c:formatCode>
                <c:ptCount val="3"/>
                <c:pt idx="0">
                  <c:v>84</c:v>
                </c:pt>
                <c:pt idx="1">
                  <c:v>63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22-4EFF-8BCA-7D1A2114AA9A}"/>
            </c:ext>
          </c:extLst>
        </c:ser>
        <c:ser>
          <c:idx val="4"/>
          <c:order val="4"/>
          <c:tx>
            <c:strRef>
              <c:f>'Wood and WI'!$F$2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WI'!$A$3:$A$5</c:f>
              <c:strCache>
                <c:ptCount val="3"/>
                <c:pt idx="0">
                  <c:v>Have at least one supportive adult besides parents</c:v>
                </c:pt>
                <c:pt idx="1">
                  <c:v>Participated in school activities, team, or clubs</c:v>
                </c:pt>
                <c:pt idx="2">
                  <c:v>Agree or strongly agree that they belong at school</c:v>
                </c:pt>
              </c:strCache>
            </c:strRef>
          </c:cat>
          <c:val>
            <c:numRef>
              <c:f>'Wood and WI'!$F$3:$F$5</c:f>
              <c:numCache>
                <c:formatCode>General</c:formatCode>
                <c:ptCount val="3"/>
                <c:pt idx="0">
                  <c:v>82</c:v>
                </c:pt>
                <c:pt idx="1">
                  <c:v>63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22-4EFF-8BCA-7D1A2114AA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0840768"/>
        <c:axId val="310841248"/>
      </c:barChart>
      <c:catAx>
        <c:axId val="3108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841248"/>
        <c:crosses val="autoZero"/>
        <c:auto val="1"/>
        <c:lblAlgn val="ctr"/>
        <c:lblOffset val="100"/>
        <c:noMultiLvlLbl val="0"/>
      </c:catAx>
      <c:valAx>
        <c:axId val="31084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84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Composite Violence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199493510122658E-2"/>
          <c:y val="0.13662793825030631"/>
          <c:w val="0.92468722632402478"/>
          <c:h val="0.67221449190040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'Wood and WI'!$B$113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WI'!$A$114:$A$115</c:f>
              <c:strCache>
                <c:ptCount val="2"/>
                <c:pt idx="0">
                  <c:v>Composite measure: answered affirmatively to any sexual or                  dating violence Qs</c:v>
                </c:pt>
                <c:pt idx="1">
                  <c:v>Composite measure: answered affirmatively to being bullied online and/or at school</c:v>
                </c:pt>
              </c:strCache>
            </c:strRef>
          </c:cat>
          <c:val>
            <c:numRef>
              <c:f>'Wood and WI'!$B$114:$B$115</c:f>
              <c:numCache>
                <c:formatCode>General</c:formatCode>
                <c:ptCount val="2"/>
                <c:pt idx="0">
                  <c:v>21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7-419D-ABB8-A15EDC4B2BDD}"/>
            </c:ext>
          </c:extLst>
        </c:ser>
        <c:ser>
          <c:idx val="1"/>
          <c:order val="1"/>
          <c:tx>
            <c:strRef>
              <c:f>'Wood and WI'!$C$113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WI'!$A$114:$A$115</c:f>
              <c:strCache>
                <c:ptCount val="2"/>
                <c:pt idx="0">
                  <c:v>Composite measure: answered affirmatively to any sexual or                  dating violence Qs</c:v>
                </c:pt>
                <c:pt idx="1">
                  <c:v>Composite measure: answered affirmatively to being bullied online and/or at school</c:v>
                </c:pt>
              </c:strCache>
            </c:strRef>
          </c:cat>
          <c:val>
            <c:numRef>
              <c:f>'Wood and WI'!$C$114:$C$115</c:f>
              <c:numCache>
                <c:formatCode>General</c:formatCode>
                <c:ptCount val="2"/>
                <c:pt idx="0">
                  <c:v>14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7-419D-ABB8-A15EDC4B2BDD}"/>
            </c:ext>
          </c:extLst>
        </c:ser>
        <c:ser>
          <c:idx val="2"/>
          <c:order val="2"/>
          <c:tx>
            <c:strRef>
              <c:f>'Wood and WI'!$D$113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WI'!$A$114:$A$115</c:f>
              <c:strCache>
                <c:ptCount val="2"/>
                <c:pt idx="0">
                  <c:v>Composite measure: answered affirmatively to any sexual or                  dating violence Qs</c:v>
                </c:pt>
                <c:pt idx="1">
                  <c:v>Composite measure: answered affirmatively to being bullied online and/or at school</c:v>
                </c:pt>
              </c:strCache>
            </c:strRef>
          </c:cat>
          <c:val>
            <c:numRef>
              <c:f>'Wood and WI'!$D$114:$D$115</c:f>
              <c:numCache>
                <c:formatCode>General</c:formatCode>
                <c:ptCount val="2"/>
                <c:pt idx="0">
                  <c:v>17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37-419D-ABB8-A15EDC4B2BDD}"/>
            </c:ext>
          </c:extLst>
        </c:ser>
        <c:ser>
          <c:idx val="3"/>
          <c:order val="3"/>
          <c:tx>
            <c:strRef>
              <c:f>'Wood and WI'!$E$113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WI'!$A$114:$A$115</c:f>
              <c:strCache>
                <c:ptCount val="2"/>
                <c:pt idx="0">
                  <c:v>Composite measure: answered affirmatively to any sexual or                  dating violence Qs</c:v>
                </c:pt>
                <c:pt idx="1">
                  <c:v>Composite measure: answered affirmatively to being bullied online and/or at school</c:v>
                </c:pt>
              </c:strCache>
            </c:strRef>
          </c:cat>
          <c:val>
            <c:numRef>
              <c:f>'Wood and WI'!$E$114:$E$115</c:f>
              <c:numCache>
                <c:formatCode>General</c:formatCode>
                <c:ptCount val="2"/>
                <c:pt idx="0">
                  <c:v>17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37-419D-ABB8-A15EDC4B2BDD}"/>
            </c:ext>
          </c:extLst>
        </c:ser>
        <c:ser>
          <c:idx val="4"/>
          <c:order val="4"/>
          <c:tx>
            <c:strRef>
              <c:f>'Wood and WI'!$F$113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WI'!$A$114:$A$115</c:f>
              <c:strCache>
                <c:ptCount val="2"/>
                <c:pt idx="0">
                  <c:v>Composite measure: answered affirmatively to any sexual or                  dating violence Qs</c:v>
                </c:pt>
                <c:pt idx="1">
                  <c:v>Composite measure: answered affirmatively to being bullied online and/or at school</c:v>
                </c:pt>
              </c:strCache>
            </c:strRef>
          </c:cat>
          <c:val>
            <c:numRef>
              <c:f>'Wood and WI'!$F$114:$F$115</c:f>
              <c:numCache>
                <c:formatCode>General</c:formatCode>
                <c:ptCount val="2"/>
                <c:pt idx="0">
                  <c:v>19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37-419D-ABB8-A15EDC4B2B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6444415"/>
        <c:axId val="1976444895"/>
      </c:barChart>
      <c:catAx>
        <c:axId val="197644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444895"/>
        <c:crosses val="autoZero"/>
        <c:auto val="1"/>
        <c:lblAlgn val="ctr"/>
        <c:lblOffset val="100"/>
        <c:noMultiLvlLbl val="0"/>
      </c:catAx>
      <c:valAx>
        <c:axId val="197644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44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Vaping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WI'!$B$62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WI'!$A$63:$A$65</c:f>
              <c:strCache>
                <c:ptCount val="3"/>
                <c:pt idx="0">
                  <c:v>Ever tried vaping/juul/e-cig</c:v>
                </c:pt>
                <c:pt idx="1">
                  <c:v>Vape/juul/ e-cig (past 30 days)</c:v>
                </c:pt>
                <c:pt idx="2">
                  <c:v>Among students who vaped or used tob products, the percent who tried to quit (12 mos)</c:v>
                </c:pt>
              </c:strCache>
            </c:strRef>
          </c:cat>
          <c:val>
            <c:numRef>
              <c:f>'Wood and WI'!$B$63:$B$65</c:f>
              <c:numCache>
                <c:formatCode>General</c:formatCode>
                <c:ptCount val="3"/>
                <c:pt idx="0">
                  <c:v>37</c:v>
                </c:pt>
                <c:pt idx="1">
                  <c:v>18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B-4816-8DB2-B4DF7C98F72E}"/>
            </c:ext>
          </c:extLst>
        </c:ser>
        <c:ser>
          <c:idx val="1"/>
          <c:order val="1"/>
          <c:tx>
            <c:strRef>
              <c:f>'Wood and WI'!$C$62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WI'!$A$63:$A$65</c:f>
              <c:strCache>
                <c:ptCount val="3"/>
                <c:pt idx="0">
                  <c:v>Ever tried vaping/juul/e-cig</c:v>
                </c:pt>
                <c:pt idx="1">
                  <c:v>Vape/juul/ e-cig (past 30 days)</c:v>
                </c:pt>
                <c:pt idx="2">
                  <c:v>Among students who vaped or used tob products, the percent who tried to quit (12 mos)</c:v>
                </c:pt>
              </c:strCache>
            </c:strRef>
          </c:cat>
          <c:val>
            <c:numRef>
              <c:f>'Wood and WI'!$C$63:$C$65</c:f>
              <c:numCache>
                <c:formatCode>General</c:formatCode>
                <c:ptCount val="3"/>
                <c:pt idx="0">
                  <c:v>27</c:v>
                </c:pt>
                <c:pt idx="1">
                  <c:v>13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B-4816-8DB2-B4DF7C98F72E}"/>
            </c:ext>
          </c:extLst>
        </c:ser>
        <c:ser>
          <c:idx val="2"/>
          <c:order val="2"/>
          <c:tx>
            <c:strRef>
              <c:f>'Wood and WI'!$D$62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WI'!$A$63:$A$65</c:f>
              <c:strCache>
                <c:ptCount val="3"/>
                <c:pt idx="0">
                  <c:v>Ever tried vaping/juul/e-cig</c:v>
                </c:pt>
                <c:pt idx="1">
                  <c:v>Vape/juul/ e-cig (past 30 days)</c:v>
                </c:pt>
                <c:pt idx="2">
                  <c:v>Among students who vaped or used tob products, the percent who tried to quit (12 mos)</c:v>
                </c:pt>
              </c:strCache>
            </c:strRef>
          </c:cat>
          <c:val>
            <c:numRef>
              <c:f>'Wood and WI'!$D$63:$D$65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B-4816-8DB2-B4DF7C98F72E}"/>
            </c:ext>
          </c:extLst>
        </c:ser>
        <c:ser>
          <c:idx val="3"/>
          <c:order val="3"/>
          <c:tx>
            <c:strRef>
              <c:f>'Wood and WI'!$E$62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WI'!$A$63:$A$65</c:f>
              <c:strCache>
                <c:ptCount val="3"/>
                <c:pt idx="0">
                  <c:v>Ever tried vaping/juul/e-cig</c:v>
                </c:pt>
                <c:pt idx="1">
                  <c:v>Vape/juul/ e-cig (past 30 days)</c:v>
                </c:pt>
                <c:pt idx="2">
                  <c:v>Among students who vaped or used tob products, the percent who tried to quit (12 mos)</c:v>
                </c:pt>
              </c:strCache>
            </c:strRef>
          </c:cat>
          <c:val>
            <c:numRef>
              <c:f>'Wood and WI'!$E$63:$E$65</c:f>
              <c:numCache>
                <c:formatCode>General</c:formatCode>
                <c:ptCount val="3"/>
                <c:pt idx="0">
                  <c:v>28</c:v>
                </c:pt>
                <c:pt idx="1">
                  <c:v>14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7B-4816-8DB2-B4DF7C98F72E}"/>
            </c:ext>
          </c:extLst>
        </c:ser>
        <c:ser>
          <c:idx val="4"/>
          <c:order val="4"/>
          <c:tx>
            <c:strRef>
              <c:f>'Wood and WI'!$F$62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WI'!$A$63:$A$65</c:f>
              <c:strCache>
                <c:ptCount val="3"/>
                <c:pt idx="0">
                  <c:v>Ever tried vaping/juul/e-cig</c:v>
                </c:pt>
                <c:pt idx="1">
                  <c:v>Vape/juul/ e-cig (past 30 days)</c:v>
                </c:pt>
                <c:pt idx="2">
                  <c:v>Among students who vaped or used tob products, the percent who tried to quit (12 mos)</c:v>
                </c:pt>
              </c:strCache>
            </c:strRef>
          </c:cat>
          <c:val>
            <c:numRef>
              <c:f>'Wood and WI'!$F$63:$F$65</c:f>
              <c:numCache>
                <c:formatCode>General</c:formatCode>
                <c:ptCount val="3"/>
                <c:pt idx="0">
                  <c:v>34</c:v>
                </c:pt>
                <c:pt idx="1">
                  <c:v>16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7B-4816-8DB2-B4DF7C98F7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6911824"/>
        <c:axId val="619283760"/>
      </c:barChart>
      <c:catAx>
        <c:axId val="59691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83760"/>
        <c:crosses val="autoZero"/>
        <c:auto val="1"/>
        <c:lblAlgn val="ctr"/>
        <c:lblOffset val="100"/>
        <c:noMultiLvlLbl val="0"/>
      </c:catAx>
      <c:valAx>
        <c:axId val="61928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91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Alcohol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WI'!$B$68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WI'!$A$69:$A$72</c:f>
              <c:strCache>
                <c:ptCount val="4"/>
                <c:pt idx="0">
                  <c:v>Ever had alcoholic beverage</c:v>
                </c:pt>
                <c:pt idx="1">
                  <c:v>Among students who have drunk alcohol, percent whose first drink was before age 13</c:v>
                </c:pt>
                <c:pt idx="2">
                  <c:v>Drank alcohol (30 days)</c:v>
                </c:pt>
                <c:pt idx="3">
                  <c:v>Binge drink (30 days)</c:v>
                </c:pt>
              </c:strCache>
            </c:strRef>
          </c:cat>
          <c:val>
            <c:numRef>
              <c:f>'Wood and WI'!$B$69:$B$72</c:f>
              <c:numCache>
                <c:formatCode>General</c:formatCode>
                <c:ptCount val="4"/>
                <c:pt idx="0">
                  <c:v>57</c:v>
                </c:pt>
                <c:pt idx="1">
                  <c:v>23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C-4285-86B4-56C6739EDD1E}"/>
            </c:ext>
          </c:extLst>
        </c:ser>
        <c:ser>
          <c:idx val="1"/>
          <c:order val="1"/>
          <c:tx>
            <c:strRef>
              <c:f>'Wood and WI'!$C$68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WI'!$A$69:$A$72</c:f>
              <c:strCache>
                <c:ptCount val="4"/>
                <c:pt idx="0">
                  <c:v>Ever had alcoholic beverage</c:v>
                </c:pt>
                <c:pt idx="1">
                  <c:v>Among students who have drunk alcohol, percent whose first drink was before age 13</c:v>
                </c:pt>
                <c:pt idx="2">
                  <c:v>Drank alcohol (30 days)</c:v>
                </c:pt>
                <c:pt idx="3">
                  <c:v>Binge drink (30 days)</c:v>
                </c:pt>
              </c:strCache>
            </c:strRef>
          </c:cat>
          <c:val>
            <c:numRef>
              <c:f>'Wood and WI'!$C$69:$C$72</c:f>
              <c:numCache>
                <c:formatCode>General</c:formatCode>
                <c:ptCount val="4"/>
                <c:pt idx="0">
                  <c:v>47</c:v>
                </c:pt>
                <c:pt idx="1">
                  <c:v>30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C-4285-86B4-56C6739EDD1E}"/>
            </c:ext>
          </c:extLst>
        </c:ser>
        <c:ser>
          <c:idx val="2"/>
          <c:order val="2"/>
          <c:tx>
            <c:strRef>
              <c:f>'Wood and WI'!$D$68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WI'!$A$69:$A$72</c:f>
              <c:strCache>
                <c:ptCount val="4"/>
                <c:pt idx="0">
                  <c:v>Ever had alcoholic beverage</c:v>
                </c:pt>
                <c:pt idx="1">
                  <c:v>Among students who have drunk alcohol, percent whose first drink was before age 13</c:v>
                </c:pt>
                <c:pt idx="2">
                  <c:v>Drank alcohol (30 days)</c:v>
                </c:pt>
                <c:pt idx="3">
                  <c:v>Binge drink (30 days)</c:v>
                </c:pt>
              </c:strCache>
            </c:strRef>
          </c:cat>
          <c:val>
            <c:numRef>
              <c:f>'Wood and WI'!$D$69:$D$72</c:f>
              <c:numCache>
                <c:formatCode>General</c:formatCode>
                <c:ptCount val="4"/>
                <c:pt idx="0">
                  <c:v>49</c:v>
                </c:pt>
                <c:pt idx="1">
                  <c:v>34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C-4285-86B4-56C6739EDD1E}"/>
            </c:ext>
          </c:extLst>
        </c:ser>
        <c:ser>
          <c:idx val="3"/>
          <c:order val="3"/>
          <c:tx>
            <c:strRef>
              <c:f>'Wood and WI'!$E$68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WI'!$A$69:$A$72</c:f>
              <c:strCache>
                <c:ptCount val="4"/>
                <c:pt idx="0">
                  <c:v>Ever had alcoholic beverage</c:v>
                </c:pt>
                <c:pt idx="1">
                  <c:v>Among students who have drunk alcohol, percent whose first drink was before age 13</c:v>
                </c:pt>
                <c:pt idx="2">
                  <c:v>Drank alcohol (30 days)</c:v>
                </c:pt>
                <c:pt idx="3">
                  <c:v>Binge drink (30 days)</c:v>
                </c:pt>
              </c:strCache>
            </c:strRef>
          </c:cat>
          <c:val>
            <c:numRef>
              <c:f>'Wood and WI'!$E$69:$E$72</c:f>
              <c:numCache>
                <c:formatCode>General</c:formatCode>
                <c:ptCount val="4"/>
                <c:pt idx="0">
                  <c:v>48</c:v>
                </c:pt>
                <c:pt idx="1">
                  <c:v>36</c:v>
                </c:pt>
                <c:pt idx="2">
                  <c:v>23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5C-4285-86B4-56C6739EDD1E}"/>
            </c:ext>
          </c:extLst>
        </c:ser>
        <c:ser>
          <c:idx val="4"/>
          <c:order val="4"/>
          <c:tx>
            <c:strRef>
              <c:f>'Wood and WI'!$F$68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WI'!$A$69:$A$72</c:f>
              <c:strCache>
                <c:ptCount val="4"/>
                <c:pt idx="0">
                  <c:v>Ever had alcoholic beverage</c:v>
                </c:pt>
                <c:pt idx="1">
                  <c:v>Among students who have drunk alcohol, percent whose first drink was before age 13</c:v>
                </c:pt>
                <c:pt idx="2">
                  <c:v>Drank alcohol (30 days)</c:v>
                </c:pt>
                <c:pt idx="3">
                  <c:v>Binge drink (30 days)</c:v>
                </c:pt>
              </c:strCache>
            </c:strRef>
          </c:cat>
          <c:val>
            <c:numRef>
              <c:f>'Wood and WI'!$F$69:$F$72</c:f>
              <c:numCache>
                <c:formatCode>General</c:formatCode>
                <c:ptCount val="4"/>
                <c:pt idx="0">
                  <c:v>52</c:v>
                </c:pt>
                <c:pt idx="2">
                  <c:v>26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5C-4285-86B4-56C6739EDD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0777120"/>
        <c:axId val="550780480"/>
      </c:barChart>
      <c:catAx>
        <c:axId val="5507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80480"/>
        <c:crosses val="autoZero"/>
        <c:auto val="1"/>
        <c:lblAlgn val="ctr"/>
        <c:lblOffset val="100"/>
        <c:noMultiLvlLbl val="0"/>
      </c:catAx>
      <c:valAx>
        <c:axId val="55078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7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Marajuana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WI'!$B$74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WI'!$A$75:$A$77</c:f>
              <c:strCache>
                <c:ptCount val="3"/>
                <c:pt idx="0">
                  <c:v>Ever used marijuana</c:v>
                </c:pt>
                <c:pt idx="1">
                  <c:v>Among students who tried marijuana, the percent who first tried it before age 13</c:v>
                </c:pt>
                <c:pt idx="2">
                  <c:v>Use Marijuana (30 days)</c:v>
                </c:pt>
              </c:strCache>
            </c:strRef>
          </c:cat>
          <c:val>
            <c:numRef>
              <c:f>'Wood and WI'!$B$75:$B$77</c:f>
              <c:numCache>
                <c:formatCode>General</c:formatCode>
                <c:ptCount val="3"/>
                <c:pt idx="0">
                  <c:v>19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D-47DD-861C-6AFC907E8E4A}"/>
            </c:ext>
          </c:extLst>
        </c:ser>
        <c:ser>
          <c:idx val="1"/>
          <c:order val="1"/>
          <c:tx>
            <c:strRef>
              <c:f>'Wood and WI'!$C$74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WI'!$A$75:$A$77</c:f>
              <c:strCache>
                <c:ptCount val="3"/>
                <c:pt idx="0">
                  <c:v>Ever used marijuana</c:v>
                </c:pt>
                <c:pt idx="1">
                  <c:v>Among students who tried marijuana, the percent who first tried it before age 13</c:v>
                </c:pt>
                <c:pt idx="2">
                  <c:v>Use Marijuana (30 days)</c:v>
                </c:pt>
              </c:strCache>
            </c:strRef>
          </c:cat>
          <c:val>
            <c:numRef>
              <c:f>'Wood and WI'!$C$75:$C$77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D-47DD-861C-6AFC907E8E4A}"/>
            </c:ext>
          </c:extLst>
        </c:ser>
        <c:ser>
          <c:idx val="2"/>
          <c:order val="2"/>
          <c:tx>
            <c:strRef>
              <c:f>'Wood and WI'!$D$74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WI'!$A$75:$A$77</c:f>
              <c:strCache>
                <c:ptCount val="3"/>
                <c:pt idx="0">
                  <c:v>Ever used marijuana</c:v>
                </c:pt>
                <c:pt idx="1">
                  <c:v>Among students who tried marijuana, the percent who first tried it before age 13</c:v>
                </c:pt>
                <c:pt idx="2">
                  <c:v>Use Marijuana (30 days)</c:v>
                </c:pt>
              </c:strCache>
            </c:strRef>
          </c:cat>
          <c:val>
            <c:numRef>
              <c:f>'Wood and WI'!$D$75:$D$77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7D-47DD-861C-6AFC907E8E4A}"/>
            </c:ext>
          </c:extLst>
        </c:ser>
        <c:ser>
          <c:idx val="3"/>
          <c:order val="3"/>
          <c:tx>
            <c:strRef>
              <c:f>'Wood and WI'!$E$74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WI'!$A$75:$A$77</c:f>
              <c:strCache>
                <c:ptCount val="3"/>
                <c:pt idx="0">
                  <c:v>Ever used marijuana</c:v>
                </c:pt>
                <c:pt idx="1">
                  <c:v>Among students who tried marijuana, the percent who first tried it before age 13</c:v>
                </c:pt>
                <c:pt idx="2">
                  <c:v>Use Marijuana (30 days)</c:v>
                </c:pt>
              </c:strCache>
            </c:strRef>
          </c:cat>
          <c:val>
            <c:numRef>
              <c:f>'Wood and WI'!$E$75:$E$77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7D-47DD-861C-6AFC907E8E4A}"/>
            </c:ext>
          </c:extLst>
        </c:ser>
        <c:ser>
          <c:idx val="4"/>
          <c:order val="4"/>
          <c:tx>
            <c:strRef>
              <c:f>'Wood and WI'!$F$74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WI'!$A$75:$A$77</c:f>
              <c:strCache>
                <c:ptCount val="3"/>
                <c:pt idx="0">
                  <c:v>Ever used marijuana</c:v>
                </c:pt>
                <c:pt idx="1">
                  <c:v>Among students who tried marijuana, the percent who first tried it before age 13</c:v>
                </c:pt>
                <c:pt idx="2">
                  <c:v>Use Marijuana (30 days)</c:v>
                </c:pt>
              </c:strCache>
            </c:strRef>
          </c:cat>
          <c:val>
            <c:numRef>
              <c:f>'Wood and WI'!$F$75:$F$77</c:f>
              <c:numCache>
                <c:formatCode>General</c:formatCode>
                <c:ptCount val="3"/>
                <c:pt idx="0">
                  <c:v>28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7D-47DD-861C-6AFC907E8E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5471232"/>
        <c:axId val="425473152"/>
      </c:barChart>
      <c:catAx>
        <c:axId val="42547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73152"/>
        <c:crosses val="autoZero"/>
        <c:auto val="1"/>
        <c:lblAlgn val="ctr"/>
        <c:lblOffset val="100"/>
        <c:noMultiLvlLbl val="0"/>
      </c:catAx>
      <c:valAx>
        <c:axId val="4254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7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Mental Health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WI'!$B$37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WI'!$A$38:$A$40</c:f>
              <c:strCache>
                <c:ptCount val="3"/>
                <c:pt idx="0">
                  <c:v>Self-harm (12 mos)</c:v>
                </c:pt>
                <c:pt idx="1">
                  <c:v>Problems with anxiety (12 mos)</c:v>
                </c:pt>
                <c:pt idx="2">
                  <c:v>So sad or hopeless that stopped usual activities (12 mos)</c:v>
                </c:pt>
              </c:strCache>
            </c:strRef>
          </c:cat>
          <c:val>
            <c:numRef>
              <c:f>'Wood and WI'!$B$38:$B$40</c:f>
              <c:numCache>
                <c:formatCode>General</c:formatCode>
                <c:ptCount val="3"/>
                <c:pt idx="0">
                  <c:v>18</c:v>
                </c:pt>
                <c:pt idx="1">
                  <c:v>41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4-4833-B025-B9770E11B003}"/>
            </c:ext>
          </c:extLst>
        </c:ser>
        <c:ser>
          <c:idx val="1"/>
          <c:order val="1"/>
          <c:tx>
            <c:strRef>
              <c:f>'Wood and WI'!$C$37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WI'!$A$38:$A$40</c:f>
              <c:strCache>
                <c:ptCount val="3"/>
                <c:pt idx="0">
                  <c:v>Self-harm (12 mos)</c:v>
                </c:pt>
                <c:pt idx="1">
                  <c:v>Problems with anxiety (12 mos)</c:v>
                </c:pt>
                <c:pt idx="2">
                  <c:v>So sad or hopeless that stopped usual activities (12 mos)</c:v>
                </c:pt>
              </c:strCache>
            </c:strRef>
          </c:cat>
          <c:val>
            <c:numRef>
              <c:f>'Wood and WI'!$C$38:$C$40</c:f>
              <c:numCache>
                <c:formatCode>General</c:formatCode>
                <c:ptCount val="3"/>
                <c:pt idx="0">
                  <c:v>18</c:v>
                </c:pt>
                <c:pt idx="1">
                  <c:v>48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4-4833-B025-B9770E11B003}"/>
            </c:ext>
          </c:extLst>
        </c:ser>
        <c:ser>
          <c:idx val="2"/>
          <c:order val="2"/>
          <c:tx>
            <c:strRef>
              <c:f>'Wood and WI'!$D$37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WI'!$A$38:$A$40</c:f>
              <c:strCache>
                <c:ptCount val="3"/>
                <c:pt idx="0">
                  <c:v>Self-harm (12 mos)</c:v>
                </c:pt>
                <c:pt idx="1">
                  <c:v>Problems with anxiety (12 mos)</c:v>
                </c:pt>
                <c:pt idx="2">
                  <c:v>So sad or hopeless that stopped usual activities (12 mos)</c:v>
                </c:pt>
              </c:strCache>
            </c:strRef>
          </c:cat>
          <c:val>
            <c:numRef>
              <c:f>'Wood and WI'!$D$38:$D$40</c:f>
              <c:numCache>
                <c:formatCode>General</c:formatCode>
                <c:ptCount val="3"/>
                <c:pt idx="0">
                  <c:v>21</c:v>
                </c:pt>
                <c:pt idx="1">
                  <c:v>51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4-4833-B025-B9770E11B003}"/>
            </c:ext>
          </c:extLst>
        </c:ser>
        <c:ser>
          <c:idx val="3"/>
          <c:order val="3"/>
          <c:tx>
            <c:strRef>
              <c:f>'Wood and WI'!$E$37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WI'!$A$38:$A$40</c:f>
              <c:strCache>
                <c:ptCount val="3"/>
                <c:pt idx="0">
                  <c:v>Self-harm (12 mos)</c:v>
                </c:pt>
                <c:pt idx="1">
                  <c:v>Problems with anxiety (12 mos)</c:v>
                </c:pt>
                <c:pt idx="2">
                  <c:v>So sad or hopeless that stopped usual activities (12 mos)</c:v>
                </c:pt>
              </c:strCache>
            </c:strRef>
          </c:cat>
          <c:val>
            <c:numRef>
              <c:f>'Wood and WI'!$E$38:$E$40</c:f>
              <c:numCache>
                <c:formatCode>General</c:formatCode>
                <c:ptCount val="3"/>
                <c:pt idx="0">
                  <c:v>21</c:v>
                </c:pt>
                <c:pt idx="1">
                  <c:v>49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64-4833-B025-B9770E11B003}"/>
            </c:ext>
          </c:extLst>
        </c:ser>
        <c:ser>
          <c:idx val="4"/>
          <c:order val="4"/>
          <c:tx>
            <c:strRef>
              <c:f>'Wood and WI'!$F$37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WI'!$A$38:$A$40</c:f>
              <c:strCache>
                <c:ptCount val="3"/>
                <c:pt idx="0">
                  <c:v>Self-harm (12 mos)</c:v>
                </c:pt>
                <c:pt idx="1">
                  <c:v>Problems with anxiety (12 mos)</c:v>
                </c:pt>
                <c:pt idx="2">
                  <c:v>So sad or hopeless that stopped usual activities (12 mos)</c:v>
                </c:pt>
              </c:strCache>
            </c:strRef>
          </c:cat>
          <c:val>
            <c:numRef>
              <c:f>'Wood and WI'!$F$38:$F$40</c:f>
              <c:numCache>
                <c:formatCode>General</c:formatCode>
                <c:ptCount val="3"/>
                <c:pt idx="0">
                  <c:v>21</c:v>
                </c:pt>
                <c:pt idx="1">
                  <c:v>52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64-4833-B025-B9770E11B0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8530272"/>
        <c:axId val="428530752"/>
      </c:barChart>
      <c:catAx>
        <c:axId val="4285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30752"/>
        <c:crosses val="autoZero"/>
        <c:auto val="1"/>
        <c:lblAlgn val="ctr"/>
        <c:lblOffset val="100"/>
        <c:noMultiLvlLbl val="0"/>
      </c:catAx>
      <c:valAx>
        <c:axId val="42853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3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Suicide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WI'!$B$43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WI'!$A$44:$A$46</c:f>
              <c:strCache>
                <c:ptCount val="3"/>
                <c:pt idx="0">
                  <c:v>Serious considered suicide (12 mos)</c:v>
                </c:pt>
                <c:pt idx="1">
                  <c:v>Made a suicide plan (12 mos)</c:v>
                </c:pt>
                <c:pt idx="2">
                  <c:v>Attempted suicide (12 mos)</c:v>
                </c:pt>
              </c:strCache>
            </c:strRef>
          </c:cat>
          <c:val>
            <c:numRef>
              <c:f>'Wood and WI'!$B$44:$B$46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8-4DC4-A44C-9CE675170057}"/>
            </c:ext>
          </c:extLst>
        </c:ser>
        <c:ser>
          <c:idx val="1"/>
          <c:order val="1"/>
          <c:tx>
            <c:strRef>
              <c:f>'Wood and WI'!$C$43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WI'!$A$44:$A$46</c:f>
              <c:strCache>
                <c:ptCount val="3"/>
                <c:pt idx="0">
                  <c:v>Serious considered suicide (12 mos)</c:v>
                </c:pt>
                <c:pt idx="1">
                  <c:v>Made a suicide plan (12 mos)</c:v>
                </c:pt>
                <c:pt idx="2">
                  <c:v>Attempted suicide (12 mos)</c:v>
                </c:pt>
              </c:strCache>
            </c:strRef>
          </c:cat>
          <c:val>
            <c:numRef>
              <c:f>'Wood and WI'!$C$44:$C$46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8-4DC4-A44C-9CE675170057}"/>
            </c:ext>
          </c:extLst>
        </c:ser>
        <c:ser>
          <c:idx val="2"/>
          <c:order val="2"/>
          <c:tx>
            <c:strRef>
              <c:f>'Wood and WI'!$D$43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WI'!$A$44:$A$46</c:f>
              <c:strCache>
                <c:ptCount val="3"/>
                <c:pt idx="0">
                  <c:v>Serious considered suicide (12 mos)</c:v>
                </c:pt>
                <c:pt idx="1">
                  <c:v>Made a suicide plan (12 mos)</c:v>
                </c:pt>
                <c:pt idx="2">
                  <c:v>Attempted suicide (12 mos)</c:v>
                </c:pt>
              </c:strCache>
            </c:strRef>
          </c:cat>
          <c:val>
            <c:numRef>
              <c:f>'Wood and WI'!$D$44:$D$46</c:f>
              <c:numCache>
                <c:formatCode>General</c:formatCode>
                <c:ptCount val="3"/>
                <c:pt idx="0">
                  <c:v>20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8-4DC4-A44C-9CE675170057}"/>
            </c:ext>
          </c:extLst>
        </c:ser>
        <c:ser>
          <c:idx val="3"/>
          <c:order val="3"/>
          <c:tx>
            <c:strRef>
              <c:f>'Wood and WI'!$E$43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WI'!$A$44:$A$46</c:f>
              <c:strCache>
                <c:ptCount val="3"/>
                <c:pt idx="0">
                  <c:v>Serious considered suicide (12 mos)</c:v>
                </c:pt>
                <c:pt idx="1">
                  <c:v>Made a suicide plan (12 mos)</c:v>
                </c:pt>
                <c:pt idx="2">
                  <c:v>Attempted suicide (12 mos)</c:v>
                </c:pt>
              </c:strCache>
            </c:strRef>
          </c:cat>
          <c:val>
            <c:numRef>
              <c:f>'Wood and WI'!$E$44:$E$46</c:f>
              <c:numCache>
                <c:formatCode>General</c:formatCode>
                <c:ptCount val="3"/>
                <c:pt idx="0">
                  <c:v>19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48-4DC4-A44C-9CE675170057}"/>
            </c:ext>
          </c:extLst>
        </c:ser>
        <c:ser>
          <c:idx val="4"/>
          <c:order val="4"/>
          <c:tx>
            <c:strRef>
              <c:f>'Wood and WI'!$F$43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WI'!$A$44:$A$46</c:f>
              <c:strCache>
                <c:ptCount val="3"/>
                <c:pt idx="0">
                  <c:v>Serious considered suicide (12 mos)</c:v>
                </c:pt>
                <c:pt idx="1">
                  <c:v>Made a suicide plan (12 mos)</c:v>
                </c:pt>
                <c:pt idx="2">
                  <c:v>Attempted suicide (12 mos)</c:v>
                </c:pt>
              </c:strCache>
            </c:strRef>
          </c:cat>
          <c:val>
            <c:numRef>
              <c:f>'Wood and WI'!$F$44:$F$46</c:f>
              <c:numCache>
                <c:formatCode>General</c:formatCode>
                <c:ptCount val="3"/>
                <c:pt idx="0">
                  <c:v>19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48-4DC4-A44C-9CE675170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6113024"/>
        <c:axId val="526113504"/>
      </c:barChart>
      <c:catAx>
        <c:axId val="5261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113504"/>
        <c:crosses val="autoZero"/>
        <c:auto val="1"/>
        <c:lblAlgn val="ctr"/>
        <c:lblOffset val="100"/>
        <c:noMultiLvlLbl val="0"/>
      </c:catAx>
      <c:valAx>
        <c:axId val="52611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1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</a:t>
            </a:r>
            <a:r>
              <a:rPr lang="en-US" sz="2400" b="1" baseline="0"/>
              <a:t> Composite Mental Health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WI'!$A$119</c:f>
              <c:strCache>
                <c:ptCount val="1"/>
                <c:pt idx="0">
                  <c:v>Composite measure: answered affirmatively to any of the 6 mental health Qs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0B6-4963-92AB-0A441E8CC1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A4-41A8-8D91-7C060B16D60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0B6-4963-92AB-0A441E8CC11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B6-4963-92AB-0A441E8CC119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A4-41A8-8D91-7C060B16D6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WI'!$B$118:$F$118</c:f>
              <c:strCache>
                <c:ptCount val="5"/>
                <c:pt idx="0">
                  <c:v>MHS 19</c:v>
                </c:pt>
                <c:pt idx="1">
                  <c:v>MHS 21</c:v>
                </c:pt>
                <c:pt idx="2">
                  <c:v>MHS 23</c:v>
                </c:pt>
                <c:pt idx="3">
                  <c:v>Wood 23</c:v>
                </c:pt>
                <c:pt idx="4">
                  <c:v>WI 23</c:v>
                </c:pt>
              </c:strCache>
            </c:strRef>
          </c:cat>
          <c:val>
            <c:numRef>
              <c:f>'Wood and WI'!$B$119:$F$119</c:f>
              <c:numCache>
                <c:formatCode>General</c:formatCode>
                <c:ptCount val="5"/>
                <c:pt idx="0">
                  <c:v>47</c:v>
                </c:pt>
                <c:pt idx="1">
                  <c:v>53</c:v>
                </c:pt>
                <c:pt idx="2">
                  <c:v>58</c:v>
                </c:pt>
                <c:pt idx="3">
                  <c:v>55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3-4484-8AFD-DC4ED55A74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986223"/>
        <c:axId val="430984303"/>
      </c:barChart>
      <c:catAx>
        <c:axId val="43098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984303"/>
        <c:crosses val="autoZero"/>
        <c:auto val="1"/>
        <c:lblAlgn val="ctr"/>
        <c:lblOffset val="100"/>
        <c:noMultiLvlLbl val="0"/>
      </c:catAx>
      <c:valAx>
        <c:axId val="43098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98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Stress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'modules MS and HS'!$B$50</c:f>
              <c:strCache>
                <c:ptCount val="1"/>
                <c:pt idx="0">
                  <c:v>MHS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'modules MS and HS'!$A$51:$A$53</c:f>
              <c:strCache>
                <c:ptCount val="3"/>
                <c:pt idx="0">
                  <c:v>Most of the time or always very stressed about school</c:v>
                </c:pt>
                <c:pt idx="1">
                  <c:v>Most of the time or always very stressed about friends</c:v>
                </c:pt>
                <c:pt idx="2">
                  <c:v>Most of the time or always very stressed about family or life at home</c:v>
                </c:pt>
              </c:strCache>
            </c:strRef>
          </c:cat>
          <c:val>
            <c:numRef>
              <c:f>'modules MS and HS'!$B$51:$B$53</c:f>
              <c:numCache>
                <c:formatCode>General</c:formatCode>
                <c:ptCount val="3"/>
                <c:pt idx="0">
                  <c:v>48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A-4678-B1AC-FFD96E2F71AC}"/>
            </c:ext>
          </c:extLst>
        </c:ser>
        <c:ser>
          <c:idx val="1"/>
          <c:order val="1"/>
          <c:tx>
            <c:strRef>
              <c:f>'modules MS and HS'!$C$50</c:f>
              <c:strCache>
                <c:ptCount val="1"/>
                <c:pt idx="0">
                  <c:v>MHS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'modules MS and HS'!$A$51:$A$53</c:f>
              <c:strCache>
                <c:ptCount val="3"/>
                <c:pt idx="0">
                  <c:v>Most of the time or always very stressed about school</c:v>
                </c:pt>
                <c:pt idx="1">
                  <c:v>Most of the time or always very stressed about friends</c:v>
                </c:pt>
                <c:pt idx="2">
                  <c:v>Most of the time or always very stressed about family or life at home</c:v>
                </c:pt>
              </c:strCache>
            </c:strRef>
          </c:cat>
          <c:val>
            <c:numRef>
              <c:f>'modules MS and HS'!$C$51:$C$53</c:f>
              <c:numCache>
                <c:formatCode>General</c:formatCode>
                <c:ptCount val="3"/>
                <c:pt idx="0">
                  <c:v>17</c:v>
                </c:pt>
                <c:pt idx="1">
                  <c:v>51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A-4678-B1AC-FFD96E2F71AC}"/>
            </c:ext>
          </c:extLst>
        </c:ser>
        <c:ser>
          <c:idx val="2"/>
          <c:order val="2"/>
          <c:tx>
            <c:strRef>
              <c:f>'modules MS and HS'!$D$50</c:f>
              <c:strCache>
                <c:ptCount val="1"/>
                <c:pt idx="0">
                  <c:v>MHS 2023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'modules MS and HS'!$A$51:$A$53</c:f>
              <c:strCache>
                <c:ptCount val="3"/>
                <c:pt idx="0">
                  <c:v>Most of the time or always very stressed about school</c:v>
                </c:pt>
                <c:pt idx="1">
                  <c:v>Most of the time or always very stressed about friends</c:v>
                </c:pt>
                <c:pt idx="2">
                  <c:v>Most of the time or always very stressed about family or life at home</c:v>
                </c:pt>
              </c:strCache>
            </c:strRef>
          </c:cat>
          <c:val>
            <c:numRef>
              <c:f>'modules MS and HS'!$D$51:$D$53</c:f>
              <c:numCache>
                <c:formatCode>General</c:formatCode>
                <c:ptCount val="3"/>
                <c:pt idx="0">
                  <c:v>17</c:v>
                </c:pt>
                <c:pt idx="1">
                  <c:v>49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5A-4678-B1AC-FFD96E2F71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2874479"/>
        <c:axId val="392875919"/>
      </c:barChart>
      <c:catAx>
        <c:axId val="39287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875919"/>
        <c:crosses val="autoZero"/>
        <c:auto val="1"/>
        <c:lblAlgn val="ctr"/>
        <c:lblOffset val="100"/>
        <c:noMultiLvlLbl val="0"/>
      </c:catAx>
      <c:valAx>
        <c:axId val="39287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87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Device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WI'!$B$24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WI'!$A$25:$A$26</c:f>
              <c:strCache>
                <c:ptCount val="2"/>
                <c:pt idx="0">
                  <c:v>Spend 3 or more hours per day on phone, xbox, or their device (excluding school work)</c:v>
                </c:pt>
                <c:pt idx="1">
                  <c:v>Use phone, xbox or their device after midnight on a school night (7 days)</c:v>
                </c:pt>
              </c:strCache>
            </c:strRef>
          </c:cat>
          <c:val>
            <c:numRef>
              <c:f>'Wood and WI'!$B$25:$B$26</c:f>
              <c:numCache>
                <c:formatCode>General</c:formatCode>
                <c:ptCount val="2"/>
                <c:pt idx="0">
                  <c:v>46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0-4C8F-8C65-302A90E08A99}"/>
            </c:ext>
          </c:extLst>
        </c:ser>
        <c:ser>
          <c:idx val="1"/>
          <c:order val="1"/>
          <c:tx>
            <c:strRef>
              <c:f>'Wood and WI'!$C$24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WI'!$A$25:$A$26</c:f>
              <c:strCache>
                <c:ptCount val="2"/>
                <c:pt idx="0">
                  <c:v>Spend 3 or more hours per day on phone, xbox, or their device (excluding school work)</c:v>
                </c:pt>
                <c:pt idx="1">
                  <c:v>Use phone, xbox or their device after midnight on a school night (7 days)</c:v>
                </c:pt>
              </c:strCache>
            </c:strRef>
          </c:cat>
          <c:val>
            <c:numRef>
              <c:f>'Wood and WI'!$C$25:$C$26</c:f>
              <c:numCache>
                <c:formatCode>General</c:formatCode>
                <c:ptCount val="2"/>
                <c:pt idx="0">
                  <c:v>67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0-4C8F-8C65-302A90E08A99}"/>
            </c:ext>
          </c:extLst>
        </c:ser>
        <c:ser>
          <c:idx val="2"/>
          <c:order val="2"/>
          <c:tx>
            <c:strRef>
              <c:f>'Wood and WI'!$D$24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0-4C8F-8C65-302A90E08A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9C0-4C8F-8C65-302A90E08A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WI'!$A$25:$A$26</c:f>
              <c:strCache>
                <c:ptCount val="2"/>
                <c:pt idx="0">
                  <c:v>Spend 3 or more hours per day on phone, xbox, or their device (excluding school work)</c:v>
                </c:pt>
                <c:pt idx="1">
                  <c:v>Use phone, xbox or their device after midnight on a school night (7 days)</c:v>
                </c:pt>
              </c:strCache>
            </c:strRef>
          </c:cat>
          <c:val>
            <c:numRef>
              <c:f>'Wood and WI'!$D$25:$D$26</c:f>
              <c:numCache>
                <c:formatCode>General</c:formatCode>
                <c:ptCount val="2"/>
                <c:pt idx="0">
                  <c:v>73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0-4C8F-8C65-302A90E08A99}"/>
            </c:ext>
          </c:extLst>
        </c:ser>
        <c:ser>
          <c:idx val="3"/>
          <c:order val="3"/>
          <c:tx>
            <c:strRef>
              <c:f>'Wood and WI'!$E$24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WI'!$A$25:$A$26</c:f>
              <c:strCache>
                <c:ptCount val="2"/>
                <c:pt idx="0">
                  <c:v>Spend 3 or more hours per day on phone, xbox, or their device (excluding school work)</c:v>
                </c:pt>
                <c:pt idx="1">
                  <c:v>Use phone, xbox or their device after midnight on a school night (7 days)</c:v>
                </c:pt>
              </c:strCache>
            </c:strRef>
          </c:cat>
          <c:val>
            <c:numRef>
              <c:f>'Wood and WI'!$E$25:$E$26</c:f>
              <c:numCache>
                <c:formatCode>General</c:formatCode>
                <c:ptCount val="2"/>
                <c:pt idx="0">
                  <c:v>74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C0-4C8F-8C65-302A90E08A99}"/>
            </c:ext>
          </c:extLst>
        </c:ser>
        <c:ser>
          <c:idx val="4"/>
          <c:order val="4"/>
          <c:tx>
            <c:strRef>
              <c:f>'Wood and WI'!$F$24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WI'!$A$25:$A$26</c:f>
              <c:strCache>
                <c:ptCount val="2"/>
                <c:pt idx="0">
                  <c:v>Spend 3 or more hours per day on phone, xbox, or their device (excluding school work)</c:v>
                </c:pt>
                <c:pt idx="1">
                  <c:v>Use phone, xbox or their device after midnight on a school night (7 days)</c:v>
                </c:pt>
              </c:strCache>
            </c:strRef>
          </c:cat>
          <c:val>
            <c:numRef>
              <c:f>'Wood and WI'!$F$25:$F$26</c:f>
              <c:numCache>
                <c:formatCode>General</c:formatCode>
                <c:ptCount val="2"/>
                <c:pt idx="0">
                  <c:v>79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C0-4C8F-8C65-302A90E08A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6663712"/>
        <c:axId val="536663232"/>
      </c:barChart>
      <c:catAx>
        <c:axId val="5366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663232"/>
        <c:crosses val="autoZero"/>
        <c:auto val="1"/>
        <c:lblAlgn val="ctr"/>
        <c:lblOffset val="100"/>
        <c:noMultiLvlLbl val="0"/>
      </c:catAx>
      <c:valAx>
        <c:axId val="53666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6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Social Media</a:t>
            </a:r>
          </a:p>
        </c:rich>
      </c:tx>
      <c:layout>
        <c:manualLayout>
          <c:xMode val="edge"/>
          <c:yMode val="edge"/>
          <c:x val="0.37324911609967348"/>
          <c:y val="2.86830634415159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WI'!$B$30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WI'!$A$31:$A$34</c:f>
              <c:strCache>
                <c:ptCount val="4"/>
                <c:pt idx="0">
                  <c:v>Do not use social media at all</c:v>
                </c:pt>
                <c:pt idx="1">
                  <c:v>Use social media at least once a month</c:v>
                </c:pt>
                <c:pt idx="2">
                  <c:v>Use social media daily</c:v>
                </c:pt>
                <c:pt idx="3">
                  <c:v>Use social media very frequently (at least once per hour)</c:v>
                </c:pt>
              </c:strCache>
            </c:strRef>
          </c:cat>
          <c:val>
            <c:numRef>
              <c:f>'Wood and WI'!$B$31:$B$34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0ED-4BE4-A3D8-DFACBBD4F307}"/>
            </c:ext>
          </c:extLst>
        </c:ser>
        <c:ser>
          <c:idx val="1"/>
          <c:order val="1"/>
          <c:tx>
            <c:strRef>
              <c:f>'Wood and WI'!$C$30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WI'!$A$31:$A$34</c:f>
              <c:strCache>
                <c:ptCount val="4"/>
                <c:pt idx="0">
                  <c:v>Do not use social media at all</c:v>
                </c:pt>
                <c:pt idx="1">
                  <c:v>Use social media at least once a month</c:v>
                </c:pt>
                <c:pt idx="2">
                  <c:v>Use social media daily</c:v>
                </c:pt>
                <c:pt idx="3">
                  <c:v>Use social media very frequently (at least once per hour)</c:v>
                </c:pt>
              </c:strCache>
            </c:strRef>
          </c:cat>
          <c:val>
            <c:numRef>
              <c:f>'Wood and WI'!$C$31:$C$34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0ED-4BE4-A3D8-DFACBBD4F307}"/>
            </c:ext>
          </c:extLst>
        </c:ser>
        <c:ser>
          <c:idx val="2"/>
          <c:order val="2"/>
          <c:tx>
            <c:strRef>
              <c:f>'Wood and WI'!$D$30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285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WI'!$A$31:$A$34</c:f>
              <c:strCache>
                <c:ptCount val="4"/>
                <c:pt idx="0">
                  <c:v>Do not use social media at all</c:v>
                </c:pt>
                <c:pt idx="1">
                  <c:v>Use social media at least once a month</c:v>
                </c:pt>
                <c:pt idx="2">
                  <c:v>Use social media daily</c:v>
                </c:pt>
                <c:pt idx="3">
                  <c:v>Use social media very frequently (at least once per hour)</c:v>
                </c:pt>
              </c:strCache>
            </c:strRef>
          </c:cat>
          <c:val>
            <c:numRef>
              <c:f>'Wood and WI'!$D$31:$D$34</c:f>
              <c:numCache>
                <c:formatCode>General</c:formatCode>
                <c:ptCount val="4"/>
                <c:pt idx="0">
                  <c:v>6</c:v>
                </c:pt>
                <c:pt idx="1">
                  <c:v>94</c:v>
                </c:pt>
                <c:pt idx="2">
                  <c:v>80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ED-4BE4-A3D8-DFACBBD4F307}"/>
            </c:ext>
          </c:extLst>
        </c:ser>
        <c:ser>
          <c:idx val="3"/>
          <c:order val="3"/>
          <c:tx>
            <c:strRef>
              <c:f>'Wood and WI'!$E$30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WI'!$A$31:$A$34</c:f>
              <c:strCache>
                <c:ptCount val="4"/>
                <c:pt idx="0">
                  <c:v>Do not use social media at all</c:v>
                </c:pt>
                <c:pt idx="1">
                  <c:v>Use social media at least once a month</c:v>
                </c:pt>
                <c:pt idx="2">
                  <c:v>Use social media daily</c:v>
                </c:pt>
                <c:pt idx="3">
                  <c:v>Use social media very frequently (at least once per hour)</c:v>
                </c:pt>
              </c:strCache>
            </c:strRef>
          </c:cat>
          <c:val>
            <c:numRef>
              <c:f>'Wood and WI'!$E$31:$E$34</c:f>
              <c:numCache>
                <c:formatCode>General</c:formatCode>
                <c:ptCount val="4"/>
                <c:pt idx="0">
                  <c:v>7</c:v>
                </c:pt>
                <c:pt idx="1">
                  <c:v>93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ED-4BE4-A3D8-DFACBBD4F307}"/>
            </c:ext>
          </c:extLst>
        </c:ser>
        <c:ser>
          <c:idx val="4"/>
          <c:order val="4"/>
          <c:tx>
            <c:strRef>
              <c:f>'Wood and WI'!$F$30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WI'!$A$31:$A$34</c:f>
              <c:strCache>
                <c:ptCount val="4"/>
                <c:pt idx="0">
                  <c:v>Do not use social media at all</c:v>
                </c:pt>
                <c:pt idx="1">
                  <c:v>Use social media at least once a month</c:v>
                </c:pt>
                <c:pt idx="2">
                  <c:v>Use social media daily</c:v>
                </c:pt>
                <c:pt idx="3">
                  <c:v>Use social media very frequently (at least once per hour)</c:v>
                </c:pt>
              </c:strCache>
            </c:strRef>
          </c:cat>
          <c:val>
            <c:numRef>
              <c:f>'Wood and WI'!$F$31:$F$34</c:f>
              <c:numCache>
                <c:formatCode>General</c:formatCode>
                <c:ptCount val="4"/>
                <c:pt idx="0">
                  <c:v>7</c:v>
                </c:pt>
                <c:pt idx="1">
                  <c:v>93</c:v>
                </c:pt>
                <c:pt idx="2">
                  <c:v>85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ED-4BE4-A3D8-DFACBBD4F3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4728752"/>
        <c:axId val="544729232"/>
      </c:barChart>
      <c:catAx>
        <c:axId val="544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29232"/>
        <c:crosses val="autoZero"/>
        <c:auto val="1"/>
        <c:lblAlgn val="ctr"/>
        <c:lblOffset val="100"/>
        <c:noMultiLvlLbl val="0"/>
      </c:catAx>
      <c:valAx>
        <c:axId val="54472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2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Support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WI'!$B$7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WI'!$A$8:$A$10</c:f>
              <c:strCache>
                <c:ptCount val="3"/>
                <c:pt idx="0">
                  <c:v>Have at least one teacher or other adult at school to talk to</c:v>
                </c:pt>
                <c:pt idx="1">
                  <c:v>Most of the time or always get emotional support when needed</c:v>
                </c:pt>
                <c:pt idx="2">
                  <c:v>List adult as most likely source of emotional support</c:v>
                </c:pt>
              </c:strCache>
            </c:strRef>
          </c:cat>
          <c:val>
            <c:numRef>
              <c:f>'Wood and WI'!$B$8:$B$10</c:f>
              <c:numCache>
                <c:formatCode>General</c:formatCode>
                <c:ptCount val="3"/>
                <c:pt idx="0">
                  <c:v>80</c:v>
                </c:pt>
                <c:pt idx="1">
                  <c:v>31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4-4B6E-A498-CBA58C616F99}"/>
            </c:ext>
          </c:extLst>
        </c:ser>
        <c:ser>
          <c:idx val="1"/>
          <c:order val="1"/>
          <c:tx>
            <c:strRef>
              <c:f>'Wood and WI'!$C$7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WI'!$A$8:$A$10</c:f>
              <c:strCache>
                <c:ptCount val="3"/>
                <c:pt idx="0">
                  <c:v>Have at least one teacher or other adult at school to talk to</c:v>
                </c:pt>
                <c:pt idx="1">
                  <c:v>Most of the time or always get emotional support when needed</c:v>
                </c:pt>
                <c:pt idx="2">
                  <c:v>List adult as most likely source of emotional support</c:v>
                </c:pt>
              </c:strCache>
            </c:strRef>
          </c:cat>
          <c:val>
            <c:numRef>
              <c:f>'Wood and WI'!$C$8:$C$10</c:f>
              <c:numCache>
                <c:formatCode>General</c:formatCode>
                <c:ptCount val="3"/>
                <c:pt idx="0">
                  <c:v>69</c:v>
                </c:pt>
                <c:pt idx="1">
                  <c:v>26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4-4B6E-A498-CBA58C616F99}"/>
            </c:ext>
          </c:extLst>
        </c:ser>
        <c:ser>
          <c:idx val="2"/>
          <c:order val="2"/>
          <c:tx>
            <c:strRef>
              <c:f>'Wood and WI'!$D$7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WI'!$A$8:$A$10</c:f>
              <c:strCache>
                <c:ptCount val="3"/>
                <c:pt idx="0">
                  <c:v>Have at least one teacher or other adult at school to talk to</c:v>
                </c:pt>
                <c:pt idx="1">
                  <c:v>Most of the time or always get emotional support when needed</c:v>
                </c:pt>
                <c:pt idx="2">
                  <c:v>List adult as most likely source of emotional support</c:v>
                </c:pt>
              </c:strCache>
            </c:strRef>
          </c:cat>
          <c:val>
            <c:numRef>
              <c:f>'Wood and WI'!$D$8:$D$10</c:f>
              <c:numCache>
                <c:formatCode>General</c:formatCode>
                <c:ptCount val="3"/>
                <c:pt idx="0">
                  <c:v>75</c:v>
                </c:pt>
                <c:pt idx="1">
                  <c:v>21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34-4B6E-A498-CBA58C616F99}"/>
            </c:ext>
          </c:extLst>
        </c:ser>
        <c:ser>
          <c:idx val="3"/>
          <c:order val="3"/>
          <c:tx>
            <c:strRef>
              <c:f>'Wood and WI'!$E$7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WI'!$A$8:$A$10</c:f>
              <c:strCache>
                <c:ptCount val="3"/>
                <c:pt idx="0">
                  <c:v>Have at least one teacher or other adult at school to talk to</c:v>
                </c:pt>
                <c:pt idx="1">
                  <c:v>Most of the time or always get emotional support when needed</c:v>
                </c:pt>
                <c:pt idx="2">
                  <c:v>List adult as most likely source of emotional support</c:v>
                </c:pt>
              </c:strCache>
            </c:strRef>
          </c:cat>
          <c:val>
            <c:numRef>
              <c:f>'Wood and WI'!$E$8:$E$10</c:f>
              <c:numCache>
                <c:formatCode>General</c:formatCode>
                <c:ptCount val="3"/>
                <c:pt idx="0">
                  <c:v>75</c:v>
                </c:pt>
                <c:pt idx="1">
                  <c:v>21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34-4B6E-A498-CBA58C616F99}"/>
            </c:ext>
          </c:extLst>
        </c:ser>
        <c:ser>
          <c:idx val="4"/>
          <c:order val="4"/>
          <c:tx>
            <c:strRef>
              <c:f>'Wood and WI'!$F$7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WI'!$A$8:$A$10</c:f>
              <c:strCache>
                <c:ptCount val="3"/>
                <c:pt idx="0">
                  <c:v>Have at least one teacher or other adult at school to talk to</c:v>
                </c:pt>
                <c:pt idx="1">
                  <c:v>Most of the time or always get emotional support when needed</c:v>
                </c:pt>
                <c:pt idx="2">
                  <c:v>List adult as most likely source of emotional support</c:v>
                </c:pt>
              </c:strCache>
            </c:strRef>
          </c:cat>
          <c:val>
            <c:numRef>
              <c:f>'Wood and WI'!$F$8:$F$10</c:f>
              <c:numCache>
                <c:formatCode>General</c:formatCode>
                <c:ptCount val="3"/>
                <c:pt idx="0">
                  <c:v>70</c:v>
                </c:pt>
                <c:pt idx="1">
                  <c:v>21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34-4B6E-A498-CBA58C616F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1504880"/>
        <c:axId val="521505840"/>
      </c:barChart>
      <c:catAx>
        <c:axId val="52150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05840"/>
        <c:crosses val="autoZero"/>
        <c:auto val="1"/>
        <c:lblAlgn val="ctr"/>
        <c:lblOffset val="100"/>
        <c:noMultiLvlLbl val="0"/>
      </c:catAx>
      <c:valAx>
        <c:axId val="52150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0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'[2019-21-23 YRBS comparisons.xlsx]At Risk Populations'!$A$6</c:f>
              <c:strCache>
                <c:ptCount val="1"/>
                <c:pt idx="0">
                  <c:v>Answered yes to any bullying question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828-49E9-A269-B72BDB9AE1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'[2019-21-23 YRBS comparisons.xlsx]At Risk Populations'!$B$5:$G$5</c:f>
              <c:strCache>
                <c:ptCount val="6"/>
                <c:pt idx="0">
                  <c:v>General Population</c:v>
                </c:pt>
                <c:pt idx="1">
                  <c:v>Food Insecure</c:v>
                </c:pt>
                <c:pt idx="2">
                  <c:v>Race/Ethnicity (Hispanic)</c:v>
                </c:pt>
                <c:pt idx="3">
                  <c:v>LGBT</c:v>
                </c:pt>
                <c:pt idx="4">
                  <c:v>Low Grades (self-report)</c:v>
                </c:pt>
                <c:pt idx="5">
                  <c:v>Special Education (self-report)</c:v>
                </c:pt>
              </c:strCache>
            </c:strRef>
          </c:cat>
          <c:val>
            <c:numRef>
              <c:f>'[2019-21-23 YRBS comparisons.xlsx]At Risk Populations'!$B$6:$G$6</c:f>
              <c:numCache>
                <c:formatCode>General</c:formatCode>
                <c:ptCount val="6"/>
                <c:pt idx="0">
                  <c:v>26</c:v>
                </c:pt>
                <c:pt idx="1">
                  <c:v>48</c:v>
                </c:pt>
                <c:pt idx="2">
                  <c:v>30</c:v>
                </c:pt>
                <c:pt idx="3">
                  <c:v>51</c:v>
                </c:pt>
                <c:pt idx="4">
                  <c:v>45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E-4E12-8D46-765A0414DE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9091504"/>
        <c:axId val="1619093424"/>
      </c:barChart>
      <c:catAx>
        <c:axId val="161909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93424"/>
        <c:crosses val="autoZero"/>
        <c:auto val="1"/>
        <c:lblAlgn val="ctr"/>
        <c:lblOffset val="100"/>
        <c:noMultiLvlLbl val="0"/>
      </c:catAx>
      <c:valAx>
        <c:axId val="161909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Percentage</a:t>
                </a:r>
                <a:r>
                  <a:rPr lang="en-US" b="1" baseline="0" dirty="0"/>
                  <a:t> of Survey Takers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09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'At Risk Populations'!$A$2</c:f>
              <c:strCache>
                <c:ptCount val="1"/>
                <c:pt idx="0">
                  <c:v>Answered yes to any sexual or dating violence question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743-4E56-881F-275C0D31F8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 Risk Populations'!$B$1:$G$1</c:f>
              <c:strCache>
                <c:ptCount val="6"/>
                <c:pt idx="0">
                  <c:v>General Population</c:v>
                </c:pt>
                <c:pt idx="1">
                  <c:v>Food Insecure</c:v>
                </c:pt>
                <c:pt idx="2">
                  <c:v>Race/Ethnicity (Hispanic)</c:v>
                </c:pt>
                <c:pt idx="3">
                  <c:v>LGBT</c:v>
                </c:pt>
                <c:pt idx="4">
                  <c:v>Low Grades         (self-report)</c:v>
                </c:pt>
                <c:pt idx="5">
                  <c:v>Special Education           (self-report)</c:v>
                </c:pt>
              </c:strCache>
            </c:strRef>
          </c:cat>
          <c:val>
            <c:numRef>
              <c:f>'At Risk Populations'!$B$2:$G$2</c:f>
              <c:numCache>
                <c:formatCode>General</c:formatCode>
                <c:ptCount val="6"/>
                <c:pt idx="0">
                  <c:v>17</c:v>
                </c:pt>
                <c:pt idx="1">
                  <c:v>39</c:v>
                </c:pt>
                <c:pt idx="2">
                  <c:v>21</c:v>
                </c:pt>
                <c:pt idx="3">
                  <c:v>42</c:v>
                </c:pt>
                <c:pt idx="4">
                  <c:v>37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9-4642-8CD1-1ADF792FDD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2086528"/>
        <c:axId val="532084128"/>
      </c:barChart>
      <c:catAx>
        <c:axId val="53208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84128"/>
        <c:crosses val="autoZero"/>
        <c:auto val="1"/>
        <c:lblAlgn val="ctr"/>
        <c:lblOffset val="100"/>
        <c:noMultiLvlLbl val="0"/>
      </c:catAx>
      <c:valAx>
        <c:axId val="53208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</a:t>
                </a:r>
                <a:r>
                  <a:rPr lang="en-US" sz="1200" b="1" baseline="0" dirty="0"/>
                  <a:t> of Survey Takers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8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'[2019-21-23 YRBS comparisons.xlsx]At Risk Populations'!$A$11</c:f>
              <c:strCache>
                <c:ptCount val="1"/>
                <c:pt idx="0">
                  <c:v>Answered yes to any mental health question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336-49C7-8C80-C5848DDA50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'[2019-21-23 YRBS comparisons.xlsx]At Risk Populations'!$B$10:$G$10</c:f>
              <c:strCache>
                <c:ptCount val="6"/>
                <c:pt idx="0">
                  <c:v>General Population</c:v>
                </c:pt>
                <c:pt idx="1">
                  <c:v>Food Insecure</c:v>
                </c:pt>
                <c:pt idx="2">
                  <c:v>Race/Ethnicity (Hispanic)</c:v>
                </c:pt>
                <c:pt idx="3">
                  <c:v>LGBT</c:v>
                </c:pt>
                <c:pt idx="4">
                  <c:v>Low Grades           (self-report)</c:v>
                </c:pt>
                <c:pt idx="5">
                  <c:v>Special Education (self-report)</c:v>
                </c:pt>
              </c:strCache>
            </c:strRef>
          </c:cat>
          <c:val>
            <c:numRef>
              <c:f>'[2019-21-23 YRBS comparisons.xlsx]At Risk Populations'!$B$11:$G$11</c:f>
              <c:numCache>
                <c:formatCode>General</c:formatCode>
                <c:ptCount val="6"/>
                <c:pt idx="0">
                  <c:v>58</c:v>
                </c:pt>
                <c:pt idx="1">
                  <c:v>80</c:v>
                </c:pt>
                <c:pt idx="2">
                  <c:v>75</c:v>
                </c:pt>
                <c:pt idx="3">
                  <c:v>84</c:v>
                </c:pt>
                <c:pt idx="4">
                  <c:v>84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C-4ADA-B5F1-C1590C1174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4593232"/>
        <c:axId val="624596592"/>
      </c:barChart>
      <c:catAx>
        <c:axId val="62459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596592"/>
        <c:crosses val="autoZero"/>
        <c:auto val="1"/>
        <c:lblAlgn val="ctr"/>
        <c:lblOffset val="100"/>
        <c:noMultiLvlLbl val="0"/>
      </c:catAx>
      <c:valAx>
        <c:axId val="62459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59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'[2019-21-23 YRBS comparisons.xlsx]At Risk Populations'!$A$17</c:f>
              <c:strCache>
                <c:ptCount val="1"/>
                <c:pt idx="0">
                  <c:v>Agreed that they belong at school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038-46ED-8053-250DBBEBC0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'[2019-21-23 YRBS comparisons.xlsx]At Risk Populations'!$B$16:$G$16</c:f>
              <c:strCache>
                <c:ptCount val="6"/>
                <c:pt idx="0">
                  <c:v>General Population</c:v>
                </c:pt>
                <c:pt idx="1">
                  <c:v>Food Insecure</c:v>
                </c:pt>
                <c:pt idx="2">
                  <c:v>Race/Ethnicity (Hispanic)</c:v>
                </c:pt>
                <c:pt idx="3">
                  <c:v>LGBT</c:v>
                </c:pt>
                <c:pt idx="4">
                  <c:v>Low Grades           (self-report)</c:v>
                </c:pt>
                <c:pt idx="5">
                  <c:v>Special Education (self-report)</c:v>
                </c:pt>
              </c:strCache>
            </c:strRef>
          </c:cat>
          <c:val>
            <c:numRef>
              <c:f>'[2019-21-23 YRBS comparisons.xlsx]At Risk Populations'!$B$17:$G$17</c:f>
              <c:numCache>
                <c:formatCode>General</c:formatCode>
                <c:ptCount val="6"/>
                <c:pt idx="0">
                  <c:v>63</c:v>
                </c:pt>
                <c:pt idx="1">
                  <c:v>43</c:v>
                </c:pt>
                <c:pt idx="2">
                  <c:v>51</c:v>
                </c:pt>
                <c:pt idx="3">
                  <c:v>37</c:v>
                </c:pt>
                <c:pt idx="4">
                  <c:v>20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D-449B-B611-794054343E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483072"/>
        <c:axId val="577483552"/>
      </c:barChart>
      <c:catAx>
        <c:axId val="5774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83552"/>
        <c:crosses val="autoZero"/>
        <c:auto val="1"/>
        <c:lblAlgn val="ctr"/>
        <c:lblOffset val="100"/>
        <c:noMultiLvlLbl val="0"/>
      </c:catAx>
      <c:valAx>
        <c:axId val="5774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</a:t>
                </a:r>
                <a:r>
                  <a:rPr lang="en-US" sz="1200" b="1" baseline="0" dirty="0"/>
                  <a:t> of Survey Takers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Adversity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408223961429833E-2"/>
          <c:y val="0.13548219427134345"/>
          <c:w val="0.92527103910888109"/>
          <c:h val="0.67496325820037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'Wood and WI'!$B$12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WI'!$A$13:$A$15</c:f>
              <c:strCache>
                <c:ptCount val="3"/>
                <c:pt idx="0">
                  <c:v>Sleep 8 or more hours per night</c:v>
                </c:pt>
                <c:pt idx="1">
                  <c:v>Lived in 4 or more residences</c:v>
                </c:pt>
                <c:pt idx="2">
                  <c:v>Experienced hunger due to lack of food at home (30 days)</c:v>
                </c:pt>
              </c:strCache>
            </c:strRef>
          </c:cat>
          <c:val>
            <c:numRef>
              <c:f>'Wood and WI'!$B$13:$B$15</c:f>
              <c:numCache>
                <c:formatCode>General</c:formatCode>
                <c:ptCount val="3"/>
                <c:pt idx="0">
                  <c:v>29</c:v>
                </c:pt>
                <c:pt idx="1">
                  <c:v>33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3-4DDF-BAD8-2FB9BA6CD394}"/>
            </c:ext>
          </c:extLst>
        </c:ser>
        <c:ser>
          <c:idx val="1"/>
          <c:order val="1"/>
          <c:tx>
            <c:strRef>
              <c:f>'Wood and WI'!$C$12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WI'!$A$13:$A$15</c:f>
              <c:strCache>
                <c:ptCount val="3"/>
                <c:pt idx="0">
                  <c:v>Sleep 8 or more hours per night</c:v>
                </c:pt>
                <c:pt idx="1">
                  <c:v>Lived in 4 or more residences</c:v>
                </c:pt>
                <c:pt idx="2">
                  <c:v>Experienced hunger due to lack of food at home (30 days)</c:v>
                </c:pt>
              </c:strCache>
            </c:strRef>
          </c:cat>
          <c:val>
            <c:numRef>
              <c:f>'Wood and WI'!$C$13:$C$15</c:f>
              <c:numCache>
                <c:formatCode>General</c:formatCode>
                <c:ptCount val="3"/>
                <c:pt idx="0">
                  <c:v>29</c:v>
                </c:pt>
                <c:pt idx="1">
                  <c:v>32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3-4DDF-BAD8-2FB9BA6CD394}"/>
            </c:ext>
          </c:extLst>
        </c:ser>
        <c:ser>
          <c:idx val="2"/>
          <c:order val="2"/>
          <c:tx>
            <c:strRef>
              <c:f>'Wood and WI'!$D$12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WI'!$A$13:$A$15</c:f>
              <c:strCache>
                <c:ptCount val="3"/>
                <c:pt idx="0">
                  <c:v>Sleep 8 or more hours per night</c:v>
                </c:pt>
                <c:pt idx="1">
                  <c:v>Lived in 4 or more residences</c:v>
                </c:pt>
                <c:pt idx="2">
                  <c:v>Experienced hunger due to lack of food at home (30 days)</c:v>
                </c:pt>
              </c:strCache>
            </c:strRef>
          </c:cat>
          <c:val>
            <c:numRef>
              <c:f>'Wood and WI'!$D$13:$D$15</c:f>
              <c:numCache>
                <c:formatCode>General</c:formatCode>
                <c:ptCount val="3"/>
                <c:pt idx="0">
                  <c:v>27</c:v>
                </c:pt>
                <c:pt idx="1">
                  <c:v>32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3-4DDF-BAD8-2FB9BA6CD394}"/>
            </c:ext>
          </c:extLst>
        </c:ser>
        <c:ser>
          <c:idx val="3"/>
          <c:order val="3"/>
          <c:tx>
            <c:strRef>
              <c:f>'Wood and WI'!$E$12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WI'!$A$13:$A$15</c:f>
              <c:strCache>
                <c:ptCount val="3"/>
                <c:pt idx="0">
                  <c:v>Sleep 8 or more hours per night</c:v>
                </c:pt>
                <c:pt idx="1">
                  <c:v>Lived in 4 or more residences</c:v>
                </c:pt>
                <c:pt idx="2">
                  <c:v>Experienced hunger due to lack of food at home (30 days)</c:v>
                </c:pt>
              </c:strCache>
            </c:strRef>
          </c:cat>
          <c:val>
            <c:numRef>
              <c:f>'Wood and WI'!$E$13:$E$15</c:f>
              <c:numCache>
                <c:formatCode>General</c:formatCode>
                <c:ptCount val="3"/>
                <c:pt idx="0">
                  <c:v>26</c:v>
                </c:pt>
                <c:pt idx="1">
                  <c:v>33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3-4DDF-BAD8-2FB9BA6CD394}"/>
            </c:ext>
          </c:extLst>
        </c:ser>
        <c:ser>
          <c:idx val="4"/>
          <c:order val="4"/>
          <c:tx>
            <c:strRef>
              <c:f>'Wood and WI'!$F$12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WI'!$A$13:$A$15</c:f>
              <c:strCache>
                <c:ptCount val="3"/>
                <c:pt idx="0">
                  <c:v>Sleep 8 or more hours per night</c:v>
                </c:pt>
                <c:pt idx="1">
                  <c:v>Lived in 4 or more residences</c:v>
                </c:pt>
                <c:pt idx="2">
                  <c:v>Experienced hunger due to lack of food at home (30 days)</c:v>
                </c:pt>
              </c:strCache>
            </c:strRef>
          </c:cat>
          <c:val>
            <c:numRef>
              <c:f>'Wood and WI'!$F$13:$F$15</c:f>
              <c:numCache>
                <c:formatCode>General</c:formatCode>
                <c:ptCount val="3"/>
                <c:pt idx="0">
                  <c:v>26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3-4DDF-BAD8-2FB9BA6CD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1657024"/>
        <c:axId val="521659904"/>
      </c:barChart>
      <c:catAx>
        <c:axId val="5216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59904"/>
        <c:crosses val="autoZero"/>
        <c:auto val="1"/>
        <c:lblAlgn val="ctr"/>
        <c:lblOffset val="100"/>
        <c:noMultiLvlLbl val="0"/>
      </c:catAx>
      <c:valAx>
        <c:axId val="5216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5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Adversity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WI'!$B$18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WI'!$A$19:$A$20</c:f>
              <c:strCache>
                <c:ptCount val="2"/>
                <c:pt idx="0">
                  <c:v>Do not have an adult in household who tries hard to make sure basic needs are met</c:v>
                </c:pt>
                <c:pt idx="1">
                  <c:v>Have lived with someone who is depressed, mentally ill, or suicidal</c:v>
                </c:pt>
              </c:strCache>
            </c:strRef>
          </c:cat>
          <c:val>
            <c:numRef>
              <c:f>'Wood and WI'!$B$19:$B$20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3-4AE5-BB25-20A0CE5DC5E3}"/>
            </c:ext>
          </c:extLst>
        </c:ser>
        <c:ser>
          <c:idx val="1"/>
          <c:order val="1"/>
          <c:tx>
            <c:strRef>
              <c:f>'Wood and WI'!$C$18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WI'!$A$19:$A$20</c:f>
              <c:strCache>
                <c:ptCount val="2"/>
                <c:pt idx="0">
                  <c:v>Do not have an adult in household who tries hard to make sure basic needs are met</c:v>
                </c:pt>
                <c:pt idx="1">
                  <c:v>Have lived with someone who is depressed, mentally ill, or suicidal</c:v>
                </c:pt>
              </c:strCache>
            </c:strRef>
          </c:cat>
          <c:val>
            <c:numRef>
              <c:f>'Wood and WI'!$C$19:$C$20</c:f>
              <c:numCache>
                <c:formatCode>General</c:formatCode>
                <c:ptCount val="2"/>
                <c:pt idx="0">
                  <c:v>5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3-4AE5-BB25-20A0CE5DC5E3}"/>
            </c:ext>
          </c:extLst>
        </c:ser>
        <c:ser>
          <c:idx val="2"/>
          <c:order val="2"/>
          <c:tx>
            <c:strRef>
              <c:f>'Wood and WI'!$D$18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WI'!$A$19:$A$20</c:f>
              <c:strCache>
                <c:ptCount val="2"/>
                <c:pt idx="0">
                  <c:v>Do not have an adult in household who tries hard to make sure basic needs are met</c:v>
                </c:pt>
                <c:pt idx="1">
                  <c:v>Have lived with someone who is depressed, mentally ill, or suicidal</c:v>
                </c:pt>
              </c:strCache>
            </c:strRef>
          </c:cat>
          <c:val>
            <c:numRef>
              <c:f>'Wood and WI'!$D$19:$D$20</c:f>
              <c:numCache>
                <c:formatCode>General</c:formatCode>
                <c:ptCount val="2"/>
                <c:pt idx="0">
                  <c:v>6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E3-4AE5-BB25-20A0CE5DC5E3}"/>
            </c:ext>
          </c:extLst>
        </c:ser>
        <c:ser>
          <c:idx val="3"/>
          <c:order val="3"/>
          <c:tx>
            <c:strRef>
              <c:f>'Wood and WI'!$E$18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WI'!$A$19:$A$20</c:f>
              <c:strCache>
                <c:ptCount val="2"/>
                <c:pt idx="0">
                  <c:v>Do not have an adult in household who tries hard to make sure basic needs are met</c:v>
                </c:pt>
                <c:pt idx="1">
                  <c:v>Have lived with someone who is depressed, mentally ill, or suicidal</c:v>
                </c:pt>
              </c:strCache>
            </c:strRef>
          </c:cat>
          <c:val>
            <c:numRef>
              <c:f>'Wood and WI'!$E$19:$E$20</c:f>
              <c:numCache>
                <c:formatCode>General</c:formatCode>
                <c:ptCount val="2"/>
                <c:pt idx="0">
                  <c:v>7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E3-4AE5-BB25-20A0CE5DC5E3}"/>
            </c:ext>
          </c:extLst>
        </c:ser>
        <c:ser>
          <c:idx val="4"/>
          <c:order val="4"/>
          <c:tx>
            <c:strRef>
              <c:f>'Wood and WI'!$F$18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WI'!$A$19:$A$20</c:f>
              <c:strCache>
                <c:ptCount val="2"/>
                <c:pt idx="0">
                  <c:v>Do not have an adult in household who tries hard to make sure basic needs are met</c:v>
                </c:pt>
                <c:pt idx="1">
                  <c:v>Have lived with someone who is depressed, mentally ill, or suicidal</c:v>
                </c:pt>
              </c:strCache>
            </c:strRef>
          </c:cat>
          <c:val>
            <c:numRef>
              <c:f>'Wood and WI'!$F$19:$F$20</c:f>
              <c:numCache>
                <c:formatCode>General</c:formatCode>
                <c:ptCount val="2"/>
                <c:pt idx="0">
                  <c:v>13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E3-4AE5-BB25-20A0CE5DC5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5470272"/>
        <c:axId val="421745040"/>
      </c:barChart>
      <c:catAx>
        <c:axId val="4254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745040"/>
        <c:crosses val="autoZero"/>
        <c:auto val="1"/>
        <c:lblAlgn val="ctr"/>
        <c:lblOffset val="100"/>
        <c:noMultiLvlLbl val="0"/>
      </c:catAx>
      <c:valAx>
        <c:axId val="42174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Adversity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'modules MS and HS'!$B$45</c:f>
              <c:strCache>
                <c:ptCount val="1"/>
                <c:pt idx="0">
                  <c:v>MHS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'modules MS and HS'!$A$46:$A$48</c:f>
              <c:strCache>
                <c:ptCount val="3"/>
                <c:pt idx="0">
                  <c:v>Agree or strongly agree that they feel alone in life</c:v>
                </c:pt>
                <c:pt idx="1">
                  <c:v>Know someone who has attempted suicide or died by suicide (12 mos)</c:v>
                </c:pt>
                <c:pt idx="2">
                  <c:v>Has been kicked out, abandoned, or ran away from home (12 mos)</c:v>
                </c:pt>
              </c:strCache>
            </c:strRef>
          </c:cat>
          <c:val>
            <c:numRef>
              <c:f>'modules MS and HS'!$B$46:$B$48</c:f>
              <c:numCache>
                <c:formatCode>General</c:formatCode>
                <c:ptCount val="3"/>
                <c:pt idx="0">
                  <c:v>20</c:v>
                </c:pt>
                <c:pt idx="1">
                  <c:v>23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9-41AE-B74D-2099A4C9B14B}"/>
            </c:ext>
          </c:extLst>
        </c:ser>
        <c:ser>
          <c:idx val="1"/>
          <c:order val="1"/>
          <c:tx>
            <c:strRef>
              <c:f>'modules MS and HS'!$C$45</c:f>
              <c:strCache>
                <c:ptCount val="1"/>
                <c:pt idx="0">
                  <c:v>MHS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'modules MS and HS'!$A$46:$A$48</c:f>
              <c:strCache>
                <c:ptCount val="3"/>
                <c:pt idx="0">
                  <c:v>Agree or strongly agree that they feel alone in life</c:v>
                </c:pt>
                <c:pt idx="1">
                  <c:v>Know someone who has attempted suicide or died by suicide (12 mos)</c:v>
                </c:pt>
                <c:pt idx="2">
                  <c:v>Has been kicked out, abandoned, or ran away from home (12 mos)</c:v>
                </c:pt>
              </c:strCache>
            </c:strRef>
          </c:cat>
          <c:val>
            <c:numRef>
              <c:f>'modules MS and HS'!$C$46:$C$48</c:f>
              <c:numCache>
                <c:formatCode>General</c:formatCode>
                <c:ptCount val="3"/>
                <c:pt idx="0">
                  <c:v>21</c:v>
                </c:pt>
                <c:pt idx="1">
                  <c:v>23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9-41AE-B74D-2099A4C9B14B}"/>
            </c:ext>
          </c:extLst>
        </c:ser>
        <c:ser>
          <c:idx val="2"/>
          <c:order val="2"/>
          <c:tx>
            <c:strRef>
              <c:f>'modules MS and HS'!$D$45</c:f>
              <c:strCache>
                <c:ptCount val="1"/>
                <c:pt idx="0">
                  <c:v>MHS 2023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'modules MS and HS'!$A$46:$A$48</c:f>
              <c:strCache>
                <c:ptCount val="3"/>
                <c:pt idx="0">
                  <c:v>Agree or strongly agree that they feel alone in life</c:v>
                </c:pt>
                <c:pt idx="1">
                  <c:v>Know someone who has attempted suicide or died by suicide (12 mos)</c:v>
                </c:pt>
                <c:pt idx="2">
                  <c:v>Has been kicked out, abandoned, or ran away from home (12 mos)</c:v>
                </c:pt>
              </c:strCache>
            </c:strRef>
          </c:cat>
          <c:val>
            <c:numRef>
              <c:f>'modules MS and HS'!$D$46:$D$48</c:f>
              <c:numCache>
                <c:formatCode>General</c:formatCode>
                <c:ptCount val="3"/>
                <c:pt idx="0">
                  <c:v>26</c:v>
                </c:pt>
                <c:pt idx="1">
                  <c:v>23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19-41AE-B74D-2099A4C9B1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2196239"/>
        <c:axId val="472197679"/>
      </c:barChart>
      <c:catAx>
        <c:axId val="47219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197679"/>
        <c:crosses val="autoZero"/>
        <c:auto val="1"/>
        <c:lblAlgn val="ctr"/>
        <c:lblOffset val="100"/>
        <c:noMultiLvlLbl val="0"/>
      </c:catAx>
      <c:valAx>
        <c:axId val="47219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19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Bullying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WI'!$B$49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WI'!$A$50:$A$52</c:f>
              <c:strCache>
                <c:ptCount val="3"/>
                <c:pt idx="0">
                  <c:v>Bullied on school property (12 mos)</c:v>
                </c:pt>
                <c:pt idx="1">
                  <c:v>Electronically bullied</c:v>
                </c:pt>
                <c:pt idx="2">
                  <c:v>Sent, received or shared sexual photos or images</c:v>
                </c:pt>
              </c:strCache>
            </c:strRef>
          </c:cat>
          <c:val>
            <c:numRef>
              <c:f>'Wood and WI'!$B$50:$B$52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1-4E16-A1B6-1D82B5061C97}"/>
            </c:ext>
          </c:extLst>
        </c:ser>
        <c:ser>
          <c:idx val="1"/>
          <c:order val="1"/>
          <c:tx>
            <c:strRef>
              <c:f>'Wood and WI'!$C$49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WI'!$A$50:$A$52</c:f>
              <c:strCache>
                <c:ptCount val="3"/>
                <c:pt idx="0">
                  <c:v>Bullied on school property (12 mos)</c:v>
                </c:pt>
                <c:pt idx="1">
                  <c:v>Electronically bullied</c:v>
                </c:pt>
                <c:pt idx="2">
                  <c:v>Sent, received or shared sexual photos or images</c:v>
                </c:pt>
              </c:strCache>
            </c:strRef>
          </c:cat>
          <c:val>
            <c:numRef>
              <c:f>'Wood and WI'!$C$50:$C$52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1-4E16-A1B6-1D82B5061C97}"/>
            </c:ext>
          </c:extLst>
        </c:ser>
        <c:ser>
          <c:idx val="2"/>
          <c:order val="2"/>
          <c:tx>
            <c:strRef>
              <c:f>'Wood and WI'!$D$49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WI'!$A$50:$A$52</c:f>
              <c:strCache>
                <c:ptCount val="3"/>
                <c:pt idx="0">
                  <c:v>Bullied on school property (12 mos)</c:v>
                </c:pt>
                <c:pt idx="1">
                  <c:v>Electronically bullied</c:v>
                </c:pt>
                <c:pt idx="2">
                  <c:v>Sent, received or shared sexual photos or images</c:v>
                </c:pt>
              </c:strCache>
            </c:strRef>
          </c:cat>
          <c:val>
            <c:numRef>
              <c:f>'Wood and WI'!$D$50:$D$52</c:f>
              <c:numCache>
                <c:formatCode>General</c:formatCode>
                <c:ptCount val="3"/>
                <c:pt idx="0">
                  <c:v>21</c:v>
                </c:pt>
                <c:pt idx="1">
                  <c:v>17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81-4E16-A1B6-1D82B5061C97}"/>
            </c:ext>
          </c:extLst>
        </c:ser>
        <c:ser>
          <c:idx val="3"/>
          <c:order val="3"/>
          <c:tx>
            <c:strRef>
              <c:f>'Wood and WI'!$E$49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WI'!$A$50:$A$52</c:f>
              <c:strCache>
                <c:ptCount val="3"/>
                <c:pt idx="0">
                  <c:v>Bullied on school property (12 mos)</c:v>
                </c:pt>
                <c:pt idx="1">
                  <c:v>Electronically bullied</c:v>
                </c:pt>
                <c:pt idx="2">
                  <c:v>Sent, received or shared sexual photos or images</c:v>
                </c:pt>
              </c:strCache>
            </c:strRef>
          </c:cat>
          <c:val>
            <c:numRef>
              <c:f>'Wood and WI'!$E$50:$E$52</c:f>
              <c:numCache>
                <c:formatCode>General</c:formatCode>
                <c:ptCount val="3"/>
                <c:pt idx="0">
                  <c:v>23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1-4E16-A1B6-1D82B5061C97}"/>
            </c:ext>
          </c:extLst>
        </c:ser>
        <c:ser>
          <c:idx val="4"/>
          <c:order val="4"/>
          <c:tx>
            <c:strRef>
              <c:f>'Wood and WI'!$F$49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WI'!$A$50:$A$52</c:f>
              <c:strCache>
                <c:ptCount val="3"/>
                <c:pt idx="0">
                  <c:v>Bullied on school property (12 mos)</c:v>
                </c:pt>
                <c:pt idx="1">
                  <c:v>Electronically bullied</c:v>
                </c:pt>
                <c:pt idx="2">
                  <c:v>Sent, received or shared sexual photos or images</c:v>
                </c:pt>
              </c:strCache>
            </c:strRef>
          </c:cat>
          <c:val>
            <c:numRef>
              <c:f>'Wood and WI'!$F$50:$F$52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81-4E16-A1B6-1D82B5061C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5466656"/>
        <c:axId val="325470016"/>
      </c:barChart>
      <c:catAx>
        <c:axId val="3254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470016"/>
        <c:crosses val="autoZero"/>
        <c:auto val="1"/>
        <c:lblAlgn val="ctr"/>
        <c:lblOffset val="100"/>
        <c:noMultiLvlLbl val="0"/>
      </c:catAx>
      <c:valAx>
        <c:axId val="32547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</a:t>
                </a:r>
                <a:r>
                  <a:rPr lang="en-US" sz="1200" b="1" baseline="0" dirty="0"/>
                  <a:t> of Survey Takers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46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Violence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WI'!$B$101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WI'!$A$102:$A$104</c:f>
              <c:strCache>
                <c:ptCount val="3"/>
                <c:pt idx="0">
                  <c:v>Missed school due to safety concerns at school or en route (30 days)</c:v>
                </c:pt>
                <c:pt idx="1">
                  <c:v>Most of the time or always feel safe at school</c:v>
                </c:pt>
                <c:pt idx="2">
                  <c:v>Agree/strongly agree that violence is a problem at school</c:v>
                </c:pt>
              </c:strCache>
            </c:strRef>
          </c:cat>
          <c:val>
            <c:numRef>
              <c:f>'Wood and WI'!$B$102:$B$104</c:f>
              <c:numCache>
                <c:formatCode>General</c:formatCode>
                <c:ptCount val="3"/>
                <c:pt idx="0">
                  <c:v>5</c:v>
                </c:pt>
                <c:pt idx="1">
                  <c:v>87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1-4AD1-9E1F-3726F4D7F3E5}"/>
            </c:ext>
          </c:extLst>
        </c:ser>
        <c:ser>
          <c:idx val="1"/>
          <c:order val="1"/>
          <c:tx>
            <c:strRef>
              <c:f>'Wood and WI'!$C$101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WI'!$A$102:$A$104</c:f>
              <c:strCache>
                <c:ptCount val="3"/>
                <c:pt idx="0">
                  <c:v>Missed school due to safety concerns at school or en route (30 days)</c:v>
                </c:pt>
                <c:pt idx="1">
                  <c:v>Most of the time or always feel safe at school</c:v>
                </c:pt>
                <c:pt idx="2">
                  <c:v>Agree/strongly agree that violence is a problem at school</c:v>
                </c:pt>
              </c:strCache>
            </c:strRef>
          </c:cat>
          <c:val>
            <c:numRef>
              <c:f>'Wood and WI'!$C$102:$C$104</c:f>
              <c:numCache>
                <c:formatCode>General</c:formatCode>
                <c:ptCount val="3"/>
                <c:pt idx="0">
                  <c:v>4</c:v>
                </c:pt>
                <c:pt idx="1">
                  <c:v>85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31-4AD1-9E1F-3726F4D7F3E5}"/>
            </c:ext>
          </c:extLst>
        </c:ser>
        <c:ser>
          <c:idx val="2"/>
          <c:order val="2"/>
          <c:tx>
            <c:strRef>
              <c:f>'Wood and WI'!$D$101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WI'!$A$102:$A$104</c:f>
              <c:strCache>
                <c:ptCount val="3"/>
                <c:pt idx="0">
                  <c:v>Missed school due to safety concerns at school or en route (30 days)</c:v>
                </c:pt>
                <c:pt idx="1">
                  <c:v>Most of the time or always feel safe at school</c:v>
                </c:pt>
                <c:pt idx="2">
                  <c:v>Agree/strongly agree that violence is a problem at school</c:v>
                </c:pt>
              </c:strCache>
            </c:strRef>
          </c:cat>
          <c:val>
            <c:numRef>
              <c:f>'Wood and WI'!$D$102:$D$104</c:f>
              <c:numCache>
                <c:formatCode>General</c:formatCode>
                <c:ptCount val="3"/>
                <c:pt idx="0">
                  <c:v>7</c:v>
                </c:pt>
                <c:pt idx="1">
                  <c:v>81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31-4AD1-9E1F-3726F4D7F3E5}"/>
            </c:ext>
          </c:extLst>
        </c:ser>
        <c:ser>
          <c:idx val="3"/>
          <c:order val="3"/>
          <c:tx>
            <c:strRef>
              <c:f>'Wood and WI'!$E$101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WI'!$A$102:$A$104</c:f>
              <c:strCache>
                <c:ptCount val="3"/>
                <c:pt idx="0">
                  <c:v>Missed school due to safety concerns at school or en route (30 days)</c:v>
                </c:pt>
                <c:pt idx="1">
                  <c:v>Most of the time or always feel safe at school</c:v>
                </c:pt>
                <c:pt idx="2">
                  <c:v>Agree/strongly agree that violence is a problem at school</c:v>
                </c:pt>
              </c:strCache>
            </c:strRef>
          </c:cat>
          <c:val>
            <c:numRef>
              <c:f>'Wood and WI'!$E$102:$E$104</c:f>
              <c:numCache>
                <c:formatCode>General</c:formatCode>
                <c:ptCount val="3"/>
                <c:pt idx="0">
                  <c:v>6</c:v>
                </c:pt>
                <c:pt idx="1">
                  <c:v>79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31-4AD1-9E1F-3726F4D7F3E5}"/>
            </c:ext>
          </c:extLst>
        </c:ser>
        <c:ser>
          <c:idx val="4"/>
          <c:order val="4"/>
          <c:tx>
            <c:strRef>
              <c:f>'Wood and WI'!$F$101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WI'!$A$102:$A$104</c:f>
              <c:strCache>
                <c:ptCount val="3"/>
                <c:pt idx="0">
                  <c:v>Missed school due to safety concerns at school or en route (30 days)</c:v>
                </c:pt>
                <c:pt idx="1">
                  <c:v>Most of the time or always feel safe at school</c:v>
                </c:pt>
                <c:pt idx="2">
                  <c:v>Agree/strongly agree that violence is a problem at school</c:v>
                </c:pt>
              </c:strCache>
            </c:strRef>
          </c:cat>
          <c:val>
            <c:numRef>
              <c:f>'Wood and WI'!$F$102:$F$104</c:f>
              <c:numCache>
                <c:formatCode>General</c:formatCode>
                <c:ptCount val="3"/>
                <c:pt idx="0">
                  <c:v>10</c:v>
                </c:pt>
                <c:pt idx="1">
                  <c:v>75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31-4AD1-9E1F-3726F4D7F3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0048367"/>
        <c:axId val="1830048847"/>
      </c:barChart>
      <c:catAx>
        <c:axId val="183004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048847"/>
        <c:crosses val="autoZero"/>
        <c:auto val="1"/>
        <c:lblAlgn val="ctr"/>
        <c:lblOffset val="100"/>
        <c:noMultiLvlLbl val="0"/>
      </c:catAx>
      <c:valAx>
        <c:axId val="183004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 of Survey Takers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048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MHS Violence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WI'!$B$107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WI'!$A$108:$A$110</c:f>
              <c:strCache>
                <c:ptCount val="3"/>
                <c:pt idx="0">
                  <c:v>Ever seen someone get physically attacked, beaten, stabbed or shot in neighborhood</c:v>
                </c:pt>
                <c:pt idx="1">
                  <c:v>Threatened or injured with a weapon at school (12 mos)</c:v>
                </c:pt>
                <c:pt idx="2">
                  <c:v>Brought a weapon to school (30 days)</c:v>
                </c:pt>
              </c:strCache>
            </c:strRef>
          </c:cat>
          <c:val>
            <c:numRef>
              <c:f>'Wood and WI'!$B$108:$B$110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1-4F4D-9E18-81C0837013B9}"/>
            </c:ext>
          </c:extLst>
        </c:ser>
        <c:ser>
          <c:idx val="1"/>
          <c:order val="1"/>
          <c:tx>
            <c:strRef>
              <c:f>'Wood and WI'!$C$107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WI'!$A$108:$A$110</c:f>
              <c:strCache>
                <c:ptCount val="3"/>
                <c:pt idx="0">
                  <c:v>Ever seen someone get physically attacked, beaten, stabbed or shot in neighborhood</c:v>
                </c:pt>
                <c:pt idx="1">
                  <c:v>Threatened or injured with a weapon at school (12 mos)</c:v>
                </c:pt>
                <c:pt idx="2">
                  <c:v>Brought a weapon to school (30 days)</c:v>
                </c:pt>
              </c:strCache>
            </c:strRef>
          </c:cat>
          <c:val>
            <c:numRef>
              <c:f>'Wood and WI'!$C$108:$C$110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1-4F4D-9E18-81C0837013B9}"/>
            </c:ext>
          </c:extLst>
        </c:ser>
        <c:ser>
          <c:idx val="2"/>
          <c:order val="2"/>
          <c:tx>
            <c:strRef>
              <c:f>'Wood and WI'!$D$107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WI'!$A$108:$A$110</c:f>
              <c:strCache>
                <c:ptCount val="3"/>
                <c:pt idx="0">
                  <c:v>Ever seen someone get physically attacked, beaten, stabbed or shot in neighborhood</c:v>
                </c:pt>
                <c:pt idx="1">
                  <c:v>Threatened or injured with a weapon at school (12 mos)</c:v>
                </c:pt>
                <c:pt idx="2">
                  <c:v>Brought a weapon to school (30 days)</c:v>
                </c:pt>
              </c:strCache>
            </c:strRef>
          </c:cat>
          <c:val>
            <c:numRef>
              <c:f>'Wood and WI'!$D$108:$D$110</c:f>
              <c:numCache>
                <c:formatCode>General</c:formatCode>
                <c:ptCount val="3"/>
                <c:pt idx="0">
                  <c:v>15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51-4F4D-9E18-81C0837013B9}"/>
            </c:ext>
          </c:extLst>
        </c:ser>
        <c:ser>
          <c:idx val="3"/>
          <c:order val="3"/>
          <c:tx>
            <c:strRef>
              <c:f>'Wood and WI'!$E$107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WI'!$A$108:$A$110</c:f>
              <c:strCache>
                <c:ptCount val="3"/>
                <c:pt idx="0">
                  <c:v>Ever seen someone get physically attacked, beaten, stabbed or shot in neighborhood</c:v>
                </c:pt>
                <c:pt idx="1">
                  <c:v>Threatened or injured with a weapon at school (12 mos)</c:v>
                </c:pt>
                <c:pt idx="2">
                  <c:v>Brought a weapon to school (30 days)</c:v>
                </c:pt>
              </c:strCache>
            </c:strRef>
          </c:cat>
          <c:val>
            <c:numRef>
              <c:f>'Wood and WI'!$E$108:$E$110</c:f>
              <c:numCache>
                <c:formatCode>General</c:formatCode>
                <c:ptCount val="3"/>
                <c:pt idx="0">
                  <c:v>16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51-4F4D-9E18-81C0837013B9}"/>
            </c:ext>
          </c:extLst>
        </c:ser>
        <c:ser>
          <c:idx val="4"/>
          <c:order val="4"/>
          <c:tx>
            <c:strRef>
              <c:f>'Wood and WI'!$F$107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WI'!$A$108:$A$110</c:f>
              <c:strCache>
                <c:ptCount val="3"/>
                <c:pt idx="0">
                  <c:v>Ever seen someone get physically attacked, beaten, stabbed or shot in neighborhood</c:v>
                </c:pt>
                <c:pt idx="1">
                  <c:v>Threatened or injured with a weapon at school (12 mos)</c:v>
                </c:pt>
                <c:pt idx="2">
                  <c:v>Brought a weapon to school (30 days)</c:v>
                </c:pt>
              </c:strCache>
            </c:strRef>
          </c:cat>
          <c:val>
            <c:numRef>
              <c:f>'Wood and WI'!$F$108:$F$110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51-4F4D-9E18-81C0837013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620287"/>
        <c:axId val="407619327"/>
      </c:barChart>
      <c:catAx>
        <c:axId val="40762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19327"/>
        <c:crosses val="autoZero"/>
        <c:auto val="1"/>
        <c:lblAlgn val="ctr"/>
        <c:lblOffset val="100"/>
        <c:noMultiLvlLbl val="0"/>
      </c:catAx>
      <c:valAx>
        <c:axId val="40761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</a:t>
                </a:r>
                <a:r>
                  <a:rPr lang="en-US" sz="1200" b="1" baseline="0" dirty="0"/>
                  <a:t> of Survey Takers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2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MHS Sexual Violence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'Wood and WI'!$B$56</c:f>
              <c:strCache>
                <c:ptCount val="1"/>
                <c:pt idx="0">
                  <c:v>MHS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WI'!$A$57:$A$60</c:f>
              <c:strCache>
                <c:ptCount val="4"/>
                <c:pt idx="0">
                  <c:v>Ever been raped</c:v>
                </c:pt>
                <c:pt idx="1">
                  <c:v>Ever been forced to do anything sexual</c:v>
                </c:pt>
                <c:pt idx="2">
                  <c:v>Dating partner forced something sexual (12 mos)</c:v>
                </c:pt>
                <c:pt idx="3">
                  <c:v>Physical violence by dating partner (12 mos)</c:v>
                </c:pt>
              </c:strCache>
            </c:strRef>
          </c:cat>
          <c:val>
            <c:numRef>
              <c:f>'Wood and WI'!$B$57:$B$60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E-4A7B-9F61-8C643A1BADC7}"/>
            </c:ext>
          </c:extLst>
        </c:ser>
        <c:ser>
          <c:idx val="1"/>
          <c:order val="1"/>
          <c:tx>
            <c:strRef>
              <c:f>'Wood and WI'!$C$56</c:f>
              <c:strCache>
                <c:ptCount val="1"/>
                <c:pt idx="0">
                  <c:v>MHS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WI'!$A$57:$A$60</c:f>
              <c:strCache>
                <c:ptCount val="4"/>
                <c:pt idx="0">
                  <c:v>Ever been raped</c:v>
                </c:pt>
                <c:pt idx="1">
                  <c:v>Ever been forced to do anything sexual</c:v>
                </c:pt>
                <c:pt idx="2">
                  <c:v>Dating partner forced something sexual (12 mos)</c:v>
                </c:pt>
                <c:pt idx="3">
                  <c:v>Physical violence by dating partner (12 mos)</c:v>
                </c:pt>
              </c:strCache>
            </c:strRef>
          </c:cat>
          <c:val>
            <c:numRef>
              <c:f>'Wood and WI'!$C$57:$C$60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9E-4A7B-9F61-8C643A1BADC7}"/>
            </c:ext>
          </c:extLst>
        </c:ser>
        <c:ser>
          <c:idx val="2"/>
          <c:order val="2"/>
          <c:tx>
            <c:strRef>
              <c:f>'Wood and WI'!$D$56</c:f>
              <c:strCache>
                <c:ptCount val="1"/>
                <c:pt idx="0">
                  <c:v>MHS 23</c:v>
                </c:pt>
              </c:strCache>
            </c:strRef>
          </c:tx>
          <c:spPr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WI'!$A$57:$A$60</c:f>
              <c:strCache>
                <c:ptCount val="4"/>
                <c:pt idx="0">
                  <c:v>Ever been raped</c:v>
                </c:pt>
                <c:pt idx="1">
                  <c:v>Ever been forced to do anything sexual</c:v>
                </c:pt>
                <c:pt idx="2">
                  <c:v>Dating partner forced something sexual (12 mos)</c:v>
                </c:pt>
                <c:pt idx="3">
                  <c:v>Physical violence by dating partner (12 mos)</c:v>
                </c:pt>
              </c:strCache>
            </c:strRef>
          </c:cat>
          <c:val>
            <c:numRef>
              <c:f>'Wood and WI'!$D$57:$D$60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9E-4A7B-9F61-8C643A1BADC7}"/>
            </c:ext>
          </c:extLst>
        </c:ser>
        <c:ser>
          <c:idx val="3"/>
          <c:order val="3"/>
          <c:tx>
            <c:strRef>
              <c:f>'Wood and WI'!$E$56</c:f>
              <c:strCache>
                <c:ptCount val="1"/>
                <c:pt idx="0">
                  <c:v>Wood 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WI'!$A$57:$A$60</c:f>
              <c:strCache>
                <c:ptCount val="4"/>
                <c:pt idx="0">
                  <c:v>Ever been raped</c:v>
                </c:pt>
                <c:pt idx="1">
                  <c:v>Ever been forced to do anything sexual</c:v>
                </c:pt>
                <c:pt idx="2">
                  <c:v>Dating partner forced something sexual (12 mos)</c:v>
                </c:pt>
                <c:pt idx="3">
                  <c:v>Physical violence by dating partner (12 mos)</c:v>
                </c:pt>
              </c:strCache>
            </c:strRef>
          </c:cat>
          <c:val>
            <c:numRef>
              <c:f>'Wood and WI'!$E$57:$E$60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9E-4A7B-9F61-8C643A1BADC7}"/>
            </c:ext>
          </c:extLst>
        </c:ser>
        <c:ser>
          <c:idx val="4"/>
          <c:order val="4"/>
          <c:tx>
            <c:strRef>
              <c:f>'Wood and WI'!$F$56</c:f>
              <c:strCache>
                <c:ptCount val="1"/>
                <c:pt idx="0">
                  <c:v>WI 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'Wood and WI'!$A$57:$A$60</c:f>
              <c:strCache>
                <c:ptCount val="4"/>
                <c:pt idx="0">
                  <c:v>Ever been raped</c:v>
                </c:pt>
                <c:pt idx="1">
                  <c:v>Ever been forced to do anything sexual</c:v>
                </c:pt>
                <c:pt idx="2">
                  <c:v>Dating partner forced something sexual (12 mos)</c:v>
                </c:pt>
                <c:pt idx="3">
                  <c:v>Physical violence by dating partner (12 mos)</c:v>
                </c:pt>
              </c:strCache>
            </c:strRef>
          </c:cat>
          <c:val>
            <c:numRef>
              <c:f>'Wood and WI'!$F$57:$F$60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9E-4A7B-9F61-8C643A1BAD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3318336"/>
        <c:axId val="523319776"/>
      </c:barChart>
      <c:catAx>
        <c:axId val="5233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319776"/>
        <c:crosses val="autoZero"/>
        <c:auto val="1"/>
        <c:lblAlgn val="ctr"/>
        <c:lblOffset val="100"/>
        <c:noMultiLvlLbl val="0"/>
      </c:catAx>
      <c:valAx>
        <c:axId val="5233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Percentage</a:t>
                </a:r>
                <a:r>
                  <a:rPr lang="en-US" sz="1200" b="1" baseline="0" dirty="0"/>
                  <a:t> of Survey Takers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3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0.88756</cdr:x>
      <cdr:y>0.02163</cdr:y>
    </cdr:from>
    <cdr:to>
      <cdr:x>1</cdr:x>
      <cdr:y>0.14293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3417EC1-8577-FD6A-AFF2-B24E56DEBACD}"/>
            </a:ext>
          </a:extLst>
        </cdr:cNvPr>
        <cdr:cNvSpPr txBox="1"/>
      </cdr:nvSpPr>
      <cdr:spPr>
        <a:xfrm xmlns:a="http://schemas.openxmlformats.org/drawingml/2006/main">
          <a:off x="8894625" y="93292"/>
          <a:ext cx="1126829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Female 40%</a:t>
          </a:r>
        </a:p>
        <a:p xmlns:a="http://schemas.openxmlformats.org/drawingml/2006/main">
          <a:r>
            <a:rPr lang="en-US" sz="1400" b="1" dirty="0"/>
            <a:t>Male 63%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4:49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28,'1'1,"-1"0,0 0,0 0,1-1,-1 1,1 0,-1 0,1 0,0 0,-1 0,1-1,0 1,-1 0,1 0,0-1,0 1,0-1,-1 1,1-1,0 1,0-1,0 1,0-1,0 0,0 0,0 1,0-1,2 0,33 4,-30-3,242 2,-150-4,-49-2,0-1,60-15,-59 9,1 2,61-1,625 11,-709 0,51 8,0 1,166-9,-25-1,-203 1,-1 0,0 1,1 1,19 7,62 30,-22-9,-55-24,0-1,0-1,39 5,-37-9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4:09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1 124,'337'0,"-300"-1,51-10,3 0,-7 8,-42 3,63-10,-43 2,0 3,66 2,-82 1,-1-2,78-18,-36 5,14-4,-76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4:15.9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0,'0'1,"0"0,0 0,0-1,1 1,-1 0,0-1,0 1,1 0,-1-1,1 1,-1 0,0-1,1 1,-1-1,1 1,0-1,-1 1,1-1,-1 1,1-1,0 1,-1-1,1 0,0 1,-1-1,1 0,0 0,0 1,25 3,-21-4,342 8,-226-10,389 2,-483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6:40.8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1,'0'3,"4"2,4 3,4 0,5-1,6-2,9 6,3 0,-1-1,-2 1,0-2,-2-1,1-4,-4-1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6:49.3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0,'641'0,"-626"0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6:52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1,'88'-1,"205"10,-130 1,-72-6,-23 5,3 1,79 9,-122-17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7:00.4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0,'4307'0,"-4294"0,0 1,0 1,19 4,-14-1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7:07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43,'88'1,"97"-3,-153-2,45-12,-49 9,0 2,39-4,90 9,-89 0,-40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7:18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0,'1316'0,"-1184"11,-14 0,-89-9,33 6,21 3,256-9,-174-4,51 2,-199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7:23.6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1,'1469'0,"-1443"1,1 2,-1 1,32 9,-25-6,39 5,-48-10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7:36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0,'610'0,"-476"10,-25 0,335-8,-229-3,-122-1,100 4,-109 8,36 1,60 1,-111-6,146-3,-123-4,-78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5:02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1,'1020'0,"-998"0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7:39.2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0,'1'1,"-1"0,0-1,0 1,1 0,-1-1,0 1,1 0,-1-1,1 1,-1-1,1 1,-1-1,1 1,-1-1,1 0,0 1,-1-1,1 1,-1-1,1 0,0 0,-1 1,1-1,1 0,20 5,-20-4,40 3,0-1,71-4,-37-1,138 13,-35-1,-171-10,323 13,-69-5,-234-6,0 1,55 12,10 2,9-10,16 3,10-3,-83-6,46 7,53 5,-42-5,-65-3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7:45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22,'771'0,"-750"-2,0 1,24-7,-23 4,37-3,169 7,-105 1,-104-1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3:31.6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1,'11'0,"0"1,18 4,7 1,225 23,-111-11,-51-13,-62-4,39 5,19 5,-63-9,0 2,0 1,-1 1,34 12,-36-7,1-1,1-1,0-1,0-2,38 3,125 9,102 3,-278-21,8-1,-1 2,38 6,5 6,0-3,127 2,-139-13,-8-1,96 8,-117-2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3:36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23,'0'-1,"0"1,0-1,1 1,-1-1,0 1,0 0,0-1,1 1,-1-1,0 1,0 0,1-1,-1 1,0 0,1-1,-1 1,1 0,-1-1,0 1,1 0,-1 0,1 0,-1-1,0 1,2 0,13-4,-13 4,50-6,0 2,74 4,-55 1,40-2,138 4,-138 6,41 2,106-11,-239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3:41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0,'2'2,"1"0,0 0,0 0,-1-1,1 1,0-1,0 0,0 0,0 0,1 0,5 0,40 2,-34-2,347 1,-186-4,382 2,-522 2,58 10,-79-10,2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3:58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22,'3'-2,"-1"0,1 0,-1 1,1-1,0 1,0-1,0 1,0 0,0 0,0 0,0 1,4-1,41-2,-32 3,268-1,-146 2,-117-1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4:04.9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1,'114'-1,"130"3,-35 17,-106 2,-72-14,1 0,51 3,149-10,-99-2,-112 4,0 0,-1 1,33 9,5 2,243 45,-268-53,51 1,-65-6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4:08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0,'1208'0,"-1189"0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4:18.8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1,'0'0,"-1"0,1 0,0-1,0 1,-1 0,1 0,0 0,0 0,0 0,-1 0,1 0,0 0,0 0,-1 0,1 0,0 0,0 1,0-1,-1 0,1 0,0 0,0 0,0 0,-1 0,1 0,0 1,0-1,0 0,0 0,-1 0,1 0,0 1,0-1,0 0,0 0,0 0,0 1,0-1,0 0,0 0,-1 0,1 1,0-1,0 0,0 0,0 1,0-1,0 0,0 0,0 0,1 1,-1-1,0 0,0 0,0 0,0 1,0-1,0 0,0 0,0 0,0 1,1-1,-1 0,0 0,0 0,0 0,0 1,1-1,12 11,23 6,0-2,1-2,1-1,48 8,-54-15,0-2,0-1,35-3,-32 0,1 2,39 6,-28-1,86 1,-114-7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4:22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10,'0'-1,"1"1,-1-1,0 1,0-1,1 1,-1-1,0 1,1-1,-1 1,0-1,1 1,-1 0,1-1,-1 1,1 0,-1-1,0 1,1 0,-1 0,1 0,0-1,-1 1,1 0,-1 0,1 0,-1 0,1 0,-1 0,2 0,18 0,29 6,82 21,-65-12,36 13,-73-19,0-1,1-1,0-1,46 2,96 2,11-1,-168-8,1 1,-1 1,0 0,27 9,-26-6,0-1,0-1,33 3,25-6,-54-2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4:56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0,'1145'0,"-1096"2,49 9,20 1,-59-6,100 22,-82-12,-33-8,2 0,69 22,-20 3,-58-20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4:29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1,'2209'0,"-2191"0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9:26.9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0,'261'0,"-241"2,1 0,-1 1,0 1,20 7,-14-4,46 6,142-10,-111-5,-13 1,102 3,-99 8,-58-5,40 1,-52-6,-2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11:17.6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2,'153'-2,"203"4,-97 24,-238-24,-3 2,1 0,-1 1,26 11,13 4,-36-15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9:03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1,'4'0,"8"0,5 0,15 0,4 0,4 0,-1 0,3 0,-2 0,-4 0,-2 0,1 0,6 0,-5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9:13.0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63,'473'0,"-448"-1,1-2,26-5,-13 1,54-10,-38 7,87-6,18 16,-143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13.2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1,'4'0,"4"0,8 0,16 0,9 0,12 0,4 0,0 0,3 0,7 0,-2 0,3 0,-3 0,-10 0,-10 0,-9 0,-11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17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1,'1073'0,"-1050"0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23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1,'291'12,"-239"-4,70 18,-95-20,0-2,1-1,36 0,-18-1,-26 0,0 1,0 1,19 6,-19-4,0-1,38 4,12-6,35 3,378 7,-323-14,-153 1,27-1,0 2,37 7,-48-4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29.5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1,'0'0,"0"1,0 0,1-1,-1 1,0-1,0 1,1-1,-1 1,0-1,1 1,-1-1,1 1,-1-1,0 1,1-1,-1 1,1-1,-1 0,1 1,-1-1,1 0,0 1,-1-1,1 0,-1 0,1 0,1 1,20 2,-18-2,312 5,-184-8,-24 2,-77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36.5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1,'1237'0,"-1108"10,-23 0,-69-7,62 14,7 1,-39-11,195 11,-202-18,89 12,-97-6,-30-4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5:22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0,'1065'0,"-1047"0,1 2,0 0,18 4,-13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40.1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0,'0'1,"1"0,-1 0,0 0,1 0,0 0,-1 0,1 0,-1 0,1 0,0 0,0-1,0 1,-1 0,1-1,0 1,0 0,0-1,0 1,0-1,1 1,24 9,-8-5,1-1,-1-1,38 2,62-6,-54 0,1 0,-4-1,1 3,62 9,-46-1,156-3,-173-7,-41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44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1,'98'-1,"134"3,-147 9,-54-6,47 1,-28-4,56 8,-43-4,86-3,-124-4,0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49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1,'388'12,"-145"-3,-227-9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53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65,'47'0,"82"-2,-106 0,1-1,-1-1,32-9,-14 1,1 3,0 1,74-4,129 13,-105 1,1140-2,-1259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5:58.4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1,'471'0,"-457"0,-1 1,1 0,-1 2,1-1,-1 2,0 0,0 0,0 1,15 8,3 1,1-2,0-2,1-1,0-1,0-1,44 2,0-1,75 4,-131-12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6:07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24,'0'-1,"0"1,1-1,-1 1,0-1,0 1,1-1,-1 1,0-1,1 1,-1 0,1-1,-1 1,0 0,1-1,-1 1,1 0,-1-1,1 1,-1 0,1 0,-1 0,1-1,0 1,16-4,-14 3,38-4,0 1,73 3,-60 2,818 49,-575-34,-283-16,1 1,-1 0,0 1,0 1,16 5,-4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6:10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86,'0'0,"0"0,0 0,0 0,0 0,0 0,0 0,1 0,-1 0,0 0,0 0,0-1,0 1,0 0,0 0,0 0,0 0,0 0,0 0,0 0,0-1,0 1,0 0,0 0,0 0,0 0,0 0,0 0,0-1,0 1,0 0,0 0,0 0,0 0,0 0,0 0,0-1,0 1,0 0,0 0,0 0,0 0,0 0,0 0,-1 0,1 0,0-1,0 1,0 0,0 0,0 0,0 0,0 0,-1 0,1 0,0 0,0 0,0 0,0 0,0 0,0 0,-1 0,1 0,12-7,50-9,0 3,1 3,126-4,-133 16,-25-1,0-1,0-1,39-7,-21 1,-1 2,1 2,54 4,-39 0,-45-1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6:21.9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10,'0'-4,"14"0,11 3,6 2,4 1,7 3,0 2,0-2,-4 0,-5-2,-4 2,0 1,-5-2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6:28.3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0,'1'2,"-1"-1,0 0,1 0,-1 0,1 1,0-1,-1 0,1 0,0 0,-1 0,1 0,0 0,0 0,0-1,0 1,0 0,0 0,0-1,0 1,2 0,26 12,-26-12,23 9,1-2,0-1,33 4,86 3,-110-9,47 10,-50-7,65 5,-76-11,0 2,38 9,-35-6,39 4,262-5,-185-8,195 2,-317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6:31.0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0,'4'0,"4"0,8 0,5 0,13 4,4 0,7 1,-2-2,0 0,-4-2,-2 0,-3 0,-5-1,-3-1,-6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5:35.9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0,'1659'0,"-1667"0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6:34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1,'0'1,"0"0,1-1,-1 1,0 0,1 0,-1 0,0-1,1 1,-1 0,1 0,-1-1,1 1,0 0,-1-1,1 1,0 0,-1-1,1 1,0-1,-1 0,1 1,2 0,20 7,-21-7,60 15,2-3,109 9,134-15,-288-6,0 1,0 0,-1 2,25 7,-19-4,46 6,0-6,127 8,-160-12,-1 1,1 1,51 15,-53-10,1-3,0 0,59 1,48-9,-125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7:34.8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0,'2'4,"1"0,-1-1,1 0,0 1,1-1,-1 0,0-1,1 1,6 3,37 17,-19-14,1-1,0-2,0 0,35 1,-11-1,202 35,-184-30,0-2,117-1,-153-6,0 2,56 11,25 5,79 5,-108-13,-26-7,110-4,-76-3,45 1,186 2,-180 10,34-1,-159-8,0 1,0 0,-1 1,38 14,-33-10,1-1,35 6,21-7,104-7,-71-1,286 3,-377-1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7:49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2,'0'1,"1"0,0-1,-1 1,1 0,0 0,-1-1,1 1,0 0,0-1,0 1,0 0,0-1,0 1,0-1,0 0,0 1,0-1,0 0,0 0,0 1,0-1,2 0,-1 0,38 6,0-2,0-2,49-4,-26 1,392 0,-307-9,1-1,-127 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7:52.0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1,'1'2,"6"3,11 4,22 9,-23-9,1-1,0 0,0-2,0 0,26 4,20-5,115-5,-83-2,555 2,-633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7:58.6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0,'0'2,"0"-1,1 1,-1-1,0 0,1 1,0-1,-1 1,1-1,0 0,0 1,0-1,-1 0,1 0,1 0,-1 0,0 0,2 2,26 14,-8-9,0-1,0-1,26 4,69 6,-113-16,233 16,11 2,-142-5,122-2,1414-13,-877 3,-745-2,-1-1,0-1,0-1,24-7,-22 5,0 1,41-5,-43 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8:06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8:12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22,'1894'0,"-1872"-1,-1-1,25-5,-23 2,37-1,231 6,-137 1,-120-1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8:22.2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0,'7'0,"17"0,11 0,14 0,13 0,6 0,6 0,-3 0,-2 0,-7 0,-9 0,-1 0,3 0,-5 0,-12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8:25.9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0,'0'4,"0"1,0-1,1 0,-1 0,1 1,0-1,0 0,0 0,1 0,0 0,-1 0,1-1,0 1,1 0,-1-1,1 1,-1-1,1 0,0 0,0 0,1 0,-1-1,1 1,-1-1,1 0,0 0,-1 0,1-1,0 1,0-1,1 0,7 1,17 2,0-1,1-2,51-4,-2 0,684 3,-737-1,46-9,-45 6,43-3,-31 7,0-2,0-2,56-12,-67 9,0 2,0 1,29 0,-39 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8:31.8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1,'157'-1,"180"3,-194 8,41 1,49-12,-206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5:40.5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55,'521'0,"-495"-2,0 0,1-2,48-15,-42 11,54-9,96 15,-111 3,-40-1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08:37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1,'-2'1,"7"1,8 3,152 20,-87-16,225 13,3-22,-132-1,-157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5:51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0,'534'0,"-509"0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6:20.8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1,'12'0,"-1"1,1 1,13 4,14 1,33 4,87 24,-131-28,-1-1,1-2,40 2,85-7,-56-1,174 2,-260 1,1 1,0 0,0 0,-1 1,22 9,-19-7,0-1,1 1,17 1,14-3,-33-3,0 0,1 1,16 5,9 4,1-2,-1-2,1-1,62 0,-84-6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5:53:59.6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0,'669'0,"-648"0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955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564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449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1204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504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752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8855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6252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9083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785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960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766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115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5B181D0-9B69-5869-1D95-080F8196D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C56DE1-819B-D260-D656-E054A1AC3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60054-ECBE-4660-DFEE-9078D509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2D48F-CC47-B471-E71E-A42573409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2C6136-23EF-7B14-B61E-F50219CBD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1B78A-9DE5-F678-BDBB-232A524A3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F7629-B229-24FD-80E9-C859F8AC5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0BA57C-5380-6A85-B8AE-8C6929F48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11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0997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944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26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3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13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1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20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customXml" Target="../ink/ink2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3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customXml" Target="../ink/ink3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fieldschools.org/Page/112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ustomXml" Target="../ink/ink36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customXml" Target="../ink/ink39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customXml" Target="../ink/ink43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fieldschools.org/Page/112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customXml" Target="../ink/ink46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customXml" Target="../ink/ink49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customXml" Target="../ink/ink53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fieldschools.org/Page/141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customXml" Target="../ink/ink56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customXml" Target="../ink/ink58.xml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customXml" Target="../ink/ink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pPr algn="ctr"/>
            <a:r>
              <a:rPr lang="en-US" dirty="0"/>
              <a:t>Youth Risk Behavior survey</a:t>
            </a:r>
            <a:br>
              <a:rPr lang="en-US" dirty="0"/>
            </a:br>
            <a:r>
              <a:rPr lang="en-US" dirty="0" err="1"/>
              <a:t>Yrbs</a:t>
            </a:r>
            <a:br>
              <a:rPr lang="en-US" dirty="0"/>
            </a:br>
            <a:r>
              <a:rPr lang="en-US" sz="3200" dirty="0"/>
              <a:t>School District of Marshfield</a:t>
            </a:r>
            <a:br>
              <a:rPr lang="en-US" sz="3200" dirty="0"/>
            </a:br>
            <a:r>
              <a:rPr lang="en-US" sz="44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9E8E80-A7A1-57DF-9D56-A62F6A184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59519"/>
              </p:ext>
            </p:extLst>
          </p:nvPr>
        </p:nvGraphicFramePr>
        <p:xfrm>
          <a:off x="1524000" y="1330036"/>
          <a:ext cx="9531927" cy="440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78F32-42FE-9274-E251-BE31BECFF056}"/>
                  </a:ext>
                </a:extLst>
              </p14:cNvPr>
              <p14:cNvContentPartPr/>
              <p14:nvPr/>
            </p14:nvContentPartPr>
            <p14:xfrm>
              <a:off x="2576913" y="5079724"/>
              <a:ext cx="2487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78F32-42FE-9274-E251-BE31BECFF0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2913" y="4971724"/>
                <a:ext cx="356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6F564-B61A-6821-3FEF-4E41AD442902}"/>
                  </a:ext>
                </a:extLst>
              </p14:cNvPr>
              <p14:cNvContentPartPr/>
              <p14:nvPr/>
            </p14:nvContentPartPr>
            <p14:xfrm>
              <a:off x="6160353" y="5016724"/>
              <a:ext cx="527040" cy="4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6F564-B61A-6821-3FEF-4E41AD4429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6713" y="4909084"/>
                <a:ext cx="6346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0DC72A-ACDE-EAFD-5C28-FE524FCC2AF9}"/>
                  </a:ext>
                </a:extLst>
              </p14:cNvPr>
              <p14:cNvContentPartPr/>
              <p14:nvPr/>
            </p14:nvContentPartPr>
            <p14:xfrm>
              <a:off x="8958993" y="5024644"/>
              <a:ext cx="378360" cy="10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0DC72A-ACDE-EAFD-5C28-FE524FCC2A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05353" y="4916644"/>
                <a:ext cx="48600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57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4A0839-6DDD-04DE-2B86-92CC297DD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097532"/>
              </p:ext>
            </p:extLst>
          </p:nvPr>
        </p:nvGraphicFramePr>
        <p:xfrm>
          <a:off x="1330036" y="1191491"/>
          <a:ext cx="9809019" cy="45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2E56D2-DA8D-26E5-37FD-78096959E94D}"/>
                  </a:ext>
                </a:extLst>
              </p14:cNvPr>
              <p14:cNvContentPartPr/>
              <p14:nvPr/>
            </p14:nvContentPartPr>
            <p14:xfrm>
              <a:off x="2263420" y="5051479"/>
              <a:ext cx="114480" cy="3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2E56D2-DA8D-26E5-37FD-78096959E9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9420" y="4943839"/>
                <a:ext cx="2221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4DFB46-892F-CB45-4907-DE59BB9A0DE3}"/>
                  </a:ext>
                </a:extLst>
              </p14:cNvPr>
              <p14:cNvContentPartPr/>
              <p14:nvPr/>
            </p14:nvContentPartPr>
            <p14:xfrm>
              <a:off x="6115780" y="5081359"/>
              <a:ext cx="23652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4DFB46-892F-CB45-4907-DE59BB9A0D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1780" y="4973359"/>
                <a:ext cx="344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73E206-4558-907F-8726-CBD9889ADED1}"/>
                  </a:ext>
                </a:extLst>
              </p14:cNvPr>
              <p14:cNvContentPartPr/>
              <p14:nvPr/>
            </p14:nvContentPartPr>
            <p14:xfrm>
              <a:off x="3724660" y="5246239"/>
              <a:ext cx="343080" cy="2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73E206-4558-907F-8726-CBD9889ADE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1020" y="5138239"/>
                <a:ext cx="450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71DEEF-1CE1-05B3-F88A-982BEEE2E76E}"/>
                  </a:ext>
                </a:extLst>
              </p14:cNvPr>
              <p14:cNvContentPartPr/>
              <p14:nvPr/>
            </p14:nvContentPartPr>
            <p14:xfrm>
              <a:off x="7689700" y="5088919"/>
              <a:ext cx="1582920" cy="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71DEEF-1CE1-05B3-F88A-982BEEE2E7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35700" y="4980919"/>
                <a:ext cx="1690560" cy="2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674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92809F-0D57-4511-B4CA-1B9068D74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291845"/>
              </p:ext>
            </p:extLst>
          </p:nvPr>
        </p:nvGraphicFramePr>
        <p:xfrm>
          <a:off x="997527" y="1154545"/>
          <a:ext cx="10141527" cy="445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615AE2-8BED-5C75-EA7E-DBE97A539ECB}"/>
                  </a:ext>
                </a:extLst>
              </p14:cNvPr>
              <p14:cNvContentPartPr/>
              <p14:nvPr/>
            </p14:nvContentPartPr>
            <p14:xfrm>
              <a:off x="4114540" y="4908919"/>
              <a:ext cx="273240" cy="1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615AE2-8BED-5C75-EA7E-DBE97A539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540" y="4801279"/>
                <a:ext cx="3808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D55E9C-7B77-B6EA-B1BB-B1BE34FD761A}"/>
                  </a:ext>
                </a:extLst>
              </p14:cNvPr>
              <p14:cNvContentPartPr/>
              <p14:nvPr/>
            </p14:nvContentPartPr>
            <p14:xfrm>
              <a:off x="4894300" y="4953919"/>
              <a:ext cx="89208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D55E9C-7B77-B6EA-B1BB-B1BE34FD76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0300" y="4845919"/>
                <a:ext cx="999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446484-325C-7BA5-304D-0AD255E09140}"/>
                  </a:ext>
                </a:extLst>
              </p14:cNvPr>
              <p14:cNvContentPartPr/>
              <p14:nvPr/>
            </p14:nvContentPartPr>
            <p14:xfrm>
              <a:off x="8626780" y="4946359"/>
              <a:ext cx="624960" cy="15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446484-325C-7BA5-304D-0AD255E091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72780" y="4838719"/>
                <a:ext cx="73260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20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D2FF75-A76C-2D8F-14F4-D66FDE8D3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328520"/>
              </p:ext>
            </p:extLst>
          </p:nvPr>
        </p:nvGraphicFramePr>
        <p:xfrm>
          <a:off x="1154243" y="1304144"/>
          <a:ext cx="9698636" cy="398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BC5B67-94E5-597B-F1AD-871C27A8D467}"/>
              </a:ext>
            </a:extLst>
          </p:cNvPr>
          <p:cNvSpPr txBox="1"/>
          <p:nvPr/>
        </p:nvSpPr>
        <p:spPr>
          <a:xfrm>
            <a:off x="5818910" y="1810327"/>
            <a:ext cx="932872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 – 30%</a:t>
            </a:r>
          </a:p>
          <a:p>
            <a:r>
              <a:rPr lang="en-US" sz="1400" b="1" dirty="0"/>
              <a:t>M – 12%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DD9F3B-BF8D-D04A-FC08-2CD61E1FE49F}"/>
                  </a:ext>
                </a:extLst>
              </p14:cNvPr>
              <p14:cNvContentPartPr/>
              <p14:nvPr/>
            </p14:nvContentPartPr>
            <p14:xfrm>
              <a:off x="2840500" y="4616959"/>
              <a:ext cx="926280" cy="2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DD9F3B-BF8D-D04A-FC08-2CD61E1FE4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6500" y="4508959"/>
                <a:ext cx="1033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ED9C7C-FC9B-331D-79CA-4166707D2F97}"/>
                  </a:ext>
                </a:extLst>
              </p14:cNvPr>
              <p14:cNvContentPartPr/>
              <p14:nvPr/>
            </p14:nvContentPartPr>
            <p14:xfrm>
              <a:off x="5538700" y="4579159"/>
              <a:ext cx="829800" cy="5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ED9C7C-FC9B-331D-79CA-4166707D2F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4700" y="4471159"/>
                <a:ext cx="9374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2FD89B-5928-39A3-85A4-D8384E9E79F1}"/>
                  </a:ext>
                </a:extLst>
              </p14:cNvPr>
              <p14:cNvContentPartPr/>
              <p14:nvPr/>
            </p14:nvContentPartPr>
            <p14:xfrm>
              <a:off x="8956180" y="4818919"/>
              <a:ext cx="471960" cy="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2FD89B-5928-39A3-85A4-D8384E9E79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02540" y="4710919"/>
                <a:ext cx="57960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24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4FD58DD-0A1A-8BB6-5E5E-DA92A80A8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599407"/>
              </p:ext>
            </p:extLst>
          </p:nvPr>
        </p:nvGraphicFramePr>
        <p:xfrm>
          <a:off x="1339273" y="1348509"/>
          <a:ext cx="9688945" cy="419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2960197-FD9D-F4A2-DD84-092F29E5A476}"/>
                  </a:ext>
                </a:extLst>
              </p14:cNvPr>
              <p14:cNvContentPartPr/>
              <p14:nvPr/>
            </p14:nvContentPartPr>
            <p14:xfrm>
              <a:off x="2158300" y="4826479"/>
              <a:ext cx="880920" cy="9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2960197-FD9D-F4A2-DD84-092F29E5A4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4300" y="4718839"/>
                <a:ext cx="9885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F0F1C0-837B-B046-E321-0BBB872218A3}"/>
                  </a:ext>
                </a:extLst>
              </p14:cNvPr>
              <p14:cNvContentPartPr/>
              <p14:nvPr/>
            </p14:nvContentPartPr>
            <p14:xfrm>
              <a:off x="6745420" y="4848799"/>
              <a:ext cx="442080" cy="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F0F1C0-837B-B046-E321-0BBB87221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1420" y="4740799"/>
                <a:ext cx="5497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0EF36ED-1A03-269A-86F7-E1EBBE2BE921}"/>
                  </a:ext>
                </a:extLst>
              </p14:cNvPr>
              <p14:cNvContentPartPr/>
              <p14:nvPr/>
            </p14:nvContentPartPr>
            <p14:xfrm>
              <a:off x="8828740" y="5059039"/>
              <a:ext cx="491400" cy="1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0EF36ED-1A03-269A-86F7-E1EBBE2BE9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75100" y="4951039"/>
                <a:ext cx="599040" cy="2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85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08D738-6941-979E-7048-975210A62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118495"/>
              </p:ext>
            </p:extLst>
          </p:nvPr>
        </p:nvGraphicFramePr>
        <p:xfrm>
          <a:off x="1173018" y="1043709"/>
          <a:ext cx="986443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E4159F-C500-162A-2F5D-A8D9519E9F59}"/>
                  </a:ext>
                </a:extLst>
              </p14:cNvPr>
              <p14:cNvContentPartPr/>
              <p14:nvPr/>
            </p14:nvContentPartPr>
            <p14:xfrm>
              <a:off x="2263420" y="4931239"/>
              <a:ext cx="19764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E4159F-C500-162A-2F5D-A8D9519E9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9420" y="4823599"/>
                <a:ext cx="3052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339BC6-A05A-C335-ABAB-6927A1D04509}"/>
                  </a:ext>
                </a:extLst>
              </p14:cNvPr>
              <p14:cNvContentPartPr/>
              <p14:nvPr/>
            </p14:nvContentPartPr>
            <p14:xfrm>
              <a:off x="4886740" y="4886239"/>
              <a:ext cx="645120" cy="61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339BC6-A05A-C335-ABAB-6927A1D045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100" y="4778239"/>
                <a:ext cx="7527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8F9DEA-BA03-F0B0-5978-12352CC5071F}"/>
                  </a:ext>
                </a:extLst>
              </p14:cNvPr>
              <p14:cNvContentPartPr/>
              <p14:nvPr/>
            </p14:nvContentPartPr>
            <p14:xfrm>
              <a:off x="8229700" y="4969399"/>
              <a:ext cx="4417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8F9DEA-BA03-F0B0-5978-12352CC507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75700" y="4861399"/>
                <a:ext cx="5493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09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2B7C82D-EFA7-615D-96EB-655956BEE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504780"/>
              </p:ext>
            </p:extLst>
          </p:nvPr>
        </p:nvGraphicFramePr>
        <p:xfrm>
          <a:off x="1296649" y="1146748"/>
          <a:ext cx="9668656" cy="449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F08C8F-D228-8A65-3A9D-1CE1A9D6DC7C}"/>
                  </a:ext>
                </a:extLst>
              </p14:cNvPr>
              <p14:cNvContentPartPr/>
              <p14:nvPr/>
            </p14:nvContentPartPr>
            <p14:xfrm>
              <a:off x="3219940" y="4946359"/>
              <a:ext cx="272880" cy="4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F08C8F-D228-8A65-3A9D-1CE1A9D6DC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5940" y="4838359"/>
                <a:ext cx="3805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A3E1E1-0CC1-825F-19E9-9775B162BE19}"/>
                  </a:ext>
                </a:extLst>
              </p14:cNvPr>
              <p14:cNvContentPartPr/>
              <p14:nvPr/>
            </p14:nvContentPartPr>
            <p14:xfrm>
              <a:off x="5741020" y="4906039"/>
              <a:ext cx="441360" cy="64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A3E1E1-0CC1-825F-19E9-9775B162BE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7020" y="4798399"/>
                <a:ext cx="549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E2996BD-9DDD-FC41-4423-28BEC71EDBDA}"/>
                  </a:ext>
                </a:extLst>
              </p14:cNvPr>
              <p14:cNvContentPartPr/>
              <p14:nvPr/>
            </p14:nvContentPartPr>
            <p14:xfrm>
              <a:off x="6482980" y="4998919"/>
              <a:ext cx="8020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E2996BD-9DDD-FC41-4423-28BEC71EDB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9340" y="4891279"/>
                <a:ext cx="909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A85CAD-0F54-7C4E-0D17-585583571F96}"/>
                  </a:ext>
                </a:extLst>
              </p14:cNvPr>
              <p14:cNvContentPartPr/>
              <p14:nvPr/>
            </p14:nvContentPartPr>
            <p14:xfrm>
              <a:off x="8836300" y="4953919"/>
              <a:ext cx="478080" cy="23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A85CAD-0F54-7C4E-0D17-585583571F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82660" y="4845919"/>
                <a:ext cx="585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49C730-79D5-97C3-53FD-CAB7392565F8}"/>
                  </a:ext>
                </a:extLst>
              </p14:cNvPr>
              <p14:cNvContentPartPr/>
              <p14:nvPr/>
            </p14:nvContentPartPr>
            <p14:xfrm>
              <a:off x="10214660" y="4953541"/>
              <a:ext cx="348480" cy="30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49C730-79D5-97C3-53FD-CAB7392565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79020" y="4881541"/>
                <a:ext cx="420120" cy="1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96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E785C7D-E5F9-04E7-885D-08E4245B5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99380"/>
              </p:ext>
            </p:extLst>
          </p:nvPr>
        </p:nvGraphicFramePr>
        <p:xfrm>
          <a:off x="1173018" y="1173018"/>
          <a:ext cx="9458037" cy="436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C369FE-5D2D-4F69-999D-B034C7F7CC04}"/>
              </a:ext>
            </a:extLst>
          </p:cNvPr>
          <p:cNvSpPr txBox="1"/>
          <p:nvPr/>
        </p:nvSpPr>
        <p:spPr>
          <a:xfrm>
            <a:off x="3579770" y="2020726"/>
            <a:ext cx="830865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 - 25%</a:t>
            </a:r>
          </a:p>
          <a:p>
            <a:r>
              <a:rPr lang="en-US" sz="1400" b="1" dirty="0"/>
              <a:t>M -  8%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EC8EC1-BAFC-8673-6A57-4C27A1400C3A}"/>
                  </a:ext>
                </a:extLst>
              </p14:cNvPr>
              <p14:cNvContentPartPr/>
              <p14:nvPr/>
            </p14:nvContentPartPr>
            <p14:xfrm>
              <a:off x="5036500" y="4901359"/>
              <a:ext cx="15984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EC8EC1-BAFC-8673-6A57-4C27A1400C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500" y="4793719"/>
                <a:ext cx="267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FA350F-4710-F3A2-14FE-B014BB0D64E4}"/>
                  </a:ext>
                </a:extLst>
              </p14:cNvPr>
              <p14:cNvContentPartPr/>
              <p14:nvPr/>
            </p14:nvContentPartPr>
            <p14:xfrm>
              <a:off x="7772140" y="5043919"/>
              <a:ext cx="389880" cy="22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FA350F-4710-F3A2-14FE-B014BB0D64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8140" y="4936279"/>
                <a:ext cx="49752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006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AA901-9BAD-D20B-820E-CB4ECC04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Interventions and Responses</a:t>
            </a:r>
            <a:br>
              <a:rPr lang="en-US" sz="3200" b="1" dirty="0">
                <a:solidFill>
                  <a:srgbClr val="FFFFFF"/>
                </a:solidFill>
              </a:rPr>
            </a:b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Trauma and Adversity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28592-81D4-4D4D-F67D-49267642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6" y="304800"/>
            <a:ext cx="6853382" cy="620683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b="1" dirty="0"/>
              <a:t>Ongoing relationship building between students and staff in all schools</a:t>
            </a:r>
          </a:p>
          <a:p>
            <a:r>
              <a:rPr lang="en-US" b="1" dirty="0"/>
              <a:t>Staff training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Trauma Informed Practices training for staff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Professional Development opportunities</a:t>
            </a:r>
          </a:p>
          <a:p>
            <a:r>
              <a:rPr lang="en-US" b="1" dirty="0"/>
              <a:t>Working with Community partners: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United Way’s NOW (Nutrition On Weekends)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Collaboration with Personal Development Center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Collaboration Marshfield Clinic Child Advocacy Center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Resource/referral information on School District website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Services / Community Resources and Events (marshfieldschools.org)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McKinney Vento supports </a:t>
            </a:r>
          </a:p>
          <a:p>
            <a:r>
              <a:rPr lang="en-US" b="1" dirty="0"/>
              <a:t>Student Services Staff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10 School Counselors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5 School Psychologists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3 School Social Workers  (1 is Mental Health Navigator)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2 School Nurses</a:t>
            </a:r>
          </a:p>
          <a:p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5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334D-8E5E-F599-51F2-6FFC98CA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Substance Use</a:t>
            </a:r>
          </a:p>
        </p:txBody>
      </p:sp>
    </p:spTree>
    <p:extLst>
      <p:ext uri="{BB962C8B-B14F-4D97-AF65-F5344CB8AC3E}">
        <p14:creationId xmlns:p14="http://schemas.microsoft.com/office/powerpoint/2010/main" val="332231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381C-12AB-312B-2E31-7DAB36BE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YRBS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5C9D1-A0D9-9367-CE90-BE29CFED7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60072"/>
            <a:ext cx="9601196" cy="3215795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The YRBS is administered every two years throughout the nation.</a:t>
            </a:r>
          </a:p>
          <a:p>
            <a:r>
              <a:rPr lang="en-US" sz="2400" b="1" dirty="0"/>
              <a:t>The survey is anonymous. </a:t>
            </a:r>
          </a:p>
          <a:p>
            <a:r>
              <a:rPr lang="en-US" sz="2400" b="1" dirty="0"/>
              <a:t>All responses are “self-reported”.</a:t>
            </a:r>
          </a:p>
          <a:p>
            <a:r>
              <a:rPr lang="en-US" sz="2400" b="1" dirty="0"/>
              <a:t>Parents are sent information about the YRBS before each administration.</a:t>
            </a:r>
          </a:p>
          <a:p>
            <a:pPr lvl="1"/>
            <a:r>
              <a:rPr lang="en-US" sz="2400" b="1" dirty="0"/>
              <a:t>Parents can ask that their student NOT participate.</a:t>
            </a:r>
          </a:p>
          <a:p>
            <a:pPr lvl="1"/>
            <a:r>
              <a:rPr lang="en-US" sz="2400" b="1" dirty="0"/>
              <a:t>Parents can view the questions on the School District of Marshfield website.</a:t>
            </a:r>
          </a:p>
          <a:p>
            <a:pPr lvl="1"/>
            <a:r>
              <a:rPr lang="en-US" sz="2400" b="1" dirty="0"/>
              <a:t>Students can also opt out of survey.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2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A48143E-797A-0368-E6C4-B4143048B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089878"/>
              </p:ext>
            </p:extLst>
          </p:nvPr>
        </p:nvGraphicFramePr>
        <p:xfrm>
          <a:off x="1319135" y="1364105"/>
          <a:ext cx="9623686" cy="409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8E4A46-E52E-CA1F-B789-FA1189A235BB}"/>
              </a:ext>
            </a:extLst>
          </p:cNvPr>
          <p:cNvSpPr txBox="1"/>
          <p:nvPr/>
        </p:nvSpPr>
        <p:spPr>
          <a:xfrm>
            <a:off x="2900220" y="1653308"/>
            <a:ext cx="988290" cy="95410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9</a:t>
            </a:r>
            <a:r>
              <a:rPr lang="en-US" sz="1400" b="1" baseline="30000" dirty="0"/>
              <a:t>th</a:t>
            </a:r>
            <a:r>
              <a:rPr lang="en-US" sz="1400" b="1" dirty="0"/>
              <a:t> – 17%</a:t>
            </a:r>
          </a:p>
          <a:p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– 20%</a:t>
            </a:r>
          </a:p>
          <a:p>
            <a:r>
              <a:rPr lang="en-US" sz="1400" b="1" dirty="0"/>
              <a:t>11</a:t>
            </a:r>
            <a:r>
              <a:rPr lang="en-US" sz="1400" b="1" baseline="30000" dirty="0"/>
              <a:t>th</a:t>
            </a:r>
            <a:r>
              <a:rPr lang="en-US" sz="1400" b="1" dirty="0"/>
              <a:t> – 36%</a:t>
            </a:r>
          </a:p>
          <a:p>
            <a:r>
              <a:rPr lang="en-US" sz="1400" b="1" dirty="0"/>
              <a:t>12</a:t>
            </a:r>
            <a:r>
              <a:rPr lang="en-US" sz="1400" b="1" baseline="30000" dirty="0"/>
              <a:t>th</a:t>
            </a:r>
            <a:r>
              <a:rPr lang="en-US" sz="1400" b="1" dirty="0"/>
              <a:t> – 36%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169E79-037E-EAF1-C94E-56C307913B1E}"/>
                  </a:ext>
                </a:extLst>
              </p14:cNvPr>
              <p14:cNvContentPartPr/>
              <p14:nvPr/>
            </p14:nvContentPartPr>
            <p14:xfrm>
              <a:off x="2458180" y="4624159"/>
              <a:ext cx="27180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169E79-037E-EAF1-C94E-56C307913B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4180" y="4516519"/>
                <a:ext cx="379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1F46D7-1D13-4750-9E06-8195C375D29A}"/>
                  </a:ext>
                </a:extLst>
              </p14:cNvPr>
              <p14:cNvContentPartPr/>
              <p14:nvPr/>
            </p14:nvContentPartPr>
            <p14:xfrm>
              <a:off x="6872860" y="4654399"/>
              <a:ext cx="3949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1F46D7-1D13-4750-9E06-8195C375D2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8860" y="4546759"/>
                <a:ext cx="502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A61155-2F6F-B603-C7B0-A1B0C3533018}"/>
                  </a:ext>
                </a:extLst>
              </p14:cNvPr>
              <p14:cNvContentPartPr/>
              <p14:nvPr/>
            </p14:nvContentPartPr>
            <p14:xfrm>
              <a:off x="9698500" y="4781839"/>
              <a:ext cx="663120" cy="49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A61155-2F6F-B603-C7B0-A1B0C35330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44500" y="4674199"/>
                <a:ext cx="77076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788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44A2A7-BF48-197D-F6A1-ACB594F34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146993"/>
              </p:ext>
            </p:extLst>
          </p:nvPr>
        </p:nvGraphicFramePr>
        <p:xfrm>
          <a:off x="1691616" y="1236689"/>
          <a:ext cx="8986603" cy="431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9059D4-08E1-988E-ADE7-C6430C8C5713}"/>
              </a:ext>
            </a:extLst>
          </p:cNvPr>
          <p:cNvSpPr txBox="1"/>
          <p:nvPr/>
        </p:nvSpPr>
        <p:spPr>
          <a:xfrm>
            <a:off x="6908800" y="1958109"/>
            <a:ext cx="932874" cy="95410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9</a:t>
            </a:r>
            <a:r>
              <a:rPr lang="en-US" sz="1400" b="1" baseline="30000" dirty="0"/>
              <a:t>th</a:t>
            </a:r>
            <a:r>
              <a:rPr lang="en-US" sz="1400" b="1" dirty="0"/>
              <a:t> – 19%</a:t>
            </a:r>
          </a:p>
          <a:p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– 20%</a:t>
            </a:r>
          </a:p>
          <a:p>
            <a:r>
              <a:rPr lang="en-US" sz="1400" b="1" dirty="0"/>
              <a:t>11</a:t>
            </a:r>
            <a:r>
              <a:rPr lang="en-US" sz="1400" b="1" baseline="30000" dirty="0"/>
              <a:t>th</a:t>
            </a:r>
            <a:r>
              <a:rPr lang="en-US" sz="1400" b="1" dirty="0"/>
              <a:t> – 26%</a:t>
            </a:r>
          </a:p>
          <a:p>
            <a:r>
              <a:rPr lang="en-US" sz="1400" b="1" dirty="0"/>
              <a:t>12</a:t>
            </a:r>
            <a:r>
              <a:rPr lang="en-US" sz="1400" b="1" baseline="30000" dirty="0"/>
              <a:t>th</a:t>
            </a:r>
            <a:r>
              <a:rPr lang="en-US" sz="1400" b="1" dirty="0"/>
              <a:t> – 36%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82964-BEC0-8211-2AE8-655A89256D7D}"/>
              </a:ext>
            </a:extLst>
          </p:cNvPr>
          <p:cNvSpPr txBox="1"/>
          <p:nvPr/>
        </p:nvSpPr>
        <p:spPr>
          <a:xfrm>
            <a:off x="2946402" y="680293"/>
            <a:ext cx="932872" cy="95410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9</a:t>
            </a:r>
            <a:r>
              <a:rPr lang="en-US" sz="1400" b="1" baseline="30000" dirty="0"/>
              <a:t>th</a:t>
            </a:r>
            <a:r>
              <a:rPr lang="en-US" sz="1400" b="1" dirty="0"/>
              <a:t> – 37%</a:t>
            </a:r>
          </a:p>
          <a:p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– 41%</a:t>
            </a:r>
          </a:p>
          <a:p>
            <a:r>
              <a:rPr lang="en-US" sz="1400" b="1" dirty="0"/>
              <a:t>11</a:t>
            </a:r>
            <a:r>
              <a:rPr lang="en-US" sz="1400" b="1" baseline="30000" dirty="0"/>
              <a:t>th</a:t>
            </a:r>
            <a:r>
              <a:rPr lang="en-US" sz="1400" b="1" dirty="0"/>
              <a:t> – 55%</a:t>
            </a:r>
          </a:p>
          <a:p>
            <a:r>
              <a:rPr lang="en-US" sz="1400" b="1" dirty="0"/>
              <a:t>12</a:t>
            </a:r>
            <a:r>
              <a:rPr lang="en-US" sz="1400" b="1" baseline="30000" dirty="0"/>
              <a:t>th</a:t>
            </a:r>
            <a:r>
              <a:rPr lang="en-US" sz="1400" b="1" dirty="0"/>
              <a:t> – 65%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22BDD2-2E3F-EA68-4E2D-B55FB881F4BB}"/>
                  </a:ext>
                </a:extLst>
              </p14:cNvPr>
              <p14:cNvContentPartPr/>
              <p14:nvPr/>
            </p14:nvContentPartPr>
            <p14:xfrm>
              <a:off x="2413180" y="4699039"/>
              <a:ext cx="225720" cy="8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22BDD2-2E3F-EA68-4E2D-B55FB881F4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9180" y="4591399"/>
                <a:ext cx="3333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DA5F24-4933-DD29-4587-A01CADD2FEFC}"/>
                  </a:ext>
                </a:extLst>
              </p14:cNvPr>
              <p14:cNvContentPartPr/>
              <p14:nvPr/>
            </p14:nvContentPartPr>
            <p14:xfrm>
              <a:off x="5486140" y="5051479"/>
              <a:ext cx="837720" cy="3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DA5F24-4933-DD29-4587-A01CADD2FE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2140" y="4943839"/>
                <a:ext cx="945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0095DE-9D9E-9413-AC29-18D5A0EC231B}"/>
                  </a:ext>
                </a:extLst>
              </p14:cNvPr>
              <p14:cNvContentPartPr/>
              <p14:nvPr/>
            </p14:nvContentPartPr>
            <p14:xfrm>
              <a:off x="7712380" y="4759159"/>
              <a:ext cx="374760" cy="2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0095DE-9D9E-9413-AC29-18D5A0EC23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58740" y="4651159"/>
                <a:ext cx="4824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8980D1-58C6-A9DB-C531-C1F923621D6A}"/>
                  </a:ext>
                </a:extLst>
              </p14:cNvPr>
              <p14:cNvContentPartPr/>
              <p14:nvPr/>
            </p14:nvContentPartPr>
            <p14:xfrm>
              <a:off x="8813980" y="4706239"/>
              <a:ext cx="339480" cy="16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8980D1-58C6-A9DB-C531-C1F923621D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0340" y="4598239"/>
                <a:ext cx="44712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007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30D704-6536-C9B4-B238-AC7BE63E2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767402"/>
              </p:ext>
            </p:extLst>
          </p:nvPr>
        </p:nvGraphicFramePr>
        <p:xfrm>
          <a:off x="1948720" y="1281659"/>
          <a:ext cx="8971613" cy="429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FCCB9A-E74D-BF55-8334-FDB8DDF6222D}"/>
                  </a:ext>
                </a:extLst>
              </p14:cNvPr>
              <p14:cNvContentPartPr/>
              <p14:nvPr/>
            </p14:nvContentPartPr>
            <p14:xfrm>
              <a:off x="3282580" y="4871479"/>
              <a:ext cx="233280" cy="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FCCB9A-E74D-BF55-8334-FDB8DDF62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8580" y="4763839"/>
                <a:ext cx="3409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FB2C90-D64A-5E8C-31CB-91B85E29A8F9}"/>
                  </a:ext>
                </a:extLst>
              </p14:cNvPr>
              <p14:cNvContentPartPr/>
              <p14:nvPr/>
            </p14:nvContentPartPr>
            <p14:xfrm>
              <a:off x="7067620" y="5095759"/>
              <a:ext cx="80244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FB2C90-D64A-5E8C-31CB-91B85E29A8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3620" y="4987759"/>
                <a:ext cx="9100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A8C4B2-8B2A-1F12-533B-817BD3163336}"/>
                  </a:ext>
                </a:extLst>
              </p14:cNvPr>
              <p14:cNvContentPartPr/>
              <p14:nvPr/>
            </p14:nvContentPartPr>
            <p14:xfrm>
              <a:off x="9683740" y="4901359"/>
              <a:ext cx="410760" cy="45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A8C4B2-8B2A-1F12-533B-817BD31633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29740" y="4793719"/>
                <a:ext cx="51840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91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AA901-9BAD-D20B-820E-CB4ECC04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Interventions and Responses</a:t>
            </a:r>
            <a:br>
              <a:rPr lang="en-US" sz="3200" b="1" dirty="0">
                <a:solidFill>
                  <a:srgbClr val="FFFFFF"/>
                </a:solidFill>
              </a:rPr>
            </a:b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Substance Use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28592-81D4-4D4D-F67D-49267642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6755502" cy="5918200"/>
          </a:xfrm>
        </p:spPr>
        <p:txBody>
          <a:bodyPr anchor="ctr">
            <a:normAutofit fontScale="77500" lnSpcReduction="20000"/>
          </a:bodyPr>
          <a:lstStyle/>
          <a:p>
            <a:r>
              <a:rPr lang="en-US" b="1" dirty="0"/>
              <a:t>Ongoing relationship building between students and staff in all schools</a:t>
            </a:r>
          </a:p>
          <a:p>
            <a:r>
              <a:rPr lang="en-US" b="1" dirty="0"/>
              <a:t>Health Curriculum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Project Alert at elementary level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Middle School and High School health classes</a:t>
            </a:r>
          </a:p>
          <a:p>
            <a:r>
              <a:rPr lang="en-US" b="1" dirty="0"/>
              <a:t>Development of intervention and resource guidelines for substance use</a:t>
            </a:r>
          </a:p>
          <a:p>
            <a:r>
              <a:rPr lang="en-US" b="1" dirty="0"/>
              <a:t>Addition of Substance Use resources on school website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Services / Alcohol and Other Drug Abuse (AODA) (marshfieldschools.org)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Educational programs for substance use violations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Utilization of INDEPTH (American Lung Association program) vaping/tobacco diversion program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LEO program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Project Alert re-teach programs for alcohol or marijuana violations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Parent information/Education</a:t>
            </a:r>
          </a:p>
          <a:p>
            <a:r>
              <a:rPr lang="en-US" b="1" dirty="0"/>
              <a:t>Participation in MACY (Marshfield Area Coalition for Youth)</a:t>
            </a:r>
          </a:p>
          <a:p>
            <a:pPr lvl="1"/>
            <a:r>
              <a:rPr lang="en-US" b="1" dirty="0"/>
              <a:t>Marshfield Drug Task Force</a:t>
            </a:r>
          </a:p>
          <a:p>
            <a:pPr lvl="1"/>
            <a:r>
              <a:rPr lang="en-US" b="1" dirty="0"/>
              <a:t>Student group – Marshfield and Columbus Leadership Alliance (MCLA)</a:t>
            </a:r>
          </a:p>
          <a:p>
            <a:r>
              <a:rPr lang="en-US" b="1" dirty="0">
                <a:solidFill>
                  <a:schemeClr val="tx1"/>
                </a:solidFill>
              </a:rPr>
              <a:t>Let’s Keep Talking: Parent and Caregiver Series</a:t>
            </a:r>
          </a:p>
          <a:p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144A-D230-21D0-E790-3A71E438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3232309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AA183C3-1093-4BFD-4A31-B0D252187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181412"/>
              </p:ext>
            </p:extLst>
          </p:nvPr>
        </p:nvGraphicFramePr>
        <p:xfrm>
          <a:off x="1326630" y="1131757"/>
          <a:ext cx="9616190" cy="454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698C04-BCBF-A73C-78F7-4A15CBFC9F7B}"/>
                  </a:ext>
                </a:extLst>
              </p14:cNvPr>
              <p14:cNvContentPartPr/>
              <p14:nvPr/>
            </p14:nvContentPartPr>
            <p14:xfrm>
              <a:off x="2787940" y="5020879"/>
              <a:ext cx="567720" cy="3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698C04-BCBF-A73C-78F7-4A15CBFC9F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3940" y="4912879"/>
                <a:ext cx="6753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5F981-AB11-3434-3B79-1F0C8D046E1C}"/>
                  </a:ext>
                </a:extLst>
              </p14:cNvPr>
              <p14:cNvContentPartPr/>
              <p14:nvPr/>
            </p14:nvContentPartPr>
            <p14:xfrm>
              <a:off x="6377500" y="5005759"/>
              <a:ext cx="338400" cy="3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5F981-AB11-3434-3B79-1F0C8D046E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3500" y="4897759"/>
                <a:ext cx="4460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383E23-97B4-943E-EA57-F6D366160FD7}"/>
                  </a:ext>
                </a:extLst>
              </p14:cNvPr>
              <p14:cNvContentPartPr/>
              <p14:nvPr/>
            </p14:nvContentPartPr>
            <p14:xfrm>
              <a:off x="8342020" y="4995679"/>
              <a:ext cx="13860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383E23-97B4-943E-EA57-F6D366160F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8380" y="4888039"/>
                <a:ext cx="24624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6099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8876771-FCC6-86EE-4CD2-C7CC429AD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264789"/>
              </p:ext>
            </p:extLst>
          </p:nvPr>
        </p:nvGraphicFramePr>
        <p:xfrm>
          <a:off x="1265383" y="1131758"/>
          <a:ext cx="9827338" cy="441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930DB0-798B-69D9-5A76-436B68507587}"/>
                  </a:ext>
                </a:extLst>
              </p14:cNvPr>
              <p14:cNvContentPartPr/>
              <p14:nvPr/>
            </p14:nvContentPartPr>
            <p14:xfrm>
              <a:off x="2780380" y="4984159"/>
              <a:ext cx="576720" cy="61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930DB0-798B-69D9-5A76-436B685075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6380" y="4876159"/>
                <a:ext cx="6843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82CAD5-FAF6-E947-4DFC-93F89A2DF241}"/>
                  </a:ext>
                </a:extLst>
              </p14:cNvPr>
              <p14:cNvContentPartPr/>
              <p14:nvPr/>
            </p14:nvContentPartPr>
            <p14:xfrm>
              <a:off x="6520780" y="5096839"/>
              <a:ext cx="157680" cy="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82CAD5-FAF6-E947-4DFC-93F89A2DF2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6780" y="4988839"/>
                <a:ext cx="265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A963CC-6F49-75C0-9B2E-CB3985B773B1}"/>
                  </a:ext>
                </a:extLst>
              </p14:cNvPr>
              <p14:cNvContentPartPr/>
              <p14:nvPr/>
            </p14:nvContentPartPr>
            <p14:xfrm>
              <a:off x="8574220" y="5029159"/>
              <a:ext cx="606600" cy="7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A963CC-6F49-75C0-9B2E-CB3985B773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0220" y="4921519"/>
                <a:ext cx="714240" cy="2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5108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483C6D-0019-CCB7-7B2A-947BE6D4C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676078"/>
              </p:ext>
            </p:extLst>
          </p:nvPr>
        </p:nvGraphicFramePr>
        <p:xfrm>
          <a:off x="1542472" y="812800"/>
          <a:ext cx="9337964" cy="494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392447-9F3B-34EB-B020-333F0012D039}"/>
              </a:ext>
            </a:extLst>
          </p:cNvPr>
          <p:cNvSpPr txBox="1"/>
          <p:nvPr/>
        </p:nvSpPr>
        <p:spPr>
          <a:xfrm>
            <a:off x="6677892" y="1376219"/>
            <a:ext cx="1302326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Females 72%</a:t>
            </a:r>
          </a:p>
          <a:p>
            <a:r>
              <a:rPr lang="en-US" sz="1400" b="1" dirty="0"/>
              <a:t>Males 43%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445E5C-A2C5-001C-6899-59B67202C2C4}"/>
                  </a:ext>
                </a:extLst>
              </p14:cNvPr>
              <p14:cNvContentPartPr/>
              <p14:nvPr/>
            </p14:nvContentPartPr>
            <p14:xfrm>
              <a:off x="4998700" y="1026679"/>
              <a:ext cx="1310760" cy="12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445E5C-A2C5-001C-6899-59B67202C2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5060" y="918679"/>
                <a:ext cx="1418400" cy="3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9212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AA61DB1-0B7F-4E38-185B-819B97C7F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521578"/>
              </p:ext>
            </p:extLst>
          </p:nvPr>
        </p:nvGraphicFramePr>
        <p:xfrm>
          <a:off x="1173019" y="1274618"/>
          <a:ext cx="10021454" cy="431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417EC1-8577-FD6A-AFF2-B24E56DEBACD}"/>
              </a:ext>
            </a:extLst>
          </p:cNvPr>
          <p:cNvSpPr txBox="1"/>
          <p:nvPr/>
        </p:nvSpPr>
        <p:spPr>
          <a:xfrm>
            <a:off x="3611417" y="2905780"/>
            <a:ext cx="1117601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Female 4%</a:t>
            </a:r>
          </a:p>
          <a:p>
            <a:r>
              <a:rPr lang="en-US" sz="1400" b="1" dirty="0"/>
              <a:t>Male 32%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6C345-2250-9DEE-68C7-8FF19DB46C9D}"/>
              </a:ext>
            </a:extLst>
          </p:cNvPr>
          <p:cNvSpPr txBox="1"/>
          <p:nvPr/>
        </p:nvSpPr>
        <p:spPr>
          <a:xfrm>
            <a:off x="7393709" y="1629520"/>
            <a:ext cx="1149928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Female 35%</a:t>
            </a:r>
          </a:p>
          <a:p>
            <a:r>
              <a:rPr lang="en-US" sz="1400" b="1" dirty="0"/>
              <a:t>Male 64%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A4B79D-4E42-2580-4D92-5BCF0EAF1ADA}"/>
                  </a:ext>
                </a:extLst>
              </p14:cNvPr>
              <p14:cNvContentPartPr/>
              <p14:nvPr/>
            </p14:nvContentPartPr>
            <p14:xfrm>
              <a:off x="3072700" y="5103679"/>
              <a:ext cx="385560" cy="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A4B79D-4E42-2580-4D92-5BCF0EAF1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9060" y="4996039"/>
                <a:ext cx="4932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60E58F-8F9C-6A49-84DB-761BC6833481}"/>
                  </a:ext>
                </a:extLst>
              </p14:cNvPr>
              <p14:cNvContentPartPr/>
              <p14:nvPr/>
            </p14:nvContentPartPr>
            <p14:xfrm>
              <a:off x="6190660" y="5073799"/>
              <a:ext cx="434520" cy="31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60E58F-8F9C-6A49-84DB-761BC68334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6660" y="4966159"/>
                <a:ext cx="5421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11EC46-F574-C364-ABA9-1FA76A155B73}"/>
                  </a:ext>
                </a:extLst>
              </p14:cNvPr>
              <p14:cNvContentPartPr/>
              <p14:nvPr/>
            </p14:nvContentPartPr>
            <p14:xfrm>
              <a:off x="8836300" y="5066599"/>
              <a:ext cx="1342080" cy="5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11EC46-F574-C364-ABA9-1FA76A155B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2660" y="4958599"/>
                <a:ext cx="144972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228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AA901-9BAD-D20B-820E-CB4ECC04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Interventions </a:t>
            </a:r>
            <a:r>
              <a:rPr lang="en-US" sz="3200" b="1">
                <a:solidFill>
                  <a:srgbClr val="FFFFFF"/>
                </a:solidFill>
              </a:rPr>
              <a:t>and Responses</a:t>
            </a:r>
            <a:br>
              <a:rPr lang="en-US" sz="3200" b="1">
                <a:solidFill>
                  <a:srgbClr val="FFFFFF"/>
                </a:solidFill>
              </a:rPr>
            </a:br>
            <a:br>
              <a:rPr lang="en-US" sz="3200" b="1">
                <a:solidFill>
                  <a:srgbClr val="FFFFFF"/>
                </a:solidFill>
              </a:rPr>
            </a:br>
            <a:r>
              <a:rPr lang="en-US" sz="2400" b="1">
                <a:solidFill>
                  <a:srgbClr val="FFFFFF"/>
                </a:solidFill>
              </a:rPr>
              <a:t>Mental Health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28592-81D4-4D4D-F67D-49267642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95564"/>
            <a:ext cx="7426868" cy="6419272"/>
          </a:xfrm>
        </p:spPr>
        <p:txBody>
          <a:bodyPr anchor="ctr">
            <a:normAutofit fontScale="77500" lnSpcReduction="20000"/>
          </a:bodyPr>
          <a:lstStyle/>
          <a:p>
            <a:r>
              <a:rPr lang="en-US" b="1" dirty="0"/>
              <a:t>Ongoing relationship building between students and staff in all schools</a:t>
            </a:r>
          </a:p>
          <a:p>
            <a:r>
              <a:rPr lang="en-US" b="1" dirty="0"/>
              <a:t>Suicide Prevention/Response guidelines</a:t>
            </a:r>
          </a:p>
          <a:p>
            <a:r>
              <a:rPr lang="en-US" b="1" dirty="0"/>
              <a:t>QPR (Question Persuade Referral) suicide prevention training for all staff and students (in health classes)</a:t>
            </a:r>
          </a:p>
          <a:p>
            <a:r>
              <a:rPr lang="en-US" b="1" dirty="0"/>
              <a:t>Marshfield School Based Mental Health Consortium – bringing therapist into schools</a:t>
            </a:r>
          </a:p>
          <a:p>
            <a:r>
              <a:rPr lang="en-US" b="1" dirty="0"/>
              <a:t>Psychoeducational groups</a:t>
            </a:r>
          </a:p>
          <a:p>
            <a:r>
              <a:rPr lang="en-US" b="1" dirty="0"/>
              <a:t>Collaboration with MACY (Marshfield Area Coalition for Youth)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Mental Health Task Force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Student group – Marshfield and Columbus Leadership Alliance (MCLA)</a:t>
            </a:r>
          </a:p>
          <a:p>
            <a:r>
              <a:rPr lang="en-US" b="1" dirty="0"/>
              <a:t>Mental Health/Behavioral professional development opportunities for staff</a:t>
            </a:r>
          </a:p>
          <a:p>
            <a:r>
              <a:rPr lang="en-US" b="1" dirty="0"/>
              <a:t>Let’s Keep Talking: Parent and Caregiver series</a:t>
            </a:r>
          </a:p>
          <a:p>
            <a:r>
              <a:rPr lang="en-US" b="1" dirty="0"/>
              <a:t>Mental health resources on School District website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Services / Mental Health (marshfieldschools.org)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Student Services Staff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10 School Counselors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5 School Psychologists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3 School Social Workers  (1 is Mental Health Navigator)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2 School Nurses</a:t>
            </a:r>
          </a:p>
          <a:p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4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F49E-341E-846B-B03F-AFF0514E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2023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333C6-A7C6-3CF2-7EC5-B82B209E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Marshfield High School Grades 9 </a:t>
            </a:r>
            <a:r>
              <a:rPr lang="en-US" b="1" dirty="0"/>
              <a:t>-</a:t>
            </a:r>
            <a:r>
              <a:rPr lang="en-US" sz="2400" b="1" dirty="0"/>
              <a:t> 12 participants = 924 (74%)</a:t>
            </a:r>
          </a:p>
          <a:p>
            <a:r>
              <a:rPr lang="en-US" sz="2400" b="1" dirty="0"/>
              <a:t>Data presented are from the YRBS given in January 2023.</a:t>
            </a:r>
          </a:p>
          <a:p>
            <a:r>
              <a:rPr lang="en-US" sz="2400" b="1" dirty="0"/>
              <a:t>All data are shown as </a:t>
            </a:r>
            <a:r>
              <a:rPr lang="en-US" sz="2400" b="1" dirty="0">
                <a:highlight>
                  <a:srgbClr val="FFFF00"/>
                </a:highlight>
              </a:rPr>
              <a:t>PERCENTAGES.</a:t>
            </a:r>
          </a:p>
          <a:p>
            <a:r>
              <a:rPr lang="en-US" sz="2400" b="1" dirty="0"/>
              <a:t>High School staff received a brief/basic YRBS presentation in Spring 2024.</a:t>
            </a:r>
          </a:p>
          <a:p>
            <a:r>
              <a:rPr lang="en-US" sz="2400" b="1" dirty="0"/>
              <a:t>This 2023 YRBS presentation is </a:t>
            </a:r>
            <a:r>
              <a:rPr lang="en-US" sz="2400" b="1" u="sng" dirty="0"/>
              <a:t>School District of Marshfield </a:t>
            </a:r>
            <a:r>
              <a:rPr lang="en-US" sz="2400" b="1" dirty="0"/>
              <a:t>only data</a:t>
            </a:r>
            <a:r>
              <a:rPr lang="en-US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4388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ACBE-62D5-ECBC-78E0-D5172676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Media Use</a:t>
            </a:r>
          </a:p>
        </p:txBody>
      </p:sp>
    </p:spTree>
    <p:extLst>
      <p:ext uri="{BB962C8B-B14F-4D97-AF65-F5344CB8AC3E}">
        <p14:creationId xmlns:p14="http://schemas.microsoft.com/office/powerpoint/2010/main" val="1719204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529A27-454A-980A-BFBE-846002DF47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68165"/>
              </p:ext>
            </p:extLst>
          </p:nvPr>
        </p:nvGraphicFramePr>
        <p:xfrm>
          <a:off x="1528997" y="1011836"/>
          <a:ext cx="9391337" cy="454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06F56B-1426-F2E6-98B9-12A8B1C81F28}"/>
                  </a:ext>
                </a:extLst>
              </p14:cNvPr>
              <p14:cNvContentPartPr/>
              <p14:nvPr/>
            </p14:nvContentPartPr>
            <p14:xfrm>
              <a:off x="2750500" y="487147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06F56B-1426-F2E6-98B9-12A8B1C81F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6860" y="476383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276673-5C71-1B2F-5F01-7E9E0AF49978}"/>
                  </a:ext>
                </a:extLst>
              </p14:cNvPr>
              <p14:cNvContentPartPr/>
              <p14:nvPr/>
            </p14:nvContentPartPr>
            <p14:xfrm>
              <a:off x="8559100" y="4931239"/>
              <a:ext cx="916560" cy="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276673-5C71-1B2F-5F01-7E9E0AF499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05460" y="4823599"/>
                <a:ext cx="1024200" cy="2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780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152AD6-E7BD-9904-276D-D25564752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29882"/>
              </p:ext>
            </p:extLst>
          </p:nvPr>
        </p:nvGraphicFramePr>
        <p:xfrm>
          <a:off x="1379095" y="1043710"/>
          <a:ext cx="9930984" cy="44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E25B4C-EF5A-BAB6-11D6-38EBECADFFF8}"/>
                  </a:ext>
                </a:extLst>
              </p14:cNvPr>
              <p14:cNvContentPartPr/>
              <p14:nvPr/>
            </p14:nvContentPartPr>
            <p14:xfrm>
              <a:off x="8191900" y="4841959"/>
              <a:ext cx="2772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E25B4C-EF5A-BAB6-11D6-38EBECADFF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7900" y="4733959"/>
                <a:ext cx="384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CE363E-9F48-E2A3-DED2-E30454C80DD1}"/>
                  </a:ext>
                </a:extLst>
              </p14:cNvPr>
              <p14:cNvContentPartPr/>
              <p14:nvPr/>
            </p14:nvContentPartPr>
            <p14:xfrm>
              <a:off x="10425700" y="4811719"/>
              <a:ext cx="599400" cy="4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CE363E-9F48-E2A3-DED2-E30454C80D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71700" y="4703719"/>
                <a:ext cx="7070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4ABB5A-D88E-7D3B-E913-6D64DB6E5184}"/>
                  </a:ext>
                </a:extLst>
              </p14:cNvPr>
              <p14:cNvContentPartPr/>
              <p14:nvPr/>
            </p14:nvContentPartPr>
            <p14:xfrm>
              <a:off x="5253940" y="4969039"/>
              <a:ext cx="38952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4ABB5A-D88E-7D3B-E913-6D64DB6E51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0300" y="4861039"/>
                <a:ext cx="497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9F3D54-3A0A-25D9-22D9-765B5778B7A4}"/>
                  </a:ext>
                </a:extLst>
              </p14:cNvPr>
              <p14:cNvContentPartPr/>
              <p14:nvPr/>
            </p14:nvContentPartPr>
            <p14:xfrm>
              <a:off x="2233180" y="4773919"/>
              <a:ext cx="382320" cy="2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9F3D54-3A0A-25D9-22D9-765B5778B7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9180" y="4666279"/>
                <a:ext cx="489960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9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887B-4831-CCA0-A29E-915059AB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 Risk Populations</a:t>
            </a:r>
          </a:p>
        </p:txBody>
      </p:sp>
    </p:spTree>
    <p:extLst>
      <p:ext uri="{BB962C8B-B14F-4D97-AF65-F5344CB8AC3E}">
        <p14:creationId xmlns:p14="http://schemas.microsoft.com/office/powerpoint/2010/main" val="3203316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F2CB23-0FAB-A9D2-3901-B5B9571FD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773132"/>
              </p:ext>
            </p:extLst>
          </p:nvPr>
        </p:nvGraphicFramePr>
        <p:xfrm>
          <a:off x="1487054" y="1249218"/>
          <a:ext cx="9217891" cy="435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200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F0E369-EB9C-4D14-B8BE-5186F35D4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254958"/>
              </p:ext>
            </p:extLst>
          </p:nvPr>
        </p:nvGraphicFramePr>
        <p:xfrm>
          <a:off x="1607128" y="1117600"/>
          <a:ext cx="8977744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347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F8ABE8-D056-4DF8-C7F6-0D0DFA727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889020"/>
              </p:ext>
            </p:extLst>
          </p:nvPr>
        </p:nvGraphicFramePr>
        <p:xfrm>
          <a:off x="1288472" y="1300018"/>
          <a:ext cx="9615055" cy="425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491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18531C-2ABA-E7F2-EF11-746505E3D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166239"/>
              </p:ext>
            </p:extLst>
          </p:nvPr>
        </p:nvGraphicFramePr>
        <p:xfrm>
          <a:off x="1537854" y="1304636"/>
          <a:ext cx="9116291" cy="42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181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AA901-9BAD-D20B-820E-CB4ECC04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Interventions and Responses</a:t>
            </a:r>
            <a:br>
              <a:rPr lang="en-US" sz="3200" b="1" dirty="0">
                <a:solidFill>
                  <a:srgbClr val="FFFFFF"/>
                </a:solidFill>
              </a:rPr>
            </a:b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At Risk Populations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28592-81D4-4D4D-F67D-49267642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899"/>
            <a:ext cx="6801684" cy="611562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b="1" dirty="0"/>
              <a:t>2 English Language Coaches</a:t>
            </a:r>
          </a:p>
          <a:p>
            <a:r>
              <a:rPr lang="en-US" b="1" dirty="0">
                <a:highlight>
                  <a:srgbClr val="FFFF00"/>
                </a:highlight>
              </a:rPr>
              <a:t>Gay Straight Alliance </a:t>
            </a:r>
            <a:r>
              <a:rPr lang="en-US" b="1" dirty="0"/>
              <a:t>student group</a:t>
            </a:r>
          </a:p>
          <a:p>
            <a:r>
              <a:rPr lang="en-US" b="1" dirty="0"/>
              <a:t>Use of MTSS (Multi-tiered Services and Supports) process</a:t>
            </a:r>
          </a:p>
          <a:p>
            <a:r>
              <a:rPr lang="en-US" b="1" dirty="0"/>
              <a:t>Academic interventions staff at all levels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>
                <a:highlight>
                  <a:srgbClr val="FFFF00"/>
                </a:highlight>
              </a:rPr>
              <a:t>Addition of after school tutoring/academic support services</a:t>
            </a:r>
          </a:p>
          <a:p>
            <a:r>
              <a:rPr lang="en-US" b="1" dirty="0"/>
              <a:t>Marshfield School Based Mental Health Consortium – bringing therapist into schools</a:t>
            </a:r>
          </a:p>
          <a:p>
            <a:r>
              <a:rPr lang="en-US" b="1" dirty="0"/>
              <a:t>Addition of co-facilitated (therapist and school staff) psychoeducational groups</a:t>
            </a:r>
          </a:p>
          <a:p>
            <a:r>
              <a:rPr lang="en-US" b="1" dirty="0"/>
              <a:t>Student Services Staff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10 School Counselors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5 School Psychologists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3 School Social Workers  (1 is Mental Health Navigator)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2 School Nurses</a:t>
            </a:r>
          </a:p>
          <a:p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06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612C-A59D-3EFC-052F-4CC55133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We Use Results?</a:t>
            </a:r>
          </a:p>
        </p:txBody>
      </p:sp>
    </p:spTree>
    <p:extLst>
      <p:ext uri="{BB962C8B-B14F-4D97-AF65-F5344CB8AC3E}">
        <p14:creationId xmlns:p14="http://schemas.microsoft.com/office/powerpoint/2010/main" val="311363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D488-E3B4-BD2C-FB78-87FDCF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A8F14-92DB-BA18-D9C6-3A317A915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Release of National data </a:t>
            </a:r>
            <a:r>
              <a:rPr lang="en-US" b="1" dirty="0"/>
              <a:t>is</a:t>
            </a:r>
            <a:r>
              <a:rPr lang="en-US" sz="2400" b="1" dirty="0"/>
              <a:t> anticipated soon (early 2025).</a:t>
            </a:r>
          </a:p>
          <a:p>
            <a:r>
              <a:rPr lang="en-US" sz="2400" b="1" dirty="0"/>
              <a:t>We receive cleaned and weighted data – not raw data.</a:t>
            </a:r>
            <a:endParaRPr lang="en-US" b="1" dirty="0"/>
          </a:p>
          <a:p>
            <a:r>
              <a:rPr lang="en-US" b="1" dirty="0"/>
              <a:t>Please note when looking at comparisons by year – that COVID likely impacted 2021 data.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Marshfield Middle School participated in the 2023 YRBS – but DPI has not yet released this data.</a:t>
            </a:r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43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25F73-84B2-EB40-6DDD-4E349FD61F3B}"/>
              </a:ext>
            </a:extLst>
          </p:cNvPr>
          <p:cNvSpPr txBox="1">
            <a:spLocks/>
          </p:cNvSpPr>
          <p:nvPr/>
        </p:nvSpPr>
        <p:spPr>
          <a:xfrm>
            <a:off x="1489897" y="1971207"/>
            <a:ext cx="9406701" cy="38661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Understanding student and school needs/strengths</a:t>
            </a:r>
          </a:p>
          <a:p>
            <a:r>
              <a:rPr lang="en-US" b="1" dirty="0"/>
              <a:t>Program and intervention planning</a:t>
            </a:r>
          </a:p>
          <a:p>
            <a:r>
              <a:rPr lang="en-US" b="1" dirty="0"/>
              <a:t>Identify staff training needs</a:t>
            </a:r>
          </a:p>
          <a:p>
            <a:r>
              <a:rPr lang="en-US" b="1" dirty="0"/>
              <a:t>Inform curriculum decisions</a:t>
            </a:r>
          </a:p>
          <a:p>
            <a:r>
              <a:rPr lang="en-US" b="1" dirty="0"/>
              <a:t>Ascertain staffing and resource needs</a:t>
            </a:r>
          </a:p>
          <a:p>
            <a:r>
              <a:rPr lang="en-US" b="1" dirty="0"/>
              <a:t>Promote partnerships in the community</a:t>
            </a:r>
          </a:p>
          <a:p>
            <a:r>
              <a:rPr lang="en-US" b="1" dirty="0"/>
              <a:t>Recognize community needs</a:t>
            </a:r>
          </a:p>
          <a:p>
            <a:r>
              <a:rPr lang="en-US" b="1" dirty="0"/>
              <a:t>Supply data for grant writing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86F2DA-7EAE-55E3-73C4-B51A1B9565CE}"/>
              </a:ext>
            </a:extLst>
          </p:cNvPr>
          <p:cNvSpPr txBox="1">
            <a:spLocks/>
          </p:cNvSpPr>
          <p:nvPr/>
        </p:nvSpPr>
        <p:spPr>
          <a:xfrm>
            <a:off x="1295402" y="722511"/>
            <a:ext cx="9601196" cy="97887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How Do We Use Results?</a:t>
            </a:r>
          </a:p>
        </p:txBody>
      </p:sp>
    </p:spTree>
    <p:extLst>
      <p:ext uri="{BB962C8B-B14F-4D97-AF65-F5344CB8AC3E}">
        <p14:creationId xmlns:p14="http://schemas.microsoft.com/office/powerpoint/2010/main" val="2432316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ED13-696D-20B8-78C4-1C9F285CA278}"/>
              </a:ext>
            </a:extLst>
          </p:cNvPr>
          <p:cNvSpPr txBox="1">
            <a:spLocks/>
          </p:cNvSpPr>
          <p:nvPr/>
        </p:nvSpPr>
        <p:spPr>
          <a:xfrm>
            <a:off x="1017029" y="895668"/>
            <a:ext cx="9835850" cy="8356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/>
              <a:t>THE NEXT YOUTH RISK BEHAVIOR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86BB-E76C-3D5A-AD4B-5806A899D5A6}"/>
              </a:ext>
            </a:extLst>
          </p:cNvPr>
          <p:cNvSpPr txBox="1">
            <a:spLocks/>
          </p:cNvSpPr>
          <p:nvPr/>
        </p:nvSpPr>
        <p:spPr>
          <a:xfrm>
            <a:off x="1527218" y="1561683"/>
            <a:ext cx="9694155" cy="83569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The next YRBS will be administered in early 2025.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5BAB44-6891-2443-DA2C-C36FC6683CAA}"/>
              </a:ext>
            </a:extLst>
          </p:cNvPr>
          <p:cNvSpPr txBox="1">
            <a:spLocks/>
          </p:cNvSpPr>
          <p:nvPr/>
        </p:nvSpPr>
        <p:spPr>
          <a:xfrm>
            <a:off x="1586655" y="2262467"/>
            <a:ext cx="9634718" cy="343274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2514600" algn="l"/>
                <a:tab pos="3771900" algn="l"/>
                <a:tab pos="4629150" algn="l"/>
              </a:tabLst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have any questions about the Youth Risk Behavior Survey, please contact:</a:t>
            </a:r>
            <a:endParaRPr lang="en-US" b="1" u="sng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2514600" algn="l"/>
                <a:tab pos="3771900" algn="l"/>
                <a:tab pos="4629150" algn="l"/>
              </a:tabLst>
            </a:pPr>
            <a:endParaRPr lang="en-US" b="1" u="sng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2514600" algn="l"/>
                <a:tab pos="3771900" algn="l"/>
                <a:tab pos="4629150" algn="l"/>
              </a:tabLst>
            </a:pPr>
            <a:r>
              <a:rPr lang="en-US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 of Student Services</a:t>
            </a:r>
          </a:p>
          <a:p>
            <a:pPr marL="0" indent="0">
              <a:spcBef>
                <a:spcPts val="0"/>
              </a:spcBef>
              <a:buFont typeface="Arial"/>
              <a:buNone/>
              <a:tabLst>
                <a:tab pos="2514600" algn="l"/>
                <a:tab pos="3771900" algn="l"/>
                <a:tab pos="4629150" algn="l"/>
              </a:tabLst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Tracey Kelz		715-387-1101 ext. 1103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2514600" algn="l"/>
                <a:tab pos="3771900" algn="l"/>
                <a:tab pos="4629150" algn="l"/>
              </a:tabLst>
            </a:pPr>
            <a:endParaRPr lang="en-US" b="1" u="sng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2514600" algn="l"/>
                <a:tab pos="3771900" algn="l"/>
                <a:tab pos="4629150" algn="l"/>
              </a:tabLst>
            </a:pPr>
            <a:r>
              <a:rPr lang="en-US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 Health Navigator/AODA Coordinator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2514600" algn="l"/>
                <a:tab pos="3771900" algn="l"/>
                <a:tab pos="4629150" algn="l"/>
              </a:tabLst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Joanne Greenlee		715-387-1101 ext. 1133</a:t>
            </a:r>
          </a:p>
          <a:p>
            <a:pPr marL="2425700" lvl="6" indent="0">
              <a:spcBef>
                <a:spcPts val="0"/>
              </a:spcBef>
              <a:buFont typeface="Arial"/>
              <a:buNone/>
              <a:tabLst>
                <a:tab pos="2514600" algn="l"/>
                <a:tab pos="3771900" algn="l"/>
                <a:tab pos="4629150" algn="l"/>
              </a:tabLst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715-305-5659 (district cell)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7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BB7B-4C21-3A32-B5F4-78ED5EE0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Belonging</a:t>
            </a:r>
            <a:r>
              <a:rPr lang="en-US" dirty="0">
                <a:solidFill>
                  <a:schemeClr val="bg1"/>
                </a:solidFill>
              </a:rPr>
              <a:t> and Support</a:t>
            </a:r>
          </a:p>
        </p:txBody>
      </p:sp>
    </p:spTree>
    <p:extLst>
      <p:ext uri="{BB962C8B-B14F-4D97-AF65-F5344CB8AC3E}">
        <p14:creationId xmlns:p14="http://schemas.microsoft.com/office/powerpoint/2010/main" val="6920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DF4F90-F343-3EEF-902C-5E3EE58FB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494"/>
              </p:ext>
            </p:extLst>
          </p:nvPr>
        </p:nvGraphicFramePr>
        <p:xfrm>
          <a:off x="1334125" y="1266669"/>
          <a:ext cx="9526249" cy="415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B68F35-1968-7CB1-28BE-6CEDFA8B2906}"/>
                  </a:ext>
                </a:extLst>
              </p14:cNvPr>
              <p14:cNvContentPartPr/>
              <p14:nvPr/>
            </p14:nvContentPartPr>
            <p14:xfrm>
              <a:off x="3260553" y="4710004"/>
              <a:ext cx="951120" cy="5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B68F35-1968-7CB1-28BE-6CEDFA8B2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6553" y="4602004"/>
                <a:ext cx="1058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A47B8B-611C-D1FE-A3CD-FD461E811450}"/>
                  </a:ext>
                </a:extLst>
              </p14:cNvPr>
              <p14:cNvContentPartPr/>
              <p14:nvPr/>
            </p14:nvContentPartPr>
            <p14:xfrm>
              <a:off x="10067433" y="4747084"/>
              <a:ext cx="3754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A47B8B-611C-D1FE-A3CD-FD461E8114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13433" y="4639444"/>
                <a:ext cx="483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BC1F3B-D24A-4325-83B0-84D9D0213E54}"/>
                  </a:ext>
                </a:extLst>
              </p14:cNvPr>
              <p14:cNvContentPartPr/>
              <p14:nvPr/>
            </p14:nvContentPartPr>
            <p14:xfrm>
              <a:off x="5033193" y="4710724"/>
              <a:ext cx="735480" cy="6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BC1F3B-D24A-4325-83B0-84D9D0213E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9193" y="4602724"/>
                <a:ext cx="843120" cy="2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3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80A39F-0D3C-1925-84E5-30FA83506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538219"/>
              </p:ext>
            </p:extLst>
          </p:nvPr>
        </p:nvGraphicFramePr>
        <p:xfrm>
          <a:off x="1431636" y="1117601"/>
          <a:ext cx="9809019" cy="475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7C1038-842D-7A30-8BFB-DA20EC6BB0FD}"/>
              </a:ext>
            </a:extLst>
          </p:cNvPr>
          <p:cNvSpPr txBox="1"/>
          <p:nvPr/>
        </p:nvSpPr>
        <p:spPr>
          <a:xfrm>
            <a:off x="3075711" y="872837"/>
            <a:ext cx="942108" cy="95410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9th – 65%</a:t>
            </a:r>
          </a:p>
          <a:p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– 73%</a:t>
            </a:r>
          </a:p>
          <a:p>
            <a:r>
              <a:rPr lang="en-US" sz="1400" b="1" dirty="0"/>
              <a:t>11</a:t>
            </a:r>
            <a:r>
              <a:rPr lang="en-US" sz="1400" b="1" baseline="30000" dirty="0"/>
              <a:t>th</a:t>
            </a:r>
            <a:r>
              <a:rPr lang="en-US" sz="1400" b="1" dirty="0"/>
              <a:t> - 83%</a:t>
            </a:r>
          </a:p>
          <a:p>
            <a:r>
              <a:rPr lang="en-US" sz="1400" b="1" dirty="0"/>
              <a:t>12</a:t>
            </a:r>
            <a:r>
              <a:rPr lang="en-US" sz="1400" b="1" baseline="30000" dirty="0"/>
              <a:t>th</a:t>
            </a:r>
            <a:r>
              <a:rPr lang="en-US" sz="1400" b="1" dirty="0"/>
              <a:t> – 83%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B98775-4658-17F6-4057-7A88FB30DFD4}"/>
                  </a:ext>
                </a:extLst>
              </p14:cNvPr>
              <p14:cNvContentPartPr/>
              <p14:nvPr/>
            </p14:nvContentPartPr>
            <p14:xfrm>
              <a:off x="3371073" y="5190964"/>
              <a:ext cx="425520" cy="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B98775-4658-17F6-4057-7A88FB30DF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7073" y="5082964"/>
                <a:ext cx="533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D4D3D3-CD29-1D91-183C-2ED1E2B07A83}"/>
                  </a:ext>
                </a:extLst>
              </p14:cNvPr>
              <p14:cNvContentPartPr/>
              <p14:nvPr/>
            </p14:nvContentPartPr>
            <p14:xfrm>
              <a:off x="7268793" y="5199964"/>
              <a:ext cx="5976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D4D3D3-CD29-1D91-183C-2ED1E2B07A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4793" y="5091964"/>
                <a:ext cx="705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922F09-C3CB-47B9-957A-54CCD069F038}"/>
                  </a:ext>
                </a:extLst>
              </p14:cNvPr>
              <p14:cNvContentPartPr/>
              <p14:nvPr/>
            </p14:nvContentPartPr>
            <p14:xfrm>
              <a:off x="5892873" y="5392924"/>
              <a:ext cx="390240" cy="1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922F09-C3CB-47B9-957A-54CCD069F0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39233" y="5285284"/>
                <a:ext cx="497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6AE337-1481-B173-AE39-5C81C0B7ADC3}"/>
                  </a:ext>
                </a:extLst>
              </p14:cNvPr>
              <p14:cNvContentPartPr/>
              <p14:nvPr/>
            </p14:nvContentPartPr>
            <p14:xfrm>
              <a:off x="8534553" y="5218324"/>
              <a:ext cx="2012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6AE337-1481-B173-AE39-5C81C0B7AD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0553" y="5110324"/>
                <a:ext cx="308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85CA6B-43D0-BE58-3E36-7470388A9FB1}"/>
                  </a:ext>
                </a:extLst>
              </p14:cNvPr>
              <p14:cNvContentPartPr/>
              <p14:nvPr/>
            </p14:nvContentPartPr>
            <p14:xfrm>
              <a:off x="10395460" y="5178919"/>
              <a:ext cx="562680" cy="60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85CA6B-43D0-BE58-3E36-7470388A9F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41460" y="5071279"/>
                <a:ext cx="670320" cy="2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263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21FCF-41A4-0D00-4306-861807BE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FFFFFF"/>
                </a:solidFill>
              </a:rPr>
              <a:t>Interventions and Responses</a:t>
            </a:r>
            <a:br>
              <a:rPr lang="en-US" sz="3300" b="1" dirty="0">
                <a:solidFill>
                  <a:srgbClr val="FFFFFF"/>
                </a:solidFill>
              </a:rPr>
            </a:br>
            <a:br>
              <a:rPr lang="en-US" sz="33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Belonging and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6435-E287-5336-89D1-6CF05888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327" y="469899"/>
            <a:ext cx="7176655" cy="6097155"/>
          </a:xfrm>
        </p:spPr>
        <p:txBody>
          <a:bodyPr anchor="ctr">
            <a:normAutofit/>
          </a:bodyPr>
          <a:lstStyle/>
          <a:p>
            <a:r>
              <a:rPr lang="en-US" b="1" dirty="0"/>
              <a:t>Ongoing relationship building between students and staff in all schools</a:t>
            </a:r>
          </a:p>
          <a:p>
            <a:r>
              <a:rPr lang="en-US" b="1" dirty="0"/>
              <a:t>PBIS – Positive Behavioral Interventions and Supports training and implementation at all schools</a:t>
            </a:r>
          </a:p>
          <a:p>
            <a:r>
              <a:rPr lang="en-US" b="1" dirty="0"/>
              <a:t>Robust extracurricular and sports offerings</a:t>
            </a:r>
          </a:p>
          <a:p>
            <a:r>
              <a:rPr lang="en-US" b="1" dirty="0"/>
              <a:t>Professional Development training </a:t>
            </a:r>
            <a:r>
              <a:rPr lang="en-US" b="1" dirty="0" err="1"/>
              <a:t>opportunites</a:t>
            </a:r>
            <a:endParaRPr lang="en-US" b="1" dirty="0"/>
          </a:p>
          <a:p>
            <a:r>
              <a:rPr lang="en-US" b="1" dirty="0"/>
              <a:t>Tiger Times (HS), Learn</a:t>
            </a:r>
            <a:r>
              <a:rPr lang="en-US" b="1"/>
              <a:t>/Advisory </a:t>
            </a:r>
            <a:r>
              <a:rPr lang="en-US" b="1" dirty="0"/>
              <a:t>Time (MS)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Student Services Staff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10 School Counselors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5 School Psychologists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3 School Social Workers  (1 is Mental Health Navigator)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121"/>
                </a:solidFill>
              </a:rPr>
              <a:t>2 School Nurses</a:t>
            </a:r>
          </a:p>
        </p:txBody>
      </p:sp>
    </p:spTree>
    <p:extLst>
      <p:ext uri="{BB962C8B-B14F-4D97-AF65-F5344CB8AC3E}">
        <p14:creationId xmlns:p14="http://schemas.microsoft.com/office/powerpoint/2010/main" val="37926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51FE-A74A-EC62-DDD4-BC016A44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Trauma and Adversity</a:t>
            </a:r>
          </a:p>
        </p:txBody>
      </p:sp>
    </p:spTree>
    <p:extLst>
      <p:ext uri="{BB962C8B-B14F-4D97-AF65-F5344CB8AC3E}">
        <p14:creationId xmlns:p14="http://schemas.microsoft.com/office/powerpoint/2010/main" val="3787954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3228"/>
      </a:accent1>
      <a:accent2>
        <a:srgbClr val="B15E28"/>
      </a:accent2>
      <a:accent3>
        <a:srgbClr val="E09C41"/>
      </a:accent3>
      <a:accent4>
        <a:srgbClr val="00B0F0"/>
      </a:accent4>
      <a:accent5>
        <a:srgbClr val="0070C0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599</TotalTime>
  <Words>1105</Words>
  <Application>Microsoft Office PowerPoint</Application>
  <PresentationFormat>Widescreen</PresentationFormat>
  <Paragraphs>195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Garamond</vt:lpstr>
      <vt:lpstr>Organic</vt:lpstr>
      <vt:lpstr>Youth Risk Behavior survey Yrbs School District of Marshfield 2023</vt:lpstr>
      <vt:lpstr>About the YRBS</vt:lpstr>
      <vt:lpstr>About the 2023 Data</vt:lpstr>
      <vt:lpstr>Comparisons</vt:lpstr>
      <vt:lpstr>Belonging and Support</vt:lpstr>
      <vt:lpstr>PowerPoint Presentation</vt:lpstr>
      <vt:lpstr>PowerPoint Presentation</vt:lpstr>
      <vt:lpstr>Interventions and Responses  Belonging and Support</vt:lpstr>
      <vt:lpstr>Trauma and Adversity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Interventions and Responses  Trauma and Adversity</vt:lpstr>
      <vt:lpstr>Substance Use</vt:lpstr>
      <vt:lpstr>PowerPoint Presentation</vt:lpstr>
      <vt:lpstr>PowerPoint Presentation</vt:lpstr>
      <vt:lpstr>PowerPoint Presentation</vt:lpstr>
      <vt:lpstr>Interventions and Responses  Substance Use</vt:lpstr>
      <vt:lpstr>Mental Health</vt:lpstr>
      <vt:lpstr>PowerPoint Presentation</vt:lpstr>
      <vt:lpstr>PowerPoint Presentation</vt:lpstr>
      <vt:lpstr>PowerPoint Presentation</vt:lpstr>
      <vt:lpstr>PowerPoint Presentation</vt:lpstr>
      <vt:lpstr>Interventions and Responses  Mental Health</vt:lpstr>
      <vt:lpstr>Media Use</vt:lpstr>
      <vt:lpstr>PowerPoint Presentation</vt:lpstr>
      <vt:lpstr>PowerPoint Presentation</vt:lpstr>
      <vt:lpstr>At Risk Populations</vt:lpstr>
      <vt:lpstr>PowerPoint Presentation</vt:lpstr>
      <vt:lpstr>PowerPoint Presentation</vt:lpstr>
      <vt:lpstr>PowerPoint Presentation</vt:lpstr>
      <vt:lpstr>PowerPoint Presentation</vt:lpstr>
      <vt:lpstr>Interventions and Responses  At Risk Populations</vt:lpstr>
      <vt:lpstr>How Do We Use Results?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Joanne Greenlee</dc:creator>
  <cp:lastModifiedBy>Joanne Greenlee</cp:lastModifiedBy>
  <cp:revision>2</cp:revision>
  <dcterms:created xsi:type="dcterms:W3CDTF">2024-09-17T17:03:41Z</dcterms:created>
  <dcterms:modified xsi:type="dcterms:W3CDTF">2024-11-01T15:03:02Z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