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drawings/drawing1.xml" ContentType="application/vnd.openxmlformats-officedocument.drawingml.chartshapes+xml"/>
  <Override PartName="/ppt/charts/chart5.xml" ContentType="application/vnd.openxmlformats-officedocument.drawingml.chart+xml"/>
  <Override PartName="/ppt/drawings/drawing2.xml" ContentType="application/vnd.openxmlformats-officedocument.drawingml.chartshape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68" r:id="rId1"/>
  </p:sldMasterIdLst>
  <p:notesMasterIdLst>
    <p:notesMasterId r:id="rId24"/>
  </p:notesMasterIdLst>
  <p:handoutMasterIdLst>
    <p:handoutMasterId r:id="rId25"/>
  </p:handoutMasterIdLst>
  <p:sldIdLst>
    <p:sldId id="256" r:id="rId2"/>
    <p:sldId id="271" r:id="rId3"/>
    <p:sldId id="293" r:id="rId4"/>
    <p:sldId id="289" r:id="rId5"/>
    <p:sldId id="290" r:id="rId6"/>
    <p:sldId id="294" r:id="rId7"/>
    <p:sldId id="295" r:id="rId8"/>
    <p:sldId id="267" r:id="rId9"/>
    <p:sldId id="288" r:id="rId10"/>
    <p:sldId id="291" r:id="rId11"/>
    <p:sldId id="278" r:id="rId12"/>
    <p:sldId id="280" r:id="rId13"/>
    <p:sldId id="281" r:id="rId14"/>
    <p:sldId id="282" r:id="rId15"/>
    <p:sldId id="285" r:id="rId16"/>
    <p:sldId id="298" r:id="rId17"/>
    <p:sldId id="283" r:id="rId18"/>
    <p:sldId id="284" r:id="rId19"/>
    <p:sldId id="286" r:id="rId20"/>
    <p:sldId id="299" r:id="rId21"/>
    <p:sldId id="300" r:id="rId22"/>
    <p:sldId id="301" r:id="rId23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5050"/>
    <a:srgbClr val="000000"/>
    <a:srgbClr val="FFFFFF"/>
    <a:srgbClr val="113663"/>
    <a:srgbClr val="212747"/>
    <a:srgbClr val="A3C5EF"/>
    <a:srgbClr val="D2E3F7"/>
    <a:srgbClr val="DDDDDD"/>
    <a:srgbClr val="B2B2B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121" autoAdjust="0"/>
    <p:restoredTop sz="94624" autoAdjust="0"/>
  </p:normalViewPr>
  <p:slideViewPr>
    <p:cSldViewPr>
      <p:cViewPr>
        <p:scale>
          <a:sx n="100" d="100"/>
          <a:sy n="100" d="100"/>
        </p:scale>
        <p:origin x="-432" y="77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18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\\deepspace9\bas\finrep\District%20Reports\San%20Yisdro%20ESD\SYESD%20Board%20Graphs%20v2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\\deepspace9\bas\finrep\District%20Reports\San%20Yisdro%20ESD\SYESD%20Board%20Graphs%20v2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\\deepspace9\bas\finrep\District%20Reports\San%20Yisdro%20ESD\San%20Ysidro_1314%20cashflow%20chart.xls" TargetMode="External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\\deepspace9\bas\finrep\District%20Reports\San%20Yisdro%20ESD\SYESD%20Board%20Graphs%20v2.xlsx" TargetMode="External"/></Relationships>
</file>

<file path=ppt/charts/_rels/chart5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oleObject" Target="file:///\\deepspace9\bas\finrep\District%20Reports\San%20Yisdro%20ESD\SYESD%20Board%20Graphs%20v2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stacked"/>
        <c:varyColors val="0"/>
        <c:ser>
          <c:idx val="0"/>
          <c:order val="0"/>
          <c:tx>
            <c:strRef>
              <c:f>'Unrest Defict Spend'!$M$7</c:f>
              <c:strCache>
                <c:ptCount val="1"/>
                <c:pt idx="0">
                  <c:v>Deficit Spending</c:v>
                </c:pt>
              </c:strCache>
            </c:strRef>
          </c:tx>
          <c:spPr>
            <a:gradFill>
              <a:gsLst>
                <a:gs pos="0">
                  <a:srgbClr val="FF0000"/>
                </a:gs>
                <a:gs pos="33000">
                  <a:srgbClr val="FF0000"/>
                </a:gs>
                <a:gs pos="0">
                  <a:srgbClr val="FF5050"/>
                </a:gs>
                <a:gs pos="66000">
                  <a:srgbClr val="FFEBFA"/>
                </a:gs>
              </a:gsLst>
              <a:lin ang="5400000" scaled="0"/>
            </a:gradFill>
            <a:scene3d>
              <a:camera prst="orthographicFront"/>
              <a:lightRig rig="threePt" dir="t"/>
            </a:scene3d>
            <a:sp3d>
              <a:bevelT w="152400" h="50800" prst="softRound"/>
              <a:bevelB w="152400" h="50800" prst="softRound"/>
            </a:sp3d>
          </c:spPr>
          <c:invertIfNegative val="1"/>
          <c:dPt>
            <c:idx val="0"/>
            <c:invertIfNegative val="1"/>
            <c:bubble3D val="0"/>
            <c:spPr>
              <a:gradFill>
                <a:gsLst>
                  <a:gs pos="0">
                    <a:schemeClr val="accent5">
                      <a:lumMod val="50000"/>
                    </a:schemeClr>
                  </a:gs>
                  <a:gs pos="33000">
                    <a:schemeClr val="accent5">
                      <a:lumMod val="75000"/>
                    </a:schemeClr>
                  </a:gs>
                  <a:gs pos="0">
                    <a:schemeClr val="accent5">
                      <a:lumMod val="50000"/>
                    </a:schemeClr>
                  </a:gs>
                  <a:gs pos="66000">
                    <a:srgbClr val="FFEBFA"/>
                  </a:gs>
                </a:gsLst>
                <a:lin ang="5400000" scaled="0"/>
              </a:gradFill>
              <a:scene3d>
                <a:camera prst="orthographicFront"/>
                <a:lightRig rig="threePt" dir="t"/>
              </a:scene3d>
              <a:sp3d>
                <a:bevelT w="152400" h="50800" prst="softRound"/>
                <a:bevelB w="152400" h="50800" prst="softRound"/>
              </a:sp3d>
            </c:spPr>
          </c:dPt>
          <c:dLbls>
            <c:dLbl>
              <c:idx val="0"/>
              <c:layout>
                <c:manualLayout>
                  <c:x val="1.5999999999999973E-2"/>
                  <c:y val="-6.633499170812605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7.2727272727272198E-3"/>
                  <c:y val="-6.191265892758430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4.3636363636363638E-3"/>
                  <c:y val="-0.22775013819789938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8.7272727272726201E-3"/>
                  <c:y val="-0.2343836373687120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7.2726127415891195E-3"/>
                  <c:y val="-0.399068876471086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>
                    <a:latin typeface="Arial" pitchFamily="34" charset="0"/>
                    <a:cs typeface="Arial" pitchFamily="34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'Unrest Defict Spend'!$N$6:$R$6</c:f>
              <c:strCache>
                <c:ptCount val="5"/>
                <c:pt idx="0">
                  <c:v>2009/10</c:v>
                </c:pt>
                <c:pt idx="1">
                  <c:v>2010/11</c:v>
                </c:pt>
                <c:pt idx="2">
                  <c:v>2011/12</c:v>
                </c:pt>
                <c:pt idx="3">
                  <c:v>2012/13</c:v>
                </c:pt>
                <c:pt idx="4">
                  <c:v>2013/14</c:v>
                </c:pt>
              </c:strCache>
            </c:strRef>
          </c:cat>
          <c:val>
            <c:numRef>
              <c:f>'Unrest Defict Spend'!$N$7:$R$7</c:f>
              <c:numCache>
                <c:formatCode>_("$"* #,##0_);_("$"* \(#,##0\);_("$"* "-"??_);_(@_)</c:formatCode>
                <c:ptCount val="5"/>
                <c:pt idx="0">
                  <c:v>206892.01</c:v>
                </c:pt>
                <c:pt idx="1">
                  <c:v>-415003.60999999987</c:v>
                </c:pt>
                <c:pt idx="2">
                  <c:v>-2274219.7200000002</c:v>
                </c:pt>
                <c:pt idx="3">
                  <c:v>-2436267.09</c:v>
                </c:pt>
                <c:pt idx="4">
                  <c:v>-4080817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26016384"/>
        <c:axId val="26026368"/>
        <c:axId val="0"/>
      </c:bar3DChart>
      <c:catAx>
        <c:axId val="26016384"/>
        <c:scaling>
          <c:orientation val="minMax"/>
        </c:scaling>
        <c:delete val="0"/>
        <c:axPos val="b"/>
        <c:numFmt formatCode="General" sourceLinked="1"/>
        <c:majorTickMark val="cross"/>
        <c:minorTickMark val="none"/>
        <c:tickLblPos val="nextTo"/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6026368"/>
        <c:crosses val="autoZero"/>
        <c:auto val="1"/>
        <c:lblAlgn val="ctr"/>
        <c:lblOffset val="100"/>
        <c:noMultiLvlLbl val="0"/>
      </c:catAx>
      <c:valAx>
        <c:axId val="26026368"/>
        <c:scaling>
          <c:orientation val="minMax"/>
        </c:scaling>
        <c:delete val="0"/>
        <c:axPos val="l"/>
        <c:majorGridlines/>
        <c:numFmt formatCode="_(&quot;$&quot;* #,##0_);_(&quot;$&quot;* \(#,##0\);_(&quot;$&quot;* &quot;-&quot;??_);_(@_)" sourceLinked="1"/>
        <c:majorTickMark val="out"/>
        <c:minorTickMark val="none"/>
        <c:tickLblPos val="nextTo"/>
        <c:txPr>
          <a:bodyPr rot="0" vert="horz"/>
          <a:lstStyle/>
          <a:p>
            <a:pPr>
              <a:defRPr sz="10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6016384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spPr>
    <a:ln>
      <a:noFill/>
    </a:ln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stacked"/>
        <c:varyColors val="0"/>
        <c:ser>
          <c:idx val="1"/>
          <c:order val="1"/>
          <c:tx>
            <c:strRef>
              <c:f>'Unrest Reserve %'!$R$4</c:f>
              <c:strCache>
                <c:ptCount val="1"/>
                <c:pt idx="0">
                  <c:v>Fund 01</c:v>
                </c:pt>
              </c:strCache>
            </c:strRef>
          </c:tx>
          <c:spPr>
            <a:solidFill>
              <a:schemeClr val="bg2">
                <a:lumMod val="50000"/>
              </a:schemeClr>
            </a:solidFill>
            <a:ln>
              <a:noFill/>
            </a:ln>
            <a:effectLst/>
            <a:scene3d>
              <a:camera prst="orthographicFront"/>
              <a:lightRig rig="brightRoom" dir="t"/>
            </a:scene3d>
            <a:sp3d prstMaterial="powder"/>
          </c:spPr>
          <c:invertIfNegative val="0"/>
          <c:dPt>
            <c:idx val="4"/>
            <c:invertIfNegative val="0"/>
            <c:bubble3D val="0"/>
            <c:spPr>
              <a:solidFill>
                <a:srgbClr val="FF0000"/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powder"/>
            </c:spPr>
          </c:dPt>
          <c:cat>
            <c:strRef>
              <c:f>'Unrest Reserve %'!$S$2:$W$2</c:f>
              <c:strCache>
                <c:ptCount val="5"/>
                <c:pt idx="0">
                  <c:v>2009/10</c:v>
                </c:pt>
                <c:pt idx="1">
                  <c:v>2010/11</c:v>
                </c:pt>
                <c:pt idx="2">
                  <c:v>2011/12</c:v>
                </c:pt>
                <c:pt idx="3">
                  <c:v>2012/13</c:v>
                </c:pt>
                <c:pt idx="4">
                  <c:v>2013/14</c:v>
                </c:pt>
              </c:strCache>
            </c:strRef>
          </c:cat>
          <c:val>
            <c:numRef>
              <c:f>'Unrest Reserve %'!$S$4:$W$4</c:f>
              <c:numCache>
                <c:formatCode>_("$"* #,##0_);_("$"* \(#,##0\);_("$"* "-"??_);_(@_)</c:formatCode>
                <c:ptCount val="5"/>
                <c:pt idx="0">
                  <c:v>3847487.58</c:v>
                </c:pt>
                <c:pt idx="1">
                  <c:v>3494929.2699999996</c:v>
                </c:pt>
                <c:pt idx="2">
                  <c:v>3559949.04</c:v>
                </c:pt>
                <c:pt idx="3">
                  <c:v>1130139.33</c:v>
                </c:pt>
                <c:pt idx="4">
                  <c:v>-2950677.76</c:v>
                </c:pt>
              </c:numCache>
            </c:numRef>
          </c:val>
        </c:ser>
        <c:ser>
          <c:idx val="2"/>
          <c:order val="2"/>
          <c:tx>
            <c:strRef>
              <c:f>'Unrest Reserve %'!$R$5</c:f>
              <c:strCache>
                <c:ptCount val="1"/>
                <c:pt idx="0">
                  <c:v>Fund 17</c:v>
                </c:pt>
              </c:strCache>
            </c:strRef>
          </c:tx>
          <c:spPr>
            <a:solidFill>
              <a:schemeClr val="accent6">
                <a:lumMod val="75000"/>
              </a:schemeClr>
            </a:solidFill>
            <a:ln>
              <a:noFill/>
            </a:ln>
            <a:effectLst/>
            <a:scene3d>
              <a:camera prst="orthographicFront"/>
              <a:lightRig rig="threePt" dir="t"/>
            </a:scene3d>
            <a:sp3d prstMaterial="plastic"/>
          </c:spPr>
          <c:invertIfNegative val="0"/>
          <c:cat>
            <c:strRef>
              <c:f>'Unrest Reserve %'!$S$2:$W$2</c:f>
              <c:strCache>
                <c:ptCount val="5"/>
                <c:pt idx="0">
                  <c:v>2009/10</c:v>
                </c:pt>
                <c:pt idx="1">
                  <c:v>2010/11</c:v>
                </c:pt>
                <c:pt idx="2">
                  <c:v>2011/12</c:v>
                </c:pt>
                <c:pt idx="3">
                  <c:v>2012/13</c:v>
                </c:pt>
                <c:pt idx="4">
                  <c:v>2013/14</c:v>
                </c:pt>
              </c:strCache>
            </c:strRef>
          </c:cat>
          <c:val>
            <c:numRef>
              <c:f>'Unrest Reserve %'!$S$5:$W$5</c:f>
              <c:numCache>
                <c:formatCode>_("$"* #,##0_);_("$"* \(#,##0\);_("$"* "-"??_);_(@_)</c:formatCode>
                <c:ptCount val="5"/>
                <c:pt idx="0">
                  <c:v>2328593.4700000002</c:v>
                </c:pt>
                <c:pt idx="1">
                  <c:v>2339725.9300000002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overlap val="100"/>
        <c:axId val="26071424"/>
        <c:axId val="26072960"/>
      </c:barChart>
      <c:lineChart>
        <c:grouping val="standard"/>
        <c:varyColors val="0"/>
        <c:ser>
          <c:idx val="0"/>
          <c:order val="0"/>
          <c:tx>
            <c:strRef>
              <c:f>'Unrest Reserve %'!$R$3</c:f>
              <c:strCache>
                <c:ptCount val="1"/>
                <c:pt idx="0">
                  <c:v>% of Total Genral Fund</c:v>
                </c:pt>
              </c:strCache>
            </c:strRef>
          </c:tx>
          <c:spPr>
            <a:ln>
              <a:solidFill>
                <a:srgbClr val="7030A0"/>
              </a:solidFill>
            </a:ln>
            <a:effectLst>
              <a:glow rad="63500">
                <a:srgbClr val="7030A0">
                  <a:alpha val="40000"/>
                </a:srgbClr>
              </a:glow>
            </a:effectLst>
          </c:spPr>
          <c:marker>
            <c:symbol val="none"/>
          </c:marker>
          <c:dLbls>
            <c:dLbl>
              <c:idx val="0"/>
              <c:layout>
                <c:manualLayout>
                  <c:x val="-4.0350045848275055E-2"/>
                  <c:y val="-5.001054088318254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-4.235693989878573E-2"/>
                  <c:y val="-6.9693720249855221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-3.531107154766177E-2"/>
                  <c:y val="-6.4877659083363445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-3.0785046726751416E-2"/>
                  <c:y val="-4.4856226235540968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-3.1780653394049271E-2"/>
                  <c:y val="4.9934754549332092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-5.8872244650428701E-2"/>
                  <c:y val="-7.3766579177602806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000">
                    <a:solidFill>
                      <a:srgbClr val="7030A0"/>
                    </a:solidFill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'Unrest Reserve %'!$S$2:$W$2</c:f>
              <c:strCache>
                <c:ptCount val="5"/>
                <c:pt idx="0">
                  <c:v>2009/10</c:v>
                </c:pt>
                <c:pt idx="1">
                  <c:v>2010/11</c:v>
                </c:pt>
                <c:pt idx="2">
                  <c:v>2011/12</c:v>
                </c:pt>
                <c:pt idx="3">
                  <c:v>2012/13</c:v>
                </c:pt>
                <c:pt idx="4">
                  <c:v>2013/14</c:v>
                </c:pt>
              </c:strCache>
            </c:strRef>
          </c:cat>
          <c:val>
            <c:numRef>
              <c:f>'Unrest Reserve %'!$S$3:$W$3</c:f>
              <c:numCache>
                <c:formatCode>0.00%</c:formatCode>
                <c:ptCount val="5"/>
                <c:pt idx="0">
                  <c:v>0.15331689902834059</c:v>
                </c:pt>
                <c:pt idx="1">
                  <c:v>0.13793982584870515</c:v>
                </c:pt>
                <c:pt idx="2">
                  <c:v>8.6273926611199855E-2</c:v>
                </c:pt>
                <c:pt idx="3">
                  <c:v>2.694221764139142E-2</c:v>
                </c:pt>
                <c:pt idx="4">
                  <c:v>-7.0056181886754193E-2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2650752"/>
        <c:axId val="32649216"/>
      </c:lineChart>
      <c:catAx>
        <c:axId val="2607142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>
            <a:solidFill>
              <a:schemeClr val="tx1"/>
            </a:solidFill>
          </a:ln>
        </c:spPr>
        <c:txPr>
          <a:bodyPr rot="0" vert="horz"/>
          <a:lstStyle/>
          <a:p>
            <a:pPr>
              <a:defRPr sz="1000" b="1"/>
            </a:pPr>
            <a:endParaRPr lang="en-US"/>
          </a:p>
        </c:txPr>
        <c:crossAx val="26072960"/>
        <c:crosses val="autoZero"/>
        <c:auto val="1"/>
        <c:lblAlgn val="ctr"/>
        <c:lblOffset val="100"/>
        <c:noMultiLvlLbl val="0"/>
      </c:catAx>
      <c:valAx>
        <c:axId val="26072960"/>
        <c:scaling>
          <c:orientation val="minMax"/>
        </c:scaling>
        <c:delete val="0"/>
        <c:axPos val="l"/>
        <c:majorGridlines>
          <c:spPr>
            <a:ln>
              <a:solidFill>
                <a:schemeClr val="tx1"/>
              </a:solidFill>
            </a:ln>
          </c:spPr>
        </c:majorGridlines>
        <c:numFmt formatCode="_(&quot;$&quot;* #,##0_);_(&quot;$&quot;* \(#,##0\);_(&quot;$&quot;* &quot;-&quot;_);_(@_)" sourceLinked="0"/>
        <c:majorTickMark val="out"/>
        <c:minorTickMark val="none"/>
        <c:tickLblPos val="nextTo"/>
        <c:spPr>
          <a:ln>
            <a:noFill/>
          </a:ln>
        </c:spPr>
        <c:txPr>
          <a:bodyPr/>
          <a:lstStyle/>
          <a:p>
            <a:pPr>
              <a:defRPr sz="1000"/>
            </a:pPr>
            <a:endParaRPr lang="en-US"/>
          </a:p>
        </c:txPr>
        <c:crossAx val="26071424"/>
        <c:crosses val="autoZero"/>
        <c:crossBetween val="between"/>
        <c:dispUnits>
          <c:builtInUnit val="millions"/>
          <c:dispUnitsLbl>
            <c:layout/>
            <c:txPr>
              <a:bodyPr/>
              <a:lstStyle/>
              <a:p>
                <a:pPr>
                  <a:defRPr sz="1000" b="0"/>
                </a:pPr>
                <a:endParaRPr lang="en-US"/>
              </a:p>
            </c:txPr>
          </c:dispUnitsLbl>
        </c:dispUnits>
      </c:valAx>
      <c:valAx>
        <c:axId val="32649216"/>
        <c:scaling>
          <c:orientation val="minMax"/>
        </c:scaling>
        <c:delete val="0"/>
        <c:axPos val="r"/>
        <c:numFmt formatCode="0%" sourceLinked="0"/>
        <c:majorTickMark val="out"/>
        <c:minorTickMark val="none"/>
        <c:tickLblPos val="nextTo"/>
        <c:spPr>
          <a:ln>
            <a:noFill/>
          </a:ln>
        </c:spPr>
        <c:txPr>
          <a:bodyPr/>
          <a:lstStyle/>
          <a:p>
            <a:pPr>
              <a:defRPr sz="1000"/>
            </a:pPr>
            <a:endParaRPr lang="en-US"/>
          </a:p>
        </c:txPr>
        <c:crossAx val="32650752"/>
        <c:crosses val="max"/>
        <c:crossBetween val="between"/>
      </c:valAx>
      <c:catAx>
        <c:axId val="32650752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one"/>
        <c:crossAx val="32649216"/>
        <c:crosses val="autoZero"/>
        <c:auto val="1"/>
        <c:lblAlgn val="ctr"/>
        <c:lblOffset val="100"/>
        <c:noMultiLvlLbl val="0"/>
      </c:catAx>
      <c:spPr>
        <a:ln>
          <a:noFill/>
        </a:ln>
      </c:spPr>
    </c:plotArea>
    <c:legend>
      <c:legendPos val="b"/>
      <c:layout/>
      <c:overlay val="0"/>
      <c:txPr>
        <a:bodyPr/>
        <a:lstStyle/>
        <a:p>
          <a:pPr>
            <a:defRPr sz="1000"/>
          </a:pPr>
          <a:endParaRPr lang="en-US"/>
        </a:p>
      </c:txPr>
    </c:legend>
    <c:plotVisOnly val="1"/>
    <c:dispBlanksAs val="gap"/>
    <c:showDLblsOverMax val="0"/>
  </c:chart>
  <c:spPr>
    <a:ln>
      <a:noFill/>
    </a:ln>
  </c:spPr>
  <c:txPr>
    <a:bodyPr/>
    <a:lstStyle/>
    <a:p>
      <a:pPr>
        <a:defRPr sz="800">
          <a:latin typeface="Arial" pitchFamily="34" charset="0"/>
          <a:cs typeface="Arial" pitchFamily="34" charset="0"/>
        </a:defRPr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746710749318161"/>
          <c:y val="2.2746071133167907E-2"/>
          <c:w val="0.79027361963312714"/>
          <c:h val="0.88686573142377056"/>
        </c:manualLayout>
      </c:layout>
      <c:lineChart>
        <c:grouping val="standard"/>
        <c:varyColors val="0"/>
        <c:ser>
          <c:idx val="3"/>
          <c:order val="0"/>
          <c:tx>
            <c:strRef>
              <c:f>'Chart 1 Mon End Bal'!$M$5</c:f>
              <c:strCache>
                <c:ptCount val="1"/>
                <c:pt idx="0">
                  <c:v>2010/11</c:v>
                </c:pt>
              </c:strCache>
            </c:strRef>
          </c:tx>
          <c:spPr>
            <a:effectLst>
              <a:glow rad="63500">
                <a:schemeClr val="accent4">
                  <a:satMod val="175000"/>
                  <a:alpha val="40000"/>
                </a:schemeClr>
              </a:glow>
            </a:effectLst>
          </c:spPr>
          <c:marker>
            <c:symbol val="circle"/>
            <c:size val="10"/>
            <c:spPr>
              <a:solidFill>
                <a:schemeClr val="accent4">
                  <a:lumMod val="60000"/>
                  <a:lumOff val="40000"/>
                </a:schemeClr>
              </a:solidFill>
              <a:ln w="25400"/>
              <a:effectLst>
                <a:glow rad="63500">
                  <a:schemeClr val="accent4">
                    <a:satMod val="175000"/>
                    <a:alpha val="40000"/>
                  </a:schemeClr>
                </a:glow>
              </a:effectLst>
              <a:scene3d>
                <a:camera prst="orthographicFront"/>
                <a:lightRig rig="threePt" dir="t"/>
              </a:scene3d>
              <a:sp3d>
                <a:bevelT/>
              </a:sp3d>
            </c:spPr>
          </c:marker>
          <c:cat>
            <c:strRef>
              <c:f>'Chart 1 Mon End Bal'!$N$1:$Y$1</c:f>
              <c:strCache>
                <c:ptCount val="12"/>
                <c:pt idx="0">
                  <c:v>July</c:v>
                </c:pt>
                <c:pt idx="1">
                  <c:v>August</c:v>
                </c:pt>
                <c:pt idx="2">
                  <c:v>September</c:v>
                </c:pt>
                <c:pt idx="3">
                  <c:v>October</c:v>
                </c:pt>
                <c:pt idx="4">
                  <c:v>November</c:v>
                </c:pt>
                <c:pt idx="5">
                  <c:v>December</c:v>
                </c:pt>
                <c:pt idx="6">
                  <c:v>January</c:v>
                </c:pt>
                <c:pt idx="7">
                  <c:v>February</c:v>
                </c:pt>
                <c:pt idx="8">
                  <c:v>March</c:v>
                </c:pt>
                <c:pt idx="9">
                  <c:v>April</c:v>
                </c:pt>
                <c:pt idx="10">
                  <c:v>May</c:v>
                </c:pt>
                <c:pt idx="11">
                  <c:v>June</c:v>
                </c:pt>
              </c:strCache>
            </c:strRef>
          </c:cat>
          <c:val>
            <c:numRef>
              <c:f>'Chart 1 Mon End Bal'!$N$5:$Y$5</c:f>
              <c:numCache>
                <c:formatCode>_("$"* #,##0_);_("$"* \(#,##0\);_("$"* "-"??_);_(@_)</c:formatCode>
                <c:ptCount val="12"/>
                <c:pt idx="0">
                  <c:v>6833882.8899999978</c:v>
                </c:pt>
                <c:pt idx="1">
                  <c:v>6321416.299999997</c:v>
                </c:pt>
                <c:pt idx="2">
                  <c:v>5543113.6699999981</c:v>
                </c:pt>
                <c:pt idx="3">
                  <c:v>2391280.9499999974</c:v>
                </c:pt>
                <c:pt idx="4">
                  <c:v>2046197.7999999975</c:v>
                </c:pt>
                <c:pt idx="5">
                  <c:v>6956579.9099999974</c:v>
                </c:pt>
                <c:pt idx="6">
                  <c:v>5366327.9399999976</c:v>
                </c:pt>
                <c:pt idx="7">
                  <c:v>2871142.1599999969</c:v>
                </c:pt>
                <c:pt idx="8">
                  <c:v>1998559.6299999985</c:v>
                </c:pt>
                <c:pt idx="9">
                  <c:v>3321514.7299999981</c:v>
                </c:pt>
                <c:pt idx="10">
                  <c:v>2839389.4199999915</c:v>
                </c:pt>
                <c:pt idx="11">
                  <c:v>901155.64999999246</c:v>
                </c:pt>
              </c:numCache>
            </c:numRef>
          </c:val>
          <c:smooth val="0"/>
        </c:ser>
        <c:ser>
          <c:idx val="2"/>
          <c:order val="1"/>
          <c:tx>
            <c:strRef>
              <c:f>'Chart 1 Mon End Bal'!$M$4</c:f>
              <c:strCache>
                <c:ptCount val="1"/>
                <c:pt idx="0">
                  <c:v>2011/12</c:v>
                </c:pt>
              </c:strCache>
            </c:strRef>
          </c:tx>
          <c:spPr>
            <a:ln>
              <a:solidFill>
                <a:schemeClr val="accent6">
                  <a:lumMod val="50000"/>
                </a:schemeClr>
              </a:solidFill>
            </a:ln>
            <a:effectLst>
              <a:glow rad="63500">
                <a:schemeClr val="accent6">
                  <a:lumMod val="50000"/>
                  <a:alpha val="40000"/>
                </a:schemeClr>
              </a:glow>
            </a:effectLst>
          </c:spPr>
          <c:marker>
            <c:symbol val="triangle"/>
            <c:size val="10"/>
            <c:spPr>
              <a:solidFill>
                <a:schemeClr val="accent6">
                  <a:lumMod val="60000"/>
                  <a:lumOff val="40000"/>
                </a:schemeClr>
              </a:solidFill>
              <a:ln>
                <a:solidFill>
                  <a:schemeClr val="accent6">
                    <a:lumMod val="50000"/>
                  </a:schemeClr>
                </a:solidFill>
              </a:ln>
              <a:effectLst>
                <a:glow rad="63500">
                  <a:schemeClr val="accent6">
                    <a:lumMod val="50000"/>
                    <a:alpha val="40000"/>
                  </a:schemeClr>
                </a:glow>
              </a:effectLst>
              <a:scene3d>
                <a:camera prst="orthographicFront"/>
                <a:lightRig rig="threePt" dir="t"/>
              </a:scene3d>
              <a:sp3d>
                <a:bevelT/>
              </a:sp3d>
            </c:spPr>
          </c:marker>
          <c:cat>
            <c:strRef>
              <c:f>'Chart 1 Mon End Bal'!$N$1:$Y$1</c:f>
              <c:strCache>
                <c:ptCount val="12"/>
                <c:pt idx="0">
                  <c:v>July</c:v>
                </c:pt>
                <c:pt idx="1">
                  <c:v>August</c:v>
                </c:pt>
                <c:pt idx="2">
                  <c:v>September</c:v>
                </c:pt>
                <c:pt idx="3">
                  <c:v>October</c:v>
                </c:pt>
                <c:pt idx="4">
                  <c:v>November</c:v>
                </c:pt>
                <c:pt idx="5">
                  <c:v>December</c:v>
                </c:pt>
                <c:pt idx="6">
                  <c:v>January</c:v>
                </c:pt>
                <c:pt idx="7">
                  <c:v>February</c:v>
                </c:pt>
                <c:pt idx="8">
                  <c:v>March</c:v>
                </c:pt>
                <c:pt idx="9">
                  <c:v>April</c:v>
                </c:pt>
                <c:pt idx="10">
                  <c:v>May</c:v>
                </c:pt>
                <c:pt idx="11">
                  <c:v>June</c:v>
                </c:pt>
              </c:strCache>
            </c:strRef>
          </c:cat>
          <c:val>
            <c:numRef>
              <c:f>'Chart 1 Mon End Bal'!$N$4:$Y$4</c:f>
              <c:numCache>
                <c:formatCode>_("$"* #,##0_);_("$"* \(#,##0\);_("$"* "-"??_);_(@_)</c:formatCode>
                <c:ptCount val="12"/>
                <c:pt idx="0">
                  <c:v>2696723.4999999925</c:v>
                </c:pt>
                <c:pt idx="1">
                  <c:v>3101377.9899999932</c:v>
                </c:pt>
                <c:pt idx="2">
                  <c:v>4759219.9299999923</c:v>
                </c:pt>
                <c:pt idx="3">
                  <c:v>2250388.8999999934</c:v>
                </c:pt>
                <c:pt idx="4">
                  <c:v>1620973.0399999919</c:v>
                </c:pt>
                <c:pt idx="5">
                  <c:v>5156912.0599999996</c:v>
                </c:pt>
                <c:pt idx="6">
                  <c:v>6966696.189999992</c:v>
                </c:pt>
                <c:pt idx="7">
                  <c:v>3379684.2499999939</c:v>
                </c:pt>
                <c:pt idx="8">
                  <c:v>1751426.5499999959</c:v>
                </c:pt>
                <c:pt idx="9">
                  <c:v>2105475.8099999945</c:v>
                </c:pt>
                <c:pt idx="10">
                  <c:v>2359295.2899999944</c:v>
                </c:pt>
                <c:pt idx="11">
                  <c:v>4183895.409999995</c:v>
                </c:pt>
              </c:numCache>
            </c:numRef>
          </c:val>
          <c:smooth val="0"/>
        </c:ser>
        <c:ser>
          <c:idx val="1"/>
          <c:order val="2"/>
          <c:tx>
            <c:strRef>
              <c:f>'Chart 1 Mon End Bal'!$M$3</c:f>
              <c:strCache>
                <c:ptCount val="1"/>
                <c:pt idx="0">
                  <c:v>2012/13</c:v>
                </c:pt>
              </c:strCache>
            </c:strRef>
          </c:tx>
          <c:spPr>
            <a:ln>
              <a:solidFill>
                <a:srgbClr val="7030A0"/>
              </a:solidFill>
            </a:ln>
            <a:effectLst>
              <a:glow rad="63500">
                <a:srgbClr val="7030A0">
                  <a:alpha val="40000"/>
                </a:srgbClr>
              </a:glow>
            </a:effectLst>
          </c:spPr>
          <c:marker>
            <c:symbol val="square"/>
            <c:size val="10"/>
            <c:spPr>
              <a:solidFill>
                <a:srgbClr val="9966FF"/>
              </a:solidFill>
              <a:ln>
                <a:solidFill>
                  <a:srgbClr val="7030A0"/>
                </a:solidFill>
              </a:ln>
              <a:effectLst>
                <a:glow rad="63500">
                  <a:srgbClr val="7030A0">
                    <a:alpha val="40000"/>
                  </a:srgbClr>
                </a:glow>
              </a:effectLst>
              <a:scene3d>
                <a:camera prst="orthographicFront"/>
                <a:lightRig rig="threePt" dir="t"/>
              </a:scene3d>
              <a:sp3d>
                <a:bevelT/>
              </a:sp3d>
            </c:spPr>
          </c:marker>
          <c:cat>
            <c:strRef>
              <c:f>'Chart 1 Mon End Bal'!$N$1:$Y$1</c:f>
              <c:strCache>
                <c:ptCount val="12"/>
                <c:pt idx="0">
                  <c:v>July</c:v>
                </c:pt>
                <c:pt idx="1">
                  <c:v>August</c:v>
                </c:pt>
                <c:pt idx="2">
                  <c:v>September</c:v>
                </c:pt>
                <c:pt idx="3">
                  <c:v>October</c:v>
                </c:pt>
                <c:pt idx="4">
                  <c:v>November</c:v>
                </c:pt>
                <c:pt idx="5">
                  <c:v>December</c:v>
                </c:pt>
                <c:pt idx="6">
                  <c:v>January</c:v>
                </c:pt>
                <c:pt idx="7">
                  <c:v>February</c:v>
                </c:pt>
                <c:pt idx="8">
                  <c:v>March</c:v>
                </c:pt>
                <c:pt idx="9">
                  <c:v>April</c:v>
                </c:pt>
                <c:pt idx="10">
                  <c:v>May</c:v>
                </c:pt>
                <c:pt idx="11">
                  <c:v>June</c:v>
                </c:pt>
              </c:strCache>
            </c:strRef>
          </c:cat>
          <c:val>
            <c:numRef>
              <c:f>'Chart 1 Mon End Bal'!$N$3:$Y$3</c:f>
              <c:numCache>
                <c:formatCode>_("$"* #,##0_);_("$"* \(#,##0\);_("$"* "-"??_);_(@_)</c:formatCode>
                <c:ptCount val="12"/>
                <c:pt idx="0">
                  <c:v>5968439.2399999965</c:v>
                </c:pt>
                <c:pt idx="1">
                  <c:v>5145288.5799999991</c:v>
                </c:pt>
                <c:pt idx="2">
                  <c:v>4390391.9699999988</c:v>
                </c:pt>
                <c:pt idx="3">
                  <c:v>8402836.1899999976</c:v>
                </c:pt>
                <c:pt idx="4">
                  <c:v>6552755.4800000004</c:v>
                </c:pt>
                <c:pt idx="5">
                  <c:v>5679661.870000002</c:v>
                </c:pt>
                <c:pt idx="6">
                  <c:v>4933490.0000000009</c:v>
                </c:pt>
                <c:pt idx="7">
                  <c:v>3329097.51</c:v>
                </c:pt>
                <c:pt idx="8">
                  <c:v>1953123.3516626733</c:v>
                </c:pt>
                <c:pt idx="9">
                  <c:v>2314150.980142246</c:v>
                </c:pt>
                <c:pt idx="10">
                  <c:v>822708.78698401991</c:v>
                </c:pt>
                <c:pt idx="11">
                  <c:v>1731523.725994667</c:v>
                </c:pt>
              </c:numCache>
            </c:numRef>
          </c:val>
          <c:smooth val="0"/>
        </c:ser>
        <c:ser>
          <c:idx val="0"/>
          <c:order val="3"/>
          <c:tx>
            <c:strRef>
              <c:f>'Chart 1 Mon End Bal'!$M$2</c:f>
              <c:strCache>
                <c:ptCount val="1"/>
                <c:pt idx="0">
                  <c:v>2013/14</c:v>
                </c:pt>
              </c:strCache>
            </c:strRef>
          </c:tx>
          <c:spPr>
            <a:effectLst>
              <a:glow rad="63500">
                <a:schemeClr val="accent1">
                  <a:satMod val="175000"/>
                  <a:alpha val="40000"/>
                </a:schemeClr>
              </a:glow>
            </a:effectLst>
          </c:spPr>
          <c:marker>
            <c:symbol val="diamond"/>
            <c:size val="10"/>
            <c:spPr>
              <a:solidFill>
                <a:schemeClr val="accent1">
                  <a:lumMod val="60000"/>
                  <a:lumOff val="40000"/>
                </a:schemeClr>
              </a:solidFill>
              <a:ln>
                <a:solidFill>
                  <a:schemeClr val="accent1"/>
                </a:solidFill>
              </a:ln>
              <a:effectLst>
                <a:glow rad="63500">
                  <a:schemeClr val="accent1">
                    <a:satMod val="175000"/>
                    <a:alpha val="40000"/>
                  </a:schemeClr>
                </a:glow>
              </a:effectLst>
              <a:scene3d>
                <a:camera prst="orthographicFront"/>
                <a:lightRig rig="threePt" dir="t"/>
              </a:scene3d>
              <a:sp3d>
                <a:bevelT/>
              </a:sp3d>
            </c:spPr>
          </c:marker>
          <c:cat>
            <c:strRef>
              <c:f>'Chart 1 Mon End Bal'!$N$1:$Y$1</c:f>
              <c:strCache>
                <c:ptCount val="12"/>
                <c:pt idx="0">
                  <c:v>July</c:v>
                </c:pt>
                <c:pt idx="1">
                  <c:v>August</c:v>
                </c:pt>
                <c:pt idx="2">
                  <c:v>September</c:v>
                </c:pt>
                <c:pt idx="3">
                  <c:v>October</c:v>
                </c:pt>
                <c:pt idx="4">
                  <c:v>November</c:v>
                </c:pt>
                <c:pt idx="5">
                  <c:v>December</c:v>
                </c:pt>
                <c:pt idx="6">
                  <c:v>January</c:v>
                </c:pt>
                <c:pt idx="7">
                  <c:v>February</c:v>
                </c:pt>
                <c:pt idx="8">
                  <c:v>March</c:v>
                </c:pt>
                <c:pt idx="9">
                  <c:v>April</c:v>
                </c:pt>
                <c:pt idx="10">
                  <c:v>May</c:v>
                </c:pt>
                <c:pt idx="11">
                  <c:v>June</c:v>
                </c:pt>
              </c:strCache>
            </c:strRef>
          </c:cat>
          <c:val>
            <c:numRef>
              <c:f>'Chart 1 Mon End Bal'!$N$2:$Y$2</c:f>
              <c:numCache>
                <c:formatCode>_("$"* #,##0_);_("$"* \(#,##0\);_("$"* "-"??_);_(@_)</c:formatCode>
                <c:ptCount val="12"/>
                <c:pt idx="0">
                  <c:v>272327.23946912074</c:v>
                </c:pt>
                <c:pt idx="1">
                  <c:v>8955863.366759669</c:v>
                </c:pt>
                <c:pt idx="2">
                  <c:v>8656399.2143998519</c:v>
                </c:pt>
                <c:pt idx="3">
                  <c:v>5905390.3044049703</c:v>
                </c:pt>
                <c:pt idx="4">
                  <c:v>4395596.1313224584</c:v>
                </c:pt>
                <c:pt idx="5">
                  <c:v>2756816.326568339</c:v>
                </c:pt>
                <c:pt idx="6">
                  <c:v>2499508.8487771749</c:v>
                </c:pt>
                <c:pt idx="7">
                  <c:v>1111687.6732107471</c:v>
                </c:pt>
                <c:pt idx="8">
                  <c:v>765803.29571336089</c:v>
                </c:pt>
                <c:pt idx="9">
                  <c:v>350614.82243981864</c:v>
                </c:pt>
                <c:pt idx="10">
                  <c:v>-1375471.1384135881</c:v>
                </c:pt>
                <c:pt idx="11">
                  <c:v>-2620727.6800680105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34954368"/>
        <c:axId val="134956544"/>
      </c:lineChart>
      <c:catAx>
        <c:axId val="13495436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txPr>
          <a:bodyPr rot="-5400000" vert="horz"/>
          <a:lstStyle/>
          <a:p>
            <a:pPr>
              <a:defRPr sz="10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34956544"/>
        <c:crosses val="autoZero"/>
        <c:auto val="1"/>
        <c:lblAlgn val="ctr"/>
        <c:lblOffset val="100"/>
        <c:noMultiLvlLbl val="0"/>
      </c:catAx>
      <c:valAx>
        <c:axId val="134956544"/>
        <c:scaling>
          <c:orientation val="minMax"/>
        </c:scaling>
        <c:delete val="0"/>
        <c:axPos val="l"/>
        <c:majorGridlines/>
        <c:numFmt formatCode="_(&quot;$&quot;* #,##0_);_(&quot;$&quot;* \(#,##0\);_(&quot;$&quot;* &quot;-&quot;??_);_(@_)" sourceLinked="1"/>
        <c:majorTickMark val="none"/>
        <c:minorTickMark val="none"/>
        <c:tickLblPos val="nextTo"/>
        <c:spPr>
          <a:ln w="9525">
            <a:noFill/>
          </a:ln>
        </c:spPr>
        <c:txPr>
          <a:bodyPr rot="0" vert="horz"/>
          <a:lstStyle/>
          <a:p>
            <a:pPr>
              <a:defRPr sz="10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34954368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12893856905233639"/>
          <c:y val="0.95302883735967359"/>
          <c:w val="0.75190367245911127"/>
          <c:h val="3.5657593043981306E-2"/>
        </c:manualLayout>
      </c:layout>
      <c:overlay val="0"/>
      <c:txPr>
        <a:bodyPr/>
        <a:lstStyle/>
        <a:p>
          <a:pPr>
            <a:defRPr sz="1000" b="0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gap"/>
    <c:showDLblsOverMax val="0"/>
  </c:chart>
  <c:spPr>
    <a:ln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areaChart>
        <c:grouping val="standard"/>
        <c:varyColors val="0"/>
        <c:ser>
          <c:idx val="0"/>
          <c:order val="0"/>
          <c:tx>
            <c:strRef>
              <c:f>'1213 End Bal w&amp;wo Borrow (3)'!$M$2</c:f>
              <c:strCache>
                <c:ptCount val="1"/>
                <c:pt idx="0">
                  <c:v>General Fund Ending Cash Balance without Borrowing</c:v>
                </c:pt>
              </c:strCache>
            </c:strRef>
          </c:tx>
          <c:spPr>
            <a:solidFill>
              <a:srgbClr val="9966FF"/>
            </a:solidFill>
            <a:scene3d>
              <a:camera prst="orthographicFront"/>
              <a:lightRig rig="threePt" dir="t"/>
            </a:scene3d>
            <a:sp3d>
              <a:bevelT w="165100" prst="coolSlant"/>
            </a:sp3d>
          </c:spPr>
          <c:dLbls>
            <c:dLbl>
              <c:idx val="0"/>
              <c:layout>
                <c:manualLayout>
                  <c:x val="-1.4751165249172013E-3"/>
                  <c:y val="-4.743083272347192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1.4751075028148729E-3"/>
                  <c:y val="-4.527488578149604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-1.2045179571700166E-2"/>
                  <c:y val="4.743083272347196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-2.5321228295954887E-2"/>
                  <c:y val="7.11462490852079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3.2057639627794475E-2"/>
                  <c:y val="9.701745615131451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7.7138595018018691E-3"/>
                  <c:y val="4.743066296387023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-1.5127283268584846E-3"/>
                  <c:y val="-3.880721471516974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"/>
              <c:layout>
                <c:manualLayout>
                  <c:x val="-1.5691460297704292E-3"/>
                  <c:y val="4.743083272347196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8"/>
              <c:layout>
                <c:manualLayout>
                  <c:x val="-1.4563106239465398E-3"/>
                  <c:y val="4.743066296387023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9"/>
              <c:layout>
                <c:manualLayout>
                  <c:x val="-1.1650484991572212E-2"/>
                  <c:y val="4.576427946506686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0"/>
              <c:layout>
                <c:manualLayout>
                  <c:x val="-2.8562035449811352E-3"/>
                  <c:y val="7.545797320955821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1"/>
              <c:layout>
                <c:manualLayout>
                  <c:x val="4.5003438383784174E-3"/>
                  <c:y val="7.172978377702787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&quot;$&quot;#,##0.0_);\(&quot;$&quot;#,##0.0\)" sourceLinked="0"/>
            <c:txPr>
              <a:bodyPr/>
              <a:lstStyle/>
              <a:p>
                <a:pPr>
                  <a:defRPr>
                    <a:solidFill>
                      <a:srgbClr val="9966FF"/>
                    </a:solidFill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'1213 End Bal w&amp;wo Borrow (3)'!$N$1:$Y$1</c:f>
              <c:strCache>
                <c:ptCount val="12"/>
                <c:pt idx="0">
                  <c:v>July</c:v>
                </c:pt>
                <c:pt idx="1">
                  <c:v>August</c:v>
                </c:pt>
                <c:pt idx="2">
                  <c:v>September</c:v>
                </c:pt>
                <c:pt idx="3">
                  <c:v>October</c:v>
                </c:pt>
                <c:pt idx="4">
                  <c:v>November</c:v>
                </c:pt>
                <c:pt idx="5">
                  <c:v>December</c:v>
                </c:pt>
                <c:pt idx="6">
                  <c:v>January</c:v>
                </c:pt>
                <c:pt idx="7">
                  <c:v>February</c:v>
                </c:pt>
                <c:pt idx="8">
                  <c:v>March</c:v>
                </c:pt>
                <c:pt idx="9">
                  <c:v>April</c:v>
                </c:pt>
                <c:pt idx="10">
                  <c:v>May</c:v>
                </c:pt>
                <c:pt idx="11">
                  <c:v>June</c:v>
                </c:pt>
              </c:strCache>
            </c:strRef>
          </c:cat>
          <c:val>
            <c:numRef>
              <c:f>'1213 End Bal w&amp;wo Borrow (3)'!$N$2:$Y$2</c:f>
              <c:numCache>
                <c:formatCode>_("$"* #,##0_);_("$"* \(#,##0\);_("$"* "-"??_);_(@_)</c:formatCode>
                <c:ptCount val="12"/>
                <c:pt idx="0">
                  <c:v>963392.11999999639</c:v>
                </c:pt>
                <c:pt idx="1">
                  <c:v>140241.45999999903</c:v>
                </c:pt>
                <c:pt idx="2">
                  <c:v>-609608.03000000119</c:v>
                </c:pt>
                <c:pt idx="3">
                  <c:v>-2028710.8100000033</c:v>
                </c:pt>
                <c:pt idx="4">
                  <c:v>-3418531.1199999992</c:v>
                </c:pt>
                <c:pt idx="5">
                  <c:v>-295575.52999999747</c:v>
                </c:pt>
                <c:pt idx="6">
                  <c:v>1019749.370000002</c:v>
                </c:pt>
                <c:pt idx="7">
                  <c:v>-360073.83999999892</c:v>
                </c:pt>
                <c:pt idx="8">
                  <c:v>-1290094.2983373259</c:v>
                </c:pt>
                <c:pt idx="9">
                  <c:v>-1028097.1998577542</c:v>
                </c:pt>
                <c:pt idx="10">
                  <c:v>-2519539.3930159803</c:v>
                </c:pt>
                <c:pt idx="11">
                  <c:v>-110724.45400533313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34907392"/>
        <c:axId val="134908928"/>
      </c:areaChart>
      <c:lineChart>
        <c:grouping val="standard"/>
        <c:varyColors val="0"/>
        <c:ser>
          <c:idx val="1"/>
          <c:order val="1"/>
          <c:tx>
            <c:strRef>
              <c:f>'1213 End Bal w&amp;wo Borrow (3)'!$M$3</c:f>
              <c:strCache>
                <c:ptCount val="1"/>
                <c:pt idx="0">
                  <c:v>Outstanding Balance of Borrowed Funds</c:v>
                </c:pt>
              </c:strCache>
            </c:strRef>
          </c:tx>
          <c:spPr>
            <a:ln>
              <a:solidFill>
                <a:srgbClr val="FF0000"/>
              </a:solidFill>
            </a:ln>
            <a:effectLst>
              <a:glow rad="63500">
                <a:srgbClr val="FF0000">
                  <a:alpha val="40000"/>
                </a:srgbClr>
              </a:glow>
            </a:effectLst>
          </c:spPr>
          <c:marker>
            <c:symbol val="diamond"/>
            <c:size val="10"/>
            <c:spPr>
              <a:solidFill>
                <a:srgbClr val="FF0000"/>
              </a:solidFill>
              <a:ln>
                <a:solidFill>
                  <a:srgbClr val="760000"/>
                </a:solidFill>
              </a:ln>
              <a:effectLst>
                <a:glow rad="63500">
                  <a:srgbClr val="FF0000">
                    <a:alpha val="40000"/>
                  </a:srgbClr>
                </a:glow>
              </a:effectLst>
              <a:scene3d>
                <a:camera prst="orthographicFront"/>
                <a:lightRig rig="threePt" dir="t"/>
              </a:scene3d>
              <a:sp3d>
                <a:bevelT/>
              </a:sp3d>
            </c:spPr>
          </c:marker>
          <c:dLbls>
            <c:dLbl>
              <c:idx val="0"/>
              <c:layout>
                <c:manualLayout>
                  <c:x val="-3.3495144350770417E-2"/>
                  <c:y val="3.23390343700381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-2.9126212478930796E-2"/>
                  <c:y val="-3.018342694726574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-4.5145629342342737E-2"/>
                  <c:y val="-2.371558612133767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-4.5145629342342737E-2"/>
                  <c:y val="-2.587136330371198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-3.2038833726823875E-2"/>
                  <c:y val="-3.449515107161598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-4.36893187183962E-3"/>
                  <c:y val="-2.371541636173598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-1.8932038111305127E-2"/>
                  <c:y val="3.665109801359189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"/>
              <c:layout>
                <c:manualLayout>
                  <c:x val="-2.9126212478930796E-2"/>
                  <c:y val="-4.958677966544796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8"/>
              <c:layout>
                <c:manualLayout>
                  <c:x val="-3.3495144350770417E-2"/>
                  <c:y val="-4.958694942504969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9"/>
              <c:layout>
                <c:manualLayout>
                  <c:x val="-3.3495373691026155E-2"/>
                  <c:y val="-4.527522530069942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0"/>
              <c:layout>
                <c:manualLayout>
                  <c:x val="-2.1844659359198097E-2"/>
                  <c:y val="-4.743083272347196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1"/>
              <c:layout>
                <c:manualLayout>
                  <c:x val="-2.1844659359198097E-2"/>
                  <c:y val="-3.880721471516977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&quot;$&quot;#,##0.0_);[Red]\(&quot;$&quot;#,##0.0\)" sourceLinked="0"/>
            <c:txPr>
              <a:bodyPr/>
              <a:lstStyle/>
              <a:p>
                <a:pPr>
                  <a:defRPr>
                    <a:solidFill>
                      <a:srgbClr val="FF0000"/>
                    </a:solidFill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'1213 End Bal w&amp;wo Borrow (3)'!$N$1:$Y$1</c:f>
              <c:strCache>
                <c:ptCount val="12"/>
                <c:pt idx="0">
                  <c:v>July</c:v>
                </c:pt>
                <c:pt idx="1">
                  <c:v>August</c:v>
                </c:pt>
                <c:pt idx="2">
                  <c:v>September</c:v>
                </c:pt>
                <c:pt idx="3">
                  <c:v>October</c:v>
                </c:pt>
                <c:pt idx="4">
                  <c:v>November</c:v>
                </c:pt>
                <c:pt idx="5">
                  <c:v>December</c:v>
                </c:pt>
                <c:pt idx="6">
                  <c:v>January</c:v>
                </c:pt>
                <c:pt idx="7">
                  <c:v>February</c:v>
                </c:pt>
                <c:pt idx="8">
                  <c:v>March</c:v>
                </c:pt>
                <c:pt idx="9">
                  <c:v>April</c:v>
                </c:pt>
                <c:pt idx="10">
                  <c:v>May</c:v>
                </c:pt>
                <c:pt idx="11">
                  <c:v>June</c:v>
                </c:pt>
              </c:strCache>
            </c:strRef>
          </c:cat>
          <c:val>
            <c:numRef>
              <c:f>'1213 End Bal w&amp;wo Borrow (3)'!$N$3:$Y$3</c:f>
              <c:numCache>
                <c:formatCode>_("$"* #,##0_);_("$"* \(#,##0\);_("$"* "-"??_);_(@_)</c:formatCode>
                <c:ptCount val="12"/>
                <c:pt idx="0">
                  <c:v>5005047.12</c:v>
                </c:pt>
                <c:pt idx="1">
                  <c:v>5005047.12</c:v>
                </c:pt>
                <c:pt idx="2">
                  <c:v>5000000</c:v>
                </c:pt>
                <c:pt idx="3">
                  <c:v>10431547</c:v>
                </c:pt>
                <c:pt idx="4">
                  <c:v>9971286.5999999996</c:v>
                </c:pt>
                <c:pt idx="5">
                  <c:v>5975237.3999999994</c:v>
                </c:pt>
                <c:pt idx="6">
                  <c:v>3913740.629999999</c:v>
                </c:pt>
                <c:pt idx="7">
                  <c:v>3689171.3499999987</c:v>
                </c:pt>
                <c:pt idx="8">
                  <c:v>3243217.649999999</c:v>
                </c:pt>
                <c:pt idx="9">
                  <c:v>3342248.18</c:v>
                </c:pt>
                <c:pt idx="10">
                  <c:v>3342248.18</c:v>
                </c:pt>
                <c:pt idx="11">
                  <c:v>1842248.1800000002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'1213 End Bal w&amp;wo Borrow (3)'!$M$4</c:f>
              <c:strCache>
                <c:ptCount val="1"/>
                <c:pt idx="0">
                  <c:v>Ending Balance with Borrowing</c:v>
                </c:pt>
              </c:strCache>
            </c:strRef>
          </c:tx>
          <c:spPr>
            <a:ln>
              <a:solidFill>
                <a:schemeClr val="accent1"/>
              </a:solidFill>
            </a:ln>
            <a:effectLst>
              <a:glow rad="63500">
                <a:schemeClr val="accent1">
                  <a:alpha val="40000"/>
                </a:schemeClr>
              </a:glow>
            </a:effectLst>
          </c:spPr>
          <c:marker>
            <c:symbol val="triangle"/>
            <c:size val="10"/>
            <c:spPr>
              <a:solidFill>
                <a:schemeClr val="accent1">
                  <a:lumMod val="40000"/>
                  <a:lumOff val="60000"/>
                </a:schemeClr>
              </a:solidFill>
              <a:ln>
                <a:solidFill>
                  <a:schemeClr val="accent1">
                    <a:lumMod val="50000"/>
                  </a:schemeClr>
                </a:solidFill>
              </a:ln>
              <a:effectLst>
                <a:glow rad="63500">
                  <a:schemeClr val="accent1">
                    <a:alpha val="40000"/>
                  </a:schemeClr>
                </a:glow>
              </a:effectLst>
              <a:scene3d>
                <a:camera prst="orthographicFront"/>
                <a:lightRig rig="threePt" dir="t"/>
              </a:scene3d>
              <a:sp3d>
                <a:bevelT/>
              </a:sp3d>
            </c:spPr>
          </c:marker>
          <c:dLbls>
            <c:dLbl>
              <c:idx val="0"/>
              <c:layout>
                <c:manualLayout>
                  <c:x val="-3.0582523102877339E-2"/>
                  <c:y val="-3.233920412964001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-3.0582637773005208E-2"/>
                  <c:y val="3.449515107161597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-2.9126212478930796E-2"/>
                  <c:y val="3.233920412964005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-2.3300969983144636E-2"/>
                  <c:y val="4.743083272347196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-3.3495144350770417E-2"/>
                  <c:y val="3.880704495556797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-3.3495144350770473E-2"/>
                  <c:y val="4.3118769079918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-2.3300969983144636E-2"/>
                  <c:y val="-2.371541636173602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"/>
              <c:layout>
                <c:manualLayout>
                  <c:x val="-3.2038833726823771E-2"/>
                  <c:y val="4.09628221379423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8"/>
              <c:layout>
                <c:manualLayout>
                  <c:x val="-3.0582523102877339E-2"/>
                  <c:y val="3.233920412963997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9"/>
              <c:layout>
                <c:manualLayout>
                  <c:x val="-3.2039063067079619E-2"/>
                  <c:y val="4.096299189754396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0"/>
              <c:layout>
                <c:manualLayout>
                  <c:x val="-3.0582752443132969E-2"/>
                  <c:y val="2.15594694197600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1"/>
              <c:layout>
                <c:manualLayout>
                  <c:x val="-2.4757280607091283E-2"/>
                  <c:y val="3.233920412963997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&quot;$&quot;#,##0.0_);[Red]\(&quot;$&quot;#,##0.0\)" sourceLinked="0"/>
            <c:spPr>
              <a:noFill/>
            </c:spPr>
            <c:txPr>
              <a:bodyPr/>
              <a:lstStyle/>
              <a:p>
                <a:pPr>
                  <a:defRPr>
                    <a:solidFill>
                      <a:schemeClr val="accent1"/>
                    </a:solidFill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val>
            <c:numRef>
              <c:f>'1213 End Bal w&amp;wo Borrow (3)'!$N$4:$Y$4</c:f>
              <c:numCache>
                <c:formatCode>_("$"* #,##0_);_("$"* \(#,##0\);_("$"* "-"??_);_(@_)</c:formatCode>
                <c:ptCount val="12"/>
                <c:pt idx="0">
                  <c:v>5968439.2399999965</c:v>
                </c:pt>
                <c:pt idx="1">
                  <c:v>5145288.5799999991</c:v>
                </c:pt>
                <c:pt idx="2">
                  <c:v>4390391.9699999988</c:v>
                </c:pt>
                <c:pt idx="3">
                  <c:v>8402836.1899999976</c:v>
                </c:pt>
                <c:pt idx="4">
                  <c:v>6552755.4800000004</c:v>
                </c:pt>
                <c:pt idx="5">
                  <c:v>5679661.870000002</c:v>
                </c:pt>
                <c:pt idx="6">
                  <c:v>4933490.0000000009</c:v>
                </c:pt>
                <c:pt idx="7">
                  <c:v>3329097.51</c:v>
                </c:pt>
                <c:pt idx="8">
                  <c:v>1953123.3516626731</c:v>
                </c:pt>
                <c:pt idx="9">
                  <c:v>2314150.980142246</c:v>
                </c:pt>
                <c:pt idx="10">
                  <c:v>822708.78698401991</c:v>
                </c:pt>
                <c:pt idx="11">
                  <c:v>1731523.725994667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34907392"/>
        <c:axId val="134908928"/>
      </c:lineChart>
      <c:catAx>
        <c:axId val="134907392"/>
        <c:scaling>
          <c:orientation val="minMax"/>
        </c:scaling>
        <c:delete val="0"/>
        <c:axPos val="b"/>
        <c:majorTickMark val="out"/>
        <c:minorTickMark val="none"/>
        <c:tickLblPos val="nextTo"/>
        <c:crossAx val="134908928"/>
        <c:crosses val="autoZero"/>
        <c:auto val="1"/>
        <c:lblAlgn val="ctr"/>
        <c:lblOffset val="100"/>
        <c:noMultiLvlLbl val="0"/>
      </c:catAx>
      <c:valAx>
        <c:axId val="134908928"/>
        <c:scaling>
          <c:orientation val="minMax"/>
          <c:min val="-4000000"/>
        </c:scaling>
        <c:delete val="0"/>
        <c:axPos val="l"/>
        <c:majorGridlines/>
        <c:numFmt formatCode="&quot;$&quot;#,##0_);[Red]\(&quot;$&quot;#,##0\)" sourceLinked="0"/>
        <c:majorTickMark val="out"/>
        <c:minorTickMark val="none"/>
        <c:tickLblPos val="nextTo"/>
        <c:spPr>
          <a:ln>
            <a:noFill/>
          </a:ln>
        </c:spPr>
        <c:crossAx val="134907392"/>
        <c:crosses val="autoZero"/>
        <c:crossBetween val="between"/>
        <c:majorUnit val="2000000"/>
        <c:dispUnits>
          <c:builtInUnit val="millions"/>
          <c:dispUnitsLbl>
            <c:layout/>
          </c:dispUnitsLbl>
        </c:dispUnits>
      </c:valAx>
    </c:plotArea>
    <c:legend>
      <c:legendPos val="b"/>
      <c:layout/>
      <c:overlay val="0"/>
    </c:legend>
    <c:plotVisOnly val="1"/>
    <c:dispBlanksAs val="gap"/>
    <c:showDLblsOverMax val="0"/>
  </c:chart>
  <c:spPr>
    <a:ln>
      <a:noFill/>
    </a:ln>
  </c:spPr>
  <c:txPr>
    <a:bodyPr/>
    <a:lstStyle/>
    <a:p>
      <a:pPr>
        <a:defRPr>
          <a:latin typeface="Arial" pitchFamily="34" charset="0"/>
          <a:cs typeface="Arial" pitchFamily="34" charset="0"/>
        </a:defRPr>
      </a:pPr>
      <a:endParaRPr lang="en-US"/>
    </a:p>
  </c:txPr>
  <c:externalData r:id="rId1">
    <c:autoUpdate val="0"/>
  </c:externalData>
  <c:userShapes r:id="rId2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areaChart>
        <c:grouping val="standard"/>
        <c:varyColors val="0"/>
        <c:ser>
          <c:idx val="0"/>
          <c:order val="0"/>
          <c:tx>
            <c:strRef>
              <c:f>'1314 End Bal w&amp;wo Borrow'!$M$2</c:f>
              <c:strCache>
                <c:ptCount val="1"/>
                <c:pt idx="0">
                  <c:v>General Fund Ending Cash Balance without Borrowing</c:v>
                </c:pt>
              </c:strCache>
            </c:strRef>
          </c:tx>
          <c:spPr>
            <a:solidFill>
              <a:srgbClr val="9966FF"/>
            </a:solidFill>
            <a:scene3d>
              <a:camera prst="orthographicFront"/>
              <a:lightRig rig="threePt" dir="t"/>
            </a:scene3d>
            <a:sp3d>
              <a:bevelT w="165100" prst="coolSlant"/>
            </a:sp3d>
          </c:spPr>
          <c:dLbls>
            <c:dLbl>
              <c:idx val="0"/>
              <c:layout>
                <c:manualLayout>
                  <c:x val="1.3087875044420327E-2"/>
                  <c:y val="7.11460793256062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1.8805900970674932E-5"/>
                  <c:y val="7.545814296916002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-1.0588868947753653E-2"/>
                  <c:y val="8.192598379508793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-2.5321228295954887E-2"/>
                  <c:y val="0.11426501816512619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3.4970260875687657E-2"/>
                  <c:y val="0.1293568165185599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2.6645897613106779E-2"/>
                  <c:y val="8.192581403548621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-5.6417702911944693E-5"/>
                  <c:y val="7.114607932560629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"/>
              <c:layout>
                <c:manualLayout>
                  <c:x val="-1.5691460297704292E-3"/>
                  <c:y val="8.62378776790399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8"/>
              <c:layout>
                <c:manualLayout>
                  <c:x val="-1.4563106239465398E-3"/>
                  <c:y val="9.054960180339012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9"/>
              <c:layout>
                <c:manualLayout>
                  <c:x val="-2.9126212478930795E-3"/>
                  <c:y val="8.6237707919438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0"/>
              <c:layout>
                <c:manualLayout>
                  <c:x val="-4.3125141689276747E-3"/>
                  <c:y val="0.11857691204907818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1"/>
              <c:layout>
                <c:manualLayout>
                  <c:x val="-2.781209281354175E-3"/>
                  <c:y val="0.122888805933030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&quot;$&quot;#,##0.0_);\(&quot;$&quot;#,##0.0\)" sourceLinked="0"/>
            <c:txPr>
              <a:bodyPr/>
              <a:lstStyle/>
              <a:p>
                <a:pPr>
                  <a:defRPr>
                    <a:solidFill>
                      <a:srgbClr val="9966FF"/>
                    </a:solidFill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'1314 End Bal w&amp;wo Borrow'!$N$1:$Y$1</c:f>
              <c:strCache>
                <c:ptCount val="12"/>
                <c:pt idx="0">
                  <c:v>July</c:v>
                </c:pt>
                <c:pt idx="1">
                  <c:v>August</c:v>
                </c:pt>
                <c:pt idx="2">
                  <c:v>September</c:v>
                </c:pt>
                <c:pt idx="3">
                  <c:v>October</c:v>
                </c:pt>
                <c:pt idx="4">
                  <c:v>November</c:v>
                </c:pt>
                <c:pt idx="5">
                  <c:v>December</c:v>
                </c:pt>
                <c:pt idx="6">
                  <c:v>January</c:v>
                </c:pt>
                <c:pt idx="7">
                  <c:v>February</c:v>
                </c:pt>
                <c:pt idx="8">
                  <c:v>March</c:v>
                </c:pt>
                <c:pt idx="9">
                  <c:v>April</c:v>
                </c:pt>
                <c:pt idx="10">
                  <c:v>May</c:v>
                </c:pt>
                <c:pt idx="11">
                  <c:v>June</c:v>
                </c:pt>
              </c:strCache>
            </c:strRef>
          </c:cat>
          <c:val>
            <c:numRef>
              <c:f>'1314 End Bal w&amp;wo Borrow'!$N$2:$Y$2</c:f>
              <c:numCache>
                <c:formatCode>_("$"* #,##0_);_("$"* \(#,##0\);_("$"* "-"??_);_(@_)</c:formatCode>
                <c:ptCount val="12"/>
                <c:pt idx="0">
                  <c:v>272327.23946912074</c:v>
                </c:pt>
                <c:pt idx="1">
                  <c:v>-1604545.0732780793</c:v>
                </c:pt>
                <c:pt idx="2">
                  <c:v>-1745997.2920272183</c:v>
                </c:pt>
                <c:pt idx="3">
                  <c:v>-4322195.0814857613</c:v>
                </c:pt>
                <c:pt idx="4">
                  <c:v>-5420631.19398377</c:v>
                </c:pt>
                <c:pt idx="5">
                  <c:v>-3105308.8798690187</c:v>
                </c:pt>
                <c:pt idx="6">
                  <c:v>-1645423.0438426668</c:v>
                </c:pt>
                <c:pt idx="7">
                  <c:v>-2827503.1249918286</c:v>
                </c:pt>
                <c:pt idx="8">
                  <c:v>-2736858.23309515</c:v>
                </c:pt>
                <c:pt idx="9">
                  <c:v>-2321897.5310871308</c:v>
                </c:pt>
                <c:pt idx="10">
                  <c:v>-3652600.3426635871</c:v>
                </c:pt>
                <c:pt idx="11">
                  <c:v>-4897856.884318009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34672768"/>
        <c:axId val="134674304"/>
      </c:areaChart>
      <c:lineChart>
        <c:grouping val="standard"/>
        <c:varyColors val="0"/>
        <c:ser>
          <c:idx val="1"/>
          <c:order val="1"/>
          <c:tx>
            <c:strRef>
              <c:f>'1314 End Bal w&amp;wo Borrow'!$M$3</c:f>
              <c:strCache>
                <c:ptCount val="1"/>
                <c:pt idx="0">
                  <c:v>Outstanding Balance of Borrowed Funds</c:v>
                </c:pt>
              </c:strCache>
            </c:strRef>
          </c:tx>
          <c:spPr>
            <a:ln>
              <a:solidFill>
                <a:srgbClr val="FF0000"/>
              </a:solidFill>
            </a:ln>
            <a:effectLst>
              <a:glow rad="63500">
                <a:srgbClr val="FF0000">
                  <a:alpha val="40000"/>
                </a:srgbClr>
              </a:glow>
            </a:effectLst>
          </c:spPr>
          <c:marker>
            <c:symbol val="diamond"/>
            <c:size val="10"/>
            <c:spPr>
              <a:solidFill>
                <a:srgbClr val="FF0000"/>
              </a:solidFill>
              <a:ln>
                <a:solidFill>
                  <a:srgbClr val="760000"/>
                </a:solidFill>
              </a:ln>
              <a:effectLst>
                <a:glow rad="63500">
                  <a:srgbClr val="FF0000">
                    <a:alpha val="40000"/>
                  </a:srgbClr>
                </a:glow>
              </a:effectLst>
              <a:scene3d>
                <a:camera prst="orthographicFront"/>
                <a:lightRig rig="threePt" dir="t"/>
              </a:scene3d>
              <a:sp3d>
                <a:bevelT/>
              </a:sp3d>
            </c:spPr>
          </c:marker>
          <c:dLbls>
            <c:dLbl>
              <c:idx val="0"/>
              <c:layout>
                <c:manualLayout>
                  <c:x val="-6.990290994943392E-2"/>
                  <c:y val="3.88068751959662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-2.9126212478930796E-2"/>
                  <c:y val="-3.018342694726574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-4.5145629342342737E-2"/>
                  <c:y val="-2.371558612133767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-4.5145629342342737E-2"/>
                  <c:y val="-2.587136330371198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-3.2038833726823875E-2"/>
                  <c:y val="-3.449515107161598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-4.36893187183962E-3"/>
                  <c:y val="-2.371541636173598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-1.747572748735848E-2"/>
                  <c:y val="-4.527488578149596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"/>
              <c:layout>
                <c:manualLayout>
                  <c:x val="-2.9126212478930796E-2"/>
                  <c:y val="-4.958677966544796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8"/>
              <c:layout>
                <c:manualLayout>
                  <c:x val="-3.3495144350770417E-2"/>
                  <c:y val="-4.958694942504969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9"/>
              <c:layout>
                <c:manualLayout>
                  <c:x val="-3.3495373691026155E-2"/>
                  <c:y val="-4.527522530069942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0"/>
              <c:layout>
                <c:manualLayout>
                  <c:x val="-2.1844659359198097E-2"/>
                  <c:y val="-4.743083272347196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1"/>
              <c:layout>
                <c:manualLayout>
                  <c:x val="-2.1844659359198097E-2"/>
                  <c:y val="-3.880721471516977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&quot;$&quot;#,##0.0_);[Red]\(&quot;$&quot;#,##0.0\)" sourceLinked="0"/>
            <c:txPr>
              <a:bodyPr/>
              <a:lstStyle/>
              <a:p>
                <a:pPr>
                  <a:defRPr>
                    <a:solidFill>
                      <a:srgbClr val="FF0000"/>
                    </a:solidFill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'1314 End Bal w&amp;wo Borrow'!$N$1:$Y$1</c:f>
              <c:strCache>
                <c:ptCount val="12"/>
                <c:pt idx="0">
                  <c:v>July</c:v>
                </c:pt>
                <c:pt idx="1">
                  <c:v>August</c:v>
                </c:pt>
                <c:pt idx="2">
                  <c:v>September</c:v>
                </c:pt>
                <c:pt idx="3">
                  <c:v>October</c:v>
                </c:pt>
                <c:pt idx="4">
                  <c:v>November</c:v>
                </c:pt>
                <c:pt idx="5">
                  <c:v>December</c:v>
                </c:pt>
                <c:pt idx="6">
                  <c:v>January</c:v>
                </c:pt>
                <c:pt idx="7">
                  <c:v>February</c:v>
                </c:pt>
                <c:pt idx="8">
                  <c:v>March</c:v>
                </c:pt>
                <c:pt idx="9">
                  <c:v>April</c:v>
                </c:pt>
                <c:pt idx="10">
                  <c:v>May</c:v>
                </c:pt>
                <c:pt idx="11">
                  <c:v>June</c:v>
                </c:pt>
              </c:strCache>
            </c:strRef>
          </c:cat>
          <c:val>
            <c:numRef>
              <c:f>'1314 End Bal w&amp;wo Borrow'!$N$3:$Y$3</c:f>
              <c:numCache>
                <c:formatCode>_("$"* #,##0_);_("$"* \(#,##0\);_("$"* "-"??_);_(@_)</c:formatCode>
                <c:ptCount val="12"/>
                <c:pt idx="0">
                  <c:v>0</c:v>
                </c:pt>
                <c:pt idx="1">
                  <c:v>10560408.440037748</c:v>
                </c:pt>
                <c:pt idx="2">
                  <c:v>10402396.50642707</c:v>
                </c:pt>
                <c:pt idx="3">
                  <c:v>10227585.385890732</c:v>
                </c:pt>
                <c:pt idx="4">
                  <c:v>9816227.3253062293</c:v>
                </c:pt>
                <c:pt idx="5">
                  <c:v>5862125.2064373577</c:v>
                </c:pt>
                <c:pt idx="6">
                  <c:v>4144931.8926198417</c:v>
                </c:pt>
                <c:pt idx="7">
                  <c:v>3939190.7982025757</c:v>
                </c:pt>
                <c:pt idx="8">
                  <c:v>3502661.5288085109</c:v>
                </c:pt>
                <c:pt idx="9">
                  <c:v>2672512.3535269494</c:v>
                </c:pt>
                <c:pt idx="10">
                  <c:v>2277129.204249999</c:v>
                </c:pt>
                <c:pt idx="11">
                  <c:v>2277129.2042499986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'1314 End Bal w&amp;wo Borrow'!$M$4</c:f>
              <c:strCache>
                <c:ptCount val="1"/>
                <c:pt idx="0">
                  <c:v>Ending Balance with Borrowing</c:v>
                </c:pt>
              </c:strCache>
            </c:strRef>
          </c:tx>
          <c:spPr>
            <a:ln>
              <a:solidFill>
                <a:schemeClr val="accent1"/>
              </a:solidFill>
            </a:ln>
            <a:effectLst>
              <a:glow rad="63500">
                <a:schemeClr val="accent1">
                  <a:alpha val="40000"/>
                </a:schemeClr>
              </a:glow>
            </a:effectLst>
          </c:spPr>
          <c:marker>
            <c:symbol val="triangle"/>
            <c:size val="10"/>
            <c:spPr>
              <a:solidFill>
                <a:schemeClr val="accent1">
                  <a:lumMod val="60000"/>
                  <a:lumOff val="40000"/>
                </a:schemeClr>
              </a:solidFill>
              <a:ln>
                <a:solidFill>
                  <a:schemeClr val="accent1">
                    <a:lumMod val="50000"/>
                  </a:schemeClr>
                </a:solidFill>
              </a:ln>
              <a:effectLst>
                <a:glow rad="63500">
                  <a:schemeClr val="accent1">
                    <a:alpha val="40000"/>
                  </a:schemeClr>
                </a:glow>
              </a:effectLst>
              <a:scene3d>
                <a:camera prst="orthographicFront"/>
                <a:lightRig rig="threePt" dir="t"/>
              </a:scene3d>
              <a:sp3d>
                <a:bevelT/>
              </a:sp3d>
            </c:spPr>
          </c:marker>
          <c:dLbls>
            <c:dLbl>
              <c:idx val="0"/>
              <c:layout>
                <c:manualLayout>
                  <c:x val="-5.9708735581808135E-2"/>
                  <c:y val="-2.155946941975998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-1.601953153353981E-2"/>
                  <c:y val="6.683435520125595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-3.0582637773005208E-2"/>
                  <c:y val="6.683435520125595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-2.3300969983144636E-2"/>
                  <c:y val="4.743083272347196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-3.3495144350770417E-2"/>
                  <c:y val="3.880704495556797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-3.3495144350770473E-2"/>
                  <c:y val="4.3118769079918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-2.7669901854984257E-2"/>
                  <c:y val="5.38986735493999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"/>
              <c:layout>
                <c:manualLayout>
                  <c:x val="-3.2038833726823771E-2"/>
                  <c:y val="3.018308742806224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8"/>
              <c:layout>
                <c:manualLayout>
                  <c:x val="-3.0582523102877339E-2"/>
                  <c:y val="-3.018325718766397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9"/>
              <c:layout>
                <c:manualLayout>
                  <c:x val="-2.4757509947346917E-2"/>
                  <c:y val="-3.449532083121770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0"/>
              <c:layout>
                <c:manualLayout>
                  <c:x val="-3.0582867113260945E-2"/>
                  <c:y val="4.311876907991831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1"/>
              <c:layout>
                <c:manualLayout>
                  <c:x val="-1.4563106239464331E-3"/>
                  <c:y val="4.311893883951996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&quot;$&quot;#,##0.0_);\(&quot;$&quot;#,##0.0\)" sourceLinked="0"/>
            <c:txPr>
              <a:bodyPr/>
              <a:lstStyle/>
              <a:p>
                <a:pPr>
                  <a:defRPr>
                    <a:solidFill>
                      <a:schemeClr val="accent3">
                        <a:lumMod val="75000"/>
                      </a:schemeClr>
                    </a:solidFill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val>
            <c:numRef>
              <c:f>'1314 End Bal w&amp;wo Borrow'!$N$4:$Y$4</c:f>
              <c:numCache>
                <c:formatCode>_("$"* #,##0_);_("$"* \(#,##0\);_("$"* "-"??_);_(@_)</c:formatCode>
                <c:ptCount val="12"/>
                <c:pt idx="0">
                  <c:v>272327.23946912074</c:v>
                </c:pt>
                <c:pt idx="1">
                  <c:v>8955863.366759669</c:v>
                </c:pt>
                <c:pt idx="2">
                  <c:v>8656399.2143998519</c:v>
                </c:pt>
                <c:pt idx="3">
                  <c:v>5905390.3044049703</c:v>
                </c:pt>
                <c:pt idx="4">
                  <c:v>4395596.1313224584</c:v>
                </c:pt>
                <c:pt idx="5">
                  <c:v>2756816.326568339</c:v>
                </c:pt>
                <c:pt idx="6">
                  <c:v>2499508.8487771749</c:v>
                </c:pt>
                <c:pt idx="7">
                  <c:v>1111687.6732107471</c:v>
                </c:pt>
                <c:pt idx="8">
                  <c:v>765803.29571336089</c:v>
                </c:pt>
                <c:pt idx="9">
                  <c:v>350614.82243981864</c:v>
                </c:pt>
                <c:pt idx="10">
                  <c:v>-1375471.1384135881</c:v>
                </c:pt>
                <c:pt idx="11">
                  <c:v>-2620727.6800680105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34672768"/>
        <c:axId val="134674304"/>
      </c:lineChart>
      <c:catAx>
        <c:axId val="134672768"/>
        <c:scaling>
          <c:orientation val="minMax"/>
        </c:scaling>
        <c:delete val="0"/>
        <c:axPos val="b"/>
        <c:majorTickMark val="out"/>
        <c:minorTickMark val="none"/>
        <c:tickLblPos val="nextTo"/>
        <c:crossAx val="134674304"/>
        <c:crosses val="autoZero"/>
        <c:auto val="1"/>
        <c:lblAlgn val="ctr"/>
        <c:lblOffset val="100"/>
        <c:noMultiLvlLbl val="0"/>
      </c:catAx>
      <c:valAx>
        <c:axId val="134674304"/>
        <c:scaling>
          <c:orientation val="minMax"/>
          <c:min val="-6000000"/>
        </c:scaling>
        <c:delete val="0"/>
        <c:axPos val="l"/>
        <c:majorGridlines/>
        <c:numFmt formatCode="&quot;$&quot;#,##0_);[Red]\(&quot;$&quot;#,##0\)" sourceLinked="0"/>
        <c:majorTickMark val="out"/>
        <c:minorTickMark val="none"/>
        <c:tickLblPos val="nextTo"/>
        <c:spPr>
          <a:ln>
            <a:noFill/>
          </a:ln>
        </c:spPr>
        <c:crossAx val="134672768"/>
        <c:crosses val="autoZero"/>
        <c:crossBetween val="between"/>
        <c:majorUnit val="2000000"/>
        <c:dispUnits>
          <c:builtInUnit val="millions"/>
          <c:dispUnitsLbl>
            <c:layout/>
          </c:dispUnitsLbl>
        </c:dispUnits>
      </c:valAx>
    </c:plotArea>
    <c:legend>
      <c:legendPos val="b"/>
      <c:layout/>
      <c:overlay val="0"/>
    </c:legend>
    <c:plotVisOnly val="1"/>
    <c:dispBlanksAs val="gap"/>
    <c:showDLblsOverMax val="0"/>
  </c:chart>
  <c:spPr>
    <a:ln>
      <a:noFill/>
    </a:ln>
  </c:spPr>
  <c:txPr>
    <a:bodyPr/>
    <a:lstStyle/>
    <a:p>
      <a:pPr>
        <a:defRPr>
          <a:latin typeface="Arial" pitchFamily="34" charset="0"/>
          <a:cs typeface="Arial" pitchFamily="34" charset="0"/>
        </a:defRPr>
      </a:pPr>
      <a:endParaRPr lang="en-US"/>
    </a:p>
  </c:txPr>
  <c:externalData r:id="rId1">
    <c:autoUpdate val="0"/>
  </c:externalData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0.6466</cdr:x>
      <cdr:y>0.03175</cdr:y>
    </cdr:from>
    <cdr:to>
      <cdr:x>0.95</cdr:x>
      <cdr:y>0.22222</cdr:y>
    </cdr:to>
    <cdr:sp macro="" textlink="">
      <cdr:nvSpPr>
        <cdr:cNvPr id="2" name="Cloud 1"/>
        <cdr:cNvSpPr/>
      </cdr:nvSpPr>
      <cdr:spPr>
        <a:xfrm xmlns:a="http://schemas.openxmlformats.org/drawingml/2006/main">
          <a:off x="5638800" y="152400"/>
          <a:ext cx="2645834" cy="914400"/>
        </a:xfrm>
        <a:prstGeom xmlns:a="http://schemas.openxmlformats.org/drawingml/2006/main" prst="cloud">
          <a:avLst/>
        </a:prstGeom>
        <a:solidFill xmlns:a="http://schemas.openxmlformats.org/drawingml/2006/main">
          <a:schemeClr val="bg1">
            <a:lumMod val="75000"/>
          </a:schemeClr>
        </a:solidFill>
        <a:effectLst xmlns:a="http://schemas.openxmlformats.org/drawingml/2006/main">
          <a:glow rad="63500">
            <a:schemeClr val="tx1">
              <a:alpha val="40000"/>
            </a:schemeClr>
          </a:glow>
          <a:outerShdw blurRad="40000" dist="23000" dir="5400000" rotWithShape="0">
            <a:srgbClr val="000000">
              <a:alpha val="35000"/>
            </a:srgbClr>
          </a:outerShdw>
        </a:effectLst>
        <a:scene3d xmlns:a="http://schemas.openxmlformats.org/drawingml/2006/main">
          <a:camera prst="orthographicFront"/>
          <a:lightRig rig="threePt" dir="t">
            <a:rot lat="0" lon="0" rev="1200000"/>
          </a:lightRig>
        </a:scene3d>
        <a:sp3d xmlns:a="http://schemas.openxmlformats.org/drawingml/2006/main">
          <a:bevelT w="63500" h="25400"/>
        </a:sp3d>
      </cdr:spPr>
      <cdr:style>
        <a:lnRef xmlns:a="http://schemas.openxmlformats.org/drawingml/2006/main" idx="0">
          <a:schemeClr val="accent4"/>
        </a:lnRef>
        <a:fillRef xmlns:a="http://schemas.openxmlformats.org/drawingml/2006/main" idx="3">
          <a:schemeClr val="accent4"/>
        </a:fillRef>
        <a:effectRef xmlns:a="http://schemas.openxmlformats.org/drawingml/2006/main" idx="3">
          <a:schemeClr val="accent4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rtlCol="0" anchor="ctr"/>
        <a:lstStyle xmlns:a="http://schemas.openxmlformats.org/drawingml/2006/main">
          <a:lvl1pPr marL="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en-US" sz="1100" dirty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District </a:t>
          </a:r>
          <a:r>
            <a:rPr lang="en-US" sz="11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was </a:t>
          </a:r>
          <a:r>
            <a:rPr lang="en-US" sz="1100" dirty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not eligible to participate</a:t>
          </a:r>
          <a:r>
            <a:rPr lang="en-US" sz="1100" baseline="0" dirty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 in the pooled TRAN</a:t>
          </a:r>
          <a:endParaRPr lang="en-US" sz="1100" dirty="0">
            <a:solidFill>
              <a:schemeClr val="tx1"/>
            </a:solidFill>
            <a:latin typeface="Arial" pitchFamily="34" charset="0"/>
            <a:cs typeface="Arial" pitchFamily="34" charset="0"/>
          </a:endParaRP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0.65243</cdr:x>
      <cdr:y>0.0428</cdr:y>
    </cdr:from>
    <cdr:to>
      <cdr:x>0.95583</cdr:x>
      <cdr:y>0.2354</cdr:y>
    </cdr:to>
    <cdr:sp macro="" textlink="">
      <cdr:nvSpPr>
        <cdr:cNvPr id="2" name="Cloud 1"/>
        <cdr:cNvSpPr/>
      </cdr:nvSpPr>
      <cdr:spPr>
        <a:xfrm xmlns:a="http://schemas.openxmlformats.org/drawingml/2006/main">
          <a:off x="5689600" y="203200"/>
          <a:ext cx="2645834" cy="914400"/>
        </a:xfrm>
        <a:prstGeom xmlns:a="http://schemas.openxmlformats.org/drawingml/2006/main" prst="cloud">
          <a:avLst/>
        </a:prstGeom>
        <a:solidFill xmlns:a="http://schemas.openxmlformats.org/drawingml/2006/main">
          <a:schemeClr val="bg1">
            <a:lumMod val="75000"/>
          </a:schemeClr>
        </a:solidFill>
        <a:effectLst xmlns:a="http://schemas.openxmlformats.org/drawingml/2006/main">
          <a:glow rad="63500">
            <a:schemeClr val="tx1">
              <a:alpha val="40000"/>
            </a:schemeClr>
          </a:glow>
          <a:outerShdw blurRad="40000" dist="23000" dir="5400000" rotWithShape="0">
            <a:srgbClr val="000000">
              <a:alpha val="35000"/>
            </a:srgbClr>
          </a:outerShdw>
        </a:effectLst>
        <a:scene3d xmlns:a="http://schemas.openxmlformats.org/drawingml/2006/main">
          <a:camera prst="orthographicFront"/>
          <a:lightRig rig="threePt" dir="t">
            <a:rot lat="0" lon="0" rev="1200000"/>
          </a:lightRig>
        </a:scene3d>
        <a:sp3d xmlns:a="http://schemas.openxmlformats.org/drawingml/2006/main">
          <a:bevelT w="63500" h="25400"/>
        </a:sp3d>
      </cdr:spPr>
      <cdr:style>
        <a:lnRef xmlns:a="http://schemas.openxmlformats.org/drawingml/2006/main" idx="0">
          <a:schemeClr val="accent4"/>
        </a:lnRef>
        <a:fillRef xmlns:a="http://schemas.openxmlformats.org/drawingml/2006/main" idx="3">
          <a:schemeClr val="accent4"/>
        </a:fillRef>
        <a:effectRef xmlns:a="http://schemas.openxmlformats.org/drawingml/2006/main" idx="3">
          <a:schemeClr val="accent4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rtlCol="0" anchor="ctr"/>
        <a:lstStyle xmlns:a="http://schemas.openxmlformats.org/drawingml/2006/main">
          <a:lvl1pPr marL="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en-US" sz="11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District is projected to run out of cash in April/May</a:t>
          </a:r>
          <a:endParaRPr lang="en-US" sz="1100" dirty="0">
            <a:solidFill>
              <a:schemeClr val="tx1"/>
            </a:solidFill>
            <a:latin typeface="Arial" pitchFamily="34" charset="0"/>
            <a:cs typeface="Arial" pitchFamily="34" charset="0"/>
          </a:endParaRP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1271F80-7075-4717-8A28-ADC9CB334BA9}" type="datetimeFigureOut">
              <a:rPr lang="en-US" smtClean="0"/>
              <a:t>4/11/2013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5B382D9-5F54-4883-AEA9-20C944B125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572010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4745" tIns="47374" rIns="94745" bIns="47374" rtlCol="0"/>
          <a:lstStyle>
            <a:lvl1pPr algn="l">
              <a:defRPr sz="11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4745" tIns="47374" rIns="94745" bIns="47374" rtlCol="0"/>
          <a:lstStyle>
            <a:lvl1pPr algn="r">
              <a:defRPr sz="1100"/>
            </a:lvl1pPr>
          </a:lstStyle>
          <a:p>
            <a:fld id="{4C28300D-2A81-4BA3-952A-A525783BBA41}" type="datetimeFigureOut">
              <a:rPr lang="en-US" smtClean="0"/>
              <a:pPr/>
              <a:t>4/11/2013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9788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745" tIns="47374" rIns="94745" bIns="47374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1"/>
            <a:ext cx="5608320" cy="4183380"/>
          </a:xfrm>
          <a:prstGeom prst="rect">
            <a:avLst/>
          </a:prstGeom>
        </p:spPr>
        <p:txBody>
          <a:bodyPr vert="horz" lIns="94745" tIns="47374" rIns="94745" bIns="47374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4745" tIns="47374" rIns="94745" bIns="47374" rtlCol="0" anchor="b"/>
          <a:lstStyle>
            <a:lvl1pPr algn="l">
              <a:defRPr sz="11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4745" tIns="47374" rIns="94745" bIns="47374" rtlCol="0" anchor="b"/>
          <a:lstStyle>
            <a:lvl1pPr algn="r">
              <a:defRPr sz="1100"/>
            </a:lvl1pPr>
          </a:lstStyle>
          <a:p>
            <a:fld id="{BD2ACC5F-10D9-4FBD-B320-0F4E530D29F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08630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4C96275-0ECA-4A74-B2DD-3483A54D7946}" type="slidenum">
              <a:rPr lang="en-US"/>
              <a:pPr/>
              <a:t>12</a:t>
            </a:fld>
            <a:endParaRPr lang="en-US" dirty="0"/>
          </a:p>
        </p:txBody>
      </p:sp>
      <p:sp>
        <p:nvSpPr>
          <p:cNvPr id="225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9197197-D139-48FC-AC88-CA1BDA19A183}" type="slidenum">
              <a:rPr lang="en-US"/>
              <a:pPr/>
              <a:t>13</a:t>
            </a:fld>
            <a:endParaRPr lang="en-US" dirty="0"/>
          </a:p>
        </p:txBody>
      </p:sp>
      <p:sp>
        <p:nvSpPr>
          <p:cNvPr id="358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DE8F623-2F9A-4045-89CE-71365991F07F}" type="slidenum">
              <a:rPr lang="en-US"/>
              <a:pPr/>
              <a:t>14</a:t>
            </a:fld>
            <a:endParaRPr lang="en-US"/>
          </a:p>
        </p:txBody>
      </p:sp>
      <p:sp>
        <p:nvSpPr>
          <p:cNvPr id="368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A46A961-1F2D-4F09-9C52-47B13521E131}" type="slidenum">
              <a:rPr lang="en-US"/>
              <a:pPr/>
              <a:t>17</a:t>
            </a:fld>
            <a:endParaRPr lang="en-US"/>
          </a:p>
        </p:txBody>
      </p:sp>
      <p:sp>
        <p:nvSpPr>
          <p:cNvPr id="276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0EC3B39-A80C-49B2-8A0E-F4EDF9BAD1E2}" type="slidenum">
              <a:rPr lang="en-US"/>
              <a:pPr/>
              <a:t>18</a:t>
            </a:fld>
            <a:endParaRPr lang="en-US"/>
          </a:p>
        </p:txBody>
      </p:sp>
      <p:sp>
        <p:nvSpPr>
          <p:cNvPr id="266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AEC861E-AA6C-4D1C-AB7D-0954A2EF9BD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CE5AF3B-D89A-4053-ACCB-2B00F543D214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3B2BF3F-3F44-4415-89F3-33912AF2F7C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987C8E3-FAB6-450F-B7B3-26A6BAF04D43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4D463ED-A5BB-4462-BE5B-A57E0D8A7FBC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FC60C01-20A0-40A8-9D9A-57E5844D9F5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04D9C1B-0EF4-42C3-A29C-A33C7CEDFA2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2F92EB9-A006-40CC-A9AD-D33DE903373A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59B1A77-8A90-4ED8-9FB6-514D502F9813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C9CCF9E-04D0-40FD-BF1D-F9225B6FF29F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pPr>
              <a:defRPr/>
            </a:pPr>
            <a:fld id="{A493AEB3-D6F6-47D1-9462-408E9FEB6C1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fld id="{FA7C4F81-5B24-428F-8D89-5F9BB1AD4598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28600" y="1524000"/>
            <a:ext cx="8839200" cy="1981200"/>
          </a:xfrm>
          <a:ln>
            <a:noFill/>
          </a:ln>
        </p:spPr>
        <p:txBody>
          <a:bodyPr vert="horz" lIns="0" tIns="0" rIns="18288" bIns="0" anchor="t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127000" h="127000"/>
              <a:contourClr>
                <a:schemeClr val="tx2"/>
              </a:contourClr>
            </a:sp3d>
          </a:bodyPr>
          <a:lstStyle/>
          <a:p>
            <a:r>
              <a:rPr lang="en-US" sz="4400" dirty="0">
                <a:effectLst>
                  <a:outerShdw dist="63500" dir="2700000" algn="tl">
                    <a:srgbClr val="000000">
                      <a:alpha val="55000"/>
                    </a:srgbClr>
                  </a:outerShdw>
                </a:effectLst>
              </a:rPr>
              <a:t>San Ysidro Elementary School District</a:t>
            </a:r>
            <a:br>
              <a:rPr lang="en-US" sz="4400" dirty="0">
                <a:effectLst>
                  <a:outerShdw dist="63500" dir="2700000" algn="tl">
                    <a:srgbClr val="000000">
                      <a:alpha val="55000"/>
                    </a:srgbClr>
                  </a:outerShdw>
                </a:effectLst>
              </a:rPr>
            </a:br>
            <a:r>
              <a:rPr lang="en-US" sz="4400" dirty="0">
                <a:effectLst>
                  <a:outerShdw dist="63500" dir="2700000" algn="tl">
                    <a:srgbClr val="000000">
                      <a:alpha val="55000"/>
                    </a:srgbClr>
                  </a:outerShdw>
                </a:effectLst>
              </a:rPr>
              <a:t>Fiscal </a:t>
            </a:r>
            <a:r>
              <a:rPr lang="en-US" sz="4400" dirty="0" smtClean="0">
                <a:effectLst>
                  <a:outerShdw dist="63500" dir="2700000" algn="tl">
                    <a:srgbClr val="000000">
                      <a:alpha val="55000"/>
                    </a:srgbClr>
                  </a:outerShdw>
                </a:effectLst>
              </a:rPr>
              <a:t>Oversight Report</a:t>
            </a:r>
            <a:r>
              <a:rPr lang="en-US" sz="4400" dirty="0">
                <a:effectLst>
                  <a:outerShdw dist="63500" dir="2700000" algn="tl">
                    <a:srgbClr val="000000">
                      <a:alpha val="55000"/>
                    </a:srgbClr>
                  </a:outerShdw>
                </a:effectLst>
              </a:rPr>
              <a:t/>
            </a:r>
            <a:br>
              <a:rPr lang="en-US" sz="4400" dirty="0">
                <a:effectLst>
                  <a:outerShdw dist="63500" dir="2700000" algn="tl">
                    <a:srgbClr val="000000">
                      <a:alpha val="55000"/>
                    </a:srgbClr>
                  </a:outerShdw>
                </a:effectLst>
              </a:rPr>
            </a:br>
            <a:r>
              <a:rPr lang="en-US" sz="2000" dirty="0">
                <a:effectLst>
                  <a:outerShdw dist="63500" dir="2700000" algn="tl">
                    <a:srgbClr val="000000">
                      <a:alpha val="55000"/>
                    </a:srgbClr>
                  </a:outerShdw>
                </a:effectLst>
              </a:rPr>
              <a:t>April 11, 2013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04800" y="5105400"/>
            <a:ext cx="8458200" cy="1600200"/>
          </a:xfrm>
        </p:spPr>
        <p:txBody>
          <a:bodyPr/>
          <a:lstStyle/>
          <a:p>
            <a:pPr eaLnBrk="1" hangingPunct="1"/>
            <a:r>
              <a:rPr lang="en-US" sz="2000" dirty="0" smtClean="0">
                <a:solidFill>
                  <a:schemeClr val="tx2"/>
                </a:solidFill>
              </a:rPr>
              <a:t>Lora Duzyk</a:t>
            </a:r>
          </a:p>
          <a:p>
            <a:pPr eaLnBrk="1" hangingPunct="1"/>
            <a:r>
              <a:rPr lang="en-US" sz="2000" dirty="0" smtClean="0">
                <a:solidFill>
                  <a:schemeClr val="tx2"/>
                </a:solidFill>
              </a:rPr>
              <a:t> Assistant Superintendent, Business Services</a:t>
            </a:r>
          </a:p>
          <a:p>
            <a:pPr eaLnBrk="1" hangingPunct="1"/>
            <a:endParaRPr lang="en-US" sz="2000" dirty="0" smtClean="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153400" cy="1371600"/>
          </a:xfrm>
          <a:gradFill flip="none" rotWithShape="1">
            <a:gsLst>
              <a:gs pos="0">
                <a:schemeClr val="accent3">
                  <a:tint val="98000"/>
                  <a:shade val="25000"/>
                  <a:satMod val="250000"/>
                </a:schemeClr>
              </a:gs>
              <a:gs pos="68000">
                <a:schemeClr val="accent3">
                  <a:tint val="86000"/>
                  <a:satMod val="115000"/>
                </a:schemeClr>
              </a:gs>
              <a:gs pos="100000">
                <a:schemeClr val="accent3">
                  <a:tint val="50000"/>
                  <a:satMod val="150000"/>
                </a:schemeClr>
              </a:gs>
            </a:gsLst>
            <a:path path="circle">
              <a:fillToRect t="100000" r="100000"/>
            </a:path>
            <a:tileRect l="-100000" b="-100000"/>
          </a:gradFill>
          <a:effectLst>
            <a:outerShdw blurRad="57150" dist="38100" dir="5400000" algn="ctr" rotWithShape="0">
              <a:schemeClr val="accent3">
                <a:shade val="9000"/>
                <a:alpha val="48000"/>
                <a:satMod val="105000"/>
              </a:schemeClr>
            </a:outerShdw>
            <a:softEdge rad="63500"/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101600" h="101600"/>
          </a:sp3d>
          <a:extLst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vert="horz" lIns="0" rIns="0" bIns="0" anchor="b">
            <a:normAutofit fontScale="90000"/>
          </a:bodyPr>
          <a:lstStyle/>
          <a:p>
            <a:pPr marL="182880"/>
            <a:r>
              <a:rPr lang="en-US" dirty="0" smtClean="0">
                <a:solidFill>
                  <a:schemeClr val="lt1"/>
                </a:solidFill>
                <a:effectLst>
                  <a:reflection blurRad="6350" stA="55000" endA="300" endPos="45500" dir="5400000" sy="-100000" algn="bl" rotWithShape="0"/>
                </a:effectLst>
                <a:latin typeface="+mn-lt"/>
                <a:ea typeface="+mn-ea"/>
                <a:cs typeface="+mn-cs"/>
              </a:rPr>
              <a:t>2013/14 </a:t>
            </a:r>
            <a:r>
              <a:rPr lang="en-US" dirty="0">
                <a:solidFill>
                  <a:schemeClr val="lt1"/>
                </a:solidFill>
                <a:effectLst>
                  <a:reflection blurRad="6350" stA="55000" endA="300" endPos="45500" dir="5400000" sy="-100000" algn="bl" rotWithShape="0"/>
                </a:effectLst>
                <a:latin typeface="+mn-lt"/>
                <a:ea typeface="+mn-ea"/>
                <a:cs typeface="+mn-cs"/>
              </a:rPr>
              <a:t>General Fund Monthly Ending Cash Balance</a:t>
            </a:r>
          </a:p>
        </p:txBody>
      </p:sp>
      <p:graphicFrame>
        <p:nvGraphicFramePr>
          <p:cNvPr id="5" name="Char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58591607"/>
              </p:ext>
            </p:extLst>
          </p:nvPr>
        </p:nvGraphicFramePr>
        <p:xfrm>
          <a:off x="228600" y="1905000"/>
          <a:ext cx="8720667" cy="482388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987C8E3-FAB6-450F-B7B3-26A6BAF04D43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12491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85800"/>
            <a:ext cx="8229600" cy="914400"/>
          </a:xfrm>
          <a:gradFill flip="none" rotWithShape="1">
            <a:gsLst>
              <a:gs pos="0">
                <a:schemeClr val="accent3">
                  <a:tint val="98000"/>
                  <a:shade val="25000"/>
                  <a:satMod val="250000"/>
                </a:schemeClr>
              </a:gs>
              <a:gs pos="68000">
                <a:schemeClr val="accent3">
                  <a:tint val="86000"/>
                  <a:satMod val="115000"/>
                </a:schemeClr>
              </a:gs>
              <a:gs pos="100000">
                <a:schemeClr val="accent3">
                  <a:tint val="50000"/>
                  <a:satMod val="150000"/>
                </a:schemeClr>
              </a:gs>
            </a:gsLst>
            <a:path path="circle">
              <a:fillToRect t="100000" r="100000"/>
            </a:path>
            <a:tileRect l="-100000" b="-100000"/>
          </a:gradFill>
          <a:effectLst>
            <a:outerShdw blurRad="57150" dist="38100" dir="5400000" algn="ctr" rotWithShape="0">
              <a:schemeClr val="accent3">
                <a:shade val="9000"/>
                <a:alpha val="48000"/>
                <a:satMod val="105000"/>
              </a:schemeClr>
            </a:outerShdw>
            <a:softEdge rad="63500"/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101600" h="101600"/>
          </a:sp3d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vert="horz" lIns="0" rIns="0" bIns="0" anchor="b">
            <a:normAutofit/>
          </a:bodyPr>
          <a:lstStyle/>
          <a:p>
            <a:r>
              <a:rPr lang="en-US" dirty="0" smtClean="0">
                <a:solidFill>
                  <a:schemeClr val="lt1"/>
                </a:solidFill>
                <a:effectLst>
                  <a:reflection blurRad="6350" stA="55000" endA="300" endPos="45500" dir="5400000" sy="-100000" algn="bl" rotWithShape="0"/>
                </a:effectLst>
                <a:latin typeface="+mn-lt"/>
                <a:ea typeface="+mn-ea"/>
                <a:cs typeface="+mn-cs"/>
              </a:rPr>
              <a:t> AB </a:t>
            </a:r>
            <a:r>
              <a:rPr lang="en-US" dirty="0">
                <a:solidFill>
                  <a:schemeClr val="lt1"/>
                </a:solidFill>
                <a:effectLst>
                  <a:reflection blurRad="6350" stA="55000" endA="300" endPos="45500" dir="5400000" sy="-100000" algn="bl" rotWithShape="0"/>
                </a:effectLst>
                <a:latin typeface="+mn-lt"/>
                <a:ea typeface="+mn-ea"/>
                <a:cs typeface="+mn-cs"/>
              </a:rPr>
              <a:t>1200 Fiscal Oversight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752600"/>
            <a:ext cx="8077200" cy="4800600"/>
          </a:xfrm>
        </p:spPr>
        <p:txBody>
          <a:bodyPr>
            <a:normAutofit fontScale="92500"/>
          </a:bodyPr>
          <a:lstStyle/>
          <a:p>
            <a:r>
              <a:rPr lang="en-US" sz="3000" dirty="0" smtClean="0">
                <a:solidFill>
                  <a:srgbClr val="000000"/>
                </a:solidFill>
              </a:rPr>
              <a:t>Effective January 1, 1992</a:t>
            </a:r>
          </a:p>
          <a:p>
            <a:pPr lvl="1"/>
            <a:r>
              <a:rPr lang="en-US" sz="2800" dirty="0" smtClean="0">
                <a:solidFill>
                  <a:srgbClr val="000000"/>
                </a:solidFill>
              </a:rPr>
              <a:t>Expanded authority for the County Superintendent to intervene in financially troubled school districts</a:t>
            </a:r>
          </a:p>
          <a:p>
            <a:pPr lvl="1"/>
            <a:r>
              <a:rPr lang="en-US" sz="2800" dirty="0" smtClean="0">
                <a:solidFill>
                  <a:srgbClr val="000000"/>
                </a:solidFill>
              </a:rPr>
              <a:t>Revised and standardized the budget development and interim reporting processes</a:t>
            </a:r>
          </a:p>
          <a:p>
            <a:pPr lvl="1"/>
            <a:r>
              <a:rPr lang="en-US" sz="2800" dirty="0" smtClean="0">
                <a:solidFill>
                  <a:srgbClr val="000000"/>
                </a:solidFill>
              </a:rPr>
              <a:t>Addressed other issues related to fiscal accountability such as emergency apportionments, actuarial studies, approval of  debt issuance and more</a:t>
            </a:r>
          </a:p>
          <a:p>
            <a:pPr lvl="1"/>
            <a:r>
              <a:rPr lang="en-US" sz="2800" dirty="0" smtClean="0">
                <a:solidFill>
                  <a:srgbClr val="000000"/>
                </a:solidFill>
              </a:rPr>
              <a:t>Created the Fiscal Crisis and Management Assistance Team (FCMAT)</a:t>
            </a:r>
            <a:endParaRPr lang="en-US" sz="2800" dirty="0">
              <a:solidFill>
                <a:srgbClr val="00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987C8E3-FAB6-450F-B7B3-26A6BAF04D43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15986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914400"/>
            <a:ext cx="8458200" cy="914400"/>
          </a:xfrm>
          <a:gradFill flip="none" rotWithShape="1">
            <a:gsLst>
              <a:gs pos="0">
                <a:schemeClr val="accent3">
                  <a:tint val="98000"/>
                  <a:shade val="25000"/>
                  <a:satMod val="250000"/>
                </a:schemeClr>
              </a:gs>
              <a:gs pos="68000">
                <a:schemeClr val="accent3">
                  <a:tint val="86000"/>
                  <a:satMod val="115000"/>
                </a:schemeClr>
              </a:gs>
              <a:gs pos="100000">
                <a:schemeClr val="accent3">
                  <a:tint val="50000"/>
                  <a:satMod val="150000"/>
                </a:schemeClr>
              </a:gs>
            </a:gsLst>
            <a:path path="circle">
              <a:fillToRect t="100000" r="100000"/>
            </a:path>
            <a:tileRect l="-100000" b="-100000"/>
          </a:gradFill>
          <a:effectLst>
            <a:outerShdw blurRad="57150" dist="38100" dir="5400000" algn="ctr" rotWithShape="0">
              <a:schemeClr val="accent3">
                <a:shade val="9000"/>
                <a:alpha val="48000"/>
                <a:satMod val="105000"/>
              </a:schemeClr>
            </a:outerShdw>
            <a:softEdge rad="63500"/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101600" h="101600"/>
          </a:sp3d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vert="horz" lIns="0" rIns="0" bIns="0" anchor="b">
            <a:normAutofit/>
          </a:bodyPr>
          <a:lstStyle/>
          <a:p>
            <a:r>
              <a:rPr lang="en-US" dirty="0" smtClean="0">
                <a:solidFill>
                  <a:schemeClr val="lt1"/>
                </a:solidFill>
                <a:effectLst>
                  <a:reflection blurRad="6350" stA="55000" endA="300" endPos="45500" dir="5400000" sy="-100000" algn="bl" rotWithShape="0"/>
                </a:effectLst>
                <a:latin typeface="+mn-lt"/>
                <a:ea typeface="+mn-ea"/>
                <a:cs typeface="+mn-cs"/>
              </a:rPr>
              <a:t> Interim </a:t>
            </a:r>
            <a:r>
              <a:rPr lang="en-US" dirty="0">
                <a:solidFill>
                  <a:schemeClr val="lt1"/>
                </a:solidFill>
                <a:effectLst>
                  <a:reflection blurRad="6350" stA="55000" endA="300" endPos="45500" dir="5400000" sy="-100000" algn="bl" rotWithShape="0"/>
                </a:effectLst>
                <a:latin typeface="+mn-lt"/>
                <a:ea typeface="+mn-ea"/>
                <a:cs typeface="+mn-cs"/>
              </a:rPr>
              <a:t>Report </a:t>
            </a:r>
            <a:r>
              <a:rPr lang="en-US" dirty="0" smtClean="0">
                <a:solidFill>
                  <a:schemeClr val="lt1"/>
                </a:solidFill>
                <a:effectLst>
                  <a:reflection blurRad="6350" stA="55000" endA="300" endPos="45500" dir="5400000" sy="-100000" algn="bl" rotWithShape="0"/>
                </a:effectLst>
                <a:latin typeface="+mn-lt"/>
                <a:ea typeface="+mn-ea"/>
                <a:cs typeface="+mn-cs"/>
              </a:rPr>
              <a:t>Certifications</a:t>
            </a:r>
            <a:endParaRPr lang="en-US" dirty="0">
              <a:solidFill>
                <a:schemeClr val="lt1"/>
              </a:solidFill>
              <a:effectLst>
                <a:reflection blurRad="6350" stA="55000" endA="300" endPos="45500" dir="5400000" sy="-100000" algn="bl" rotWithShape="0"/>
              </a:effectLst>
              <a:latin typeface="+mn-lt"/>
              <a:ea typeface="+mn-ea"/>
              <a:cs typeface="+mn-cs"/>
            </a:endParaRPr>
          </a:p>
        </p:txBody>
      </p:sp>
      <p:sp>
        <p:nvSpPr>
          <p:cNvPr id="10243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920240"/>
            <a:ext cx="7772400" cy="4530725"/>
          </a:xfrm>
        </p:spPr>
        <p:txBody>
          <a:bodyPr>
            <a:normAutofit/>
          </a:bodyPr>
          <a:lstStyle/>
          <a:p>
            <a:r>
              <a:rPr lang="en-US" sz="2800" u="sng" dirty="0">
                <a:solidFill>
                  <a:srgbClr val="000000"/>
                </a:solidFill>
              </a:rPr>
              <a:t>Positive</a:t>
            </a: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sz="2800" dirty="0" smtClean="0">
                <a:solidFill>
                  <a:srgbClr val="000000"/>
                </a:solidFill>
              </a:rPr>
              <a:t>– the district will </a:t>
            </a:r>
            <a:r>
              <a:rPr lang="en-US" sz="2800" b="1" dirty="0">
                <a:solidFill>
                  <a:srgbClr val="000000"/>
                </a:solidFill>
              </a:rPr>
              <a:t>meet</a:t>
            </a: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sz="2800" dirty="0" smtClean="0">
                <a:solidFill>
                  <a:srgbClr val="000000"/>
                </a:solidFill>
              </a:rPr>
              <a:t>its </a:t>
            </a:r>
            <a:r>
              <a:rPr lang="en-US" sz="2800" dirty="0">
                <a:solidFill>
                  <a:srgbClr val="000000"/>
                </a:solidFill>
              </a:rPr>
              <a:t>financial obligations for the current and two subsequent fiscal years </a:t>
            </a:r>
            <a:endParaRPr lang="en-US" sz="2800" dirty="0">
              <a:solidFill>
                <a:srgbClr val="000000"/>
              </a:solidFill>
              <a:sym typeface="Wingdings" pitchFamily="2" charset="2"/>
            </a:endParaRPr>
          </a:p>
          <a:p>
            <a:r>
              <a:rPr lang="en-US" sz="2800" u="sng" dirty="0" smtClean="0">
                <a:solidFill>
                  <a:srgbClr val="000000"/>
                </a:solidFill>
              </a:rPr>
              <a:t>Qualified</a:t>
            </a:r>
            <a:r>
              <a:rPr lang="en-US" sz="2800" dirty="0" smtClean="0">
                <a:solidFill>
                  <a:srgbClr val="000000"/>
                </a:solidFill>
              </a:rPr>
              <a:t> </a:t>
            </a:r>
            <a:r>
              <a:rPr lang="en-US" sz="2800" dirty="0">
                <a:solidFill>
                  <a:srgbClr val="000000"/>
                </a:solidFill>
              </a:rPr>
              <a:t>– </a:t>
            </a:r>
            <a:r>
              <a:rPr lang="en-US" sz="2800" dirty="0" smtClean="0">
                <a:solidFill>
                  <a:srgbClr val="000000"/>
                </a:solidFill>
              </a:rPr>
              <a:t>The district </a:t>
            </a:r>
            <a:r>
              <a:rPr lang="en-US" sz="2800" b="1" dirty="0" smtClean="0">
                <a:solidFill>
                  <a:srgbClr val="000000"/>
                </a:solidFill>
              </a:rPr>
              <a:t>may </a:t>
            </a:r>
            <a:r>
              <a:rPr lang="en-US" sz="2800" b="1" dirty="0">
                <a:solidFill>
                  <a:srgbClr val="000000"/>
                </a:solidFill>
              </a:rPr>
              <a:t>not meet</a:t>
            </a: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sz="2800" dirty="0" smtClean="0">
                <a:solidFill>
                  <a:srgbClr val="000000"/>
                </a:solidFill>
              </a:rPr>
              <a:t>its financial </a:t>
            </a:r>
            <a:r>
              <a:rPr lang="en-US" sz="2800" dirty="0">
                <a:solidFill>
                  <a:srgbClr val="000000"/>
                </a:solidFill>
              </a:rPr>
              <a:t>obligations for the current or next two fiscal years </a:t>
            </a:r>
            <a:endParaRPr lang="en-US" sz="2800" dirty="0">
              <a:solidFill>
                <a:srgbClr val="000000"/>
              </a:solidFill>
              <a:sym typeface="Wingdings" pitchFamily="2" charset="2"/>
            </a:endParaRPr>
          </a:p>
          <a:p>
            <a:r>
              <a:rPr lang="en-US" sz="3200" b="1" u="sng" dirty="0" smtClean="0">
                <a:solidFill>
                  <a:srgbClr val="FF0000"/>
                </a:solidFill>
              </a:rPr>
              <a:t>Negative</a:t>
            </a:r>
            <a:r>
              <a:rPr lang="en-US" sz="3200" b="1" dirty="0" smtClean="0">
                <a:solidFill>
                  <a:srgbClr val="FF0000"/>
                </a:solidFill>
              </a:rPr>
              <a:t> – The district will </a:t>
            </a:r>
            <a:r>
              <a:rPr lang="en-US" sz="3200" b="1" dirty="0">
                <a:solidFill>
                  <a:srgbClr val="FF0000"/>
                </a:solidFill>
              </a:rPr>
              <a:t>be unable to meet </a:t>
            </a:r>
            <a:r>
              <a:rPr lang="en-US" sz="3200" b="1" dirty="0" smtClean="0">
                <a:solidFill>
                  <a:srgbClr val="FF0000"/>
                </a:solidFill>
              </a:rPr>
              <a:t>its financial </a:t>
            </a:r>
            <a:r>
              <a:rPr lang="en-US" sz="3200" b="1" dirty="0">
                <a:solidFill>
                  <a:srgbClr val="FF0000"/>
                </a:solidFill>
              </a:rPr>
              <a:t>obligations for the current or next fiscal </a:t>
            </a:r>
            <a:r>
              <a:rPr lang="en-US" sz="3200" b="1" dirty="0" smtClean="0">
                <a:solidFill>
                  <a:srgbClr val="FF0000"/>
                </a:solidFill>
              </a:rPr>
              <a:t>year.  </a:t>
            </a:r>
            <a:endParaRPr lang="en-US" sz="3200" b="1" u="sng" dirty="0">
              <a:solidFill>
                <a:srgbClr val="FF0000"/>
              </a:solidFill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987C8E3-FAB6-450F-B7B3-26A6BAF04D43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71295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62000"/>
            <a:ext cx="8686800" cy="914400"/>
          </a:xfrm>
          <a:gradFill flip="none" rotWithShape="1">
            <a:gsLst>
              <a:gs pos="0">
                <a:schemeClr val="accent3">
                  <a:tint val="98000"/>
                  <a:shade val="25000"/>
                  <a:satMod val="250000"/>
                </a:schemeClr>
              </a:gs>
              <a:gs pos="68000">
                <a:schemeClr val="accent3">
                  <a:tint val="86000"/>
                  <a:satMod val="115000"/>
                </a:schemeClr>
              </a:gs>
              <a:gs pos="100000">
                <a:schemeClr val="accent3">
                  <a:tint val="50000"/>
                  <a:satMod val="150000"/>
                </a:schemeClr>
              </a:gs>
            </a:gsLst>
            <a:path path="circle">
              <a:fillToRect t="100000" r="100000"/>
            </a:path>
            <a:tileRect l="-100000" b="-100000"/>
          </a:gradFill>
          <a:effectLst>
            <a:outerShdw blurRad="57150" dist="38100" dir="5400000" algn="ctr" rotWithShape="0">
              <a:schemeClr val="accent3">
                <a:shade val="9000"/>
                <a:alpha val="48000"/>
                <a:satMod val="105000"/>
              </a:schemeClr>
            </a:outerShdw>
            <a:softEdge rad="63500"/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101600" h="101600"/>
          </a:sp3d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vert="horz" lIns="0" rIns="0" bIns="0" anchor="b">
            <a:normAutofit fontScale="90000"/>
          </a:bodyPr>
          <a:lstStyle/>
          <a:p>
            <a:pPr marL="182880"/>
            <a:r>
              <a:rPr lang="en-US" dirty="0" smtClean="0">
                <a:solidFill>
                  <a:schemeClr val="lt1"/>
                </a:solidFill>
                <a:effectLst>
                  <a:reflection blurRad="6350" stA="55000" endA="300" endPos="45500" dir="5400000" sy="-100000" algn="bl" rotWithShape="0"/>
                </a:effectLst>
                <a:latin typeface="+mn-lt"/>
                <a:ea typeface="+mn-ea"/>
                <a:cs typeface="+mn-cs"/>
              </a:rPr>
              <a:t>Qualified/Negative </a:t>
            </a:r>
            <a:r>
              <a:rPr lang="en-US" dirty="0">
                <a:solidFill>
                  <a:schemeClr val="lt1"/>
                </a:solidFill>
                <a:effectLst>
                  <a:reflection blurRad="6350" stA="55000" endA="300" endPos="45500" dir="5400000" sy="-100000" algn="bl" rotWithShape="0"/>
                </a:effectLst>
                <a:latin typeface="+mn-lt"/>
                <a:ea typeface="+mn-ea"/>
                <a:cs typeface="+mn-cs"/>
              </a:rPr>
              <a:t>Certifications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920240"/>
            <a:ext cx="8001000" cy="4525963"/>
          </a:xfrm>
        </p:spPr>
        <p:txBody>
          <a:bodyPr>
            <a:normAutofit lnSpcReduction="10000"/>
          </a:bodyPr>
          <a:lstStyle/>
          <a:p>
            <a:r>
              <a:rPr lang="en-US" sz="2800" dirty="0">
                <a:solidFill>
                  <a:srgbClr val="000000"/>
                </a:solidFill>
              </a:rPr>
              <a:t>“3</a:t>
            </a:r>
            <a:r>
              <a:rPr lang="en-US" sz="2800" baseline="30000" dirty="0">
                <a:solidFill>
                  <a:srgbClr val="000000"/>
                </a:solidFill>
              </a:rPr>
              <a:t>rd</a:t>
            </a:r>
            <a:r>
              <a:rPr lang="en-US" sz="2800" dirty="0">
                <a:solidFill>
                  <a:srgbClr val="000000"/>
                </a:solidFill>
              </a:rPr>
              <a:t> Interim” for period ending April 30; file with the </a:t>
            </a:r>
            <a:r>
              <a:rPr lang="en-US" sz="2800" dirty="0" smtClean="0">
                <a:solidFill>
                  <a:srgbClr val="000000"/>
                </a:solidFill>
              </a:rPr>
              <a:t>County Superintendent, Superintendent of Public Instruction </a:t>
            </a:r>
            <a:r>
              <a:rPr lang="en-US" sz="2800" dirty="0">
                <a:solidFill>
                  <a:srgbClr val="000000"/>
                </a:solidFill>
              </a:rPr>
              <a:t>and </a:t>
            </a:r>
            <a:r>
              <a:rPr lang="en-US" sz="2800" dirty="0" smtClean="0">
                <a:solidFill>
                  <a:srgbClr val="000000"/>
                </a:solidFill>
              </a:rPr>
              <a:t>State Controller’s Office </a:t>
            </a:r>
            <a:r>
              <a:rPr lang="en-US" sz="2800" dirty="0">
                <a:solidFill>
                  <a:srgbClr val="000000"/>
                </a:solidFill>
              </a:rPr>
              <a:t>by June 1</a:t>
            </a:r>
            <a:r>
              <a:rPr lang="en-US" sz="2800" baseline="30000" dirty="0">
                <a:solidFill>
                  <a:srgbClr val="000000"/>
                </a:solidFill>
              </a:rPr>
              <a:t>st</a:t>
            </a:r>
          </a:p>
          <a:p>
            <a:r>
              <a:rPr lang="en-US" sz="2800" dirty="0" smtClean="0">
                <a:solidFill>
                  <a:srgbClr val="000000"/>
                </a:solidFill>
              </a:rPr>
              <a:t>Limitations </a:t>
            </a:r>
            <a:r>
              <a:rPr lang="en-US" sz="2800" dirty="0">
                <a:solidFill>
                  <a:srgbClr val="000000"/>
                </a:solidFill>
              </a:rPr>
              <a:t>on debt issuance</a:t>
            </a:r>
          </a:p>
          <a:p>
            <a:r>
              <a:rPr lang="en-US" sz="2800" dirty="0" smtClean="0">
                <a:solidFill>
                  <a:srgbClr val="000000"/>
                </a:solidFill>
              </a:rPr>
              <a:t>Possible </a:t>
            </a:r>
            <a:r>
              <a:rPr lang="en-US" sz="2800" dirty="0">
                <a:solidFill>
                  <a:srgbClr val="000000"/>
                </a:solidFill>
              </a:rPr>
              <a:t>downgrade by rating </a:t>
            </a:r>
            <a:r>
              <a:rPr lang="en-US" sz="2800" dirty="0" smtClean="0">
                <a:solidFill>
                  <a:srgbClr val="000000"/>
                </a:solidFill>
              </a:rPr>
              <a:t>agencies resulting in higher borrowing costs</a:t>
            </a:r>
            <a:endParaRPr lang="en-US" sz="2800" dirty="0">
              <a:solidFill>
                <a:srgbClr val="000000"/>
              </a:solidFill>
            </a:endParaRPr>
          </a:p>
          <a:p>
            <a:r>
              <a:rPr lang="en-US" sz="2800" dirty="0" smtClean="0">
                <a:solidFill>
                  <a:srgbClr val="000000"/>
                </a:solidFill>
              </a:rPr>
              <a:t>Prior </a:t>
            </a:r>
            <a:r>
              <a:rPr lang="en-US" sz="2800" dirty="0">
                <a:solidFill>
                  <a:srgbClr val="000000"/>
                </a:solidFill>
              </a:rPr>
              <a:t>review and approval of collective bargaining agreements </a:t>
            </a:r>
            <a:r>
              <a:rPr lang="en-US" sz="2800" dirty="0" smtClean="0">
                <a:solidFill>
                  <a:srgbClr val="000000"/>
                </a:solidFill>
              </a:rPr>
              <a:t>by the County Superintendent </a:t>
            </a:r>
            <a:r>
              <a:rPr lang="en-US" sz="2800" dirty="0">
                <a:solidFill>
                  <a:srgbClr val="000000"/>
                </a:solidFill>
              </a:rPr>
              <a:t>is </a:t>
            </a:r>
            <a:r>
              <a:rPr lang="en-US" sz="2800" dirty="0" smtClean="0">
                <a:solidFill>
                  <a:srgbClr val="000000"/>
                </a:solidFill>
              </a:rPr>
              <a:t>required</a:t>
            </a:r>
            <a:endParaRPr lang="en-US" sz="2800" dirty="0">
              <a:solidFill>
                <a:srgbClr val="000000"/>
              </a:solidFill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987C8E3-FAB6-450F-B7B3-26A6BAF04D43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02352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838200"/>
            <a:ext cx="8610600" cy="838200"/>
          </a:xfrm>
          <a:gradFill flip="none" rotWithShape="1">
            <a:gsLst>
              <a:gs pos="0">
                <a:schemeClr val="accent3">
                  <a:tint val="98000"/>
                  <a:shade val="25000"/>
                  <a:satMod val="250000"/>
                </a:schemeClr>
              </a:gs>
              <a:gs pos="68000">
                <a:schemeClr val="accent3">
                  <a:tint val="86000"/>
                  <a:satMod val="115000"/>
                </a:schemeClr>
              </a:gs>
              <a:gs pos="100000">
                <a:schemeClr val="accent3">
                  <a:tint val="50000"/>
                  <a:satMod val="150000"/>
                </a:schemeClr>
              </a:gs>
            </a:gsLst>
            <a:path path="circle">
              <a:fillToRect t="100000" r="100000"/>
            </a:path>
            <a:tileRect l="-100000" b="-100000"/>
          </a:gradFill>
          <a:effectLst>
            <a:outerShdw blurRad="57150" dist="38100" dir="5400000" algn="ctr" rotWithShape="0">
              <a:schemeClr val="accent3">
                <a:shade val="9000"/>
                <a:alpha val="48000"/>
                <a:satMod val="105000"/>
              </a:schemeClr>
            </a:outerShdw>
            <a:softEdge rad="63500"/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101600" h="101600"/>
          </a:sp3d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vert="horz" lIns="0" rIns="0" bIns="0" anchor="b">
            <a:normAutofit fontScale="90000"/>
          </a:bodyPr>
          <a:lstStyle/>
          <a:p>
            <a:r>
              <a:rPr lang="en-US" dirty="0" smtClean="0">
                <a:solidFill>
                  <a:schemeClr val="lt1"/>
                </a:solidFill>
                <a:effectLst>
                  <a:reflection blurRad="6350" stA="55000" endA="300" endPos="45500" dir="5400000" sy="-100000" algn="bl" rotWithShape="0"/>
                </a:effectLst>
                <a:latin typeface="+mn-lt"/>
                <a:ea typeface="+mn-ea"/>
                <a:cs typeface="+mn-cs"/>
              </a:rPr>
              <a:t> Qualified/Negative Certifications</a:t>
            </a:r>
            <a:endParaRPr lang="en-US" dirty="0">
              <a:solidFill>
                <a:schemeClr val="lt1"/>
              </a:solidFill>
              <a:effectLst>
                <a:reflection blurRad="6350" stA="55000" endA="300" endPos="45500" dir="5400000" sy="-100000" algn="bl" rotWithShape="0"/>
              </a:effectLst>
              <a:latin typeface="+mn-lt"/>
              <a:ea typeface="+mn-ea"/>
              <a:cs typeface="+mn-cs"/>
            </a:endParaRPr>
          </a:p>
        </p:txBody>
      </p:sp>
      <p:sp>
        <p:nvSpPr>
          <p:cNvPr id="30723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920240"/>
            <a:ext cx="7772400" cy="4530725"/>
          </a:xfrm>
        </p:spPr>
        <p:txBody>
          <a:bodyPr>
            <a:normAutofit/>
          </a:bodyPr>
          <a:lstStyle/>
          <a:p>
            <a:r>
              <a:rPr lang="en-US" sz="2800" u="sng" dirty="0">
                <a:solidFill>
                  <a:srgbClr val="000000"/>
                </a:solidFill>
              </a:rPr>
              <a:t>Qualified status:</a:t>
            </a:r>
            <a:r>
              <a:rPr lang="en-US" sz="2800" dirty="0">
                <a:solidFill>
                  <a:srgbClr val="000000"/>
                </a:solidFill>
              </a:rPr>
              <a:t> the Board retains authority but may have compensation withheld for failure to provide information</a:t>
            </a:r>
          </a:p>
          <a:p>
            <a:r>
              <a:rPr lang="en-US" sz="3200" b="1" u="sng" dirty="0" smtClean="0">
                <a:solidFill>
                  <a:srgbClr val="FF0000"/>
                </a:solidFill>
              </a:rPr>
              <a:t>Negative </a:t>
            </a:r>
            <a:r>
              <a:rPr lang="en-US" sz="3200" b="1" u="sng" dirty="0">
                <a:solidFill>
                  <a:srgbClr val="FF0000"/>
                </a:solidFill>
              </a:rPr>
              <a:t>status:</a:t>
            </a:r>
            <a:r>
              <a:rPr lang="en-US" sz="3200" b="1" dirty="0">
                <a:solidFill>
                  <a:srgbClr val="FF0000"/>
                </a:solidFill>
              </a:rPr>
              <a:t> </a:t>
            </a:r>
            <a:r>
              <a:rPr lang="en-US" sz="3200" b="1" dirty="0" smtClean="0">
                <a:solidFill>
                  <a:srgbClr val="FF0000"/>
                </a:solidFill>
              </a:rPr>
              <a:t>County Superintendent appoints a fiscal </a:t>
            </a:r>
            <a:r>
              <a:rPr lang="en-US" sz="3200" b="1" dirty="0">
                <a:solidFill>
                  <a:srgbClr val="FF0000"/>
                </a:solidFill>
              </a:rPr>
              <a:t>advisor </a:t>
            </a:r>
            <a:r>
              <a:rPr lang="en-US" sz="3200" b="1" dirty="0" smtClean="0">
                <a:solidFill>
                  <a:srgbClr val="FF0000"/>
                </a:solidFill>
              </a:rPr>
              <a:t>with stay </a:t>
            </a:r>
            <a:r>
              <a:rPr lang="en-US" sz="3200" b="1" dirty="0">
                <a:solidFill>
                  <a:srgbClr val="FF0000"/>
                </a:solidFill>
              </a:rPr>
              <a:t>and rescind authority over Board actions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987C8E3-FAB6-450F-B7B3-26A6BAF04D43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22108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914400"/>
            <a:ext cx="8686800" cy="914400"/>
          </a:xfrm>
          <a:gradFill flip="none" rotWithShape="1">
            <a:gsLst>
              <a:gs pos="0">
                <a:schemeClr val="accent3">
                  <a:tint val="98000"/>
                  <a:shade val="25000"/>
                  <a:satMod val="250000"/>
                </a:schemeClr>
              </a:gs>
              <a:gs pos="68000">
                <a:schemeClr val="accent3">
                  <a:tint val="86000"/>
                  <a:satMod val="115000"/>
                </a:schemeClr>
              </a:gs>
              <a:gs pos="100000">
                <a:schemeClr val="accent3">
                  <a:tint val="50000"/>
                  <a:satMod val="150000"/>
                </a:schemeClr>
              </a:gs>
            </a:gsLst>
            <a:path path="circle">
              <a:fillToRect t="100000" r="100000"/>
            </a:path>
            <a:tileRect l="-100000" b="-100000"/>
          </a:gradFill>
          <a:effectLst>
            <a:outerShdw blurRad="57150" dist="38100" dir="5400000" algn="ctr" rotWithShape="0">
              <a:schemeClr val="accent3">
                <a:shade val="9000"/>
                <a:alpha val="48000"/>
                <a:satMod val="105000"/>
              </a:schemeClr>
            </a:outerShdw>
            <a:softEdge rad="63500"/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101600" h="101600"/>
          </a:sp3d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vert="horz" lIns="0" rIns="0" bIns="0" anchor="b">
            <a:normAutofit/>
          </a:bodyPr>
          <a:lstStyle/>
          <a:p>
            <a:r>
              <a:rPr lang="en-US" dirty="0" smtClean="0">
                <a:solidFill>
                  <a:schemeClr val="lt1"/>
                </a:solidFill>
                <a:effectLst>
                  <a:reflection blurRad="6350" stA="55000" endA="300" endPos="45500" dir="5400000" sy="-100000" algn="bl" rotWithShape="0"/>
                </a:effectLst>
                <a:latin typeface="+mn-lt"/>
                <a:ea typeface="+mn-ea"/>
                <a:cs typeface="+mn-cs"/>
              </a:rPr>
              <a:t> </a:t>
            </a:r>
            <a:r>
              <a:rPr lang="en-US" sz="4400" dirty="0" smtClean="0">
                <a:solidFill>
                  <a:schemeClr val="lt1"/>
                </a:solidFill>
                <a:effectLst>
                  <a:reflection blurRad="6350" stA="55000" endA="300" endPos="45500" dir="5400000" sy="-100000" algn="bl" rotWithShape="0"/>
                </a:effectLst>
                <a:latin typeface="+mn-lt"/>
                <a:ea typeface="+mn-ea"/>
                <a:cs typeface="+mn-cs"/>
              </a:rPr>
              <a:t>County Superintendent </a:t>
            </a:r>
            <a:endParaRPr lang="en-US" sz="4400" dirty="0">
              <a:solidFill>
                <a:schemeClr val="lt1"/>
              </a:solidFill>
              <a:effectLst>
                <a:reflection blurRad="6350" stA="55000" endA="300" endPos="45500" dir="5400000" sy="-100000" algn="bl" rotWithShape="0"/>
              </a:effectLst>
              <a:latin typeface="+mn-lt"/>
              <a:ea typeface="+mn-ea"/>
              <a:cs typeface="+mn-cs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20240"/>
            <a:ext cx="8229600" cy="4632960"/>
          </a:xfrm>
        </p:spPr>
        <p:txBody>
          <a:bodyPr>
            <a:noAutofit/>
          </a:bodyPr>
          <a:lstStyle/>
          <a:p>
            <a:r>
              <a:rPr lang="en-US" sz="2800" dirty="0" smtClean="0">
                <a:solidFill>
                  <a:srgbClr val="000000"/>
                </a:solidFill>
              </a:rPr>
              <a:t>The County Superintendent shall impose one or more of the following - EC 42127.6(e):</a:t>
            </a:r>
          </a:p>
          <a:p>
            <a:pPr lvl="1"/>
            <a:r>
              <a:rPr lang="en-US" sz="2800" dirty="0" smtClean="0">
                <a:solidFill>
                  <a:srgbClr val="000000"/>
                </a:solidFill>
              </a:rPr>
              <a:t>Impose a budget on a district</a:t>
            </a:r>
          </a:p>
          <a:p>
            <a:pPr lvl="1">
              <a:buClr>
                <a:srgbClr val="0F6FC6"/>
              </a:buClr>
            </a:pPr>
            <a:r>
              <a:rPr lang="en-US" sz="2800" dirty="0" smtClean="0">
                <a:solidFill>
                  <a:srgbClr val="000000"/>
                </a:solidFill>
              </a:rPr>
              <a:t>Stay or rescind any action that is determined to be inconsistent with the school districts ability to meet its obligations for the current or subsequent fiscal years</a:t>
            </a:r>
          </a:p>
          <a:p>
            <a:pPr lvl="1">
              <a:buClr>
                <a:srgbClr val="0F6FC6"/>
              </a:buClr>
            </a:pPr>
            <a:r>
              <a:rPr lang="en-US" sz="2800" dirty="0" smtClean="0">
                <a:solidFill>
                  <a:srgbClr val="000000"/>
                </a:solidFill>
              </a:rPr>
              <a:t>Assist </a:t>
            </a:r>
            <a:r>
              <a:rPr lang="en-US" sz="2800" dirty="0">
                <a:solidFill>
                  <a:srgbClr val="000000"/>
                </a:solidFill>
              </a:rPr>
              <a:t>in developing a financial plan to enable the district to meet its obligations</a:t>
            </a:r>
          </a:p>
          <a:p>
            <a:pPr lvl="1"/>
            <a:endParaRPr lang="en-US" sz="2800" dirty="0" smtClean="0">
              <a:solidFill>
                <a:srgbClr val="00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987C8E3-FAB6-450F-B7B3-26A6BAF04D43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77326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914400"/>
            <a:ext cx="8686800" cy="914400"/>
          </a:xfrm>
          <a:gradFill flip="none" rotWithShape="1">
            <a:gsLst>
              <a:gs pos="0">
                <a:schemeClr val="accent3">
                  <a:tint val="98000"/>
                  <a:shade val="25000"/>
                  <a:satMod val="250000"/>
                </a:schemeClr>
              </a:gs>
              <a:gs pos="68000">
                <a:schemeClr val="accent3">
                  <a:tint val="86000"/>
                  <a:satMod val="115000"/>
                </a:schemeClr>
              </a:gs>
              <a:gs pos="100000">
                <a:schemeClr val="accent3">
                  <a:tint val="50000"/>
                  <a:satMod val="150000"/>
                </a:schemeClr>
              </a:gs>
            </a:gsLst>
            <a:path path="circle">
              <a:fillToRect t="100000" r="100000"/>
            </a:path>
            <a:tileRect l="-100000" b="-100000"/>
          </a:gradFill>
          <a:effectLst>
            <a:outerShdw blurRad="57150" dist="38100" dir="5400000" algn="ctr" rotWithShape="0">
              <a:schemeClr val="accent3">
                <a:shade val="9000"/>
                <a:alpha val="48000"/>
                <a:satMod val="105000"/>
              </a:schemeClr>
            </a:outerShdw>
            <a:softEdge rad="63500"/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101600" h="101600"/>
          </a:sp3d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vert="horz" lIns="0" rIns="0" bIns="0" anchor="b">
            <a:normAutofit/>
          </a:bodyPr>
          <a:lstStyle/>
          <a:p>
            <a:r>
              <a:rPr lang="en-US" dirty="0" smtClean="0">
                <a:solidFill>
                  <a:schemeClr val="lt1"/>
                </a:solidFill>
                <a:effectLst>
                  <a:reflection blurRad="6350" stA="55000" endA="300" endPos="45500" dir="5400000" sy="-100000" algn="bl" rotWithShape="0"/>
                </a:effectLst>
                <a:latin typeface="+mn-lt"/>
                <a:ea typeface="+mn-ea"/>
                <a:cs typeface="+mn-cs"/>
              </a:rPr>
              <a:t> </a:t>
            </a:r>
            <a:r>
              <a:rPr lang="en-US" sz="4400" dirty="0" smtClean="0">
                <a:solidFill>
                  <a:schemeClr val="lt1"/>
                </a:solidFill>
                <a:effectLst>
                  <a:reflection blurRad="6350" stA="55000" endA="300" endPos="45500" dir="5400000" sy="-100000" algn="bl" rotWithShape="0"/>
                </a:effectLst>
                <a:latin typeface="+mn-lt"/>
                <a:ea typeface="+mn-ea"/>
                <a:cs typeface="+mn-cs"/>
              </a:rPr>
              <a:t>County Superintendent </a:t>
            </a:r>
            <a:endParaRPr lang="en-US" sz="4400" dirty="0">
              <a:solidFill>
                <a:schemeClr val="lt1"/>
              </a:solidFill>
              <a:effectLst>
                <a:reflection blurRad="6350" stA="55000" endA="300" endPos="45500" dir="5400000" sy="-100000" algn="bl" rotWithShape="0"/>
              </a:effectLst>
              <a:latin typeface="+mn-lt"/>
              <a:ea typeface="+mn-ea"/>
              <a:cs typeface="+mn-cs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20240"/>
            <a:ext cx="8229600" cy="4632960"/>
          </a:xfrm>
        </p:spPr>
        <p:txBody>
          <a:bodyPr>
            <a:noAutofit/>
          </a:bodyPr>
          <a:lstStyle/>
          <a:p>
            <a:r>
              <a:rPr lang="en-US" sz="2800" dirty="0" smtClean="0">
                <a:solidFill>
                  <a:srgbClr val="000000"/>
                </a:solidFill>
              </a:rPr>
              <a:t>The County Superintendent shall …(cont’d)</a:t>
            </a:r>
          </a:p>
          <a:p>
            <a:pPr lvl="1">
              <a:buClr>
                <a:srgbClr val="0F6FC6"/>
              </a:buClr>
            </a:pPr>
            <a:r>
              <a:rPr lang="en-US" sz="2800" dirty="0">
                <a:solidFill>
                  <a:srgbClr val="000000"/>
                </a:solidFill>
              </a:rPr>
              <a:t>Assist in developing a budget for the following year</a:t>
            </a:r>
          </a:p>
          <a:p>
            <a:pPr lvl="1">
              <a:buClr>
                <a:srgbClr val="0F6FC6"/>
              </a:buClr>
            </a:pPr>
            <a:r>
              <a:rPr lang="en-US" sz="2800" dirty="0">
                <a:solidFill>
                  <a:srgbClr val="000000"/>
                </a:solidFill>
              </a:rPr>
              <a:t>Assign a fiscal advisor to perform any of the above on behalf</a:t>
            </a:r>
          </a:p>
          <a:p>
            <a:pPr lvl="2">
              <a:buClr>
                <a:srgbClr val="009DD9"/>
              </a:buClr>
            </a:pPr>
            <a:r>
              <a:rPr lang="en-US" sz="2800" dirty="0">
                <a:solidFill>
                  <a:srgbClr val="000000"/>
                </a:solidFill>
              </a:rPr>
              <a:t>Note that the school district would be required to pay 75% and the COE 25% of the expenses incurred for the fiscal advisor</a:t>
            </a:r>
          </a:p>
          <a:p>
            <a:pPr lvl="1">
              <a:buClr>
                <a:srgbClr val="0F6FC6"/>
              </a:buClr>
            </a:pPr>
            <a:r>
              <a:rPr lang="en-US" sz="2800" dirty="0">
                <a:solidFill>
                  <a:srgbClr val="000000"/>
                </a:solidFill>
              </a:rPr>
              <a:t>And all actions that are necessary to ensure that the district meets its financial obligations</a:t>
            </a:r>
          </a:p>
          <a:p>
            <a:endParaRPr lang="en-US" sz="2800" dirty="0" smtClean="0">
              <a:solidFill>
                <a:srgbClr val="00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987C8E3-FAB6-450F-B7B3-26A6BAF04D43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68540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838200"/>
            <a:ext cx="8229600" cy="914400"/>
          </a:xfrm>
          <a:gradFill flip="none" rotWithShape="1">
            <a:gsLst>
              <a:gs pos="0">
                <a:schemeClr val="accent3">
                  <a:tint val="98000"/>
                  <a:shade val="25000"/>
                  <a:satMod val="250000"/>
                </a:schemeClr>
              </a:gs>
              <a:gs pos="68000">
                <a:schemeClr val="accent3">
                  <a:tint val="86000"/>
                  <a:satMod val="115000"/>
                </a:schemeClr>
              </a:gs>
              <a:gs pos="100000">
                <a:schemeClr val="accent3">
                  <a:tint val="50000"/>
                  <a:satMod val="150000"/>
                </a:schemeClr>
              </a:gs>
            </a:gsLst>
            <a:path path="circle">
              <a:fillToRect t="100000" r="100000"/>
            </a:path>
            <a:tileRect l="-100000" b="-100000"/>
          </a:gradFill>
          <a:effectLst>
            <a:outerShdw blurRad="57150" dist="38100" dir="5400000" algn="ctr" rotWithShape="0">
              <a:schemeClr val="accent3">
                <a:shade val="9000"/>
                <a:alpha val="48000"/>
                <a:satMod val="105000"/>
              </a:schemeClr>
            </a:outerShdw>
            <a:softEdge rad="63500"/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101600" h="101600"/>
          </a:sp3d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vert="horz" lIns="0" rIns="0" bIns="0" anchor="b">
            <a:normAutofit/>
          </a:bodyPr>
          <a:lstStyle/>
          <a:p>
            <a:r>
              <a:rPr lang="en-US" dirty="0" smtClean="0">
                <a:solidFill>
                  <a:schemeClr val="lt1"/>
                </a:solidFill>
                <a:effectLst>
                  <a:reflection blurRad="6350" stA="55000" endA="300" endPos="45500" dir="5400000" sy="-100000" algn="bl" rotWithShape="0"/>
                </a:effectLst>
                <a:latin typeface="+mn-lt"/>
                <a:ea typeface="+mn-ea"/>
                <a:cs typeface="+mn-cs"/>
              </a:rPr>
              <a:t> County Superintendent </a:t>
            </a:r>
            <a:endParaRPr lang="en-US" dirty="0">
              <a:solidFill>
                <a:schemeClr val="lt1"/>
              </a:solidFill>
              <a:effectLst>
                <a:reflection blurRad="6350" stA="55000" endA="300" endPos="45500" dir="5400000" sy="-100000" algn="bl" rotWithShape="0"/>
              </a:effectLst>
              <a:latin typeface="+mn-lt"/>
              <a:ea typeface="+mn-ea"/>
              <a:cs typeface="+mn-cs"/>
            </a:endParaRPr>
          </a:p>
        </p:txBody>
      </p:sp>
      <p:sp>
        <p:nvSpPr>
          <p:cNvPr id="11267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920240"/>
            <a:ext cx="7772400" cy="4530725"/>
          </a:xfrm>
        </p:spPr>
        <p:txBody>
          <a:bodyPr>
            <a:normAutofit/>
          </a:bodyPr>
          <a:lstStyle/>
          <a:p>
            <a:r>
              <a:rPr lang="en-US" sz="2400" dirty="0">
                <a:solidFill>
                  <a:srgbClr val="000000"/>
                </a:solidFill>
              </a:rPr>
              <a:t>All districts issuing Certificates of Participation (COPs) or revenue bonds must provide </a:t>
            </a:r>
            <a:r>
              <a:rPr lang="en-US" sz="2400" dirty="0" smtClean="0">
                <a:solidFill>
                  <a:srgbClr val="000000"/>
                </a:solidFill>
              </a:rPr>
              <a:t>the County Superintendent </a:t>
            </a:r>
            <a:r>
              <a:rPr lang="en-US" sz="2400" dirty="0">
                <a:solidFill>
                  <a:srgbClr val="000000"/>
                </a:solidFill>
              </a:rPr>
              <a:t>with evidence of their ability to repay</a:t>
            </a:r>
          </a:p>
          <a:p>
            <a:r>
              <a:rPr lang="en-US" sz="2400" dirty="0" smtClean="0">
                <a:solidFill>
                  <a:srgbClr val="000000"/>
                </a:solidFill>
              </a:rPr>
              <a:t>Districts </a:t>
            </a:r>
            <a:r>
              <a:rPr lang="en-US" sz="2400" dirty="0">
                <a:solidFill>
                  <a:srgbClr val="000000"/>
                </a:solidFill>
              </a:rPr>
              <a:t>with qualified or negative certifications may not issue these debt instruments without the </a:t>
            </a:r>
            <a:r>
              <a:rPr lang="en-US" sz="2400" dirty="0" smtClean="0">
                <a:solidFill>
                  <a:srgbClr val="000000"/>
                </a:solidFill>
              </a:rPr>
              <a:t>County Superintendent </a:t>
            </a:r>
            <a:r>
              <a:rPr lang="en-US" sz="2400" dirty="0">
                <a:solidFill>
                  <a:srgbClr val="000000"/>
                </a:solidFill>
              </a:rPr>
              <a:t>first determining that the repayment of that debt is </a:t>
            </a:r>
            <a:r>
              <a:rPr lang="en-US" sz="2400" dirty="0" smtClean="0">
                <a:solidFill>
                  <a:srgbClr val="000000"/>
                </a:solidFill>
              </a:rPr>
              <a:t>probable.   </a:t>
            </a:r>
          </a:p>
          <a:p>
            <a:pPr lvl="1"/>
            <a:r>
              <a:rPr lang="en-US" sz="3000" b="1" dirty="0" smtClean="0">
                <a:solidFill>
                  <a:srgbClr val="FF0000"/>
                </a:solidFill>
              </a:rPr>
              <a:t>The District will not be able to borrow when it can’t pay the funds back (projected April/May 2014).</a:t>
            </a:r>
            <a:endParaRPr lang="en-US" sz="3000" b="1" dirty="0">
              <a:solidFill>
                <a:srgbClr val="FF0000"/>
              </a:solidFill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987C8E3-FAB6-450F-B7B3-26A6BAF04D43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65099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914400"/>
            <a:ext cx="8229600" cy="914400"/>
          </a:xfrm>
          <a:gradFill flip="none" rotWithShape="1">
            <a:gsLst>
              <a:gs pos="0">
                <a:schemeClr val="accent3">
                  <a:tint val="98000"/>
                  <a:shade val="25000"/>
                  <a:satMod val="250000"/>
                </a:schemeClr>
              </a:gs>
              <a:gs pos="68000">
                <a:schemeClr val="accent3">
                  <a:tint val="86000"/>
                  <a:satMod val="115000"/>
                </a:schemeClr>
              </a:gs>
              <a:gs pos="100000">
                <a:schemeClr val="accent3">
                  <a:tint val="50000"/>
                  <a:satMod val="150000"/>
                </a:schemeClr>
              </a:gs>
            </a:gsLst>
            <a:path path="circle">
              <a:fillToRect t="100000" r="100000"/>
            </a:path>
            <a:tileRect l="-100000" b="-100000"/>
          </a:gradFill>
          <a:effectLst>
            <a:outerShdw blurRad="57150" dist="38100" dir="5400000" algn="ctr" rotWithShape="0">
              <a:schemeClr val="accent3">
                <a:shade val="9000"/>
                <a:alpha val="48000"/>
                <a:satMod val="105000"/>
              </a:schemeClr>
            </a:outerShdw>
            <a:softEdge rad="63500"/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101600" h="101600"/>
          </a:sp3d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vert="horz" lIns="0" rIns="0" bIns="0" anchor="b">
            <a:normAutofit/>
          </a:bodyPr>
          <a:lstStyle/>
          <a:p>
            <a:r>
              <a:rPr lang="en-US" dirty="0" smtClean="0">
                <a:solidFill>
                  <a:schemeClr val="lt1"/>
                </a:solidFill>
                <a:effectLst>
                  <a:reflection blurRad="6350" stA="55000" endA="300" endPos="45500" dir="5400000" sy="-100000" algn="bl" rotWithShape="0"/>
                </a:effectLst>
                <a:latin typeface="+mn-lt"/>
                <a:ea typeface="+mn-ea"/>
                <a:cs typeface="+mn-cs"/>
              </a:rPr>
              <a:t> </a:t>
            </a:r>
            <a:r>
              <a:rPr lang="en-US" dirty="0" err="1" smtClean="0">
                <a:solidFill>
                  <a:schemeClr val="lt1"/>
                </a:solidFill>
                <a:effectLst>
                  <a:reflection blurRad="6350" stA="55000" endA="300" endPos="45500" dir="5400000" sy="-100000" algn="bl" rotWithShape="0"/>
                </a:effectLst>
                <a:latin typeface="+mn-lt"/>
                <a:ea typeface="+mn-ea"/>
                <a:cs typeface="+mn-cs"/>
              </a:rPr>
              <a:t>CountySuperintendent</a:t>
            </a:r>
            <a:endParaRPr lang="en-US" dirty="0">
              <a:solidFill>
                <a:schemeClr val="lt1"/>
              </a:solidFill>
              <a:effectLst>
                <a:reflection blurRad="6350" stA="55000" endA="300" endPos="45500" dir="5400000" sy="-100000" algn="bl" rotWithShape="0"/>
              </a:effectLst>
              <a:latin typeface="+mn-lt"/>
              <a:ea typeface="+mn-ea"/>
              <a:cs typeface="+mn-cs"/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533400" y="1905000"/>
            <a:ext cx="8153400" cy="4088765"/>
          </a:xfrm>
        </p:spPr>
        <p:txBody>
          <a:bodyPr>
            <a:normAutofit fontScale="77500" lnSpcReduction="20000"/>
          </a:bodyPr>
          <a:lstStyle/>
          <a:p>
            <a:endParaRPr lang="en-US" sz="2400" dirty="0" smtClean="0">
              <a:solidFill>
                <a:srgbClr val="000000"/>
              </a:solidFill>
            </a:endParaRPr>
          </a:p>
          <a:p>
            <a:r>
              <a:rPr lang="en-US" sz="3600" dirty="0" smtClean="0">
                <a:solidFill>
                  <a:srgbClr val="000000"/>
                </a:solidFill>
              </a:rPr>
              <a:t>All </a:t>
            </a:r>
            <a:r>
              <a:rPr lang="en-US" sz="3600" dirty="0">
                <a:solidFill>
                  <a:srgbClr val="000000"/>
                </a:solidFill>
              </a:rPr>
              <a:t>districts must disclose the costs of an agreement with an exclusive representative at a public meeting</a:t>
            </a:r>
          </a:p>
          <a:p>
            <a:r>
              <a:rPr lang="en-US" sz="3600" dirty="0" smtClean="0">
                <a:solidFill>
                  <a:srgbClr val="000000"/>
                </a:solidFill>
              </a:rPr>
              <a:t>Districts </a:t>
            </a:r>
            <a:r>
              <a:rPr lang="en-US" sz="3600" dirty="0">
                <a:solidFill>
                  <a:srgbClr val="000000"/>
                </a:solidFill>
              </a:rPr>
              <a:t>with qualified or negative certifications </a:t>
            </a:r>
            <a:r>
              <a:rPr lang="en-US" sz="3600" dirty="0" smtClean="0">
                <a:solidFill>
                  <a:srgbClr val="000000"/>
                </a:solidFill>
              </a:rPr>
              <a:t>are required to </a:t>
            </a:r>
            <a:r>
              <a:rPr lang="en-US" sz="3600" dirty="0">
                <a:solidFill>
                  <a:srgbClr val="000000"/>
                </a:solidFill>
              </a:rPr>
              <a:t>give the </a:t>
            </a:r>
            <a:r>
              <a:rPr lang="en-US" sz="3600" dirty="0" smtClean="0">
                <a:solidFill>
                  <a:srgbClr val="000000"/>
                </a:solidFill>
              </a:rPr>
              <a:t>County Superintendent </a:t>
            </a:r>
            <a:r>
              <a:rPr lang="en-US" sz="3600" dirty="0">
                <a:solidFill>
                  <a:srgbClr val="000000"/>
                </a:solidFill>
              </a:rPr>
              <a:t>10 days to comment on the </a:t>
            </a:r>
            <a:r>
              <a:rPr lang="en-US" sz="3600" dirty="0" smtClean="0">
                <a:solidFill>
                  <a:srgbClr val="000000"/>
                </a:solidFill>
              </a:rPr>
              <a:t>agreement</a:t>
            </a:r>
          </a:p>
          <a:p>
            <a:r>
              <a:rPr lang="en-US" sz="3600" b="1" dirty="0" smtClean="0">
                <a:solidFill>
                  <a:srgbClr val="FF0000"/>
                </a:solidFill>
              </a:rPr>
              <a:t>Negative - Fiscal Advisor may “Stay/Rescind” Board action on the agreement</a:t>
            </a:r>
            <a:endParaRPr lang="en-US" sz="3600" b="1" dirty="0">
              <a:solidFill>
                <a:srgbClr val="FF0000"/>
              </a:solidFill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987C8E3-FAB6-450F-B7B3-26A6BAF04D43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18471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14400"/>
            <a:ext cx="8229600" cy="914400"/>
          </a:xfrm>
          <a:gradFill flip="none" rotWithShape="1">
            <a:gsLst>
              <a:gs pos="0">
                <a:schemeClr val="accent3">
                  <a:tint val="98000"/>
                  <a:shade val="25000"/>
                  <a:satMod val="250000"/>
                </a:schemeClr>
              </a:gs>
              <a:gs pos="68000">
                <a:schemeClr val="accent3">
                  <a:tint val="86000"/>
                  <a:satMod val="115000"/>
                </a:schemeClr>
              </a:gs>
              <a:gs pos="100000">
                <a:schemeClr val="accent3">
                  <a:tint val="50000"/>
                  <a:satMod val="150000"/>
                </a:schemeClr>
              </a:gs>
            </a:gsLst>
            <a:path path="circle">
              <a:fillToRect t="100000" r="100000"/>
            </a:path>
            <a:tileRect l="-100000" b="-100000"/>
          </a:gradFill>
          <a:effectLst>
            <a:outerShdw blurRad="57150" dist="38100" dir="5400000" algn="ctr" rotWithShape="0">
              <a:schemeClr val="accent3">
                <a:shade val="9000"/>
                <a:alpha val="48000"/>
                <a:satMod val="105000"/>
              </a:schemeClr>
            </a:outerShdw>
            <a:softEdge rad="63500"/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101600" h="101600"/>
          </a:sp3d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vert="horz" lIns="0" rIns="0" bIns="0" anchor="b">
            <a:normAutofit/>
          </a:bodyPr>
          <a:lstStyle/>
          <a:p>
            <a:r>
              <a:rPr lang="en-US" dirty="0" smtClean="0">
                <a:solidFill>
                  <a:schemeClr val="lt1"/>
                </a:solidFill>
                <a:effectLst>
                  <a:reflection blurRad="6350" stA="55000" endA="300" endPos="45500" dir="5400000" sy="-100000" algn="bl" rotWithShape="0"/>
                </a:effectLst>
                <a:latin typeface="+mn-lt"/>
                <a:ea typeface="+mn-ea"/>
                <a:cs typeface="+mn-cs"/>
              </a:rPr>
              <a:t> Role </a:t>
            </a:r>
            <a:r>
              <a:rPr lang="en-US" dirty="0">
                <a:solidFill>
                  <a:schemeClr val="lt1"/>
                </a:solidFill>
                <a:effectLst>
                  <a:reflection blurRad="6350" stA="55000" endA="300" endPos="45500" dir="5400000" sy="-100000" algn="bl" rotWithShape="0"/>
                </a:effectLst>
                <a:latin typeface="+mn-lt"/>
                <a:ea typeface="+mn-ea"/>
                <a:cs typeface="+mn-cs"/>
              </a:rPr>
              <a:t>of a Fiscal Advisor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7086600" cy="4511040"/>
          </a:xfrm>
        </p:spPr>
        <p:txBody>
          <a:bodyPr>
            <a:normAutofit/>
          </a:bodyPr>
          <a:lstStyle/>
          <a:p>
            <a:pPr marL="137160" indent="0">
              <a:buNone/>
            </a:pPr>
            <a:endParaRPr lang="en-US" sz="2000" dirty="0" smtClean="0">
              <a:solidFill>
                <a:srgbClr val="000000"/>
              </a:solidFill>
            </a:endParaRPr>
          </a:p>
          <a:p>
            <a:r>
              <a:rPr lang="en-US" sz="2800" dirty="0" smtClean="0">
                <a:solidFill>
                  <a:srgbClr val="000000"/>
                </a:solidFill>
              </a:rPr>
              <a:t>The Fiscal Advisor:</a:t>
            </a:r>
          </a:p>
          <a:p>
            <a:pPr lvl="1"/>
            <a:r>
              <a:rPr lang="en-US" dirty="0" smtClean="0">
                <a:solidFill>
                  <a:srgbClr val="000000"/>
                </a:solidFill>
              </a:rPr>
              <a:t>May </a:t>
            </a:r>
            <a:r>
              <a:rPr lang="en-US" dirty="0">
                <a:solidFill>
                  <a:srgbClr val="000000"/>
                </a:solidFill>
              </a:rPr>
              <a:t>be COE staff or </a:t>
            </a:r>
            <a:r>
              <a:rPr lang="en-US" dirty="0" smtClean="0">
                <a:solidFill>
                  <a:srgbClr val="000000"/>
                </a:solidFill>
              </a:rPr>
              <a:t>an External Consultant</a:t>
            </a:r>
          </a:p>
          <a:p>
            <a:pPr lvl="1"/>
            <a:r>
              <a:rPr lang="en-US" dirty="0" smtClean="0">
                <a:solidFill>
                  <a:srgbClr val="000000"/>
                </a:solidFill>
              </a:rPr>
              <a:t>Is the Advisor to the County Superintendent, not to the school district</a:t>
            </a:r>
          </a:p>
          <a:p>
            <a:pPr lvl="1"/>
            <a:r>
              <a:rPr lang="en-US" dirty="0" smtClean="0">
                <a:solidFill>
                  <a:srgbClr val="000000"/>
                </a:solidFill>
              </a:rPr>
              <a:t>Has “Stay and Rescind” authority over board actions</a:t>
            </a:r>
          </a:p>
          <a:p>
            <a:pPr lvl="1"/>
            <a:r>
              <a:rPr lang="en-US" dirty="0" smtClean="0">
                <a:solidFill>
                  <a:srgbClr val="000000"/>
                </a:solidFill>
              </a:rPr>
              <a:t>Does not initiate board actions</a:t>
            </a:r>
          </a:p>
          <a:p>
            <a:pPr lvl="1"/>
            <a:r>
              <a:rPr lang="en-US" dirty="0" smtClean="0">
                <a:solidFill>
                  <a:srgbClr val="000000"/>
                </a:solidFill>
              </a:rPr>
              <a:t>Will sit on closed board sessions</a:t>
            </a:r>
          </a:p>
          <a:p>
            <a:pPr lvl="1"/>
            <a:r>
              <a:rPr lang="en-US" dirty="0" smtClean="0">
                <a:solidFill>
                  <a:srgbClr val="000000"/>
                </a:solidFill>
              </a:rPr>
              <a:t>Cannot abrogate existing labor contracts</a:t>
            </a:r>
          </a:p>
          <a:p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987C8E3-FAB6-450F-B7B3-26A6BAF04D43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99604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14400"/>
            <a:ext cx="8229600" cy="914400"/>
          </a:xfrm>
          <a:gradFill flip="none" rotWithShape="1">
            <a:gsLst>
              <a:gs pos="0">
                <a:schemeClr val="accent3">
                  <a:tint val="98000"/>
                  <a:shade val="25000"/>
                  <a:satMod val="250000"/>
                </a:schemeClr>
              </a:gs>
              <a:gs pos="68000">
                <a:schemeClr val="accent3">
                  <a:tint val="86000"/>
                  <a:satMod val="115000"/>
                </a:schemeClr>
              </a:gs>
              <a:gs pos="100000">
                <a:schemeClr val="accent3">
                  <a:tint val="50000"/>
                  <a:satMod val="150000"/>
                </a:schemeClr>
              </a:gs>
            </a:gsLst>
            <a:path path="circle">
              <a:fillToRect t="100000" r="100000"/>
            </a:path>
            <a:tileRect l="-100000" b="-100000"/>
          </a:gradFill>
          <a:effectLst>
            <a:outerShdw blurRad="57150" dist="38100" dir="5400000" algn="ctr" rotWithShape="0">
              <a:schemeClr val="accent3">
                <a:shade val="9000"/>
                <a:alpha val="48000"/>
                <a:satMod val="105000"/>
              </a:schemeClr>
            </a:outerShdw>
            <a:softEdge rad="63500"/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101600" h="101600"/>
          </a:sp3d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vert="horz" lIns="0" rIns="0" bIns="0" anchor="b">
            <a:normAutofit/>
          </a:bodyPr>
          <a:lstStyle/>
          <a:p>
            <a:r>
              <a:rPr lang="en-US" dirty="0" smtClean="0">
                <a:solidFill>
                  <a:schemeClr val="lt1"/>
                </a:solidFill>
                <a:effectLst>
                  <a:reflection blurRad="6350" stA="55000" endA="300" endPos="45500" dir="5400000" sy="-100000" algn="bl" rotWithShape="0"/>
                </a:effectLst>
                <a:latin typeface="+mn-lt"/>
                <a:ea typeface="+mn-ea"/>
                <a:cs typeface="+mn-cs"/>
              </a:rPr>
              <a:t> Why </a:t>
            </a:r>
            <a:r>
              <a:rPr lang="en-US" dirty="0">
                <a:solidFill>
                  <a:schemeClr val="lt1"/>
                </a:solidFill>
                <a:effectLst>
                  <a:reflection blurRad="6350" stA="55000" endA="300" endPos="45500" dir="5400000" sy="-100000" algn="bl" rotWithShape="0"/>
                </a:effectLst>
                <a:latin typeface="+mn-lt"/>
                <a:ea typeface="+mn-ea"/>
                <a:cs typeface="+mn-cs"/>
              </a:rPr>
              <a:t>are we </a:t>
            </a:r>
            <a:r>
              <a:rPr lang="en-US" dirty="0" smtClean="0">
                <a:solidFill>
                  <a:schemeClr val="lt1"/>
                </a:solidFill>
                <a:effectLst>
                  <a:reflection blurRad="6350" stA="55000" endA="300" endPos="45500" dir="5400000" sy="-100000" algn="bl" rotWithShape="0"/>
                </a:effectLst>
                <a:latin typeface="+mn-lt"/>
                <a:ea typeface="+mn-ea"/>
                <a:cs typeface="+mn-cs"/>
              </a:rPr>
              <a:t>here tonight?</a:t>
            </a:r>
            <a:endParaRPr lang="en-US" dirty="0">
              <a:solidFill>
                <a:schemeClr val="lt1"/>
              </a:solidFill>
              <a:effectLst>
                <a:reflection blurRad="6350" stA="55000" endA="300" endPos="45500" dir="5400000" sy="-100000" algn="bl" rotWithShape="0"/>
              </a:effectLst>
              <a:latin typeface="+mn-lt"/>
              <a:ea typeface="+mn-ea"/>
              <a:cs typeface="+mn-cs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20240"/>
            <a:ext cx="7848600" cy="4800600"/>
          </a:xfrm>
        </p:spPr>
        <p:txBody>
          <a:bodyPr>
            <a:normAutofit/>
          </a:bodyPr>
          <a:lstStyle/>
          <a:p>
            <a:r>
              <a:rPr lang="en-US" sz="3200" dirty="0" smtClean="0">
                <a:solidFill>
                  <a:srgbClr val="000000"/>
                </a:solidFill>
              </a:rPr>
              <a:t>Discuss the District’s Second Interim  Report</a:t>
            </a:r>
          </a:p>
          <a:p>
            <a:r>
              <a:rPr lang="en-US" sz="3200" dirty="0" smtClean="0">
                <a:solidFill>
                  <a:srgbClr val="000000"/>
                </a:solidFill>
              </a:rPr>
              <a:t>AB1200 Fiscal Oversight – What is a Negative Certification?</a:t>
            </a:r>
          </a:p>
          <a:p>
            <a:r>
              <a:rPr lang="en-US" sz="3200" dirty="0" smtClean="0">
                <a:solidFill>
                  <a:srgbClr val="000000"/>
                </a:solidFill>
              </a:rPr>
              <a:t>County Superintendent Intervention</a:t>
            </a:r>
          </a:p>
          <a:p>
            <a:r>
              <a:rPr lang="en-US" sz="3200" dirty="0" smtClean="0">
                <a:solidFill>
                  <a:srgbClr val="000000"/>
                </a:solidFill>
              </a:rPr>
              <a:t>The District’s Fiscal Recovery Plan</a:t>
            </a:r>
          </a:p>
          <a:p>
            <a:r>
              <a:rPr lang="en-US" sz="3200" dirty="0" smtClean="0">
                <a:solidFill>
                  <a:srgbClr val="000000"/>
                </a:solidFill>
              </a:rPr>
              <a:t>Next Steps</a:t>
            </a:r>
          </a:p>
          <a:p>
            <a:endParaRPr lang="en-US" sz="2800" dirty="0" smtClean="0">
              <a:solidFill>
                <a:srgbClr val="000000"/>
              </a:solidFill>
            </a:endParaRPr>
          </a:p>
          <a:p>
            <a:endParaRPr lang="en-US" sz="2800" dirty="0" smtClean="0">
              <a:solidFill>
                <a:srgbClr val="000000"/>
              </a:solidFill>
            </a:endParaRPr>
          </a:p>
          <a:p>
            <a:endParaRPr lang="en-US" sz="2800" dirty="0" smtClean="0">
              <a:solidFill>
                <a:srgbClr val="000000"/>
              </a:solidFill>
            </a:endParaRPr>
          </a:p>
          <a:p>
            <a:pPr lvl="2"/>
            <a:endParaRPr lang="en-US" dirty="0" smtClean="0"/>
          </a:p>
          <a:p>
            <a:pPr lvl="1">
              <a:buNone/>
            </a:pPr>
            <a:endParaRPr lang="en-US" dirty="0" smtClean="0"/>
          </a:p>
          <a:p>
            <a:pPr lvl="1"/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987C8E3-FAB6-450F-B7B3-26A6BAF04D43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14400"/>
            <a:ext cx="8229600" cy="914400"/>
          </a:xfrm>
          <a:gradFill flip="none" rotWithShape="1">
            <a:gsLst>
              <a:gs pos="0">
                <a:schemeClr val="accent3">
                  <a:tint val="98000"/>
                  <a:shade val="25000"/>
                  <a:satMod val="250000"/>
                </a:schemeClr>
              </a:gs>
              <a:gs pos="68000">
                <a:schemeClr val="accent3">
                  <a:tint val="86000"/>
                  <a:satMod val="115000"/>
                </a:schemeClr>
              </a:gs>
              <a:gs pos="100000">
                <a:schemeClr val="accent3">
                  <a:tint val="50000"/>
                  <a:satMod val="150000"/>
                </a:schemeClr>
              </a:gs>
            </a:gsLst>
            <a:path path="circle">
              <a:fillToRect t="100000" r="100000"/>
            </a:path>
            <a:tileRect l="-100000" b="-100000"/>
          </a:gradFill>
          <a:effectLst>
            <a:outerShdw blurRad="57150" dist="38100" dir="5400000" algn="ctr" rotWithShape="0">
              <a:schemeClr val="accent3">
                <a:shade val="9000"/>
                <a:alpha val="48000"/>
                <a:satMod val="105000"/>
              </a:schemeClr>
            </a:outerShdw>
            <a:softEdge rad="63500"/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101600" h="101600"/>
          </a:sp3d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vert="horz" lIns="0" rIns="0" bIns="0" anchor="b">
            <a:normAutofit/>
          </a:bodyPr>
          <a:lstStyle/>
          <a:p>
            <a:r>
              <a:rPr lang="en-US" dirty="0" smtClean="0">
                <a:solidFill>
                  <a:schemeClr val="lt1"/>
                </a:solidFill>
                <a:effectLst>
                  <a:reflection blurRad="6350" stA="55000" endA="300" endPos="45500" dir="5400000" sy="-100000" algn="bl" rotWithShape="0"/>
                </a:effectLst>
                <a:latin typeface="+mn-lt"/>
                <a:ea typeface="+mn-ea"/>
                <a:cs typeface="+mn-cs"/>
              </a:rPr>
              <a:t> Road </a:t>
            </a:r>
            <a:r>
              <a:rPr lang="en-US" dirty="0">
                <a:solidFill>
                  <a:schemeClr val="lt1"/>
                </a:solidFill>
                <a:effectLst>
                  <a:reflection blurRad="6350" stA="55000" endA="300" endPos="45500" dir="5400000" sy="-100000" algn="bl" rotWithShape="0"/>
                </a:effectLst>
                <a:latin typeface="+mn-lt"/>
                <a:ea typeface="+mn-ea"/>
                <a:cs typeface="+mn-cs"/>
              </a:rPr>
              <a:t>Map to Solutions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20240"/>
            <a:ext cx="7696200" cy="4800600"/>
          </a:xfrm>
        </p:spPr>
        <p:txBody>
          <a:bodyPr>
            <a:normAutofit/>
          </a:bodyPr>
          <a:lstStyle/>
          <a:p>
            <a:r>
              <a:rPr lang="en-US" sz="4000" dirty="0" smtClean="0">
                <a:solidFill>
                  <a:srgbClr val="000000"/>
                </a:solidFill>
              </a:rPr>
              <a:t>Fiscal Recovery Plan.  The plan may include but not be limited to:</a:t>
            </a:r>
          </a:p>
          <a:p>
            <a:pPr lvl="1">
              <a:buClr>
                <a:srgbClr val="0F6FC6"/>
              </a:buClr>
            </a:pPr>
            <a:r>
              <a:rPr lang="en-US" sz="3600" dirty="0">
                <a:solidFill>
                  <a:srgbClr val="000000"/>
                </a:solidFill>
              </a:rPr>
              <a:t>Communication- All stakeholders</a:t>
            </a:r>
            <a:r>
              <a:rPr lang="en-US" sz="3600" dirty="0" smtClean="0">
                <a:solidFill>
                  <a:srgbClr val="000000"/>
                </a:solidFill>
              </a:rPr>
              <a:t>! (Board, Leadership, Labor, Staff, Community – including parents, Policy makers, Legislators – anyone who will listen!)</a:t>
            </a:r>
            <a:endParaRPr lang="en-US" sz="3600" dirty="0">
              <a:solidFill>
                <a:srgbClr val="000000"/>
              </a:solidFill>
            </a:endParaRPr>
          </a:p>
          <a:p>
            <a:endParaRPr lang="en-US" dirty="0" smtClean="0">
              <a:solidFill>
                <a:srgbClr val="000000"/>
              </a:solidFill>
            </a:endParaRPr>
          </a:p>
          <a:p>
            <a:pPr lvl="2"/>
            <a:endParaRPr lang="en-US" dirty="0" smtClean="0">
              <a:solidFill>
                <a:srgbClr val="000000"/>
              </a:solidFill>
            </a:endParaRPr>
          </a:p>
          <a:p>
            <a:pPr lvl="2">
              <a:buNone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987C8E3-FAB6-450F-B7B3-26A6BAF04D43}" type="slidenum">
              <a:rPr lang="en-US" smtClean="0">
                <a:solidFill>
                  <a:srgbClr val="04617B">
                    <a:shade val="90000"/>
                  </a:srgbClr>
                </a:solidFill>
              </a:rPr>
              <a:pPr>
                <a:defRPr/>
              </a:pPr>
              <a:t>20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23129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14400"/>
            <a:ext cx="8229600" cy="914400"/>
          </a:xfrm>
          <a:gradFill flip="none" rotWithShape="1">
            <a:gsLst>
              <a:gs pos="0">
                <a:schemeClr val="accent3">
                  <a:tint val="98000"/>
                  <a:shade val="25000"/>
                  <a:satMod val="250000"/>
                </a:schemeClr>
              </a:gs>
              <a:gs pos="68000">
                <a:schemeClr val="accent3">
                  <a:tint val="86000"/>
                  <a:satMod val="115000"/>
                </a:schemeClr>
              </a:gs>
              <a:gs pos="100000">
                <a:schemeClr val="accent3">
                  <a:tint val="50000"/>
                  <a:satMod val="150000"/>
                </a:schemeClr>
              </a:gs>
            </a:gsLst>
            <a:path path="circle">
              <a:fillToRect t="100000" r="100000"/>
            </a:path>
            <a:tileRect l="-100000" b="-100000"/>
          </a:gradFill>
          <a:effectLst>
            <a:outerShdw blurRad="57150" dist="38100" dir="5400000" algn="ctr" rotWithShape="0">
              <a:schemeClr val="accent3">
                <a:shade val="9000"/>
                <a:alpha val="48000"/>
                <a:satMod val="105000"/>
              </a:schemeClr>
            </a:outerShdw>
            <a:softEdge rad="63500"/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101600" h="101600"/>
          </a:sp3d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vert="horz" lIns="0" rIns="0" bIns="0" anchor="b">
            <a:normAutofit/>
          </a:bodyPr>
          <a:lstStyle/>
          <a:p>
            <a:r>
              <a:rPr lang="en-US" dirty="0" smtClean="0">
                <a:solidFill>
                  <a:schemeClr val="lt1"/>
                </a:solidFill>
                <a:effectLst>
                  <a:reflection blurRad="6350" stA="55000" endA="300" endPos="45500" dir="5400000" sy="-100000" algn="bl" rotWithShape="0"/>
                </a:effectLst>
                <a:latin typeface="+mn-lt"/>
                <a:ea typeface="+mn-ea"/>
                <a:cs typeface="+mn-cs"/>
              </a:rPr>
              <a:t> Road </a:t>
            </a:r>
            <a:r>
              <a:rPr lang="en-US" dirty="0">
                <a:solidFill>
                  <a:schemeClr val="lt1"/>
                </a:solidFill>
                <a:effectLst>
                  <a:reflection blurRad="6350" stA="55000" endA="300" endPos="45500" dir="5400000" sy="-100000" algn="bl" rotWithShape="0"/>
                </a:effectLst>
                <a:latin typeface="+mn-lt"/>
                <a:ea typeface="+mn-ea"/>
                <a:cs typeface="+mn-cs"/>
              </a:rPr>
              <a:t>Map to Solutions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20240"/>
            <a:ext cx="7086600" cy="4800600"/>
          </a:xfrm>
        </p:spPr>
        <p:txBody>
          <a:bodyPr>
            <a:normAutofit/>
          </a:bodyPr>
          <a:lstStyle/>
          <a:p>
            <a:r>
              <a:rPr lang="en-US" sz="4000" dirty="0" smtClean="0">
                <a:solidFill>
                  <a:srgbClr val="000000"/>
                </a:solidFill>
              </a:rPr>
              <a:t>Fiscal Recovery Plan, (cont’d.)</a:t>
            </a:r>
          </a:p>
          <a:p>
            <a:r>
              <a:rPr lang="en-US" sz="4000" dirty="0" smtClean="0">
                <a:solidFill>
                  <a:srgbClr val="000000"/>
                </a:solidFill>
              </a:rPr>
              <a:t>Increase Revenues</a:t>
            </a:r>
          </a:p>
          <a:p>
            <a:pPr lvl="1"/>
            <a:r>
              <a:rPr lang="en-US" sz="3200" dirty="0" smtClean="0">
                <a:solidFill>
                  <a:srgbClr val="000000"/>
                </a:solidFill>
              </a:rPr>
              <a:t>Increase ADA</a:t>
            </a:r>
          </a:p>
          <a:p>
            <a:pPr lvl="1"/>
            <a:r>
              <a:rPr lang="en-US" sz="3200" dirty="0" smtClean="0">
                <a:solidFill>
                  <a:srgbClr val="000000"/>
                </a:solidFill>
              </a:rPr>
              <a:t>State Revenues/ LCFF</a:t>
            </a:r>
          </a:p>
          <a:p>
            <a:pPr lvl="1"/>
            <a:r>
              <a:rPr lang="en-US" sz="3200" dirty="0" smtClean="0">
                <a:solidFill>
                  <a:srgbClr val="000000"/>
                </a:solidFill>
              </a:rPr>
              <a:t>Donations</a:t>
            </a:r>
          </a:p>
          <a:p>
            <a:pPr lvl="1"/>
            <a:r>
              <a:rPr lang="en-US" sz="3200" dirty="0" smtClean="0">
                <a:solidFill>
                  <a:srgbClr val="000000"/>
                </a:solidFill>
              </a:rPr>
              <a:t>Grants</a:t>
            </a:r>
          </a:p>
          <a:p>
            <a:pPr lvl="2"/>
            <a:endParaRPr lang="en-US" dirty="0" smtClean="0">
              <a:solidFill>
                <a:srgbClr val="000000"/>
              </a:solidFill>
            </a:endParaRPr>
          </a:p>
          <a:p>
            <a:pPr lvl="2">
              <a:buNone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987C8E3-FAB6-450F-B7B3-26A6BAF04D43}" type="slidenum">
              <a:rPr lang="en-US" smtClean="0">
                <a:solidFill>
                  <a:srgbClr val="04617B">
                    <a:shade val="90000"/>
                  </a:srgbClr>
                </a:solidFill>
              </a:rPr>
              <a:pPr>
                <a:defRPr/>
              </a:pPr>
              <a:t>21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601542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14400"/>
            <a:ext cx="8229600" cy="914400"/>
          </a:xfrm>
          <a:gradFill flip="none" rotWithShape="1">
            <a:gsLst>
              <a:gs pos="0">
                <a:schemeClr val="accent3">
                  <a:tint val="98000"/>
                  <a:shade val="25000"/>
                  <a:satMod val="250000"/>
                </a:schemeClr>
              </a:gs>
              <a:gs pos="68000">
                <a:schemeClr val="accent3">
                  <a:tint val="86000"/>
                  <a:satMod val="115000"/>
                </a:schemeClr>
              </a:gs>
              <a:gs pos="100000">
                <a:schemeClr val="accent3">
                  <a:tint val="50000"/>
                  <a:satMod val="150000"/>
                </a:schemeClr>
              </a:gs>
            </a:gsLst>
            <a:path path="circle">
              <a:fillToRect t="100000" r="100000"/>
            </a:path>
            <a:tileRect l="-100000" b="-100000"/>
          </a:gradFill>
          <a:effectLst>
            <a:outerShdw blurRad="57150" dist="38100" dir="5400000" algn="ctr" rotWithShape="0">
              <a:schemeClr val="accent3">
                <a:shade val="9000"/>
                <a:alpha val="48000"/>
                <a:satMod val="105000"/>
              </a:schemeClr>
            </a:outerShdw>
            <a:softEdge rad="63500"/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101600" h="101600"/>
          </a:sp3d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vert="horz" lIns="0" rIns="0" bIns="0" anchor="b">
            <a:normAutofit/>
          </a:bodyPr>
          <a:lstStyle/>
          <a:p>
            <a:r>
              <a:rPr lang="en-US" dirty="0" smtClean="0">
                <a:solidFill>
                  <a:schemeClr val="lt1"/>
                </a:solidFill>
                <a:effectLst>
                  <a:reflection blurRad="6350" stA="55000" endA="300" endPos="45500" dir="5400000" sy="-100000" algn="bl" rotWithShape="0"/>
                </a:effectLst>
                <a:latin typeface="+mn-lt"/>
                <a:ea typeface="+mn-ea"/>
                <a:cs typeface="+mn-cs"/>
              </a:rPr>
              <a:t> Road </a:t>
            </a:r>
            <a:r>
              <a:rPr lang="en-US" dirty="0">
                <a:solidFill>
                  <a:schemeClr val="lt1"/>
                </a:solidFill>
                <a:effectLst>
                  <a:reflection blurRad="6350" stA="55000" endA="300" endPos="45500" dir="5400000" sy="-100000" algn="bl" rotWithShape="0"/>
                </a:effectLst>
                <a:latin typeface="+mn-lt"/>
                <a:ea typeface="+mn-ea"/>
                <a:cs typeface="+mn-cs"/>
              </a:rPr>
              <a:t>Map to Solutions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20240"/>
            <a:ext cx="8382000" cy="4800600"/>
          </a:xfrm>
        </p:spPr>
        <p:txBody>
          <a:bodyPr>
            <a:normAutofit/>
          </a:bodyPr>
          <a:lstStyle/>
          <a:p>
            <a:r>
              <a:rPr lang="en-US" sz="4000" dirty="0" smtClean="0">
                <a:solidFill>
                  <a:srgbClr val="000000"/>
                </a:solidFill>
              </a:rPr>
              <a:t>Fiscal Recovery Plan, (cont’d.)</a:t>
            </a:r>
          </a:p>
          <a:p>
            <a:r>
              <a:rPr lang="en-US" sz="4000" dirty="0" smtClean="0">
                <a:solidFill>
                  <a:srgbClr val="000000"/>
                </a:solidFill>
              </a:rPr>
              <a:t>Decrease Expenditures </a:t>
            </a:r>
          </a:p>
          <a:p>
            <a:pPr lvl="1"/>
            <a:r>
              <a:rPr lang="en-US" sz="3000" dirty="0" smtClean="0">
                <a:solidFill>
                  <a:srgbClr val="000000"/>
                </a:solidFill>
              </a:rPr>
              <a:t>Prepare for the worst/ hope for the best!</a:t>
            </a:r>
          </a:p>
          <a:p>
            <a:pPr lvl="1"/>
            <a:r>
              <a:rPr lang="en-US" sz="3200" dirty="0" smtClean="0">
                <a:solidFill>
                  <a:srgbClr val="000000"/>
                </a:solidFill>
              </a:rPr>
              <a:t>Sooner vs. Later</a:t>
            </a:r>
          </a:p>
          <a:p>
            <a:pPr lvl="2"/>
            <a:r>
              <a:rPr lang="en-US" sz="2900" dirty="0" smtClean="0">
                <a:solidFill>
                  <a:srgbClr val="000000"/>
                </a:solidFill>
              </a:rPr>
              <a:t>Spending and Hiring Freeze</a:t>
            </a:r>
          </a:p>
          <a:p>
            <a:pPr lvl="1"/>
            <a:r>
              <a:rPr lang="en-US" sz="3200" dirty="0" smtClean="0">
                <a:solidFill>
                  <a:srgbClr val="000000"/>
                </a:solidFill>
              </a:rPr>
              <a:t>On-going vs. One-time</a:t>
            </a:r>
          </a:p>
          <a:p>
            <a:pPr lvl="2"/>
            <a:r>
              <a:rPr lang="en-US" sz="2900" dirty="0" smtClean="0">
                <a:solidFill>
                  <a:srgbClr val="000000"/>
                </a:solidFill>
              </a:rPr>
              <a:t>85% of total Unrestricted Expenditures are people and related costs</a:t>
            </a:r>
          </a:p>
          <a:p>
            <a:pPr lvl="2"/>
            <a:endParaRPr lang="en-US" dirty="0" smtClean="0">
              <a:solidFill>
                <a:srgbClr val="000000"/>
              </a:solidFill>
            </a:endParaRPr>
          </a:p>
          <a:p>
            <a:pPr lvl="2">
              <a:buNone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987C8E3-FAB6-450F-B7B3-26A6BAF04D43}" type="slidenum">
              <a:rPr lang="en-US" smtClean="0">
                <a:solidFill>
                  <a:srgbClr val="04617B">
                    <a:shade val="90000"/>
                  </a:srgbClr>
                </a:solidFill>
              </a:rPr>
              <a:pPr>
                <a:defRPr/>
              </a:pPr>
              <a:t>22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63967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Second Interim Report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Letter to the Board President dated 3/20/2013</a:t>
            </a:r>
          </a:p>
          <a:p>
            <a:pPr marL="393192" lvl="1" indent="0">
              <a:buNone/>
            </a:pPr>
            <a:r>
              <a:rPr lang="en-US" b="1" dirty="0" smtClean="0">
                <a:solidFill>
                  <a:srgbClr val="FF0000"/>
                </a:solidFill>
              </a:rPr>
              <a:t>“The district will be unable to meet its financial obligations in the subsequent fiscal year, 2013-14 and beyond…”</a:t>
            </a:r>
          </a:p>
          <a:p>
            <a:r>
              <a:rPr lang="en-US" dirty="0" smtClean="0"/>
              <a:t>Current Year 2012-13</a:t>
            </a:r>
          </a:p>
          <a:p>
            <a:pPr lvl="1"/>
            <a:r>
              <a:rPr lang="en-US" dirty="0" smtClean="0"/>
              <a:t>Projected deficit spending of ($2.44 million)</a:t>
            </a:r>
          </a:p>
          <a:p>
            <a:pPr lvl="1"/>
            <a:r>
              <a:rPr lang="en-US" dirty="0" smtClean="0"/>
              <a:t>2.7% Reserve for Economic Uncertainty</a:t>
            </a:r>
          </a:p>
          <a:p>
            <a:pPr lvl="1"/>
            <a:r>
              <a:rPr lang="en-US" dirty="0" smtClean="0"/>
              <a:t>Unable to qualify for County TRANS pool due to inability to pay</a:t>
            </a:r>
          </a:p>
          <a:p>
            <a:pPr lvl="1"/>
            <a:r>
              <a:rPr lang="en-US" dirty="0" smtClean="0"/>
              <a:t>$1.5 million in internal borrowing to cover cash shortfalls</a:t>
            </a:r>
          </a:p>
          <a:p>
            <a:pPr marL="393192" lvl="1" indent="0">
              <a:buNone/>
            </a:pP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987C8E3-FAB6-450F-B7B3-26A6BAF04D43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62405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153400" cy="1371600"/>
          </a:xfrm>
          <a:gradFill flip="none" rotWithShape="1">
            <a:gsLst>
              <a:gs pos="0">
                <a:schemeClr val="accent3">
                  <a:tint val="98000"/>
                  <a:shade val="25000"/>
                  <a:satMod val="250000"/>
                </a:schemeClr>
              </a:gs>
              <a:gs pos="68000">
                <a:schemeClr val="accent3">
                  <a:tint val="86000"/>
                  <a:satMod val="115000"/>
                </a:schemeClr>
              </a:gs>
              <a:gs pos="100000">
                <a:schemeClr val="accent3">
                  <a:tint val="50000"/>
                  <a:satMod val="150000"/>
                </a:schemeClr>
              </a:gs>
            </a:gsLst>
            <a:path path="circle">
              <a:fillToRect t="100000" r="100000"/>
            </a:path>
            <a:tileRect l="-100000" b="-100000"/>
          </a:gradFill>
          <a:effectLst>
            <a:outerShdw blurRad="57150" dist="38100" dir="5400000" algn="ctr" rotWithShape="0">
              <a:schemeClr val="accent3">
                <a:shade val="9000"/>
                <a:alpha val="48000"/>
                <a:satMod val="105000"/>
              </a:schemeClr>
            </a:outerShdw>
            <a:softEdge rad="63500"/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101600" h="101600"/>
          </a:sp3d>
          <a:extLst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vert="horz" lIns="0" rIns="0" bIns="0" anchor="b">
            <a:normAutofit/>
          </a:bodyPr>
          <a:lstStyle/>
          <a:p>
            <a:pPr marL="182880"/>
            <a:r>
              <a:rPr lang="en-US" sz="4500" dirty="0">
                <a:solidFill>
                  <a:schemeClr val="lt1"/>
                </a:solidFill>
                <a:effectLst>
                  <a:reflection blurRad="6350" stA="55000" endA="300" endPos="45500" dir="5400000" sy="-100000" algn="bl" rotWithShape="0"/>
                </a:effectLst>
                <a:latin typeface="+mn-lt"/>
                <a:ea typeface="+mn-ea"/>
                <a:cs typeface="+mn-cs"/>
              </a:rPr>
              <a:t>Unrestricted Deficit Spending</a:t>
            </a:r>
            <a:r>
              <a:rPr lang="en-US" sz="3600" dirty="0">
                <a:solidFill>
                  <a:schemeClr val="lt1"/>
                </a:solidFill>
                <a:effectLst>
                  <a:reflection blurRad="6350" stA="55000" endA="300" endPos="45500" dir="5400000" sy="-100000" algn="bl" rotWithShape="0"/>
                </a:effectLst>
                <a:latin typeface="+mn-lt"/>
                <a:ea typeface="+mn-ea"/>
                <a:cs typeface="+mn-cs"/>
              </a:rPr>
              <a:t/>
            </a:r>
            <a:br>
              <a:rPr lang="en-US" sz="3600" dirty="0">
                <a:solidFill>
                  <a:schemeClr val="lt1"/>
                </a:solidFill>
                <a:effectLst>
                  <a:reflection blurRad="6350" stA="55000" endA="300" endPos="45500" dir="5400000" sy="-100000" algn="bl" rotWithShape="0"/>
                </a:effectLst>
                <a:latin typeface="+mn-lt"/>
                <a:ea typeface="+mn-ea"/>
                <a:cs typeface="+mn-cs"/>
              </a:rPr>
            </a:br>
            <a:r>
              <a:rPr lang="en-US" sz="3200" dirty="0">
                <a:solidFill>
                  <a:schemeClr val="lt1"/>
                </a:solidFill>
                <a:effectLst>
                  <a:reflection blurRad="6350" stA="55000" endA="300" endPos="45500" dir="5400000" sy="-100000" algn="bl" rotWithShape="0"/>
                </a:effectLst>
                <a:latin typeface="+mn-lt"/>
                <a:ea typeface="+mn-ea"/>
                <a:cs typeface="+mn-cs"/>
              </a:rPr>
              <a:t>Revenue &amp; Contributions less Expenses</a:t>
            </a:r>
          </a:p>
        </p:txBody>
      </p:sp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05115856"/>
              </p:ext>
            </p:extLst>
          </p:nvPr>
        </p:nvGraphicFramePr>
        <p:xfrm>
          <a:off x="228600" y="1981200"/>
          <a:ext cx="8731250" cy="4724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987C8E3-FAB6-450F-B7B3-26A6BAF04D43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84687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Chart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71845623"/>
              </p:ext>
            </p:extLst>
          </p:nvPr>
        </p:nvGraphicFramePr>
        <p:xfrm>
          <a:off x="381000" y="1981200"/>
          <a:ext cx="8552392" cy="47910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371600"/>
          </a:xfrm>
          <a:gradFill flip="none" rotWithShape="1">
            <a:gsLst>
              <a:gs pos="0">
                <a:schemeClr val="accent3">
                  <a:tint val="98000"/>
                  <a:shade val="25000"/>
                  <a:satMod val="250000"/>
                </a:schemeClr>
              </a:gs>
              <a:gs pos="68000">
                <a:schemeClr val="accent3">
                  <a:tint val="86000"/>
                  <a:satMod val="115000"/>
                </a:schemeClr>
              </a:gs>
              <a:gs pos="100000">
                <a:schemeClr val="accent3">
                  <a:tint val="50000"/>
                  <a:satMod val="150000"/>
                </a:schemeClr>
              </a:gs>
            </a:gsLst>
            <a:path path="circle">
              <a:fillToRect t="100000" r="100000"/>
            </a:path>
            <a:tileRect l="-100000" b="-100000"/>
          </a:gradFill>
          <a:effectLst>
            <a:outerShdw blurRad="57150" dist="38100" dir="5400000" algn="ctr" rotWithShape="0">
              <a:schemeClr val="accent3">
                <a:shade val="9000"/>
                <a:alpha val="48000"/>
                <a:satMod val="105000"/>
              </a:schemeClr>
            </a:outerShdw>
            <a:softEdge rad="63500"/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101600" h="101600"/>
          </a:sp3d>
          <a:extLst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vert="horz" lIns="0" rIns="0" bIns="0" anchor="b">
            <a:normAutofit fontScale="90000"/>
          </a:bodyPr>
          <a:lstStyle/>
          <a:p>
            <a:pPr marL="182880"/>
            <a:r>
              <a:rPr lang="en-US" dirty="0">
                <a:solidFill>
                  <a:schemeClr val="lt1"/>
                </a:solidFill>
                <a:effectLst>
                  <a:reflection blurRad="6350" stA="55000" endA="300" endPos="45500" dir="5400000" sy="-100000" algn="bl" rotWithShape="0"/>
                </a:effectLst>
                <a:latin typeface="+mn-lt"/>
                <a:ea typeface="+mn-ea"/>
                <a:cs typeface="+mn-cs"/>
              </a:rPr>
              <a:t>Unrestricted Reserve Trends 2009/10 thru 2013/14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987C8E3-FAB6-450F-B7B3-26A6BAF04D43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28207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04617B"/>
                </a:solidFill>
              </a:rPr>
              <a:t>Second Interim Report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Multi-Year Projection (as of February 28, 2013)</a:t>
            </a:r>
          </a:p>
          <a:p>
            <a:pPr marL="0" indent="0">
              <a:buNone/>
            </a:pPr>
            <a:r>
              <a:rPr lang="en-US" b="1" dirty="0" smtClean="0">
                <a:solidFill>
                  <a:srgbClr val="FF0000"/>
                </a:solidFill>
              </a:rPr>
              <a:t>“The district needs to cut a total $9.5 million during the two year period of 2013-14 to 2014-15, representing a yearly average of 17.5% of unrestricted expenditures”</a:t>
            </a:r>
          </a:p>
          <a:p>
            <a:r>
              <a:rPr lang="en-US" dirty="0" smtClean="0"/>
              <a:t>Needed expenditure reductions </a:t>
            </a:r>
          </a:p>
          <a:p>
            <a:pPr lvl="1"/>
            <a:r>
              <a:rPr lang="en-US" dirty="0" smtClean="0"/>
              <a:t>2013-14  = $4.2 million</a:t>
            </a:r>
          </a:p>
          <a:p>
            <a:pPr lvl="1"/>
            <a:r>
              <a:rPr lang="en-US" dirty="0" smtClean="0"/>
              <a:t>2014-15  = $ 5.3 million</a:t>
            </a:r>
          </a:p>
          <a:p>
            <a:pPr marL="393192" lvl="1" indent="0">
              <a:buNone/>
            </a:pPr>
            <a:endParaRPr lang="en-US" b="1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987C8E3-FAB6-450F-B7B3-26A6BAF04D43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09075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04617B"/>
                </a:solidFill>
              </a:rPr>
              <a:t>Second Interim Report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935480"/>
            <a:ext cx="8686800" cy="4389120"/>
          </a:xfrm>
        </p:spPr>
        <p:txBody>
          <a:bodyPr>
            <a:normAutofit/>
          </a:bodyPr>
          <a:lstStyle/>
          <a:p>
            <a:r>
              <a:rPr lang="en-US" dirty="0" smtClean="0"/>
              <a:t>Cash</a:t>
            </a:r>
          </a:p>
          <a:p>
            <a:pPr marL="393192" lvl="1" indent="0">
              <a:buNone/>
            </a:pPr>
            <a:r>
              <a:rPr lang="en-US" b="1" dirty="0" smtClean="0">
                <a:solidFill>
                  <a:srgbClr val="FF0000"/>
                </a:solidFill>
              </a:rPr>
              <a:t>“The combination of internal borrowing and a Temporary Transfer of Funds from the County Treasury may be insufficient to cover district cash needs in fiscal year 2013-14 under the current budget projections.”</a:t>
            </a:r>
          </a:p>
          <a:p>
            <a:r>
              <a:rPr lang="en-US" dirty="0" smtClean="0"/>
              <a:t>2013-14</a:t>
            </a:r>
          </a:p>
          <a:p>
            <a:pPr lvl="1"/>
            <a:r>
              <a:rPr lang="en-US" dirty="0" smtClean="0"/>
              <a:t>Out of cash in April/May 2014 </a:t>
            </a:r>
            <a:endParaRPr lang="en-US" dirty="0"/>
          </a:p>
          <a:p>
            <a:pPr lvl="1"/>
            <a:r>
              <a:rPr lang="en-US" dirty="0" smtClean="0"/>
              <a:t>Projected cash need in 2013-14 = $3.8 million</a:t>
            </a:r>
          </a:p>
          <a:p>
            <a:pPr lvl="1"/>
            <a:r>
              <a:rPr lang="en-US" dirty="0" smtClean="0"/>
              <a:t>Projected cash payment from the state = $2.2 million</a:t>
            </a:r>
          </a:p>
          <a:p>
            <a:pPr marL="0" indent="0">
              <a:buNone/>
            </a:pPr>
            <a:r>
              <a:rPr lang="en-US" b="1" dirty="0" smtClean="0"/>
              <a:t>  </a:t>
            </a:r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987C8E3-FAB6-450F-B7B3-26A6BAF04D43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52124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40080"/>
            <a:ext cx="7955280" cy="914400"/>
          </a:xfrm>
          <a:gradFill flip="none" rotWithShape="1">
            <a:gsLst>
              <a:gs pos="0">
                <a:schemeClr val="accent3">
                  <a:tint val="98000"/>
                  <a:shade val="25000"/>
                  <a:satMod val="250000"/>
                </a:schemeClr>
              </a:gs>
              <a:gs pos="68000">
                <a:schemeClr val="accent3">
                  <a:tint val="86000"/>
                  <a:satMod val="115000"/>
                </a:schemeClr>
              </a:gs>
              <a:gs pos="100000">
                <a:schemeClr val="accent3">
                  <a:tint val="50000"/>
                  <a:satMod val="150000"/>
                </a:schemeClr>
              </a:gs>
            </a:gsLst>
            <a:path path="circle">
              <a:fillToRect t="100000" r="100000"/>
            </a:path>
            <a:tileRect l="-100000" b="-100000"/>
          </a:gradFill>
          <a:effectLst>
            <a:outerShdw blurRad="57150" dist="38100" dir="5400000" algn="ctr" rotWithShape="0">
              <a:schemeClr val="accent3">
                <a:shade val="9000"/>
                <a:alpha val="48000"/>
                <a:satMod val="105000"/>
              </a:schemeClr>
            </a:outerShdw>
            <a:softEdge rad="63500"/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101600" h="101600"/>
          </a:sp3d>
          <a:extLst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vert="horz" lIns="0" rIns="0" bIns="0" anchor="b">
            <a:normAutofit/>
          </a:bodyPr>
          <a:lstStyle/>
          <a:p>
            <a:r>
              <a:rPr lang="en-US" dirty="0" smtClean="0">
                <a:solidFill>
                  <a:schemeClr val="lt1"/>
                </a:solidFill>
                <a:effectLst>
                  <a:reflection blurRad="6350" stA="55000" endA="300" endPos="45500" dir="5400000" sy="-100000" algn="bl" rotWithShape="0"/>
                </a:effectLst>
                <a:latin typeface="+mn-lt"/>
                <a:ea typeface="+mn-ea"/>
                <a:cs typeface="+mn-cs"/>
              </a:rPr>
              <a:t> Cash </a:t>
            </a:r>
            <a:r>
              <a:rPr lang="en-US" dirty="0">
                <a:solidFill>
                  <a:schemeClr val="lt1"/>
                </a:solidFill>
                <a:effectLst>
                  <a:reflection blurRad="6350" stA="55000" endA="300" endPos="45500" dir="5400000" sy="-100000" algn="bl" rotWithShape="0"/>
                </a:effectLst>
                <a:latin typeface="+mn-lt"/>
                <a:ea typeface="+mn-ea"/>
                <a:cs typeface="+mn-cs"/>
              </a:rPr>
              <a:t>Flow Trends</a:t>
            </a:r>
          </a:p>
        </p:txBody>
      </p:sp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78971711"/>
              </p:ext>
            </p:extLst>
          </p:nvPr>
        </p:nvGraphicFramePr>
        <p:xfrm>
          <a:off x="152400" y="1676400"/>
          <a:ext cx="8807450" cy="50149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987C8E3-FAB6-450F-B7B3-26A6BAF04D43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76584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153400" cy="1371600"/>
          </a:xfrm>
          <a:gradFill flip="none" rotWithShape="1">
            <a:gsLst>
              <a:gs pos="0">
                <a:schemeClr val="accent3">
                  <a:tint val="98000"/>
                  <a:shade val="25000"/>
                  <a:satMod val="250000"/>
                </a:schemeClr>
              </a:gs>
              <a:gs pos="68000">
                <a:schemeClr val="accent3">
                  <a:tint val="86000"/>
                  <a:satMod val="115000"/>
                </a:schemeClr>
              </a:gs>
              <a:gs pos="100000">
                <a:schemeClr val="accent3">
                  <a:tint val="50000"/>
                  <a:satMod val="150000"/>
                </a:schemeClr>
              </a:gs>
            </a:gsLst>
            <a:path path="circle">
              <a:fillToRect t="100000" r="100000"/>
            </a:path>
            <a:tileRect l="-100000" b="-100000"/>
          </a:gradFill>
          <a:effectLst>
            <a:outerShdw blurRad="57150" dist="38100" dir="5400000" algn="ctr" rotWithShape="0">
              <a:schemeClr val="accent3">
                <a:shade val="9000"/>
                <a:alpha val="48000"/>
                <a:satMod val="105000"/>
              </a:schemeClr>
            </a:outerShdw>
            <a:softEdge rad="63500"/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101600" h="101600"/>
          </a:sp3d>
          <a:extLst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vert="horz" lIns="0" rIns="0" bIns="0" anchor="b">
            <a:normAutofit fontScale="90000"/>
          </a:bodyPr>
          <a:lstStyle/>
          <a:p>
            <a:pPr marL="182880"/>
            <a:r>
              <a:rPr lang="en-US" dirty="0">
                <a:solidFill>
                  <a:schemeClr val="lt1"/>
                </a:solidFill>
                <a:effectLst>
                  <a:reflection blurRad="6350" stA="55000" endA="300" endPos="45500" dir="5400000" sy="-100000" algn="bl" rotWithShape="0"/>
                </a:effectLst>
                <a:latin typeface="+mn-lt"/>
                <a:ea typeface="+mn-ea"/>
                <a:cs typeface="+mn-cs"/>
              </a:rPr>
              <a:t>2012/13 General Fund Monthly Ending Cash Balance</a:t>
            </a:r>
          </a:p>
        </p:txBody>
      </p:sp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73528705"/>
              </p:ext>
            </p:extLst>
          </p:nvPr>
        </p:nvGraphicFramePr>
        <p:xfrm>
          <a:off x="228600" y="1905000"/>
          <a:ext cx="8720667" cy="4800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987C8E3-FAB6-450F-B7B3-26A6BAF04D43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21152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901</TotalTime>
  <Words>1161</Words>
  <Application>Microsoft Office PowerPoint</Application>
  <PresentationFormat>On-screen Show (4:3)</PresentationFormat>
  <Paragraphs>216</Paragraphs>
  <Slides>22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3" baseType="lpstr">
      <vt:lpstr>Flow</vt:lpstr>
      <vt:lpstr>San Ysidro Elementary School District Fiscal Oversight Report April 11, 2013</vt:lpstr>
      <vt:lpstr> Why are we here tonight?</vt:lpstr>
      <vt:lpstr>Second Interim Report </vt:lpstr>
      <vt:lpstr>Unrestricted Deficit Spending Revenue &amp; Contributions less Expenses</vt:lpstr>
      <vt:lpstr>Unrestricted Reserve Trends 2009/10 thru 2013/14</vt:lpstr>
      <vt:lpstr>Second Interim Report </vt:lpstr>
      <vt:lpstr>Second Interim Report </vt:lpstr>
      <vt:lpstr> Cash Flow Trends</vt:lpstr>
      <vt:lpstr>2012/13 General Fund Monthly Ending Cash Balance</vt:lpstr>
      <vt:lpstr>2013/14 General Fund Monthly Ending Cash Balance</vt:lpstr>
      <vt:lpstr> AB 1200 Fiscal Oversight</vt:lpstr>
      <vt:lpstr> Interim Report Certifications</vt:lpstr>
      <vt:lpstr>Qualified/Negative Certifications</vt:lpstr>
      <vt:lpstr> Qualified/Negative Certifications</vt:lpstr>
      <vt:lpstr> County Superintendent </vt:lpstr>
      <vt:lpstr> County Superintendent </vt:lpstr>
      <vt:lpstr> County Superintendent </vt:lpstr>
      <vt:lpstr> CountySuperintendent</vt:lpstr>
      <vt:lpstr> Role of a Fiscal Advisor</vt:lpstr>
      <vt:lpstr> Road Map to Solutions</vt:lpstr>
      <vt:lpstr> Road Map to Solutions</vt:lpstr>
      <vt:lpstr> Road Map to Solutions</vt:lpstr>
    </vt:vector>
  </TitlesOfParts>
  <Company>SDCOE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wpickering</dc:creator>
  <cp:lastModifiedBy>user</cp:lastModifiedBy>
  <cp:revision>94</cp:revision>
  <cp:lastPrinted>2013-04-11T19:29:02Z</cp:lastPrinted>
  <dcterms:created xsi:type="dcterms:W3CDTF">2010-01-29T16:09:28Z</dcterms:created>
  <dcterms:modified xsi:type="dcterms:W3CDTF">2013-04-11T21:29:18Z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TC102862111033</vt:lpwstr>
  </property>
</Properties>
</file>