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Catamaran"/>
      <p:regular r:id="rId23"/>
      <p:bold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Fira Sans Extra Condensed Medium"/>
      <p:regular r:id="rId29"/>
      <p:bold r:id="rId30"/>
      <p:italic r:id="rId31"/>
      <p:boldItalic r:id="rId32"/>
    </p:embeddedFont>
    <p:embeddedFont>
      <p:font typeface="Livvic"/>
      <p:regular r:id="rId33"/>
      <p:bold r:id="rId34"/>
      <p:italic r:id="rId35"/>
      <p:boldItalic r:id="rId36"/>
    </p:embeddedFont>
    <p:embeddedFont>
      <p:font typeface="Catamaran Light"/>
      <p:regular r:id="rId37"/>
      <p:bold r:id="rId38"/>
    </p:embeddedFont>
    <p:embeddedFont>
      <p:font typeface="Gill Sans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illSans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Catamaran-bold.fntdata"/><Relationship Id="rId23" Type="http://schemas.openxmlformats.org/officeDocument/2006/relationships/font" Target="fonts/Catamaran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FiraSansExtraCondensed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FiraSansExtraCondensedMedium-italic.fntdata"/><Relationship Id="rId30" Type="http://schemas.openxmlformats.org/officeDocument/2006/relationships/font" Target="fonts/FiraSansExtraCondensedMedium-bold.fntdata"/><Relationship Id="rId11" Type="http://schemas.openxmlformats.org/officeDocument/2006/relationships/slide" Target="slides/slide7.xml"/><Relationship Id="rId33" Type="http://schemas.openxmlformats.org/officeDocument/2006/relationships/font" Target="fonts/Livvic-regular.fntdata"/><Relationship Id="rId10" Type="http://schemas.openxmlformats.org/officeDocument/2006/relationships/slide" Target="slides/slide6.xml"/><Relationship Id="rId32" Type="http://schemas.openxmlformats.org/officeDocument/2006/relationships/font" Target="fonts/FiraSansExtraCondensedMedium-boldItalic.fntdata"/><Relationship Id="rId13" Type="http://schemas.openxmlformats.org/officeDocument/2006/relationships/slide" Target="slides/slide9.xml"/><Relationship Id="rId35" Type="http://schemas.openxmlformats.org/officeDocument/2006/relationships/font" Target="fonts/Livvic-italic.fntdata"/><Relationship Id="rId12" Type="http://schemas.openxmlformats.org/officeDocument/2006/relationships/slide" Target="slides/slide8.xml"/><Relationship Id="rId34" Type="http://schemas.openxmlformats.org/officeDocument/2006/relationships/font" Target="fonts/Livvic-bold.fntdata"/><Relationship Id="rId15" Type="http://schemas.openxmlformats.org/officeDocument/2006/relationships/slide" Target="slides/slide11.xml"/><Relationship Id="rId37" Type="http://schemas.openxmlformats.org/officeDocument/2006/relationships/font" Target="fonts/CatamaranLight-regular.fntdata"/><Relationship Id="rId14" Type="http://schemas.openxmlformats.org/officeDocument/2006/relationships/slide" Target="slides/slide10.xml"/><Relationship Id="rId36" Type="http://schemas.openxmlformats.org/officeDocument/2006/relationships/font" Target="fonts/Livvic-boldItalic.fntdata"/><Relationship Id="rId17" Type="http://schemas.openxmlformats.org/officeDocument/2006/relationships/slide" Target="slides/slide13.xml"/><Relationship Id="rId39" Type="http://schemas.openxmlformats.org/officeDocument/2006/relationships/font" Target="fonts/GillSans-regular.fntdata"/><Relationship Id="rId16" Type="http://schemas.openxmlformats.org/officeDocument/2006/relationships/slide" Target="slides/slide12.xml"/><Relationship Id="rId38" Type="http://schemas.openxmlformats.org/officeDocument/2006/relationships/font" Target="fonts/CatamaranLigh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06b3dee8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06b3dee8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206b3dee8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206b3dee8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06b3dee8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06b3dee8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7ccd39fd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7ccd39fd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206b3dee8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206b3dee8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06b3dee8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06b3dee8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206b3dee8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206b3dee8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06b3dee8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06b3dee8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e13d9a7e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3e13d9a7e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13d9a7e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13d9a7e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465e7bc0b_1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465e7bc0b_1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e13d9a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e13d9a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206b3dee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206b3dee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e13d9a7e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e13d9a7e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158d5a3ec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158d5a3ec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" name="Google Shape;72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" name="Google Shape;75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" name="Google Shape;36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" name="Google Shape;47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5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hyperlink" Target="https://iefl.org" TargetMode="External"/><Relationship Id="rId5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485" l="0" r="0" t="475"/>
          <a:stretch/>
        </p:blipFill>
        <p:spPr>
          <a:xfrm flipH="1">
            <a:off x="2214590" y="0"/>
            <a:ext cx="692940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 flipH="1" rot="-5400000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 title="Copy of Primary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9573" y="2671701"/>
            <a:ext cx="1400551" cy="13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 title="IEFL_25_sitting_v1.jpg"/>
          <p:cNvPicPr preferRelativeResize="0"/>
          <p:nvPr/>
        </p:nvPicPr>
        <p:blipFill rotWithShape="1">
          <a:blip r:embed="rId5">
            <a:alphaModFix/>
          </a:blip>
          <a:srcRect b="0" l="19" r="29" t="0"/>
          <a:stretch/>
        </p:blipFill>
        <p:spPr>
          <a:xfrm>
            <a:off x="1430792" y="0"/>
            <a:ext cx="771336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/>
          <p:nvPr/>
        </p:nvSpPr>
        <p:spPr>
          <a:xfrm rot="5400000">
            <a:off x="1682775" y="154200"/>
            <a:ext cx="27783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>
            <p:ph idx="1" type="subTitle"/>
          </p:nvPr>
        </p:nvSpPr>
        <p:spPr>
          <a:xfrm>
            <a:off x="1039575" y="3206400"/>
            <a:ext cx="26700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21 - 26 de junio de 2025</a:t>
            </a:r>
            <a:endParaRPr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Yucaipa, California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25" name="Google Shape;125;p22"/>
          <p:cNvSpPr txBox="1"/>
          <p:nvPr>
            <p:ph type="ctrTitle"/>
          </p:nvPr>
        </p:nvSpPr>
        <p:spPr>
          <a:xfrm>
            <a:off x="690650" y="1548825"/>
            <a:ext cx="49413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</a:rPr>
              <a:t>IEFLP 2026</a:t>
            </a:r>
            <a:endParaRPr sz="3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</a:rPr>
              <a:t>Conferencia de Liderazgo de Verano</a:t>
            </a:r>
            <a:endParaRPr sz="3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393750" y="1125150"/>
            <a:ext cx="8356500" cy="3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Formulario de solicitud completo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Descripción de actividades escolares y comunitarias (en la solicitud)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Declaración autobiográfica (250 palabras)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Dos (2) cartas de recomendación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Historial de calificaciones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Formulario de consentimiento y acuerdo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Historial médico</a:t>
            </a:r>
            <a:endParaRPr sz="2600"/>
          </a:p>
        </p:txBody>
      </p:sp>
      <p:sp>
        <p:nvSpPr>
          <p:cNvPr id="239" name="Google Shape;239;p31"/>
          <p:cNvSpPr txBox="1"/>
          <p:nvPr>
            <p:ph type="ctrTitle"/>
          </p:nvPr>
        </p:nvSpPr>
        <p:spPr>
          <a:xfrm>
            <a:off x="1240750" y="569400"/>
            <a:ext cx="6391800" cy="6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Componentes de la Solicitud</a:t>
            </a:r>
            <a:endParaRPr sz="35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/>
          <p:nvPr/>
        </p:nvSpPr>
        <p:spPr>
          <a:xfrm rot="-5400000">
            <a:off x="5713200" y="7375"/>
            <a:ext cx="2330400" cy="31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3">
            <a:alphaModFix/>
          </a:blip>
          <a:srcRect b="0" l="0" r="37496" t="0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>
            <p:ph type="ctrTitle"/>
          </p:nvPr>
        </p:nvSpPr>
        <p:spPr>
          <a:xfrm>
            <a:off x="5397750" y="5323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¡Las aplicaciones para estudiantes se abrirán a mediados de diciembre!</a:t>
            </a:r>
            <a:endParaRPr sz="4300">
              <a:solidFill>
                <a:schemeClr val="lt1"/>
              </a:solidFill>
            </a:endParaRPr>
          </a:p>
        </p:txBody>
      </p:sp>
      <p:sp>
        <p:nvSpPr>
          <p:cNvPr id="247" name="Google Shape;247;p32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ivvic"/>
                <a:ea typeface="Livvic"/>
                <a:cs typeface="Livvic"/>
                <a:sym typeface="Livvic"/>
              </a:rPr>
              <a:t>La fecha límite para enviar tu aplicación es la primera semana de marzo antes de las 11:59 p. m.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ivvic"/>
                <a:ea typeface="Livvic"/>
                <a:cs typeface="Livvic"/>
                <a:sym typeface="Livvic"/>
              </a:rPr>
              <a:t>Encuentra la solicitud en línea en: </a:t>
            </a:r>
            <a:r>
              <a:rPr b="1" lang="en" sz="1800" u="sng">
                <a:latin typeface="Livvic"/>
                <a:ea typeface="Livvic"/>
                <a:cs typeface="Livvic"/>
                <a:sym typeface="Livvic"/>
                <a:hlinkClick r:id="rId4"/>
              </a:rPr>
              <a:t>https://iefl.org</a:t>
            </a:r>
            <a:endParaRPr b="1" sz="1800"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248" name="Google Shape;248;p32" title="FAC.jpg"/>
          <p:cNvPicPr preferRelativeResize="0"/>
          <p:nvPr/>
        </p:nvPicPr>
        <p:blipFill rotWithShape="1">
          <a:blip r:embed="rId5">
            <a:alphaModFix/>
          </a:blip>
          <a:srcRect b="0" l="15336" r="26238" t="0"/>
          <a:stretch/>
        </p:blipFill>
        <p:spPr>
          <a:xfrm>
            <a:off x="103675" y="271375"/>
            <a:ext cx="4680402" cy="450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/>
          <p:nvPr/>
        </p:nvSpPr>
        <p:spPr>
          <a:xfrm rot="-5400000">
            <a:off x="-75525" y="3444925"/>
            <a:ext cx="1057500" cy="1070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>
            <p:ph idx="1" type="body"/>
          </p:nvPr>
        </p:nvSpPr>
        <p:spPr>
          <a:xfrm>
            <a:off x="642050" y="1048950"/>
            <a:ext cx="6698700" cy="3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>
                <a:latin typeface="Catamaran"/>
                <a:ea typeface="Catamaran"/>
                <a:cs typeface="Catamaran"/>
                <a:sym typeface="Catamaran"/>
              </a:rPr>
              <a:t>“Desde que asistí al campamento en 2014, muchas cosas han sucedido... He logrado tanto que me siento muy orgullosa de mí misma... Todos mis logros me han motivado a retribuir a mi comunidad y continuar marcando la diferencia en el futuro."</a:t>
            </a:r>
            <a:br>
              <a:rPr lang="en" sz="20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</a:br>
            <a:r>
              <a:rPr b="1" lang="en" sz="20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– Maribel R.</a:t>
            </a:r>
            <a:endParaRPr sz="1400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None/>
            </a:pPr>
            <a:r>
              <a:rPr lang="en" sz="2100">
                <a:latin typeface="Catamaran"/>
                <a:ea typeface="Catamaran"/>
                <a:cs typeface="Catamaran"/>
                <a:sym typeface="Catamaran"/>
              </a:rPr>
              <a:t>“Esta experiencia ha aumentado mi confianza para comunicarme con muchas personas. Me motivó a involucrarme más."</a:t>
            </a:r>
            <a:br>
              <a:rPr lang="en" sz="20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</a:br>
            <a:r>
              <a:rPr b="1" lang="en" sz="20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– Alfredo L</a:t>
            </a:r>
            <a:endParaRPr sz="1000"/>
          </a:p>
        </p:txBody>
      </p:sp>
      <p:sp>
        <p:nvSpPr>
          <p:cNvPr id="255" name="Google Shape;255;p33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3"/>
          <p:cNvSpPr txBox="1"/>
          <p:nvPr>
            <p:ph idx="2" type="subTitle"/>
          </p:nvPr>
        </p:nvSpPr>
        <p:spPr>
          <a:xfrm>
            <a:off x="642050" y="540000"/>
            <a:ext cx="6140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Livvic"/>
                <a:ea typeface="Livvic"/>
                <a:cs typeface="Livvic"/>
                <a:sym typeface="Livvic"/>
              </a:rPr>
              <a:t>Testimonios de Exalumnos:</a:t>
            </a:r>
            <a:endParaRPr b="1" sz="3500">
              <a:solidFill>
                <a:schemeClr val="accent4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3"/>
          <p:cNvSpPr/>
          <p:nvPr/>
        </p:nvSpPr>
        <p:spPr>
          <a:xfrm rot="-5400000">
            <a:off x="8088950" y="-806200"/>
            <a:ext cx="2330400" cy="31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idx="1" type="body"/>
          </p:nvPr>
        </p:nvSpPr>
        <p:spPr>
          <a:xfrm>
            <a:off x="642050" y="820350"/>
            <a:ext cx="8012700" cy="3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en" sz="2200">
                <a:latin typeface="Catamaran"/>
                <a:ea typeface="Catamaran"/>
                <a:cs typeface="Catamaran"/>
                <a:sym typeface="Catamaran"/>
              </a:rPr>
              <a:t>“Asistir a este campamento tuvo un gran impacto en mí. También me hizo darme cuenta de cuánto han luchado las minorías para llegar a donde estamos hoy."</a:t>
            </a:r>
            <a:br>
              <a:rPr lang="en" sz="220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en" sz="220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– Maribel B.</a:t>
            </a:r>
            <a:endParaRPr b="1" sz="22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None/>
            </a:pPr>
            <a:r>
              <a:rPr lang="en" sz="2200">
                <a:latin typeface="Catamaran"/>
                <a:ea typeface="Catamaran"/>
                <a:cs typeface="Catamaran"/>
                <a:sym typeface="Catamaran"/>
              </a:rPr>
              <a:t>“¿Cómo puedo describir con palabras uno de los MEJORES momentos que he vivido en muchos años? Fue una experiencia MÁGICA conocer a todos y saber que podía ser YO MISMA... Hizo un gran cambio en mi persona, mi alma, mi mente, y lo mejor fue que todos en el campamento me hicieron darme cuenta de cómo puedo ser la MEJOR."</a:t>
            </a:r>
            <a:br>
              <a:rPr lang="en" sz="220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en" sz="220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– Nubia G.</a:t>
            </a:r>
            <a:endParaRPr sz="22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1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63" name="Google Shape;263;p34"/>
          <p:cNvSpPr txBox="1"/>
          <p:nvPr>
            <p:ph idx="2" type="subTitle"/>
          </p:nvPr>
        </p:nvSpPr>
        <p:spPr>
          <a:xfrm>
            <a:off x="642050" y="387600"/>
            <a:ext cx="6140400" cy="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Livvic"/>
                <a:ea typeface="Livvic"/>
                <a:cs typeface="Livvic"/>
                <a:sym typeface="Livvic"/>
              </a:rPr>
              <a:t>Testimonios de Exalumnos:</a:t>
            </a:r>
            <a:endParaRPr b="1" sz="3500">
              <a:solidFill>
                <a:schemeClr val="accent4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>
            <p:ph type="ctrTitle"/>
          </p:nvPr>
        </p:nvSpPr>
        <p:spPr>
          <a:xfrm>
            <a:off x="5473950" y="463470"/>
            <a:ext cx="3510000" cy="9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¿Qué hacemos en el campamento?</a:t>
            </a:r>
            <a:endParaRPr/>
          </a:p>
        </p:txBody>
      </p:sp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 b="5985" l="10778" r="17367" t="11682"/>
          <a:stretch/>
        </p:blipFill>
        <p:spPr>
          <a:xfrm>
            <a:off x="0" y="-36375"/>
            <a:ext cx="2460150" cy="169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4">
            <a:alphaModFix/>
          </a:blip>
          <a:srcRect b="9282" l="38691" r="11512" t="12316"/>
          <a:stretch/>
        </p:blipFill>
        <p:spPr>
          <a:xfrm>
            <a:off x="2460150" y="-532263"/>
            <a:ext cx="2841277" cy="2682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 rotWithShape="1">
          <a:blip r:embed="rId5">
            <a:alphaModFix/>
          </a:blip>
          <a:srcRect b="9176" l="7916" r="19650" t="4250"/>
          <a:stretch/>
        </p:blipFill>
        <p:spPr>
          <a:xfrm>
            <a:off x="0" y="1653900"/>
            <a:ext cx="2460150" cy="176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5"/>
          <p:cNvPicPr preferRelativeResize="0"/>
          <p:nvPr/>
        </p:nvPicPr>
        <p:blipFill rotWithShape="1">
          <a:blip r:embed="rId6">
            <a:alphaModFix/>
          </a:blip>
          <a:srcRect b="7952" l="13197" r="10425" t="6715"/>
          <a:stretch/>
        </p:blipFill>
        <p:spPr>
          <a:xfrm>
            <a:off x="2460150" y="2022400"/>
            <a:ext cx="2841277" cy="19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 rotWithShape="1">
          <a:blip r:embed="rId7">
            <a:alphaModFix/>
          </a:blip>
          <a:srcRect b="11344" l="11518" r="9367" t="5543"/>
          <a:stretch/>
        </p:blipFill>
        <p:spPr>
          <a:xfrm>
            <a:off x="0" y="3417000"/>
            <a:ext cx="2798950" cy="17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 rotWithShape="1">
          <a:blip r:embed="rId8">
            <a:alphaModFix/>
          </a:blip>
          <a:srcRect b="34288" l="32989" r="35672" t="42327"/>
          <a:stretch/>
        </p:blipFill>
        <p:spPr>
          <a:xfrm>
            <a:off x="2611375" y="3925775"/>
            <a:ext cx="2690048" cy="120358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5728950" y="1390350"/>
            <a:ext cx="3000000" cy="31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Talleres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Hablar en </a:t>
            </a: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público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Sesiones de Cultura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Construcción de Comunidad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Actividades Recreativas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tamaran Light"/>
              <a:buChar char="●"/>
            </a:pPr>
            <a:r>
              <a:rPr lang="en" sz="2100">
                <a:latin typeface="Catamaran Light"/>
                <a:ea typeface="Catamaran Light"/>
                <a:cs typeface="Catamaran Light"/>
                <a:sym typeface="Catamaran Light"/>
              </a:rPr>
              <a:t>¡Juegos y Cantos!</a:t>
            </a:r>
            <a:endParaRPr sz="21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842200" y="239400"/>
            <a:ext cx="750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Dos exalumnos notables de IEFLP:</a:t>
            </a:r>
            <a:endParaRPr/>
          </a:p>
        </p:txBody>
      </p:sp>
      <p:sp>
        <p:nvSpPr>
          <p:cNvPr id="281" name="Google Shape;281;p36"/>
          <p:cNvSpPr txBox="1"/>
          <p:nvPr/>
        </p:nvSpPr>
        <p:spPr>
          <a:xfrm>
            <a:off x="164225" y="3799500"/>
            <a:ext cx="4138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tamaran"/>
                <a:ea typeface="Catamaran"/>
                <a:cs typeface="Catamaran"/>
                <a:sym typeface="Catamaran"/>
              </a:rPr>
              <a:t>Dr. Raúl Ruiz (’87)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latin typeface="Catamaran"/>
                <a:ea typeface="Catamaran"/>
                <a:cs typeface="Catamaran"/>
                <a:sym typeface="Catamaran"/>
              </a:rPr>
              <a:t>Congresista de EE.UU.</a:t>
            </a:r>
            <a:endParaRPr sz="17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700">
                <a:latin typeface="Catamaran"/>
                <a:ea typeface="Catamaran"/>
                <a:cs typeface="Catamaran"/>
                <a:sym typeface="Catamaran"/>
              </a:rPr>
              <a:t>36.º Distrito Congresional de California</a:t>
            </a:r>
            <a:endParaRPr sz="17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775575" y="3875700"/>
            <a:ext cx="41385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tamaran"/>
                <a:ea typeface="Catamaran"/>
                <a:cs typeface="Catamaran"/>
                <a:sym typeface="Catamaran"/>
              </a:rPr>
              <a:t>Pete Aguilar (’93)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latin typeface="Catamaran"/>
                <a:ea typeface="Catamaran"/>
                <a:cs typeface="Catamaran"/>
                <a:sym typeface="Catamaran"/>
              </a:rPr>
              <a:t>Congresista de EE.UU.</a:t>
            </a:r>
            <a:endParaRPr sz="17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700">
                <a:latin typeface="Catamaran"/>
                <a:ea typeface="Catamaran"/>
                <a:cs typeface="Catamaran"/>
                <a:sym typeface="Catamaran"/>
              </a:rPr>
              <a:t>31.º Distrito Congresional de California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900" y="1109375"/>
            <a:ext cx="1877150" cy="276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1537" y="1185575"/>
            <a:ext cx="1786585" cy="27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 title="IEFLP Logo 1984 CMYK Blu OF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9000" y="1583875"/>
            <a:ext cx="2070501" cy="19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>
            <p:ph type="ctrTitle"/>
          </p:nvPr>
        </p:nvSpPr>
        <p:spPr>
          <a:xfrm>
            <a:off x="-85275" y="1031825"/>
            <a:ext cx="3988800" cy="115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Mesa Directiva de IEFLP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2876250" y="149500"/>
            <a:ext cx="6267900" cy="4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Directivos</a:t>
            </a:r>
            <a:endParaRPr b="1" i="1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Dr. R.C. Heredia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’92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Chair</a:t>
            </a:r>
            <a:endParaRPr i="1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Richard Cabrera LVN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’88, </a:t>
            </a:r>
            <a:r>
              <a:rPr lang="en">
                <a:latin typeface="Catamaran"/>
                <a:ea typeface="Catamaran"/>
                <a:cs typeface="Catamaran"/>
                <a:sym typeface="Catamaran"/>
              </a:rPr>
              <a:t>Vice-Chair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Mindy Danira Gómez  </a:t>
            </a:r>
            <a:r>
              <a:rPr lang="en">
                <a:solidFill>
                  <a:srgbClr val="0070C0"/>
                </a:solidFill>
                <a:latin typeface="Catamaran"/>
                <a:ea typeface="Catamaran"/>
                <a:cs typeface="Catamaran"/>
                <a:sym typeface="Catamaran"/>
              </a:rPr>
              <a:t>’00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, Vice-Chair</a:t>
            </a:r>
            <a:endParaRPr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Dr. Farah Meadows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’91, </a:t>
            </a:r>
            <a:r>
              <a:rPr lang="en">
                <a:latin typeface="Catamaran"/>
                <a:ea typeface="Catamaran"/>
                <a:cs typeface="Catamaran"/>
                <a:sym typeface="Catamaran"/>
              </a:rPr>
              <a:t>Vice-Chair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Rudy Monterrosa, Esq.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’88, </a:t>
            </a:r>
            <a:r>
              <a:rPr lang="en">
                <a:latin typeface="Catamaran"/>
                <a:ea typeface="Catamaran"/>
                <a:cs typeface="Catamaran"/>
                <a:sym typeface="Catamaran"/>
              </a:rPr>
              <a:t>Vice-Chair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Judith Segura-Mora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’85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, Vice-Chair</a:t>
            </a:r>
            <a:endParaRPr>
              <a:solidFill>
                <a:srgbClr val="0066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403225" lvl="0" marL="403225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	Vanessa S. Ibarra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’98, </a:t>
            </a:r>
            <a:r>
              <a:rPr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Secretary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403225" lvl="0" marL="403225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Elizabeth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Segura Vargas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’87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Treas.</a:t>
            </a:r>
            <a:endParaRPr i="1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403225" lvl="0" marL="403225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00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Miembros</a:t>
            </a:r>
            <a:endParaRPr b="1" i="1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             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• Michael Arteaga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•Marissa Heredia • Michael Arteaga •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Carlos E. Monagas, Esq.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’85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• Enrique Monagas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•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Dr. Cynthia Olivo •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Arturo Rodriguez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• Carlos A. Trujillo </a:t>
            </a:r>
            <a:r>
              <a:rPr lang="en">
                <a:solidFill>
                  <a:srgbClr val="0066FF"/>
                </a:solidFill>
                <a:latin typeface="Catamaran"/>
                <a:ea typeface="Catamaran"/>
                <a:cs typeface="Catamaran"/>
                <a:sym typeface="Catamaran"/>
              </a:rPr>
              <a:t>’95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• Félix Zúñiga </a:t>
            </a:r>
            <a:endParaRPr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3071550" y="4367650"/>
            <a:ext cx="5877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ctr">
              <a:lnSpc>
                <a:spcPct val="8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Miembros Eméritos</a:t>
            </a:r>
            <a:endParaRPr b="1" i="1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              • </a:t>
            </a:r>
            <a:r>
              <a:rPr lang="en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Frank Acosta • Susan Castro • Rocket “Reyes” Rios • Henry Vasquez •</a:t>
            </a:r>
            <a:endParaRPr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93" name="Google Shape;293;p37" title="IEFLP Logo 1984 CMYK Blu OF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750" y="2283200"/>
            <a:ext cx="2070501" cy="196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298" name="Google Shape;2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63" y="2782231"/>
            <a:ext cx="1079241" cy="1061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icon&#10;&#10;Description automatically generated" id="299" name="Google Shape;29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776" y="1300254"/>
            <a:ext cx="1124223" cy="11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8"/>
          <p:cNvSpPr txBox="1"/>
          <p:nvPr/>
        </p:nvSpPr>
        <p:spPr>
          <a:xfrm>
            <a:off x="107100" y="169250"/>
            <a:ext cx="8929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213F9A"/>
                </a:solidFill>
                <a:latin typeface="Livvic"/>
                <a:ea typeface="Livvic"/>
                <a:cs typeface="Livvic"/>
                <a:sym typeface="Livvic"/>
              </a:rPr>
              <a:t>¡Conéctate con nosotros en las redes sociales!</a:t>
            </a:r>
            <a:endParaRPr>
              <a:solidFill>
                <a:srgbClr val="213F9A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1850000" y="2912538"/>
            <a:ext cx="6568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 u="sng">
                <a:solidFill>
                  <a:srgbClr val="0070C0"/>
                </a:solidFill>
                <a:latin typeface="Catamaran"/>
                <a:ea typeface="Catamaran"/>
                <a:cs typeface="Catamaran"/>
                <a:sym typeface="Catamaran"/>
              </a:rPr>
              <a:t>instagram.com/IEFLP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1850000" y="1380675"/>
            <a:ext cx="656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0070C0"/>
                </a:solidFill>
                <a:latin typeface="Catamaran"/>
                <a:ea typeface="Catamaran"/>
                <a:cs typeface="Catamaran"/>
                <a:sym typeface="Catamaran"/>
              </a:rPr>
              <a:t>facebook.com/InlandEmpireFutureLeadersProgram</a:t>
            </a:r>
            <a:endParaRPr b="1" sz="3600" u="sng">
              <a:solidFill>
                <a:srgbClr val="0070C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>
            <p:ph type="title"/>
          </p:nvPr>
        </p:nvSpPr>
        <p:spPr>
          <a:xfrm>
            <a:off x="295600" y="396100"/>
            <a:ext cx="607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4"/>
                </a:solidFill>
              </a:rPr>
              <a:t>Información de Contacto</a:t>
            </a:r>
            <a:endParaRPr u="sng">
              <a:solidFill>
                <a:schemeClr val="accent4"/>
              </a:solidFill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558350" y="1167300"/>
            <a:ext cx="8391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ctr">
              <a:spcBef>
                <a:spcPts val="1320"/>
              </a:spcBef>
              <a:spcAft>
                <a:spcPts val="0"/>
              </a:spcAft>
              <a:buNone/>
            </a:pPr>
            <a:r>
              <a:rPr b="1" lang="en" sz="3700">
                <a:latin typeface="Livvic"/>
                <a:ea typeface="Livvic"/>
                <a:cs typeface="Livvic"/>
                <a:sym typeface="Livvic"/>
              </a:rPr>
              <a:t>Apoyo para la solicitud/preguntas:</a:t>
            </a:r>
            <a:endParaRPr b="1" sz="4200">
              <a:solidFill>
                <a:srgbClr val="262626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-285750" lvl="0" marL="285750" rtl="0" algn="ctr">
              <a:spcBef>
                <a:spcPts val="108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Correo electrónico:</a:t>
            </a:r>
            <a:r>
              <a:rPr b="1" lang="en" sz="38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lang="en" sz="3800" u="sng">
                <a:solidFill>
                  <a:srgbClr val="3366FF"/>
                </a:solidFill>
                <a:latin typeface="Catamaran"/>
                <a:ea typeface="Catamaran"/>
                <a:cs typeface="Catamaran"/>
                <a:sym typeface="Catamaran"/>
              </a:rPr>
              <a:t>application@iefl.org</a:t>
            </a:r>
            <a:endParaRPr b="1" sz="3800">
              <a:solidFill>
                <a:srgbClr val="262626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85750" lvl="0" marL="285750" rtl="0" algn="ctr">
              <a:spcBef>
                <a:spcPts val="108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Sitio web:</a:t>
            </a:r>
            <a:r>
              <a:rPr b="1" lang="en" sz="3800">
                <a:solidFill>
                  <a:srgbClr val="262626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b="1" lang="en" sz="3800" u="sng">
                <a:solidFill>
                  <a:srgbClr val="3366FF"/>
                </a:solidFill>
                <a:latin typeface="Catamaran"/>
                <a:ea typeface="Catamaran"/>
                <a:cs typeface="Catamaran"/>
                <a:sym typeface="Catamaran"/>
              </a:rPr>
              <a:t>http://www.IEFL.org</a:t>
            </a:r>
            <a:endParaRPr sz="340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 title="IMG_4845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50" y="-663375"/>
            <a:ext cx="9143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/>
          <p:nvPr/>
        </p:nvSpPr>
        <p:spPr>
          <a:xfrm flipH="1" rot="-5400000">
            <a:off x="3817450" y="-2007400"/>
            <a:ext cx="1509000" cy="615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type="title"/>
          </p:nvPr>
        </p:nvSpPr>
        <p:spPr>
          <a:xfrm>
            <a:off x="1492500" y="485175"/>
            <a:ext cx="623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PROGRAMA DE DESARROLLO DE LIDERAZGO ESTUDIANTIL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133" name="Google Shape;133;p23"/>
          <p:cNvSpPr/>
          <p:nvPr/>
        </p:nvSpPr>
        <p:spPr>
          <a:xfrm flipH="1" rot="-5400000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3"/>
          <p:cNvSpPr/>
          <p:nvPr/>
        </p:nvSpPr>
        <p:spPr>
          <a:xfrm flipH="1" rot="-5400000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/>
          <p:nvPr/>
        </p:nvSpPr>
        <p:spPr>
          <a:xfrm flipH="1" rot="-5400000">
            <a:off x="4048200" y="-649875"/>
            <a:ext cx="1047600" cy="6159000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 txBox="1"/>
          <p:nvPr>
            <p:ph type="title"/>
          </p:nvPr>
        </p:nvSpPr>
        <p:spPr>
          <a:xfrm>
            <a:off x="1691300" y="1997200"/>
            <a:ext cx="576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“</a:t>
            </a:r>
            <a:r>
              <a:rPr i="1" lang="en" sz="2600">
                <a:solidFill>
                  <a:schemeClr val="lt1"/>
                </a:solidFill>
              </a:rPr>
              <a:t>FORMAMOS FUTUROS LÍDERES”</a:t>
            </a:r>
            <a:endParaRPr i="1" sz="2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>
                <a:solidFill>
                  <a:schemeClr val="lt1"/>
                </a:solidFill>
              </a:rPr>
              <a:t>1984 - 2026</a:t>
            </a:r>
            <a:endParaRPr i="1"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ctrTitle"/>
          </p:nvPr>
        </p:nvSpPr>
        <p:spPr>
          <a:xfrm rot="-5400000">
            <a:off x="-1943250" y="2156300"/>
            <a:ext cx="43740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Historia de IEFL</a:t>
            </a:r>
            <a:endParaRPr sz="4000"/>
          </a:p>
        </p:txBody>
      </p:sp>
      <p:sp>
        <p:nvSpPr>
          <p:cNvPr id="142" name="Google Shape;142;p24"/>
          <p:cNvSpPr txBox="1"/>
          <p:nvPr>
            <p:ph idx="4294967295" type="subTitle"/>
          </p:nvPr>
        </p:nvSpPr>
        <p:spPr>
          <a:xfrm flipH="1">
            <a:off x="909600" y="151325"/>
            <a:ext cx="5042700" cy="22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 1983, la educadora del condado de San Bernardino, Susan Castro, asistió a una conferencia estatal de la Asociación de Educadores Mexicoamericanos (AMAE). Se sintió impresionada por una presentación de estudiantes de preparatoria que habían asistido a una conferencia de liderazgo de AMAE. Susan reconoció que un programa así podría beneficiar a la juventud latina del Inland Empire, el grupo étnico más grande en nuestras escuelas públicas y la población con la tasa de deserción escolar más alta. Recurrió a la ayuda de educadores locales para hacer realidad su visión. Henry Vázquez, Bill Ellison y Frank Acosta respondieron a su llamado. Se sumó apoyo adicional del Dr. Tom Rivera, Decano Asociado de Estudios de Pregrado en la Universidad Estatal de California, San Bernardino.</a:t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 flipH="1" rot="-5400000">
            <a:off x="83000" y="-82950"/>
            <a:ext cx="548400" cy="71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/>
          <p:nvPr/>
        </p:nvSpPr>
        <p:spPr>
          <a:xfrm flipH="1" rot="-5400000">
            <a:off x="7474475" y="3397650"/>
            <a:ext cx="891300" cy="26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"/>
          <p:cNvSpPr txBox="1"/>
          <p:nvPr>
            <p:ph idx="4294967295" type="subTitle"/>
          </p:nvPr>
        </p:nvSpPr>
        <p:spPr>
          <a:xfrm flipH="1">
            <a:off x="3962275" y="2613425"/>
            <a:ext cx="5086200" cy="14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Este grupo de educadores fundaron Inland Empire Future Leaders. Durante más de tres décadas, se dedicaron a fortalecer el programa; entrenando, motivando y preparando a los participantes para alcanzar su máximo potencial. En 2010, varios exalumnos comprometidos de IEFL se unieron a la Mesa Directiva. En 2022, se estableció una Junta Asociada de 13 miembros, compuesta por jóvenes profesionales y exalumnos de IEFL. Hoy en día, la misión de los fundadores originales continúa a través de los exalumnos del Programa IEFL.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8995" y="258938"/>
            <a:ext cx="2291752" cy="23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 title="008 - Copy.JPG"/>
          <p:cNvPicPr preferRelativeResize="0"/>
          <p:nvPr/>
        </p:nvPicPr>
        <p:blipFill rotWithShape="1">
          <a:blip r:embed="rId4">
            <a:alphaModFix/>
          </a:blip>
          <a:srcRect b="0" l="8424" r="0" t="0"/>
          <a:stretch/>
        </p:blipFill>
        <p:spPr>
          <a:xfrm>
            <a:off x="903175" y="2613425"/>
            <a:ext cx="2902876" cy="212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idx="4" type="ctrTitle"/>
          </p:nvPr>
        </p:nvSpPr>
        <p:spPr>
          <a:xfrm>
            <a:off x="4633950" y="705700"/>
            <a:ext cx="4278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Necesidad del Programa:</a:t>
            </a: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 rotWithShape="1">
          <a:blip r:embed="rId3">
            <a:alphaModFix/>
          </a:blip>
          <a:srcRect b="19570" l="0" r="0" t="19576"/>
          <a:stretch/>
        </p:blipFill>
        <p:spPr>
          <a:xfrm>
            <a:off x="0" y="2623525"/>
            <a:ext cx="4091848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 rotWithShape="1">
          <a:blip r:embed="rId4">
            <a:alphaModFix/>
          </a:blip>
          <a:srcRect b="15883" l="0" r="0" t="15890"/>
          <a:stretch/>
        </p:blipFill>
        <p:spPr>
          <a:xfrm>
            <a:off x="0" y="652475"/>
            <a:ext cx="4091853" cy="1867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>
            <p:ph idx="1" type="subTitle"/>
          </p:nvPr>
        </p:nvSpPr>
        <p:spPr>
          <a:xfrm>
            <a:off x="4633950" y="1193198"/>
            <a:ext cx="3908400" cy="3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Los estudiantes hispanos tienen una tasa de graduación “media” en el distrito.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Los estudiantes hispanos en el Distrito Escolar Unificado Conjunto de Colton son el mayor número de estudiantes que abandonan la escuela que cualquier otro grupo demográfico estudiantil en el distrito.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Los hispanos tienen menos probabilidades que sus compañeros blancos de completar una licenciatura.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Aumentar el porcentaje de estudiantes que se gradúan y están preparados para la universidad y/o una carrera.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 necesitan líderes para el siglo XXI.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56" name="Google Shape;156;p25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4091850" y="2623525"/>
            <a:ext cx="159300" cy="186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idx="9" type="ctrTitle"/>
          </p:nvPr>
        </p:nvSpPr>
        <p:spPr>
          <a:xfrm>
            <a:off x="3501355" y="1107826"/>
            <a:ext cx="5295300" cy="30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000000"/>
                </a:solidFill>
              </a:rPr>
              <a:t>Formar líderes para nuestras comunidades, inculcando los valores de </a:t>
            </a:r>
            <a:r>
              <a:rPr lang="en" sz="2400">
                <a:solidFill>
                  <a:srgbClr val="000000"/>
                </a:solidFill>
              </a:rPr>
              <a:t>Familia, Liderazgo y Orgullo.</a:t>
            </a:r>
            <a:endParaRPr sz="2400"/>
          </a:p>
        </p:txBody>
      </p:sp>
      <p:sp>
        <p:nvSpPr>
          <p:cNvPr id="163" name="Google Shape;163;p26"/>
          <p:cNvSpPr/>
          <p:nvPr/>
        </p:nvSpPr>
        <p:spPr>
          <a:xfrm flipH="1" rot="-5400000">
            <a:off x="-957850" y="957900"/>
            <a:ext cx="5140800" cy="322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 txBox="1"/>
          <p:nvPr>
            <p:ph idx="2" type="title"/>
          </p:nvPr>
        </p:nvSpPr>
        <p:spPr>
          <a:xfrm>
            <a:off x="845849" y="243100"/>
            <a:ext cx="20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IEFLP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5" name="Google Shape;165;p26"/>
          <p:cNvSpPr txBox="1"/>
          <p:nvPr>
            <p:ph idx="5" type="title"/>
          </p:nvPr>
        </p:nvSpPr>
        <p:spPr>
          <a:xfrm>
            <a:off x="490718" y="1107800"/>
            <a:ext cx="3147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Misión: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6" name="Google Shape;166;p26" title="C Rod - IMG_293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364" y="2945201"/>
            <a:ext cx="3873275" cy="217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1238" r="1228" t="0"/>
          <a:stretch/>
        </p:blipFill>
        <p:spPr>
          <a:xfrm>
            <a:off x="5381625" y="0"/>
            <a:ext cx="37623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 flipH="1">
            <a:off x="729500" y="1239825"/>
            <a:ext cx="3917700" cy="27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Explorar opciones de carrera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Graduarse de la preparatoria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Inscribirse en la universidad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Adquirir habilidades y fortalezas de liderazgo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Aprender a postularse para un cargo y ganar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74" name="Google Shape;174;p27"/>
          <p:cNvSpPr txBox="1"/>
          <p:nvPr>
            <p:ph type="title"/>
          </p:nvPr>
        </p:nvSpPr>
        <p:spPr>
          <a:xfrm>
            <a:off x="0" y="561425"/>
            <a:ext cx="41208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NUESTRO PROPÓSITO</a:t>
            </a:r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7"/>
          <p:cNvSpPr txBox="1"/>
          <p:nvPr>
            <p:ph idx="4294967295" type="title"/>
          </p:nvPr>
        </p:nvSpPr>
        <p:spPr>
          <a:xfrm>
            <a:off x="5700150" y="2891025"/>
            <a:ext cx="1534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</a:rPr>
              <a:t>IEFLP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177" name="Google Shape;177;p27" title="IEFLP Logo 1984 B&amp;W.png"/>
          <p:cNvPicPr preferRelativeResize="0"/>
          <p:nvPr/>
        </p:nvPicPr>
        <p:blipFill rotWithShape="1">
          <a:blip r:embed="rId4">
            <a:alphaModFix/>
          </a:blip>
          <a:srcRect b="0" l="970" r="970" t="0"/>
          <a:stretch/>
        </p:blipFill>
        <p:spPr>
          <a:xfrm>
            <a:off x="5774539" y="1680775"/>
            <a:ext cx="1386025" cy="138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ctrTitle"/>
          </p:nvPr>
        </p:nvSpPr>
        <p:spPr>
          <a:xfrm>
            <a:off x="548950" y="253750"/>
            <a:ext cx="7632600" cy="20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Conferencia de 6 días y 5 noches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120 Estudiantes, 65 Miembros del Personal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3" name="Google Shape;183;p28" title="IEFL_25_sitting_v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550" y="1355825"/>
            <a:ext cx="5682898" cy="37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ctrTitle"/>
          </p:nvPr>
        </p:nvSpPr>
        <p:spPr>
          <a:xfrm>
            <a:off x="1419300" y="343925"/>
            <a:ext cx="6762600" cy="951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</a:rPr>
              <a:t>CONFERENCIA IEFLP 2026</a:t>
            </a:r>
            <a:endParaRPr sz="3900">
              <a:solidFill>
                <a:schemeClr val="lt1"/>
              </a:solidFill>
            </a:endParaRPr>
          </a:p>
        </p:txBody>
      </p:sp>
      <p:grpSp>
        <p:nvGrpSpPr>
          <p:cNvPr id="189" name="Google Shape;189;p29"/>
          <p:cNvGrpSpPr/>
          <p:nvPr/>
        </p:nvGrpSpPr>
        <p:grpSpPr>
          <a:xfrm>
            <a:off x="1793715" y="1993918"/>
            <a:ext cx="5556559" cy="2652507"/>
            <a:chOff x="225075" y="1003400"/>
            <a:chExt cx="7155903" cy="3609344"/>
          </a:xfrm>
        </p:grpSpPr>
        <p:sp>
          <p:nvSpPr>
            <p:cNvPr id="190" name="Google Shape;190;p29"/>
            <p:cNvSpPr/>
            <p:nvPr/>
          </p:nvSpPr>
          <p:spPr>
            <a:xfrm>
              <a:off x="3911021" y="1174501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1448393" y="1174501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2698374" y="3808144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5073051" y="3808144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225075" y="3808144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" name="Google Shape;195;p29"/>
            <p:cNvCxnSpPr/>
            <p:nvPr/>
          </p:nvCxnSpPr>
          <p:spPr>
            <a:xfrm rot="10800000">
              <a:off x="1541696" y="1174569"/>
              <a:ext cx="0" cy="17664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p29"/>
            <p:cNvCxnSpPr/>
            <p:nvPr/>
          </p:nvCxnSpPr>
          <p:spPr>
            <a:xfrm rot="10800000">
              <a:off x="3988333" y="1174569"/>
              <a:ext cx="0" cy="17664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7" name="Google Shape;197;p29"/>
            <p:cNvSpPr txBox="1"/>
            <p:nvPr/>
          </p:nvSpPr>
          <p:spPr>
            <a:xfrm>
              <a:off x="1520420" y="1066309"/>
              <a:ext cx="11514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LUN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22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 flipH="1">
              <a:off x="5232559" y="2951503"/>
              <a:ext cx="186600" cy="1875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 flipH="1">
              <a:off x="6417846" y="2951503"/>
              <a:ext cx="186600" cy="1875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0" name="Google Shape;200;p29"/>
            <p:cNvCxnSpPr/>
            <p:nvPr/>
          </p:nvCxnSpPr>
          <p:spPr>
            <a:xfrm rot="10800000">
              <a:off x="5512957" y="3045192"/>
              <a:ext cx="829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1" name="Google Shape;201;p29"/>
            <p:cNvSpPr txBox="1"/>
            <p:nvPr/>
          </p:nvSpPr>
          <p:spPr>
            <a:xfrm>
              <a:off x="3967053" y="1066325"/>
              <a:ext cx="9513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MIE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24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  <p:cxnSp>
          <p:nvCxnSpPr>
            <p:cNvPr id="202" name="Google Shape;202;p29"/>
            <p:cNvCxnSpPr/>
            <p:nvPr/>
          </p:nvCxnSpPr>
          <p:spPr>
            <a:xfrm rot="10800000">
              <a:off x="2781005" y="2901384"/>
              <a:ext cx="0" cy="17097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3" name="Google Shape;203;p29"/>
            <p:cNvSpPr txBox="1"/>
            <p:nvPr/>
          </p:nvSpPr>
          <p:spPr>
            <a:xfrm>
              <a:off x="2791699" y="4008240"/>
              <a:ext cx="11514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MAR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23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  <p:cxnSp>
          <p:nvCxnSpPr>
            <p:cNvPr id="204" name="Google Shape;204;p29"/>
            <p:cNvCxnSpPr/>
            <p:nvPr/>
          </p:nvCxnSpPr>
          <p:spPr>
            <a:xfrm rot="10800000">
              <a:off x="310382" y="2901384"/>
              <a:ext cx="0" cy="17097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5" name="Google Shape;205;p29"/>
            <p:cNvSpPr txBox="1"/>
            <p:nvPr/>
          </p:nvSpPr>
          <p:spPr>
            <a:xfrm>
              <a:off x="297101" y="4008225"/>
              <a:ext cx="11514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DOM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21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  <p:cxnSp>
          <p:nvCxnSpPr>
            <p:cNvPr id="206" name="Google Shape;206;p29"/>
            <p:cNvCxnSpPr/>
            <p:nvPr/>
          </p:nvCxnSpPr>
          <p:spPr>
            <a:xfrm rot="10800000">
              <a:off x="5171673" y="2901384"/>
              <a:ext cx="0" cy="17097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7" name="Google Shape;207;p29"/>
            <p:cNvSpPr txBox="1"/>
            <p:nvPr/>
          </p:nvSpPr>
          <p:spPr>
            <a:xfrm>
              <a:off x="5174379" y="4008240"/>
              <a:ext cx="1243500" cy="35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JUE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25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  <p:grpSp>
          <p:nvGrpSpPr>
            <p:cNvPr id="208" name="Google Shape;208;p29"/>
            <p:cNvGrpSpPr/>
            <p:nvPr/>
          </p:nvGrpSpPr>
          <p:grpSpPr>
            <a:xfrm>
              <a:off x="377435" y="2951503"/>
              <a:ext cx="5037543" cy="187399"/>
              <a:chOff x="1464850" y="436376"/>
              <a:chExt cx="6001362" cy="222300"/>
            </a:xfrm>
          </p:grpSpPr>
          <p:sp>
            <p:nvSpPr>
              <p:cNvPr id="209" name="Google Shape;209;p29"/>
              <p:cNvSpPr/>
              <p:nvPr/>
            </p:nvSpPr>
            <p:spPr>
              <a:xfrm>
                <a:off x="1464850" y="436376"/>
                <a:ext cx="222300" cy="2223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9"/>
              <p:cNvSpPr/>
              <p:nvPr/>
            </p:nvSpPr>
            <p:spPr>
              <a:xfrm>
                <a:off x="4410215" y="436376"/>
                <a:ext cx="222300" cy="2223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7243912" y="436376"/>
                <a:ext cx="222300" cy="2223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2920366" y="436376"/>
                <a:ext cx="222300" cy="2223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5831847" y="436376"/>
                <a:ext cx="222300" cy="22230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4" name="Google Shape;214;p29"/>
              <p:cNvCxnSpPr/>
              <p:nvPr/>
            </p:nvCxnSpPr>
            <p:spPr>
              <a:xfrm>
                <a:off x="1798637" y="547513"/>
                <a:ext cx="9882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5" name="Google Shape;215;p29"/>
              <p:cNvCxnSpPr/>
              <p:nvPr/>
            </p:nvCxnSpPr>
            <p:spPr>
              <a:xfrm>
                <a:off x="3276248" y="547513"/>
                <a:ext cx="9882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6" name="Google Shape;216;p29"/>
              <p:cNvCxnSpPr/>
              <p:nvPr/>
            </p:nvCxnSpPr>
            <p:spPr>
              <a:xfrm>
                <a:off x="4753898" y="547513"/>
                <a:ext cx="9882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7" name="Google Shape;217;p29"/>
              <p:cNvCxnSpPr/>
              <p:nvPr/>
            </p:nvCxnSpPr>
            <p:spPr>
              <a:xfrm>
                <a:off x="6143961" y="547513"/>
                <a:ext cx="9882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18" name="Google Shape;218;p29"/>
            <p:cNvSpPr/>
            <p:nvPr/>
          </p:nvSpPr>
          <p:spPr>
            <a:xfrm>
              <a:off x="6373646" y="1111576"/>
              <a:ext cx="296100" cy="804600"/>
            </a:xfrm>
            <a:prstGeom prst="rect">
              <a:avLst/>
            </a:prstGeom>
            <a:solidFill>
              <a:schemeClr val="accent3">
                <a:alpha val="584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9" name="Google Shape;219;p29"/>
            <p:cNvCxnSpPr/>
            <p:nvPr/>
          </p:nvCxnSpPr>
          <p:spPr>
            <a:xfrm rot="10800000">
              <a:off x="6450958" y="1111644"/>
              <a:ext cx="0" cy="17664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0" name="Google Shape;220;p29"/>
            <p:cNvSpPr txBox="1"/>
            <p:nvPr/>
          </p:nvSpPr>
          <p:spPr>
            <a:xfrm>
              <a:off x="6429678" y="1003400"/>
              <a:ext cx="951300" cy="37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VIE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ivvic"/>
                  <a:ea typeface="Livvic"/>
                  <a:cs typeface="Livvic"/>
                  <a:sym typeface="Livvic"/>
                </a:rPr>
                <a:t>26</a:t>
              </a:r>
              <a:endParaRPr b="1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endParaRPr>
            </a:p>
          </p:txBody>
        </p:sp>
      </p:grpSp>
      <p:sp>
        <p:nvSpPr>
          <p:cNvPr id="221" name="Google Shape;221;p29"/>
          <p:cNvSpPr txBox="1"/>
          <p:nvPr>
            <p:ph type="ctrTitle"/>
          </p:nvPr>
        </p:nvSpPr>
        <p:spPr>
          <a:xfrm>
            <a:off x="1419300" y="1271528"/>
            <a:ext cx="6762600" cy="9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00000"/>
                </a:solidFill>
              </a:rPr>
              <a:t>21 al 26 de junio de 2026</a:t>
            </a:r>
            <a:endParaRPr sz="5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4854050" y="1473275"/>
            <a:ext cx="3607500" cy="144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0"/>
          <p:cNvSpPr/>
          <p:nvPr/>
        </p:nvSpPr>
        <p:spPr>
          <a:xfrm>
            <a:off x="1246575" y="2917775"/>
            <a:ext cx="3607500" cy="144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0"/>
          <p:cNvSpPr txBox="1"/>
          <p:nvPr>
            <p:ph idx="2" type="ctrTitle"/>
          </p:nvPr>
        </p:nvSpPr>
        <p:spPr>
          <a:xfrm>
            <a:off x="5404289" y="1873175"/>
            <a:ext cx="26979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Promedio mínimo de 2.5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30" name="Google Shape;230;p30"/>
          <p:cNvSpPr txBox="1"/>
          <p:nvPr>
            <p:ph idx="4" type="ctrTitle"/>
          </p:nvPr>
        </p:nvSpPr>
        <p:spPr>
          <a:xfrm>
            <a:off x="1802883" y="3696802"/>
            <a:ext cx="287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Potencial o experiencia en liderazgo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231" name="Google Shape;231;p30"/>
          <p:cNvSpPr txBox="1"/>
          <p:nvPr>
            <p:ph type="ctrTitle"/>
          </p:nvPr>
        </p:nvSpPr>
        <p:spPr>
          <a:xfrm>
            <a:off x="1589650" y="1432775"/>
            <a:ext cx="3084600" cy="14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Actualmente en 8.º o 9.º grado</a:t>
            </a:r>
            <a:endParaRPr sz="4500">
              <a:solidFill>
                <a:schemeClr val="dk1"/>
              </a:solidFill>
            </a:endParaRPr>
          </a:p>
        </p:txBody>
      </p:sp>
      <p:sp>
        <p:nvSpPr>
          <p:cNvPr id="232" name="Google Shape;232;p30"/>
          <p:cNvSpPr txBox="1"/>
          <p:nvPr>
            <p:ph idx="7" type="ctrTitle"/>
          </p:nvPr>
        </p:nvSpPr>
        <p:spPr>
          <a:xfrm>
            <a:off x="5460250" y="3317673"/>
            <a:ext cx="2586000" cy="7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Solicitud completa</a:t>
            </a:r>
            <a:endParaRPr sz="4400"/>
          </a:p>
        </p:txBody>
      </p:sp>
      <p:sp>
        <p:nvSpPr>
          <p:cNvPr id="233" name="Google Shape;233;p30"/>
          <p:cNvSpPr txBox="1"/>
          <p:nvPr>
            <p:ph idx="6" type="ctrTitle"/>
          </p:nvPr>
        </p:nvSpPr>
        <p:spPr>
          <a:xfrm>
            <a:off x="1143000" y="569400"/>
            <a:ext cx="6922800" cy="6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CRITERIOS DE SELECCIÓN</a:t>
            </a: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