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6858000" cy="9144000"/>
  <p:embeddedFontLst>
    <p:embeddedFont>
      <p:font typeface="Catamaran"/>
      <p:regular r:id="rId23"/>
      <p:bold r:id="rId24"/>
    </p:embeddedFont>
    <p:embeddedFont>
      <p:font typeface="Roboto"/>
      <p:regular r:id="rId25"/>
      <p:bold r:id="rId26"/>
      <p:italic r:id="rId27"/>
      <p:boldItalic r:id="rId28"/>
    </p:embeddedFont>
    <p:embeddedFont>
      <p:font typeface="Fira Sans Extra Condensed Medium"/>
      <p:regular r:id="rId29"/>
      <p:bold r:id="rId30"/>
      <p:italic r:id="rId31"/>
      <p:boldItalic r:id="rId32"/>
    </p:embeddedFont>
    <p:embeddedFont>
      <p:font typeface="Livvic"/>
      <p:regular r:id="rId33"/>
      <p:bold r:id="rId34"/>
      <p:italic r:id="rId35"/>
      <p:boldItalic r:id="rId36"/>
    </p:embeddedFont>
    <p:embeddedFont>
      <p:font typeface="Catamaran Light"/>
      <p:regular r:id="rId37"/>
      <p:bold r:id="rId38"/>
    </p:embeddedFont>
    <p:embeddedFont>
      <p:font typeface="Gill Sans"/>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illSans-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Catamaran-bold.fntdata"/><Relationship Id="rId23" Type="http://schemas.openxmlformats.org/officeDocument/2006/relationships/font" Target="fonts/Catamaran-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ExtraCondensedMedium-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ExtraCondensedMedium-italic.fntdata"/><Relationship Id="rId30" Type="http://schemas.openxmlformats.org/officeDocument/2006/relationships/font" Target="fonts/FiraSansExtraCondensedMedium-bold.fntdata"/><Relationship Id="rId11" Type="http://schemas.openxmlformats.org/officeDocument/2006/relationships/slide" Target="slides/slide7.xml"/><Relationship Id="rId33" Type="http://schemas.openxmlformats.org/officeDocument/2006/relationships/font" Target="fonts/Livvic-regular.fntdata"/><Relationship Id="rId10" Type="http://schemas.openxmlformats.org/officeDocument/2006/relationships/slide" Target="slides/slide6.xml"/><Relationship Id="rId32" Type="http://schemas.openxmlformats.org/officeDocument/2006/relationships/font" Target="fonts/FiraSansExtraCondensedMedium-boldItalic.fntdata"/><Relationship Id="rId13" Type="http://schemas.openxmlformats.org/officeDocument/2006/relationships/slide" Target="slides/slide9.xml"/><Relationship Id="rId35" Type="http://schemas.openxmlformats.org/officeDocument/2006/relationships/font" Target="fonts/Livvic-italic.fntdata"/><Relationship Id="rId12" Type="http://schemas.openxmlformats.org/officeDocument/2006/relationships/slide" Target="slides/slide8.xml"/><Relationship Id="rId34" Type="http://schemas.openxmlformats.org/officeDocument/2006/relationships/font" Target="fonts/Livvic-bold.fntdata"/><Relationship Id="rId15" Type="http://schemas.openxmlformats.org/officeDocument/2006/relationships/slide" Target="slides/slide11.xml"/><Relationship Id="rId37" Type="http://schemas.openxmlformats.org/officeDocument/2006/relationships/font" Target="fonts/CatamaranLight-regular.fntdata"/><Relationship Id="rId14" Type="http://schemas.openxmlformats.org/officeDocument/2006/relationships/slide" Target="slides/slide10.xml"/><Relationship Id="rId36" Type="http://schemas.openxmlformats.org/officeDocument/2006/relationships/font" Target="fonts/Livvic-boldItalic.fntdata"/><Relationship Id="rId17" Type="http://schemas.openxmlformats.org/officeDocument/2006/relationships/slide" Target="slides/slide13.xml"/><Relationship Id="rId39" Type="http://schemas.openxmlformats.org/officeDocument/2006/relationships/font" Target="fonts/GillSans-regular.fntdata"/><Relationship Id="rId16" Type="http://schemas.openxmlformats.org/officeDocument/2006/relationships/slide" Target="slides/slide12.xml"/><Relationship Id="rId38" Type="http://schemas.openxmlformats.org/officeDocument/2006/relationships/font" Target="fonts/Catamaran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206b3dee8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206b3dee8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5465e7bc0b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465e7bc0b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206b3dee8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206b3dee8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206b3dee8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206b3dee8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27ccd39fd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27ccd39fd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206b3dee8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206b3dee8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206b3dee8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206b3dee8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206b3dee87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206b3dee8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206b3dee8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206b3dee8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3e13d9a7e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3e13d9a7e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5465e7bc0b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465e7bc0b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3C4043"/>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06b3dee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206b3dee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3e13d9a7e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3e13d9a7e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1.pn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hyperlink" Target="https://iefl.org" TargetMode="External"/><Relationship Id="rId5"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485" l="0" r="0" t="475"/>
          <a:stretch/>
        </p:blipFill>
        <p:spPr>
          <a:xfrm flipH="1">
            <a:off x="2214590" y="0"/>
            <a:ext cx="6929408" cy="5143497"/>
          </a:xfrm>
          <a:prstGeom prst="rect">
            <a:avLst/>
          </a:prstGeom>
          <a:noFill/>
          <a:ln>
            <a:noFill/>
          </a:ln>
        </p:spPr>
      </p:pic>
      <p:sp>
        <p:nvSpPr>
          <p:cNvPr id="120" name="Google Shape;120;p22"/>
          <p:cNvSpPr/>
          <p:nvPr/>
        </p:nvSpPr>
        <p:spPr>
          <a:xfrm flipH="1" rot="-5400000">
            <a:off x="7354200" y="2416550"/>
            <a:ext cx="3358800" cy="221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22" title="Copy of Primary Logo.png"/>
          <p:cNvPicPr preferRelativeResize="0"/>
          <p:nvPr/>
        </p:nvPicPr>
        <p:blipFill>
          <a:blip r:embed="rId4">
            <a:alphaModFix/>
          </a:blip>
          <a:stretch>
            <a:fillRect/>
          </a:stretch>
        </p:blipFill>
        <p:spPr>
          <a:xfrm>
            <a:off x="3709573" y="2671701"/>
            <a:ext cx="1400551" cy="1399475"/>
          </a:xfrm>
          <a:prstGeom prst="rect">
            <a:avLst/>
          </a:prstGeom>
          <a:noFill/>
          <a:ln>
            <a:noFill/>
          </a:ln>
        </p:spPr>
      </p:pic>
      <p:pic>
        <p:nvPicPr>
          <p:cNvPr id="122" name="Google Shape;122;p22" title="IEFL_25_sitting_v1.jpg"/>
          <p:cNvPicPr preferRelativeResize="0"/>
          <p:nvPr/>
        </p:nvPicPr>
        <p:blipFill rotWithShape="1">
          <a:blip r:embed="rId5">
            <a:alphaModFix/>
          </a:blip>
          <a:srcRect b="0" l="19" r="29" t="0"/>
          <a:stretch/>
        </p:blipFill>
        <p:spPr>
          <a:xfrm>
            <a:off x="1430792" y="0"/>
            <a:ext cx="7713367" cy="5143501"/>
          </a:xfrm>
          <a:prstGeom prst="rect">
            <a:avLst/>
          </a:prstGeom>
          <a:noFill/>
          <a:ln>
            <a:noFill/>
          </a:ln>
        </p:spPr>
      </p:pic>
      <p:sp>
        <p:nvSpPr>
          <p:cNvPr id="123" name="Google Shape;123;p22"/>
          <p:cNvSpPr/>
          <p:nvPr/>
        </p:nvSpPr>
        <p:spPr>
          <a:xfrm rot="5400000">
            <a:off x="1682775" y="154200"/>
            <a:ext cx="2778300" cy="50265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900">
                <a:solidFill>
                  <a:schemeClr val="lt1"/>
                </a:solidFill>
              </a:rPr>
              <a:t>June 21 - 26, 2025</a:t>
            </a:r>
            <a:endParaRPr sz="1900">
              <a:solidFill>
                <a:schemeClr val="lt1"/>
              </a:solidFill>
            </a:endParaRPr>
          </a:p>
          <a:p>
            <a:pPr indent="0" lvl="0" marL="0" rtl="0" algn="l">
              <a:spcBef>
                <a:spcPts val="0"/>
              </a:spcBef>
              <a:spcAft>
                <a:spcPts val="0"/>
              </a:spcAft>
              <a:buNone/>
            </a:pPr>
            <a:r>
              <a:rPr lang="en" sz="1900">
                <a:solidFill>
                  <a:schemeClr val="lt1"/>
                </a:solidFill>
              </a:rPr>
              <a:t>Yucaipa, California</a:t>
            </a:r>
            <a:endParaRPr sz="1900">
              <a:solidFill>
                <a:schemeClr val="lt1"/>
              </a:solidFill>
            </a:endParaRPr>
          </a:p>
        </p:txBody>
      </p:sp>
      <p:sp>
        <p:nvSpPr>
          <p:cNvPr id="125" name="Google Shape;125;p22"/>
          <p:cNvSpPr txBox="1"/>
          <p:nvPr>
            <p:ph type="ctrTitle"/>
          </p:nvPr>
        </p:nvSpPr>
        <p:spPr>
          <a:xfrm>
            <a:off x="690650" y="1548825"/>
            <a:ext cx="49413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800">
                <a:solidFill>
                  <a:schemeClr val="lt1"/>
                </a:solidFill>
              </a:rPr>
              <a:t>IEFLP 2026</a:t>
            </a:r>
            <a:endParaRPr sz="3800">
              <a:solidFill>
                <a:schemeClr val="lt1"/>
              </a:solidFill>
            </a:endParaRPr>
          </a:p>
          <a:p>
            <a:pPr indent="0" lvl="0" marL="0" rtl="0" algn="l">
              <a:spcBef>
                <a:spcPts val="0"/>
              </a:spcBef>
              <a:spcAft>
                <a:spcPts val="0"/>
              </a:spcAft>
              <a:buNone/>
            </a:pPr>
            <a:r>
              <a:rPr lang="en" sz="3800">
                <a:solidFill>
                  <a:schemeClr val="lt1"/>
                </a:solidFill>
              </a:rPr>
              <a:t>Summer Leadership Conference</a:t>
            </a:r>
            <a:endParaRPr sz="3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1"/>
          <p:cNvSpPr txBox="1"/>
          <p:nvPr>
            <p:ph idx="1" type="body"/>
          </p:nvPr>
        </p:nvSpPr>
        <p:spPr>
          <a:xfrm>
            <a:off x="393750" y="1125150"/>
            <a:ext cx="8356500" cy="34851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lang="en" sz="2600"/>
              <a:t>Completed application form</a:t>
            </a:r>
            <a:endParaRPr sz="2600"/>
          </a:p>
          <a:p>
            <a:pPr indent="-393700" lvl="0" marL="457200" rtl="0" algn="l">
              <a:spcBef>
                <a:spcPts val="0"/>
              </a:spcBef>
              <a:spcAft>
                <a:spcPts val="0"/>
              </a:spcAft>
              <a:buSzPts val="2600"/>
              <a:buChar char="●"/>
            </a:pPr>
            <a:r>
              <a:rPr lang="en" sz="2600"/>
              <a:t>Description of school and Community </a:t>
            </a:r>
            <a:r>
              <a:rPr lang="en" sz="2600"/>
              <a:t>activities</a:t>
            </a:r>
            <a:r>
              <a:rPr lang="en" sz="2600"/>
              <a:t> (on app.)</a:t>
            </a:r>
            <a:endParaRPr sz="2600"/>
          </a:p>
          <a:p>
            <a:pPr indent="-393700" lvl="0" marL="457200" rtl="0" algn="l">
              <a:spcBef>
                <a:spcPts val="0"/>
              </a:spcBef>
              <a:spcAft>
                <a:spcPts val="0"/>
              </a:spcAft>
              <a:buSzPts val="2600"/>
              <a:buChar char="●"/>
            </a:pPr>
            <a:r>
              <a:rPr lang="en" sz="2600"/>
              <a:t>Autobiographical statement (250 words)</a:t>
            </a:r>
            <a:endParaRPr sz="2600"/>
          </a:p>
          <a:p>
            <a:pPr indent="-393700" lvl="0" marL="457200" rtl="0" algn="l">
              <a:spcBef>
                <a:spcPts val="0"/>
              </a:spcBef>
              <a:spcAft>
                <a:spcPts val="0"/>
              </a:spcAft>
              <a:buSzPts val="2600"/>
              <a:buChar char="●"/>
            </a:pPr>
            <a:r>
              <a:rPr lang="en" sz="2600"/>
              <a:t>Two (2) letters of recommendation</a:t>
            </a:r>
            <a:endParaRPr sz="2600"/>
          </a:p>
          <a:p>
            <a:pPr indent="-393700" lvl="0" marL="457200" rtl="0" algn="l">
              <a:spcBef>
                <a:spcPts val="0"/>
              </a:spcBef>
              <a:spcAft>
                <a:spcPts val="0"/>
              </a:spcAft>
              <a:buSzPts val="2600"/>
              <a:buChar char="●"/>
            </a:pPr>
            <a:r>
              <a:rPr lang="en" sz="2600"/>
              <a:t>Transcript of grades</a:t>
            </a:r>
            <a:endParaRPr sz="2600"/>
          </a:p>
          <a:p>
            <a:pPr indent="-393700" lvl="0" marL="457200" rtl="0" algn="l">
              <a:spcBef>
                <a:spcPts val="0"/>
              </a:spcBef>
              <a:spcAft>
                <a:spcPts val="0"/>
              </a:spcAft>
              <a:buSzPts val="2600"/>
              <a:buChar char="●"/>
            </a:pPr>
            <a:r>
              <a:rPr lang="en" sz="2600"/>
              <a:t>Consent and Agreement </a:t>
            </a:r>
            <a:endParaRPr sz="2600"/>
          </a:p>
          <a:p>
            <a:pPr indent="-393700" lvl="0" marL="457200" rtl="0" algn="l">
              <a:spcBef>
                <a:spcPts val="0"/>
              </a:spcBef>
              <a:spcAft>
                <a:spcPts val="0"/>
              </a:spcAft>
              <a:buSzPts val="2600"/>
              <a:buChar char="●"/>
            </a:pPr>
            <a:r>
              <a:rPr lang="en" sz="2600"/>
              <a:t>Medical History</a:t>
            </a:r>
            <a:endParaRPr sz="2600"/>
          </a:p>
        </p:txBody>
      </p:sp>
      <p:sp>
        <p:nvSpPr>
          <p:cNvPr id="240" name="Google Shape;240;p31"/>
          <p:cNvSpPr txBox="1"/>
          <p:nvPr>
            <p:ph type="ctrTitle"/>
          </p:nvPr>
        </p:nvSpPr>
        <p:spPr>
          <a:xfrm>
            <a:off x="1808425" y="569400"/>
            <a:ext cx="5556900" cy="64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accent4"/>
                </a:solidFill>
              </a:rPr>
              <a:t>Application Components</a:t>
            </a:r>
            <a:endParaRPr sz="3500">
              <a:solidFill>
                <a:schemeClr val="accent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44" name="Shape 244"/>
        <p:cNvGrpSpPr/>
        <p:nvPr/>
      </p:nvGrpSpPr>
      <p:grpSpPr>
        <a:xfrm>
          <a:off x="0" y="0"/>
          <a:ext cx="0" cy="0"/>
          <a:chOff x="0" y="0"/>
          <a:chExt cx="0" cy="0"/>
        </a:xfrm>
      </p:grpSpPr>
      <p:sp>
        <p:nvSpPr>
          <p:cNvPr id="245" name="Google Shape;245;p32"/>
          <p:cNvSpPr/>
          <p:nvPr/>
        </p:nvSpPr>
        <p:spPr>
          <a:xfrm rot="-5400000">
            <a:off x="5713200" y="7375"/>
            <a:ext cx="2330400" cy="3104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6" name="Google Shape;246;p32"/>
          <p:cNvPicPr preferRelativeResize="0"/>
          <p:nvPr/>
        </p:nvPicPr>
        <p:blipFill rotWithShape="1">
          <a:blip r:embed="rId3">
            <a:alphaModFix/>
          </a:blip>
          <a:srcRect b="0" l="0" r="37496" t="0"/>
          <a:stretch/>
        </p:blipFill>
        <p:spPr>
          <a:xfrm>
            <a:off x="331425" y="271375"/>
            <a:ext cx="4224900" cy="4506150"/>
          </a:xfrm>
          <a:prstGeom prst="rect">
            <a:avLst/>
          </a:prstGeom>
          <a:noFill/>
          <a:ln>
            <a:noFill/>
          </a:ln>
        </p:spPr>
      </p:pic>
      <p:sp>
        <p:nvSpPr>
          <p:cNvPr id="247" name="Google Shape;247;p32"/>
          <p:cNvSpPr txBox="1"/>
          <p:nvPr>
            <p:ph type="ctrTitle"/>
          </p:nvPr>
        </p:nvSpPr>
        <p:spPr>
          <a:xfrm>
            <a:off x="5397750" y="532375"/>
            <a:ext cx="2888100" cy="2054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Application for students will open mid December!</a:t>
            </a:r>
            <a:endParaRPr sz="2800">
              <a:solidFill>
                <a:schemeClr val="lt1"/>
              </a:solidFill>
            </a:endParaRPr>
          </a:p>
        </p:txBody>
      </p:sp>
      <p:sp>
        <p:nvSpPr>
          <p:cNvPr id="248" name="Google Shape;248;p32"/>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atamaran"/>
                <a:ea typeface="Catamaran"/>
                <a:cs typeface="Catamaran"/>
                <a:sym typeface="Catamaran"/>
              </a:rPr>
              <a:t>Student Applications are due on the first week of March by 11:59 PM</a:t>
            </a:r>
            <a:endParaRPr b="1" sz="1800">
              <a:latin typeface="Catamaran"/>
              <a:ea typeface="Catamaran"/>
              <a:cs typeface="Catamaran"/>
              <a:sym typeface="Catamaran"/>
            </a:endParaRPr>
          </a:p>
          <a:p>
            <a:pPr indent="0" lvl="0" marL="0" rtl="0" algn="ctr">
              <a:spcBef>
                <a:spcPts val="0"/>
              </a:spcBef>
              <a:spcAft>
                <a:spcPts val="0"/>
              </a:spcAft>
              <a:buNone/>
            </a:pPr>
            <a:r>
              <a:t/>
            </a:r>
            <a:endParaRPr b="1" sz="1800">
              <a:latin typeface="Catamaran"/>
              <a:ea typeface="Catamaran"/>
              <a:cs typeface="Catamaran"/>
              <a:sym typeface="Catamaran"/>
            </a:endParaRPr>
          </a:p>
          <a:p>
            <a:pPr indent="0" lvl="0" marL="0" rtl="0" algn="ctr">
              <a:spcBef>
                <a:spcPts val="0"/>
              </a:spcBef>
              <a:spcAft>
                <a:spcPts val="0"/>
              </a:spcAft>
              <a:buNone/>
            </a:pPr>
            <a:r>
              <a:rPr b="1" lang="en" sz="1800">
                <a:latin typeface="Catamaran"/>
                <a:ea typeface="Catamaran"/>
                <a:cs typeface="Catamaran"/>
                <a:sym typeface="Catamaran"/>
              </a:rPr>
              <a:t>Student Applications can be found online at </a:t>
            </a:r>
            <a:r>
              <a:rPr b="1" lang="en" sz="1800" u="sng">
                <a:solidFill>
                  <a:schemeClr val="hlink"/>
                </a:solidFill>
                <a:latin typeface="Catamaran"/>
                <a:ea typeface="Catamaran"/>
                <a:cs typeface="Catamaran"/>
                <a:sym typeface="Catamaran"/>
                <a:hlinkClick r:id="rId4"/>
              </a:rPr>
              <a:t>https://iefl.org</a:t>
            </a:r>
            <a:endParaRPr b="1" sz="1800">
              <a:latin typeface="Catamaran"/>
              <a:ea typeface="Catamaran"/>
              <a:cs typeface="Catamaran"/>
              <a:sym typeface="Catamaran"/>
            </a:endParaRPr>
          </a:p>
        </p:txBody>
      </p:sp>
      <p:pic>
        <p:nvPicPr>
          <p:cNvPr id="249" name="Google Shape;249;p32" title="FAC.jpg"/>
          <p:cNvPicPr preferRelativeResize="0"/>
          <p:nvPr/>
        </p:nvPicPr>
        <p:blipFill rotWithShape="1">
          <a:blip r:embed="rId5">
            <a:alphaModFix/>
          </a:blip>
          <a:srcRect b="0" l="15336" r="26238" t="0"/>
          <a:stretch/>
        </p:blipFill>
        <p:spPr>
          <a:xfrm>
            <a:off x="103675" y="271375"/>
            <a:ext cx="4680402" cy="4506149"/>
          </a:xfrm>
          <a:prstGeom prst="rect">
            <a:avLst/>
          </a:prstGeom>
          <a:noFill/>
          <a:ln>
            <a:noFill/>
          </a:ln>
        </p:spPr>
      </p:pic>
      <p:sp>
        <p:nvSpPr>
          <p:cNvPr id="250" name="Google Shape;250;p32"/>
          <p:cNvSpPr/>
          <p:nvPr/>
        </p:nvSpPr>
        <p:spPr>
          <a:xfrm rot="-5400000">
            <a:off x="-75525" y="3444925"/>
            <a:ext cx="1057500" cy="10707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3"/>
          <p:cNvSpPr txBox="1"/>
          <p:nvPr>
            <p:ph idx="1" type="body"/>
          </p:nvPr>
        </p:nvSpPr>
        <p:spPr>
          <a:xfrm>
            <a:off x="642050" y="1048950"/>
            <a:ext cx="6698700" cy="3865800"/>
          </a:xfrm>
          <a:prstGeom prst="rect">
            <a:avLst/>
          </a:prstGeom>
        </p:spPr>
        <p:txBody>
          <a:bodyPr anchorCtr="0" anchor="t" bIns="91425" lIns="91425" spcFirstLastPara="1" rIns="91425" wrap="square" tIns="91425">
            <a:noAutofit/>
          </a:bodyPr>
          <a:lstStyle/>
          <a:p>
            <a:pPr indent="0" lvl="1" marL="0" rtl="0" algn="l">
              <a:lnSpc>
                <a:spcPct val="100000"/>
              </a:lnSpc>
              <a:spcBef>
                <a:spcPts val="1000"/>
              </a:spcBef>
              <a:spcAft>
                <a:spcPts val="0"/>
              </a:spcAft>
              <a:buNone/>
            </a:pPr>
            <a:r>
              <a:rPr lang="en" sz="2000">
                <a:solidFill>
                  <a:srgbClr val="262626"/>
                </a:solidFill>
                <a:latin typeface="Catamaran"/>
                <a:ea typeface="Catamaran"/>
                <a:cs typeface="Catamaran"/>
                <a:sym typeface="Catamaran"/>
              </a:rPr>
              <a:t>“Ever since I attended camp in 2014, many things have happened… I have achieved so much which makes me very proud of myself…. All my accomplishments have motivated me to give back to my community and continue to make a difference in the future.”</a:t>
            </a:r>
            <a:br>
              <a:rPr lang="en" sz="2000">
                <a:solidFill>
                  <a:srgbClr val="262626"/>
                </a:solidFill>
                <a:latin typeface="Catamaran"/>
                <a:ea typeface="Catamaran"/>
                <a:cs typeface="Catamaran"/>
                <a:sym typeface="Catamaran"/>
              </a:rPr>
            </a:br>
            <a:r>
              <a:rPr b="1" lang="en" sz="2000">
                <a:solidFill>
                  <a:srgbClr val="262626"/>
                </a:solidFill>
                <a:latin typeface="Catamaran"/>
                <a:ea typeface="Catamaran"/>
                <a:cs typeface="Catamaran"/>
                <a:sym typeface="Catamaran"/>
              </a:rPr>
              <a:t>– Maribel R.</a:t>
            </a:r>
            <a:endParaRPr sz="1400">
              <a:solidFill>
                <a:srgbClr val="262626"/>
              </a:solidFill>
              <a:latin typeface="Catamaran"/>
              <a:ea typeface="Catamaran"/>
              <a:cs typeface="Catamaran"/>
              <a:sym typeface="Catamaran"/>
            </a:endParaRPr>
          </a:p>
          <a:p>
            <a:pPr indent="0" lvl="1" marL="0" rtl="0" algn="l">
              <a:lnSpc>
                <a:spcPct val="100000"/>
              </a:lnSpc>
              <a:spcBef>
                <a:spcPts val="1000"/>
              </a:spcBef>
              <a:spcAft>
                <a:spcPts val="0"/>
              </a:spcAft>
              <a:buNone/>
            </a:pPr>
            <a:r>
              <a:t/>
            </a:r>
            <a:endParaRPr sz="1400">
              <a:solidFill>
                <a:srgbClr val="262626"/>
              </a:solidFill>
              <a:latin typeface="Catamaran"/>
              <a:ea typeface="Catamaran"/>
              <a:cs typeface="Catamaran"/>
              <a:sym typeface="Catamaran"/>
            </a:endParaRPr>
          </a:p>
          <a:p>
            <a:pPr indent="0" lvl="1" marL="0" rtl="0" algn="l">
              <a:lnSpc>
                <a:spcPct val="100000"/>
              </a:lnSpc>
              <a:spcBef>
                <a:spcPts val="1000"/>
              </a:spcBef>
              <a:spcAft>
                <a:spcPts val="0"/>
              </a:spcAft>
              <a:buClr>
                <a:srgbClr val="000000"/>
              </a:buClr>
              <a:buSzPts val="2200"/>
              <a:buFont typeface="Noto Sans Symbols"/>
              <a:buNone/>
            </a:pPr>
            <a:r>
              <a:rPr lang="en" sz="2000">
                <a:solidFill>
                  <a:srgbClr val="262626"/>
                </a:solidFill>
                <a:latin typeface="Catamaran"/>
                <a:ea typeface="Catamaran"/>
                <a:cs typeface="Catamaran"/>
                <a:sym typeface="Catamaran"/>
              </a:rPr>
              <a:t>“This experience has increased my confidence level to communicate with a lot of people. It encouraged me to get involved.”</a:t>
            </a:r>
            <a:br>
              <a:rPr lang="en" sz="2000">
                <a:solidFill>
                  <a:srgbClr val="262626"/>
                </a:solidFill>
                <a:latin typeface="Catamaran"/>
                <a:ea typeface="Catamaran"/>
                <a:cs typeface="Catamaran"/>
                <a:sym typeface="Catamaran"/>
              </a:rPr>
            </a:br>
            <a:r>
              <a:rPr b="1" lang="en" sz="2000">
                <a:solidFill>
                  <a:srgbClr val="262626"/>
                </a:solidFill>
                <a:latin typeface="Catamaran"/>
                <a:ea typeface="Catamaran"/>
                <a:cs typeface="Catamaran"/>
                <a:sym typeface="Catamaran"/>
              </a:rPr>
              <a:t>– Alfredo L</a:t>
            </a:r>
            <a:endParaRPr sz="1000"/>
          </a:p>
        </p:txBody>
      </p:sp>
      <p:sp>
        <p:nvSpPr>
          <p:cNvPr id="256" name="Google Shape;256;p33"/>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3"/>
          <p:cNvSpPr txBox="1"/>
          <p:nvPr>
            <p:ph idx="2" type="subTitle"/>
          </p:nvPr>
        </p:nvSpPr>
        <p:spPr>
          <a:xfrm>
            <a:off x="642050" y="540000"/>
            <a:ext cx="6140400" cy="9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Livvic"/>
                <a:ea typeface="Livvic"/>
                <a:cs typeface="Livvic"/>
                <a:sym typeface="Livvic"/>
              </a:rPr>
              <a:t>Alumni Quotes: </a:t>
            </a:r>
            <a:endParaRPr b="1" sz="3500">
              <a:solidFill>
                <a:schemeClr val="accent4"/>
              </a:solidFill>
              <a:latin typeface="Livvic"/>
              <a:ea typeface="Livvic"/>
              <a:cs typeface="Livvic"/>
              <a:sym typeface="Livvic"/>
            </a:endParaRPr>
          </a:p>
          <a:p>
            <a:pPr indent="0" lvl="0" marL="0" rtl="0" algn="l">
              <a:spcBef>
                <a:spcPts val="0"/>
              </a:spcBef>
              <a:spcAft>
                <a:spcPts val="0"/>
              </a:spcAft>
              <a:buNone/>
            </a:pPr>
            <a:r>
              <a:t/>
            </a:r>
            <a:endParaRPr/>
          </a:p>
        </p:txBody>
      </p:sp>
      <p:sp>
        <p:nvSpPr>
          <p:cNvPr id="258" name="Google Shape;258;p33"/>
          <p:cNvSpPr/>
          <p:nvPr/>
        </p:nvSpPr>
        <p:spPr>
          <a:xfrm rot="-5400000">
            <a:off x="8088950" y="-806200"/>
            <a:ext cx="2330400" cy="3104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4"/>
          <p:cNvSpPr txBox="1"/>
          <p:nvPr>
            <p:ph idx="1" type="body"/>
          </p:nvPr>
        </p:nvSpPr>
        <p:spPr>
          <a:xfrm>
            <a:off x="642050" y="820350"/>
            <a:ext cx="8012700" cy="3865800"/>
          </a:xfrm>
          <a:prstGeom prst="rect">
            <a:avLst/>
          </a:prstGeom>
        </p:spPr>
        <p:txBody>
          <a:bodyPr anchorCtr="0" anchor="t" bIns="91425" lIns="91425" spcFirstLastPara="1" rIns="91425" wrap="square" tIns="91425">
            <a:noAutofit/>
          </a:bodyPr>
          <a:lstStyle/>
          <a:p>
            <a:pPr indent="0" lvl="1" marL="0" rtl="0" algn="l">
              <a:lnSpc>
                <a:spcPct val="100000"/>
              </a:lnSpc>
              <a:spcBef>
                <a:spcPts val="1000"/>
              </a:spcBef>
              <a:spcAft>
                <a:spcPts val="0"/>
              </a:spcAft>
              <a:buClr>
                <a:srgbClr val="000000"/>
              </a:buClr>
              <a:buSzPts val="1800"/>
              <a:buFont typeface="Noto Sans Symbols"/>
              <a:buNone/>
            </a:pPr>
            <a:r>
              <a:rPr lang="en" sz="2200">
                <a:solidFill>
                  <a:srgbClr val="262626"/>
                </a:solidFill>
                <a:latin typeface="Arial"/>
                <a:ea typeface="Arial"/>
                <a:cs typeface="Arial"/>
                <a:sym typeface="Arial"/>
              </a:rPr>
              <a:t>“</a:t>
            </a:r>
            <a:r>
              <a:rPr lang="en" sz="2200">
                <a:solidFill>
                  <a:srgbClr val="262626"/>
                </a:solidFill>
                <a:latin typeface="Gill Sans"/>
                <a:ea typeface="Gill Sans"/>
                <a:cs typeface="Gill Sans"/>
                <a:sym typeface="Gill Sans"/>
              </a:rPr>
              <a:t>Going to this camp made a major impact on me. This camp also made me realize how much minorities have struggled to get where we</a:t>
            </a:r>
            <a:r>
              <a:rPr lang="en" sz="2200">
                <a:solidFill>
                  <a:srgbClr val="262626"/>
                </a:solidFill>
                <a:latin typeface="Arial"/>
                <a:ea typeface="Arial"/>
                <a:cs typeface="Arial"/>
                <a:sym typeface="Arial"/>
              </a:rPr>
              <a:t> </a:t>
            </a:r>
            <a:r>
              <a:rPr lang="en" sz="2200">
                <a:solidFill>
                  <a:srgbClr val="262626"/>
                </a:solidFill>
                <a:latin typeface="Gill Sans"/>
                <a:ea typeface="Gill Sans"/>
                <a:cs typeface="Gill Sans"/>
                <a:sym typeface="Gill Sans"/>
              </a:rPr>
              <a:t>are today.</a:t>
            </a:r>
            <a:r>
              <a:rPr lang="en" sz="2200">
                <a:solidFill>
                  <a:srgbClr val="262626"/>
                </a:solidFill>
                <a:latin typeface="Arial"/>
                <a:ea typeface="Arial"/>
                <a:cs typeface="Arial"/>
                <a:sym typeface="Arial"/>
              </a:rPr>
              <a:t>”</a:t>
            </a:r>
            <a:br>
              <a:rPr lang="en" sz="2200">
                <a:solidFill>
                  <a:srgbClr val="262626"/>
                </a:solidFill>
                <a:latin typeface="Gill Sans"/>
                <a:ea typeface="Gill Sans"/>
                <a:cs typeface="Gill Sans"/>
                <a:sym typeface="Gill Sans"/>
              </a:rPr>
            </a:br>
            <a:r>
              <a:rPr b="1" lang="en" sz="2200">
                <a:solidFill>
                  <a:srgbClr val="262626"/>
                </a:solidFill>
                <a:latin typeface="Gill Sans"/>
                <a:ea typeface="Gill Sans"/>
                <a:cs typeface="Gill Sans"/>
                <a:sym typeface="Gill Sans"/>
              </a:rPr>
              <a:t>– Maribel B.</a:t>
            </a:r>
            <a:endParaRPr sz="1600">
              <a:solidFill>
                <a:srgbClr val="262626"/>
              </a:solidFill>
              <a:latin typeface="Gill Sans"/>
              <a:ea typeface="Gill Sans"/>
              <a:cs typeface="Gill Sans"/>
              <a:sym typeface="Gill Sans"/>
            </a:endParaRPr>
          </a:p>
          <a:p>
            <a:pPr indent="-228600" lvl="1" marL="457200" rtl="0" algn="l">
              <a:lnSpc>
                <a:spcPct val="100000"/>
              </a:lnSpc>
              <a:spcBef>
                <a:spcPts val="1000"/>
              </a:spcBef>
              <a:spcAft>
                <a:spcPts val="0"/>
              </a:spcAft>
              <a:buClr>
                <a:srgbClr val="000000"/>
              </a:buClr>
              <a:buSzPts val="2200"/>
              <a:buFont typeface="Noto Sans Symbols"/>
              <a:buNone/>
            </a:pPr>
            <a:r>
              <a:t/>
            </a:r>
            <a:endParaRPr b="1" sz="2200">
              <a:solidFill>
                <a:srgbClr val="262626"/>
              </a:solidFill>
              <a:latin typeface="Gill Sans"/>
              <a:ea typeface="Gill Sans"/>
              <a:cs typeface="Gill Sans"/>
              <a:sym typeface="Gill Sans"/>
            </a:endParaRPr>
          </a:p>
          <a:p>
            <a:pPr indent="0" lvl="1" marL="0" rtl="0" algn="l">
              <a:lnSpc>
                <a:spcPct val="100000"/>
              </a:lnSpc>
              <a:spcBef>
                <a:spcPts val="1000"/>
              </a:spcBef>
              <a:spcAft>
                <a:spcPts val="0"/>
              </a:spcAft>
              <a:buClr>
                <a:srgbClr val="000000"/>
              </a:buClr>
              <a:buSzPts val="2200"/>
              <a:buFont typeface="Noto Sans Symbols"/>
              <a:buNone/>
            </a:pPr>
            <a:r>
              <a:rPr lang="en" sz="2200">
                <a:solidFill>
                  <a:srgbClr val="262626"/>
                </a:solidFill>
                <a:latin typeface="Arial"/>
                <a:ea typeface="Arial"/>
                <a:cs typeface="Arial"/>
                <a:sym typeface="Arial"/>
              </a:rPr>
              <a:t>“</a:t>
            </a:r>
            <a:r>
              <a:rPr lang="en" sz="2200">
                <a:solidFill>
                  <a:srgbClr val="262626"/>
                </a:solidFill>
                <a:latin typeface="Gill Sans"/>
                <a:ea typeface="Gill Sans"/>
                <a:cs typeface="Gill Sans"/>
                <a:sym typeface="Gill Sans"/>
              </a:rPr>
              <a:t>How can I describe with words one of the BEST times I had in many years? It was a MAGICAL experience getting to know everyone and knowing that I could be MYSELF… it made a big change in my person, my soul, my mind and the best thing was that everyone at the camp made me realize how I could be the BEST.</a:t>
            </a:r>
            <a:r>
              <a:rPr lang="en" sz="2200">
                <a:solidFill>
                  <a:srgbClr val="262626"/>
                </a:solidFill>
                <a:latin typeface="Arial"/>
                <a:ea typeface="Arial"/>
                <a:cs typeface="Arial"/>
                <a:sym typeface="Arial"/>
              </a:rPr>
              <a:t>”</a:t>
            </a:r>
            <a:br>
              <a:rPr lang="en" sz="2200">
                <a:solidFill>
                  <a:srgbClr val="262626"/>
                </a:solidFill>
                <a:latin typeface="Gill Sans"/>
                <a:ea typeface="Gill Sans"/>
                <a:cs typeface="Gill Sans"/>
                <a:sym typeface="Gill Sans"/>
              </a:rPr>
            </a:br>
            <a:r>
              <a:rPr b="1" lang="en" sz="2200">
                <a:solidFill>
                  <a:srgbClr val="262626"/>
                </a:solidFill>
                <a:latin typeface="Gill Sans"/>
                <a:ea typeface="Gill Sans"/>
                <a:cs typeface="Gill Sans"/>
                <a:sym typeface="Gill Sans"/>
              </a:rPr>
              <a:t>– Nubia G.</a:t>
            </a:r>
            <a:endParaRPr sz="2200">
              <a:solidFill>
                <a:srgbClr val="262626"/>
              </a:solidFill>
              <a:latin typeface="Gill Sans"/>
              <a:ea typeface="Gill Sans"/>
              <a:cs typeface="Gill Sans"/>
              <a:sym typeface="Gill Sans"/>
            </a:endParaRPr>
          </a:p>
          <a:p>
            <a:pPr indent="0" lvl="1" marL="0" rtl="0" algn="l">
              <a:lnSpc>
                <a:spcPct val="100000"/>
              </a:lnSpc>
              <a:spcBef>
                <a:spcPts val="1000"/>
              </a:spcBef>
              <a:spcAft>
                <a:spcPts val="0"/>
              </a:spcAft>
              <a:buNone/>
            </a:pPr>
            <a:r>
              <a:t/>
            </a:r>
            <a:endParaRPr sz="2000">
              <a:solidFill>
                <a:srgbClr val="262626"/>
              </a:solidFill>
              <a:latin typeface="Catamaran"/>
              <a:ea typeface="Catamaran"/>
              <a:cs typeface="Catamaran"/>
              <a:sym typeface="Catamaran"/>
            </a:endParaRPr>
          </a:p>
        </p:txBody>
      </p:sp>
      <p:sp>
        <p:nvSpPr>
          <p:cNvPr id="264" name="Google Shape;264;p34"/>
          <p:cNvSpPr txBox="1"/>
          <p:nvPr>
            <p:ph idx="2" type="subTitle"/>
          </p:nvPr>
        </p:nvSpPr>
        <p:spPr>
          <a:xfrm>
            <a:off x="642050" y="387600"/>
            <a:ext cx="6140400" cy="9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4"/>
                </a:solidFill>
                <a:latin typeface="Livvic"/>
                <a:ea typeface="Livvic"/>
                <a:cs typeface="Livvic"/>
                <a:sym typeface="Livvic"/>
              </a:rPr>
              <a:t>Alumni Quotes: </a:t>
            </a:r>
            <a:endParaRPr b="1" sz="3500">
              <a:solidFill>
                <a:schemeClr val="accent4"/>
              </a:solidFill>
              <a:latin typeface="Livvic"/>
              <a:ea typeface="Livvic"/>
              <a:cs typeface="Livvic"/>
              <a:sym typeface="Livvic"/>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5"/>
          <p:cNvSpPr txBox="1"/>
          <p:nvPr>
            <p:ph type="ctrTitle"/>
          </p:nvPr>
        </p:nvSpPr>
        <p:spPr>
          <a:xfrm>
            <a:off x="5473950" y="463470"/>
            <a:ext cx="3510000" cy="999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we do at camp:</a:t>
            </a:r>
            <a:endParaRPr/>
          </a:p>
        </p:txBody>
      </p:sp>
      <p:pic>
        <p:nvPicPr>
          <p:cNvPr id="270" name="Google Shape;270;p35"/>
          <p:cNvPicPr preferRelativeResize="0"/>
          <p:nvPr/>
        </p:nvPicPr>
        <p:blipFill rotWithShape="1">
          <a:blip r:embed="rId3">
            <a:alphaModFix/>
          </a:blip>
          <a:srcRect b="5985" l="10778" r="17367" t="11682"/>
          <a:stretch/>
        </p:blipFill>
        <p:spPr>
          <a:xfrm>
            <a:off x="0" y="-36375"/>
            <a:ext cx="2460150" cy="1690274"/>
          </a:xfrm>
          <a:prstGeom prst="rect">
            <a:avLst/>
          </a:prstGeom>
          <a:noFill/>
          <a:ln>
            <a:noFill/>
          </a:ln>
        </p:spPr>
      </p:pic>
      <p:pic>
        <p:nvPicPr>
          <p:cNvPr id="271" name="Google Shape;271;p35"/>
          <p:cNvPicPr preferRelativeResize="0"/>
          <p:nvPr/>
        </p:nvPicPr>
        <p:blipFill rotWithShape="1">
          <a:blip r:embed="rId4">
            <a:alphaModFix/>
          </a:blip>
          <a:srcRect b="9282" l="38691" r="11512" t="12316"/>
          <a:stretch/>
        </p:blipFill>
        <p:spPr>
          <a:xfrm>
            <a:off x="2460150" y="-532263"/>
            <a:ext cx="2841277" cy="2682047"/>
          </a:xfrm>
          <a:prstGeom prst="rect">
            <a:avLst/>
          </a:prstGeom>
          <a:noFill/>
          <a:ln>
            <a:noFill/>
          </a:ln>
        </p:spPr>
      </p:pic>
      <p:pic>
        <p:nvPicPr>
          <p:cNvPr id="272" name="Google Shape;272;p35"/>
          <p:cNvPicPr preferRelativeResize="0"/>
          <p:nvPr/>
        </p:nvPicPr>
        <p:blipFill rotWithShape="1">
          <a:blip r:embed="rId5">
            <a:alphaModFix/>
          </a:blip>
          <a:srcRect b="9176" l="7916" r="19650" t="4250"/>
          <a:stretch/>
        </p:blipFill>
        <p:spPr>
          <a:xfrm>
            <a:off x="0" y="1653900"/>
            <a:ext cx="2460150" cy="1763107"/>
          </a:xfrm>
          <a:prstGeom prst="rect">
            <a:avLst/>
          </a:prstGeom>
          <a:noFill/>
          <a:ln>
            <a:noFill/>
          </a:ln>
        </p:spPr>
      </p:pic>
      <p:pic>
        <p:nvPicPr>
          <p:cNvPr id="273" name="Google Shape;273;p35"/>
          <p:cNvPicPr preferRelativeResize="0"/>
          <p:nvPr/>
        </p:nvPicPr>
        <p:blipFill rotWithShape="1">
          <a:blip r:embed="rId6">
            <a:alphaModFix/>
          </a:blip>
          <a:srcRect b="7952" l="13197" r="10425" t="6715"/>
          <a:stretch/>
        </p:blipFill>
        <p:spPr>
          <a:xfrm>
            <a:off x="2460150" y="2022400"/>
            <a:ext cx="2841277" cy="1903375"/>
          </a:xfrm>
          <a:prstGeom prst="rect">
            <a:avLst/>
          </a:prstGeom>
          <a:noFill/>
          <a:ln>
            <a:noFill/>
          </a:ln>
        </p:spPr>
      </p:pic>
      <p:pic>
        <p:nvPicPr>
          <p:cNvPr id="274" name="Google Shape;274;p35"/>
          <p:cNvPicPr preferRelativeResize="0"/>
          <p:nvPr/>
        </p:nvPicPr>
        <p:blipFill rotWithShape="1">
          <a:blip r:embed="rId7">
            <a:alphaModFix/>
          </a:blip>
          <a:srcRect b="11344" l="11518" r="9367" t="5543"/>
          <a:stretch/>
        </p:blipFill>
        <p:spPr>
          <a:xfrm>
            <a:off x="0" y="3417000"/>
            <a:ext cx="2798950" cy="1763101"/>
          </a:xfrm>
          <a:prstGeom prst="rect">
            <a:avLst/>
          </a:prstGeom>
          <a:noFill/>
          <a:ln>
            <a:noFill/>
          </a:ln>
        </p:spPr>
      </p:pic>
      <p:pic>
        <p:nvPicPr>
          <p:cNvPr id="275" name="Google Shape;275;p35"/>
          <p:cNvPicPr preferRelativeResize="0"/>
          <p:nvPr/>
        </p:nvPicPr>
        <p:blipFill rotWithShape="1">
          <a:blip r:embed="rId8">
            <a:alphaModFix/>
          </a:blip>
          <a:srcRect b="34288" l="32989" r="35672" t="42327"/>
          <a:stretch/>
        </p:blipFill>
        <p:spPr>
          <a:xfrm>
            <a:off x="2611375" y="3925775"/>
            <a:ext cx="2690048" cy="1203587"/>
          </a:xfrm>
          <a:prstGeom prst="rect">
            <a:avLst/>
          </a:prstGeom>
          <a:noFill/>
          <a:ln>
            <a:noFill/>
          </a:ln>
        </p:spPr>
      </p:pic>
      <p:sp>
        <p:nvSpPr>
          <p:cNvPr id="276" name="Google Shape;276;p35"/>
          <p:cNvSpPr txBox="1"/>
          <p:nvPr/>
        </p:nvSpPr>
        <p:spPr>
          <a:xfrm>
            <a:off x="5728950" y="1390350"/>
            <a:ext cx="3000000" cy="3555600"/>
          </a:xfrm>
          <a:prstGeom prst="rect">
            <a:avLst/>
          </a:prstGeom>
          <a:noFill/>
          <a:ln>
            <a:noFill/>
          </a:ln>
        </p:spPr>
        <p:txBody>
          <a:bodyPr anchorCtr="0" anchor="t" bIns="91425" lIns="91425" spcFirstLastPara="1" rIns="91425" wrap="square" tIns="91425">
            <a:spAutoFit/>
          </a:bodyPr>
          <a:lstStyle/>
          <a:p>
            <a:pPr indent="-374650" lvl="0" marL="457200" rtl="0" algn="l">
              <a:lnSpc>
                <a:spcPct val="150000"/>
              </a:lnSpc>
              <a:spcBef>
                <a:spcPts val="0"/>
              </a:spcBef>
              <a:spcAft>
                <a:spcPts val="0"/>
              </a:spcAft>
              <a:buClr>
                <a:schemeClr val="dk1"/>
              </a:buClr>
              <a:buSzPts val="2300"/>
              <a:buFont typeface="Livvic"/>
              <a:buChar char="●"/>
            </a:pPr>
            <a:r>
              <a:rPr lang="en" sz="2100">
                <a:latin typeface="Catamaran Light"/>
                <a:ea typeface="Catamaran Light"/>
                <a:cs typeface="Catamaran Light"/>
                <a:sym typeface="Catamaran Light"/>
              </a:rPr>
              <a:t>Workshops</a:t>
            </a:r>
            <a:endParaRPr sz="2100">
              <a:latin typeface="Catamaran Light"/>
              <a:ea typeface="Catamaran Light"/>
              <a:cs typeface="Catamaran Light"/>
              <a:sym typeface="Catamaran Light"/>
            </a:endParaRPr>
          </a:p>
          <a:p>
            <a:pPr indent="-374650" lvl="0" marL="457200" rtl="0" algn="l">
              <a:lnSpc>
                <a:spcPct val="150000"/>
              </a:lnSpc>
              <a:spcBef>
                <a:spcPts val="0"/>
              </a:spcBef>
              <a:spcAft>
                <a:spcPts val="0"/>
              </a:spcAft>
              <a:buClr>
                <a:schemeClr val="dk1"/>
              </a:buClr>
              <a:buSzPts val="2300"/>
              <a:buFont typeface="Livvic"/>
              <a:buChar char="●"/>
            </a:pPr>
            <a:r>
              <a:rPr lang="en" sz="2100">
                <a:latin typeface="Catamaran Light"/>
                <a:ea typeface="Catamaran Light"/>
                <a:cs typeface="Catamaran Light"/>
                <a:sym typeface="Catamaran Light"/>
              </a:rPr>
              <a:t>Public Speaking</a:t>
            </a:r>
            <a:endParaRPr sz="2100">
              <a:latin typeface="Catamaran Light"/>
              <a:ea typeface="Catamaran Light"/>
              <a:cs typeface="Catamaran Light"/>
              <a:sym typeface="Catamaran Light"/>
            </a:endParaRPr>
          </a:p>
          <a:p>
            <a:pPr indent="-361950" lvl="0" marL="457200" marR="0" rtl="0" algn="l">
              <a:lnSpc>
                <a:spcPct val="150000"/>
              </a:lnSpc>
              <a:spcBef>
                <a:spcPts val="0"/>
              </a:spcBef>
              <a:spcAft>
                <a:spcPts val="0"/>
              </a:spcAft>
              <a:buSzPts val="2100"/>
              <a:buFont typeface="Catamaran Light"/>
              <a:buChar char="●"/>
            </a:pPr>
            <a:r>
              <a:rPr lang="en" sz="2100">
                <a:latin typeface="Catamaran Light"/>
                <a:ea typeface="Catamaran Light"/>
                <a:cs typeface="Catamaran Light"/>
                <a:sym typeface="Catamaran Light"/>
              </a:rPr>
              <a:t>Cultura Sessions</a:t>
            </a:r>
            <a:endParaRPr sz="2100">
              <a:latin typeface="Catamaran Light"/>
              <a:ea typeface="Catamaran Light"/>
              <a:cs typeface="Catamaran Light"/>
              <a:sym typeface="Catamaran Light"/>
            </a:endParaRPr>
          </a:p>
          <a:p>
            <a:pPr indent="-374650" lvl="0" marL="457200" rtl="0" algn="l">
              <a:lnSpc>
                <a:spcPct val="150000"/>
              </a:lnSpc>
              <a:spcBef>
                <a:spcPts val="0"/>
              </a:spcBef>
              <a:spcAft>
                <a:spcPts val="0"/>
              </a:spcAft>
              <a:buClr>
                <a:schemeClr val="dk1"/>
              </a:buClr>
              <a:buSzPts val="2300"/>
              <a:buFont typeface="Livvic"/>
              <a:buChar char="●"/>
            </a:pPr>
            <a:r>
              <a:rPr lang="en" sz="2100">
                <a:latin typeface="Catamaran Light"/>
                <a:ea typeface="Catamaran Light"/>
                <a:cs typeface="Catamaran Light"/>
                <a:sym typeface="Catamaran Light"/>
              </a:rPr>
              <a:t>Build Community</a:t>
            </a:r>
            <a:endParaRPr sz="2100">
              <a:latin typeface="Catamaran Light"/>
              <a:ea typeface="Catamaran Light"/>
              <a:cs typeface="Catamaran Light"/>
              <a:sym typeface="Catamaran Light"/>
            </a:endParaRPr>
          </a:p>
          <a:p>
            <a:pPr indent="-361950" lvl="0" marL="457200" rtl="0" algn="l">
              <a:lnSpc>
                <a:spcPct val="150000"/>
              </a:lnSpc>
              <a:spcBef>
                <a:spcPts val="0"/>
              </a:spcBef>
              <a:spcAft>
                <a:spcPts val="0"/>
              </a:spcAft>
              <a:buClr>
                <a:schemeClr val="dk1"/>
              </a:buClr>
              <a:buSzPts val="2100"/>
              <a:buFont typeface="Catamaran Light"/>
              <a:buChar char="●"/>
            </a:pPr>
            <a:r>
              <a:rPr lang="en" sz="2100">
                <a:latin typeface="Catamaran Light"/>
                <a:ea typeface="Catamaran Light"/>
                <a:cs typeface="Catamaran Light"/>
                <a:sym typeface="Catamaran Light"/>
              </a:rPr>
              <a:t>Recreation Activities</a:t>
            </a:r>
            <a:endParaRPr sz="2100">
              <a:latin typeface="Catamaran Light"/>
              <a:ea typeface="Catamaran Light"/>
              <a:cs typeface="Catamaran Light"/>
              <a:sym typeface="Catamaran Light"/>
            </a:endParaRPr>
          </a:p>
          <a:p>
            <a:pPr indent="-361950" lvl="0" marL="457200" rtl="0" algn="l">
              <a:lnSpc>
                <a:spcPct val="150000"/>
              </a:lnSpc>
              <a:spcBef>
                <a:spcPts val="0"/>
              </a:spcBef>
              <a:spcAft>
                <a:spcPts val="0"/>
              </a:spcAft>
              <a:buClr>
                <a:schemeClr val="dk1"/>
              </a:buClr>
              <a:buSzPts val="2100"/>
              <a:buFont typeface="Catamaran Light"/>
              <a:buChar char="●"/>
            </a:pPr>
            <a:r>
              <a:rPr lang="en" sz="2100">
                <a:latin typeface="Catamaran Light"/>
                <a:ea typeface="Catamaran Light"/>
                <a:cs typeface="Catamaran Light"/>
                <a:sym typeface="Catamaran Light"/>
              </a:rPr>
              <a:t>Play games and Chant!</a:t>
            </a:r>
            <a:endParaRPr sz="2100">
              <a:latin typeface="Catamaran Light"/>
              <a:ea typeface="Catamaran Light"/>
              <a:cs typeface="Catamaran Light"/>
              <a:sym typeface="Catamaran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1959750" y="231875"/>
            <a:ext cx="5224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Two notable IEFLP Alumni:</a:t>
            </a:r>
            <a:endParaRPr/>
          </a:p>
        </p:txBody>
      </p:sp>
      <p:sp>
        <p:nvSpPr>
          <p:cNvPr id="282" name="Google Shape;282;p36"/>
          <p:cNvSpPr txBox="1"/>
          <p:nvPr/>
        </p:nvSpPr>
        <p:spPr>
          <a:xfrm>
            <a:off x="164225" y="3875700"/>
            <a:ext cx="4138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Catamaran"/>
                <a:ea typeface="Catamaran"/>
                <a:cs typeface="Catamaran"/>
                <a:sym typeface="Catamaran"/>
              </a:rPr>
              <a:t>Dr. Raúl Ruiz (’87)</a:t>
            </a:r>
            <a:endParaRPr>
              <a:latin typeface="Catamaran"/>
              <a:ea typeface="Catamaran"/>
              <a:cs typeface="Catamaran"/>
              <a:sym typeface="Catamaran"/>
            </a:endParaRPr>
          </a:p>
          <a:p>
            <a:pPr indent="0" lvl="0" marL="0" rtl="0" algn="ctr">
              <a:spcBef>
                <a:spcPts val="0"/>
              </a:spcBef>
              <a:spcAft>
                <a:spcPts val="0"/>
              </a:spcAft>
              <a:buNone/>
            </a:pPr>
            <a:r>
              <a:rPr lang="en" sz="1800">
                <a:latin typeface="Catamaran"/>
                <a:ea typeface="Catamaran"/>
                <a:cs typeface="Catamaran"/>
                <a:sym typeface="Catamaran"/>
              </a:rPr>
              <a:t>U.S. Congressman</a:t>
            </a:r>
            <a:endParaRPr>
              <a:latin typeface="Catamaran"/>
              <a:ea typeface="Catamaran"/>
              <a:cs typeface="Catamaran"/>
              <a:sym typeface="Catamaran"/>
            </a:endParaRPr>
          </a:p>
          <a:p>
            <a:pPr indent="0" lvl="0" marL="0" rtl="0" algn="ctr">
              <a:spcBef>
                <a:spcPts val="0"/>
              </a:spcBef>
              <a:spcAft>
                <a:spcPts val="0"/>
              </a:spcAft>
              <a:buNone/>
            </a:pPr>
            <a:r>
              <a:rPr b="1" lang="en" sz="1800">
                <a:latin typeface="Catamaran"/>
                <a:ea typeface="Catamaran"/>
                <a:cs typeface="Catamaran"/>
                <a:sym typeface="Catamaran"/>
              </a:rPr>
              <a:t>36</a:t>
            </a:r>
            <a:r>
              <a:rPr b="1" baseline="30000" lang="en" sz="1800">
                <a:latin typeface="Catamaran"/>
                <a:ea typeface="Catamaran"/>
                <a:cs typeface="Catamaran"/>
                <a:sym typeface="Catamaran"/>
              </a:rPr>
              <a:t>th</a:t>
            </a:r>
            <a:r>
              <a:rPr b="1" lang="en" sz="1800">
                <a:latin typeface="Catamaran"/>
                <a:ea typeface="Catamaran"/>
                <a:cs typeface="Catamaran"/>
                <a:sym typeface="Catamaran"/>
              </a:rPr>
              <a:t> </a:t>
            </a:r>
            <a:r>
              <a:rPr lang="en" sz="1800">
                <a:latin typeface="Catamaran"/>
                <a:ea typeface="Catamaran"/>
                <a:cs typeface="Catamaran"/>
                <a:sym typeface="Catamaran"/>
              </a:rPr>
              <a:t>California Congressional District</a:t>
            </a:r>
            <a:endParaRPr>
              <a:latin typeface="Catamaran"/>
              <a:ea typeface="Catamaran"/>
              <a:cs typeface="Catamaran"/>
              <a:sym typeface="Catamaran"/>
            </a:endParaRPr>
          </a:p>
        </p:txBody>
      </p:sp>
      <p:sp>
        <p:nvSpPr>
          <p:cNvPr id="283" name="Google Shape;283;p36"/>
          <p:cNvSpPr txBox="1"/>
          <p:nvPr/>
        </p:nvSpPr>
        <p:spPr>
          <a:xfrm>
            <a:off x="4775575" y="3875700"/>
            <a:ext cx="4138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Catamaran"/>
                <a:ea typeface="Catamaran"/>
                <a:cs typeface="Catamaran"/>
                <a:sym typeface="Catamaran"/>
              </a:rPr>
              <a:t>Pete Aguilar (’93)</a:t>
            </a:r>
            <a:endParaRPr>
              <a:latin typeface="Catamaran"/>
              <a:ea typeface="Catamaran"/>
              <a:cs typeface="Catamaran"/>
              <a:sym typeface="Catamaran"/>
            </a:endParaRPr>
          </a:p>
          <a:p>
            <a:pPr indent="0" lvl="0" marL="0" rtl="0" algn="ctr">
              <a:spcBef>
                <a:spcPts val="0"/>
              </a:spcBef>
              <a:spcAft>
                <a:spcPts val="0"/>
              </a:spcAft>
              <a:buNone/>
            </a:pPr>
            <a:r>
              <a:rPr lang="en" sz="1800">
                <a:latin typeface="Catamaran"/>
                <a:ea typeface="Catamaran"/>
                <a:cs typeface="Catamaran"/>
                <a:sym typeface="Catamaran"/>
              </a:rPr>
              <a:t>U.S. Congressman</a:t>
            </a:r>
            <a:endParaRPr>
              <a:latin typeface="Catamaran"/>
              <a:ea typeface="Catamaran"/>
              <a:cs typeface="Catamaran"/>
              <a:sym typeface="Catamaran"/>
            </a:endParaRPr>
          </a:p>
          <a:p>
            <a:pPr indent="0" lvl="0" marL="0" rtl="0" algn="ctr">
              <a:spcBef>
                <a:spcPts val="0"/>
              </a:spcBef>
              <a:spcAft>
                <a:spcPts val="0"/>
              </a:spcAft>
              <a:buNone/>
            </a:pPr>
            <a:r>
              <a:rPr b="1" lang="en" sz="1800">
                <a:latin typeface="Catamaran"/>
                <a:ea typeface="Catamaran"/>
                <a:cs typeface="Catamaran"/>
                <a:sym typeface="Catamaran"/>
              </a:rPr>
              <a:t>31</a:t>
            </a:r>
            <a:r>
              <a:rPr b="1" baseline="30000" lang="en" sz="1800">
                <a:latin typeface="Catamaran"/>
                <a:ea typeface="Catamaran"/>
                <a:cs typeface="Catamaran"/>
                <a:sym typeface="Catamaran"/>
              </a:rPr>
              <a:t>st</a:t>
            </a:r>
            <a:r>
              <a:rPr b="1" lang="en" sz="1800">
                <a:latin typeface="Catamaran"/>
                <a:ea typeface="Catamaran"/>
                <a:cs typeface="Catamaran"/>
                <a:sym typeface="Catamaran"/>
              </a:rPr>
              <a:t>  </a:t>
            </a:r>
            <a:r>
              <a:rPr lang="en" sz="1800">
                <a:latin typeface="Catamaran"/>
                <a:ea typeface="Catamaran"/>
                <a:cs typeface="Catamaran"/>
                <a:sym typeface="Catamaran"/>
              </a:rPr>
              <a:t>California Congressional District</a:t>
            </a:r>
            <a:endParaRPr>
              <a:latin typeface="Catamaran"/>
              <a:ea typeface="Catamaran"/>
              <a:cs typeface="Catamaran"/>
              <a:sym typeface="Catamaran"/>
            </a:endParaRPr>
          </a:p>
        </p:txBody>
      </p:sp>
      <p:pic>
        <p:nvPicPr>
          <p:cNvPr id="284" name="Google Shape;284;p36"/>
          <p:cNvPicPr preferRelativeResize="0"/>
          <p:nvPr/>
        </p:nvPicPr>
        <p:blipFill>
          <a:blip r:embed="rId3">
            <a:alphaModFix/>
          </a:blip>
          <a:stretch>
            <a:fillRect/>
          </a:stretch>
        </p:blipFill>
        <p:spPr>
          <a:xfrm>
            <a:off x="1294900" y="1109375"/>
            <a:ext cx="1877150" cy="2766326"/>
          </a:xfrm>
          <a:prstGeom prst="rect">
            <a:avLst/>
          </a:prstGeom>
          <a:noFill/>
          <a:ln>
            <a:noFill/>
          </a:ln>
        </p:spPr>
      </p:pic>
      <p:pic>
        <p:nvPicPr>
          <p:cNvPr id="285" name="Google Shape;285;p36"/>
          <p:cNvPicPr preferRelativeResize="0"/>
          <p:nvPr/>
        </p:nvPicPr>
        <p:blipFill>
          <a:blip r:embed="rId4">
            <a:alphaModFix/>
          </a:blip>
          <a:stretch>
            <a:fillRect/>
          </a:stretch>
        </p:blipFill>
        <p:spPr>
          <a:xfrm>
            <a:off x="5951537" y="1185575"/>
            <a:ext cx="1786585" cy="2766325"/>
          </a:xfrm>
          <a:prstGeom prst="rect">
            <a:avLst/>
          </a:prstGeom>
          <a:noFill/>
          <a:ln>
            <a:noFill/>
          </a:ln>
        </p:spPr>
      </p:pic>
      <p:pic>
        <p:nvPicPr>
          <p:cNvPr id="286" name="Google Shape;286;p36" title="IEFLP Logo 1984 CMYK Blu OF.png"/>
          <p:cNvPicPr preferRelativeResize="0"/>
          <p:nvPr/>
        </p:nvPicPr>
        <p:blipFill rotWithShape="1">
          <a:blip r:embed="rId5">
            <a:alphaModFix/>
          </a:blip>
          <a:srcRect b="0" l="0" r="0" t="0"/>
          <a:stretch/>
        </p:blipFill>
        <p:spPr>
          <a:xfrm>
            <a:off x="3536750" y="1621475"/>
            <a:ext cx="2070501" cy="1969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7"/>
          <p:cNvSpPr txBox="1"/>
          <p:nvPr>
            <p:ph type="ctrTitle"/>
          </p:nvPr>
        </p:nvSpPr>
        <p:spPr>
          <a:xfrm>
            <a:off x="-85275" y="1031825"/>
            <a:ext cx="3988800" cy="115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accent4"/>
                </a:solidFill>
              </a:rPr>
              <a:t>IEFLP Board of Directors</a:t>
            </a:r>
            <a:endParaRPr sz="3500">
              <a:solidFill>
                <a:schemeClr val="accent4"/>
              </a:solidFill>
            </a:endParaRPr>
          </a:p>
        </p:txBody>
      </p:sp>
      <p:sp>
        <p:nvSpPr>
          <p:cNvPr id="292" name="Google Shape;292;p37"/>
          <p:cNvSpPr txBox="1"/>
          <p:nvPr/>
        </p:nvSpPr>
        <p:spPr>
          <a:xfrm>
            <a:off x="2876250" y="149500"/>
            <a:ext cx="6267900" cy="4150500"/>
          </a:xfrm>
          <a:prstGeom prst="rect">
            <a:avLst/>
          </a:prstGeom>
          <a:noFill/>
          <a:ln>
            <a:noFill/>
          </a:ln>
        </p:spPr>
        <p:txBody>
          <a:bodyPr anchorCtr="0" anchor="t" bIns="91425" lIns="91425" spcFirstLastPara="1" rIns="91425" wrap="square" tIns="91425">
            <a:spAutoFit/>
          </a:bodyPr>
          <a:lstStyle/>
          <a:p>
            <a:pPr indent="-285750" lvl="0" marL="285750" rtl="0" algn="ctr">
              <a:lnSpc>
                <a:spcPct val="80000"/>
              </a:lnSpc>
              <a:spcBef>
                <a:spcPts val="0"/>
              </a:spcBef>
              <a:spcAft>
                <a:spcPts val="0"/>
              </a:spcAft>
              <a:buNone/>
            </a:pPr>
            <a:r>
              <a:rPr b="1" i="1" lang="en">
                <a:solidFill>
                  <a:srgbClr val="262626"/>
                </a:solidFill>
                <a:latin typeface="Catamaran"/>
                <a:ea typeface="Catamaran"/>
                <a:cs typeface="Catamaran"/>
                <a:sym typeface="Catamaran"/>
              </a:rPr>
              <a:t>Officers</a:t>
            </a:r>
            <a:endParaRPr b="1" i="1">
              <a:solidFill>
                <a:srgbClr val="262626"/>
              </a:solidFill>
              <a:latin typeface="Catamaran"/>
              <a:ea typeface="Catamaran"/>
              <a:cs typeface="Catamaran"/>
              <a:sym typeface="Catamaran"/>
            </a:endParaRPr>
          </a:p>
          <a:p>
            <a:pPr indent="-285750" lvl="0" marL="285750" rtl="0" algn="ctr">
              <a:lnSpc>
                <a:spcPct val="100000"/>
              </a:lnSpc>
              <a:spcBef>
                <a:spcPts val="0"/>
              </a:spcBef>
              <a:spcAft>
                <a:spcPts val="0"/>
              </a:spcAft>
              <a:buNone/>
            </a:pPr>
            <a:r>
              <a:rPr lang="en">
                <a:solidFill>
                  <a:srgbClr val="262626"/>
                </a:solidFill>
                <a:latin typeface="Catamaran"/>
                <a:ea typeface="Catamaran"/>
                <a:cs typeface="Catamaran"/>
                <a:sym typeface="Catamaran"/>
              </a:rPr>
              <a:t>Dr. R.C. Heredia </a:t>
            </a:r>
            <a:r>
              <a:rPr lang="en">
                <a:solidFill>
                  <a:srgbClr val="0066FF"/>
                </a:solidFill>
                <a:latin typeface="Catamaran"/>
                <a:ea typeface="Catamaran"/>
                <a:cs typeface="Catamaran"/>
                <a:sym typeface="Catamaran"/>
              </a:rPr>
              <a:t>’92</a:t>
            </a:r>
            <a:r>
              <a:rPr lang="en">
                <a:solidFill>
                  <a:srgbClr val="262626"/>
                </a:solidFill>
                <a:latin typeface="Catamaran"/>
                <a:ea typeface="Catamaran"/>
                <a:cs typeface="Catamaran"/>
                <a:sym typeface="Catamaran"/>
              </a:rPr>
              <a:t>, </a:t>
            </a:r>
            <a:r>
              <a:rPr i="1" lang="en">
                <a:solidFill>
                  <a:srgbClr val="262626"/>
                </a:solidFill>
                <a:latin typeface="Catamaran"/>
                <a:ea typeface="Catamaran"/>
                <a:cs typeface="Catamaran"/>
                <a:sym typeface="Catamaran"/>
              </a:rPr>
              <a:t>Chair</a:t>
            </a:r>
            <a:endParaRPr i="1">
              <a:solidFill>
                <a:srgbClr val="262626"/>
              </a:solidFill>
              <a:latin typeface="Catamaran"/>
              <a:ea typeface="Catamaran"/>
              <a:cs typeface="Catamaran"/>
              <a:sym typeface="Catamaran"/>
            </a:endParaRPr>
          </a:p>
          <a:p>
            <a:pPr indent="-285750" lvl="0" marL="285750" rtl="0" algn="ctr">
              <a:lnSpc>
                <a:spcPct val="100000"/>
              </a:lnSpc>
              <a:spcBef>
                <a:spcPts val="1080"/>
              </a:spcBef>
              <a:spcAft>
                <a:spcPts val="0"/>
              </a:spcAft>
              <a:buNone/>
            </a:pPr>
            <a:r>
              <a:rPr lang="en">
                <a:solidFill>
                  <a:srgbClr val="262626"/>
                </a:solidFill>
                <a:latin typeface="Catamaran"/>
                <a:ea typeface="Catamaran"/>
                <a:cs typeface="Catamaran"/>
                <a:sym typeface="Catamaran"/>
              </a:rPr>
              <a:t>Richard Cabrera LVN </a:t>
            </a:r>
            <a:r>
              <a:rPr lang="en">
                <a:solidFill>
                  <a:srgbClr val="0066FF"/>
                </a:solidFill>
                <a:latin typeface="Catamaran"/>
                <a:ea typeface="Catamaran"/>
                <a:cs typeface="Catamaran"/>
                <a:sym typeface="Catamaran"/>
              </a:rPr>
              <a:t>’88, </a:t>
            </a:r>
            <a:r>
              <a:rPr lang="en">
                <a:latin typeface="Catamaran"/>
                <a:ea typeface="Catamaran"/>
                <a:cs typeface="Catamaran"/>
                <a:sym typeface="Catamaran"/>
              </a:rPr>
              <a:t>Vice-Chair</a:t>
            </a:r>
            <a:endParaRPr>
              <a:latin typeface="Catamaran"/>
              <a:ea typeface="Catamaran"/>
              <a:cs typeface="Catamaran"/>
              <a:sym typeface="Catamaran"/>
            </a:endParaRPr>
          </a:p>
          <a:p>
            <a:pPr indent="-285750" lvl="0" marL="285750" rtl="0" algn="ctr">
              <a:lnSpc>
                <a:spcPct val="100000"/>
              </a:lnSpc>
              <a:spcBef>
                <a:spcPts val="1080"/>
              </a:spcBef>
              <a:spcAft>
                <a:spcPts val="0"/>
              </a:spcAft>
              <a:buNone/>
            </a:pPr>
            <a:r>
              <a:rPr lang="en">
                <a:solidFill>
                  <a:srgbClr val="262626"/>
                </a:solidFill>
                <a:latin typeface="Catamaran"/>
                <a:ea typeface="Catamaran"/>
                <a:cs typeface="Catamaran"/>
                <a:sym typeface="Catamaran"/>
              </a:rPr>
              <a:t>Mindy Danira Gómez  </a:t>
            </a:r>
            <a:r>
              <a:rPr lang="en">
                <a:solidFill>
                  <a:srgbClr val="0070C0"/>
                </a:solidFill>
                <a:latin typeface="Catamaran"/>
                <a:ea typeface="Catamaran"/>
                <a:cs typeface="Catamaran"/>
                <a:sym typeface="Catamaran"/>
              </a:rPr>
              <a:t>’00</a:t>
            </a:r>
            <a:r>
              <a:rPr lang="en">
                <a:solidFill>
                  <a:srgbClr val="262626"/>
                </a:solidFill>
                <a:latin typeface="Catamaran"/>
                <a:ea typeface="Catamaran"/>
                <a:cs typeface="Catamaran"/>
                <a:sym typeface="Catamaran"/>
              </a:rPr>
              <a:t>, Vice-Chair</a:t>
            </a:r>
            <a:endParaRPr>
              <a:solidFill>
                <a:srgbClr val="262626"/>
              </a:solidFill>
              <a:latin typeface="Catamaran"/>
              <a:ea typeface="Catamaran"/>
              <a:cs typeface="Catamaran"/>
              <a:sym typeface="Catamaran"/>
            </a:endParaRPr>
          </a:p>
          <a:p>
            <a:pPr indent="-285750" lvl="0" marL="285750" rtl="0" algn="ctr">
              <a:lnSpc>
                <a:spcPct val="100000"/>
              </a:lnSpc>
              <a:spcBef>
                <a:spcPts val="1080"/>
              </a:spcBef>
              <a:spcAft>
                <a:spcPts val="0"/>
              </a:spcAft>
              <a:buNone/>
            </a:pPr>
            <a:r>
              <a:rPr lang="en">
                <a:solidFill>
                  <a:srgbClr val="262626"/>
                </a:solidFill>
                <a:latin typeface="Catamaran"/>
                <a:ea typeface="Catamaran"/>
                <a:cs typeface="Catamaran"/>
                <a:sym typeface="Catamaran"/>
              </a:rPr>
              <a:t>Dr. Farah Meadows </a:t>
            </a:r>
            <a:r>
              <a:rPr lang="en">
                <a:solidFill>
                  <a:srgbClr val="0066FF"/>
                </a:solidFill>
                <a:latin typeface="Catamaran"/>
                <a:ea typeface="Catamaran"/>
                <a:cs typeface="Catamaran"/>
                <a:sym typeface="Catamaran"/>
              </a:rPr>
              <a:t>’91, </a:t>
            </a:r>
            <a:r>
              <a:rPr lang="en">
                <a:latin typeface="Catamaran"/>
                <a:ea typeface="Catamaran"/>
                <a:cs typeface="Catamaran"/>
                <a:sym typeface="Catamaran"/>
              </a:rPr>
              <a:t>Vice-Chair</a:t>
            </a:r>
            <a:endParaRPr>
              <a:latin typeface="Catamaran"/>
              <a:ea typeface="Catamaran"/>
              <a:cs typeface="Catamaran"/>
              <a:sym typeface="Catamaran"/>
            </a:endParaRPr>
          </a:p>
          <a:p>
            <a:pPr indent="-285750" lvl="0" marL="285750" rtl="0" algn="ctr">
              <a:lnSpc>
                <a:spcPct val="100000"/>
              </a:lnSpc>
              <a:spcBef>
                <a:spcPts val="1080"/>
              </a:spcBef>
              <a:spcAft>
                <a:spcPts val="0"/>
              </a:spcAft>
              <a:buNone/>
            </a:pPr>
            <a:r>
              <a:rPr lang="en">
                <a:solidFill>
                  <a:srgbClr val="262626"/>
                </a:solidFill>
                <a:latin typeface="Catamaran"/>
                <a:ea typeface="Catamaran"/>
                <a:cs typeface="Catamaran"/>
                <a:sym typeface="Catamaran"/>
              </a:rPr>
              <a:t> Rudy Monterrosa, Esq. </a:t>
            </a:r>
            <a:r>
              <a:rPr lang="en">
                <a:solidFill>
                  <a:srgbClr val="0066FF"/>
                </a:solidFill>
                <a:latin typeface="Catamaran"/>
                <a:ea typeface="Catamaran"/>
                <a:cs typeface="Catamaran"/>
                <a:sym typeface="Catamaran"/>
              </a:rPr>
              <a:t>’88, </a:t>
            </a:r>
            <a:r>
              <a:rPr lang="en">
                <a:latin typeface="Catamaran"/>
                <a:ea typeface="Catamaran"/>
                <a:cs typeface="Catamaran"/>
                <a:sym typeface="Catamaran"/>
              </a:rPr>
              <a:t>Vice-Chair</a:t>
            </a:r>
            <a:endParaRPr>
              <a:latin typeface="Catamaran"/>
              <a:ea typeface="Catamaran"/>
              <a:cs typeface="Catamaran"/>
              <a:sym typeface="Catamaran"/>
            </a:endParaRPr>
          </a:p>
          <a:p>
            <a:pPr indent="-285750" lvl="0" marL="285750" rtl="0" algn="ctr">
              <a:lnSpc>
                <a:spcPct val="100000"/>
              </a:lnSpc>
              <a:spcBef>
                <a:spcPts val="1080"/>
              </a:spcBef>
              <a:spcAft>
                <a:spcPts val="0"/>
              </a:spcAft>
              <a:buNone/>
            </a:pPr>
            <a:r>
              <a:rPr lang="en">
                <a:solidFill>
                  <a:srgbClr val="262626"/>
                </a:solidFill>
                <a:latin typeface="Catamaran"/>
                <a:ea typeface="Catamaran"/>
                <a:cs typeface="Catamaran"/>
                <a:sym typeface="Catamaran"/>
              </a:rPr>
              <a:t>Judith Segura-Mora </a:t>
            </a:r>
            <a:r>
              <a:rPr lang="en">
                <a:solidFill>
                  <a:srgbClr val="0066FF"/>
                </a:solidFill>
                <a:latin typeface="Catamaran"/>
                <a:ea typeface="Catamaran"/>
                <a:cs typeface="Catamaran"/>
                <a:sym typeface="Catamaran"/>
              </a:rPr>
              <a:t>’85 </a:t>
            </a:r>
            <a:r>
              <a:rPr lang="en">
                <a:solidFill>
                  <a:srgbClr val="262626"/>
                </a:solidFill>
                <a:latin typeface="Catamaran"/>
                <a:ea typeface="Catamaran"/>
                <a:cs typeface="Catamaran"/>
                <a:sym typeface="Catamaran"/>
              </a:rPr>
              <a:t>, Vice-Chair</a:t>
            </a:r>
            <a:endParaRPr>
              <a:solidFill>
                <a:srgbClr val="0066FF"/>
              </a:solidFill>
              <a:latin typeface="Catamaran"/>
              <a:ea typeface="Catamaran"/>
              <a:cs typeface="Catamaran"/>
              <a:sym typeface="Catamaran"/>
            </a:endParaRPr>
          </a:p>
          <a:p>
            <a:pPr indent="-403225" lvl="0" marL="403225" rtl="0" algn="ctr">
              <a:lnSpc>
                <a:spcPct val="100000"/>
              </a:lnSpc>
              <a:spcBef>
                <a:spcPts val="1000"/>
              </a:spcBef>
              <a:spcAft>
                <a:spcPts val="0"/>
              </a:spcAft>
              <a:buNone/>
            </a:pPr>
            <a:r>
              <a:rPr lang="en">
                <a:solidFill>
                  <a:srgbClr val="262626"/>
                </a:solidFill>
                <a:latin typeface="Catamaran"/>
                <a:ea typeface="Catamaran"/>
                <a:cs typeface="Catamaran"/>
                <a:sym typeface="Catamaran"/>
              </a:rPr>
              <a:t>	Vanessa S. Ibarra</a:t>
            </a:r>
            <a:r>
              <a:rPr lang="en">
                <a:solidFill>
                  <a:srgbClr val="0066FF"/>
                </a:solidFill>
                <a:latin typeface="Catamaran"/>
                <a:ea typeface="Catamaran"/>
                <a:cs typeface="Catamaran"/>
                <a:sym typeface="Catamaran"/>
              </a:rPr>
              <a:t>’98, </a:t>
            </a:r>
            <a:r>
              <a:rPr i="1" lang="en">
                <a:solidFill>
                  <a:srgbClr val="262626"/>
                </a:solidFill>
                <a:latin typeface="Catamaran"/>
                <a:ea typeface="Catamaran"/>
                <a:cs typeface="Catamaran"/>
                <a:sym typeface="Catamaran"/>
              </a:rPr>
              <a:t>Secretary</a:t>
            </a:r>
            <a:r>
              <a:rPr lang="en">
                <a:solidFill>
                  <a:srgbClr val="262626"/>
                </a:solidFill>
                <a:latin typeface="Catamaran"/>
                <a:ea typeface="Catamaran"/>
                <a:cs typeface="Catamaran"/>
                <a:sym typeface="Catamaran"/>
              </a:rPr>
              <a:t> </a:t>
            </a:r>
            <a:endParaRPr>
              <a:solidFill>
                <a:srgbClr val="262626"/>
              </a:solidFill>
              <a:latin typeface="Catamaran"/>
              <a:ea typeface="Catamaran"/>
              <a:cs typeface="Catamaran"/>
              <a:sym typeface="Catamaran"/>
            </a:endParaRPr>
          </a:p>
          <a:p>
            <a:pPr indent="-403225" lvl="0" marL="403225" rtl="0" algn="ctr">
              <a:lnSpc>
                <a:spcPct val="100000"/>
              </a:lnSpc>
              <a:spcBef>
                <a:spcPts val="1000"/>
              </a:spcBef>
              <a:spcAft>
                <a:spcPts val="0"/>
              </a:spcAft>
              <a:buNone/>
            </a:pPr>
            <a:r>
              <a:rPr lang="en">
                <a:solidFill>
                  <a:srgbClr val="262626"/>
                </a:solidFill>
                <a:latin typeface="Catamaran"/>
                <a:ea typeface="Catamaran"/>
                <a:cs typeface="Catamaran"/>
                <a:sym typeface="Catamaran"/>
              </a:rPr>
              <a:t>Elizabeth</a:t>
            </a:r>
            <a:r>
              <a:rPr lang="en">
                <a:solidFill>
                  <a:srgbClr val="262626"/>
                </a:solidFill>
                <a:latin typeface="Catamaran"/>
                <a:ea typeface="Catamaran"/>
                <a:cs typeface="Catamaran"/>
                <a:sym typeface="Catamaran"/>
              </a:rPr>
              <a:t> Segura Vargas </a:t>
            </a:r>
            <a:r>
              <a:rPr lang="en">
                <a:solidFill>
                  <a:srgbClr val="0066FF"/>
                </a:solidFill>
                <a:latin typeface="Catamaran"/>
                <a:ea typeface="Catamaran"/>
                <a:cs typeface="Catamaran"/>
                <a:sym typeface="Catamaran"/>
              </a:rPr>
              <a:t>’87</a:t>
            </a:r>
            <a:r>
              <a:rPr lang="en">
                <a:solidFill>
                  <a:srgbClr val="262626"/>
                </a:solidFill>
                <a:latin typeface="Catamaran"/>
                <a:ea typeface="Catamaran"/>
                <a:cs typeface="Catamaran"/>
                <a:sym typeface="Catamaran"/>
              </a:rPr>
              <a:t>, </a:t>
            </a:r>
            <a:r>
              <a:rPr i="1" lang="en">
                <a:solidFill>
                  <a:srgbClr val="262626"/>
                </a:solidFill>
                <a:latin typeface="Catamaran"/>
                <a:ea typeface="Catamaran"/>
                <a:cs typeface="Catamaran"/>
                <a:sym typeface="Catamaran"/>
              </a:rPr>
              <a:t>Treas.</a:t>
            </a:r>
            <a:endParaRPr i="1">
              <a:solidFill>
                <a:srgbClr val="262626"/>
              </a:solidFill>
              <a:latin typeface="Catamaran"/>
              <a:ea typeface="Catamaran"/>
              <a:cs typeface="Catamaran"/>
              <a:sym typeface="Catamaran"/>
            </a:endParaRPr>
          </a:p>
          <a:p>
            <a:pPr indent="-403225" lvl="0" marL="403225" rtl="0" algn="ctr">
              <a:lnSpc>
                <a:spcPct val="100000"/>
              </a:lnSpc>
              <a:spcBef>
                <a:spcPts val="1000"/>
              </a:spcBef>
              <a:spcAft>
                <a:spcPts val="0"/>
              </a:spcAft>
              <a:buNone/>
            </a:pPr>
            <a:r>
              <a:t/>
            </a:r>
            <a:endParaRPr i="1" sz="100">
              <a:solidFill>
                <a:srgbClr val="262626"/>
              </a:solidFill>
              <a:latin typeface="Catamaran"/>
              <a:ea typeface="Catamaran"/>
              <a:cs typeface="Catamaran"/>
              <a:sym typeface="Catamaran"/>
            </a:endParaRPr>
          </a:p>
          <a:p>
            <a:pPr indent="-285750" lvl="0" marL="285750" rtl="0" algn="ctr">
              <a:lnSpc>
                <a:spcPct val="80000"/>
              </a:lnSpc>
              <a:spcBef>
                <a:spcPts val="1080"/>
              </a:spcBef>
              <a:spcAft>
                <a:spcPts val="0"/>
              </a:spcAft>
              <a:buNone/>
            </a:pPr>
            <a:r>
              <a:rPr b="1" i="1" lang="en">
                <a:solidFill>
                  <a:srgbClr val="262626"/>
                </a:solidFill>
                <a:latin typeface="Catamaran"/>
                <a:ea typeface="Catamaran"/>
                <a:cs typeface="Catamaran"/>
                <a:sym typeface="Catamaran"/>
              </a:rPr>
              <a:t>Members</a:t>
            </a:r>
            <a:endParaRPr b="1" i="1">
              <a:solidFill>
                <a:srgbClr val="262626"/>
              </a:solidFill>
              <a:latin typeface="Catamaran"/>
              <a:ea typeface="Catamaran"/>
              <a:cs typeface="Catamaran"/>
              <a:sym typeface="Catamaran"/>
            </a:endParaRPr>
          </a:p>
          <a:p>
            <a:pPr indent="-285750" lvl="0" marL="285750" rtl="0" algn="ctr">
              <a:spcBef>
                <a:spcPts val="0"/>
              </a:spcBef>
              <a:spcAft>
                <a:spcPts val="0"/>
              </a:spcAft>
              <a:buNone/>
            </a:pPr>
            <a:r>
              <a:rPr lang="en">
                <a:solidFill>
                  <a:srgbClr val="262626"/>
                </a:solidFill>
                <a:latin typeface="Catamaran"/>
                <a:ea typeface="Catamaran"/>
                <a:cs typeface="Catamaran"/>
                <a:sym typeface="Catamaran"/>
              </a:rPr>
              <a:t>               </a:t>
            </a:r>
            <a:r>
              <a:rPr lang="en">
                <a:solidFill>
                  <a:srgbClr val="262626"/>
                </a:solidFill>
                <a:latin typeface="Catamaran"/>
                <a:ea typeface="Catamaran"/>
                <a:cs typeface="Catamaran"/>
                <a:sym typeface="Catamaran"/>
              </a:rPr>
              <a:t>• Michael Arteaga </a:t>
            </a:r>
            <a:r>
              <a:rPr lang="en">
                <a:solidFill>
                  <a:srgbClr val="262626"/>
                </a:solidFill>
                <a:latin typeface="Catamaran"/>
                <a:ea typeface="Catamaran"/>
                <a:cs typeface="Catamaran"/>
                <a:sym typeface="Catamaran"/>
              </a:rPr>
              <a:t>•Marissa Heredia • Michael Arteaga •</a:t>
            </a:r>
            <a:r>
              <a:rPr lang="en">
                <a:solidFill>
                  <a:srgbClr val="0066FF"/>
                </a:solidFill>
                <a:latin typeface="Catamaran"/>
                <a:ea typeface="Catamaran"/>
                <a:cs typeface="Catamaran"/>
                <a:sym typeface="Catamaran"/>
              </a:rPr>
              <a:t> </a:t>
            </a:r>
            <a:r>
              <a:rPr lang="en">
                <a:solidFill>
                  <a:srgbClr val="262626"/>
                </a:solidFill>
                <a:latin typeface="Catamaran"/>
                <a:ea typeface="Catamaran"/>
                <a:cs typeface="Catamaran"/>
                <a:sym typeface="Catamaran"/>
              </a:rPr>
              <a:t>Carlos E. Monagas, Esq. </a:t>
            </a:r>
            <a:r>
              <a:rPr lang="en">
                <a:solidFill>
                  <a:srgbClr val="0066FF"/>
                </a:solidFill>
                <a:latin typeface="Catamaran"/>
                <a:ea typeface="Catamaran"/>
                <a:cs typeface="Catamaran"/>
                <a:sym typeface="Catamaran"/>
              </a:rPr>
              <a:t>’85 </a:t>
            </a:r>
            <a:r>
              <a:rPr lang="en">
                <a:solidFill>
                  <a:srgbClr val="262626"/>
                </a:solidFill>
                <a:latin typeface="Catamaran"/>
                <a:ea typeface="Catamaran"/>
                <a:cs typeface="Catamaran"/>
                <a:sym typeface="Catamaran"/>
              </a:rPr>
              <a:t>• Enrique Monagas </a:t>
            </a:r>
            <a:r>
              <a:rPr lang="en">
                <a:solidFill>
                  <a:srgbClr val="262626"/>
                </a:solidFill>
                <a:latin typeface="Catamaran"/>
                <a:ea typeface="Catamaran"/>
                <a:cs typeface="Catamaran"/>
                <a:sym typeface="Catamaran"/>
              </a:rPr>
              <a:t>•</a:t>
            </a:r>
            <a:r>
              <a:rPr lang="en">
                <a:solidFill>
                  <a:srgbClr val="262626"/>
                </a:solidFill>
                <a:latin typeface="Catamaran"/>
                <a:ea typeface="Catamaran"/>
                <a:cs typeface="Catamaran"/>
                <a:sym typeface="Catamaran"/>
              </a:rPr>
              <a:t>Dr. Cynthia Olivo •</a:t>
            </a:r>
            <a:r>
              <a:rPr lang="en">
                <a:solidFill>
                  <a:srgbClr val="262626"/>
                </a:solidFill>
                <a:latin typeface="Catamaran"/>
                <a:ea typeface="Catamaran"/>
                <a:cs typeface="Catamaran"/>
                <a:sym typeface="Catamaran"/>
              </a:rPr>
              <a:t> Arturo Rodriguez </a:t>
            </a:r>
            <a:r>
              <a:rPr lang="en">
                <a:solidFill>
                  <a:srgbClr val="262626"/>
                </a:solidFill>
                <a:latin typeface="Catamaran"/>
                <a:ea typeface="Catamaran"/>
                <a:cs typeface="Catamaran"/>
                <a:sym typeface="Catamaran"/>
              </a:rPr>
              <a:t>• Carlos A. Trujillo </a:t>
            </a:r>
            <a:r>
              <a:rPr lang="en">
                <a:solidFill>
                  <a:srgbClr val="0066FF"/>
                </a:solidFill>
                <a:latin typeface="Catamaran"/>
                <a:ea typeface="Catamaran"/>
                <a:cs typeface="Catamaran"/>
                <a:sym typeface="Catamaran"/>
              </a:rPr>
              <a:t>’95</a:t>
            </a:r>
            <a:r>
              <a:rPr lang="en">
                <a:solidFill>
                  <a:srgbClr val="262626"/>
                </a:solidFill>
                <a:latin typeface="Catamaran"/>
                <a:ea typeface="Catamaran"/>
                <a:cs typeface="Catamaran"/>
                <a:sym typeface="Catamaran"/>
              </a:rPr>
              <a:t> • Félix Zúñiga </a:t>
            </a:r>
            <a:endParaRPr>
              <a:solidFill>
                <a:srgbClr val="262626"/>
              </a:solidFill>
              <a:latin typeface="Catamaran"/>
              <a:ea typeface="Catamaran"/>
              <a:cs typeface="Catamaran"/>
              <a:sym typeface="Catamaran"/>
            </a:endParaRPr>
          </a:p>
        </p:txBody>
      </p:sp>
      <p:sp>
        <p:nvSpPr>
          <p:cNvPr id="293" name="Google Shape;293;p37"/>
          <p:cNvSpPr txBox="1"/>
          <p:nvPr/>
        </p:nvSpPr>
        <p:spPr>
          <a:xfrm>
            <a:off x="3071550" y="4367650"/>
            <a:ext cx="5877300" cy="572700"/>
          </a:xfrm>
          <a:prstGeom prst="rect">
            <a:avLst/>
          </a:prstGeom>
          <a:noFill/>
          <a:ln>
            <a:noFill/>
          </a:ln>
        </p:spPr>
        <p:txBody>
          <a:bodyPr anchorCtr="0" anchor="t" bIns="91425" lIns="91425" spcFirstLastPara="1" rIns="91425" wrap="square" tIns="91425">
            <a:spAutoFit/>
          </a:bodyPr>
          <a:lstStyle/>
          <a:p>
            <a:pPr indent="-285750" lvl="0" marL="285750" rtl="0" algn="ctr">
              <a:lnSpc>
                <a:spcPct val="80000"/>
              </a:lnSpc>
              <a:spcBef>
                <a:spcPts val="1080"/>
              </a:spcBef>
              <a:spcAft>
                <a:spcPts val="0"/>
              </a:spcAft>
              <a:buNone/>
            </a:pPr>
            <a:r>
              <a:rPr b="1" i="1" lang="en">
                <a:solidFill>
                  <a:srgbClr val="262626"/>
                </a:solidFill>
                <a:latin typeface="Catamaran"/>
                <a:ea typeface="Catamaran"/>
                <a:cs typeface="Catamaran"/>
                <a:sym typeface="Catamaran"/>
              </a:rPr>
              <a:t>Emeritus Board M</a:t>
            </a:r>
            <a:r>
              <a:rPr b="1" i="1" lang="en">
                <a:solidFill>
                  <a:srgbClr val="262626"/>
                </a:solidFill>
                <a:latin typeface="Catamaran"/>
                <a:ea typeface="Catamaran"/>
                <a:cs typeface="Catamaran"/>
                <a:sym typeface="Catamaran"/>
              </a:rPr>
              <a:t>embers</a:t>
            </a:r>
            <a:endParaRPr b="1" i="1">
              <a:solidFill>
                <a:srgbClr val="262626"/>
              </a:solidFill>
              <a:latin typeface="Catamaran"/>
              <a:ea typeface="Catamaran"/>
              <a:cs typeface="Catamaran"/>
              <a:sym typeface="Catamaran"/>
            </a:endParaRPr>
          </a:p>
          <a:p>
            <a:pPr indent="-285750" lvl="0" marL="285750" rtl="0" algn="ctr">
              <a:spcBef>
                <a:spcPts val="0"/>
              </a:spcBef>
              <a:spcAft>
                <a:spcPts val="0"/>
              </a:spcAft>
              <a:buNone/>
            </a:pPr>
            <a:r>
              <a:rPr lang="en">
                <a:solidFill>
                  <a:srgbClr val="262626"/>
                </a:solidFill>
                <a:latin typeface="Catamaran"/>
                <a:ea typeface="Catamaran"/>
                <a:cs typeface="Catamaran"/>
                <a:sym typeface="Catamaran"/>
              </a:rPr>
              <a:t>               • </a:t>
            </a:r>
            <a:r>
              <a:rPr lang="en">
                <a:solidFill>
                  <a:srgbClr val="262626"/>
                </a:solidFill>
                <a:latin typeface="Catamaran"/>
                <a:ea typeface="Catamaran"/>
                <a:cs typeface="Catamaran"/>
                <a:sym typeface="Catamaran"/>
              </a:rPr>
              <a:t>Frank Acosta • Susan Castro • Rocket “Reyes” Rios • Henry Vasquez •</a:t>
            </a:r>
            <a:endParaRPr>
              <a:latin typeface="Catamaran"/>
              <a:ea typeface="Catamaran"/>
              <a:cs typeface="Catamaran"/>
              <a:sym typeface="Catamaran"/>
            </a:endParaRPr>
          </a:p>
        </p:txBody>
      </p:sp>
      <p:pic>
        <p:nvPicPr>
          <p:cNvPr id="294" name="Google Shape;294;p37" title="IEFLP Logo 1984 CMYK Blu OF.png"/>
          <p:cNvPicPr preferRelativeResize="0"/>
          <p:nvPr/>
        </p:nvPicPr>
        <p:blipFill rotWithShape="1">
          <a:blip r:embed="rId3">
            <a:alphaModFix/>
          </a:blip>
          <a:srcRect b="0" l="0" r="0" t="0"/>
          <a:stretch/>
        </p:blipFill>
        <p:spPr>
          <a:xfrm>
            <a:off x="805750" y="2330300"/>
            <a:ext cx="2070501" cy="1969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Icon&#10;&#10;Description automatically generated" id="299" name="Google Shape;299;p38"/>
          <p:cNvPicPr preferRelativeResize="0"/>
          <p:nvPr/>
        </p:nvPicPr>
        <p:blipFill rotWithShape="1">
          <a:blip r:embed="rId3">
            <a:alphaModFix/>
          </a:blip>
          <a:srcRect b="0" l="0" r="0" t="0"/>
          <a:stretch/>
        </p:blipFill>
        <p:spPr>
          <a:xfrm>
            <a:off x="748263" y="2782231"/>
            <a:ext cx="1079241" cy="1061024"/>
          </a:xfrm>
          <a:prstGeom prst="rect">
            <a:avLst/>
          </a:prstGeom>
          <a:noFill/>
          <a:ln>
            <a:noFill/>
          </a:ln>
        </p:spPr>
      </p:pic>
      <p:pic>
        <p:nvPicPr>
          <p:cNvPr descr="Logo, icon&#10;&#10;Description automatically generated" id="300" name="Google Shape;300;p38"/>
          <p:cNvPicPr preferRelativeResize="0"/>
          <p:nvPr/>
        </p:nvPicPr>
        <p:blipFill rotWithShape="1">
          <a:blip r:embed="rId4">
            <a:alphaModFix/>
          </a:blip>
          <a:srcRect b="0" l="0" r="0" t="0"/>
          <a:stretch/>
        </p:blipFill>
        <p:spPr>
          <a:xfrm>
            <a:off x="725776" y="1300254"/>
            <a:ext cx="1124223" cy="1105247"/>
          </a:xfrm>
          <a:prstGeom prst="rect">
            <a:avLst/>
          </a:prstGeom>
          <a:noFill/>
          <a:ln>
            <a:noFill/>
          </a:ln>
        </p:spPr>
      </p:pic>
      <p:sp>
        <p:nvSpPr>
          <p:cNvPr id="301" name="Google Shape;301;p38"/>
          <p:cNvSpPr txBox="1"/>
          <p:nvPr/>
        </p:nvSpPr>
        <p:spPr>
          <a:xfrm>
            <a:off x="107100" y="169250"/>
            <a:ext cx="89298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213F9A"/>
                </a:solidFill>
                <a:latin typeface="Livvic"/>
                <a:ea typeface="Livvic"/>
                <a:cs typeface="Livvic"/>
                <a:sym typeface="Livvic"/>
              </a:rPr>
              <a:t>Connect with us on social media!</a:t>
            </a:r>
            <a:endParaRPr>
              <a:solidFill>
                <a:srgbClr val="213F9A"/>
              </a:solidFill>
              <a:latin typeface="Livvic"/>
              <a:ea typeface="Livvic"/>
              <a:cs typeface="Livvic"/>
              <a:sym typeface="Livvic"/>
            </a:endParaRPr>
          </a:p>
        </p:txBody>
      </p:sp>
      <p:sp>
        <p:nvSpPr>
          <p:cNvPr id="302" name="Google Shape;302;p38"/>
          <p:cNvSpPr txBox="1"/>
          <p:nvPr/>
        </p:nvSpPr>
        <p:spPr>
          <a:xfrm>
            <a:off x="1850000" y="2912538"/>
            <a:ext cx="6568200" cy="800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4000" u="sng">
                <a:solidFill>
                  <a:srgbClr val="0070C0"/>
                </a:solidFill>
                <a:latin typeface="Catamaran"/>
                <a:ea typeface="Catamaran"/>
                <a:cs typeface="Catamaran"/>
                <a:sym typeface="Catamaran"/>
              </a:rPr>
              <a:t>instagram.com/IEFLP</a:t>
            </a:r>
            <a:endParaRPr b="1">
              <a:latin typeface="Catamaran"/>
              <a:ea typeface="Catamaran"/>
              <a:cs typeface="Catamaran"/>
              <a:sym typeface="Catamaran"/>
            </a:endParaRPr>
          </a:p>
        </p:txBody>
      </p:sp>
      <p:sp>
        <p:nvSpPr>
          <p:cNvPr id="303" name="Google Shape;303;p38"/>
          <p:cNvSpPr txBox="1"/>
          <p:nvPr/>
        </p:nvSpPr>
        <p:spPr>
          <a:xfrm>
            <a:off x="1850000" y="1380675"/>
            <a:ext cx="6568200" cy="12930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3600" u="sng">
                <a:solidFill>
                  <a:srgbClr val="0070C0"/>
                </a:solidFill>
                <a:latin typeface="Catamaran"/>
                <a:ea typeface="Catamaran"/>
                <a:cs typeface="Catamaran"/>
                <a:sym typeface="Catamaran"/>
              </a:rPr>
              <a:t>facebook.com/InlandEmpireFutureLeadersProgram</a:t>
            </a:r>
            <a:endParaRPr b="1" sz="3600" u="sng">
              <a:solidFill>
                <a:srgbClr val="0070C0"/>
              </a:solidFill>
              <a:latin typeface="Catamaran"/>
              <a:ea typeface="Catamaran"/>
              <a:cs typeface="Catamaran"/>
              <a:sym typeface="Catamar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txBox="1"/>
          <p:nvPr>
            <p:ph type="title"/>
          </p:nvPr>
        </p:nvSpPr>
        <p:spPr>
          <a:xfrm>
            <a:off x="295600" y="396100"/>
            <a:ext cx="5106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accent4"/>
                </a:solidFill>
              </a:rPr>
              <a:t>Contact Information</a:t>
            </a:r>
            <a:endParaRPr u="sng">
              <a:solidFill>
                <a:schemeClr val="accent4"/>
              </a:solidFill>
            </a:endParaRPr>
          </a:p>
        </p:txBody>
      </p:sp>
      <p:sp>
        <p:nvSpPr>
          <p:cNvPr id="309" name="Google Shape;309;p39"/>
          <p:cNvSpPr txBox="1"/>
          <p:nvPr/>
        </p:nvSpPr>
        <p:spPr>
          <a:xfrm>
            <a:off x="558350" y="1395900"/>
            <a:ext cx="8391900" cy="2185800"/>
          </a:xfrm>
          <a:prstGeom prst="rect">
            <a:avLst/>
          </a:prstGeom>
          <a:noFill/>
          <a:ln>
            <a:noFill/>
          </a:ln>
        </p:spPr>
        <p:txBody>
          <a:bodyPr anchorCtr="0" anchor="t" bIns="91425" lIns="91425" spcFirstLastPara="1" rIns="91425" wrap="square" tIns="91425">
            <a:spAutoFit/>
          </a:bodyPr>
          <a:lstStyle/>
          <a:p>
            <a:pPr indent="-285750" lvl="0" marL="285750" rtl="0" algn="ctr">
              <a:spcBef>
                <a:spcPts val="1320"/>
              </a:spcBef>
              <a:spcAft>
                <a:spcPts val="0"/>
              </a:spcAft>
              <a:buNone/>
            </a:pPr>
            <a:r>
              <a:rPr b="1" lang="en" sz="3600">
                <a:solidFill>
                  <a:srgbClr val="262626"/>
                </a:solidFill>
                <a:latin typeface="Livvic"/>
                <a:ea typeface="Livvic"/>
                <a:cs typeface="Livvic"/>
                <a:sym typeface="Livvic"/>
              </a:rPr>
              <a:t>Application support/questions</a:t>
            </a:r>
            <a:endParaRPr b="1" sz="1600">
              <a:solidFill>
                <a:srgbClr val="262626"/>
              </a:solidFill>
              <a:latin typeface="Livvic"/>
              <a:ea typeface="Livvic"/>
              <a:cs typeface="Livvic"/>
              <a:sym typeface="Livvic"/>
            </a:endParaRPr>
          </a:p>
          <a:p>
            <a:pPr indent="-285750" lvl="0" marL="285750" rtl="0" algn="ctr">
              <a:spcBef>
                <a:spcPts val="1080"/>
              </a:spcBef>
              <a:spcAft>
                <a:spcPts val="0"/>
              </a:spcAft>
              <a:buNone/>
            </a:pPr>
            <a:r>
              <a:rPr b="1" lang="en" sz="3800">
                <a:solidFill>
                  <a:srgbClr val="262626"/>
                </a:solidFill>
                <a:latin typeface="Catamaran"/>
                <a:ea typeface="Catamaran"/>
                <a:cs typeface="Catamaran"/>
                <a:sym typeface="Catamaran"/>
              </a:rPr>
              <a:t>Email: </a:t>
            </a:r>
            <a:r>
              <a:rPr b="1" lang="en" sz="3800" u="sng">
                <a:solidFill>
                  <a:srgbClr val="3366FF"/>
                </a:solidFill>
                <a:latin typeface="Catamaran"/>
                <a:ea typeface="Catamaran"/>
                <a:cs typeface="Catamaran"/>
                <a:sym typeface="Catamaran"/>
              </a:rPr>
              <a:t>application@iefl.org</a:t>
            </a:r>
            <a:endParaRPr b="1" sz="3800">
              <a:solidFill>
                <a:srgbClr val="262626"/>
              </a:solidFill>
              <a:latin typeface="Catamaran"/>
              <a:ea typeface="Catamaran"/>
              <a:cs typeface="Catamaran"/>
              <a:sym typeface="Catamaran"/>
            </a:endParaRPr>
          </a:p>
          <a:p>
            <a:pPr indent="-285750" lvl="0" marL="285750" rtl="0" algn="ctr">
              <a:spcBef>
                <a:spcPts val="1080"/>
              </a:spcBef>
              <a:spcAft>
                <a:spcPts val="0"/>
              </a:spcAft>
              <a:buNone/>
            </a:pPr>
            <a:r>
              <a:rPr b="1" lang="en" sz="3800">
                <a:solidFill>
                  <a:srgbClr val="262626"/>
                </a:solidFill>
                <a:latin typeface="Catamaran"/>
                <a:ea typeface="Catamaran"/>
                <a:cs typeface="Catamaran"/>
                <a:sym typeface="Catamaran"/>
              </a:rPr>
              <a:t>Website: </a:t>
            </a:r>
            <a:r>
              <a:rPr b="1" lang="en" sz="3800" u="sng">
                <a:solidFill>
                  <a:srgbClr val="3366FF"/>
                </a:solidFill>
                <a:latin typeface="Catamaran"/>
                <a:ea typeface="Catamaran"/>
                <a:cs typeface="Catamaran"/>
                <a:sym typeface="Catamaran"/>
              </a:rPr>
              <a:t>http://www.IEFL.org</a:t>
            </a:r>
            <a:endParaRPr sz="3400">
              <a:latin typeface="Catamaran"/>
              <a:ea typeface="Catamaran"/>
              <a:cs typeface="Catamaran"/>
              <a:sym typeface="Catamar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pic>
        <p:nvPicPr>
          <p:cNvPr id="130" name="Google Shape;130;p23" title="IMG_4845.HEIC"/>
          <p:cNvPicPr preferRelativeResize="0"/>
          <p:nvPr/>
        </p:nvPicPr>
        <p:blipFill>
          <a:blip r:embed="rId4">
            <a:alphaModFix/>
          </a:blip>
          <a:stretch>
            <a:fillRect/>
          </a:stretch>
        </p:blipFill>
        <p:spPr>
          <a:xfrm>
            <a:off x="304750" y="-663375"/>
            <a:ext cx="9143997" cy="6857998"/>
          </a:xfrm>
          <a:prstGeom prst="rect">
            <a:avLst/>
          </a:prstGeom>
          <a:noFill/>
          <a:ln>
            <a:noFill/>
          </a:ln>
        </p:spPr>
      </p:pic>
      <p:sp>
        <p:nvSpPr>
          <p:cNvPr id="131" name="Google Shape;131;p23"/>
          <p:cNvSpPr/>
          <p:nvPr/>
        </p:nvSpPr>
        <p:spPr>
          <a:xfrm flipH="1" rot="-5400000">
            <a:off x="3817450" y="-2007400"/>
            <a:ext cx="1509000" cy="6159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txBox="1"/>
          <p:nvPr>
            <p:ph type="title"/>
          </p:nvPr>
        </p:nvSpPr>
        <p:spPr>
          <a:xfrm>
            <a:off x="1691250" y="485175"/>
            <a:ext cx="5761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solidFill>
                  <a:schemeClr val="lt1"/>
                </a:solidFill>
              </a:rPr>
              <a:t>STUDENT LEADERSHIP DEVELOPMENT PROGRAM</a:t>
            </a:r>
            <a:endParaRPr sz="3300">
              <a:solidFill>
                <a:schemeClr val="lt1"/>
              </a:solidFill>
            </a:endParaRPr>
          </a:p>
        </p:txBody>
      </p:sp>
      <p:sp>
        <p:nvSpPr>
          <p:cNvPr id="133" name="Google Shape;133;p23"/>
          <p:cNvSpPr/>
          <p:nvPr/>
        </p:nvSpPr>
        <p:spPr>
          <a:xfrm flipH="1" rot="-5400000">
            <a:off x="593250" y="3993775"/>
            <a:ext cx="556500" cy="1743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3"/>
          <p:cNvSpPr/>
          <p:nvPr/>
        </p:nvSpPr>
        <p:spPr>
          <a:xfrm flipH="1" rot="-5400000">
            <a:off x="8279175" y="74250"/>
            <a:ext cx="939000" cy="7905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p:nvPr/>
        </p:nvSpPr>
        <p:spPr>
          <a:xfrm flipH="1" rot="-5400000">
            <a:off x="4048200" y="-649875"/>
            <a:ext cx="1047600" cy="6159000"/>
          </a:xfrm>
          <a:prstGeom prst="rect">
            <a:avLst/>
          </a:prstGeom>
          <a:solidFill>
            <a:schemeClr val="accent4"/>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3"/>
          <p:cNvSpPr txBox="1"/>
          <p:nvPr>
            <p:ph type="title"/>
          </p:nvPr>
        </p:nvSpPr>
        <p:spPr>
          <a:xfrm>
            <a:off x="1691300" y="1997200"/>
            <a:ext cx="5761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lt1"/>
                </a:solidFill>
              </a:rPr>
              <a:t>“</a:t>
            </a:r>
            <a:r>
              <a:rPr i="1" lang="en" sz="2600">
                <a:solidFill>
                  <a:schemeClr val="lt1"/>
                </a:solidFill>
              </a:rPr>
              <a:t>WE DEVELOP FUTURE LEADERS”</a:t>
            </a:r>
            <a:endParaRPr i="1" sz="2600">
              <a:solidFill>
                <a:schemeClr val="lt1"/>
              </a:solidFill>
            </a:endParaRPr>
          </a:p>
          <a:p>
            <a:pPr indent="0" lvl="0" marL="0" rtl="0" algn="ctr">
              <a:spcBef>
                <a:spcPts val="0"/>
              </a:spcBef>
              <a:spcAft>
                <a:spcPts val="0"/>
              </a:spcAft>
              <a:buNone/>
            </a:pPr>
            <a:r>
              <a:rPr i="1" lang="en" sz="2600">
                <a:solidFill>
                  <a:schemeClr val="lt1"/>
                </a:solidFill>
              </a:rPr>
              <a:t>1984 - 2026</a:t>
            </a:r>
            <a:endParaRPr i="1" sz="26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ctrTitle"/>
          </p:nvPr>
        </p:nvSpPr>
        <p:spPr>
          <a:xfrm rot="-5400000">
            <a:off x="-1496855" y="1710050"/>
            <a:ext cx="3481200" cy="48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IEFL History</a:t>
            </a:r>
            <a:endParaRPr sz="4000"/>
          </a:p>
        </p:txBody>
      </p:sp>
      <p:sp>
        <p:nvSpPr>
          <p:cNvPr id="142" name="Google Shape;142;p24"/>
          <p:cNvSpPr txBox="1"/>
          <p:nvPr>
            <p:ph idx="4294967295" type="subTitle"/>
          </p:nvPr>
        </p:nvSpPr>
        <p:spPr>
          <a:xfrm flipH="1">
            <a:off x="909600" y="303725"/>
            <a:ext cx="5042700" cy="222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In 1983, San Bernardino County Educator Susan Castro attended a statewide association of Mexican American Educators (AMAE) conference. She was impressed with a presentation by high school students who had attended an AMAE leadership conference. Susan recognized that such a program could benefit Inland Empire Latino Youth, the largest ethnic group in our public schools, and the population with the highest dropout rate. She enlisted the help of local educators to realize her vision. Henry Vazquez, Bill Ellison and Frank Acosta answered her call. Additional support was provided by Dr. Tom Rivera, Associate Dean for Undergraduate Studies at California State University, San Bernardino.</a:t>
            </a:r>
            <a:endParaRPr/>
          </a:p>
        </p:txBody>
      </p:sp>
      <p:sp>
        <p:nvSpPr>
          <p:cNvPr id="143" name="Google Shape;143;p24"/>
          <p:cNvSpPr/>
          <p:nvPr/>
        </p:nvSpPr>
        <p:spPr>
          <a:xfrm flipH="1" rot="-5400000">
            <a:off x="83000" y="-82950"/>
            <a:ext cx="548400" cy="714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4"/>
          <p:cNvSpPr/>
          <p:nvPr/>
        </p:nvSpPr>
        <p:spPr>
          <a:xfrm flipH="1" rot="-5400000">
            <a:off x="7474475" y="3397650"/>
            <a:ext cx="891300" cy="2600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4"/>
          <p:cNvSpPr txBox="1"/>
          <p:nvPr>
            <p:ph idx="4294967295" type="subTitle"/>
          </p:nvPr>
        </p:nvSpPr>
        <p:spPr>
          <a:xfrm flipH="1">
            <a:off x="3962275" y="2613425"/>
            <a:ext cx="5086200" cy="140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t>This core group of educators created Inland Empire Future Leaders. And for the next three decades, they dedicated themselves to nurturing the program; training, motivating, and preparing participants to reach their highest potential. in 2010, several dedicated IEFL alums joined the Board of Directors. In 2022, a 13-member Associate Board was established, consisting of IEFL Alum, young professionals. Today, the original founders’ mission is carried on my IEFL Program Alumni.</a:t>
            </a:r>
            <a:endParaRPr/>
          </a:p>
        </p:txBody>
      </p:sp>
      <p:pic>
        <p:nvPicPr>
          <p:cNvPr id="146" name="Google Shape;146;p24"/>
          <p:cNvPicPr preferRelativeResize="0"/>
          <p:nvPr/>
        </p:nvPicPr>
        <p:blipFill>
          <a:blip r:embed="rId3">
            <a:alphaModFix/>
          </a:blip>
          <a:stretch>
            <a:fillRect/>
          </a:stretch>
        </p:blipFill>
        <p:spPr>
          <a:xfrm>
            <a:off x="6228995" y="258938"/>
            <a:ext cx="2291752" cy="2312275"/>
          </a:xfrm>
          <a:prstGeom prst="rect">
            <a:avLst/>
          </a:prstGeom>
          <a:noFill/>
          <a:ln>
            <a:noFill/>
          </a:ln>
        </p:spPr>
      </p:pic>
      <p:pic>
        <p:nvPicPr>
          <p:cNvPr id="147" name="Google Shape;147;p24" title="008 - Copy.JPG"/>
          <p:cNvPicPr preferRelativeResize="0"/>
          <p:nvPr/>
        </p:nvPicPr>
        <p:blipFill rotWithShape="1">
          <a:blip r:embed="rId4">
            <a:alphaModFix/>
          </a:blip>
          <a:srcRect b="0" l="8424" r="0" t="0"/>
          <a:stretch/>
        </p:blipFill>
        <p:spPr>
          <a:xfrm>
            <a:off x="903175" y="2613425"/>
            <a:ext cx="2902876" cy="2120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idx="4" type="ctrTitle"/>
          </p:nvPr>
        </p:nvSpPr>
        <p:spPr>
          <a:xfrm>
            <a:off x="4633950" y="705700"/>
            <a:ext cx="4278000" cy="48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Need for Program: </a:t>
            </a:r>
            <a:endParaRPr/>
          </a:p>
        </p:txBody>
      </p:sp>
      <p:pic>
        <p:nvPicPr>
          <p:cNvPr id="153" name="Google Shape;153;p25"/>
          <p:cNvPicPr preferRelativeResize="0"/>
          <p:nvPr/>
        </p:nvPicPr>
        <p:blipFill rotWithShape="1">
          <a:blip r:embed="rId3">
            <a:alphaModFix/>
          </a:blip>
          <a:srcRect b="19570" l="0" r="0" t="19576"/>
          <a:stretch/>
        </p:blipFill>
        <p:spPr>
          <a:xfrm>
            <a:off x="0" y="2623525"/>
            <a:ext cx="4091848" cy="1867500"/>
          </a:xfrm>
          <a:prstGeom prst="rect">
            <a:avLst/>
          </a:prstGeom>
          <a:noFill/>
          <a:ln>
            <a:noFill/>
          </a:ln>
        </p:spPr>
      </p:pic>
      <p:pic>
        <p:nvPicPr>
          <p:cNvPr id="154" name="Google Shape;154;p25"/>
          <p:cNvPicPr preferRelativeResize="0"/>
          <p:nvPr/>
        </p:nvPicPr>
        <p:blipFill rotWithShape="1">
          <a:blip r:embed="rId4">
            <a:alphaModFix/>
          </a:blip>
          <a:srcRect b="15883" l="0" r="0" t="15890"/>
          <a:stretch/>
        </p:blipFill>
        <p:spPr>
          <a:xfrm>
            <a:off x="0" y="652475"/>
            <a:ext cx="4091853" cy="1867502"/>
          </a:xfrm>
          <a:prstGeom prst="rect">
            <a:avLst/>
          </a:prstGeom>
          <a:noFill/>
          <a:ln>
            <a:noFill/>
          </a:ln>
        </p:spPr>
      </p:pic>
      <p:sp>
        <p:nvSpPr>
          <p:cNvPr id="155" name="Google Shape;155;p25"/>
          <p:cNvSpPr txBox="1"/>
          <p:nvPr>
            <p:ph idx="1" type="subTitle"/>
          </p:nvPr>
        </p:nvSpPr>
        <p:spPr>
          <a:xfrm>
            <a:off x="4633950" y="1193198"/>
            <a:ext cx="3908400" cy="3468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Hispanics have a “medium” rate of graduation across the district </a:t>
            </a:r>
            <a:endParaRPr sz="1400"/>
          </a:p>
          <a:p>
            <a:pPr indent="-317500" lvl="0" marL="457200" rtl="0" algn="l">
              <a:spcBef>
                <a:spcPts val="1000"/>
              </a:spcBef>
              <a:spcAft>
                <a:spcPts val="0"/>
              </a:spcAft>
              <a:buSzPts val="1400"/>
              <a:buChar char="●"/>
            </a:pPr>
            <a:r>
              <a:rPr lang="en" sz="1400"/>
              <a:t>Hispanic students in the Colton Joint Unified School District are the highest number of students to </a:t>
            </a:r>
            <a:r>
              <a:rPr lang="en" sz="1400"/>
              <a:t>dropout</a:t>
            </a:r>
            <a:r>
              <a:rPr lang="en" sz="1400"/>
              <a:t> of school than any other student demographic in the district. </a:t>
            </a:r>
            <a:endParaRPr sz="1400"/>
          </a:p>
          <a:p>
            <a:pPr indent="-317500" lvl="0" marL="457200" rtl="0" algn="l">
              <a:spcBef>
                <a:spcPts val="1000"/>
              </a:spcBef>
              <a:spcAft>
                <a:spcPts val="0"/>
              </a:spcAft>
              <a:buSzPts val="1400"/>
              <a:buChar char="●"/>
            </a:pPr>
            <a:r>
              <a:rPr lang="en" sz="1400"/>
              <a:t>Hispanics are less likely than their white counterparts to complete a bachelor’s degree. </a:t>
            </a:r>
            <a:endParaRPr sz="1400"/>
          </a:p>
          <a:p>
            <a:pPr indent="-317500" lvl="0" marL="457200" rtl="0" algn="l">
              <a:spcBef>
                <a:spcPts val="1000"/>
              </a:spcBef>
              <a:spcAft>
                <a:spcPts val="0"/>
              </a:spcAft>
              <a:buSzPts val="1400"/>
              <a:buChar char="●"/>
            </a:pPr>
            <a:r>
              <a:rPr lang="en" sz="1400"/>
              <a:t>Increase the percentage of students who graduate and are prepared for college and/or a career. </a:t>
            </a:r>
            <a:endParaRPr sz="1400"/>
          </a:p>
          <a:p>
            <a:pPr indent="-317500" lvl="0" marL="457200" rtl="0" algn="l">
              <a:spcBef>
                <a:spcPts val="1000"/>
              </a:spcBef>
              <a:spcAft>
                <a:spcPts val="0"/>
              </a:spcAft>
              <a:buSzPts val="1400"/>
              <a:buChar char="●"/>
            </a:pPr>
            <a:r>
              <a:rPr lang="en" sz="1400"/>
              <a:t>Leaders needed for the 21st century</a:t>
            </a:r>
            <a:endParaRPr sz="1400"/>
          </a:p>
          <a:p>
            <a:pPr indent="0" lvl="0" marL="0" rtl="0" algn="l">
              <a:spcBef>
                <a:spcPts val="1000"/>
              </a:spcBef>
              <a:spcAft>
                <a:spcPts val="0"/>
              </a:spcAft>
              <a:buNone/>
            </a:pPr>
            <a:r>
              <a:t/>
            </a:r>
            <a:endParaRPr sz="1400"/>
          </a:p>
          <a:p>
            <a:pPr indent="0" lvl="0" marL="0" rtl="0" algn="l">
              <a:spcBef>
                <a:spcPts val="0"/>
              </a:spcBef>
              <a:spcAft>
                <a:spcPts val="0"/>
              </a:spcAft>
              <a:buNone/>
            </a:pPr>
            <a:r>
              <a:t/>
            </a:r>
            <a:endParaRPr sz="1400"/>
          </a:p>
        </p:txBody>
      </p:sp>
      <p:sp>
        <p:nvSpPr>
          <p:cNvPr id="156" name="Google Shape;156;p25"/>
          <p:cNvSpPr/>
          <p:nvPr/>
        </p:nvSpPr>
        <p:spPr>
          <a:xfrm>
            <a:off x="4091850" y="652475"/>
            <a:ext cx="159300" cy="186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p:nvPr/>
        </p:nvSpPr>
        <p:spPr>
          <a:xfrm>
            <a:off x="4091850" y="2623525"/>
            <a:ext cx="159300" cy="186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1" name="Shape 161"/>
        <p:cNvGrpSpPr/>
        <p:nvPr/>
      </p:nvGrpSpPr>
      <p:grpSpPr>
        <a:xfrm>
          <a:off x="0" y="0"/>
          <a:ext cx="0" cy="0"/>
          <a:chOff x="0" y="0"/>
          <a:chExt cx="0" cy="0"/>
        </a:xfrm>
      </p:grpSpPr>
      <p:sp>
        <p:nvSpPr>
          <p:cNvPr id="162" name="Google Shape;162;p26"/>
          <p:cNvSpPr txBox="1"/>
          <p:nvPr>
            <p:ph idx="9" type="ctrTitle"/>
          </p:nvPr>
        </p:nvSpPr>
        <p:spPr>
          <a:xfrm>
            <a:off x="3501355" y="1107826"/>
            <a:ext cx="5295300" cy="30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To develop leaders for our communities, while instilling the values of Familia, Leadership, and Pride </a:t>
            </a:r>
            <a:endParaRPr sz="2400"/>
          </a:p>
        </p:txBody>
      </p:sp>
      <p:sp>
        <p:nvSpPr>
          <p:cNvPr id="163" name="Google Shape;163;p26"/>
          <p:cNvSpPr/>
          <p:nvPr/>
        </p:nvSpPr>
        <p:spPr>
          <a:xfrm flipH="1" rot="-5400000">
            <a:off x="-957850" y="957900"/>
            <a:ext cx="5140800" cy="32250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txBox="1"/>
          <p:nvPr>
            <p:ph idx="2" type="title"/>
          </p:nvPr>
        </p:nvSpPr>
        <p:spPr>
          <a:xfrm>
            <a:off x="845849" y="243100"/>
            <a:ext cx="20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IEFLP</a:t>
            </a:r>
            <a:endParaRPr>
              <a:solidFill>
                <a:schemeClr val="lt1"/>
              </a:solidFill>
            </a:endParaRPr>
          </a:p>
        </p:txBody>
      </p:sp>
      <p:sp>
        <p:nvSpPr>
          <p:cNvPr id="165" name="Google Shape;165;p26"/>
          <p:cNvSpPr txBox="1"/>
          <p:nvPr>
            <p:ph idx="5" type="title"/>
          </p:nvPr>
        </p:nvSpPr>
        <p:spPr>
          <a:xfrm>
            <a:off x="490718" y="1107800"/>
            <a:ext cx="31476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Mission:</a:t>
            </a:r>
            <a:endParaRPr>
              <a:solidFill>
                <a:schemeClr val="lt1"/>
              </a:solidFill>
            </a:endParaRPr>
          </a:p>
        </p:txBody>
      </p:sp>
      <p:pic>
        <p:nvPicPr>
          <p:cNvPr id="166" name="Google Shape;166;p26" title="White 40th Logo DIAMOND.png"/>
          <p:cNvPicPr preferRelativeResize="0"/>
          <p:nvPr/>
        </p:nvPicPr>
        <p:blipFill>
          <a:blip r:embed="rId3">
            <a:alphaModFix/>
          </a:blip>
          <a:stretch>
            <a:fillRect/>
          </a:stretch>
        </p:blipFill>
        <p:spPr>
          <a:xfrm>
            <a:off x="76247" y="76200"/>
            <a:ext cx="820301" cy="820301"/>
          </a:xfrm>
          <a:prstGeom prst="rect">
            <a:avLst/>
          </a:prstGeom>
          <a:noFill/>
          <a:ln>
            <a:noFill/>
          </a:ln>
        </p:spPr>
      </p:pic>
      <p:pic>
        <p:nvPicPr>
          <p:cNvPr id="167" name="Google Shape;167;p26" title="C Rod - IMG_2930.JPG"/>
          <p:cNvPicPr preferRelativeResize="0"/>
          <p:nvPr/>
        </p:nvPicPr>
        <p:blipFill>
          <a:blip r:embed="rId4">
            <a:alphaModFix/>
          </a:blip>
          <a:stretch>
            <a:fillRect/>
          </a:stretch>
        </p:blipFill>
        <p:spPr>
          <a:xfrm>
            <a:off x="2635364" y="2945201"/>
            <a:ext cx="3873275" cy="2178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pic>
        <p:nvPicPr>
          <p:cNvPr id="172" name="Google Shape;172;p27"/>
          <p:cNvPicPr preferRelativeResize="0"/>
          <p:nvPr/>
        </p:nvPicPr>
        <p:blipFill rotWithShape="1">
          <a:blip r:embed="rId3">
            <a:alphaModFix/>
          </a:blip>
          <a:srcRect b="0" l="1238" r="1228" t="0"/>
          <a:stretch/>
        </p:blipFill>
        <p:spPr>
          <a:xfrm>
            <a:off x="5381625" y="0"/>
            <a:ext cx="3762374" cy="5143501"/>
          </a:xfrm>
          <a:prstGeom prst="rect">
            <a:avLst/>
          </a:prstGeom>
          <a:noFill/>
          <a:ln>
            <a:noFill/>
          </a:ln>
        </p:spPr>
      </p:pic>
      <p:sp>
        <p:nvSpPr>
          <p:cNvPr id="173" name="Google Shape;173;p27"/>
          <p:cNvSpPr/>
          <p:nvPr/>
        </p:nvSpPr>
        <p:spPr>
          <a:xfrm>
            <a:off x="4819650" y="1577400"/>
            <a:ext cx="2991000" cy="1988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txBox="1"/>
          <p:nvPr>
            <p:ph idx="1" type="subTitle"/>
          </p:nvPr>
        </p:nvSpPr>
        <p:spPr>
          <a:xfrm flipH="1">
            <a:off x="1031675" y="1239825"/>
            <a:ext cx="3319800" cy="2771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Explore career choices</a:t>
            </a:r>
            <a:endParaRPr sz="2000"/>
          </a:p>
          <a:p>
            <a:pPr indent="-355600" lvl="0" marL="457200" rtl="0" algn="l">
              <a:spcBef>
                <a:spcPts val="0"/>
              </a:spcBef>
              <a:spcAft>
                <a:spcPts val="0"/>
              </a:spcAft>
              <a:buSzPts val="2000"/>
              <a:buChar char="●"/>
            </a:pPr>
            <a:r>
              <a:rPr lang="en" sz="2000"/>
              <a:t>Graduate from high school</a:t>
            </a:r>
            <a:endParaRPr sz="2000"/>
          </a:p>
          <a:p>
            <a:pPr indent="-355600" lvl="0" marL="457200" rtl="0" algn="l">
              <a:spcBef>
                <a:spcPts val="0"/>
              </a:spcBef>
              <a:spcAft>
                <a:spcPts val="0"/>
              </a:spcAft>
              <a:buSzPts val="2000"/>
              <a:buChar char="●"/>
            </a:pPr>
            <a:r>
              <a:rPr lang="en" sz="2000"/>
              <a:t>Enroll in college</a:t>
            </a:r>
            <a:endParaRPr sz="2000"/>
          </a:p>
          <a:p>
            <a:pPr indent="-355600" lvl="0" marL="457200" rtl="0" algn="l">
              <a:spcBef>
                <a:spcPts val="0"/>
              </a:spcBef>
              <a:spcAft>
                <a:spcPts val="0"/>
              </a:spcAft>
              <a:buSzPts val="2000"/>
              <a:buChar char="●"/>
            </a:pPr>
            <a:r>
              <a:rPr lang="en" sz="2000"/>
              <a:t>Acquire Leadership Skills and Strengths</a:t>
            </a:r>
            <a:endParaRPr sz="2000"/>
          </a:p>
          <a:p>
            <a:pPr indent="-355600" lvl="0" marL="457200" rtl="0" algn="l">
              <a:spcBef>
                <a:spcPts val="0"/>
              </a:spcBef>
              <a:spcAft>
                <a:spcPts val="0"/>
              </a:spcAft>
              <a:buSzPts val="2000"/>
              <a:buChar char="●"/>
            </a:pPr>
            <a:r>
              <a:rPr lang="en" sz="2000"/>
              <a:t>Learn how to run for office and win</a:t>
            </a:r>
            <a:endParaRPr sz="2000"/>
          </a:p>
          <a:p>
            <a:pPr indent="0" lvl="0" marL="457200" rtl="0" algn="l">
              <a:spcBef>
                <a:spcPts val="0"/>
              </a:spcBef>
              <a:spcAft>
                <a:spcPts val="0"/>
              </a:spcAft>
              <a:buNone/>
            </a:pPr>
            <a:r>
              <a:t/>
            </a:r>
            <a:endParaRPr sz="2000"/>
          </a:p>
          <a:p>
            <a:pPr indent="0" lvl="0" marL="457200" rtl="0" algn="l">
              <a:spcBef>
                <a:spcPts val="0"/>
              </a:spcBef>
              <a:spcAft>
                <a:spcPts val="0"/>
              </a:spcAft>
              <a:buNone/>
            </a:pPr>
            <a:r>
              <a:t/>
            </a:r>
            <a:endParaRPr sz="2000"/>
          </a:p>
        </p:txBody>
      </p:sp>
      <p:sp>
        <p:nvSpPr>
          <p:cNvPr id="175" name="Google Shape;175;p27"/>
          <p:cNvSpPr txBox="1"/>
          <p:nvPr>
            <p:ph type="title"/>
          </p:nvPr>
        </p:nvSpPr>
        <p:spPr>
          <a:xfrm>
            <a:off x="0" y="561425"/>
            <a:ext cx="3498000" cy="896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OUR PURPOSE</a:t>
            </a:r>
            <a:endParaRPr/>
          </a:p>
        </p:txBody>
      </p:sp>
      <p:sp>
        <p:nvSpPr>
          <p:cNvPr id="176" name="Google Shape;176;p27"/>
          <p:cNvSpPr/>
          <p:nvPr/>
        </p:nvSpPr>
        <p:spPr>
          <a:xfrm>
            <a:off x="0" y="1577400"/>
            <a:ext cx="362100" cy="19887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7"/>
          <p:cNvSpPr txBox="1"/>
          <p:nvPr>
            <p:ph idx="4294967295" type="title"/>
          </p:nvPr>
        </p:nvSpPr>
        <p:spPr>
          <a:xfrm>
            <a:off x="5700150" y="2891025"/>
            <a:ext cx="15348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rPr>
              <a:t>IEFLP</a:t>
            </a:r>
            <a:endParaRPr sz="4000">
              <a:solidFill>
                <a:schemeClr val="lt1"/>
              </a:solidFill>
            </a:endParaRPr>
          </a:p>
        </p:txBody>
      </p:sp>
      <p:pic>
        <p:nvPicPr>
          <p:cNvPr id="178" name="Google Shape;178;p27" title="IEFLP Logo 1984 B&amp;W.png"/>
          <p:cNvPicPr preferRelativeResize="0"/>
          <p:nvPr/>
        </p:nvPicPr>
        <p:blipFill rotWithShape="1">
          <a:blip r:embed="rId4">
            <a:alphaModFix/>
          </a:blip>
          <a:srcRect b="0" l="970" r="970" t="0"/>
          <a:stretch/>
        </p:blipFill>
        <p:spPr>
          <a:xfrm>
            <a:off x="5774539" y="1680775"/>
            <a:ext cx="1386025" cy="13849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ctrTitle"/>
          </p:nvPr>
        </p:nvSpPr>
        <p:spPr>
          <a:xfrm>
            <a:off x="1322400" y="253750"/>
            <a:ext cx="6499200" cy="205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6-day Overnight Conference </a:t>
            </a:r>
            <a:endParaRPr sz="3300"/>
          </a:p>
          <a:p>
            <a:pPr indent="0" lvl="0" marL="0" rtl="0" algn="ctr">
              <a:spcBef>
                <a:spcPts val="0"/>
              </a:spcBef>
              <a:spcAft>
                <a:spcPts val="0"/>
              </a:spcAft>
              <a:buNone/>
            </a:pPr>
            <a:r>
              <a:rPr lang="en" sz="3300"/>
              <a:t>120 Students, 65 Staff </a:t>
            </a:r>
            <a:endParaRPr sz="3300"/>
          </a:p>
        </p:txBody>
      </p:sp>
      <p:pic>
        <p:nvPicPr>
          <p:cNvPr id="184" name="Google Shape;184;p28" title="IEFL_25_sitting_v1.jpg"/>
          <p:cNvPicPr preferRelativeResize="0"/>
          <p:nvPr/>
        </p:nvPicPr>
        <p:blipFill>
          <a:blip r:embed="rId3">
            <a:alphaModFix/>
          </a:blip>
          <a:stretch>
            <a:fillRect/>
          </a:stretch>
        </p:blipFill>
        <p:spPr>
          <a:xfrm>
            <a:off x="1730550" y="1355825"/>
            <a:ext cx="5682898" cy="3787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ctrTitle"/>
          </p:nvPr>
        </p:nvSpPr>
        <p:spPr>
          <a:xfrm>
            <a:off x="1419300" y="343925"/>
            <a:ext cx="6762600" cy="951000"/>
          </a:xfrm>
          <a:prstGeom prst="rect">
            <a:avLst/>
          </a:prstGeom>
          <a:solidFill>
            <a:schemeClr val="accent4"/>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900">
                <a:solidFill>
                  <a:schemeClr val="lt1"/>
                </a:solidFill>
              </a:rPr>
              <a:t>IEFLP 2026 CONFERENCE</a:t>
            </a:r>
            <a:endParaRPr sz="3900">
              <a:solidFill>
                <a:schemeClr val="lt1"/>
              </a:solidFill>
            </a:endParaRPr>
          </a:p>
        </p:txBody>
      </p:sp>
      <p:grpSp>
        <p:nvGrpSpPr>
          <p:cNvPr id="190" name="Google Shape;190;p29"/>
          <p:cNvGrpSpPr/>
          <p:nvPr/>
        </p:nvGrpSpPr>
        <p:grpSpPr>
          <a:xfrm>
            <a:off x="1793715" y="1993918"/>
            <a:ext cx="5556559" cy="2652507"/>
            <a:chOff x="225075" y="1003400"/>
            <a:chExt cx="7155903" cy="3609344"/>
          </a:xfrm>
        </p:grpSpPr>
        <p:sp>
          <p:nvSpPr>
            <p:cNvPr id="191" name="Google Shape;191;p29"/>
            <p:cNvSpPr/>
            <p:nvPr/>
          </p:nvSpPr>
          <p:spPr>
            <a:xfrm>
              <a:off x="3911021" y="1174501"/>
              <a:ext cx="296100" cy="8046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9"/>
            <p:cNvSpPr/>
            <p:nvPr/>
          </p:nvSpPr>
          <p:spPr>
            <a:xfrm>
              <a:off x="1448393" y="1174501"/>
              <a:ext cx="296100" cy="8046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9"/>
            <p:cNvSpPr/>
            <p:nvPr/>
          </p:nvSpPr>
          <p:spPr>
            <a:xfrm>
              <a:off x="2698374" y="3808144"/>
              <a:ext cx="296100" cy="8046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9"/>
            <p:cNvSpPr/>
            <p:nvPr/>
          </p:nvSpPr>
          <p:spPr>
            <a:xfrm>
              <a:off x="5073051" y="3808144"/>
              <a:ext cx="296100" cy="8046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9"/>
            <p:cNvSpPr/>
            <p:nvPr/>
          </p:nvSpPr>
          <p:spPr>
            <a:xfrm>
              <a:off x="225075" y="3808144"/>
              <a:ext cx="296100" cy="8046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 name="Google Shape;196;p29"/>
            <p:cNvCxnSpPr/>
            <p:nvPr/>
          </p:nvCxnSpPr>
          <p:spPr>
            <a:xfrm rot="10800000">
              <a:off x="1541696" y="1174569"/>
              <a:ext cx="0" cy="1766400"/>
            </a:xfrm>
            <a:prstGeom prst="straightConnector1">
              <a:avLst/>
            </a:prstGeom>
            <a:noFill/>
            <a:ln cap="flat" cmpd="sng" w="19050">
              <a:solidFill>
                <a:schemeClr val="accent1"/>
              </a:solidFill>
              <a:prstDash val="solid"/>
              <a:round/>
              <a:headEnd len="med" w="med" type="none"/>
              <a:tailEnd len="med" w="med" type="none"/>
            </a:ln>
          </p:spPr>
        </p:cxnSp>
        <p:cxnSp>
          <p:nvCxnSpPr>
            <p:cNvPr id="197" name="Google Shape;197;p29"/>
            <p:cNvCxnSpPr/>
            <p:nvPr/>
          </p:nvCxnSpPr>
          <p:spPr>
            <a:xfrm rot="10800000">
              <a:off x="3988333" y="1174569"/>
              <a:ext cx="0" cy="1766400"/>
            </a:xfrm>
            <a:prstGeom prst="straightConnector1">
              <a:avLst/>
            </a:prstGeom>
            <a:noFill/>
            <a:ln cap="flat" cmpd="sng" w="19050">
              <a:solidFill>
                <a:schemeClr val="accent1"/>
              </a:solidFill>
              <a:prstDash val="solid"/>
              <a:round/>
              <a:headEnd len="med" w="med" type="none"/>
              <a:tailEnd len="med" w="med" type="none"/>
            </a:ln>
          </p:spPr>
        </p:cxnSp>
        <p:sp>
          <p:nvSpPr>
            <p:cNvPr id="198" name="Google Shape;198;p29"/>
            <p:cNvSpPr txBox="1"/>
            <p:nvPr/>
          </p:nvSpPr>
          <p:spPr>
            <a:xfrm>
              <a:off x="1520420" y="1066309"/>
              <a:ext cx="1151400" cy="37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MON 22</a:t>
              </a:r>
              <a:endParaRPr b="1" sz="1800">
                <a:solidFill>
                  <a:schemeClr val="dk1"/>
                </a:solidFill>
                <a:latin typeface="Livvic"/>
                <a:ea typeface="Livvic"/>
                <a:cs typeface="Livvic"/>
                <a:sym typeface="Livvic"/>
              </a:endParaRPr>
            </a:p>
          </p:txBody>
        </p:sp>
        <p:sp>
          <p:nvSpPr>
            <p:cNvPr id="199" name="Google Shape;199;p29"/>
            <p:cNvSpPr/>
            <p:nvPr/>
          </p:nvSpPr>
          <p:spPr>
            <a:xfrm flipH="1">
              <a:off x="5232559" y="2951503"/>
              <a:ext cx="186600" cy="1875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9"/>
            <p:cNvSpPr/>
            <p:nvPr/>
          </p:nvSpPr>
          <p:spPr>
            <a:xfrm flipH="1">
              <a:off x="6417846" y="2951503"/>
              <a:ext cx="186600" cy="1875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 name="Google Shape;201;p29"/>
            <p:cNvCxnSpPr/>
            <p:nvPr/>
          </p:nvCxnSpPr>
          <p:spPr>
            <a:xfrm rot="10800000">
              <a:off x="5512957" y="3045192"/>
              <a:ext cx="829500" cy="0"/>
            </a:xfrm>
            <a:prstGeom prst="straightConnector1">
              <a:avLst/>
            </a:prstGeom>
            <a:noFill/>
            <a:ln cap="flat" cmpd="sng" w="19050">
              <a:solidFill>
                <a:schemeClr val="dk1"/>
              </a:solidFill>
              <a:prstDash val="solid"/>
              <a:round/>
              <a:headEnd len="med" w="med" type="none"/>
              <a:tailEnd len="med" w="med" type="none"/>
            </a:ln>
          </p:spPr>
        </p:cxnSp>
        <p:sp>
          <p:nvSpPr>
            <p:cNvPr id="202" name="Google Shape;202;p29"/>
            <p:cNvSpPr txBox="1"/>
            <p:nvPr/>
          </p:nvSpPr>
          <p:spPr>
            <a:xfrm>
              <a:off x="3967053" y="1066325"/>
              <a:ext cx="951300" cy="37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WED</a:t>
              </a:r>
              <a:endParaRPr b="1" sz="1800">
                <a:solidFill>
                  <a:schemeClr val="dk1"/>
                </a:solidFill>
                <a:latin typeface="Livvic"/>
                <a:ea typeface="Livvic"/>
                <a:cs typeface="Livvic"/>
                <a:sym typeface="Livvic"/>
              </a:endParaRPr>
            </a:p>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24</a:t>
              </a:r>
              <a:endParaRPr b="1" sz="1800">
                <a:solidFill>
                  <a:schemeClr val="dk1"/>
                </a:solidFill>
                <a:latin typeface="Livvic"/>
                <a:ea typeface="Livvic"/>
                <a:cs typeface="Livvic"/>
                <a:sym typeface="Livvic"/>
              </a:endParaRPr>
            </a:p>
          </p:txBody>
        </p:sp>
        <p:cxnSp>
          <p:nvCxnSpPr>
            <p:cNvPr id="203" name="Google Shape;203;p29"/>
            <p:cNvCxnSpPr/>
            <p:nvPr/>
          </p:nvCxnSpPr>
          <p:spPr>
            <a:xfrm rot="10800000">
              <a:off x="2781005" y="2901384"/>
              <a:ext cx="0" cy="1709700"/>
            </a:xfrm>
            <a:prstGeom prst="straightConnector1">
              <a:avLst/>
            </a:prstGeom>
            <a:noFill/>
            <a:ln cap="flat" cmpd="sng" w="19050">
              <a:solidFill>
                <a:schemeClr val="accent1"/>
              </a:solidFill>
              <a:prstDash val="solid"/>
              <a:round/>
              <a:headEnd len="med" w="med" type="none"/>
              <a:tailEnd len="med" w="med" type="none"/>
            </a:ln>
          </p:spPr>
        </p:cxnSp>
        <p:sp>
          <p:nvSpPr>
            <p:cNvPr id="204" name="Google Shape;204;p29"/>
            <p:cNvSpPr txBox="1"/>
            <p:nvPr/>
          </p:nvSpPr>
          <p:spPr>
            <a:xfrm>
              <a:off x="2791699" y="4008240"/>
              <a:ext cx="1151400" cy="35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TUES</a:t>
              </a:r>
              <a:endParaRPr b="1" sz="1800">
                <a:solidFill>
                  <a:schemeClr val="dk1"/>
                </a:solidFill>
                <a:latin typeface="Livvic"/>
                <a:ea typeface="Livvic"/>
                <a:cs typeface="Livvic"/>
                <a:sym typeface="Livvic"/>
              </a:endParaRPr>
            </a:p>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23</a:t>
              </a:r>
              <a:endParaRPr b="1" sz="1800">
                <a:solidFill>
                  <a:schemeClr val="dk1"/>
                </a:solidFill>
                <a:latin typeface="Livvic"/>
                <a:ea typeface="Livvic"/>
                <a:cs typeface="Livvic"/>
                <a:sym typeface="Livvic"/>
              </a:endParaRPr>
            </a:p>
          </p:txBody>
        </p:sp>
        <p:cxnSp>
          <p:nvCxnSpPr>
            <p:cNvPr id="205" name="Google Shape;205;p29"/>
            <p:cNvCxnSpPr/>
            <p:nvPr/>
          </p:nvCxnSpPr>
          <p:spPr>
            <a:xfrm rot="10800000">
              <a:off x="310382" y="2901384"/>
              <a:ext cx="0" cy="1709700"/>
            </a:xfrm>
            <a:prstGeom prst="straightConnector1">
              <a:avLst/>
            </a:prstGeom>
            <a:noFill/>
            <a:ln cap="flat" cmpd="sng" w="19050">
              <a:solidFill>
                <a:schemeClr val="accent1"/>
              </a:solidFill>
              <a:prstDash val="solid"/>
              <a:round/>
              <a:headEnd len="med" w="med" type="none"/>
              <a:tailEnd len="med" w="med" type="none"/>
            </a:ln>
          </p:spPr>
        </p:cxnSp>
        <p:sp>
          <p:nvSpPr>
            <p:cNvPr id="206" name="Google Shape;206;p29"/>
            <p:cNvSpPr txBox="1"/>
            <p:nvPr/>
          </p:nvSpPr>
          <p:spPr>
            <a:xfrm>
              <a:off x="297101" y="4008225"/>
              <a:ext cx="1151400" cy="35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SUN</a:t>
              </a:r>
              <a:endParaRPr b="1" sz="1800">
                <a:solidFill>
                  <a:schemeClr val="dk1"/>
                </a:solidFill>
                <a:latin typeface="Livvic"/>
                <a:ea typeface="Livvic"/>
                <a:cs typeface="Livvic"/>
                <a:sym typeface="Livvic"/>
              </a:endParaRPr>
            </a:p>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21</a:t>
              </a:r>
              <a:endParaRPr b="1" sz="1800">
                <a:solidFill>
                  <a:schemeClr val="dk1"/>
                </a:solidFill>
                <a:latin typeface="Livvic"/>
                <a:ea typeface="Livvic"/>
                <a:cs typeface="Livvic"/>
                <a:sym typeface="Livvic"/>
              </a:endParaRPr>
            </a:p>
          </p:txBody>
        </p:sp>
        <p:cxnSp>
          <p:nvCxnSpPr>
            <p:cNvPr id="207" name="Google Shape;207;p29"/>
            <p:cNvCxnSpPr/>
            <p:nvPr/>
          </p:nvCxnSpPr>
          <p:spPr>
            <a:xfrm rot="10800000">
              <a:off x="5171673" y="2901384"/>
              <a:ext cx="0" cy="1709700"/>
            </a:xfrm>
            <a:prstGeom prst="straightConnector1">
              <a:avLst/>
            </a:prstGeom>
            <a:noFill/>
            <a:ln cap="flat" cmpd="sng" w="19050">
              <a:solidFill>
                <a:schemeClr val="accent1"/>
              </a:solidFill>
              <a:prstDash val="solid"/>
              <a:round/>
              <a:headEnd len="med" w="med" type="none"/>
              <a:tailEnd len="med" w="med" type="none"/>
            </a:ln>
          </p:spPr>
        </p:cxnSp>
        <p:sp>
          <p:nvSpPr>
            <p:cNvPr id="208" name="Google Shape;208;p29"/>
            <p:cNvSpPr txBox="1"/>
            <p:nvPr/>
          </p:nvSpPr>
          <p:spPr>
            <a:xfrm>
              <a:off x="5174379" y="4008240"/>
              <a:ext cx="1243500" cy="35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THUR</a:t>
              </a:r>
              <a:endParaRPr b="1" sz="1800">
                <a:solidFill>
                  <a:schemeClr val="dk1"/>
                </a:solidFill>
                <a:latin typeface="Livvic"/>
                <a:ea typeface="Livvic"/>
                <a:cs typeface="Livvic"/>
                <a:sym typeface="Livvic"/>
              </a:endParaRPr>
            </a:p>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25</a:t>
              </a:r>
              <a:endParaRPr b="1" sz="1800">
                <a:solidFill>
                  <a:schemeClr val="dk1"/>
                </a:solidFill>
                <a:latin typeface="Livvic"/>
                <a:ea typeface="Livvic"/>
                <a:cs typeface="Livvic"/>
                <a:sym typeface="Livvic"/>
              </a:endParaRPr>
            </a:p>
          </p:txBody>
        </p:sp>
        <p:grpSp>
          <p:nvGrpSpPr>
            <p:cNvPr id="209" name="Google Shape;209;p29"/>
            <p:cNvGrpSpPr/>
            <p:nvPr/>
          </p:nvGrpSpPr>
          <p:grpSpPr>
            <a:xfrm>
              <a:off x="377435" y="2951503"/>
              <a:ext cx="5037543" cy="187399"/>
              <a:chOff x="1464850" y="436376"/>
              <a:chExt cx="6001362" cy="222300"/>
            </a:xfrm>
          </p:grpSpPr>
          <p:sp>
            <p:nvSpPr>
              <p:cNvPr id="210" name="Google Shape;210;p29"/>
              <p:cNvSpPr/>
              <p:nvPr/>
            </p:nvSpPr>
            <p:spPr>
              <a:xfrm>
                <a:off x="1464850" y="436376"/>
                <a:ext cx="222300" cy="2223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9"/>
              <p:cNvSpPr/>
              <p:nvPr/>
            </p:nvSpPr>
            <p:spPr>
              <a:xfrm>
                <a:off x="4410215" y="436376"/>
                <a:ext cx="222300" cy="2223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
              <p:cNvSpPr/>
              <p:nvPr/>
            </p:nvSpPr>
            <p:spPr>
              <a:xfrm>
                <a:off x="7243912" y="436376"/>
                <a:ext cx="222300" cy="2223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9"/>
              <p:cNvSpPr/>
              <p:nvPr/>
            </p:nvSpPr>
            <p:spPr>
              <a:xfrm>
                <a:off x="2920366" y="436376"/>
                <a:ext cx="222300" cy="2223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9"/>
              <p:cNvSpPr/>
              <p:nvPr/>
            </p:nvSpPr>
            <p:spPr>
              <a:xfrm>
                <a:off x="5831847" y="436376"/>
                <a:ext cx="222300" cy="222300"/>
              </a:xfrm>
              <a:prstGeom prst="diamond">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 name="Google Shape;215;p29"/>
              <p:cNvCxnSpPr/>
              <p:nvPr/>
            </p:nvCxnSpPr>
            <p:spPr>
              <a:xfrm>
                <a:off x="1798637"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216" name="Google Shape;216;p29"/>
              <p:cNvCxnSpPr/>
              <p:nvPr/>
            </p:nvCxnSpPr>
            <p:spPr>
              <a:xfrm>
                <a:off x="3276248"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217" name="Google Shape;217;p29"/>
              <p:cNvCxnSpPr/>
              <p:nvPr/>
            </p:nvCxnSpPr>
            <p:spPr>
              <a:xfrm>
                <a:off x="4753898"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218" name="Google Shape;218;p29"/>
              <p:cNvCxnSpPr/>
              <p:nvPr/>
            </p:nvCxnSpPr>
            <p:spPr>
              <a:xfrm>
                <a:off x="6143961" y="547513"/>
                <a:ext cx="988200" cy="0"/>
              </a:xfrm>
              <a:prstGeom prst="straightConnector1">
                <a:avLst/>
              </a:prstGeom>
              <a:noFill/>
              <a:ln cap="flat" cmpd="sng" w="19050">
                <a:solidFill>
                  <a:schemeClr val="dk1"/>
                </a:solidFill>
                <a:prstDash val="solid"/>
                <a:round/>
                <a:headEnd len="med" w="med" type="none"/>
                <a:tailEnd len="med" w="med" type="none"/>
              </a:ln>
            </p:spPr>
          </p:cxnSp>
        </p:grpSp>
        <p:sp>
          <p:nvSpPr>
            <p:cNvPr id="219" name="Google Shape;219;p29"/>
            <p:cNvSpPr/>
            <p:nvPr/>
          </p:nvSpPr>
          <p:spPr>
            <a:xfrm>
              <a:off x="6373646" y="1111576"/>
              <a:ext cx="296100" cy="804600"/>
            </a:xfrm>
            <a:prstGeom prst="rect">
              <a:avLst/>
            </a:prstGeom>
            <a:solidFill>
              <a:schemeClr val="accent3">
                <a:alpha val="584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 name="Google Shape;220;p29"/>
            <p:cNvCxnSpPr/>
            <p:nvPr/>
          </p:nvCxnSpPr>
          <p:spPr>
            <a:xfrm rot="10800000">
              <a:off x="6450958" y="1111644"/>
              <a:ext cx="0" cy="1766400"/>
            </a:xfrm>
            <a:prstGeom prst="straightConnector1">
              <a:avLst/>
            </a:prstGeom>
            <a:noFill/>
            <a:ln cap="flat" cmpd="sng" w="19050">
              <a:solidFill>
                <a:schemeClr val="accent1"/>
              </a:solidFill>
              <a:prstDash val="solid"/>
              <a:round/>
              <a:headEnd len="med" w="med" type="none"/>
              <a:tailEnd len="med" w="med" type="none"/>
            </a:ln>
          </p:spPr>
        </p:cxnSp>
        <p:sp>
          <p:nvSpPr>
            <p:cNvPr id="221" name="Google Shape;221;p29"/>
            <p:cNvSpPr txBox="1"/>
            <p:nvPr/>
          </p:nvSpPr>
          <p:spPr>
            <a:xfrm>
              <a:off x="6429678" y="1003400"/>
              <a:ext cx="951300" cy="37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FRI</a:t>
              </a:r>
              <a:endParaRPr b="1" sz="1800">
                <a:solidFill>
                  <a:schemeClr val="dk1"/>
                </a:solidFill>
                <a:latin typeface="Livvic"/>
                <a:ea typeface="Livvic"/>
                <a:cs typeface="Livvic"/>
                <a:sym typeface="Livvic"/>
              </a:endParaRPr>
            </a:p>
            <a:p>
              <a:pPr indent="0" lvl="0" marL="0" rtl="0" algn="l">
                <a:lnSpc>
                  <a:spcPct val="100000"/>
                </a:lnSpc>
                <a:spcBef>
                  <a:spcPts val="0"/>
                </a:spcBef>
                <a:spcAft>
                  <a:spcPts val="0"/>
                </a:spcAft>
                <a:buNone/>
              </a:pPr>
              <a:r>
                <a:rPr b="1" lang="en" sz="1800">
                  <a:solidFill>
                    <a:schemeClr val="dk1"/>
                  </a:solidFill>
                  <a:latin typeface="Livvic"/>
                  <a:ea typeface="Livvic"/>
                  <a:cs typeface="Livvic"/>
                  <a:sym typeface="Livvic"/>
                </a:rPr>
                <a:t>26</a:t>
              </a:r>
              <a:endParaRPr b="1" sz="1800">
                <a:solidFill>
                  <a:schemeClr val="dk1"/>
                </a:solidFill>
                <a:latin typeface="Livvic"/>
                <a:ea typeface="Livvic"/>
                <a:cs typeface="Livvic"/>
                <a:sym typeface="Livvic"/>
              </a:endParaRPr>
            </a:p>
          </p:txBody>
        </p:sp>
      </p:grpSp>
      <p:sp>
        <p:nvSpPr>
          <p:cNvPr id="222" name="Google Shape;222;p29"/>
          <p:cNvSpPr txBox="1"/>
          <p:nvPr>
            <p:ph type="ctrTitle"/>
          </p:nvPr>
        </p:nvSpPr>
        <p:spPr>
          <a:xfrm>
            <a:off x="1419300" y="1271528"/>
            <a:ext cx="6762600" cy="95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800"/>
              <a:t>JUNE 21ND 2026 TO JUNE 26TH 2026</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p:nvPr/>
        </p:nvSpPr>
        <p:spPr>
          <a:xfrm>
            <a:off x="0" y="0"/>
            <a:ext cx="3607500" cy="26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p:nvPr/>
        </p:nvSpPr>
        <p:spPr>
          <a:xfrm>
            <a:off x="4854050" y="1473275"/>
            <a:ext cx="3607500" cy="144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p:nvPr/>
        </p:nvSpPr>
        <p:spPr>
          <a:xfrm>
            <a:off x="1246575" y="2917775"/>
            <a:ext cx="3607500" cy="144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0"/>
          <p:cNvSpPr txBox="1"/>
          <p:nvPr>
            <p:ph idx="2" type="ctrTitle"/>
          </p:nvPr>
        </p:nvSpPr>
        <p:spPr>
          <a:xfrm>
            <a:off x="5404289" y="1873175"/>
            <a:ext cx="26979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chemeClr val="lt1"/>
                </a:solidFill>
              </a:rPr>
              <a:t>MINIMUM 2.5 GPA</a:t>
            </a:r>
            <a:endParaRPr sz="2700">
              <a:solidFill>
                <a:schemeClr val="lt1"/>
              </a:solidFill>
            </a:endParaRPr>
          </a:p>
        </p:txBody>
      </p:sp>
      <p:sp>
        <p:nvSpPr>
          <p:cNvPr id="231" name="Google Shape;231;p30"/>
          <p:cNvSpPr txBox="1"/>
          <p:nvPr>
            <p:ph idx="4" type="ctrTitle"/>
          </p:nvPr>
        </p:nvSpPr>
        <p:spPr>
          <a:xfrm>
            <a:off x="1802883" y="3696802"/>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chemeClr val="lt1"/>
                </a:solidFill>
              </a:rPr>
              <a:t>LEADERSHIP POTENTIAL/ EXPERIENCE</a:t>
            </a:r>
            <a:endParaRPr sz="2700">
              <a:solidFill>
                <a:schemeClr val="lt1"/>
              </a:solidFill>
            </a:endParaRPr>
          </a:p>
        </p:txBody>
      </p:sp>
      <p:sp>
        <p:nvSpPr>
          <p:cNvPr id="232" name="Google Shape;232;p30"/>
          <p:cNvSpPr txBox="1"/>
          <p:nvPr>
            <p:ph type="ctrTitle"/>
          </p:nvPr>
        </p:nvSpPr>
        <p:spPr>
          <a:xfrm>
            <a:off x="1802875" y="1432775"/>
            <a:ext cx="2871300" cy="148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t>CURRENTLY AN 8TH OF 9TH GRADER</a:t>
            </a:r>
            <a:endParaRPr sz="2700">
              <a:solidFill>
                <a:schemeClr val="dk1"/>
              </a:solidFill>
            </a:endParaRPr>
          </a:p>
        </p:txBody>
      </p:sp>
      <p:sp>
        <p:nvSpPr>
          <p:cNvPr id="233" name="Google Shape;233;p30"/>
          <p:cNvSpPr txBox="1"/>
          <p:nvPr>
            <p:ph idx="7" type="ctrTitle"/>
          </p:nvPr>
        </p:nvSpPr>
        <p:spPr>
          <a:xfrm>
            <a:off x="5460250" y="3317673"/>
            <a:ext cx="2586000" cy="763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t>COMPLETED APPLICATION</a:t>
            </a:r>
            <a:endParaRPr sz="2700"/>
          </a:p>
        </p:txBody>
      </p:sp>
      <p:sp>
        <p:nvSpPr>
          <p:cNvPr id="234" name="Google Shape;234;p30"/>
          <p:cNvSpPr txBox="1"/>
          <p:nvPr>
            <p:ph idx="6" type="ctrTitle"/>
          </p:nvPr>
        </p:nvSpPr>
        <p:spPr>
          <a:xfrm>
            <a:off x="2056725" y="569400"/>
            <a:ext cx="5556900" cy="64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SELECTION CRITERIA</a:t>
            </a:r>
            <a:endParaRPr sz="4000"/>
          </a:p>
        </p:txBody>
      </p:sp>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