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2" r:id="rId4"/>
  </p:sldMasterIdLst>
  <p:notesMasterIdLst>
    <p:notesMasterId r:id="rId13"/>
  </p:notesMasterIdLst>
  <p:handoutMasterIdLst>
    <p:handoutMasterId r:id="rId14"/>
  </p:handoutMasterIdLst>
  <p:sldIdLst>
    <p:sldId id="322" r:id="rId5"/>
    <p:sldId id="321" r:id="rId6"/>
    <p:sldId id="320" r:id="rId7"/>
    <p:sldId id="324" r:id="rId8"/>
    <p:sldId id="318" r:id="rId9"/>
    <p:sldId id="323" r:id="rId10"/>
    <p:sldId id="319" r:id="rId11"/>
    <p:sldId id="31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90891-0439-4750-9497-2EF268735E4C}" v="5" dt="2025-11-03T19:22:59.751"/>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5388" autoAdjust="0"/>
  </p:normalViewPr>
  <p:slideViewPr>
    <p:cSldViewPr snapToGrid="0">
      <p:cViewPr varScale="1">
        <p:scale>
          <a:sx n="152" d="100"/>
          <a:sy n="152" d="100"/>
        </p:scale>
        <p:origin x="588" y="132"/>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vantes, Lilia" userId="91a6b623-b86d-4d60-952c-2d7b754fa7e8" providerId="ADAL" clId="{37BC336A-B3B1-481C-81F7-A8111585E230}"/>
    <pc:docChg chg="modSld">
      <pc:chgData name="Cervantes, Lilia" userId="91a6b623-b86d-4d60-952c-2d7b754fa7e8" providerId="ADAL" clId="{37BC336A-B3B1-481C-81F7-A8111585E230}" dt="2025-11-03T19:23:15.550" v="11" actId="20577"/>
      <pc:docMkLst>
        <pc:docMk/>
      </pc:docMkLst>
      <pc:sldChg chg="modSp mod">
        <pc:chgData name="Cervantes, Lilia" userId="91a6b623-b86d-4d60-952c-2d7b754fa7e8" providerId="ADAL" clId="{37BC336A-B3B1-481C-81F7-A8111585E230}" dt="2025-11-03T19:23:15.550" v="11" actId="20577"/>
        <pc:sldMkLst>
          <pc:docMk/>
          <pc:sldMk cId="3378822495" sldId="322"/>
        </pc:sldMkLst>
        <pc:spChg chg="mod">
          <ac:chgData name="Cervantes, Lilia" userId="91a6b623-b86d-4d60-952c-2d7b754fa7e8" providerId="ADAL" clId="{37BC336A-B3B1-481C-81F7-A8111585E230}" dt="2025-11-03T19:23:15.550" v="11" actId="20577"/>
          <ac:spMkLst>
            <pc:docMk/>
            <pc:sldMk cId="3378822495" sldId="322"/>
            <ac:spMk id="2" creationId="{75454C9E-20FB-B999-9303-C71D1334BAD7}"/>
          </ac:spMkLst>
        </pc:spChg>
        <pc:spChg chg="mod">
          <ac:chgData name="Cervantes, Lilia" userId="91a6b623-b86d-4d60-952c-2d7b754fa7e8" providerId="ADAL" clId="{37BC336A-B3B1-481C-81F7-A8111585E230}" dt="2025-11-03T19:22:46.248" v="4" actId="1076"/>
          <ac:spMkLst>
            <pc:docMk/>
            <pc:sldMk cId="3378822495" sldId="322"/>
            <ac:spMk id="5" creationId="{022DE318-A883-5336-C7DE-804F9FDA3B1C}"/>
          </ac:spMkLst>
        </pc:spChg>
        <pc:spChg chg="mod">
          <ac:chgData name="Cervantes, Lilia" userId="91a6b623-b86d-4d60-952c-2d7b754fa7e8" providerId="ADAL" clId="{37BC336A-B3B1-481C-81F7-A8111585E230}" dt="2025-11-03T19:22:35.234" v="3" actId="1076"/>
          <ac:spMkLst>
            <pc:docMk/>
            <pc:sldMk cId="3378822495" sldId="322"/>
            <ac:spMk id="6" creationId="{AD2758FD-971A-E221-C8D5-671642C44898}"/>
          </ac:spMkLst>
        </pc:spChg>
        <pc:spChg chg="mod">
          <ac:chgData name="Cervantes, Lilia" userId="91a6b623-b86d-4d60-952c-2d7b754fa7e8" providerId="ADAL" clId="{37BC336A-B3B1-481C-81F7-A8111585E230}" dt="2025-11-03T19:22:24.546" v="1" actId="1076"/>
          <ac:spMkLst>
            <pc:docMk/>
            <pc:sldMk cId="3378822495" sldId="322"/>
            <ac:spMk id="7" creationId="{6083D152-E2C2-3700-FCB7-445172A9FB86}"/>
          </ac:spMkLst>
        </pc:spChg>
        <pc:picChg chg="mod">
          <ac:chgData name="Cervantes, Lilia" userId="91a6b623-b86d-4d60-952c-2d7b754fa7e8" providerId="ADAL" clId="{37BC336A-B3B1-481C-81F7-A8111585E230}" dt="2025-11-03T19:22:50.433" v="6" actId="1076"/>
          <ac:picMkLst>
            <pc:docMk/>
            <pc:sldMk cId="3378822495" sldId="322"/>
            <ac:picMk id="1028" creationId="{A1D7A615-C521-C536-4BD2-6D41EA46569E}"/>
          </ac:picMkLst>
        </pc:picChg>
        <pc:picChg chg="mod">
          <ac:chgData name="Cervantes, Lilia" userId="91a6b623-b86d-4d60-952c-2d7b754fa7e8" providerId="ADAL" clId="{37BC336A-B3B1-481C-81F7-A8111585E230}" dt="2025-11-03T19:22:59.750" v="7" actId="1076"/>
          <ac:picMkLst>
            <pc:docMk/>
            <pc:sldMk cId="3378822495" sldId="322"/>
            <ac:picMk id="1030" creationId="{E65FD7FF-7458-150C-A5CE-556FBF6DC968}"/>
          </ac:picMkLst>
        </pc:picChg>
        <pc:picChg chg="mod">
          <ac:chgData name="Cervantes, Lilia" userId="91a6b623-b86d-4d60-952c-2d7b754fa7e8" providerId="ADAL" clId="{37BC336A-B3B1-481C-81F7-A8111585E230}" dt="2025-11-03T19:22:47.994" v="5" actId="1076"/>
          <ac:picMkLst>
            <pc:docMk/>
            <pc:sldMk cId="3378822495" sldId="322"/>
            <ac:picMk id="1032" creationId="{116AFC6A-1E10-3ECD-33C6-62E23831CFC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11/3/2025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8D65601-5AE2-46FC-B138-694DDD2B510D}"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1864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1867636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904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9986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5295049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183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8125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9086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95158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337358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32259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4869556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88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103809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50670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 you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402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4014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9001587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900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708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452722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0543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914215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3">
              <a:lumMod val="75000"/>
            </a:schemeClr>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10731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 id="2147484030" r:id="rId18"/>
    <p:sldLayoutId id="2147484031" r:id="rId19"/>
    <p:sldLayoutId id="2147484032" r:id="rId20"/>
    <p:sldLayoutId id="2147484033" r:id="rId21"/>
    <p:sldLayoutId id="2147484034" r:id="rId22"/>
    <p:sldLayoutId id="2147484042" r:id="rId23"/>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iddleschoollottery@sbcusd.k12.ca.us"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2913729" y="1534841"/>
            <a:ext cx="6364539" cy="3072699"/>
          </a:xfrm>
        </p:spPr>
        <p:txBody>
          <a:bodyPr>
            <a:normAutofit fontScale="90000"/>
          </a:bodyPr>
          <a:lstStyle/>
          <a:p>
            <a:r>
              <a:rPr lang="en-US" b="1" i="1" noProof="0" dirty="0">
                <a:solidFill>
                  <a:schemeClr val="accent3">
                    <a:lumMod val="75000"/>
                  </a:schemeClr>
                </a:solidFill>
              </a:rPr>
              <a:t>2026-2027</a:t>
            </a:r>
            <a:br>
              <a:rPr lang="en-US" b="1" i="1" noProof="0" dirty="0">
                <a:solidFill>
                  <a:schemeClr val="accent3">
                    <a:lumMod val="75000"/>
                  </a:schemeClr>
                </a:solidFill>
              </a:rPr>
            </a:br>
            <a:r>
              <a:rPr lang="en-US" b="1" i="1" noProof="0" dirty="0">
                <a:solidFill>
                  <a:schemeClr val="accent3">
                    <a:lumMod val="75000"/>
                  </a:schemeClr>
                </a:solidFill>
              </a:rPr>
              <a:t>Middle School Lottery</a:t>
            </a:r>
            <a:br>
              <a:rPr lang="en-US" b="1" i="1" noProof="0" dirty="0">
                <a:solidFill>
                  <a:schemeClr val="accent3">
                    <a:lumMod val="75000"/>
                  </a:schemeClr>
                </a:solidFill>
              </a:rPr>
            </a:br>
            <a:r>
              <a:rPr lang="en-US" b="1" i="1" noProof="0" dirty="0">
                <a:solidFill>
                  <a:schemeClr val="accent3">
                    <a:lumMod val="75000"/>
                  </a:schemeClr>
                </a:solidFill>
              </a:rPr>
              <a:t>Magnet Schools</a:t>
            </a:r>
            <a:endParaRPr lang="en-US" noProof="0" dirty="0">
              <a:solidFill>
                <a:schemeClr val="accent3">
                  <a:lumMod val="75000"/>
                </a:schemeClr>
              </a:solidFill>
              <a:latin typeface="Lucida Calligraphy" panose="03010101010101010101" pitchFamily="66" charset="0"/>
            </a:endParaRPr>
          </a:p>
        </p:txBody>
      </p:sp>
      <p:pic>
        <p:nvPicPr>
          <p:cNvPr id="4" name="Picture 3" descr="A logo for a college and career&#10;&#10;AI-generated content may be incorrect.">
            <a:extLst>
              <a:ext uri="{FF2B5EF4-FFF2-40B4-BE49-F238E27FC236}">
                <a16:creationId xmlns:a16="http://schemas.microsoft.com/office/drawing/2014/main" id="{809B19D8-F750-0FF3-8BE6-5ACD7B494559}"/>
              </a:ext>
            </a:extLst>
          </p:cNvPr>
          <p:cNvPicPr>
            <a:picLocks noChangeAspect="1"/>
          </p:cNvPicPr>
          <p:nvPr/>
        </p:nvPicPr>
        <p:blipFill>
          <a:blip r:embed="rId2"/>
          <a:stretch>
            <a:fillRect/>
          </a:stretch>
        </p:blipFill>
        <p:spPr>
          <a:xfrm>
            <a:off x="4964309" y="627863"/>
            <a:ext cx="2263381" cy="798974"/>
          </a:xfrm>
          <a:prstGeom prst="rect">
            <a:avLst/>
          </a:prstGeom>
        </p:spPr>
      </p:pic>
      <p:sp>
        <p:nvSpPr>
          <p:cNvPr id="5" name="TextBox 4">
            <a:extLst>
              <a:ext uri="{FF2B5EF4-FFF2-40B4-BE49-F238E27FC236}">
                <a16:creationId xmlns:a16="http://schemas.microsoft.com/office/drawing/2014/main" id="{022DE318-A883-5336-C7DE-804F9FDA3B1C}"/>
              </a:ext>
            </a:extLst>
          </p:cNvPr>
          <p:cNvSpPr txBox="1"/>
          <p:nvPr/>
        </p:nvSpPr>
        <p:spPr>
          <a:xfrm>
            <a:off x="1511235" y="4750180"/>
            <a:ext cx="1789144" cy="369332"/>
          </a:xfrm>
          <a:prstGeom prst="rect">
            <a:avLst/>
          </a:prstGeom>
          <a:noFill/>
        </p:spPr>
        <p:txBody>
          <a:bodyPr wrap="none" rtlCol="0">
            <a:spAutoFit/>
          </a:bodyPr>
          <a:lstStyle/>
          <a:p>
            <a:r>
              <a:rPr lang="en-US" b="1" noProof="0" dirty="0"/>
              <a:t>Cesar E. Chavez</a:t>
            </a:r>
          </a:p>
        </p:txBody>
      </p:sp>
      <p:sp>
        <p:nvSpPr>
          <p:cNvPr id="6" name="TextBox 5">
            <a:extLst>
              <a:ext uri="{FF2B5EF4-FFF2-40B4-BE49-F238E27FC236}">
                <a16:creationId xmlns:a16="http://schemas.microsoft.com/office/drawing/2014/main" id="{AD2758FD-971A-E221-C8D5-671642C44898}"/>
              </a:ext>
            </a:extLst>
          </p:cNvPr>
          <p:cNvSpPr txBox="1"/>
          <p:nvPr/>
        </p:nvSpPr>
        <p:spPr>
          <a:xfrm>
            <a:off x="8121222" y="4715544"/>
            <a:ext cx="2695803" cy="369332"/>
          </a:xfrm>
          <a:prstGeom prst="rect">
            <a:avLst/>
          </a:prstGeom>
          <a:noFill/>
        </p:spPr>
        <p:txBody>
          <a:bodyPr wrap="none" rtlCol="0">
            <a:spAutoFit/>
          </a:bodyPr>
          <a:lstStyle/>
          <a:p>
            <a:r>
              <a:rPr lang="en-US" b="1" noProof="0" dirty="0"/>
              <a:t>Rodriguez Prep Academy</a:t>
            </a:r>
          </a:p>
        </p:txBody>
      </p:sp>
      <p:sp>
        <p:nvSpPr>
          <p:cNvPr id="7" name="TextBox 6">
            <a:extLst>
              <a:ext uri="{FF2B5EF4-FFF2-40B4-BE49-F238E27FC236}">
                <a16:creationId xmlns:a16="http://schemas.microsoft.com/office/drawing/2014/main" id="{6083D152-E2C2-3700-FCB7-445172A9FB86}"/>
              </a:ext>
            </a:extLst>
          </p:cNvPr>
          <p:cNvSpPr txBox="1"/>
          <p:nvPr/>
        </p:nvSpPr>
        <p:spPr>
          <a:xfrm>
            <a:off x="5005475" y="4752530"/>
            <a:ext cx="2181046" cy="369332"/>
          </a:xfrm>
          <a:prstGeom prst="rect">
            <a:avLst/>
          </a:prstGeom>
          <a:noFill/>
        </p:spPr>
        <p:txBody>
          <a:bodyPr wrap="none" rtlCol="0">
            <a:spAutoFit/>
          </a:bodyPr>
          <a:lstStyle/>
          <a:p>
            <a:r>
              <a:rPr lang="en-US" b="1" noProof="0" dirty="0"/>
              <a:t>Richardson Prep HI</a:t>
            </a:r>
          </a:p>
        </p:txBody>
      </p:sp>
      <p:pic>
        <p:nvPicPr>
          <p:cNvPr id="1028" name="Picture 4">
            <a:extLst>
              <a:ext uri="{FF2B5EF4-FFF2-40B4-BE49-F238E27FC236}">
                <a16:creationId xmlns:a16="http://schemas.microsoft.com/office/drawing/2014/main" id="{A1D7A615-C521-C536-4BD2-6D41EA465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779" y="5222014"/>
            <a:ext cx="9286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65FD7FF-7458-150C-A5CE-556FBF6DC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363" y="5159603"/>
            <a:ext cx="839269" cy="878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16AFC6A-1E10-3ECD-33C6-62E23831C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172" y="5180380"/>
            <a:ext cx="839270" cy="8349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C27BB0B-7390-D570-4A17-BC414C530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8" y="0"/>
            <a:ext cx="1068098" cy="106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2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p:txBody>
          <a:bodyPr>
            <a:normAutofit fontScale="90000"/>
          </a:bodyPr>
          <a:lstStyle/>
          <a:p>
            <a:br>
              <a:rPr lang="en-US" noProof="0" dirty="0"/>
            </a:br>
            <a:r>
              <a:rPr lang="en-US" b="1" noProof="0" dirty="0">
                <a:solidFill>
                  <a:schemeClr val="accent3">
                    <a:lumMod val="75000"/>
                  </a:schemeClr>
                </a:solidFill>
              </a:rPr>
              <a:t>Secondary Education College &amp; Career Department</a:t>
            </a:r>
            <a:br>
              <a:rPr lang="en-US" noProof="0" dirty="0"/>
            </a:br>
            <a:br>
              <a:rPr lang="en-US" noProof="0" dirty="0"/>
            </a:br>
            <a:br>
              <a:rPr lang="en-US" noProof="0" dirty="0"/>
            </a:br>
            <a:br>
              <a:rPr lang="en-US" noProof="0" dirty="0"/>
            </a:br>
            <a:r>
              <a:rPr lang="en-US" sz="2200" b="1" u="sng" noProof="0" dirty="0">
                <a:solidFill>
                  <a:schemeClr val="tx1"/>
                </a:solidFill>
                <a:hlinkClick r:id="rId2">
                  <a:extLst>
                    <a:ext uri="{A12FA001-AC4F-418D-AE19-62706E023703}">
                      <ahyp:hlinkClr xmlns:ahyp="http://schemas.microsoft.com/office/drawing/2018/hyperlinkcolor" val="tx"/>
                    </a:ext>
                  </a:extLst>
                </a:hlinkClick>
              </a:rPr>
              <a:t>middleschoollottery@sbcusd.k12.ca.us</a:t>
            </a:r>
            <a:br>
              <a:rPr lang="en-US" sz="2200" noProof="0" dirty="0">
                <a:solidFill>
                  <a:schemeClr val="tx1"/>
                </a:solidFill>
              </a:rPr>
            </a:br>
            <a:r>
              <a:rPr lang="en-US" sz="2200" b="1" noProof="0" dirty="0">
                <a:solidFill>
                  <a:schemeClr val="tx1"/>
                </a:solidFill>
              </a:rPr>
              <a:t>(909) 473-2077</a:t>
            </a:r>
            <a:br>
              <a:rPr lang="en-US" noProof="0" dirty="0"/>
            </a:br>
            <a:br>
              <a:rPr lang="en-US" noProof="0" dirty="0"/>
            </a:br>
            <a:endParaRPr lang="en-US" noProof="0" dirty="0"/>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0" y="737115"/>
            <a:ext cx="4640417" cy="5407091"/>
          </a:xfrm>
        </p:spPr>
        <p:txBody>
          <a:bodyPr>
            <a:normAutofit/>
          </a:bodyPr>
          <a:lstStyle/>
          <a:p>
            <a:pPr>
              <a:buFont typeface="Wingdings" panose="05000000000000000000" pitchFamily="2" charset="2"/>
              <a:buChar char="v"/>
            </a:pPr>
            <a:r>
              <a:rPr lang="en-US" sz="2100" b="1" noProof="0" dirty="0"/>
              <a:t>Sudha Venkatesan </a:t>
            </a:r>
            <a:r>
              <a:rPr lang="en-US" sz="2100" noProof="0" dirty="0"/>
              <a:t>- Director</a:t>
            </a:r>
          </a:p>
          <a:p>
            <a:pPr>
              <a:buFont typeface="Wingdings" panose="05000000000000000000" pitchFamily="2" charset="2"/>
              <a:buChar char="v"/>
            </a:pPr>
            <a:r>
              <a:rPr lang="en-US" sz="2100" b="1" noProof="0" dirty="0"/>
              <a:t>Jessica Viall </a:t>
            </a:r>
            <a:r>
              <a:rPr lang="en-US" sz="2100" noProof="0" dirty="0"/>
              <a:t>- Coordinator</a:t>
            </a:r>
          </a:p>
          <a:p>
            <a:pPr>
              <a:buFont typeface="Wingdings" panose="05000000000000000000" pitchFamily="2" charset="2"/>
              <a:buChar char="v"/>
            </a:pPr>
            <a:r>
              <a:rPr lang="en-US" sz="2100" b="1" noProof="0" dirty="0"/>
              <a:t>Lilia Cervantes </a:t>
            </a:r>
            <a:r>
              <a:rPr lang="en-US" sz="2100" noProof="0" dirty="0"/>
              <a:t>- Bilingual Secretary III</a:t>
            </a:r>
          </a:p>
          <a:p>
            <a:pPr>
              <a:buFont typeface="Wingdings" panose="05000000000000000000" pitchFamily="2" charset="2"/>
              <a:buChar char="v"/>
            </a:pPr>
            <a:r>
              <a:rPr lang="en-US" sz="2100" b="1" noProof="0" dirty="0"/>
              <a:t>Cinthia Aparicio </a:t>
            </a:r>
            <a:r>
              <a:rPr lang="en-US" sz="2100" noProof="0" dirty="0"/>
              <a:t>- Bilingual Secretary</a:t>
            </a:r>
          </a:p>
          <a:p>
            <a:pPr>
              <a:buFont typeface="Wingdings" panose="05000000000000000000" pitchFamily="2" charset="2"/>
              <a:buChar char="v"/>
            </a:pPr>
            <a:r>
              <a:rPr lang="en-US" sz="2100" b="1" noProof="0" dirty="0"/>
              <a:t>Mivida Pearson </a:t>
            </a:r>
            <a:r>
              <a:rPr lang="en-US" sz="2100" noProof="0" dirty="0"/>
              <a:t>- Secretary</a:t>
            </a:r>
          </a:p>
          <a:p>
            <a:pPr>
              <a:buFont typeface="Wingdings" panose="05000000000000000000" pitchFamily="2" charset="2"/>
              <a:buChar char="v"/>
            </a:pPr>
            <a:r>
              <a:rPr lang="en-US" sz="2100" b="1" noProof="0" dirty="0"/>
              <a:t>Liz Rosario </a:t>
            </a:r>
            <a:r>
              <a:rPr lang="en-US" sz="2100" noProof="0" dirty="0"/>
              <a:t>- Bilingual Secretary</a:t>
            </a:r>
          </a:p>
          <a:p>
            <a:pPr>
              <a:buFont typeface="Wingdings" panose="05000000000000000000" pitchFamily="2" charset="2"/>
              <a:buChar char="v"/>
            </a:pPr>
            <a:r>
              <a:rPr lang="en-US" sz="2100" b="1" noProof="0" dirty="0"/>
              <a:t>Janeth Olmos </a:t>
            </a:r>
            <a:r>
              <a:rPr lang="en-US" sz="2100" noProof="0" dirty="0"/>
              <a:t>- Bilingual Clerk II</a:t>
            </a:r>
          </a:p>
          <a:p>
            <a:pPr marL="0" indent="0">
              <a:buNone/>
            </a:pPr>
            <a:endParaRPr lang="en-US" noProof="0" dirty="0"/>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noProof="0" smtClean="0"/>
              <a:pPr/>
              <a:t>2</a:t>
            </a:fld>
            <a:endParaRPr lang="en-US" noProof="0" dirty="0"/>
          </a:p>
        </p:txBody>
      </p:sp>
      <p:pic>
        <p:nvPicPr>
          <p:cNvPr id="2050" name="Picture 2">
            <a:extLst>
              <a:ext uri="{FF2B5EF4-FFF2-40B4-BE49-F238E27FC236}">
                <a16:creationId xmlns:a16="http://schemas.microsoft.com/office/drawing/2014/main" id="{7B5AD9FC-841E-F0A9-6E86-6630139E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8" y="164966"/>
            <a:ext cx="1144298" cy="11442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8CA3F282-A630-0AB7-B5CA-334B2B5DB3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6" name="AutoShape 6">
            <a:extLst>
              <a:ext uri="{FF2B5EF4-FFF2-40B4-BE49-F238E27FC236}">
                <a16:creationId xmlns:a16="http://schemas.microsoft.com/office/drawing/2014/main" id="{778C6EAF-E1B3-1FA0-B25A-917703805C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pic>
        <p:nvPicPr>
          <p:cNvPr id="10" name="Picture 9">
            <a:extLst>
              <a:ext uri="{FF2B5EF4-FFF2-40B4-BE49-F238E27FC236}">
                <a16:creationId xmlns:a16="http://schemas.microsoft.com/office/drawing/2014/main" id="{DF77E515-4CED-D8F7-2770-6339106CD25E}"/>
              </a:ext>
            </a:extLst>
          </p:cNvPr>
          <p:cNvPicPr>
            <a:picLocks noChangeAspect="1"/>
          </p:cNvPicPr>
          <p:nvPr/>
        </p:nvPicPr>
        <p:blipFill>
          <a:blip r:embed="rId4"/>
          <a:stretch>
            <a:fillRect/>
          </a:stretch>
        </p:blipFill>
        <p:spPr>
          <a:xfrm>
            <a:off x="3077968" y="3140953"/>
            <a:ext cx="850277" cy="740055"/>
          </a:xfrm>
          <a:prstGeom prst="rect">
            <a:avLst/>
          </a:prstGeom>
        </p:spPr>
      </p:pic>
      <p:pic>
        <p:nvPicPr>
          <p:cNvPr id="14" name="Picture 13">
            <a:extLst>
              <a:ext uri="{FF2B5EF4-FFF2-40B4-BE49-F238E27FC236}">
                <a16:creationId xmlns:a16="http://schemas.microsoft.com/office/drawing/2014/main" id="{B4A9EF92-D03D-840D-F61C-C1A57F435EEE}"/>
              </a:ext>
            </a:extLst>
          </p:cNvPr>
          <p:cNvPicPr>
            <a:picLocks noChangeAspect="1"/>
          </p:cNvPicPr>
          <p:nvPr/>
        </p:nvPicPr>
        <p:blipFill>
          <a:blip r:embed="rId4"/>
          <a:stretch>
            <a:fillRect/>
          </a:stretch>
        </p:blipFill>
        <p:spPr>
          <a:xfrm>
            <a:off x="2101763" y="3145683"/>
            <a:ext cx="850277" cy="740055"/>
          </a:xfrm>
          <a:prstGeom prst="rect">
            <a:avLst/>
          </a:prstGeom>
        </p:spPr>
      </p:pic>
      <p:pic>
        <p:nvPicPr>
          <p:cNvPr id="15" name="Picture 14">
            <a:extLst>
              <a:ext uri="{FF2B5EF4-FFF2-40B4-BE49-F238E27FC236}">
                <a16:creationId xmlns:a16="http://schemas.microsoft.com/office/drawing/2014/main" id="{C815F43C-5631-F40B-E90E-7AB771C80C73}"/>
              </a:ext>
            </a:extLst>
          </p:cNvPr>
          <p:cNvPicPr>
            <a:picLocks noChangeAspect="1"/>
          </p:cNvPicPr>
          <p:nvPr/>
        </p:nvPicPr>
        <p:blipFill>
          <a:blip r:embed="rId4"/>
          <a:stretch>
            <a:fillRect/>
          </a:stretch>
        </p:blipFill>
        <p:spPr>
          <a:xfrm>
            <a:off x="4085645" y="3140953"/>
            <a:ext cx="850277" cy="740055"/>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939625" y="775663"/>
            <a:ext cx="10424160" cy="5423338"/>
          </a:xfrm>
        </p:spPr>
        <p:txBody>
          <a:bodyPr>
            <a:normAutofit/>
          </a:bodyPr>
          <a:lstStyle/>
          <a:p>
            <a:r>
              <a:rPr lang="en-US" b="1" noProof="0" dirty="0"/>
              <a:t>Timeline | </a:t>
            </a:r>
            <a:r>
              <a:rPr lang="es-MX" b="1" noProof="0" dirty="0"/>
              <a:t>Cronología</a:t>
            </a:r>
            <a:br>
              <a:rPr lang="es-MX" b="1" noProof="0" dirty="0"/>
            </a:br>
            <a:br>
              <a:rPr lang="en-US" b="1" noProof="0" dirty="0"/>
            </a:br>
            <a:br>
              <a:rPr lang="en-US" b="1" noProof="0" dirty="0"/>
            </a:br>
            <a:br>
              <a:rPr lang="en-US" b="1" noProof="0" dirty="0"/>
            </a:br>
            <a:br>
              <a:rPr lang="en-US" b="1" noProof="0" dirty="0"/>
            </a:br>
            <a:br>
              <a:rPr lang="en-US" noProof="0" dirty="0"/>
            </a:br>
            <a:br>
              <a:rPr lang="en-US" noProof="0" dirty="0"/>
            </a:br>
            <a:br>
              <a:rPr lang="en-US" noProof="0" dirty="0"/>
            </a:br>
            <a:endParaRPr lang="en-US" noProof="0" dirty="0"/>
          </a:p>
        </p:txBody>
      </p:sp>
      <p:sp>
        <p:nvSpPr>
          <p:cNvPr id="6" name="TextBox 5">
            <a:extLst>
              <a:ext uri="{FF2B5EF4-FFF2-40B4-BE49-F238E27FC236}">
                <a16:creationId xmlns:a16="http://schemas.microsoft.com/office/drawing/2014/main" id="{2F4D865D-B33C-8F8E-6AD1-B7AFC5CDB2F0}"/>
              </a:ext>
            </a:extLst>
          </p:cNvPr>
          <p:cNvSpPr txBox="1"/>
          <p:nvPr/>
        </p:nvSpPr>
        <p:spPr>
          <a:xfrm>
            <a:off x="1122174" y="2236119"/>
            <a:ext cx="4846982" cy="3262432"/>
          </a:xfrm>
          <a:prstGeom prst="rect">
            <a:avLst/>
          </a:prstGeom>
          <a:noFill/>
        </p:spPr>
        <p:txBody>
          <a:bodyPr wrap="square" rtlCol="0">
            <a:spAutoFit/>
          </a:bodyPr>
          <a:lstStyle/>
          <a:p>
            <a:pPr marL="285750" indent="-285750" fontAlgn="base">
              <a:buClr>
                <a:schemeClr val="accent1"/>
              </a:buClr>
              <a:buFont typeface="Wingdings" panose="05000000000000000000" pitchFamily="2" charset="2"/>
              <a:buChar char="v"/>
            </a:pPr>
            <a:r>
              <a:rPr lang="en-US" b="1" noProof="0" dirty="0"/>
              <a:t>Lottery Announcement:</a:t>
            </a:r>
            <a:r>
              <a:rPr lang="en-US" noProof="0" dirty="0"/>
              <a:t> October 2025</a:t>
            </a:r>
          </a:p>
          <a:p>
            <a:pPr marL="285750" indent="-285750" fontAlgn="base">
              <a:buClr>
                <a:schemeClr val="accent1"/>
              </a:buClr>
              <a:buFont typeface="Wingdings" panose="05000000000000000000" pitchFamily="2" charset="2"/>
              <a:buChar char="v"/>
            </a:pPr>
            <a:r>
              <a:rPr lang="en-US" b="1" noProof="0" dirty="0"/>
              <a:t>Eligibility Notices:</a:t>
            </a:r>
            <a:r>
              <a:rPr lang="en-US" noProof="0" dirty="0"/>
              <a:t> November 2025</a:t>
            </a:r>
          </a:p>
          <a:p>
            <a:pPr marL="285750" indent="-285750" fontAlgn="base">
              <a:buClr>
                <a:schemeClr val="accent1"/>
              </a:buClr>
              <a:buFont typeface="Wingdings" panose="05000000000000000000" pitchFamily="2" charset="2"/>
              <a:buChar char="v"/>
            </a:pPr>
            <a:r>
              <a:rPr lang="en-US" b="1" noProof="0" dirty="0"/>
              <a:t>Applications Accepted: </a:t>
            </a:r>
            <a:r>
              <a:rPr lang="en-US" noProof="0" dirty="0"/>
              <a:t>December 1-31, 2025 (Online only)</a:t>
            </a:r>
          </a:p>
          <a:p>
            <a:pPr marL="285750" indent="-285750" fontAlgn="base">
              <a:buClr>
                <a:schemeClr val="accent1"/>
              </a:buClr>
              <a:buFont typeface="Wingdings" panose="05000000000000000000" pitchFamily="2" charset="2"/>
              <a:buChar char="v"/>
            </a:pPr>
            <a:r>
              <a:rPr lang="en-US" b="1" noProof="0" dirty="0"/>
              <a:t>Lottery Drawing:</a:t>
            </a:r>
            <a:r>
              <a:rPr lang="en-US" noProof="0" dirty="0"/>
              <a:t> January 2026</a:t>
            </a:r>
          </a:p>
          <a:p>
            <a:pPr marL="285750" indent="-285750">
              <a:buClr>
                <a:schemeClr val="accent1"/>
              </a:buClr>
              <a:buFont typeface="Wingdings" panose="05000000000000000000" pitchFamily="2" charset="2"/>
              <a:buChar char="v"/>
            </a:pPr>
            <a:r>
              <a:rPr lang="en-US" b="1" noProof="0" dirty="0"/>
              <a:t>Placements:</a:t>
            </a:r>
            <a:r>
              <a:rPr lang="en-US" noProof="0" dirty="0"/>
              <a:t> March 2026</a:t>
            </a:r>
          </a:p>
          <a:p>
            <a:endParaRPr lang="en-US" noProof="0" dirty="0"/>
          </a:p>
          <a:p>
            <a:r>
              <a:rPr lang="en-US" sz="1600" b="1" noProof="0" dirty="0"/>
              <a:t>*SUMMER</a:t>
            </a:r>
            <a:r>
              <a:rPr lang="en-US" sz="1600" noProof="0" dirty="0"/>
              <a:t> - Schools sends out Welcome Packets &amp; Contract</a:t>
            </a:r>
          </a:p>
          <a:p>
            <a:r>
              <a:rPr lang="en-US" sz="1600" b="1" noProof="0" dirty="0"/>
              <a:t>*SUMMER</a:t>
            </a:r>
            <a:r>
              <a:rPr lang="en-US" sz="1600" noProof="0" dirty="0"/>
              <a:t> - Transportation/Bus Passes - Students qualify based on address in AERIES, please keep your address updated</a:t>
            </a:r>
            <a:endParaRPr lang="en-US" sz="1400" noProof="0" dirty="0"/>
          </a:p>
        </p:txBody>
      </p:sp>
      <p:sp>
        <p:nvSpPr>
          <p:cNvPr id="7" name="TextBox 6">
            <a:extLst>
              <a:ext uri="{FF2B5EF4-FFF2-40B4-BE49-F238E27FC236}">
                <a16:creationId xmlns:a16="http://schemas.microsoft.com/office/drawing/2014/main" id="{00228F46-6B82-834C-892C-84BA87EDD618}"/>
              </a:ext>
            </a:extLst>
          </p:cNvPr>
          <p:cNvSpPr txBox="1"/>
          <p:nvPr/>
        </p:nvSpPr>
        <p:spPr>
          <a:xfrm>
            <a:off x="6151705" y="2236119"/>
            <a:ext cx="4846982" cy="3231654"/>
          </a:xfrm>
          <a:prstGeom prst="rect">
            <a:avLst/>
          </a:prstGeom>
          <a:noFill/>
        </p:spPr>
        <p:txBody>
          <a:bodyPr wrap="square" rtlCol="0">
            <a:spAutoFit/>
          </a:bodyPr>
          <a:lstStyle/>
          <a:p>
            <a:pPr marL="285750" indent="-285750" fontAlgn="base">
              <a:buClr>
                <a:schemeClr val="accent1"/>
              </a:buClr>
              <a:buFont typeface="Wingdings" panose="05000000000000000000" pitchFamily="2" charset="2"/>
              <a:buChar char="v"/>
            </a:pPr>
            <a:r>
              <a:rPr lang="es-MX" b="1" noProof="0" dirty="0"/>
              <a:t>Anuncio de la lotería:</a:t>
            </a:r>
            <a:r>
              <a:rPr lang="es-MX" noProof="0" dirty="0"/>
              <a:t> Octubre 2025</a:t>
            </a:r>
          </a:p>
          <a:p>
            <a:pPr marL="285750" indent="-285750" fontAlgn="base">
              <a:buClr>
                <a:schemeClr val="accent1"/>
              </a:buClr>
              <a:buFont typeface="Wingdings" panose="05000000000000000000" pitchFamily="2" charset="2"/>
              <a:buChar char="v"/>
            </a:pPr>
            <a:r>
              <a:rPr lang="es-MX" b="1" noProof="0" dirty="0"/>
              <a:t>Aviso de elegibilidad:</a:t>
            </a:r>
            <a:r>
              <a:rPr lang="es-MX" noProof="0" dirty="0"/>
              <a:t> Noviembre 2025</a:t>
            </a:r>
          </a:p>
          <a:p>
            <a:pPr marL="285750" indent="-285750" fontAlgn="base">
              <a:buClr>
                <a:schemeClr val="accent1"/>
              </a:buClr>
              <a:buFont typeface="Wingdings" panose="05000000000000000000" pitchFamily="2" charset="2"/>
              <a:buChar char="v"/>
            </a:pPr>
            <a:r>
              <a:rPr lang="es-MX" b="1" noProof="0" dirty="0"/>
              <a:t>Periodo de solicitud:</a:t>
            </a:r>
            <a:r>
              <a:rPr lang="es-MX" noProof="0" dirty="0"/>
              <a:t> 1-31 de diciembre de 2025 (aplicación solo en línea)</a:t>
            </a:r>
          </a:p>
          <a:p>
            <a:pPr marL="285750" indent="-285750" fontAlgn="base">
              <a:buClr>
                <a:schemeClr val="accent1"/>
              </a:buClr>
              <a:buFont typeface="Wingdings" panose="05000000000000000000" pitchFamily="2" charset="2"/>
              <a:buChar char="v"/>
            </a:pPr>
            <a:r>
              <a:rPr lang="es-MX" b="1" noProof="0" dirty="0"/>
              <a:t>Sorteo de la lotería:</a:t>
            </a:r>
            <a:r>
              <a:rPr lang="es-MX" noProof="0" dirty="0"/>
              <a:t> Enero 2026</a:t>
            </a:r>
          </a:p>
          <a:p>
            <a:pPr marL="285750" indent="-285750">
              <a:buClr>
                <a:schemeClr val="accent1"/>
              </a:buClr>
              <a:buFont typeface="Wingdings" panose="05000000000000000000" pitchFamily="2" charset="2"/>
              <a:buChar char="v"/>
            </a:pPr>
            <a:r>
              <a:rPr lang="es-MX" b="1" noProof="0" dirty="0"/>
              <a:t>Colocaciones:</a:t>
            </a:r>
            <a:r>
              <a:rPr lang="es-MX" noProof="0" dirty="0"/>
              <a:t> Marzo 2026</a:t>
            </a:r>
          </a:p>
          <a:p>
            <a:endParaRPr lang="es-MX" sz="1600" b="1" noProof="0" dirty="0"/>
          </a:p>
          <a:p>
            <a:r>
              <a:rPr lang="es-MX" sz="1600" b="1" noProof="0" dirty="0"/>
              <a:t>*VERANO</a:t>
            </a:r>
            <a:r>
              <a:rPr lang="es-MX" sz="1600" noProof="0" dirty="0"/>
              <a:t> - Las escuelas envían paquetes de bienvenida y contrato </a:t>
            </a:r>
          </a:p>
          <a:p>
            <a:r>
              <a:rPr lang="es-MX" sz="1600" b="1" noProof="0" dirty="0"/>
              <a:t>*VERANO</a:t>
            </a:r>
            <a:r>
              <a:rPr lang="es-MX" sz="1600" noProof="0" dirty="0"/>
              <a:t> - Pases de transporte / autobús - Los estudiantes califican según el domicilio en AERIES, asegúrese de mantener su domicilio actualizado</a:t>
            </a:r>
          </a:p>
        </p:txBody>
      </p:sp>
      <p:pic>
        <p:nvPicPr>
          <p:cNvPr id="8" name="Picture 10">
            <a:extLst>
              <a:ext uri="{FF2B5EF4-FFF2-40B4-BE49-F238E27FC236}">
                <a16:creationId xmlns:a16="http://schemas.microsoft.com/office/drawing/2014/main" id="{6CEF9F85-36E0-C082-F799-275C53C3A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6" y="180109"/>
            <a:ext cx="1068098" cy="106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99E7-540C-69FB-64D9-450807791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A92BB-94AF-E5D5-A134-727E869D4E37}"/>
              </a:ext>
            </a:extLst>
          </p:cNvPr>
          <p:cNvSpPr>
            <a:spLocks noGrp="1"/>
          </p:cNvSpPr>
          <p:nvPr>
            <p:ph type="title"/>
          </p:nvPr>
        </p:nvSpPr>
        <p:spPr/>
        <p:txBody>
          <a:bodyPr/>
          <a:lstStyle/>
          <a:p>
            <a:r>
              <a:rPr lang="en-US" noProof="0" dirty="0"/>
              <a:t>Eligibility Criteria | </a:t>
            </a:r>
            <a:r>
              <a:rPr lang="es-MX" noProof="0" dirty="0"/>
              <a:t>Criterios de Elegibilidad</a:t>
            </a:r>
            <a:endParaRPr lang="en-US" noProof="0" dirty="0"/>
          </a:p>
        </p:txBody>
      </p:sp>
      <p:sp>
        <p:nvSpPr>
          <p:cNvPr id="4" name="Slide Number Placeholder 3">
            <a:extLst>
              <a:ext uri="{FF2B5EF4-FFF2-40B4-BE49-F238E27FC236}">
                <a16:creationId xmlns:a16="http://schemas.microsoft.com/office/drawing/2014/main" id="{BF850767-151F-FB20-6B83-AAB01B2F3E3B}"/>
              </a:ext>
            </a:extLst>
          </p:cNvPr>
          <p:cNvSpPr>
            <a:spLocks noGrp="1"/>
          </p:cNvSpPr>
          <p:nvPr>
            <p:ph type="sldNum" sz="quarter" idx="15"/>
          </p:nvPr>
        </p:nvSpPr>
        <p:spPr/>
        <p:txBody>
          <a:bodyPr/>
          <a:lstStyle/>
          <a:p>
            <a:fld id="{18D65601-5AE2-46FC-B138-694DDD2B510D}" type="slidenum">
              <a:rPr lang="en-US" noProof="0" smtClean="0"/>
              <a:pPr/>
              <a:t>4</a:t>
            </a:fld>
            <a:endParaRPr lang="en-US" noProof="0" dirty="0"/>
          </a:p>
        </p:txBody>
      </p:sp>
      <p:pic>
        <p:nvPicPr>
          <p:cNvPr id="5" name="Picture 10">
            <a:extLst>
              <a:ext uri="{FF2B5EF4-FFF2-40B4-BE49-F238E27FC236}">
                <a16:creationId xmlns:a16="http://schemas.microsoft.com/office/drawing/2014/main" id="{8D9245B8-A61D-FCD1-E92F-FA1C8E7C9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02" y="189271"/>
            <a:ext cx="1068098" cy="10680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4F26CD-0053-F5E7-FB71-4CF519542090}"/>
              </a:ext>
            </a:extLst>
          </p:cNvPr>
          <p:cNvSpPr txBox="1"/>
          <p:nvPr/>
        </p:nvSpPr>
        <p:spPr>
          <a:xfrm>
            <a:off x="5652995" y="1931437"/>
            <a:ext cx="5070190" cy="3693319"/>
          </a:xfrm>
          <a:prstGeom prst="rect">
            <a:avLst/>
          </a:prstGeom>
          <a:noFill/>
        </p:spPr>
        <p:txBody>
          <a:bodyPr wrap="square" rtlCol="0">
            <a:spAutoFit/>
          </a:bodyPr>
          <a:lstStyle/>
          <a:p>
            <a:pPr marL="285750" indent="-285750" fontAlgn="base">
              <a:buClr>
                <a:schemeClr val="accent1"/>
              </a:buClr>
              <a:buFont typeface="Wingdings" panose="05000000000000000000" pitchFamily="2" charset="2"/>
              <a:buChar char="v"/>
            </a:pPr>
            <a:r>
              <a:rPr lang="es-MX" b="1" noProof="0" dirty="0"/>
              <a:t>Residencia: </a:t>
            </a:r>
            <a:r>
              <a:rPr lang="es-MX" noProof="0" dirty="0"/>
              <a:t>El estudiante debe vivir dentro de los límites de asistencia del SBCUSD (se puede requerir comprobante).</a:t>
            </a:r>
          </a:p>
          <a:p>
            <a:pPr marL="285750" indent="-285750" fontAlgn="base">
              <a:buClr>
                <a:schemeClr val="accent1"/>
              </a:buClr>
              <a:buFont typeface="Wingdings" panose="05000000000000000000" pitchFamily="2" charset="2"/>
              <a:buChar char="v"/>
            </a:pPr>
            <a:r>
              <a:rPr lang="es-MX" b="1" noProof="0" dirty="0"/>
              <a:t>Pruebas estatales:</a:t>
            </a:r>
            <a:r>
              <a:rPr lang="es-MX" noProof="0" dirty="0"/>
              <a:t> Puntaje al menos en el percentil 35 en el examen NWEA más reciente o un nivel de 2 o más en CAASPP en Artes del Lenguaje en Inglés y Matemáticas o examen estatal equivalente.</a:t>
            </a:r>
          </a:p>
          <a:p>
            <a:pPr marL="285750" indent="-285750" fontAlgn="base">
              <a:buClr>
                <a:schemeClr val="accent1"/>
              </a:buClr>
              <a:buFont typeface="Wingdings" panose="05000000000000000000" pitchFamily="2" charset="2"/>
              <a:buChar char="v"/>
            </a:pPr>
            <a:r>
              <a:rPr lang="es-MX" b="1" noProof="0" dirty="0"/>
              <a:t>Comportamiento:</a:t>
            </a:r>
            <a:r>
              <a:rPr lang="es-MX" noProof="0" dirty="0"/>
              <a:t> No tener más de 2 suspensiones fuera del plantel durante el ciclo escolar 2024-2025.</a:t>
            </a:r>
          </a:p>
          <a:p>
            <a:pPr marL="285750" indent="-285750">
              <a:buClr>
                <a:schemeClr val="accent1"/>
              </a:buClr>
              <a:buFont typeface="Wingdings" panose="05000000000000000000" pitchFamily="2" charset="2"/>
              <a:buChar char="v"/>
            </a:pPr>
            <a:r>
              <a:rPr lang="es-MX" b="1" noProof="0" dirty="0"/>
              <a:t>Asistencia:</a:t>
            </a:r>
            <a:r>
              <a:rPr lang="es-MX" noProof="0" dirty="0"/>
              <a:t> No tener más de 15 ausencias </a:t>
            </a:r>
            <a:r>
              <a:rPr lang="es-MX" u="sng" noProof="0" dirty="0"/>
              <a:t>injustificadas</a:t>
            </a:r>
            <a:r>
              <a:rPr lang="es-MX" noProof="0" dirty="0"/>
              <a:t> durante los ciclos escolares 2023-2024 y 2024-2025.</a:t>
            </a:r>
          </a:p>
        </p:txBody>
      </p:sp>
      <p:sp>
        <p:nvSpPr>
          <p:cNvPr id="7" name="TextBox 6">
            <a:extLst>
              <a:ext uri="{FF2B5EF4-FFF2-40B4-BE49-F238E27FC236}">
                <a16:creationId xmlns:a16="http://schemas.microsoft.com/office/drawing/2014/main" id="{9EB3BF34-DE7E-F8E8-982B-E90DAD606186}"/>
              </a:ext>
            </a:extLst>
          </p:cNvPr>
          <p:cNvSpPr txBox="1"/>
          <p:nvPr/>
        </p:nvSpPr>
        <p:spPr>
          <a:xfrm>
            <a:off x="1025810" y="1992761"/>
            <a:ext cx="4334466" cy="2862322"/>
          </a:xfrm>
          <a:prstGeom prst="rect">
            <a:avLst/>
          </a:prstGeom>
          <a:noFill/>
        </p:spPr>
        <p:txBody>
          <a:bodyPr wrap="square" rtlCol="0">
            <a:spAutoFit/>
          </a:bodyPr>
          <a:lstStyle/>
          <a:p>
            <a:pPr marL="285750" indent="-285750" fontAlgn="base">
              <a:buClr>
                <a:schemeClr val="accent1"/>
              </a:buClr>
              <a:buFont typeface="Wingdings" panose="05000000000000000000" pitchFamily="2" charset="2"/>
              <a:buChar char="v"/>
            </a:pPr>
            <a:r>
              <a:rPr lang="en-US" b="1" noProof="0" dirty="0"/>
              <a:t>Residency:</a:t>
            </a:r>
            <a:r>
              <a:rPr lang="en-US" noProof="0" dirty="0"/>
              <a:t> Must live within SBCUSD boundaries (Proof may be required).</a:t>
            </a:r>
          </a:p>
          <a:p>
            <a:pPr marL="285750" indent="-285750" fontAlgn="base">
              <a:buClr>
                <a:schemeClr val="accent1"/>
              </a:buClr>
              <a:buFont typeface="Wingdings" panose="05000000000000000000" pitchFamily="2" charset="2"/>
              <a:buChar char="v"/>
            </a:pPr>
            <a:r>
              <a:rPr lang="en-US" b="1" noProof="0" dirty="0"/>
              <a:t>State Testing: </a:t>
            </a:r>
            <a:r>
              <a:rPr lang="en-US" noProof="0" dirty="0"/>
              <a:t>Score at least within  the 35th percentile on NWEA or 2+ on CAASPP in both ELA &amp; Math.</a:t>
            </a:r>
          </a:p>
          <a:p>
            <a:pPr marL="285750" indent="-285750" fontAlgn="base">
              <a:buClr>
                <a:schemeClr val="accent1"/>
              </a:buClr>
              <a:buFont typeface="Wingdings" panose="05000000000000000000" pitchFamily="2" charset="2"/>
              <a:buChar char="v"/>
            </a:pPr>
            <a:r>
              <a:rPr lang="en-US" b="1" noProof="0" dirty="0"/>
              <a:t>Behavior:</a:t>
            </a:r>
            <a:r>
              <a:rPr lang="en-US" noProof="0" dirty="0"/>
              <a:t> No more than 2 off-campus suspensions for the 2024-2025 school year.</a:t>
            </a:r>
          </a:p>
          <a:p>
            <a:pPr marL="285750" indent="-285750">
              <a:buClr>
                <a:schemeClr val="accent1"/>
              </a:buClr>
              <a:buFont typeface="Wingdings" panose="05000000000000000000" pitchFamily="2" charset="2"/>
              <a:buChar char="v"/>
            </a:pPr>
            <a:r>
              <a:rPr lang="en-US" b="1" noProof="0" dirty="0"/>
              <a:t>Attendance:</a:t>
            </a:r>
            <a:r>
              <a:rPr lang="en-US" noProof="0" dirty="0"/>
              <a:t> No more than 15</a:t>
            </a:r>
            <a:r>
              <a:rPr lang="en-US" u="sng" noProof="0" dirty="0"/>
              <a:t> unexcused</a:t>
            </a:r>
            <a:r>
              <a:rPr lang="en-US" noProof="0" dirty="0"/>
              <a:t> absences for the 2023-2024 &amp; 2024-2025 school years.</a:t>
            </a:r>
          </a:p>
        </p:txBody>
      </p:sp>
    </p:spTree>
    <p:extLst>
      <p:ext uri="{BB962C8B-B14F-4D97-AF65-F5344CB8AC3E}">
        <p14:creationId xmlns:p14="http://schemas.microsoft.com/office/powerpoint/2010/main" val="203500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p:txBody>
          <a:bodyPr/>
          <a:lstStyle/>
          <a:p>
            <a:r>
              <a:rPr lang="en-US" noProof="0" dirty="0"/>
              <a:t>Lottery Process | </a:t>
            </a:r>
            <a:r>
              <a:rPr lang="es-MX" noProof="0" dirty="0"/>
              <a:t>Proceso de Lotería</a:t>
            </a:r>
            <a:endParaRPr lang="en-US" noProof="0" dirty="0"/>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fld id="{18D65601-5AE2-46FC-B138-694DDD2B510D}" type="slidenum">
              <a:rPr lang="en-US" noProof="0" smtClean="0"/>
              <a:pPr/>
              <a:t>5</a:t>
            </a:fld>
            <a:endParaRPr lang="en-US" noProof="0" dirty="0"/>
          </a:p>
        </p:txBody>
      </p:sp>
      <p:pic>
        <p:nvPicPr>
          <p:cNvPr id="5" name="Picture 10">
            <a:extLst>
              <a:ext uri="{FF2B5EF4-FFF2-40B4-BE49-F238E27FC236}">
                <a16:creationId xmlns:a16="http://schemas.microsoft.com/office/drawing/2014/main" id="{4EA8AF52-A2BE-65BB-B553-85E67D925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30" y="262487"/>
            <a:ext cx="1068098" cy="106809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46650E8-5E43-202F-CAEF-249C443DE8CF}"/>
              </a:ext>
            </a:extLst>
          </p:cNvPr>
          <p:cNvSpPr txBox="1">
            <a:spLocks/>
          </p:cNvSpPr>
          <p:nvPr/>
        </p:nvSpPr>
        <p:spPr>
          <a:xfrm>
            <a:off x="5902610" y="1692513"/>
            <a:ext cx="4695842" cy="4119463"/>
          </a:xfrm>
          <a:prstGeom prst="rect">
            <a:avLst/>
          </a:prstGeom>
        </p:spPr>
        <p:txBody>
          <a:bodyPr vert="horz" lIns="0" tIns="0" rIns="0" bIns="0" rtlCol="0" anchor="t">
            <a:normAutofit/>
          </a:bodyPr>
          <a:lstStyle>
            <a:lvl1pPr marL="2286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1pPr>
            <a:lvl2pPr marL="6858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2pPr>
            <a:lvl3pPr marL="11430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3pPr>
            <a:lvl4pPr marL="16002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4pPr>
            <a:lvl5pPr marL="20574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fontAlgn="base">
              <a:buNone/>
            </a:pPr>
            <a:endParaRPr lang="en-US" noProof="0" dirty="0"/>
          </a:p>
        </p:txBody>
      </p:sp>
      <p:sp>
        <p:nvSpPr>
          <p:cNvPr id="13" name="Content Placeholder 2">
            <a:extLst>
              <a:ext uri="{FF2B5EF4-FFF2-40B4-BE49-F238E27FC236}">
                <a16:creationId xmlns:a16="http://schemas.microsoft.com/office/drawing/2014/main" id="{257CBDAA-6CF6-8511-565B-AA2C1E93E623}"/>
              </a:ext>
            </a:extLst>
          </p:cNvPr>
          <p:cNvSpPr txBox="1">
            <a:spLocks/>
          </p:cNvSpPr>
          <p:nvPr/>
        </p:nvSpPr>
        <p:spPr>
          <a:xfrm>
            <a:off x="1123526" y="1592423"/>
            <a:ext cx="4564674" cy="4505679"/>
          </a:xfrm>
          <a:prstGeom prst="rect">
            <a:avLst/>
          </a:prstGeom>
        </p:spPr>
        <p:txBody>
          <a:bodyPr vert="horz" lIns="0" tIns="0" rIns="0" bIns="0" rtlCol="0" anchor="t">
            <a:noAutofit/>
          </a:bodyPr>
          <a:lstStyle>
            <a:lvl1pPr marL="2286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1pPr>
            <a:lvl2pPr marL="6858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2pPr>
            <a:lvl3pPr marL="11430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3pPr>
            <a:lvl4pPr marL="16002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4pPr>
            <a:lvl5pPr marL="20574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fontAlgn="base">
              <a:buFont typeface="Wingdings" panose="05000000000000000000" pitchFamily="2" charset="2"/>
              <a:buChar char="v"/>
            </a:pPr>
            <a:r>
              <a:rPr lang="en-US" sz="1200" noProof="0" dirty="0"/>
              <a:t>All 5th, 6th, and 7th grade students are screened using set criteria.</a:t>
            </a:r>
          </a:p>
          <a:p>
            <a:pPr fontAlgn="base">
              <a:buFont typeface="Wingdings" panose="05000000000000000000" pitchFamily="2" charset="2"/>
              <a:buChar char="v"/>
            </a:pPr>
            <a:r>
              <a:rPr lang="en-US" sz="1200" noProof="0" dirty="0"/>
              <a:t>Families of eligible students will be notified by mail, email, phone call and/or text with application instructions and deadlines to the information provided on </a:t>
            </a:r>
            <a:r>
              <a:rPr lang="en-US" sz="1200" b="1" noProof="0" dirty="0"/>
              <a:t>Aeries.</a:t>
            </a:r>
          </a:p>
          <a:p>
            <a:pPr fontAlgn="base">
              <a:buFont typeface="Wingdings" panose="05000000000000000000" pitchFamily="2" charset="2"/>
              <a:buChar char="v"/>
            </a:pPr>
            <a:r>
              <a:rPr lang="en-US" sz="1200" noProof="0" dirty="0"/>
              <a:t>Parents or guardians must complete </a:t>
            </a:r>
            <a:r>
              <a:rPr lang="en-US" sz="1200" b="1" noProof="0" dirty="0"/>
              <a:t>one</a:t>
            </a:r>
            <a:r>
              <a:rPr lang="en-US" sz="1200" noProof="0" dirty="0"/>
              <a:t> online application per student to enter the lottery.</a:t>
            </a:r>
          </a:p>
          <a:p>
            <a:pPr fontAlgn="base">
              <a:buFont typeface="Wingdings" panose="05000000000000000000" pitchFamily="2" charset="2"/>
              <a:buChar char="v"/>
            </a:pPr>
            <a:r>
              <a:rPr lang="en-US" sz="1200" noProof="0" dirty="0"/>
              <a:t>The lottery is public and will be streamed live on the District’s YouTube channel. There is a drawing for each grade level.</a:t>
            </a:r>
          </a:p>
          <a:p>
            <a:pPr fontAlgn="base">
              <a:buFont typeface="Wingdings" panose="05000000000000000000" pitchFamily="2" charset="2"/>
              <a:buChar char="v"/>
            </a:pPr>
            <a:r>
              <a:rPr lang="en-US" sz="1200" noProof="0" dirty="0"/>
              <a:t>After the lottery, parents will receive either an acceptance or waitlist notice. Acceptance/waitlist letters will be mailed to the address listed on the application, and enrollment forms will be emailed to the address provided on the application.</a:t>
            </a:r>
          </a:p>
          <a:p>
            <a:pPr fontAlgn="base">
              <a:buFont typeface="Wingdings" panose="05000000000000000000" pitchFamily="2" charset="2"/>
              <a:buChar char="v"/>
            </a:pPr>
            <a:r>
              <a:rPr lang="en-US" sz="1200" noProof="0" dirty="0"/>
              <a:t>If accepted, parents must complete the online enrollment form to accept or decline their child’s spot by the deadline listed. *If no response is received by the deadline, the student will move to the bottom of the waitlist.</a:t>
            </a:r>
          </a:p>
          <a:p>
            <a:pPr fontAlgn="base">
              <a:buFont typeface="Wingdings" panose="05000000000000000000" pitchFamily="2" charset="2"/>
              <a:buChar char="v"/>
            </a:pPr>
            <a:r>
              <a:rPr lang="en-US" sz="1200" noProof="0" dirty="0"/>
              <a:t>Students will be placed based on their lottery number, selected school preferences and available space. </a:t>
            </a:r>
            <a:r>
              <a:rPr lang="en-US" sz="1200" noProof="0" dirty="0">
                <a:solidFill>
                  <a:srgbClr val="FF0000"/>
                </a:solidFill>
              </a:rPr>
              <a:t>Placements</a:t>
            </a:r>
            <a:r>
              <a:rPr lang="en-US" sz="1200" dirty="0">
                <a:solidFill>
                  <a:srgbClr val="FF0000"/>
                </a:solidFill>
              </a:rPr>
              <a:t> off the</a:t>
            </a:r>
            <a:r>
              <a:rPr lang="en-US" sz="1200" noProof="0" dirty="0">
                <a:solidFill>
                  <a:srgbClr val="FF0000"/>
                </a:solidFill>
              </a:rPr>
              <a:t> waitlist ends in December 2026.</a:t>
            </a:r>
          </a:p>
        </p:txBody>
      </p:sp>
      <p:sp>
        <p:nvSpPr>
          <p:cNvPr id="18" name="Content Placeholder 2">
            <a:extLst>
              <a:ext uri="{FF2B5EF4-FFF2-40B4-BE49-F238E27FC236}">
                <a16:creationId xmlns:a16="http://schemas.microsoft.com/office/drawing/2014/main" id="{34446C49-9A83-3FE7-36FB-34233CD2D519}"/>
              </a:ext>
            </a:extLst>
          </p:cNvPr>
          <p:cNvSpPr txBox="1">
            <a:spLocks/>
          </p:cNvSpPr>
          <p:nvPr/>
        </p:nvSpPr>
        <p:spPr>
          <a:xfrm>
            <a:off x="5928101" y="1618867"/>
            <a:ext cx="4691389" cy="4505679"/>
          </a:xfrm>
          <a:prstGeom prst="rect">
            <a:avLst/>
          </a:prstGeom>
        </p:spPr>
        <p:txBody>
          <a:bodyPr vert="horz" lIns="0" tIns="0" rIns="0" bIns="0" rtlCol="0" anchor="t">
            <a:noAutofit/>
          </a:bodyPr>
          <a:lstStyle>
            <a:lvl1pPr marL="2286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1pPr>
            <a:lvl2pPr marL="685800" indent="-228600" algn="l" defTabSz="457200" rtl="0" eaLnBrk="1" latinLnBrk="0" hangingPunct="1">
              <a:lnSpc>
                <a:spcPct val="100000"/>
              </a:lnSpc>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2pPr>
            <a:lvl3pPr marL="11430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3pPr>
            <a:lvl4pPr marL="16002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4pPr>
            <a:lvl5pPr marL="2057400" indent="-228600" algn="l" defTabSz="457200" rtl="0" eaLnBrk="1" latinLnBrk="0" hangingPunct="1">
              <a:spcBef>
                <a:spcPts val="0"/>
              </a:spcBef>
              <a:spcAft>
                <a:spcPts val="1200"/>
              </a:spcAft>
              <a:buClr>
                <a:schemeClr val="accent1"/>
              </a:buClr>
              <a:buSzPct val="115000"/>
              <a:buFont typeface="Arial" panose="020B0604020202020204" pitchFamily="34" charset="0"/>
              <a:buChar char="•"/>
              <a:defRPr sz="20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fontAlgn="base"/>
            <a:endParaRPr lang="en-US" sz="1200" noProof="0" dirty="0">
              <a:solidFill>
                <a:srgbClr val="FF0000"/>
              </a:solidFill>
            </a:endParaRPr>
          </a:p>
        </p:txBody>
      </p:sp>
      <p:sp>
        <p:nvSpPr>
          <p:cNvPr id="19" name="Rectangle 7">
            <a:extLst>
              <a:ext uri="{FF2B5EF4-FFF2-40B4-BE49-F238E27FC236}">
                <a16:creationId xmlns:a16="http://schemas.microsoft.com/office/drawing/2014/main" id="{9C7AE265-A34D-3126-EBB8-029A518AED95}"/>
              </a:ext>
            </a:extLst>
          </p:cNvPr>
          <p:cNvSpPr>
            <a:spLocks noChangeArrowheads="1"/>
          </p:cNvSpPr>
          <p:nvPr/>
        </p:nvSpPr>
        <p:spPr bwMode="auto">
          <a:xfrm>
            <a:off x="5902610" y="1566092"/>
            <a:ext cx="5320054"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Todos los estudiantes de 5.º, 6.º y 7.º grado son evaluados según criterios establecidos.</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Las familias de los estudiantes elegibles serán notificadas por correo, correo electrónico, llamada telefónica y/o mensaje de texto con las instrucciones y fechas límite de solicitud, utilizando la información proporcionada en </a:t>
            </a:r>
            <a:r>
              <a:rPr lang="es-MX" sz="1100" b="1" noProof="0" dirty="0">
                <a:solidFill>
                  <a:schemeClr val="tx1">
                    <a:lumMod val="85000"/>
                    <a:lumOff val="15000"/>
                  </a:schemeClr>
                </a:solidFill>
              </a:rPr>
              <a:t>Aeries.</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Los padres o tutores deben completar </a:t>
            </a:r>
            <a:r>
              <a:rPr lang="es-MX" sz="1100" b="1" noProof="0" dirty="0">
                <a:solidFill>
                  <a:schemeClr val="tx1">
                    <a:lumMod val="85000"/>
                    <a:lumOff val="15000"/>
                  </a:schemeClr>
                </a:solidFill>
              </a:rPr>
              <a:t>una</a:t>
            </a:r>
            <a:r>
              <a:rPr lang="es-MX" sz="1100" noProof="0" dirty="0">
                <a:solidFill>
                  <a:schemeClr val="tx1">
                    <a:lumMod val="85000"/>
                    <a:lumOff val="15000"/>
                  </a:schemeClr>
                </a:solidFill>
              </a:rPr>
              <a:t> solicitud en línea por estudiante para participar en la lotería.</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La lotería es pública y se transmitirá en vivo en el canal de YouTube del Distrito. Hay un sorteo para cada nivel de grado</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Después de la lotería, los padres recibirán una notificación de aceptación o de lista de espera.</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Las cartas de aceptación/carta de espera se enviarán por correo a la dirección indicada en la solicitud, y los formularios de inscripción se enviarán por correo electrónico a la dirección proporcionada en la solicitud.</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Si el estudiante es aceptado, los padres deberán completar el formulario de inscripción en línea para aceptar o rechazar el lugar asignado antes de la fecha límite indicada. *Si no se recibe respuesta antes de la fecha límite, el estudiante pasará al final de la lista de espera.</a:t>
            </a:r>
          </a:p>
          <a:p>
            <a:pPr marL="171450" marR="0" lvl="0" indent="-171450" fontAlgn="base">
              <a:spcAft>
                <a:spcPts val="1200"/>
              </a:spcAft>
              <a:buClr>
                <a:schemeClr val="accent1"/>
              </a:buClr>
              <a:buSzPct val="115000"/>
              <a:buFont typeface="Wingdings" panose="05000000000000000000" pitchFamily="2" charset="2"/>
              <a:buChar char="v"/>
              <a:tabLst/>
            </a:pPr>
            <a:r>
              <a:rPr lang="es-MX" sz="1100" noProof="0" dirty="0">
                <a:solidFill>
                  <a:schemeClr val="tx1">
                    <a:lumMod val="85000"/>
                    <a:lumOff val="15000"/>
                  </a:schemeClr>
                </a:solidFill>
              </a:rPr>
              <a:t>Los estudiantes serán asignados según su numero de lotería, las preferencias escolares seleccionadas y el espacio disponible. </a:t>
            </a:r>
            <a:r>
              <a:rPr lang="es-ES" sz="1100" dirty="0">
                <a:solidFill>
                  <a:srgbClr val="FF0000"/>
                </a:solidFill>
              </a:rPr>
              <a:t>Las plazas disponibles para quienes están en la lista de espera finalizan en diciembre de </a:t>
            </a:r>
            <a:r>
              <a:rPr lang="es-ES" sz="1100">
                <a:solidFill>
                  <a:srgbClr val="FF0000"/>
                </a:solidFill>
              </a:rPr>
              <a:t>2026.</a:t>
            </a:r>
            <a:endParaRPr lang="es-MX" sz="1100" noProof="0" dirty="0">
              <a:solidFill>
                <a:srgbClr val="FF0000"/>
              </a:solidFill>
            </a:endParaRPr>
          </a:p>
        </p:txBody>
      </p:sp>
    </p:spTree>
    <p:extLst>
      <p:ext uri="{BB962C8B-B14F-4D97-AF65-F5344CB8AC3E}">
        <p14:creationId xmlns:p14="http://schemas.microsoft.com/office/powerpoint/2010/main" val="290615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5766-B1F1-6FB2-E928-0EB68EC02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0C027-2C38-8301-7D47-0FCB90109190}"/>
              </a:ext>
            </a:extLst>
          </p:cNvPr>
          <p:cNvSpPr>
            <a:spLocks noGrp="1"/>
          </p:cNvSpPr>
          <p:nvPr>
            <p:ph type="title"/>
          </p:nvPr>
        </p:nvSpPr>
        <p:spPr/>
        <p:txBody>
          <a:bodyPr/>
          <a:lstStyle/>
          <a:p>
            <a:r>
              <a:rPr lang="en-US" noProof="0" dirty="0"/>
              <a:t>Siblings/Employees </a:t>
            </a:r>
            <a:r>
              <a:rPr lang="en-US" dirty="0"/>
              <a:t>| Hermanos / </a:t>
            </a:r>
            <a:r>
              <a:rPr lang="es-MX" noProof="0" dirty="0"/>
              <a:t>Empleados</a:t>
            </a:r>
            <a:endParaRPr lang="en-US" noProof="0" dirty="0"/>
          </a:p>
        </p:txBody>
      </p:sp>
      <p:sp>
        <p:nvSpPr>
          <p:cNvPr id="3" name="Content Placeholder 2">
            <a:extLst>
              <a:ext uri="{FF2B5EF4-FFF2-40B4-BE49-F238E27FC236}">
                <a16:creationId xmlns:a16="http://schemas.microsoft.com/office/drawing/2014/main" id="{4277E754-D3DA-ABC6-A28E-ABE2948EBD0D}"/>
              </a:ext>
            </a:extLst>
          </p:cNvPr>
          <p:cNvSpPr>
            <a:spLocks noGrp="1"/>
          </p:cNvSpPr>
          <p:nvPr>
            <p:ph sz="quarter" idx="12"/>
          </p:nvPr>
        </p:nvSpPr>
        <p:spPr>
          <a:xfrm>
            <a:off x="1468815" y="1679900"/>
            <a:ext cx="4093259" cy="4119463"/>
          </a:xfrm>
        </p:spPr>
        <p:txBody>
          <a:bodyPr>
            <a:normAutofit/>
          </a:bodyPr>
          <a:lstStyle/>
          <a:p>
            <a:endParaRPr lang="en-US" noProof="0" dirty="0"/>
          </a:p>
          <a:p>
            <a:endParaRPr lang="en-US" noProof="0" dirty="0"/>
          </a:p>
        </p:txBody>
      </p:sp>
      <p:sp>
        <p:nvSpPr>
          <p:cNvPr id="4" name="Slide Number Placeholder 3">
            <a:extLst>
              <a:ext uri="{FF2B5EF4-FFF2-40B4-BE49-F238E27FC236}">
                <a16:creationId xmlns:a16="http://schemas.microsoft.com/office/drawing/2014/main" id="{E266A937-03A0-59D4-EDC2-114F584D78CB}"/>
              </a:ext>
            </a:extLst>
          </p:cNvPr>
          <p:cNvSpPr>
            <a:spLocks noGrp="1"/>
          </p:cNvSpPr>
          <p:nvPr>
            <p:ph type="sldNum" sz="quarter" idx="15"/>
          </p:nvPr>
        </p:nvSpPr>
        <p:spPr/>
        <p:txBody>
          <a:bodyPr/>
          <a:lstStyle/>
          <a:p>
            <a:fld id="{18D65601-5AE2-46FC-B138-694DDD2B510D}" type="slidenum">
              <a:rPr lang="en-US" noProof="0" smtClean="0"/>
              <a:pPr/>
              <a:t>6</a:t>
            </a:fld>
            <a:endParaRPr lang="en-US" noProof="0" dirty="0"/>
          </a:p>
        </p:txBody>
      </p:sp>
      <p:pic>
        <p:nvPicPr>
          <p:cNvPr id="5" name="Picture 10">
            <a:extLst>
              <a:ext uri="{FF2B5EF4-FFF2-40B4-BE49-F238E27FC236}">
                <a16:creationId xmlns:a16="http://schemas.microsoft.com/office/drawing/2014/main" id="{17DE06DB-0E8B-B6DE-A122-687516BFF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48" y="149546"/>
            <a:ext cx="1068098" cy="10680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4E4EBA-8D29-C815-EDFF-1117ADD7196A}"/>
              </a:ext>
            </a:extLst>
          </p:cNvPr>
          <p:cNvSpPr txBox="1"/>
          <p:nvPr/>
        </p:nvSpPr>
        <p:spPr>
          <a:xfrm>
            <a:off x="1032462" y="2095685"/>
            <a:ext cx="4529611" cy="3170099"/>
          </a:xfrm>
          <a:prstGeom prst="rect">
            <a:avLst/>
          </a:prstGeom>
          <a:noFill/>
        </p:spPr>
        <p:txBody>
          <a:bodyPr wrap="square" rtlCol="0">
            <a:spAutoFit/>
          </a:bodyPr>
          <a:lstStyle/>
          <a:p>
            <a:r>
              <a:rPr lang="en-US" sz="1600" b="1" dirty="0"/>
              <a:t>Sibling Rule</a:t>
            </a:r>
            <a:r>
              <a:rPr lang="en-US" sz="1200" dirty="0"/>
              <a:t>:</a:t>
            </a:r>
          </a:p>
          <a:p>
            <a:pPr marL="171450" indent="-171450">
              <a:buClr>
                <a:schemeClr val="accent1"/>
              </a:buClr>
              <a:buFont typeface="Wingdings" panose="05000000000000000000" pitchFamily="2" charset="2"/>
              <a:buChar char="v"/>
            </a:pPr>
            <a:r>
              <a:rPr lang="en-US" sz="1200" dirty="0"/>
              <a:t>If an </a:t>
            </a:r>
            <a:r>
              <a:rPr lang="en-US" sz="1200" b="1" dirty="0"/>
              <a:t>eligible</a:t>
            </a:r>
            <a:r>
              <a:rPr lang="en-US" sz="1200" dirty="0"/>
              <a:t> student has a sibling at a lottery school, we still require an application to request that your student be enrolled in the same school as their sibling. Make sure to indicate this on the application under sibling information.</a:t>
            </a:r>
          </a:p>
          <a:p>
            <a:pPr>
              <a:buClr>
                <a:schemeClr val="accent1"/>
              </a:buClr>
            </a:pPr>
            <a:r>
              <a:rPr lang="en-US" sz="1200" dirty="0"/>
              <a:t> </a:t>
            </a:r>
          </a:p>
          <a:p>
            <a:pPr marL="171450" indent="-171450">
              <a:buClr>
                <a:schemeClr val="accent1"/>
              </a:buClr>
              <a:buFont typeface="Wingdings" panose="05000000000000000000" pitchFamily="2" charset="2"/>
              <a:buChar char="v"/>
            </a:pPr>
            <a:r>
              <a:rPr lang="en-US" sz="1200" dirty="0"/>
              <a:t>Eligible students will not be entered into the lottery; they are placed on the priority list and placed first as spots are available. </a:t>
            </a:r>
          </a:p>
          <a:p>
            <a:pPr marL="171450" indent="-171450">
              <a:buClr>
                <a:schemeClr val="accent1"/>
              </a:buClr>
              <a:buFont typeface="Wingdings" panose="05000000000000000000" pitchFamily="2" charset="2"/>
              <a:buChar char="v"/>
            </a:pPr>
            <a:endParaRPr lang="en-US" sz="1200" dirty="0"/>
          </a:p>
          <a:p>
            <a:pPr marL="171450" indent="-171450">
              <a:buClr>
                <a:schemeClr val="accent1"/>
              </a:buClr>
              <a:buFont typeface="Wingdings" panose="05000000000000000000" pitchFamily="2" charset="2"/>
              <a:buChar char="v"/>
            </a:pPr>
            <a:r>
              <a:rPr lang="en-US" sz="1200" dirty="0"/>
              <a:t>Note that the sibling policy only applies when the students reside at the same address (verified in Aeries) and will be attending the school together/within the same year. </a:t>
            </a:r>
          </a:p>
          <a:p>
            <a:endParaRPr lang="en-US" sz="1200" dirty="0"/>
          </a:p>
          <a:p>
            <a:r>
              <a:rPr lang="en-US" sz="1600" b="1" dirty="0"/>
              <a:t>Employees: </a:t>
            </a:r>
          </a:p>
          <a:p>
            <a:pPr marL="171450" indent="-171450">
              <a:buClr>
                <a:schemeClr val="accent1"/>
              </a:buClr>
              <a:buFont typeface="Wingdings" panose="05000000000000000000" pitchFamily="2" charset="2"/>
              <a:buChar char="v"/>
            </a:pPr>
            <a:r>
              <a:rPr lang="en-US" sz="1200" dirty="0"/>
              <a:t>Students with a parent/guardian that is a permanent employee will have the address criteria bypassed if they meet the remaining criteria. </a:t>
            </a:r>
          </a:p>
        </p:txBody>
      </p:sp>
      <p:sp>
        <p:nvSpPr>
          <p:cNvPr id="7" name="TextBox 6">
            <a:extLst>
              <a:ext uri="{FF2B5EF4-FFF2-40B4-BE49-F238E27FC236}">
                <a16:creationId xmlns:a16="http://schemas.microsoft.com/office/drawing/2014/main" id="{0AE01FE5-374C-8F7D-9E97-E0494AADE570}"/>
              </a:ext>
            </a:extLst>
          </p:cNvPr>
          <p:cNvSpPr txBox="1"/>
          <p:nvPr/>
        </p:nvSpPr>
        <p:spPr>
          <a:xfrm>
            <a:off x="6044152" y="2251477"/>
            <a:ext cx="5115385" cy="3170099"/>
          </a:xfrm>
          <a:prstGeom prst="rect">
            <a:avLst/>
          </a:prstGeom>
          <a:noFill/>
        </p:spPr>
        <p:txBody>
          <a:bodyPr wrap="square" rtlCol="0">
            <a:spAutoFit/>
          </a:bodyPr>
          <a:lstStyle/>
          <a:p>
            <a:r>
              <a:rPr lang="es-MX" sz="1600" b="1" noProof="0" dirty="0"/>
              <a:t>Regla para hermanos: </a:t>
            </a:r>
          </a:p>
          <a:p>
            <a:pPr marL="171450" indent="-171450">
              <a:buClr>
                <a:schemeClr val="accent1"/>
              </a:buClr>
              <a:buFont typeface="Wingdings" panose="05000000000000000000" pitchFamily="2" charset="2"/>
              <a:buChar char="v"/>
            </a:pPr>
            <a:r>
              <a:rPr lang="es-MX" sz="1200" noProof="0" dirty="0"/>
              <a:t>Si un estudiante que es </a:t>
            </a:r>
            <a:r>
              <a:rPr lang="es-MX" sz="1200" b="1" noProof="0" dirty="0"/>
              <a:t>elegible</a:t>
            </a:r>
            <a:r>
              <a:rPr lang="es-MX" sz="1200" noProof="0" dirty="0"/>
              <a:t> tiene un hermano o hermana en una escuela de lotería, todavía se requiere una solicitud para que su hijo o hija se matricule en la misma escuela que su hermano o hermana. Asegúrese de indicarlo en la solicitud, en la sección de información sobre hermanos.</a:t>
            </a:r>
          </a:p>
          <a:p>
            <a:pPr marL="171450" indent="-171450">
              <a:buClr>
                <a:schemeClr val="accent1"/>
              </a:buClr>
              <a:buFont typeface="Wingdings" panose="05000000000000000000" pitchFamily="2" charset="2"/>
              <a:buChar char="v"/>
            </a:pPr>
            <a:endParaRPr lang="es-MX" sz="1200" noProof="0" dirty="0"/>
          </a:p>
          <a:p>
            <a:pPr marL="171450" indent="-171450">
              <a:buClr>
                <a:schemeClr val="accent1"/>
              </a:buClr>
              <a:buFont typeface="Wingdings" panose="05000000000000000000" pitchFamily="2" charset="2"/>
              <a:buChar char="v"/>
            </a:pPr>
            <a:r>
              <a:rPr lang="es-MX" sz="1200" noProof="0" dirty="0"/>
              <a:t>Los estudiantes elegibles no participarán en el sorteo; se les colocará en la lista de prioridad y se les asignará un lugar en cuanto haya cupos disponibles.</a:t>
            </a:r>
          </a:p>
          <a:p>
            <a:pPr marL="171450" indent="-171450">
              <a:buClr>
                <a:schemeClr val="accent1"/>
              </a:buClr>
              <a:buFont typeface="Wingdings" panose="05000000000000000000" pitchFamily="2" charset="2"/>
              <a:buChar char="v"/>
            </a:pPr>
            <a:endParaRPr lang="es-MX" sz="1200" noProof="0" dirty="0"/>
          </a:p>
          <a:p>
            <a:pPr marL="171450" indent="-171450">
              <a:buClr>
                <a:schemeClr val="accent1"/>
              </a:buClr>
              <a:buFont typeface="Wingdings" panose="05000000000000000000" pitchFamily="2" charset="2"/>
              <a:buChar char="v"/>
            </a:pPr>
            <a:r>
              <a:rPr lang="es-MX" sz="1200" noProof="0" dirty="0"/>
              <a:t>Tenga en cuenta que la política para hermanos solo aplica cuando los estudiantes residen en la misma dirección (verificada en Aeries) y asistirán a la escuela juntos/dentro del mismo año.</a:t>
            </a:r>
          </a:p>
          <a:p>
            <a:pPr marL="171450" indent="-171450">
              <a:buFont typeface="Wingdings" panose="05000000000000000000" pitchFamily="2" charset="2"/>
              <a:buChar char="v"/>
            </a:pPr>
            <a:endParaRPr lang="es-MX" sz="1200" noProof="0" dirty="0"/>
          </a:p>
          <a:p>
            <a:r>
              <a:rPr lang="es-MX" sz="1600" b="1" noProof="0" dirty="0"/>
              <a:t>Empleados: </a:t>
            </a:r>
          </a:p>
          <a:p>
            <a:pPr marL="171450" indent="-171450">
              <a:buClr>
                <a:schemeClr val="accent1"/>
              </a:buClr>
              <a:buFont typeface="Wingdings" panose="05000000000000000000" pitchFamily="2" charset="2"/>
              <a:buChar char="v"/>
            </a:pPr>
            <a:r>
              <a:rPr lang="es-MX" sz="1200" noProof="0" dirty="0"/>
              <a:t>Los estudiantes con un padre o tutor que sea empleado permanente no tendrán que cumplir con el criterio de domicilio si cumplen con los demás criterios.</a:t>
            </a:r>
          </a:p>
        </p:txBody>
      </p:sp>
    </p:spTree>
    <p:extLst>
      <p:ext uri="{BB962C8B-B14F-4D97-AF65-F5344CB8AC3E}">
        <p14:creationId xmlns:p14="http://schemas.microsoft.com/office/powerpoint/2010/main" val="214541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542008-8017-76E5-ABC0-32401068875D}"/>
              </a:ext>
            </a:extLst>
          </p:cNvPr>
          <p:cNvSpPr>
            <a:spLocks noGrp="1"/>
          </p:cNvSpPr>
          <p:nvPr>
            <p:ph type="body" sz="quarter" idx="12"/>
          </p:nvPr>
        </p:nvSpPr>
        <p:spPr>
          <a:xfrm>
            <a:off x="1002687" y="2263928"/>
            <a:ext cx="4679205" cy="3416386"/>
          </a:xfrm>
        </p:spPr>
        <p:txBody>
          <a:bodyPr>
            <a:normAutofit fontScale="25000" lnSpcReduction="20000"/>
          </a:bodyPr>
          <a:lstStyle/>
          <a:p>
            <a:r>
              <a:rPr lang="en-US" sz="6400" b="1" noProof="0" dirty="0">
                <a:solidFill>
                  <a:schemeClr val="accent1"/>
                </a:solidFill>
              </a:rPr>
              <a:t>Cesar E. Chavez Middle School </a:t>
            </a:r>
            <a:endParaRPr lang="en-US" sz="6400" noProof="0" dirty="0">
              <a:solidFill>
                <a:schemeClr val="accent1"/>
              </a:solidFill>
            </a:endParaRPr>
          </a:p>
          <a:p>
            <a:pPr>
              <a:lnSpc>
                <a:spcPct val="120000"/>
              </a:lnSpc>
            </a:pPr>
            <a:r>
              <a:rPr lang="en-US" sz="4800" b="1" noProof="0" dirty="0"/>
              <a:t>MYP / IB Program</a:t>
            </a:r>
            <a:endParaRPr lang="en-US" sz="4800" noProof="0" dirty="0"/>
          </a:p>
          <a:p>
            <a:pPr>
              <a:lnSpc>
                <a:spcPct val="120000"/>
              </a:lnSpc>
            </a:pPr>
            <a:r>
              <a:rPr lang="en-US" sz="4800" noProof="0" dirty="0"/>
              <a:t>The International Baccalaureate (IB) program helps students ages 11–16 connect their learning to the real world while building critical thinking and global awareness. Students can continue the IB path at Arroyo Valley or Cajon High School to earn a diploma recognized by universities worldwide.</a:t>
            </a:r>
          </a:p>
          <a:p>
            <a:pPr>
              <a:lnSpc>
                <a:spcPct val="120000"/>
              </a:lnSpc>
            </a:pPr>
            <a:br>
              <a:rPr lang="en-US" sz="4000" noProof="0" dirty="0"/>
            </a:br>
            <a:endParaRPr lang="en-US" sz="4000" noProof="0" dirty="0">
              <a:solidFill>
                <a:srgbClr val="FF0000"/>
              </a:solidFill>
            </a:endParaRPr>
          </a:p>
          <a:p>
            <a:endParaRPr lang="en-US" sz="4000" b="1" noProof="0" dirty="0">
              <a:solidFill>
                <a:srgbClr val="FF0000"/>
              </a:solidFill>
            </a:endParaRPr>
          </a:p>
          <a:p>
            <a:endParaRPr lang="en-US" sz="4800" b="1" noProof="0" dirty="0">
              <a:solidFill>
                <a:srgbClr val="FF0000"/>
              </a:solidFill>
            </a:endParaRPr>
          </a:p>
          <a:p>
            <a:r>
              <a:rPr lang="en-US" sz="6400" b="1" noProof="0" dirty="0">
                <a:solidFill>
                  <a:srgbClr val="FF0000"/>
                </a:solidFill>
              </a:rPr>
              <a:t>Richardson PREP HI </a:t>
            </a:r>
            <a:r>
              <a:rPr lang="en-US" sz="6400" noProof="0" dirty="0"/>
              <a:t>| </a:t>
            </a:r>
            <a:r>
              <a:rPr lang="en-US" sz="6400" b="1" noProof="0" dirty="0">
                <a:solidFill>
                  <a:schemeClr val="accent3">
                    <a:lumMod val="60000"/>
                    <a:lumOff val="40000"/>
                  </a:schemeClr>
                </a:solidFill>
              </a:rPr>
              <a:t>Rodriguez PREP Academy </a:t>
            </a:r>
            <a:endParaRPr lang="en-US" sz="6400" noProof="0" dirty="0">
              <a:solidFill>
                <a:schemeClr val="accent3">
                  <a:lumMod val="60000"/>
                  <a:lumOff val="40000"/>
                </a:schemeClr>
              </a:solidFill>
            </a:endParaRPr>
          </a:p>
          <a:p>
            <a:r>
              <a:rPr lang="en-US" sz="4800" b="1" noProof="0" dirty="0"/>
              <a:t>Engineering &amp; Design Schools</a:t>
            </a:r>
            <a:endParaRPr lang="en-US" sz="4800" noProof="0" dirty="0"/>
          </a:p>
          <a:p>
            <a:pPr>
              <a:lnSpc>
                <a:spcPct val="120000"/>
              </a:lnSpc>
            </a:pPr>
            <a:r>
              <a:rPr lang="en-US" sz="4800" noProof="0" dirty="0"/>
              <a:t>Students learn by doing—solving real-world problems through Science, Technology, Engineering, and Math (STEM). They can explore classes like Robotics, Design and Modeling, Music, and more, all while building skills that prepare them for high school, college, and future careers.</a:t>
            </a:r>
          </a:p>
          <a:p>
            <a:br>
              <a:rPr lang="en-US" noProof="0" dirty="0"/>
            </a:br>
            <a:endParaRPr lang="en-US" noProof="0" dirty="0"/>
          </a:p>
          <a:p>
            <a:endParaRPr lang="en-US" sz="3300" b="1" noProof="0" dirty="0"/>
          </a:p>
          <a:p>
            <a:br>
              <a:rPr lang="en-US" noProof="0" dirty="0"/>
            </a:br>
            <a:endParaRPr lang="en-US" noProof="0" dirty="0"/>
          </a:p>
        </p:txBody>
      </p:sp>
      <p:pic>
        <p:nvPicPr>
          <p:cNvPr id="9" name="Picture 10">
            <a:extLst>
              <a:ext uri="{FF2B5EF4-FFF2-40B4-BE49-F238E27FC236}">
                <a16:creationId xmlns:a16="http://schemas.microsoft.com/office/drawing/2014/main" id="{0DE472A6-D231-6C8C-813F-C0E82EE5A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9" y="249382"/>
            <a:ext cx="1068098" cy="10680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9A9F822-2120-AA23-5316-8C6AF7F5112E}"/>
              </a:ext>
            </a:extLst>
          </p:cNvPr>
          <p:cNvSpPr>
            <a:spLocks noGrp="1"/>
          </p:cNvSpPr>
          <p:nvPr>
            <p:ph type="title"/>
          </p:nvPr>
        </p:nvSpPr>
        <p:spPr>
          <a:xfrm>
            <a:off x="1379052" y="733580"/>
            <a:ext cx="9923770" cy="1328550"/>
          </a:xfrm>
        </p:spPr>
        <p:txBody>
          <a:bodyPr anchor="ctr"/>
          <a:lstStyle/>
          <a:p>
            <a:r>
              <a:rPr lang="en-US" noProof="0" dirty="0"/>
              <a:t>Specialized Programs | </a:t>
            </a:r>
            <a:r>
              <a:rPr lang="es-MX" noProof="0" dirty="0"/>
              <a:t>Programas Especializados</a:t>
            </a:r>
            <a:endParaRPr lang="en-US" noProof="0" dirty="0"/>
          </a:p>
        </p:txBody>
      </p:sp>
      <p:sp>
        <p:nvSpPr>
          <p:cNvPr id="12" name="Text Placeholder 7">
            <a:extLst>
              <a:ext uri="{FF2B5EF4-FFF2-40B4-BE49-F238E27FC236}">
                <a16:creationId xmlns:a16="http://schemas.microsoft.com/office/drawing/2014/main" id="{C4B28F09-794A-5849-75D1-D5D28610F407}"/>
              </a:ext>
            </a:extLst>
          </p:cNvPr>
          <p:cNvSpPr txBox="1">
            <a:spLocks/>
          </p:cNvSpPr>
          <p:nvPr/>
        </p:nvSpPr>
        <p:spPr>
          <a:xfrm>
            <a:off x="6340937" y="2263927"/>
            <a:ext cx="4568801" cy="3416387"/>
          </a:xfrm>
          <a:prstGeom prst="rect">
            <a:avLst/>
          </a:prstGeom>
        </p:spPr>
        <p:txBody>
          <a:bodyPr vert="horz" lIns="91440" tIns="45720" rIns="91440" bIns="45720" rtlCol="0" anchor="t">
            <a:normAutofit fontScale="25000" lnSpcReduction="20000"/>
          </a:bodyPr>
          <a:lstStyle>
            <a:lvl1pPr marL="0" indent="0" algn="l" defTabSz="457200" rtl="0" eaLnBrk="1" latinLnBrk="0" hangingPunct="1">
              <a:lnSpc>
                <a:spcPct val="80000"/>
              </a:lnSpc>
              <a:spcBef>
                <a:spcPts val="0"/>
              </a:spcBef>
              <a:spcAft>
                <a:spcPts val="600"/>
              </a:spcAft>
              <a:buClr>
                <a:schemeClr val="accent1"/>
              </a:buClr>
              <a:buSzPct val="115000"/>
              <a:buFont typeface="Arial"/>
              <a:buNone/>
              <a:defRPr sz="2000" kern="1200" cap="none" spc="0" baseline="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s-MX" sz="6400" b="1" noProof="0" dirty="0">
                <a:solidFill>
                  <a:schemeClr val="accent1"/>
                </a:solidFill>
              </a:rPr>
              <a:t>Cesar E. Chavez Middle School</a:t>
            </a:r>
            <a:endParaRPr lang="es-MX" sz="6400" noProof="0" dirty="0">
              <a:solidFill>
                <a:schemeClr val="accent1"/>
              </a:solidFill>
            </a:endParaRPr>
          </a:p>
          <a:p>
            <a:r>
              <a:rPr lang="es-MX" sz="4800" b="1" noProof="0" dirty="0"/>
              <a:t>Programa MYP / IB</a:t>
            </a:r>
            <a:r>
              <a:rPr lang="es-MX" sz="4800" noProof="0" dirty="0"/>
              <a:t>  </a:t>
            </a:r>
          </a:p>
          <a:p>
            <a:pPr>
              <a:lnSpc>
                <a:spcPct val="120000"/>
              </a:lnSpc>
            </a:pPr>
            <a:r>
              <a:rPr lang="es-MX" sz="4800" noProof="0" dirty="0"/>
              <a:t>El programa del Bachillerato Internacional (IB) ayuda a los estudiantes de 11 a 16 años a conectar su aprendizaje con el mundo real, desarrollando el pensamiento crítico y una visión global. Los estudiantes pueden continuar el camino del IB en Arroyo Valley o Cajón High School para obtener un diploma reconocido por universidades en todo el mundo.</a:t>
            </a:r>
          </a:p>
          <a:p>
            <a:br>
              <a:rPr lang="es-MX" sz="4000" noProof="0" dirty="0"/>
            </a:br>
            <a:br>
              <a:rPr lang="es-MX" sz="4000" noProof="0" dirty="0"/>
            </a:br>
            <a:endParaRPr lang="es-MX" sz="4000" noProof="0" dirty="0"/>
          </a:p>
          <a:p>
            <a:endParaRPr lang="es-MX" sz="4000" b="1" noProof="0" dirty="0">
              <a:solidFill>
                <a:srgbClr val="FF0000"/>
              </a:solidFill>
            </a:endParaRPr>
          </a:p>
          <a:p>
            <a:r>
              <a:rPr lang="es-MX" sz="6400" b="1" noProof="0" dirty="0">
                <a:solidFill>
                  <a:srgbClr val="FF0000"/>
                </a:solidFill>
              </a:rPr>
              <a:t>Richardson PREP HI </a:t>
            </a:r>
            <a:r>
              <a:rPr lang="es-MX" sz="6400" b="1" noProof="0" dirty="0"/>
              <a:t>| </a:t>
            </a:r>
            <a:r>
              <a:rPr lang="es-MX" sz="6400" b="1" noProof="0" dirty="0">
                <a:solidFill>
                  <a:schemeClr val="accent3">
                    <a:lumMod val="60000"/>
                    <a:lumOff val="40000"/>
                  </a:schemeClr>
                </a:solidFill>
              </a:rPr>
              <a:t>Rodriguez PREP Academy</a:t>
            </a:r>
          </a:p>
          <a:p>
            <a:r>
              <a:rPr lang="es-MX" sz="4800" b="1" noProof="0" dirty="0"/>
              <a:t>Escuelas de Ingeniería y Diseño</a:t>
            </a:r>
            <a:endParaRPr lang="es-MX" sz="4800" noProof="0" dirty="0"/>
          </a:p>
          <a:p>
            <a:pPr>
              <a:lnSpc>
                <a:spcPct val="120000"/>
              </a:lnSpc>
            </a:pPr>
            <a:r>
              <a:rPr lang="es-MX" sz="4800" noProof="0" dirty="0"/>
              <a:t>Los estudiantes aprenden haciendo: resolviendo problemas del mundo real a través de la Ciencia, la Tecnología, la Ingeniería y las Matemáticas (STEM). Pueden explorar clases como Robótica, Diseño y Modelado, Música, y más, mientras desarrollan habilidades que los preparan para la preparatoria, la universidad y sus futuras carreras.</a:t>
            </a:r>
          </a:p>
          <a:p>
            <a:br>
              <a:rPr lang="en-US" noProof="0" dirty="0"/>
            </a:br>
            <a:endParaRPr lang="en-US" noProof="0" dirty="0"/>
          </a:p>
        </p:txBody>
      </p:sp>
    </p:spTree>
    <p:extLst>
      <p:ext uri="{BB962C8B-B14F-4D97-AF65-F5344CB8AC3E}">
        <p14:creationId xmlns:p14="http://schemas.microsoft.com/office/powerpoint/2010/main" val="34216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3613664" y="1418897"/>
            <a:ext cx="4964671" cy="3414811"/>
          </a:xfrm>
        </p:spPr>
        <p:txBody>
          <a:bodyPr/>
          <a:lstStyle/>
          <a:p>
            <a:r>
              <a:rPr lang="en-US" noProof="0" dirty="0">
                <a:solidFill>
                  <a:schemeClr val="tx1"/>
                </a:solidFill>
              </a:rPr>
              <a:t>Questions?</a:t>
            </a:r>
            <a:br>
              <a:rPr lang="en-US" noProof="0" dirty="0">
                <a:solidFill>
                  <a:schemeClr val="tx1"/>
                </a:solidFill>
              </a:rPr>
            </a:br>
            <a:br>
              <a:rPr lang="en-US" noProof="0" dirty="0">
                <a:solidFill>
                  <a:schemeClr val="tx1"/>
                </a:solidFill>
              </a:rPr>
            </a:br>
            <a:r>
              <a:rPr lang="en-US" noProof="0" dirty="0" err="1">
                <a:solidFill>
                  <a:schemeClr val="tx1"/>
                </a:solidFill>
              </a:rPr>
              <a:t>Preguntas</a:t>
            </a:r>
            <a:r>
              <a:rPr lang="en-US" noProof="0" dirty="0">
                <a:solidFill>
                  <a:schemeClr val="tx1"/>
                </a:solidFill>
              </a:rPr>
              <a:t>?</a:t>
            </a:r>
          </a:p>
        </p:txBody>
      </p:sp>
      <p:pic>
        <p:nvPicPr>
          <p:cNvPr id="6" name="Picture 10">
            <a:extLst>
              <a:ext uri="{FF2B5EF4-FFF2-40B4-BE49-F238E27FC236}">
                <a16:creationId xmlns:a16="http://schemas.microsoft.com/office/drawing/2014/main" id="{DF3B9919-28CE-82FB-ED3C-47D9921B8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0" y="256309"/>
            <a:ext cx="1068098" cy="106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70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TM03457510[[fn=Savon]]</Template>
  <TotalTime>2931</TotalTime>
  <Words>1416</Words>
  <Application>Microsoft Office PowerPoint</Application>
  <PresentationFormat>Widescreen</PresentationFormat>
  <Paragraphs>100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Garamond</vt:lpstr>
      <vt:lpstr>Lucida Calligraphy</vt:lpstr>
      <vt:lpstr>Wingdings</vt:lpstr>
      <vt:lpstr>Organic</vt:lpstr>
      <vt:lpstr>2026-2027 Middle School Lottery Magnet Schools</vt:lpstr>
      <vt:lpstr> Secondary Education College &amp; Career Department    middleschoollottery@sbcusd.k12.ca.us (909) 473-2077  </vt:lpstr>
      <vt:lpstr>Timeline | Cronología        </vt:lpstr>
      <vt:lpstr>Eligibility Criteria | Criterios de Elegibilidad</vt:lpstr>
      <vt:lpstr>Lottery Process | Proceso de Lotería</vt:lpstr>
      <vt:lpstr>Siblings/Employees | Hermanos / Empleados</vt:lpstr>
      <vt:lpstr>Specialized Programs | Programas Especializados</vt:lpstr>
      <vt:lpstr>Questions?  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Cervantes, Lilia</dc:creator>
  <cp:lastModifiedBy>Cervantes, Lilia</cp:lastModifiedBy>
  <cp:revision>2</cp:revision>
  <dcterms:created xsi:type="dcterms:W3CDTF">2025-10-29T23:28:44Z</dcterms:created>
  <dcterms:modified xsi:type="dcterms:W3CDTF">2025-11-03T19:23:20Z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