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4"/>
  </p:sldMasterIdLst>
  <p:notesMasterIdLst>
    <p:notesMasterId r:id="rId23"/>
  </p:notesMasterIdLst>
  <p:handoutMasterIdLst>
    <p:handoutMasterId r:id="rId24"/>
  </p:handoutMasterIdLst>
  <p:sldIdLst>
    <p:sldId id="256" r:id="rId5"/>
    <p:sldId id="257" r:id="rId6"/>
    <p:sldId id="258" r:id="rId7"/>
    <p:sldId id="280" r:id="rId8"/>
    <p:sldId id="259" r:id="rId9"/>
    <p:sldId id="262" r:id="rId10"/>
    <p:sldId id="265" r:id="rId11"/>
    <p:sldId id="264" r:id="rId12"/>
    <p:sldId id="273" r:id="rId13"/>
    <p:sldId id="274" r:id="rId14"/>
    <p:sldId id="275" r:id="rId15"/>
    <p:sldId id="284" r:id="rId16"/>
    <p:sldId id="276" r:id="rId17"/>
    <p:sldId id="277" r:id="rId18"/>
    <p:sldId id="261" r:id="rId19"/>
    <p:sldId id="279" r:id="rId20"/>
    <p:sldId id="278" r:id="rId21"/>
    <p:sldId id="269" r:id="rId22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AF4997-3D4F-FBCC-D50B-FE92075E272C}" v="28" dt="2024-09-27T18:21:45.694"/>
    <p1510:client id="{D18CF686-BBC1-DC65-375F-39C3D194F594}" v="2" dt="2024-09-27T13:18:45.197"/>
  </p1510:revLst>
</p1510:revInfo>
</file>

<file path=ppt/tableStyles.xml><?xml version="1.0" encoding="utf-8"?>
<a:tblStyleLst xmlns:a="http://schemas.openxmlformats.org/drawingml/2006/main" def="{5940675A-B579-460E-94D1-54222C63F5DA}">
  <a:tblStyle styleId="{8F44A2F1-9E1F-4B54-A3A2-5F16C0AD49E2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28575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FFFF">
              <a:alpha val="35000"/>
            </a:srgbClr>
          </a:solidFill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8575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FFFF">
              <a:alpha val="35000"/>
            </a:srgbClr>
          </a:soli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28575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FFFF">
              <a:alpha val="35000"/>
            </a:srgbClr>
          </a:solidFill>
        </a:fill>
      </a:tcStyle>
    </a:firstRow>
  </a:tblStyle>
  <a:tblStyle styleId="{D51ADE6A-740E-44AE-83CC-AE7238B6C88D}" styleName="">
    <a:tblBg/>
    <a:wholeTbl>
      <a:tcTxStyle b="off" i="off">
        <a:fontRef idx="minor">
          <a:srgbClr val="5C554F"/>
        </a:fontRef>
        <a:srgbClr val="5C554F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5C554F">
              <a:alpha val="12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</a:tcStyle>
    </a:firstRow>
  </a:tblStyle>
  <a:tblStyle styleId="{EEE7283C-3CF3-47DC-8721-378D4A62B22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71"/>
  </p:normalViewPr>
  <p:slideViewPr>
    <p:cSldViewPr snapToGrid="0" snapToObjects="1">
      <p:cViewPr varScale="1">
        <p:scale>
          <a:sx n="70" d="100"/>
          <a:sy n="70" d="100"/>
        </p:scale>
        <p:origin x="45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8BC4890-911C-F143-A948-F836BA8830E5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89ADB8E-0D5E-9149-A416-485631DA8C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3380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</p:spPr>
        <p:txBody>
          <a:bodyPr lIns="93177" tIns="46589" rIns="93177" bIns="46589"/>
          <a:lstStyle/>
          <a:p>
            <a:pPr lvl="0"/>
            <a:endParaRPr/>
          </a:p>
        </p:txBody>
      </p:sp>
      <p:sp>
        <p:nvSpPr>
          <p:cNvPr id="73" name="Shape 73"/>
          <p:cNvSpPr>
            <a:spLocks noGrp="1"/>
          </p:cNvSpPr>
          <p:nvPr>
            <p:ph type="body" sz="quarter" idx="1"/>
          </p:nvPr>
        </p:nvSpPr>
        <p:spPr>
          <a:xfrm>
            <a:off x="934720" y="4415790"/>
            <a:ext cx="5140960" cy="4183380"/>
          </a:xfrm>
          <a:prstGeom prst="rect">
            <a:avLst/>
          </a:prstGeom>
        </p:spPr>
        <p:txBody>
          <a:bodyPr lIns="93177" tIns="46589" rIns="93177" bIns="46589"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401765217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584200">
      <a:defRPr sz="2200">
        <a:latin typeface="Lucida Grande"/>
        <a:ea typeface="Lucida Grande"/>
        <a:cs typeface="Lucida Grande"/>
        <a:sym typeface="Lucida Grande"/>
      </a:defRPr>
    </a:lvl1pPr>
    <a:lvl2pPr indent="228600" defTabSz="584200">
      <a:defRPr sz="2200">
        <a:latin typeface="Lucida Grande"/>
        <a:ea typeface="Lucida Grande"/>
        <a:cs typeface="Lucida Grande"/>
        <a:sym typeface="Lucida Grande"/>
      </a:defRPr>
    </a:lvl2pPr>
    <a:lvl3pPr indent="457200" defTabSz="584200">
      <a:defRPr sz="2200">
        <a:latin typeface="Lucida Grande"/>
        <a:ea typeface="Lucida Grande"/>
        <a:cs typeface="Lucida Grande"/>
        <a:sym typeface="Lucida Grande"/>
      </a:defRPr>
    </a:lvl3pPr>
    <a:lvl4pPr indent="685800" defTabSz="584200">
      <a:defRPr sz="2200">
        <a:latin typeface="Lucida Grande"/>
        <a:ea typeface="Lucida Grande"/>
        <a:cs typeface="Lucida Grande"/>
        <a:sym typeface="Lucida Grande"/>
      </a:defRPr>
    </a:lvl4pPr>
    <a:lvl5pPr indent="914400" defTabSz="584200">
      <a:defRPr sz="2200">
        <a:latin typeface="Lucida Grande"/>
        <a:ea typeface="Lucida Grande"/>
        <a:cs typeface="Lucida Grande"/>
        <a:sym typeface="Lucida Grande"/>
      </a:defRPr>
    </a:lvl5pPr>
    <a:lvl6pPr indent="1143000" defTabSz="584200">
      <a:defRPr sz="2200">
        <a:latin typeface="Lucida Grande"/>
        <a:ea typeface="Lucida Grande"/>
        <a:cs typeface="Lucida Grande"/>
        <a:sym typeface="Lucida Grande"/>
      </a:defRPr>
    </a:lvl6pPr>
    <a:lvl7pPr indent="1371600" defTabSz="584200">
      <a:defRPr sz="2200">
        <a:latin typeface="Lucida Grande"/>
        <a:ea typeface="Lucida Grande"/>
        <a:cs typeface="Lucida Grande"/>
        <a:sym typeface="Lucida Grande"/>
      </a:defRPr>
    </a:lvl7pPr>
    <a:lvl8pPr indent="1600200" defTabSz="584200">
      <a:defRPr sz="2200">
        <a:latin typeface="Lucida Grande"/>
        <a:ea typeface="Lucida Grande"/>
        <a:cs typeface="Lucida Grande"/>
        <a:sym typeface="Lucida Grande"/>
      </a:defRPr>
    </a:lvl8pPr>
    <a:lvl9pPr indent="1828800" defTabSz="58420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0395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7745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6037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2722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3294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358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900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613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2509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0795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221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1433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1437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4469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984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5470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009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064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0313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111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14714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81885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03067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036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Opul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sz="38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Title Text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2pPr marL="561340" indent="-228600">
              <a:spcBef>
                <a:spcPts val="500"/>
              </a:spcBef>
              <a:buClr>
                <a:srgbClr val="FBC248"/>
              </a:buClr>
              <a:buChar char=""/>
              <a:defRPr sz="2300">
                <a:solidFill>
                  <a:srgbClr val="7F7F7F"/>
                </a:solidFill>
                <a:uFill>
                  <a:solidFill>
                    <a:srgbClr val="7F7F7F"/>
                  </a:solidFill>
                </a:uFill>
              </a:defRPr>
            </a:lvl2pPr>
            <a:lvl3pPr marL="799465" indent="-228600">
              <a:spcBef>
                <a:spcPts val="400"/>
              </a:spcBef>
              <a:buClr>
                <a:srgbClr val="FBC248"/>
              </a:buClr>
              <a:buFont typeface="Wingdings"/>
              <a:buChar char=""/>
              <a:defRPr sz="2000"/>
            </a:lvl3pPr>
            <a:lvl4pPr marL="1045527" indent="-228600">
              <a:spcBef>
                <a:spcPts val="400"/>
              </a:spcBef>
              <a:buClr>
                <a:srgbClr val="FBC248"/>
              </a:buClr>
              <a:buChar char=""/>
              <a:defRPr sz="2000">
                <a:solidFill>
                  <a:srgbClr val="7F7F7F"/>
                </a:solidFill>
                <a:uFill>
                  <a:solidFill>
                    <a:srgbClr val="7F7F7F"/>
                  </a:solidFill>
                </a:uFill>
              </a:defRPr>
            </a:lvl4pPr>
            <a:lvl5pPr marL="1320164" indent="-228600">
              <a:spcBef>
                <a:spcPts val="400"/>
              </a:spcBef>
              <a:buClr>
                <a:srgbClr val="FBC248"/>
              </a:buClr>
              <a:buFont typeface="Wingdings"/>
              <a:buChar char=""/>
              <a:defRPr sz="1800"/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6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300">
                <a:solidFill>
                  <a:srgbClr val="7F7F7F"/>
                </a:solidFill>
                <a:uFill>
                  <a:solidFill>
                    <a:srgbClr val="7F7F7F"/>
                  </a:solidFill>
                </a:u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7F7F7F"/>
                </a:solidFill>
                <a:uFill>
                  <a:solidFill>
                    <a:srgbClr val="7F7F7F"/>
                  </a:solidFill>
                </a:uFill>
              </a:rPr>
              <a:t>Body Level Four</a:t>
            </a:r>
          </a:p>
          <a:p>
            <a:pPr lvl="4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Body Level Five</a:t>
            </a:r>
          </a:p>
        </p:txBody>
      </p:sp>
      <p:sp>
        <p:nvSpPr>
          <p:cNvPr id="15" name="Shape 15"/>
          <p:cNvSpPr>
            <a:spLocks noGrp="1"/>
          </p:cNvSpPr>
          <p:nvPr>
            <p:ph type="sldNum" sz="quarter" idx="2"/>
          </p:nvPr>
        </p:nvSpPr>
        <p:spPr>
          <a:xfrm>
            <a:off x="8095220" y="6632575"/>
            <a:ext cx="159222" cy="152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</a:lstStyle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8708684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044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460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11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4901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4560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202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8984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990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41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  <p:sldLayoutId id="2147483838" r:id="rId17"/>
    <p:sldLayoutId id="2147483839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/>
          <p:nvPr/>
        </p:nvSpPr>
        <p:spPr>
          <a:xfrm flipV="1">
            <a:off x="2666206" y="793"/>
            <a:ext cx="1588" cy="6858001"/>
          </a:xfrm>
          <a:prstGeom prst="line">
            <a:avLst/>
          </a:prstGeom>
          <a:ln w="11430">
            <a:solidFill>
              <a:srgbClr val="FD4D46"/>
            </a:solidFill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78" name="Shape 78"/>
          <p:cNvSpPr>
            <a:spLocks noGrp="1"/>
          </p:cNvSpPr>
          <p:nvPr>
            <p:ph type="body" idx="1"/>
          </p:nvPr>
        </p:nvSpPr>
        <p:spPr>
          <a:xfrm>
            <a:off x="3354387" y="3172471"/>
            <a:ext cx="5114926" cy="3151994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45719" marR="45719" lvl="0" indent="0" algn="ctr"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4400" b="1" dirty="0">
                <a:solidFill>
                  <a:srgbClr val="FF3928"/>
                </a:solidFill>
                <a:uFill>
                  <a:solidFill>
                    <a:srgbClr val="FF3928"/>
                  </a:solidFill>
                </a:uFill>
              </a:rPr>
              <a:t>ANNUAL TITLE I PARENT MEETING</a:t>
            </a:r>
          </a:p>
          <a:p>
            <a:pPr marL="45719" marR="45719" lvl="0" indent="0" algn="ctr"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endParaRPr sz="2000" dirty="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marL="45719" marR="45719" lvl="0" indent="0" algn="ctr"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lang="en-US" sz="3200" dirty="0">
                <a:solidFill>
                  <a:srgbClr val="000000"/>
                </a:solidFill>
              </a:rPr>
              <a:t>Tamara P. McCray </a:t>
            </a:r>
            <a:endParaRPr sz="3200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5719" marR="45719" lvl="0" indent="0" algn="ctr"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32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 </a:t>
            </a:r>
            <a:r>
              <a:rPr lang="en-US" sz="32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PLC Coach</a:t>
            </a:r>
            <a:endParaRPr sz="3200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932694" y="681084"/>
            <a:ext cx="597471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Sea Isle Elementary</a:t>
            </a:r>
          </a:p>
          <a:p>
            <a:pPr algn="ctr"/>
            <a:r>
              <a:rPr lang="en-US" sz="4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School’s</a:t>
            </a:r>
          </a:p>
        </p:txBody>
      </p:sp>
      <p:pic>
        <p:nvPicPr>
          <p:cNvPr id="17" name="Picture 16" descr="A blue and green logo&#10;&#10;Description automatically generated">
            <a:extLst>
              <a:ext uri="{FF2B5EF4-FFF2-40B4-BE49-F238E27FC236}">
                <a16:creationId xmlns:a16="http://schemas.microsoft.com/office/drawing/2014/main" id="{AC18B3A7-851B-65FA-B7D4-95620F0813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6" y="467183"/>
            <a:ext cx="2501048" cy="1783561"/>
          </a:xfrm>
          <a:prstGeom prst="rect">
            <a:avLst/>
          </a:prstGeom>
        </p:spPr>
      </p:pic>
      <p:pic>
        <p:nvPicPr>
          <p:cNvPr id="4" name="Picture 3" descr="Cartoon of a bird wearing a construction outfit&#10;&#10;AI-generated content may be incorrect.">
            <a:extLst>
              <a:ext uri="{FF2B5EF4-FFF2-40B4-BE49-F238E27FC236}">
                <a16:creationId xmlns:a16="http://schemas.microsoft.com/office/drawing/2014/main" id="{10C24ECD-8C76-8B78-3AC6-CC6B5F31DA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02" b="89976" l="7504" r="89886">
                        <a14:foregroundMark x1="11909" y1="43276" x2="11909" y2="43276"/>
                        <a14:foregroundMark x1="14029" y1="50244" x2="14029" y2="50244"/>
                        <a14:foregroundMark x1="48777" y1="18582" x2="48777" y2="18582"/>
                        <a14:foregroundMark x1="46656" y1="23350" x2="46656" y2="23350"/>
                        <a14:foregroundMark x1="80098" y1="22616" x2="80098" y2="22616"/>
                        <a14:foregroundMark x1="7504" y1="45721" x2="7504" y2="45721"/>
                        <a14:foregroundMark x1="53834" y1="35819" x2="53834" y2="35819"/>
                        <a14:foregroundMark x1="35889" y1="36064" x2="35889" y2="36064"/>
                        <a14:foregroundMark x1="57096" y1="34963" x2="57096" y2="34963"/>
                        <a14:foregroundMark x1="56281" y1="52200" x2="56281" y2="52200"/>
                        <a14:foregroundMark x1="40946" y1="69193" x2="40946" y2="69193"/>
                        <a14:foregroundMark x1="82871" y1="23961" x2="82871" y2="23961"/>
                        <a14:foregroundMark x1="80098" y1="21516" x2="80098" y2="21516"/>
                        <a14:foregroundMark x1="54976" y1="36308" x2="54976" y2="36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215" y="2122728"/>
            <a:ext cx="2499460" cy="3396852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image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50225" y="-6350"/>
            <a:ext cx="1000125" cy="6870700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Shape 105"/>
          <p:cNvSpPr>
            <a:spLocks noGrp="1"/>
          </p:cNvSpPr>
          <p:nvPr>
            <p:ph type="body" idx="1"/>
          </p:nvPr>
        </p:nvSpPr>
        <p:spPr>
          <a:xfrm>
            <a:off x="457200" y="1388741"/>
            <a:ext cx="7094220" cy="392239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Arial" charset="0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District sponsored trainings </a:t>
            </a:r>
          </a:p>
          <a:p>
            <a:pPr lvl="0" algn="l">
              <a:buFont typeface="Arial" charset="0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District led FACE workshops</a:t>
            </a:r>
          </a:p>
          <a:p>
            <a:pPr lvl="0" algn="l">
              <a:buFont typeface="Arial" charset="0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MSCS website –Parent Resources</a:t>
            </a:r>
          </a:p>
          <a:p>
            <a:pPr lvl="0" algn="l">
              <a:buFont typeface="Arial" charset="0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Parent University </a:t>
            </a:r>
          </a:p>
          <a:p>
            <a:pPr lvl="0" algn="l">
              <a:buFont typeface="Arial" charset="0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Curriculum Support </a:t>
            </a:r>
          </a:p>
        </p:txBody>
      </p:sp>
      <p:sp>
        <p:nvSpPr>
          <p:cNvPr id="2" name="Rectangle 1"/>
          <p:cNvSpPr/>
          <p:nvPr/>
        </p:nvSpPr>
        <p:spPr>
          <a:xfrm>
            <a:off x="230212" y="650077"/>
            <a:ext cx="778129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Availability of Parent Training</a:t>
            </a:r>
          </a:p>
        </p:txBody>
      </p:sp>
    </p:spTree>
    <p:extLst>
      <p:ext uri="{BB962C8B-B14F-4D97-AF65-F5344CB8AC3E}">
        <p14:creationId xmlns:p14="http://schemas.microsoft.com/office/powerpoint/2010/main" val="1923131271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image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50225" y="-6350"/>
            <a:ext cx="1000125" cy="6870700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Shape 101"/>
          <p:cNvSpPr>
            <a:spLocks noGrp="1"/>
          </p:cNvSpPr>
          <p:nvPr>
            <p:ph type="body" idx="1"/>
          </p:nvPr>
        </p:nvSpPr>
        <p:spPr>
          <a:xfrm>
            <a:off x="457200" y="1238339"/>
            <a:ext cx="7239000" cy="336194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 indent="0">
              <a:buNone/>
              <a:defRPr sz="1800">
                <a:solidFill>
                  <a:srgbClr val="000000"/>
                </a:solidFill>
                <a:uFillTx/>
              </a:defRPr>
            </a:pPr>
            <a:endParaRPr lang="en-US" sz="2800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buSzTx/>
              <a:buFont typeface="Arial" charset="0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Includes school-wide goals and action steps</a:t>
            </a:r>
          </a:p>
          <a:p>
            <a:pPr>
              <a:buSzTx/>
              <a:buFont typeface="Arial" charset="0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Updated each year</a:t>
            </a:r>
          </a:p>
          <a:p>
            <a:pPr>
              <a:buSzTx/>
              <a:buFont typeface="Arial" charset="0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Has been updated for SY25-26</a:t>
            </a:r>
          </a:p>
          <a:p>
            <a:pPr>
              <a:buSzTx/>
              <a:buFont typeface="Arial" charset="0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On the school website </a:t>
            </a:r>
            <a:endParaRPr sz="2800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lvl="0"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endParaRPr sz="600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39846" y="349270"/>
            <a:ext cx="679545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School Improvement Plan</a:t>
            </a:r>
          </a:p>
        </p:txBody>
      </p:sp>
      <p:pic>
        <p:nvPicPr>
          <p:cNvPr id="5" name="Picture 4" descr="ed-news-col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82191" y="5038637"/>
            <a:ext cx="1514009" cy="1598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106840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985C-A1AD-2FA9-B8BF-CADC874CA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3284456"/>
          </a:xfrm>
        </p:spPr>
        <p:txBody>
          <a:bodyPr>
            <a:normAutofit/>
          </a:bodyPr>
          <a:lstStyle/>
          <a:p>
            <a:pPr algn="ctr"/>
            <a:r>
              <a:rPr lang="en-US" sz="8000" dirty="0"/>
              <a:t>We are a level 3 school!</a:t>
            </a:r>
          </a:p>
        </p:txBody>
      </p:sp>
      <p:pic>
        <p:nvPicPr>
          <p:cNvPr id="5" name="Picture 4" descr="A school building with a red roof&#10;&#10;Description automatically generated">
            <a:extLst>
              <a:ext uri="{FF2B5EF4-FFF2-40B4-BE49-F238E27FC236}">
                <a16:creationId xmlns:a16="http://schemas.microsoft.com/office/drawing/2014/main" id="{C244373E-3D9A-4A6E-5AB5-04AB1A33D3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346" y="4253931"/>
            <a:ext cx="3478491" cy="185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011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image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50225" y="-6350"/>
            <a:ext cx="1000125" cy="6870700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Shape 101"/>
          <p:cNvSpPr>
            <a:spLocks noGrp="1"/>
          </p:cNvSpPr>
          <p:nvPr>
            <p:ph type="body" idx="1"/>
          </p:nvPr>
        </p:nvSpPr>
        <p:spPr>
          <a:xfrm>
            <a:off x="457200" y="1238338"/>
            <a:ext cx="7239000" cy="5248275"/>
          </a:xfrm>
          <a:prstGeom prst="rect">
            <a:avLst/>
          </a:prstGeom>
        </p:spPr>
        <p:txBody>
          <a:bodyPr/>
          <a:lstStyle/>
          <a:p>
            <a:pPr>
              <a:defRPr sz="180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Watch for information and notifications on Class Dojo, the school calendar,&amp; social media.</a:t>
            </a:r>
          </a:p>
          <a:p>
            <a:pPr>
              <a:defRPr sz="180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PTO Meetings </a:t>
            </a:r>
          </a:p>
          <a:p>
            <a:pPr>
              <a:defRPr sz="180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Parent University</a:t>
            </a:r>
          </a:p>
          <a:p>
            <a:pPr>
              <a:defRPr sz="180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Schoolwide Events </a:t>
            </a:r>
          </a:p>
          <a:p>
            <a:pPr>
              <a:defRPr sz="180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Family Curriculum Nights </a:t>
            </a:r>
          </a:p>
          <a:p>
            <a:pPr>
              <a:defRPr sz="180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Schoolwide bonding events </a:t>
            </a:r>
          </a:p>
          <a:p>
            <a:pPr marL="0" lvl="0" indent="0">
              <a:buNone/>
              <a:defRPr sz="1800">
                <a:solidFill>
                  <a:srgbClr val="000000"/>
                </a:solidFill>
                <a:uFillTx/>
              </a:defRPr>
            </a:pPr>
            <a:endParaRPr sz="2800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lvl="0"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endParaRPr sz="600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lvl="0"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endParaRPr sz="600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0517" y="349270"/>
            <a:ext cx="77941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Opportunities for additional parent meetings</a:t>
            </a:r>
          </a:p>
        </p:txBody>
      </p:sp>
      <p:pic>
        <p:nvPicPr>
          <p:cNvPr id="5" name="Picture 4" descr="donu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16488">
            <a:off x="5769204" y="4831860"/>
            <a:ext cx="1773008" cy="1654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35359992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image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50225" y="-6350"/>
            <a:ext cx="1000125" cy="6870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4" descr="schoolnews_col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19250" y="5718697"/>
            <a:ext cx="862074" cy="772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03DA41C-207A-BAFA-81FE-D8F74421BB33}"/>
              </a:ext>
            </a:extLst>
          </p:cNvPr>
          <p:cNvSpPr txBox="1"/>
          <p:nvPr/>
        </p:nvSpPr>
        <p:spPr>
          <a:xfrm>
            <a:off x="292608" y="587869"/>
            <a:ext cx="7479792" cy="56822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 fontAlgn="base">
              <a:lnSpc>
                <a:spcPts val="1538"/>
              </a:lnSpc>
              <a:spcAft>
                <a:spcPts val="800"/>
              </a:spcAft>
              <a:buNone/>
            </a:pPr>
            <a:r>
              <a:rPr lang="en-US" sz="2400" b="1" i="0" dirty="0">
                <a:effectLst/>
                <a:latin typeface="Calibri" panose="020F0502020204030204" pitchFamily="34" charset="0"/>
              </a:rPr>
              <a:t>Parents’ Right to Know</a:t>
            </a:r>
            <a:r>
              <a:rPr lang="en-US" sz="2400" b="0" i="0" dirty="0">
                <a:effectLst/>
                <a:latin typeface="Calibri" panose="020F0502020204030204" pitchFamily="34" charset="0"/>
              </a:rPr>
              <a:t> </a:t>
            </a:r>
            <a:endParaRPr lang="en-US" sz="2400" b="0" i="0" dirty="0">
              <a:effectLst/>
            </a:endParaRPr>
          </a:p>
          <a:p>
            <a:pPr algn="l" rtl="0" fontAlgn="base">
              <a:lnSpc>
                <a:spcPts val="1538"/>
              </a:lnSpc>
              <a:spcAft>
                <a:spcPts val="800"/>
              </a:spcAft>
              <a:buNone/>
            </a:pPr>
            <a:r>
              <a:rPr lang="en-US" sz="2400" b="1" i="0" dirty="0">
                <a:effectLst/>
                <a:latin typeface="Calibri" panose="020F0502020204030204" pitchFamily="34" charset="0"/>
              </a:rPr>
              <a:t>All parents have the right to request the following: </a:t>
            </a:r>
            <a:r>
              <a:rPr lang="en-US" sz="2400" b="0" i="0" dirty="0">
                <a:effectLst/>
                <a:latin typeface="Calibri" panose="020F0502020204030204" pitchFamily="34" charset="0"/>
              </a:rPr>
              <a:t> </a:t>
            </a:r>
          </a:p>
          <a:p>
            <a:pPr algn="l" rtl="0" fontAlgn="base">
              <a:lnSpc>
                <a:spcPts val="1538"/>
              </a:lnSpc>
              <a:spcAft>
                <a:spcPts val="800"/>
              </a:spcAft>
              <a:buNone/>
            </a:pPr>
            <a:endParaRPr lang="en-US" sz="2400" b="0" i="0" dirty="0">
              <a:effectLst/>
            </a:endParaRPr>
          </a:p>
          <a:p>
            <a:pPr marL="342900" indent="-342900" algn="l" rtl="0" fontAlgn="base">
              <a:lnSpc>
                <a:spcPts val="1538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Calibri" panose="020F0502020204030204" pitchFamily="34" charset="0"/>
              </a:rPr>
              <a:t>A teacher’s professional qualification, which includes: state qualifications, licensure, grades certification, waivers  </a:t>
            </a:r>
            <a:endParaRPr lang="en-US" sz="2400" b="0" i="0" dirty="0">
              <a:effectLst/>
            </a:endParaRPr>
          </a:p>
          <a:p>
            <a:pPr marL="342900" indent="-342900" algn="l" rtl="0" fontAlgn="base">
              <a:lnSpc>
                <a:spcPts val="1538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Calibri" panose="020F0502020204030204" pitchFamily="34" charset="0"/>
              </a:rPr>
              <a:t>A teacher’s baccalaureate and/or graduate degree, fields of endorsement, previous teaching experience  </a:t>
            </a:r>
            <a:endParaRPr lang="en-US" sz="2400" b="0" i="0" dirty="0">
              <a:effectLst/>
            </a:endParaRPr>
          </a:p>
          <a:p>
            <a:pPr marL="342900" indent="-342900" algn="l" rtl="0" fontAlgn="base">
              <a:lnSpc>
                <a:spcPts val="1538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Calibri" panose="020F0502020204030204" pitchFamily="34" charset="0"/>
              </a:rPr>
              <a:t>A paraprofessional’s qualifications  </a:t>
            </a:r>
            <a:endParaRPr lang="en-US" sz="2400" dirty="0"/>
          </a:p>
          <a:p>
            <a:pPr marL="342900" indent="-342900" algn="l" rtl="0" fontAlgn="base">
              <a:lnSpc>
                <a:spcPts val="1538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Calibri" panose="020F0502020204030204" pitchFamily="34" charset="0"/>
              </a:rPr>
              <a:t>An assurance that their child’s name, address and telephone listing may not be released to military recruiters  </a:t>
            </a:r>
          </a:p>
          <a:p>
            <a:pPr algn="l" rtl="0" fontAlgn="base">
              <a:lnSpc>
                <a:spcPts val="1538"/>
              </a:lnSpc>
              <a:spcAft>
                <a:spcPts val="800"/>
              </a:spcAft>
            </a:pPr>
            <a:endParaRPr lang="en-US" sz="2400" b="0" i="0" dirty="0">
              <a:effectLst/>
            </a:endParaRPr>
          </a:p>
          <a:p>
            <a:pPr algn="l" rtl="0" fontAlgn="base">
              <a:lnSpc>
                <a:spcPts val="1538"/>
              </a:lnSpc>
              <a:spcAft>
                <a:spcPts val="800"/>
              </a:spcAft>
              <a:buNone/>
            </a:pPr>
            <a:r>
              <a:rPr lang="en-US" sz="2400" b="1" i="0" dirty="0">
                <a:effectLst/>
                <a:latin typeface="Calibri" panose="020F0502020204030204" pitchFamily="34" charset="0"/>
              </a:rPr>
              <a:t>All parents will receive information on the following: </a:t>
            </a:r>
            <a:r>
              <a:rPr lang="en-US" sz="2400" b="0" i="0" dirty="0">
                <a:effectLst/>
                <a:latin typeface="Calibri" panose="020F0502020204030204" pitchFamily="34" charset="0"/>
              </a:rPr>
              <a:t> </a:t>
            </a:r>
            <a:endParaRPr lang="en-US" sz="2400" b="0" i="0" dirty="0">
              <a:effectLst/>
            </a:endParaRPr>
          </a:p>
          <a:p>
            <a:pPr marL="342900" indent="-342900" algn="l" rtl="0" fontAlgn="base">
              <a:lnSpc>
                <a:spcPts val="1538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Calibri" panose="020F0502020204030204" pitchFamily="34" charset="0"/>
              </a:rPr>
              <a:t>Their child’s level of achievement in each of the state academic assessments  </a:t>
            </a:r>
            <a:endParaRPr lang="en-US" sz="2400" b="0" i="0" dirty="0">
              <a:effectLst/>
            </a:endParaRPr>
          </a:p>
          <a:p>
            <a:pPr marL="342900" indent="-342900" algn="l" rtl="0" fontAlgn="base">
              <a:lnSpc>
                <a:spcPts val="1538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Calibri" panose="020F0502020204030204" pitchFamily="34" charset="0"/>
              </a:rPr>
              <a:t>Their option to request a transfer to another school within the district if their child is the victim of a violent crime at school  </a:t>
            </a:r>
            <a:endParaRPr lang="en-US" sz="2400" b="0" i="0" dirty="0">
              <a:effectLst/>
            </a:endParaRPr>
          </a:p>
          <a:p>
            <a:pPr marL="342900" indent="-342900" algn="l" rtl="0" fontAlgn="base">
              <a:lnSpc>
                <a:spcPts val="1538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Calibri" panose="020F0502020204030204" pitchFamily="34" charset="0"/>
              </a:rPr>
              <a:t>Their right to timely notification that their child has been assigned, or has been taught or four or more consecutive weeks by, a teacher who is not highly qualified.</a:t>
            </a:r>
            <a:endParaRPr lang="en-US" sz="2400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64958592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image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50225" y="-6350"/>
            <a:ext cx="1000125" cy="6870700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Shape 101"/>
          <p:cNvSpPr>
            <a:spLocks noGrp="1"/>
          </p:cNvSpPr>
          <p:nvPr>
            <p:ph type="body" idx="1"/>
          </p:nvPr>
        </p:nvSpPr>
        <p:spPr>
          <a:xfrm>
            <a:off x="457200" y="1238338"/>
            <a:ext cx="7239000" cy="3607039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  <a:defRPr sz="1800">
                <a:solidFill>
                  <a:srgbClr val="000000"/>
                </a:solidFill>
                <a:uFillTx/>
              </a:defRPr>
            </a:pPr>
            <a:endParaRPr lang="en-US" sz="2800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2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The compact is a commitment from the school, the parent, and the student to share in the responsibility for improved academic achievement.</a:t>
            </a:r>
          </a:p>
          <a:p>
            <a:pPr lvl="0"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endParaRPr sz="600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lvl="0"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endParaRPr sz="600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2742" y="349270"/>
            <a:ext cx="63579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Home-School Compact</a:t>
            </a:r>
          </a:p>
        </p:txBody>
      </p:sp>
      <p:pic>
        <p:nvPicPr>
          <p:cNvPr id="7" name="Picture 5" descr="ani-pix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4905" y="4374037"/>
            <a:ext cx="2154246" cy="234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A35FE6-422F-42D6-AE2A-90370ED160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268" y="602673"/>
            <a:ext cx="5429548" cy="555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0458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image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927547" y="41029"/>
            <a:ext cx="1000125" cy="6870700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Shape 101"/>
          <p:cNvSpPr>
            <a:spLocks noGrp="1"/>
          </p:cNvSpPr>
          <p:nvPr>
            <p:ph type="body" idx="1"/>
          </p:nvPr>
        </p:nvSpPr>
        <p:spPr>
          <a:xfrm>
            <a:off x="457200" y="1734265"/>
            <a:ext cx="6895707" cy="2272127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  <a:defRPr sz="1800">
                <a:solidFill>
                  <a:srgbClr val="000000"/>
                </a:solidFill>
                <a:uFillTx/>
              </a:defRPr>
            </a:pPr>
            <a:endParaRPr lang="en-US" sz="2800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lvl="0">
              <a:buFont typeface="Arial" charset="0"/>
              <a:buChar char="•"/>
              <a:defRPr sz="1800">
                <a:solidFill>
                  <a:srgbClr val="000000"/>
                </a:solidFill>
                <a:uFillTx/>
              </a:defRPr>
            </a:pPr>
            <a:endParaRPr sz="600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lvl="0">
              <a:buSzTx/>
              <a:buFont typeface="Arial" charset="0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sz="36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District issued</a:t>
            </a:r>
          </a:p>
          <a:p>
            <a:pPr>
              <a:buSzTx/>
              <a:buFont typeface="Arial" charset="0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sz="36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Sea Isle Discipline Policy</a:t>
            </a:r>
          </a:p>
          <a:p>
            <a:pPr marL="0" indent="0"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endParaRPr lang="en-US" sz="2800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34083" y="349270"/>
            <a:ext cx="5606984" cy="1384995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ctr"/>
            <a:r>
              <a:rPr lang="en-US" sz="4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MSCS Discipline Policy</a:t>
            </a:r>
          </a:p>
          <a:p>
            <a:pPr algn="ctr"/>
            <a:r>
              <a:rPr lang="en-US" sz="4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&amp; Code of Conduct</a:t>
            </a:r>
          </a:p>
        </p:txBody>
      </p:sp>
      <p:pic>
        <p:nvPicPr>
          <p:cNvPr id="6" name="Picture 4" descr="kid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43728" y="4583809"/>
            <a:ext cx="2230653" cy="1902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88514138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image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50225" y="-6350"/>
            <a:ext cx="1000125" cy="6870700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Shape 136"/>
          <p:cNvSpPr>
            <a:spLocks noGrp="1"/>
          </p:cNvSpPr>
          <p:nvPr>
            <p:ph type="body" idx="1"/>
          </p:nvPr>
        </p:nvSpPr>
        <p:spPr>
          <a:xfrm>
            <a:off x="2222500" y="2414587"/>
            <a:ext cx="762000" cy="2336801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buSzTx/>
              <a:buFont typeface="Trebuchet MS"/>
              <a:buNone/>
              <a:defRPr sz="11200"/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11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?</a:t>
            </a:r>
          </a:p>
        </p:txBody>
      </p:sp>
      <p:pic>
        <p:nvPicPr>
          <p:cNvPr id="137" name="image.pdf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43400" y="1828800"/>
            <a:ext cx="1905000" cy="4648200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Shape 138"/>
          <p:cNvSpPr/>
          <p:nvPr/>
        </p:nvSpPr>
        <p:spPr>
          <a:xfrm>
            <a:off x="6400800" y="3983037"/>
            <a:ext cx="844908" cy="180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>
            <a:spAutoFit/>
          </a:bodyPr>
          <a:lstStyle>
            <a:lvl1pPr marL="40639" marR="40639">
              <a:buClr>
                <a:srgbClr val="FF423D"/>
              </a:buClr>
              <a:buFont typeface="Comic Sans MS"/>
              <a:defRPr sz="9600" b="1">
                <a:solidFill>
                  <a:srgbClr val="FF423D"/>
                </a:solidFill>
                <a:uFill>
                  <a:solidFill>
                    <a:srgbClr val="FF423D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sz="9600" b="1">
                <a:solidFill>
                  <a:srgbClr val="FF423D"/>
                </a:solidFill>
                <a:uFill>
                  <a:solidFill>
                    <a:srgbClr val="FF423D"/>
                  </a:solidFill>
                </a:uFill>
              </a:rPr>
              <a:t>?</a:t>
            </a:r>
          </a:p>
        </p:txBody>
      </p:sp>
      <p:sp>
        <p:nvSpPr>
          <p:cNvPr id="139" name="Shape 139"/>
          <p:cNvSpPr/>
          <p:nvPr/>
        </p:nvSpPr>
        <p:spPr>
          <a:xfrm>
            <a:off x="7086600" y="1981200"/>
            <a:ext cx="1111250" cy="1555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marL="40639" marR="40639" lvl="0">
              <a:buClr>
                <a:srgbClr val="FF6D00"/>
              </a:buClr>
              <a:buFont typeface="Helvetica"/>
              <a:defRPr sz="1800"/>
            </a:pPr>
            <a:r>
              <a:rPr sz="9600" b="1">
                <a:solidFill>
                  <a:srgbClr val="FF6D00"/>
                </a:solidFill>
                <a:uFill>
                  <a:solidFill>
                    <a:srgbClr val="FF6D00"/>
                  </a:solidFill>
                </a:uFill>
                <a:latin typeface="ArialUnicodeMS"/>
                <a:ea typeface="ArialUnicodeMS"/>
                <a:cs typeface="ArialUnicodeMS"/>
                <a:sym typeface="ArialUnicodeMS"/>
              </a:rPr>
              <a:t>?</a:t>
            </a:r>
            <a:r>
              <a:rPr sz="9600">
                <a:solidFill>
                  <a:srgbClr val="FF6D00"/>
                </a:solidFill>
                <a:uFill>
                  <a:solidFill>
                    <a:srgbClr val="FF6D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140" name="Shape 140"/>
          <p:cNvSpPr/>
          <p:nvPr/>
        </p:nvSpPr>
        <p:spPr>
          <a:xfrm>
            <a:off x="3152140" y="3505200"/>
            <a:ext cx="1117601" cy="1460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marL="40639" marR="40639">
              <a:buClr>
                <a:srgbClr val="FF4C00"/>
              </a:buClr>
              <a:buFont typeface="Times New Roman"/>
              <a:defRPr sz="9600" b="1">
                <a:solidFill>
                  <a:srgbClr val="FF4C00"/>
                </a:solidFill>
                <a:uFill>
                  <a:solidFill>
                    <a:srgbClr val="FF4C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sz="9600" b="1">
                <a:solidFill>
                  <a:srgbClr val="FF4C00"/>
                </a:solidFill>
                <a:uFill>
                  <a:solidFill>
                    <a:srgbClr val="FF4C00"/>
                  </a:solidFill>
                </a:uFill>
              </a:rPr>
              <a:t>?</a:t>
            </a:r>
          </a:p>
        </p:txBody>
      </p:sp>
      <p:sp>
        <p:nvSpPr>
          <p:cNvPr id="2" name="Rectangle 1"/>
          <p:cNvSpPr/>
          <p:nvPr/>
        </p:nvSpPr>
        <p:spPr>
          <a:xfrm>
            <a:off x="568480" y="716923"/>
            <a:ext cx="451109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Any Questions?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image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50225" y="-6350"/>
            <a:ext cx="1000125" cy="6870700"/>
          </a:xfrm>
          <a:prstGeom prst="rect">
            <a:avLst/>
          </a:prstGeom>
          <a:ln w="12700">
            <a:miter lim="400000"/>
          </a:ln>
        </p:spPr>
      </p:pic>
      <p:sp>
        <p:nvSpPr>
          <p:cNvPr id="85" name="Shape 85"/>
          <p:cNvSpPr>
            <a:spLocks noGrp="1"/>
          </p:cNvSpPr>
          <p:nvPr>
            <p:ph type="body" idx="1"/>
          </p:nvPr>
        </p:nvSpPr>
        <p:spPr>
          <a:xfrm>
            <a:off x="457200" y="1850873"/>
            <a:ext cx="7467600" cy="4633206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271682" lvl="0" indent="-231042">
              <a:defRPr sz="1800">
                <a:solidFill>
                  <a:srgbClr val="000000"/>
                </a:solidFill>
                <a:uFillTx/>
              </a:defRPr>
            </a:pPr>
            <a:r>
              <a:rPr sz="22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Being a Title I school means receiving federal funding (Title I dollars) to supplement the school’s existing programs.  These dollars are used for…</a:t>
            </a:r>
            <a:endParaRPr sz="2600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dirty="0">
                <a:solidFill>
                  <a:schemeClr val="tx1"/>
                </a:solidFill>
                <a:uFill>
                  <a:solidFill>
                    <a:srgbClr val="241F12"/>
                  </a:solidFill>
                </a:uFill>
              </a:rPr>
              <a:t>Identifying students experiencing academic difficulties and providing timely assistance to help these student’s meet the State’s challenging content standards.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dirty="0">
                <a:solidFill>
                  <a:schemeClr val="tx1"/>
                </a:solidFill>
                <a:uFill>
                  <a:solidFill>
                    <a:srgbClr val="241F12"/>
                  </a:solidFill>
                </a:uFill>
              </a:rPr>
              <a:t>Purchasing supplemental staff/programs/materials/supplies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dirty="0">
                <a:solidFill>
                  <a:schemeClr val="tx1"/>
                </a:solidFill>
                <a:uFill>
                  <a:solidFill>
                    <a:srgbClr val="241F12"/>
                  </a:solidFill>
                </a:uFill>
              </a:rPr>
              <a:t>Conducting parental </a:t>
            </a:r>
            <a:r>
              <a:rPr lang="en-US" dirty="0">
                <a:solidFill>
                  <a:schemeClr val="tx1"/>
                </a:solidFill>
                <a:uFill>
                  <a:solidFill>
                    <a:srgbClr val="241F12"/>
                  </a:solidFill>
                </a:uFill>
              </a:rPr>
              <a:t>i</a:t>
            </a:r>
            <a:r>
              <a:rPr dirty="0">
                <a:solidFill>
                  <a:schemeClr val="tx1"/>
                </a:solidFill>
                <a:uFill>
                  <a:solidFill>
                    <a:srgbClr val="241F12"/>
                  </a:solidFill>
                </a:uFill>
              </a:rPr>
              <a:t>nvolvement meetings/trainings/activities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dirty="0">
                <a:solidFill>
                  <a:schemeClr val="tx1"/>
                </a:solidFill>
                <a:uFill>
                  <a:solidFill>
                    <a:srgbClr val="241F12"/>
                  </a:solidFill>
                </a:uFill>
              </a:rPr>
              <a:t>Recruiting/Hiring/Retaining Highly Qualified Teachers</a:t>
            </a:r>
          </a:p>
          <a:p>
            <a:pPr lvl="1"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endParaRPr sz="1000" dirty="0">
              <a:solidFill>
                <a:schemeClr val="bg1"/>
              </a:solidFill>
              <a:uFill>
                <a:solidFill>
                  <a:srgbClr val="7F7F7F"/>
                </a:solidFill>
              </a:uFill>
            </a:endParaRPr>
          </a:p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2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Being a Title I school also means focusing on parental involvement and making sure that you know your rights as a parent.   </a:t>
            </a:r>
            <a:endParaRPr lang="en-US" sz="2200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lang="en-US" sz="22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We operate as a </a:t>
            </a:r>
            <a:r>
              <a:rPr lang="en-US" sz="2200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schoolwide</a:t>
            </a:r>
            <a:r>
              <a:rPr lang="en-US" sz="22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Title I program</a:t>
            </a:r>
            <a:endParaRPr sz="2200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4180" y="284097"/>
            <a:ext cx="725170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What Does It Mean to be a Title I School?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image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50225" y="-6350"/>
            <a:ext cx="1000125" cy="6870700"/>
          </a:xfrm>
          <a:prstGeom prst="rect">
            <a:avLst/>
          </a:prstGeom>
          <a:ln w="12700">
            <a:miter lim="400000"/>
          </a:ln>
        </p:spPr>
      </p:pic>
      <p:sp>
        <p:nvSpPr>
          <p:cNvPr id="89" name="Shape 89"/>
          <p:cNvSpPr>
            <a:spLocks noGrp="1"/>
          </p:cNvSpPr>
          <p:nvPr>
            <p:ph type="body" idx="1"/>
          </p:nvPr>
        </p:nvSpPr>
        <p:spPr>
          <a:xfrm>
            <a:off x="0" y="1600200"/>
            <a:ext cx="8229600" cy="5257800"/>
          </a:xfrm>
          <a:prstGeom prst="rect">
            <a:avLst/>
          </a:prstGeom>
        </p:spPr>
        <p:txBody>
          <a:bodyPr/>
          <a:lstStyle/>
          <a:p>
            <a:pPr marL="250678" lvl="0" indent="-210038">
              <a:lnSpc>
                <a:spcPct val="90000"/>
              </a:lnSpc>
              <a:buFont typeface="Arial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sz="2000" dirty="0">
                <a:solidFill>
                  <a:srgbClr val="241F12"/>
                </a:solidFill>
                <a:uFill>
                  <a:solidFill>
                    <a:srgbClr val="241F12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Standard 1:</a:t>
            </a:r>
            <a:r>
              <a:rPr sz="200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sz="2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Welcoming All Families/Dar la Bienvenida a Todas las Familias </a:t>
            </a:r>
          </a:p>
          <a:p>
            <a:pPr lvl="0">
              <a:lnSpc>
                <a:spcPct val="90000"/>
              </a:lnSpc>
              <a:buFont typeface="Arial"/>
              <a:buChar char="•"/>
              <a:defRPr sz="1800">
                <a:solidFill>
                  <a:srgbClr val="000000"/>
                </a:solidFill>
                <a:uFillTx/>
              </a:defRPr>
            </a:pPr>
            <a:endParaRPr sz="2000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marL="250678" lvl="0" indent="-210038">
              <a:lnSpc>
                <a:spcPct val="90000"/>
              </a:lnSpc>
              <a:buFont typeface="Arial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sz="2000" dirty="0">
                <a:solidFill>
                  <a:srgbClr val="000000"/>
                </a:solidFill>
                <a:uFill>
                  <a:solidFill>
                    <a:srgbClr val="241F12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Standard 2: </a:t>
            </a:r>
            <a:r>
              <a:rPr sz="2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Communicating/Comunicando</a:t>
            </a:r>
            <a:r>
              <a:rPr sz="2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endParaRPr sz="2600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lvl="0">
              <a:lnSpc>
                <a:spcPct val="90000"/>
              </a:lnSpc>
              <a:buFont typeface="Arial"/>
              <a:buChar char="•"/>
              <a:defRPr sz="1800">
                <a:solidFill>
                  <a:srgbClr val="000000"/>
                </a:solidFill>
                <a:uFillTx/>
              </a:defRPr>
            </a:pPr>
            <a:endParaRPr sz="2000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marL="250678" lvl="0" indent="-210038">
              <a:lnSpc>
                <a:spcPct val="90000"/>
              </a:lnSpc>
              <a:buFont typeface="Arial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sz="2000" dirty="0">
                <a:solidFill>
                  <a:srgbClr val="000000"/>
                </a:solidFill>
                <a:uFill>
                  <a:solidFill>
                    <a:srgbClr val="241F12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Standard 3: </a:t>
            </a:r>
            <a:r>
              <a:rPr sz="2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Supporting Student Success/Apoyando el Exito de los </a:t>
            </a:r>
            <a:r>
              <a:rPr lang="en-US" sz="2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			          </a:t>
            </a:r>
            <a:r>
              <a:rPr sz="2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Estudiantes </a:t>
            </a:r>
          </a:p>
          <a:p>
            <a:pPr lvl="0">
              <a:lnSpc>
                <a:spcPct val="90000"/>
              </a:lnSpc>
              <a:buFont typeface="Arial"/>
              <a:buChar char="•"/>
              <a:defRPr sz="1800">
                <a:solidFill>
                  <a:srgbClr val="000000"/>
                </a:solidFill>
                <a:uFillTx/>
              </a:defRPr>
            </a:pPr>
            <a:endParaRPr sz="2000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marL="250678" lvl="0" indent="-210038">
              <a:lnSpc>
                <a:spcPct val="90000"/>
              </a:lnSpc>
              <a:buFont typeface="Arial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sz="2000" dirty="0">
                <a:solidFill>
                  <a:srgbClr val="000000"/>
                </a:solidFill>
                <a:uFill>
                  <a:solidFill>
                    <a:srgbClr val="241F12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Standard 4:</a:t>
            </a:r>
            <a:r>
              <a:rPr sz="2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 Speaking Up for Every Child/Defendiendo a Todos los Niños </a:t>
            </a:r>
          </a:p>
          <a:p>
            <a:pPr lvl="0">
              <a:lnSpc>
                <a:spcPct val="90000"/>
              </a:lnSpc>
              <a:buFont typeface="Arial"/>
              <a:buChar char="•"/>
              <a:defRPr sz="1800">
                <a:solidFill>
                  <a:srgbClr val="000000"/>
                </a:solidFill>
                <a:uFillTx/>
              </a:defRPr>
            </a:pPr>
            <a:endParaRPr sz="2000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marL="250678" lvl="0" indent="-210038">
              <a:lnSpc>
                <a:spcPct val="90000"/>
              </a:lnSpc>
              <a:buFont typeface="Arial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sz="2000" dirty="0">
                <a:solidFill>
                  <a:srgbClr val="000000"/>
                </a:solidFill>
                <a:uFill>
                  <a:solidFill>
                    <a:srgbClr val="241F12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Standard 5:</a:t>
            </a:r>
            <a:r>
              <a:rPr sz="2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 Sharing Power/Poder Compartido</a:t>
            </a:r>
            <a:r>
              <a:rPr sz="2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endParaRPr sz="2600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lvl="0">
              <a:lnSpc>
                <a:spcPct val="90000"/>
              </a:lnSpc>
              <a:buFont typeface="Arial"/>
              <a:buChar char="•"/>
              <a:defRPr sz="1800">
                <a:solidFill>
                  <a:srgbClr val="000000"/>
                </a:solidFill>
                <a:uFillTx/>
              </a:defRPr>
            </a:pPr>
            <a:endParaRPr sz="2000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marL="250678" lvl="0" indent="-210038">
              <a:lnSpc>
                <a:spcPct val="90000"/>
              </a:lnSpc>
              <a:buFont typeface="Arial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sz="2000" dirty="0">
                <a:solidFill>
                  <a:srgbClr val="000000"/>
                </a:solidFill>
                <a:uFill>
                  <a:solidFill>
                    <a:srgbClr val="241F12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Standard 6:</a:t>
            </a:r>
            <a:r>
              <a:rPr sz="2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 Collaborating with Community/Colaborando con la Comunidad</a:t>
            </a:r>
          </a:p>
        </p:txBody>
      </p:sp>
      <p:sp>
        <p:nvSpPr>
          <p:cNvPr id="3" name="Rectangle 2"/>
          <p:cNvSpPr/>
          <p:nvPr/>
        </p:nvSpPr>
        <p:spPr>
          <a:xfrm>
            <a:off x="-1" y="361263"/>
            <a:ext cx="8150225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Parent Involvement Standards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B3A08F-612F-471C-AF12-8F0BF537B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9344" y="677509"/>
            <a:ext cx="5344264" cy="547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581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image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50225" y="-6350"/>
            <a:ext cx="1000125" cy="6870700"/>
          </a:xfrm>
          <a:prstGeom prst="rect">
            <a:avLst/>
          </a:prstGeom>
          <a:ln w="12700">
            <a:miter lim="400000"/>
          </a:ln>
        </p:spPr>
      </p:pic>
      <p:sp>
        <p:nvSpPr>
          <p:cNvPr id="92" name="Shape 92"/>
          <p:cNvSpPr>
            <a:spLocks noGrp="1"/>
          </p:cNvSpPr>
          <p:nvPr>
            <p:ph type="body" idx="1"/>
          </p:nvPr>
        </p:nvSpPr>
        <p:spPr>
          <a:xfrm>
            <a:off x="165100" y="1905000"/>
            <a:ext cx="7912100" cy="4953000"/>
          </a:xfrm>
          <a:prstGeom prst="rect">
            <a:avLst/>
          </a:prstGeom>
        </p:spPr>
        <p:txBody>
          <a:bodyPr/>
          <a:lstStyle/>
          <a:p>
            <a:pPr marL="271682" lvl="0" indent="-231042">
              <a:defRPr sz="1800">
                <a:solidFill>
                  <a:srgbClr val="000000"/>
                </a:solidFill>
                <a:uFillTx/>
              </a:defRPr>
            </a:pPr>
            <a:r>
              <a:rPr sz="22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This plan addresses how the school will implement the parental involvement requirements of the </a:t>
            </a:r>
            <a:r>
              <a:rPr sz="2200" i="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</a:t>
            </a:r>
            <a:r>
              <a:rPr lang="en-US" sz="2200" i="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very Student Succeeds</a:t>
            </a:r>
            <a:r>
              <a:rPr sz="2200" i="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Act</a:t>
            </a:r>
            <a:r>
              <a:rPr lang="en-US" sz="2200" i="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(ESSA)</a:t>
            </a:r>
            <a:r>
              <a:rPr sz="2200" i="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. </a:t>
            </a:r>
            <a:r>
              <a:rPr sz="22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Components include…</a:t>
            </a:r>
            <a:endParaRPr sz="2600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dirty="0">
                <a:solidFill>
                  <a:srgbClr val="000000"/>
                </a:solidFill>
                <a:uFill>
                  <a:solidFill>
                    <a:srgbClr val="241F12"/>
                  </a:solidFill>
                </a:uFill>
              </a:rPr>
              <a:t>How parents can be involved in decision-making and activities 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dirty="0">
                <a:solidFill>
                  <a:srgbClr val="000000"/>
                </a:solidFill>
                <a:uFill>
                  <a:solidFill>
                    <a:srgbClr val="241F12"/>
                  </a:solidFill>
                </a:uFill>
              </a:rPr>
              <a:t>How parental involvement funds are being used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dirty="0">
                <a:solidFill>
                  <a:srgbClr val="000000"/>
                </a:solidFill>
                <a:uFill>
                  <a:solidFill>
                    <a:srgbClr val="241F12"/>
                  </a:solidFill>
                </a:uFill>
              </a:rPr>
              <a:t>How information and training will be provided to parents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dirty="0">
                <a:solidFill>
                  <a:srgbClr val="000000"/>
                </a:solidFill>
                <a:uFill>
                  <a:solidFill>
                    <a:srgbClr val="241F12"/>
                  </a:solidFill>
                </a:uFill>
              </a:rPr>
              <a:t>How the school will build capacity in parents and staff for stronger parental involvement</a:t>
            </a:r>
          </a:p>
          <a:p>
            <a:pPr lvl="1"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endParaRPr sz="500" dirty="0">
              <a:solidFill>
                <a:srgbClr val="000000"/>
              </a:solidFill>
              <a:uFill>
                <a:solidFill>
                  <a:srgbClr val="7F7F7F"/>
                </a:solidFill>
              </a:uFill>
            </a:endParaRPr>
          </a:p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2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You, as a Title I parent</a:t>
            </a:r>
            <a:r>
              <a:rPr lang="en-US" sz="22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/guardian</a:t>
            </a:r>
            <a:r>
              <a:rPr sz="22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have the right to be involved in the development of your school’s Parental Involvement Plan.</a:t>
            </a:r>
          </a:p>
        </p:txBody>
      </p:sp>
      <p:sp>
        <p:nvSpPr>
          <p:cNvPr id="2" name="Rectangle 1"/>
          <p:cNvSpPr/>
          <p:nvPr/>
        </p:nvSpPr>
        <p:spPr>
          <a:xfrm>
            <a:off x="1543865" y="650077"/>
            <a:ext cx="471956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Parent/Family</a:t>
            </a:r>
          </a:p>
          <a:p>
            <a:pPr algn="ctr"/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Engagement Plan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image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50225" y="-6350"/>
            <a:ext cx="1000125" cy="6870700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Shape 105"/>
          <p:cNvSpPr>
            <a:spLocks noGrp="1"/>
          </p:cNvSpPr>
          <p:nvPr>
            <p:ph type="body" idx="1"/>
          </p:nvPr>
        </p:nvSpPr>
        <p:spPr>
          <a:xfrm>
            <a:off x="457200" y="1609726"/>
            <a:ext cx="7239000" cy="4816984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Arial" charset="0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sz="26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Be involved – support PTO, serve on Site-based Decision-Making Committee, serve on School Improvement Plan Committee</a:t>
            </a:r>
          </a:p>
          <a:p>
            <a:pPr>
              <a:buFont typeface="Arial" charset="0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sz="26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Participate – meetings, programs, parent conferences</a:t>
            </a:r>
          </a:p>
          <a:p>
            <a:pPr>
              <a:buFont typeface="Arial" charset="0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sz="26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Parent University</a:t>
            </a:r>
          </a:p>
          <a:p>
            <a:pPr>
              <a:buFont typeface="Arial" charset="0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sz="26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Support</a:t>
            </a:r>
          </a:p>
          <a:p>
            <a:pPr marL="0" indent="0">
              <a:buNone/>
              <a:defRPr sz="1800">
                <a:solidFill>
                  <a:srgbClr val="000000"/>
                </a:solidFill>
                <a:uFillTx/>
              </a:defRPr>
            </a:pPr>
            <a:endParaRPr lang="en-US" sz="2600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0" indent="0"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lang="en-US" sz="26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677449" y="650077"/>
            <a:ext cx="688682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Parent Involvement Policy</a:t>
            </a:r>
          </a:p>
        </p:txBody>
      </p:sp>
      <p:pic>
        <p:nvPicPr>
          <p:cNvPr id="5" name="Picture 4" descr="volunteers-needed-col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2286" y="4376111"/>
            <a:ext cx="2178594" cy="2271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image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50225" y="-27615"/>
            <a:ext cx="1000125" cy="6870700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Shape 120"/>
          <p:cNvSpPr>
            <a:spLocks noGrp="1"/>
          </p:cNvSpPr>
          <p:nvPr>
            <p:ph type="body" idx="1"/>
          </p:nvPr>
        </p:nvSpPr>
        <p:spPr>
          <a:xfrm>
            <a:off x="443459" y="1672653"/>
            <a:ext cx="6893006" cy="4409169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lvl="0">
              <a:buFont typeface="Arial" charset="0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sz="36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Wednesday Folders</a:t>
            </a:r>
          </a:p>
          <a:p>
            <a:pPr lvl="0">
              <a:buFont typeface="Arial" charset="0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sz="36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Progress Reports every 4 ½ weeks</a:t>
            </a:r>
          </a:p>
          <a:p>
            <a:pPr lvl="0">
              <a:buFont typeface="Arial" charset="0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sz="36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Report Cards every 9 weeks</a:t>
            </a:r>
          </a:p>
          <a:p>
            <a:pPr lvl="0">
              <a:buFont typeface="Arial" charset="0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sz="36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Progress Monitoring/Testing Data</a:t>
            </a:r>
          </a:p>
          <a:p>
            <a:pPr lvl="0">
              <a:buFont typeface="Arial" charset="0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sz="36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Behavior Support (as needed)</a:t>
            </a:r>
            <a:endParaRPr sz="3600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lvl="0">
              <a:defRPr sz="1800">
                <a:solidFill>
                  <a:srgbClr val="000000"/>
                </a:solidFill>
                <a:uFillTx/>
              </a:defRPr>
            </a:pPr>
            <a:endParaRPr sz="2600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lvl="0"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endParaRPr sz="2400" dirty="0">
              <a:solidFill>
                <a:srgbClr val="241F12"/>
              </a:solidFill>
              <a:uFill>
                <a:solidFill>
                  <a:srgbClr val="241F12"/>
                </a:solidFill>
              </a:uFill>
            </a:endParaRPr>
          </a:p>
          <a:p>
            <a:pPr lvl="0"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2400" dirty="0">
                <a:solidFill>
                  <a:srgbClr val="241F12"/>
                </a:solidFill>
                <a:uFill>
                  <a:solidFill>
                    <a:srgbClr val="241F12"/>
                  </a:solidFill>
                </a:uFill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449581" y="533096"/>
            <a:ext cx="736451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Reporting Student Progress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image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50225" y="-48880"/>
            <a:ext cx="1000125" cy="6870700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Shape 116"/>
          <p:cNvSpPr>
            <a:spLocks noGrp="1"/>
          </p:cNvSpPr>
          <p:nvPr>
            <p:ph type="body" idx="1"/>
          </p:nvPr>
        </p:nvSpPr>
        <p:spPr>
          <a:xfrm>
            <a:off x="457200" y="1609725"/>
            <a:ext cx="7239000" cy="4924489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6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Parent-teacher conferences are an integral part of maintaining communication between home and school.</a:t>
            </a:r>
          </a:p>
          <a:p>
            <a:pPr>
              <a:defRPr sz="1800">
                <a:solidFill>
                  <a:srgbClr val="000000"/>
                </a:solidFill>
                <a:uFillTx/>
              </a:defRPr>
            </a:pPr>
            <a:r>
              <a:rPr sz="26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There are two district-wide conferences</a:t>
            </a:r>
            <a:r>
              <a:rPr lang="en-US" sz="26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days: </a:t>
            </a:r>
            <a:r>
              <a:rPr lang="en-US" sz="2600" b="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9/11/25</a:t>
            </a:r>
            <a:r>
              <a:rPr lang="en-US" sz="26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</a:t>
            </a:r>
            <a:r>
              <a:rPr sz="26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en-US" sz="2600" b="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1/29/26</a:t>
            </a:r>
            <a:r>
              <a:rPr sz="2600" b="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. </a:t>
            </a:r>
            <a:r>
              <a:rPr sz="26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However</a:t>
            </a:r>
            <a:r>
              <a:rPr lang="en-US" sz="26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</a:t>
            </a:r>
            <a:r>
              <a:rPr sz="26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if you need to have a conference with your child’s teacher, please </a:t>
            </a:r>
            <a:r>
              <a:rPr lang="en-US" sz="26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contact</a:t>
            </a:r>
            <a:r>
              <a:rPr sz="26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the </a:t>
            </a:r>
            <a:r>
              <a:rPr lang="en-US" sz="26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teacher </a:t>
            </a:r>
            <a:r>
              <a:rPr sz="26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to set up an appointment.</a:t>
            </a:r>
          </a:p>
        </p:txBody>
      </p:sp>
      <p:sp>
        <p:nvSpPr>
          <p:cNvPr id="2" name="Rectangle 1"/>
          <p:cNvSpPr/>
          <p:nvPr/>
        </p:nvSpPr>
        <p:spPr>
          <a:xfrm>
            <a:off x="383627" y="382694"/>
            <a:ext cx="752000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Parent-Teacher Conferences</a:t>
            </a:r>
          </a:p>
        </p:txBody>
      </p:sp>
      <p:pic>
        <p:nvPicPr>
          <p:cNvPr id="6" name="Picture 5" descr="student-file-col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3240" y="5455766"/>
            <a:ext cx="906261" cy="962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image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50225" y="-6350"/>
            <a:ext cx="1000125" cy="6870700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Shape 105"/>
          <p:cNvSpPr>
            <a:spLocks noGrp="1"/>
          </p:cNvSpPr>
          <p:nvPr>
            <p:ph type="body" idx="1"/>
          </p:nvPr>
        </p:nvSpPr>
        <p:spPr>
          <a:xfrm>
            <a:off x="457200" y="1609726"/>
            <a:ext cx="7239000" cy="4816984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lvl="0" algn="l">
              <a:defRPr sz="180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PTO </a:t>
            </a:r>
            <a:endParaRPr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lvl="0" algn="l">
              <a:defRPr sz="1800">
                <a:solidFill>
                  <a:srgbClr val="000000"/>
                </a:solidFill>
                <a:uFillTx/>
              </a:defRPr>
            </a:pPr>
            <a:r>
              <a:rPr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Open House</a:t>
            </a:r>
          </a:p>
          <a:p>
            <a:pPr lvl="0" algn="l">
              <a:defRPr sz="1800">
                <a:solidFill>
                  <a:srgbClr val="000000"/>
                </a:solidFill>
                <a:uFillTx/>
              </a:defRPr>
            </a:pPr>
            <a:r>
              <a:rPr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Nine Weeks Honor’s </a:t>
            </a:r>
            <a:r>
              <a:rPr lang="en-US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Programs</a:t>
            </a:r>
          </a:p>
          <a:p>
            <a:pPr>
              <a:defRPr sz="180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Literacy on the Lawn</a:t>
            </a:r>
          </a:p>
          <a:p>
            <a:pPr>
              <a:defRPr sz="180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Family Reading Night at Novel Bookstore </a:t>
            </a:r>
          </a:p>
          <a:p>
            <a:pPr>
              <a:defRPr sz="180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Family Bonding Events </a:t>
            </a:r>
            <a:endParaRPr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lvl="0" algn="l">
              <a:defRPr sz="180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Family Math/Science Night &amp;</a:t>
            </a:r>
            <a:r>
              <a:rPr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Science </a:t>
            </a:r>
            <a:r>
              <a:rPr lang="en-US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Fai</a:t>
            </a:r>
            <a:r>
              <a:rPr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</a:t>
            </a:r>
            <a:endParaRPr lang="en-US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lvl="0" algn="l">
              <a:defRPr sz="180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Seahawk Walk </a:t>
            </a:r>
          </a:p>
          <a:p>
            <a:pPr lvl="0" algn="l">
              <a:defRPr sz="180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Book Fair Volunteers</a:t>
            </a:r>
            <a:endParaRPr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lvl="0" algn="l">
              <a:defRPr sz="180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TCAP </a:t>
            </a:r>
            <a:r>
              <a:rPr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Volunteers</a:t>
            </a:r>
            <a:endParaRPr lang="en-US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lvl="0" algn="l">
              <a:defRPr sz="180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Classroom Volunteers (contact your child’s teacher)</a:t>
            </a:r>
            <a:endParaRPr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lvl="0" algn="l">
              <a:defRPr sz="180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Islander Olympics </a:t>
            </a:r>
            <a:r>
              <a:rPr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Field Day </a:t>
            </a:r>
          </a:p>
          <a:p>
            <a:pPr lvl="0" algn="l">
              <a:defRPr sz="180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Field Trips</a:t>
            </a:r>
          </a:p>
          <a:p>
            <a:pPr lvl="0" algn="l">
              <a:defRPr sz="180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Parent University </a:t>
            </a:r>
          </a:p>
          <a:p>
            <a:pPr lvl="0" algn="l">
              <a:defRPr sz="180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Grandparents Day</a:t>
            </a:r>
          </a:p>
          <a:p>
            <a:pPr lvl="0" algn="l">
              <a:defRPr sz="1800">
                <a:solidFill>
                  <a:srgbClr val="000000"/>
                </a:solidFill>
                <a:uFillTx/>
              </a:defRPr>
            </a:pPr>
            <a:endParaRPr sz="2600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1088" y="650077"/>
            <a:ext cx="7699544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Parent Involvement Activities</a:t>
            </a:r>
          </a:p>
        </p:txBody>
      </p:sp>
      <p:pic>
        <p:nvPicPr>
          <p:cNvPr id="5" name="Picture 5" descr="bus-stop3-col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38799" y="3907831"/>
            <a:ext cx="1478486" cy="2300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24304908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Trebuchet MS"/>
        <a:ea typeface="Trebuchet MS"/>
        <a:cs typeface="Trebuchet MS"/>
      </a:majorFont>
      <a:minorFont>
        <a:latin typeface="Gill Sans"/>
        <a:ea typeface="Gill Sans"/>
        <a:cs typeface="Gill San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2600"/>
        </a:solidFill>
        <a:ln w="9525" cap="flat">
          <a:solidFill>
            <a:srgbClr val="FFFFFF"/>
          </a:solidFill>
          <a:prstDash val="solid"/>
          <a:round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40639" marR="40639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>
              <a:solidFill>
                <a:srgbClr val="FFFFFF"/>
              </a:solidFill>
            </a:uFill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9525" cap="flat">
          <a:solidFill>
            <a:srgbClr val="FFFFFF"/>
          </a:solidFill>
          <a:prstDash val="solid"/>
          <a:round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_activity xmlns="61d2b80f-bbce-4555-9ac5-a2a7d4f75ca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8A01932A7F094CBEF3148B354A32BD" ma:contentTypeVersion="19" ma:contentTypeDescription="Create a new document." ma:contentTypeScope="" ma:versionID="b06597dbb10e976b4a73d089b1800ca3">
  <xsd:schema xmlns:xsd="http://www.w3.org/2001/XMLSchema" xmlns:xs="http://www.w3.org/2001/XMLSchema" xmlns:p="http://schemas.microsoft.com/office/2006/metadata/properties" xmlns:ns1="http://schemas.microsoft.com/sharepoint/v3" xmlns:ns3="61d2b80f-bbce-4555-9ac5-a2a7d4f75ca0" xmlns:ns4="e47951db-ec5a-4133-8821-9e573dd8426a" targetNamespace="http://schemas.microsoft.com/office/2006/metadata/properties" ma:root="true" ma:fieldsID="d8431c9cd46464771bb9bc024c398696" ns1:_="" ns3:_="" ns4:_="">
    <xsd:import namespace="http://schemas.microsoft.com/sharepoint/v3"/>
    <xsd:import namespace="61d2b80f-bbce-4555-9ac5-a2a7d4f75ca0"/>
    <xsd:import namespace="e47951db-ec5a-4133-8821-9e573dd8426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1:_ip_UnifiedCompliancePolicyProperties" minOccurs="0"/>
                <xsd:element ref="ns1:_ip_UnifiedCompliancePolicyUIAction" minOccurs="0"/>
                <xsd:element ref="ns3:_activity" minOccurs="0"/>
                <xsd:element ref="ns3:MediaServiceSearchProperties" minOccurs="0"/>
                <xsd:element ref="ns3:MediaLengthInSeconds" minOccurs="0"/>
                <xsd:element ref="ns3:MediaServiceObjectDetectorVersion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d2b80f-bbce-4555-9ac5-a2a7d4f75c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6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7951db-ec5a-4133-8821-9e573dd8426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F3F275C-B26A-4799-A0D8-B9DCAE04866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DDD28F-BCB5-466C-BC67-2E6804C3225E}">
  <ds:schemaRefs>
    <ds:schemaRef ds:uri="http://schemas.microsoft.com/sharepoint/v3"/>
    <ds:schemaRef ds:uri="http://www.w3.org/XML/1998/namespace"/>
    <ds:schemaRef ds:uri="http://schemas.microsoft.com/office/infopath/2007/PartnerControls"/>
    <ds:schemaRef ds:uri="http://purl.org/dc/terms/"/>
    <ds:schemaRef ds:uri="61d2b80f-bbce-4555-9ac5-a2a7d4f75ca0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e47951db-ec5a-4133-8821-9e573dd8426a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3133115-5D2B-4400-8765-07951780D4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1d2b80f-bbce-4555-9ac5-a2a7d4f75ca0"/>
    <ds:schemaRef ds:uri="e47951db-ec5a-4133-8821-9e573dd8426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13626</TotalTime>
  <Words>745</Words>
  <Application>Microsoft Office PowerPoint</Application>
  <PresentationFormat>On-screen Show (4:3)</PresentationFormat>
  <Paragraphs>118</Paragraphs>
  <Slides>18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ArialUnicodeMS</vt:lpstr>
      <vt:lpstr>Calibri</vt:lpstr>
      <vt:lpstr>Garamond</vt:lpstr>
      <vt:lpstr>Helvetica</vt:lpstr>
      <vt:lpstr>Lucida Grande</vt:lpstr>
      <vt:lpstr>Times New Roman</vt:lpstr>
      <vt:lpstr>Wingdings</vt:lpstr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 are a level 3 school!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TRINA M HOLLY</dc:creator>
  <cp:lastModifiedBy>TAMARA P MCCRAY</cp:lastModifiedBy>
  <cp:revision>233</cp:revision>
  <cp:lastPrinted>2016-09-08T22:18:02Z</cp:lastPrinted>
  <dcterms:modified xsi:type="dcterms:W3CDTF">2025-09-26T15:29:25Z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0x010100838A01932A7F094CBEF3148B354A32BD</vt:lpwstr>
  </property>
</Properties>
</file>