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7" r:id="rId5"/>
    <p:sldId id="265" r:id="rId6"/>
    <p:sldId id="260" r:id="rId7"/>
    <p:sldId id="272" r:id="rId8"/>
    <p:sldId id="262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99FF33"/>
    <a:srgbClr val="FF6600"/>
    <a:srgbClr val="FF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376-01F9-4F97-9FFE-BA318248B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5C516-3932-42C5-BC79-146D44144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60AD7-6533-436A-9FE1-3D4BD74A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56C8C-B16D-4162-812A-6415DD97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70EA9-6ED5-4803-929E-F51AD262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4687-4569-4841-B7AA-FDF681FD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0AC17-D743-4DA9-BDCE-4364F458B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F17E-9219-4AEF-BA20-FBA7C0C4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3D51-0975-4C70-9B1B-979BC9C0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3961B-7EB3-4ED7-BCC7-6FBCC89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1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14216-1D9B-4144-8577-16578EC8B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23CF2-193A-406D-B019-30C0E1005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D52C4-C974-4221-BD40-DA138D73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AE25-5F4C-4FC7-AEF7-231CC4A7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71C5-194D-4ECD-9FEC-3404BFEB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8468-A7C6-40FC-B598-A78937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D2E5D-6694-49CE-8BE6-642D450A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DE00-6864-46C4-A46C-FB68AA53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9FD6E-0591-4122-A236-0BE6955F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E0E1-F9A5-416E-BED5-1F2EE837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482C-A25A-4733-B1C2-FCF154F3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C6744-EA87-44EF-AD60-16E45253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EBD12-AFDD-4E7F-806C-959CAD85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7B733-6228-4C93-B8C8-A4F738D7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22410-0B11-43FE-AB0F-4BC6F287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316-3812-45B0-A7A5-AEDDFEF3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D768-CC7D-4E5B-B5D6-F1140FEF4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DC120-0545-4C58-BBF8-7860E595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4B844-B14F-4976-8BD3-06F00644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5BAB-3D45-41C8-A3A5-CAE26718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D7438-CBC4-42C2-9D53-2E34B212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C227-77C5-4D90-8122-07F2DF64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10DF-30BD-42ED-B75B-3EF70460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6129-B118-4B4E-A1FD-B39AF3DA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E4EA6-6CA1-417F-8898-4A3C92B8B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7CE58-5DB8-4145-BC82-939AAF349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51D0A-2147-4B84-9A29-3F9C0EA3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DCE83-BA8A-4E5E-B3C0-F265F84D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A0BDE-2398-405D-A202-849872C9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F913-506A-48D0-AC0C-B5C612E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7699D-343F-4946-B47C-410A2C50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942E2-34F0-4111-920B-5E5A3FF0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6930D-4CC7-48D5-8070-48B0A224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6618B-4730-4D10-B127-48A46A2B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DC88A-0DF0-4817-808D-40B0958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38D8-5ABC-48C3-BD71-E2EE1950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3D6B-482D-43C1-B25A-4BE96917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5939-301E-4F5B-A596-412D7AE9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D6A4C-F234-4728-B07C-54FA8B846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B925F-0687-4640-9C25-E8BEC7B0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3C892-49E0-448C-9F2F-D59312F7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B5DE3-B5F8-41EE-A370-C2712B0D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85C-94AF-4591-B102-B5A667CE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73772-6F1E-4BF7-A3C0-1F91DD6FF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C51D4-98D3-499D-9BA5-E047C324F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3252D-7EA4-4B40-84F6-109260AF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D0D4-75C1-4FDF-A991-1B404016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0602C-DA16-4276-AE4A-5B1CA75E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0FAC6-20B6-422E-B5AD-A07CD1B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BF6F-1DD0-474C-9446-2EDD1E222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980-FF4A-4EF9-8304-5607ED526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80AC-DD61-411F-A9D9-317D8420F45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697BE-9CAF-419B-8379-E6931A2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5A54-8F9B-436B-8991-F99029A5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416E-7E7A-41A7-B18E-591C9A9FC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6D4A-24E2-45C4-8935-15A59D18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Welcome to the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st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 Senior Meeting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October 29, 2025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3B865-B81E-4FD9-A369-7696FA246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1" y="1463039"/>
            <a:ext cx="5349240" cy="7910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Please Remember: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F4ED4-CC63-4596-9349-4E45F3135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4067"/>
            <a:ext cx="5157787" cy="43753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Be respectful of the speakers and your fellow classmates.  This mean </a:t>
            </a:r>
            <a:r>
              <a:rPr lang="en-US" sz="2400" b="1" dirty="0"/>
              <a:t>NO TALKING</a:t>
            </a:r>
            <a:r>
              <a:rPr lang="en-US" sz="2400" dirty="0"/>
              <a:t> while others have the floor!</a:t>
            </a:r>
          </a:p>
          <a:p>
            <a:r>
              <a:rPr lang="en-US" sz="2400" dirty="0"/>
              <a:t>Pay attention!  Take notes if need be.  Ask questions!</a:t>
            </a:r>
          </a:p>
          <a:p>
            <a:r>
              <a:rPr lang="en-US" sz="2400" dirty="0"/>
              <a:t>Share the information with your families – direct them to the Senior Website</a:t>
            </a:r>
          </a:p>
          <a:p>
            <a:r>
              <a:rPr lang="en-US" sz="2400" dirty="0"/>
              <a:t>Check your school email!!  </a:t>
            </a:r>
            <a:r>
              <a:rPr lang="en-US" sz="2400" b="1" dirty="0"/>
              <a:t>LOTS</a:t>
            </a:r>
            <a:r>
              <a:rPr lang="en-US" sz="2400" dirty="0"/>
              <a:t> of important Senior information will be communicated to you via email!</a:t>
            </a:r>
          </a:p>
          <a:p>
            <a:r>
              <a:rPr lang="en-US" sz="2400" dirty="0"/>
              <a:t>These meetings are </a:t>
            </a:r>
            <a:r>
              <a:rPr lang="en-US" sz="2400" b="1" i="1" u="sng" dirty="0"/>
              <a:t>REQUIRED</a:t>
            </a:r>
            <a:r>
              <a:rPr lang="en-US" sz="2400" dirty="0"/>
              <a:t> for all Seniors, including those attending Running Start.  Please plan accordingly!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All About Respect | Why Is Respect Important? | Kids Helpline">
            <a:extLst>
              <a:ext uri="{FF2B5EF4-FFF2-40B4-BE49-F238E27FC236}">
                <a16:creationId xmlns:a16="http://schemas.microsoft.com/office/drawing/2014/main" id="{B7D5CA3D-CD08-4D6A-B27E-1C947C59FF5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2116907"/>
            <a:ext cx="5183188" cy="37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1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0B74-6CAF-4F7D-9352-07BD851D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43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Berlin Sans FB Demi" panose="020E0802020502020306" pitchFamily="34" charset="0"/>
              </a:rPr>
              <a:t>Seniors </a:t>
            </a:r>
            <a:br>
              <a:rPr lang="en-US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en-US">
                <a:solidFill>
                  <a:srgbClr val="0070C0"/>
                </a:solidFill>
                <a:latin typeface="Berlin Sans FB Demi" panose="020E0802020502020306" pitchFamily="34" charset="0"/>
              </a:rPr>
              <a:t>PAY ATTENTION!!  This is important!!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98DA5-403B-44E2-9B35-A5412911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4464424"/>
            <a:ext cx="5515131" cy="1721223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D77DB8-113A-B8B2-2700-8FCFD282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1" y="1981441"/>
            <a:ext cx="6052457" cy="40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5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4EE-5FBF-E446-76B4-FF9D9743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Doulos SIL" panose="02000500070000020004" pitchFamily="2" charset="0"/>
              </a:rPr>
              <a:t>Annual ‘26’ Class Photo</a:t>
            </a:r>
          </a:p>
        </p:txBody>
      </p:sp>
      <p:pic>
        <p:nvPicPr>
          <p:cNvPr id="5" name="Content Placeholder 4" descr="A green football field with black lines and orange dots&#10;&#10;AI-generated content may be incorrect.">
            <a:extLst>
              <a:ext uri="{FF2B5EF4-FFF2-40B4-BE49-F238E27FC236}">
                <a16:creationId xmlns:a16="http://schemas.microsoft.com/office/drawing/2014/main" id="{FC9D6921-0903-4985-5BEE-DD7E86B1D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41537"/>
            <a:ext cx="8207829" cy="40850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5F727-8FED-E361-F846-D94513763B6B}"/>
              </a:ext>
            </a:extLst>
          </p:cNvPr>
          <p:cNvSpPr txBox="1"/>
          <p:nvPr/>
        </p:nvSpPr>
        <p:spPr>
          <a:xfrm>
            <a:off x="283029" y="2511652"/>
            <a:ext cx="1458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Concessions,</a:t>
            </a:r>
          </a:p>
          <a:p>
            <a:r>
              <a:rPr lang="en-US" dirty="0"/>
              <a:t>Main Gate</a:t>
            </a:r>
          </a:p>
          <a:p>
            <a:r>
              <a:rPr lang="en-US" dirty="0"/>
              <a:t>Bathrooms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5E2A3-4FC8-FCE5-07F9-BA9ADFB0D622}"/>
              </a:ext>
            </a:extLst>
          </p:cNvPr>
          <p:cNvSpPr txBox="1"/>
          <p:nvPr/>
        </p:nvSpPr>
        <p:spPr>
          <a:xfrm>
            <a:off x="4582886" y="1687286"/>
            <a:ext cx="31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 Stands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D9BF4-6574-6D72-5A6C-288B4464F31F}"/>
              </a:ext>
            </a:extLst>
          </p:cNvPr>
          <p:cNvSpPr txBox="1"/>
          <p:nvPr/>
        </p:nvSpPr>
        <p:spPr>
          <a:xfrm>
            <a:off x="10428515" y="2666999"/>
            <a:ext cx="1012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 8</a:t>
            </a:r>
            <a:r>
              <a:rPr lang="en-US" baseline="30000" dirty="0"/>
              <a:t>th</a:t>
            </a:r>
            <a:r>
              <a:rPr lang="en-US" dirty="0"/>
              <a:t> and Student Parking Entrance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7BEE6-D9C7-1EF3-3F5A-D739AE86B119}"/>
              </a:ext>
            </a:extLst>
          </p:cNvPr>
          <p:cNvSpPr txBox="1"/>
          <p:nvPr/>
        </p:nvSpPr>
        <p:spPr>
          <a:xfrm>
            <a:off x="3418114" y="5988382"/>
            <a:ext cx="581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Visitor Stands – student will look towards the visitors stand with their back to the home stands	</a:t>
            </a:r>
          </a:p>
        </p:txBody>
      </p:sp>
    </p:spTree>
    <p:extLst>
      <p:ext uri="{BB962C8B-B14F-4D97-AF65-F5344CB8AC3E}">
        <p14:creationId xmlns:p14="http://schemas.microsoft.com/office/powerpoint/2010/main" val="51839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701-F757-4AAF-8C1A-B0E55592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354493"/>
            <a:ext cx="11098530" cy="902807"/>
          </a:xfr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Agenda and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9106-49A9-4512-8345-D5DAB03B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8596"/>
            <a:ext cx="5665470" cy="46064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Senior Welcome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Mr. Hennig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Xello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and Senior Exit Interview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(Graduation Requirement)</a:t>
            </a:r>
          </a:p>
          <a:p>
            <a:pPr lvl="1"/>
            <a:r>
              <a:rPr lang="en-US" sz="2500" dirty="0">
                <a:solidFill>
                  <a:schemeClr val="accent6">
                    <a:lumMod val="50000"/>
                  </a:schemeClr>
                </a:solidFill>
              </a:rPr>
              <a:t>Ms. Vermeulen</a:t>
            </a:r>
            <a:endParaRPr lang="en-US" sz="2500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Cap &amp; Gown Orders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Mike Annis, Jostens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Parent Sponsored Senior Activities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Last Chance for Senior Merch!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Yearbook Deadlines and Senior Group Photo!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Mr. Blakney 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QRCode for 10/29/2025 Senior Meeting Attendance">
            <a:extLst>
              <a:ext uri="{FF2B5EF4-FFF2-40B4-BE49-F238E27FC236}">
                <a16:creationId xmlns:a16="http://schemas.microsoft.com/office/drawing/2014/main" id="{98266C9F-DA3D-4DBF-A732-1C230C1E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0" y="1428596"/>
            <a:ext cx="505206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9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744-1343-41F8-8369-55B384C7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55" y="75774"/>
            <a:ext cx="7428393" cy="1041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Arial Black"/>
              </a:rPr>
              <a:t>Have you done your </a:t>
            </a:r>
            <a:r>
              <a:rPr lang="en-US" sz="4000" b="1" err="1">
                <a:solidFill>
                  <a:srgbClr val="00B050"/>
                </a:solidFill>
                <a:latin typeface="Arial Black"/>
              </a:rPr>
              <a:t>Xello</a:t>
            </a:r>
            <a:r>
              <a:rPr lang="en-US" sz="4000" b="1">
                <a:solidFill>
                  <a:srgbClr val="00B050"/>
                </a:solidFill>
                <a:latin typeface="Arial Black"/>
              </a:rPr>
              <a:t>?</a:t>
            </a:r>
            <a:br>
              <a:rPr lang="en-US" b="1">
                <a:latin typeface="Arial Black" panose="020B0A04020102020204" pitchFamily="34" charset="0"/>
              </a:rPr>
            </a:br>
            <a:r>
              <a:rPr lang="en-US" b="1">
                <a:solidFill>
                  <a:srgbClr val="00B050"/>
                </a:solidFill>
                <a:latin typeface="Arial Narrow"/>
              </a:rPr>
              <a:t>*Graduation Requirement*</a:t>
            </a:r>
          </a:p>
        </p:txBody>
      </p:sp>
      <p:pic>
        <p:nvPicPr>
          <p:cNvPr id="1032" name="Picture 8" descr="Green graduation cap icon - Free green graduation cap icons">
            <a:extLst>
              <a:ext uri="{FF2B5EF4-FFF2-40B4-BE49-F238E27FC236}">
                <a16:creationId xmlns:a16="http://schemas.microsoft.com/office/drawing/2014/main" id="{88C1E8BD-9D1A-426B-B3F7-037D0DB68B2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10135323" y="75774"/>
            <a:ext cx="1899213" cy="17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gh School Resume Template &amp; Writing Tips | Resume Companion">
            <a:extLst>
              <a:ext uri="{FF2B5EF4-FFF2-40B4-BE49-F238E27FC236}">
                <a16:creationId xmlns:a16="http://schemas.microsoft.com/office/drawing/2014/main" id="{9811C39F-B269-4505-B643-93B9D6D3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642" y="1113986"/>
            <a:ext cx="4305780" cy="5536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FB9AC5-4F99-BB87-6506-416E38630665}"/>
              </a:ext>
            </a:extLst>
          </p:cNvPr>
          <p:cNvSpPr/>
          <p:nvPr/>
        </p:nvSpPr>
        <p:spPr>
          <a:xfrm>
            <a:off x="615862" y="1275858"/>
            <a:ext cx="4777727" cy="5387777"/>
          </a:xfrm>
          <a:prstGeom prst="rect">
            <a:avLst/>
          </a:prstGeom>
          <a:solidFill>
            <a:srgbClr val="00B01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441FA-3827-09D1-5A4E-DC438D5FFD0D}"/>
              </a:ext>
            </a:extLst>
          </p:cNvPr>
          <p:cNvSpPr txBox="1"/>
          <p:nvPr/>
        </p:nvSpPr>
        <p:spPr>
          <a:xfrm>
            <a:off x="619695" y="1347074"/>
            <a:ext cx="4677044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Please write a 200-400 word response to Senior Exit Interview Question #1. Your response should address each of the four parts of the question and provide the reader with a clear picture of the plan you have created for yourself after high school </a:t>
            </a:r>
            <a:endParaRPr lang="en-US" sz="1700" b="1">
              <a:solidFill>
                <a:schemeClr val="bg1"/>
              </a:solidFill>
              <a:cs typeface="Calibri"/>
            </a:endParaRPr>
          </a:p>
          <a:p>
            <a:r>
              <a:rPr lang="en-US" sz="1700" b="1" i="1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For example: continuing your education in two or four year college, starting an apprenticeship, entering military service, or joining the work force... </a:t>
            </a:r>
            <a:endParaRPr lang="en-US" sz="1700" b="1" i="1">
              <a:solidFill>
                <a:schemeClr val="bg1"/>
              </a:solidFill>
              <a:cs typeface="Calibri"/>
            </a:endParaRPr>
          </a:p>
          <a:p>
            <a:pPr algn="l"/>
            <a:endParaRPr lang="en-US" sz="1700" b="1" i="0">
              <a:solidFill>
                <a:schemeClr val="bg1"/>
              </a:solidFill>
              <a:latin typeface="Aptos Display"/>
              <a:ea typeface="proxima-nova"/>
              <a:cs typeface="proxima-nova"/>
            </a:endParaRPr>
          </a:p>
          <a:p>
            <a:pPr algn="l"/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QUESTION #1:</a:t>
            </a:r>
          </a:p>
          <a:p>
            <a:pPr algn="l">
              <a:buFont typeface=""/>
              <a:buChar char="•"/>
            </a:pPr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Summarize your plan for life after high school, including career and learning goals.</a:t>
            </a:r>
          </a:p>
          <a:p>
            <a:pPr algn="l">
              <a:buFont typeface=""/>
              <a:buChar char="•"/>
            </a:pPr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How have you prepared for these goals, and what further steps will you take to achieve them?</a:t>
            </a:r>
          </a:p>
          <a:p>
            <a:pPr algn="l">
              <a:buFont typeface=""/>
              <a:buChar char="•"/>
            </a:pPr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How do your plan and goals relate to your skills, interests, and values?</a:t>
            </a:r>
          </a:p>
          <a:p>
            <a:pPr algn="l">
              <a:buFont typeface=""/>
              <a:buChar char="•"/>
            </a:pPr>
            <a:r>
              <a:rPr lang="en-US" sz="1700" b="1" i="0">
                <a:solidFill>
                  <a:schemeClr val="bg1"/>
                </a:solidFill>
                <a:latin typeface="Aptos Display"/>
                <a:ea typeface="proxima-nova"/>
                <a:cs typeface="proxima-nova"/>
              </a:rPr>
              <a:t>Include a realistic financial plan for achieving your goals.  </a:t>
            </a:r>
            <a:endParaRPr lang="en-US" sz="1700" b="1">
              <a:solidFill>
                <a:schemeClr val="bg1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5003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EEC75-E8B1-7EEF-294A-AE2F5DCFC8D8}"/>
              </a:ext>
            </a:extLst>
          </p:cNvPr>
          <p:cNvSpPr txBox="1"/>
          <p:nvPr/>
        </p:nvSpPr>
        <p:spPr>
          <a:xfrm>
            <a:off x="575892" y="1105395"/>
            <a:ext cx="3090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 Black"/>
                <a:cs typeface="Calibri" panose="020F0502020204030204"/>
              </a:rPr>
              <a:t>SENIOR EXIT </a:t>
            </a:r>
            <a:endParaRPr lang="en-US" sz="1600">
              <a:solidFill>
                <a:srgbClr val="C00000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1600" b="1">
                <a:solidFill>
                  <a:srgbClr val="C00000"/>
                </a:solidFill>
                <a:latin typeface="Arial Black"/>
                <a:cs typeface="Calibri" panose="020F0502020204030204"/>
              </a:rPr>
              <a:t>INTERVIEWS 8am</a:t>
            </a:r>
            <a:endParaRPr lang="en-US" sz="160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7" name="Picture 6" descr="136,900+ Well Dressed Stock Illustrations, Royalty-Free Vector Graphics &amp;  Clip Art - iStock | Well dressed man, Well dressed couple, Well dressed  woman">
            <a:extLst>
              <a:ext uri="{FF2B5EF4-FFF2-40B4-BE49-F238E27FC236}">
                <a16:creationId xmlns:a16="http://schemas.microsoft.com/office/drawing/2014/main" id="{9A4B2F44-7383-2043-1720-A4D881E2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15" y="4435071"/>
            <a:ext cx="2241013" cy="2260845"/>
          </a:xfrm>
          <a:prstGeom prst="rect">
            <a:avLst/>
          </a:prstGeom>
        </p:spPr>
      </p:pic>
      <p:pic>
        <p:nvPicPr>
          <p:cNvPr id="8" name="Picture 7" descr="How to Create a Resume That Will Get You Hired">
            <a:extLst>
              <a:ext uri="{FF2B5EF4-FFF2-40B4-BE49-F238E27FC236}">
                <a16:creationId xmlns:a16="http://schemas.microsoft.com/office/drawing/2014/main" id="{93165EA0-EDF6-D74D-AFCA-333E5AC7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691" y="4391630"/>
            <a:ext cx="2733553" cy="23477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EB535-19BA-63A2-5127-BC4F4AB45EC1}"/>
              </a:ext>
            </a:extLst>
          </p:cNvPr>
          <p:cNvSpPr txBox="1"/>
          <p:nvPr/>
        </p:nvSpPr>
        <p:spPr>
          <a:xfrm>
            <a:off x="3945169" y="1316686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2.</a:t>
            </a:r>
          </a:p>
        </p:txBody>
      </p:sp>
      <p:pic>
        <p:nvPicPr>
          <p:cNvPr id="10" name="Picture 9" descr="Premium Vector | February 28 date on calendar vector icon.">
            <a:extLst>
              <a:ext uri="{FF2B5EF4-FFF2-40B4-BE49-F238E27FC236}">
                <a16:creationId xmlns:a16="http://schemas.microsoft.com/office/drawing/2014/main" id="{C6F140B6-517D-B5EB-150B-E6B659488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56" y="1686408"/>
            <a:ext cx="2836400" cy="2260197"/>
          </a:xfrm>
          <a:prstGeom prst="rect">
            <a:avLst/>
          </a:prstGeom>
        </p:spPr>
      </p:pic>
      <p:sp>
        <p:nvSpPr>
          <p:cNvPr id="11" name="Ribbon: Tilted Up 10">
            <a:extLst>
              <a:ext uri="{FF2B5EF4-FFF2-40B4-BE49-F238E27FC236}">
                <a16:creationId xmlns:a16="http://schemas.microsoft.com/office/drawing/2014/main" id="{A48C8AE9-9C63-5070-FDA0-A84331ADD801}"/>
              </a:ext>
            </a:extLst>
          </p:cNvPr>
          <p:cNvSpPr/>
          <p:nvPr/>
        </p:nvSpPr>
        <p:spPr>
          <a:xfrm>
            <a:off x="4436830" y="1155223"/>
            <a:ext cx="3521442" cy="728393"/>
          </a:xfrm>
          <a:prstGeom prst="ribbon2">
            <a:avLst/>
          </a:prstGeom>
          <a:solidFill>
            <a:srgbClr val="00B0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 Black"/>
              </a:rPr>
              <a:t>XELLO</a:t>
            </a:r>
          </a:p>
          <a:p>
            <a:pPr algn="ctr"/>
            <a:r>
              <a:rPr lang="en-US">
                <a:latin typeface="Arial Black"/>
              </a:rPr>
              <a:t>DEADLINE</a:t>
            </a:r>
          </a:p>
        </p:txBody>
      </p:sp>
      <p:pic>
        <p:nvPicPr>
          <p:cNvPr id="12" name="Picture 11" descr="A paper with text on it&#10;&#10;Description automatically generated">
            <a:extLst>
              <a:ext uri="{FF2B5EF4-FFF2-40B4-BE49-F238E27FC236}">
                <a16:creationId xmlns:a16="http://schemas.microsoft.com/office/drawing/2014/main" id="{B922DF1B-12C4-848C-3D83-6B9C4B416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9" y="3948089"/>
            <a:ext cx="2486123" cy="2831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4A1D1-48F5-6D93-7A48-12B1B28ECF1B}"/>
              </a:ext>
            </a:extLst>
          </p:cNvPr>
          <p:cNvSpPr txBox="1"/>
          <p:nvPr/>
        </p:nvSpPr>
        <p:spPr>
          <a:xfrm>
            <a:off x="2412582" y="175733"/>
            <a:ext cx="73537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 Black"/>
                <a:cs typeface="Calibri"/>
              </a:rPr>
              <a:t>SENIOR EXIT INTERVIEW EXPECTATIONS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AE12F-9020-F0EE-791A-F7E702DADCFD}"/>
              </a:ext>
            </a:extLst>
          </p:cNvPr>
          <p:cNvSpPr txBox="1"/>
          <p:nvPr/>
        </p:nvSpPr>
        <p:spPr>
          <a:xfrm>
            <a:off x="212333" y="1345622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60906-AA11-7F3E-2FA0-A46F84DCE243}"/>
              </a:ext>
            </a:extLst>
          </p:cNvPr>
          <p:cNvSpPr txBox="1"/>
          <p:nvPr/>
        </p:nvSpPr>
        <p:spPr>
          <a:xfrm>
            <a:off x="8893347" y="1345623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32EBF-D3D7-3DDA-B3E5-2CAB1BC597BC}"/>
              </a:ext>
            </a:extLst>
          </p:cNvPr>
          <p:cNvSpPr txBox="1"/>
          <p:nvPr/>
        </p:nvSpPr>
        <p:spPr>
          <a:xfrm>
            <a:off x="212333" y="4297167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4.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ACE39C-41AB-F20C-D134-C102E0579243}"/>
              </a:ext>
            </a:extLst>
          </p:cNvPr>
          <p:cNvSpPr txBox="1"/>
          <p:nvPr/>
        </p:nvSpPr>
        <p:spPr>
          <a:xfrm>
            <a:off x="3945169" y="4297167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5.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AAE2C-4C4D-C43E-43EF-8ED63E88B0DD}"/>
              </a:ext>
            </a:extLst>
          </p:cNvPr>
          <p:cNvSpPr txBox="1"/>
          <p:nvPr/>
        </p:nvSpPr>
        <p:spPr>
          <a:xfrm>
            <a:off x="8893346" y="4297166"/>
            <a:ext cx="4957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 Black"/>
                <a:cs typeface="Calibri"/>
              </a:rPr>
              <a:t>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ACEDE1-C40F-1FBC-C2B1-000B8227F586}"/>
              </a:ext>
            </a:extLst>
          </p:cNvPr>
          <p:cNvSpPr txBox="1"/>
          <p:nvPr/>
        </p:nvSpPr>
        <p:spPr>
          <a:xfrm>
            <a:off x="9343120" y="1151126"/>
            <a:ext cx="26722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Aptos Display"/>
              </a:rPr>
              <a:t>Interview times assigned in March via email.</a:t>
            </a:r>
            <a:endParaRPr lang="en-US" b="1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AEB61FF-BF0D-4466-BA49-04FEDAAB47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8799"/>
          <a:stretch>
            <a:fillRect/>
          </a:stretch>
        </p:blipFill>
        <p:spPr>
          <a:xfrm>
            <a:off x="823082" y="1747444"/>
            <a:ext cx="2615052" cy="1957314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B2E497-6A75-4FB8-B3C8-1BAF8B1BC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27" y="1779884"/>
            <a:ext cx="2408169" cy="21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115F-9D89-4330-908B-2E6E8F9D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457200"/>
            <a:ext cx="5658522" cy="1210235"/>
          </a:xfrm>
        </p:spPr>
        <p:txBody>
          <a:bodyPr/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Arial Black" panose="020B0A04020102020204" pitchFamily="34" charset="0"/>
              </a:rPr>
              <a:t>Cap &amp; Gown Orders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D1781C-1CE2-440B-A52E-E855AECE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767" y="268941"/>
            <a:ext cx="4410635" cy="62609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71C2-8624-4FBD-AB62-1B8F76BF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3229"/>
            <a:ext cx="5162979" cy="46466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We are continuing with the Cap, Gown &amp; Stole look!</a:t>
            </a:r>
          </a:p>
          <a:p>
            <a:r>
              <a:rPr lang="en-US" dirty="0"/>
              <a:t>*Cap, Gown &amp; Stole required for all students participating in the Ceremony</a:t>
            </a:r>
          </a:p>
          <a:p>
            <a:r>
              <a:rPr lang="en-US" dirty="0"/>
              <a:t>*Can use a gown from a sibling/friend, provided that they graduated in 2017 or after</a:t>
            </a:r>
          </a:p>
          <a:p>
            <a:r>
              <a:rPr lang="en-US" dirty="0"/>
              <a:t>*Will need to purchase Stole separately (year specific)</a:t>
            </a:r>
          </a:p>
          <a:p>
            <a:r>
              <a:rPr lang="en-US" dirty="0"/>
              <a:t>*Only </a:t>
            </a:r>
            <a:r>
              <a:rPr lang="en-US" sz="1800" dirty="0">
                <a:solidFill>
                  <a:srgbClr val="FF0000"/>
                </a:solidFill>
                <a:latin typeface="Britannic Bold" panose="020B0903060703020204" pitchFamily="34" charset="0"/>
              </a:rPr>
              <a:t>SKYLINE APPROVED </a:t>
            </a:r>
            <a:r>
              <a:rPr lang="en-US" dirty="0"/>
              <a:t>attire can be worn for the ceremony</a:t>
            </a:r>
          </a:p>
          <a:p>
            <a:r>
              <a:rPr lang="en-US" dirty="0"/>
              <a:t>*IB, GPA &amp; Volunteer Cord/Stole info will be sent via email in early March</a:t>
            </a:r>
          </a:p>
          <a:p>
            <a:r>
              <a:rPr lang="en-US" dirty="0"/>
              <a:t>*Caps can be decorated!  Must be school appropriate and should reflect your future plans, hopes or dreams</a:t>
            </a:r>
          </a:p>
          <a:p>
            <a:r>
              <a:rPr lang="en-US" dirty="0"/>
              <a:t>*Culturally significant items can be incorporated with advanced approval – reach out to your Administrator!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2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BD2E-2B70-480D-91B2-13F2AE58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9487"/>
            <a:ext cx="8495598" cy="213189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7030A0"/>
                </a:solidFill>
              </a:rPr>
              <a:t>Parent Sponsored Activities</a:t>
            </a:r>
            <a:br>
              <a:rPr lang="en-US" dirty="0"/>
            </a:b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1800" dirty="0"/>
              <a:t>Take place in the days leading up to and including </a:t>
            </a:r>
            <a:br>
              <a:rPr lang="en-US" sz="1800" dirty="0"/>
            </a:br>
            <a:r>
              <a:rPr lang="en-US" sz="1800" dirty="0"/>
              <a:t>Graduation</a:t>
            </a:r>
            <a:br>
              <a:rPr lang="en-US" sz="1800" dirty="0"/>
            </a:b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1800" dirty="0"/>
              <a:t>Includes Breakfast before the Senior Assembly and the </a:t>
            </a:r>
            <a:br>
              <a:rPr lang="en-US" sz="1800" dirty="0"/>
            </a:br>
            <a:r>
              <a:rPr lang="en-US" sz="1800" dirty="0"/>
              <a:t>All Night Party following Graduation!</a:t>
            </a:r>
            <a:br>
              <a:rPr lang="en-US" sz="1800" dirty="0"/>
            </a:br>
            <a:r>
              <a:rPr lang="en-US" sz="2000" dirty="0">
                <a:sym typeface="Wingdings" panose="05000000000000000000" pitchFamily="2" charset="2"/>
              </a:rPr>
              <a:t></a:t>
            </a:r>
            <a:r>
              <a:rPr lang="en-US" sz="1800" dirty="0"/>
              <a:t>More info can be found on the Senior portion of the </a:t>
            </a:r>
            <a:br>
              <a:rPr lang="en-US" sz="1800" dirty="0"/>
            </a:br>
            <a:r>
              <a:rPr lang="en-US" sz="1800" dirty="0"/>
              <a:t>Skyline Website</a:t>
            </a:r>
          </a:p>
        </p:txBody>
      </p:sp>
      <p:pic>
        <p:nvPicPr>
          <p:cNvPr id="3074" name="Picture 2" descr="4,070,820 Breakfast Stock Photos - Free &amp; Royalty-Free Stock ...">
            <a:extLst>
              <a:ext uri="{FF2B5EF4-FFF2-40B4-BE49-F238E27FC236}">
                <a16:creationId xmlns:a16="http://schemas.microsoft.com/office/drawing/2014/main" id="{4F23C1D9-9CB1-41A6-86D2-F7D31124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6" y="2434792"/>
            <a:ext cx="4688958" cy="39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d Night all night Party: The Once-in-a-Lifetime Event all Graduates Look  Back On – The Spartan Forum">
            <a:extLst>
              <a:ext uri="{FF2B5EF4-FFF2-40B4-BE49-F238E27FC236}">
                <a16:creationId xmlns:a16="http://schemas.microsoft.com/office/drawing/2014/main" id="{72F9EB4A-18F1-4CD5-B5A8-7C2A21B46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7" y="446418"/>
            <a:ext cx="5546435" cy="36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C891E-80F1-4D45-9F4E-608B51C425C0}"/>
              </a:ext>
            </a:extLst>
          </p:cNvPr>
          <p:cNvSpPr txBox="1"/>
          <p:nvPr/>
        </p:nvSpPr>
        <p:spPr>
          <a:xfrm>
            <a:off x="5195164" y="4593515"/>
            <a:ext cx="69968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https://skyline.isd411.org/student-life/seniors</a:t>
            </a:r>
          </a:p>
        </p:txBody>
      </p:sp>
    </p:spTree>
    <p:extLst>
      <p:ext uri="{BB962C8B-B14F-4D97-AF65-F5344CB8AC3E}">
        <p14:creationId xmlns:p14="http://schemas.microsoft.com/office/powerpoint/2010/main" val="38389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543" y="2898578"/>
            <a:ext cx="4471627" cy="3959422"/>
          </a:xfrm>
          <a:custGeom>
            <a:avLst/>
            <a:gdLst/>
            <a:ahLst/>
            <a:cxnLst/>
            <a:rect l="l" t="t" r="r" b="b"/>
            <a:pathLst>
              <a:path w="6707440" h="5939133">
                <a:moveTo>
                  <a:pt x="6707440" y="0"/>
                </a:moveTo>
                <a:lnTo>
                  <a:pt x="0" y="0"/>
                </a:lnTo>
                <a:lnTo>
                  <a:pt x="0" y="5939133"/>
                </a:lnTo>
                <a:lnTo>
                  <a:pt x="6707440" y="5939133"/>
                </a:lnTo>
                <a:lnTo>
                  <a:pt x="6707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1721" y="4046486"/>
            <a:ext cx="6013892" cy="1044914"/>
          </a:xfrm>
          <a:custGeom>
            <a:avLst/>
            <a:gdLst/>
            <a:ahLst/>
            <a:cxnLst/>
            <a:rect l="l" t="t" r="r" b="b"/>
            <a:pathLst>
              <a:path w="9020838" h="1567371">
                <a:moveTo>
                  <a:pt x="0" y="0"/>
                </a:moveTo>
                <a:lnTo>
                  <a:pt x="9020838" y="0"/>
                </a:lnTo>
                <a:lnTo>
                  <a:pt x="9020838" y="1567370"/>
                </a:lnTo>
                <a:lnTo>
                  <a:pt x="0" y="1567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430034" y="191710"/>
            <a:ext cx="3484638" cy="6414105"/>
            <a:chOff x="0" y="0"/>
            <a:chExt cx="1376647" cy="2533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6647" cy="2533967"/>
            </a:xfrm>
            <a:custGeom>
              <a:avLst/>
              <a:gdLst/>
              <a:ahLst/>
              <a:cxnLst/>
              <a:rect l="l" t="t" r="r" b="b"/>
              <a:pathLst>
                <a:path w="1376647" h="2533967">
                  <a:moveTo>
                    <a:pt x="75539" y="0"/>
                  </a:moveTo>
                  <a:lnTo>
                    <a:pt x="1301108" y="0"/>
                  </a:lnTo>
                  <a:cubicBezTo>
                    <a:pt x="1321143" y="0"/>
                    <a:pt x="1340356" y="7959"/>
                    <a:pt x="1354522" y="22125"/>
                  </a:cubicBezTo>
                  <a:cubicBezTo>
                    <a:pt x="1368689" y="36291"/>
                    <a:pt x="1376647" y="55505"/>
                    <a:pt x="1376647" y="75539"/>
                  </a:cubicBezTo>
                  <a:lnTo>
                    <a:pt x="1376647" y="2458428"/>
                  </a:lnTo>
                  <a:cubicBezTo>
                    <a:pt x="1376647" y="2478463"/>
                    <a:pt x="1368689" y="2497676"/>
                    <a:pt x="1354522" y="2511842"/>
                  </a:cubicBezTo>
                  <a:cubicBezTo>
                    <a:pt x="1340356" y="2526009"/>
                    <a:pt x="1321143" y="2533967"/>
                    <a:pt x="1301108" y="2533967"/>
                  </a:cubicBezTo>
                  <a:lnTo>
                    <a:pt x="75539" y="2533967"/>
                  </a:lnTo>
                  <a:cubicBezTo>
                    <a:pt x="55505" y="2533967"/>
                    <a:pt x="36291" y="2526009"/>
                    <a:pt x="22125" y="2511842"/>
                  </a:cubicBezTo>
                  <a:cubicBezTo>
                    <a:pt x="7959" y="2497676"/>
                    <a:pt x="0" y="2478463"/>
                    <a:pt x="0" y="2458428"/>
                  </a:cubicBezTo>
                  <a:lnTo>
                    <a:pt x="0" y="75539"/>
                  </a:lnTo>
                  <a:cubicBezTo>
                    <a:pt x="0" y="55505"/>
                    <a:pt x="7959" y="36291"/>
                    <a:pt x="22125" y="22125"/>
                  </a:cubicBezTo>
                  <a:cubicBezTo>
                    <a:pt x="36291" y="7959"/>
                    <a:pt x="55505" y="0"/>
                    <a:pt x="75539" y="0"/>
                  </a:cubicBezTo>
                  <a:close/>
                </a:path>
              </a:pathLst>
            </a:custGeom>
            <a:solidFill>
              <a:srgbClr val="9FC0D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376647" cy="2619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8645747" y="860703"/>
            <a:ext cx="3004748" cy="2485591"/>
          </a:xfrm>
          <a:custGeom>
            <a:avLst/>
            <a:gdLst/>
            <a:ahLst/>
            <a:cxnLst/>
            <a:rect l="l" t="t" r="r" b="b"/>
            <a:pathLst>
              <a:path w="4507122" h="3728387">
                <a:moveTo>
                  <a:pt x="0" y="0"/>
                </a:moveTo>
                <a:lnTo>
                  <a:pt x="4507123" y="0"/>
                </a:lnTo>
                <a:lnTo>
                  <a:pt x="4507123" y="3728387"/>
                </a:lnTo>
                <a:lnTo>
                  <a:pt x="0" y="3728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1182"/>
            </a:stretch>
          </a:blipFill>
        </p:spPr>
      </p:sp>
      <p:sp>
        <p:nvSpPr>
          <p:cNvPr id="9" name="Freeform 9"/>
          <p:cNvSpPr/>
          <p:nvPr/>
        </p:nvSpPr>
        <p:spPr>
          <a:xfrm rot="5400000" flipH="1">
            <a:off x="-255989" y="244894"/>
            <a:ext cx="4469659" cy="3957680"/>
          </a:xfrm>
          <a:custGeom>
            <a:avLst/>
            <a:gdLst/>
            <a:ahLst/>
            <a:cxnLst/>
            <a:rect l="l" t="t" r="r" b="b"/>
            <a:pathLst>
              <a:path w="6704489" h="5936520">
                <a:moveTo>
                  <a:pt x="6704489" y="0"/>
                </a:moveTo>
                <a:lnTo>
                  <a:pt x="0" y="0"/>
                </a:lnTo>
                <a:lnTo>
                  <a:pt x="0" y="5936520"/>
                </a:lnTo>
                <a:lnTo>
                  <a:pt x="6704489" y="5936520"/>
                </a:lnTo>
                <a:lnTo>
                  <a:pt x="67044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6787" y="853040"/>
            <a:ext cx="8043760" cy="5151921"/>
            <a:chOff x="0" y="0"/>
            <a:chExt cx="3699563" cy="23695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99563" cy="2369521"/>
            </a:xfrm>
            <a:custGeom>
              <a:avLst/>
              <a:gdLst/>
              <a:ahLst/>
              <a:cxnLst/>
              <a:rect l="l" t="t" r="r" b="b"/>
              <a:pathLst>
                <a:path w="3699563" h="2369521">
                  <a:moveTo>
                    <a:pt x="46199" y="0"/>
                  </a:moveTo>
                  <a:lnTo>
                    <a:pt x="3653364" y="0"/>
                  </a:lnTo>
                  <a:cubicBezTo>
                    <a:pt x="3678879" y="0"/>
                    <a:pt x="3699563" y="20684"/>
                    <a:pt x="3699563" y="46199"/>
                  </a:cubicBezTo>
                  <a:lnTo>
                    <a:pt x="3699563" y="2323322"/>
                  </a:lnTo>
                  <a:cubicBezTo>
                    <a:pt x="3699563" y="2348837"/>
                    <a:pt x="3678879" y="2369521"/>
                    <a:pt x="3653364" y="2369521"/>
                  </a:cubicBezTo>
                  <a:lnTo>
                    <a:pt x="46199" y="2369521"/>
                  </a:lnTo>
                  <a:cubicBezTo>
                    <a:pt x="20684" y="2369521"/>
                    <a:pt x="0" y="2348837"/>
                    <a:pt x="0" y="2323322"/>
                  </a:cubicBezTo>
                  <a:lnTo>
                    <a:pt x="0" y="46199"/>
                  </a:lnTo>
                  <a:cubicBezTo>
                    <a:pt x="0" y="20684"/>
                    <a:pt x="20684" y="0"/>
                    <a:pt x="461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699563" cy="24266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endParaRPr sz="12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9859" y="1612186"/>
            <a:ext cx="7637615" cy="205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5"/>
              </a:lnSpc>
            </a:pPr>
            <a:r>
              <a:rPr lang="en-US" sz="9562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Senior Merch  has reopened!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15308" y="3713847"/>
            <a:ext cx="502590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2133" dirty="0">
                <a:solidFill>
                  <a:srgbClr val="5D4C57"/>
                </a:solidFill>
                <a:latin typeface="The Seasons"/>
                <a:ea typeface="The Seasons"/>
                <a:cs typeface="The Seasons"/>
                <a:sym typeface="The Seasons"/>
              </a:rPr>
              <a:t>From October 27 to November 10th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9321" y="4132876"/>
            <a:ext cx="7660468" cy="1774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  <a:spcBef>
                <a:spcPct val="0"/>
              </a:spcBef>
            </a:pPr>
            <a:endParaRPr lang="en-US" sz="3200" b="1" dirty="0">
              <a:solidFill>
                <a:srgbClr val="5D4C57"/>
              </a:solidFill>
              <a:latin typeface="The Seasons Bold"/>
              <a:ea typeface="The Seasons Bold"/>
              <a:cs typeface="The Seasons Bold"/>
            </a:endParaRPr>
          </a:p>
          <a:p>
            <a:pPr algn="ctr">
              <a:lnSpc>
                <a:spcPts val="2147"/>
              </a:lnSpc>
              <a:spcBef>
                <a:spcPct val="0"/>
              </a:spcBef>
            </a:pPr>
            <a:r>
              <a:rPr lang="en-US" sz="1867" dirty="0">
                <a:solidFill>
                  <a:srgbClr val="5D4C57"/>
                </a:solidFill>
                <a:latin typeface="The Seasons Bold"/>
                <a:ea typeface="The Seasons Bold"/>
                <a:cs typeface="The Seasons Bold"/>
              </a:rPr>
              <a:t>Purchase through </a:t>
            </a:r>
            <a:r>
              <a:rPr lang="en-US" sz="1867" dirty="0" err="1">
                <a:solidFill>
                  <a:srgbClr val="5D4C57"/>
                </a:solidFill>
                <a:latin typeface="The Seasons Bold"/>
                <a:ea typeface="The Seasons Bold"/>
                <a:cs typeface="The Seasons Bold"/>
              </a:rPr>
              <a:t>PayPortal</a:t>
            </a:r>
            <a:r>
              <a:rPr lang="en-US" sz="1867" dirty="0">
                <a:solidFill>
                  <a:srgbClr val="5D4C57"/>
                </a:solidFill>
                <a:latin typeface="The Seasons Bold"/>
                <a:ea typeface="The Seasons Bold"/>
                <a:cs typeface="The Seasons Bold"/>
              </a:rPr>
              <a:t> or with ASB Bookkeeper</a:t>
            </a:r>
          </a:p>
          <a:p>
            <a:pPr algn="ctr">
              <a:lnSpc>
                <a:spcPts val="2147"/>
              </a:lnSpc>
              <a:spcBef>
                <a:spcPct val="0"/>
              </a:spcBef>
            </a:pPr>
            <a:endParaRPr lang="en-US" sz="1867" dirty="0">
              <a:solidFill>
                <a:srgbClr val="5D4C57"/>
              </a:solidFill>
              <a:latin typeface="The Seasons Bold"/>
              <a:ea typeface="The Seasons Bold"/>
              <a:cs typeface="The Seasons Bold"/>
            </a:endParaRPr>
          </a:p>
          <a:p>
            <a:pPr algn="ctr">
              <a:spcBef>
                <a:spcPct val="0"/>
              </a:spcBef>
            </a:pPr>
            <a:r>
              <a:rPr lang="en-US" sz="2133" dirty="0">
                <a:solidFill>
                  <a:srgbClr val="5D4C57"/>
                </a:solidFill>
                <a:latin typeface="The Seasons Bold"/>
                <a:ea typeface="The Seasons Bold"/>
                <a:cs typeface="The Seasons Bold"/>
              </a:rPr>
              <a:t>AVAILABLE FOR PURCHASE: </a:t>
            </a:r>
          </a:p>
          <a:p>
            <a:pPr algn="ctr">
              <a:spcBef>
                <a:spcPct val="0"/>
              </a:spcBef>
            </a:pPr>
            <a:r>
              <a:rPr lang="en-US" sz="2133" dirty="0">
                <a:solidFill>
                  <a:srgbClr val="5D4C57"/>
                </a:solidFill>
                <a:latin typeface="The Seasons Bold"/>
                <a:ea typeface="The Seasons Bold"/>
                <a:cs typeface="The Seasons Bold"/>
              </a:rPr>
              <a:t>Flannel pants, hoodies, crewnecks</a:t>
            </a:r>
            <a:endParaRPr lang="en-US" sz="1200" dirty="0"/>
          </a:p>
          <a:p>
            <a:pPr algn="ctr">
              <a:lnSpc>
                <a:spcPts val="2147"/>
              </a:lnSpc>
              <a:spcBef>
                <a:spcPct val="0"/>
              </a:spcBef>
            </a:pPr>
            <a:endParaRPr lang="en-US" sz="3200" b="1" dirty="0">
              <a:solidFill>
                <a:srgbClr val="5D4C57"/>
              </a:solidFill>
              <a:latin typeface="The Seasons Bold"/>
              <a:ea typeface="The Seasons Bold"/>
              <a:cs typeface="The Seasons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268" y="247885"/>
            <a:ext cx="1353708" cy="6673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943" y="3376743"/>
            <a:ext cx="1354357" cy="670683"/>
          </a:xfrm>
          <a:prstGeom prst="rect">
            <a:avLst/>
          </a:prstGeom>
        </p:spPr>
      </p:pic>
      <p:pic>
        <p:nvPicPr>
          <p:cNvPr id="18" name="Picture 17" descr="IMG_0562.JPEG">
            <a:extLst>
              <a:ext uri="{FF2B5EF4-FFF2-40B4-BE49-F238E27FC236}">
                <a16:creationId xmlns:a16="http://schemas.microsoft.com/office/drawing/2014/main" id="{7B697609-CD84-EDA1-B5C6-3428AC544F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601" t="22298" r="1724" b="18903"/>
          <a:stretch>
            <a:fillRect/>
          </a:stretch>
        </p:blipFill>
        <p:spPr>
          <a:xfrm>
            <a:off x="8674626" y="4043860"/>
            <a:ext cx="3001282" cy="2408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254B-4C62-425A-9279-CA103532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9044"/>
            <a:ext cx="3932237" cy="97686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C000"/>
                </a:solidFill>
                <a:latin typeface="Arial Black" panose="020B0A04020102020204" pitchFamily="34" charset="0"/>
              </a:rPr>
              <a:t>Yearbook Deadlines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330B5-B4E1-4877-937B-28CD3EDE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8942" y="1446028"/>
            <a:ext cx="5827058" cy="5112928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Senior Photos</a:t>
            </a:r>
          </a:p>
          <a:p>
            <a:r>
              <a:rPr lang="en-US" b="1" i="1" dirty="0"/>
              <a:t>Due:  DECEMBER 1, 2025 – HARD DEADLINE</a:t>
            </a:r>
          </a:p>
          <a:p>
            <a:r>
              <a:rPr lang="en-US" dirty="0"/>
              <a:t>Must be well lit, high resolution and school appropriate</a:t>
            </a:r>
          </a:p>
          <a:p>
            <a:r>
              <a:rPr lang="en-US" dirty="0"/>
              <a:t>Submit using the file via the Jostens website using the name format: LAST NAME_FIRST NAME STUDENT ID NO.</a:t>
            </a:r>
          </a:p>
          <a:p>
            <a:endParaRPr lang="en-US" b="1" dirty="0">
              <a:highlight>
                <a:srgbClr val="00FFFF"/>
              </a:highlight>
            </a:endParaRPr>
          </a:p>
          <a:p>
            <a:r>
              <a:rPr lang="en-US" b="1" dirty="0">
                <a:highlight>
                  <a:srgbClr val="00FFFF"/>
                </a:highlight>
              </a:rPr>
              <a:t>Senior Quotes</a:t>
            </a:r>
          </a:p>
          <a:p>
            <a:r>
              <a:rPr lang="en-US" b="1" i="1" dirty="0"/>
              <a:t>Due:  DECEMBER 1, 2025 – HARD DEADLINE</a:t>
            </a:r>
          </a:p>
          <a:p>
            <a:r>
              <a:rPr lang="en-US" dirty="0"/>
              <a:t>Must be spoken out loud, be school appropriate and approved by Mr. Blakney &amp; Administrators.</a:t>
            </a:r>
          </a:p>
          <a:p>
            <a:r>
              <a:rPr lang="en-US" dirty="0"/>
              <a:t>Sign-up can be found using the QR Code on the next slide!</a:t>
            </a:r>
          </a:p>
          <a:p>
            <a:endParaRPr lang="en-US" dirty="0"/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YEARBOOKS ARE STILL ON SALE!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BUY YOURS BY 12/31/24</a:t>
            </a:r>
          </a:p>
        </p:txBody>
      </p:sp>
      <p:pic>
        <p:nvPicPr>
          <p:cNvPr id="2050" name="Picture 2" descr="How to Design Captivating Yearbook Page Layouts | YearbookLife">
            <a:extLst>
              <a:ext uri="{FF2B5EF4-FFF2-40B4-BE49-F238E27FC236}">
                <a16:creationId xmlns:a16="http://schemas.microsoft.com/office/drawing/2014/main" id="{1BF258DF-88B3-4333-AE46-2687F2A4D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1848799"/>
            <a:ext cx="6319013" cy="45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earbook – Vista School">
            <a:extLst>
              <a:ext uri="{FF2B5EF4-FFF2-40B4-BE49-F238E27FC236}">
                <a16:creationId xmlns:a16="http://schemas.microsoft.com/office/drawing/2014/main" id="{F4CD4C81-0FE6-411F-8634-24142EA4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7" y="299043"/>
            <a:ext cx="28384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BABD-CB92-C622-99C6-D244A00D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39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QR Code for Yearbook “STUFF”</a:t>
            </a:r>
            <a:endParaRPr lang="en-US" b="1" dirty="0">
              <a:solidFill>
                <a:srgbClr val="00B05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CB52C-52AF-4CC5-8DE9-5ADC5F91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543050"/>
            <a:ext cx="5425440" cy="4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688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 Display</vt:lpstr>
      <vt:lpstr>Arial</vt:lpstr>
      <vt:lpstr>Arial Black</vt:lpstr>
      <vt:lpstr>Arial Narrow</vt:lpstr>
      <vt:lpstr>Berlin Sans FB Demi</vt:lpstr>
      <vt:lpstr>Bobby Jones</vt:lpstr>
      <vt:lpstr>Britannic Bold</vt:lpstr>
      <vt:lpstr>Calibri</vt:lpstr>
      <vt:lpstr>Calibri Light</vt:lpstr>
      <vt:lpstr>Copperplate Gothic Bold</vt:lpstr>
      <vt:lpstr>Doulos SIL</vt:lpstr>
      <vt:lpstr>The Seasons</vt:lpstr>
      <vt:lpstr>The Seasons Bold</vt:lpstr>
      <vt:lpstr>Office Theme</vt:lpstr>
      <vt:lpstr>Welcome to the  1st Senior Meeting October 29, 2025</vt:lpstr>
      <vt:lpstr>Agenda and Attendance</vt:lpstr>
      <vt:lpstr>Have you done your Xello? *Graduation Requirement*</vt:lpstr>
      <vt:lpstr>PowerPoint Presentation</vt:lpstr>
      <vt:lpstr>Cap &amp; Gown Orders</vt:lpstr>
      <vt:lpstr> Parent Sponsored Activities Take place in the days leading up to and including  Graduation Includes Breakfast before the Senior Assembly and the  All Night Party following Graduation! More info can be found on the Senior portion of the  Skyline Website</vt:lpstr>
      <vt:lpstr>PowerPoint Presentation</vt:lpstr>
      <vt:lpstr>Yearbook Deadlines</vt:lpstr>
      <vt:lpstr>QR Code for Yearbook “STUFF”</vt:lpstr>
      <vt:lpstr>Seniors  PAY ATTENTION!!  This is important!!</vt:lpstr>
      <vt:lpstr>Annual ‘26’ Class Photo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2nd Senior Meeting</dc:title>
  <dc:creator>Hendrickson, Heidi    SHS - Staff</dc:creator>
  <cp:lastModifiedBy>Hendrickson, Heidi    SHS - Staff</cp:lastModifiedBy>
  <cp:revision>10</cp:revision>
  <dcterms:created xsi:type="dcterms:W3CDTF">2023-01-17T21:14:32Z</dcterms:created>
  <dcterms:modified xsi:type="dcterms:W3CDTF">2025-10-29T21:36:34Z</dcterms:modified>
</cp:coreProperties>
</file>