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  <p:sldMasterId id="2147483681" r:id="rId5"/>
  </p:sldMasterIdLst>
  <p:notesMasterIdLst>
    <p:notesMasterId r:id="rId22"/>
  </p:notesMasterIdLst>
  <p:sldIdLst>
    <p:sldId id="286" r:id="rId6"/>
    <p:sldId id="304" r:id="rId7"/>
    <p:sldId id="307" r:id="rId8"/>
    <p:sldId id="295" r:id="rId9"/>
    <p:sldId id="296" r:id="rId10"/>
    <p:sldId id="309" r:id="rId11"/>
    <p:sldId id="293" r:id="rId12"/>
    <p:sldId id="297" r:id="rId13"/>
    <p:sldId id="261" r:id="rId14"/>
    <p:sldId id="305" r:id="rId15"/>
    <p:sldId id="292" r:id="rId16"/>
    <p:sldId id="288" r:id="rId17"/>
    <p:sldId id="289" r:id="rId18"/>
    <p:sldId id="302" r:id="rId19"/>
    <p:sldId id="303" r:id="rId20"/>
    <p:sldId id="280" r:id="rId21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A9A649-B8DA-4C89-AC2D-E09827800C2C}" v="20" dt="2024-03-06T22:48:15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474" y="96"/>
      </p:cViewPr>
      <p:guideLst/>
    </p:cSldViewPr>
  </p:slideViewPr>
  <p:outlineViewPr>
    <p:cViewPr>
      <p:scale>
        <a:sx n="33" d="100"/>
        <a:sy n="33" d="100"/>
      </p:scale>
      <p:origin x="0" y="-75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DE0A0D5-8F98-4CC1-A28E-021F0B6B475C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603C52C-5E29-41AF-BAA3-8217E886D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6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9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Constables assigned to every school in the district ~ $1,100,000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technology needs for 1:1 devices ~ $550,000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Constables assigned to every school in the district ~ $1,100,000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technology needs for 1:1 devices ~ $550,000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substitute costs to cover the additional 2 personal days ~ $190,000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Utility increases of 5% ~ $80,000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Mental health staff local salary match ~ $700,000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cost of 6% salary supplement for non-state funded staff ~ $55,000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competitive local salaries ~ $2,100,000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Expanded athletics program at the new Clayton Middle School ~ $50,000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substitute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costs to cover the additional 2 personal days ~ $190,000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Utility increases of 5% ~ $80,000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 health staff local salary match ~ $700,000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cost of 6% salary supplement for non-state funded staff ~ $55,000 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 competitive local salaries ~ $2,100,000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Expanded athletics program at the new Clayton Middle School ~ $50,000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3C52C-5E29-41AF-BAA3-8217E886DA0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6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4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6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59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3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6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53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72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6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5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1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940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6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2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6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9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5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7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66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1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://www.smyrna.k12.de.us/referendum2024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smyrna.k12.de.us/site/handlers/filedownload.ashx?moduleinstanceid=193&amp;dataid=11938&amp;FileName=SSD%202023%20Annual%20Report.pdf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smyrna.k12.de.us/site/handlers/filedownload.ashx?moduleinstanceid=193&amp;dataid=11938&amp;FileName=SSD%202023%20Annual%20Report.pdf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udio 93">
            <a:hlinkClick r:id="" action="ppaction://media"/>
            <a:extLst>
              <a:ext uri="{FF2B5EF4-FFF2-40B4-BE49-F238E27FC236}">
                <a16:creationId xmlns:a16="http://schemas.microsoft.com/office/drawing/2014/main" id="{ECF33B0E-65B4-D8FA-2037-AD8596EB3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202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323"/>
    </mc:Choice>
    <mc:Fallback xmlns="">
      <p:transition spd="slow" advTm="1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Inflation Impact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735F37-BDB4-FB48-8491-2F6E6382A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6225174"/>
              </p:ext>
            </p:extLst>
          </p:nvPr>
        </p:nvGraphicFramePr>
        <p:xfrm>
          <a:off x="1557867" y="1867959"/>
          <a:ext cx="9084729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671265863"/>
                    </a:ext>
                  </a:extLst>
                </a:gridCol>
                <a:gridCol w="2169582">
                  <a:extLst>
                    <a:ext uri="{9D8B030D-6E8A-4147-A177-3AD203B41FA5}">
                      <a16:colId xmlns:a16="http://schemas.microsoft.com/office/drawing/2014/main" val="4242377954"/>
                    </a:ext>
                  </a:extLst>
                </a:gridCol>
                <a:gridCol w="2248958">
                  <a:extLst>
                    <a:ext uri="{9D8B030D-6E8A-4147-A177-3AD203B41FA5}">
                      <a16:colId xmlns:a16="http://schemas.microsoft.com/office/drawing/2014/main" val="823830203"/>
                    </a:ext>
                  </a:extLst>
                </a:gridCol>
                <a:gridCol w="2037289">
                  <a:extLst>
                    <a:ext uri="{9D8B030D-6E8A-4147-A177-3AD203B41FA5}">
                      <a16:colId xmlns:a16="http://schemas.microsoft.com/office/drawing/2014/main" val="1660442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</a:endParaRP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State Share (77%)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Local Share (23%)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5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Land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096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New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$14,988,514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$4,477,088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$19,465,602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0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CIS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$9,654,018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$2,883,668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$12,537,686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57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NSE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$4,212,218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$1,258,195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$5,470,413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69677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endParaRPr lang="en-US" dirty="0">
                        <a:latin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$28,854,750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$8,618,951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$37,473,701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12335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E17B4-2273-F3B3-9DF0-FCD171AA4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Revised on January 22, 2024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08BF77C4-BCD4-1A5E-9AC4-99639F3D0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770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4450"/>
    </mc:Choice>
    <mc:Fallback xmlns="">
      <p:transition spd="slow" advTm="3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Revised Estimate of Approved Projects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735F37-BDB4-FB48-8491-2F6E6382A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014820"/>
              </p:ext>
            </p:extLst>
          </p:nvPr>
        </p:nvGraphicFramePr>
        <p:xfrm>
          <a:off x="1600200" y="1857375"/>
          <a:ext cx="8992126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671265863"/>
                    </a:ext>
                  </a:extLst>
                </a:gridCol>
                <a:gridCol w="2063749">
                  <a:extLst>
                    <a:ext uri="{9D8B030D-6E8A-4147-A177-3AD203B41FA5}">
                      <a16:colId xmlns:a16="http://schemas.microsoft.com/office/drawing/2014/main" val="4242377954"/>
                    </a:ext>
                  </a:extLst>
                </a:gridCol>
                <a:gridCol w="2288644">
                  <a:extLst>
                    <a:ext uri="{9D8B030D-6E8A-4147-A177-3AD203B41FA5}">
                      <a16:colId xmlns:a16="http://schemas.microsoft.com/office/drawing/2014/main" val="823830203"/>
                    </a:ext>
                  </a:extLst>
                </a:gridCol>
                <a:gridCol w="2010833">
                  <a:extLst>
                    <a:ext uri="{9D8B030D-6E8A-4147-A177-3AD203B41FA5}">
                      <a16:colId xmlns:a16="http://schemas.microsoft.com/office/drawing/2014/main" val="1660442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</a:endParaRP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State Share (77%)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Local Share (23%)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5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Land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US" dirty="0">
                          <a:latin typeface="Times New Roman"/>
                        </a:rPr>
                        <a:t>     $693,000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$207,000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    $900,000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096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New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US" dirty="0">
                          <a:latin typeface="Times New Roman"/>
                        </a:rPr>
                        <a:t> $37,144,014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>
                          <a:latin typeface="Times New Roman"/>
                        </a:rPr>
                        <a:t>$11,094,888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$48,238,902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0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CIS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US" dirty="0">
                          <a:latin typeface="Times New Roman"/>
                        </a:rPr>
                        <a:t> $29,384,918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 $8,777,268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$38,162,186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57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NSE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US" dirty="0">
                          <a:latin typeface="Times New Roman"/>
                        </a:rPr>
                        <a:t> $31,632,318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 $9,448,595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$41,080,913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69677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lvl="1" algn="r"/>
                      <a:endParaRPr lang="en-US" dirty="0">
                        <a:latin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r"/>
                      <a:r>
                        <a:rPr lang="en-US" dirty="0">
                          <a:latin typeface="Times New Roman"/>
                        </a:rPr>
                        <a:t> $98,854,250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$29,527,751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$128,382,001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12335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A04BA0-D8B7-42E1-893E-FCDAD208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Revised on January 22, 2024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76896E-788E-E40D-F65B-129ADD6B8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3981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571"/>
    </mc:Choice>
    <mc:Fallback xmlns="">
      <p:transition spd="slow" advTm="2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Question #1: Market Pressure Funding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735F37-BDB4-FB48-8491-2F6E6382A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604112"/>
              </p:ext>
            </p:extLst>
          </p:nvPr>
        </p:nvGraphicFramePr>
        <p:xfrm>
          <a:off x="2088077" y="1563708"/>
          <a:ext cx="8375090" cy="148335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87545">
                  <a:extLst>
                    <a:ext uri="{9D8B030D-6E8A-4147-A177-3AD203B41FA5}">
                      <a16:colId xmlns:a16="http://schemas.microsoft.com/office/drawing/2014/main" val="2671265863"/>
                    </a:ext>
                  </a:extLst>
                </a:gridCol>
                <a:gridCol w="4187545">
                  <a:extLst>
                    <a:ext uri="{9D8B030D-6E8A-4147-A177-3AD203B41FA5}">
                      <a16:colId xmlns:a16="http://schemas.microsoft.com/office/drawing/2014/main" val="424237795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</a:rPr>
                        <a:t>State Market Pressure Funding</a:t>
                      </a:r>
                      <a:endParaRPr lang="en-US" dirty="0"/>
                    </a:p>
                  </a:txBody>
                  <a:tcPr>
                    <a:solidFill>
                      <a:srgbClr val="ED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/>
                      </a:endParaRPr>
                    </a:p>
                  </a:txBody>
                  <a:tcPr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5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Times New Roman"/>
                        </a:rPr>
                        <a:t>Original Cost of Approved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>
                          <a:latin typeface="Times New Roman"/>
                        </a:rPr>
                        <a:t> $90,908,300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096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Times New Roman"/>
                        </a:rPr>
                        <a:t>Revised Cost of Approved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>
                          <a:latin typeface="Times New Roman"/>
                        </a:rPr>
                        <a:t>$</a:t>
                      </a: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128,382,001</a:t>
                      </a:r>
                      <a:endParaRPr lang="en-US" dirty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001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Times New Roman"/>
                        </a:rPr>
                        <a:t>Inflation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  $37,473,701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6558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B9C320-2411-AA4D-A6A4-4CBC33128987}"/>
              </a:ext>
            </a:extLst>
          </p:cNvPr>
          <p:cNvSpPr txBox="1"/>
          <p:nvPr/>
        </p:nvSpPr>
        <p:spPr>
          <a:xfrm>
            <a:off x="2150411" y="6233999"/>
            <a:ext cx="82848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                          $28,854,750                                    $8,618,951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A green and grey dollar bill&#10;&#10;Description automatically generated">
            <a:extLst>
              <a:ext uri="{FF2B5EF4-FFF2-40B4-BE49-F238E27FC236}">
                <a16:creationId xmlns:a16="http://schemas.microsoft.com/office/drawing/2014/main" id="{D14C04B2-5CF1-511B-878A-2519BC93B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00" r="313" b="28527"/>
          <a:stretch/>
        </p:blipFill>
        <p:spPr>
          <a:xfrm>
            <a:off x="2717855" y="3076091"/>
            <a:ext cx="7149904" cy="3123246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9553EBD-73E8-E3F5-5678-3944C8586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26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77660"/>
    </mc:Choice>
    <mc:Fallback xmlns="">
      <p:transition spd="slow" advTm="7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Market Pressure Impact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7D7C261-84EC-41A6-977C-CEEF715911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950850"/>
              </p:ext>
            </p:extLst>
          </p:nvPr>
        </p:nvGraphicFramePr>
        <p:xfrm>
          <a:off x="1166283" y="1712383"/>
          <a:ext cx="985571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64166">
                  <a:extLst>
                    <a:ext uri="{9D8B030D-6E8A-4147-A177-3AD203B41FA5}">
                      <a16:colId xmlns:a16="http://schemas.microsoft.com/office/drawing/2014/main" val="176856367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3828486049"/>
                    </a:ext>
                  </a:extLst>
                </a:gridCol>
                <a:gridCol w="952493">
                  <a:extLst>
                    <a:ext uri="{9D8B030D-6E8A-4147-A177-3AD203B41FA5}">
                      <a16:colId xmlns:a16="http://schemas.microsoft.com/office/drawing/2014/main" val="3173094638"/>
                    </a:ext>
                  </a:extLst>
                </a:gridCol>
                <a:gridCol w="1296456">
                  <a:extLst>
                    <a:ext uri="{9D8B030D-6E8A-4147-A177-3AD203B41FA5}">
                      <a16:colId xmlns:a16="http://schemas.microsoft.com/office/drawing/2014/main" val="825567898"/>
                    </a:ext>
                  </a:extLst>
                </a:gridCol>
                <a:gridCol w="1005415">
                  <a:extLst>
                    <a:ext uri="{9D8B030D-6E8A-4147-A177-3AD203B41FA5}">
                      <a16:colId xmlns:a16="http://schemas.microsoft.com/office/drawing/2014/main" val="723592390"/>
                    </a:ext>
                  </a:extLst>
                </a:gridCol>
                <a:gridCol w="1071559">
                  <a:extLst>
                    <a:ext uri="{9D8B030D-6E8A-4147-A177-3AD203B41FA5}">
                      <a16:colId xmlns:a16="http://schemas.microsoft.com/office/drawing/2014/main" val="1165703854"/>
                    </a:ext>
                  </a:extLst>
                </a:gridCol>
                <a:gridCol w="1256770">
                  <a:extLst>
                    <a:ext uri="{9D8B030D-6E8A-4147-A177-3AD203B41FA5}">
                      <a16:colId xmlns:a16="http://schemas.microsoft.com/office/drawing/2014/main" val="2451654543"/>
                    </a:ext>
                  </a:extLst>
                </a:gridCol>
                <a:gridCol w="1018645">
                  <a:extLst>
                    <a:ext uri="{9D8B030D-6E8A-4147-A177-3AD203B41FA5}">
                      <a16:colId xmlns:a16="http://schemas.microsoft.com/office/drawing/2014/main" val="2903698307"/>
                    </a:ext>
                  </a:extLst>
                </a:gridCol>
                <a:gridCol w="978956">
                  <a:extLst>
                    <a:ext uri="{9D8B030D-6E8A-4147-A177-3AD203B41FA5}">
                      <a16:colId xmlns:a16="http://schemas.microsoft.com/office/drawing/2014/main" val="71896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  <a:cs typeface="Times New Roman"/>
                        </a:rPr>
                        <a:t>Inc/Dec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Inc/Dec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Impact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Inc/Dec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42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2025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$35.80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$30.23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  <a:cs typeface="Times New Roman"/>
                        </a:rPr>
                        <a:t>FY 2039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$24.66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47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2026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$35.00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$29.43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  <a:cs typeface="Times New Roman"/>
                        </a:rPr>
                        <a:t>FY 2040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$23.87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294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2027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$34.21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$28.64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2041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$23.07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07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2028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$33.41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$27.84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2042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$22.27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8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2029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$32.62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$27.05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2043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$21.48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5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2030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$31.82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$26.25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2044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221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rgbClr val="000000"/>
                          </a:solidFill>
                          <a:latin typeface="Times New Roman"/>
                        </a:rPr>
                        <a:t>FY 2031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$31.02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  <a:cs typeface="Times New Roman"/>
                        </a:rPr>
                        <a:t>($0.80)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FY 2038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$25.46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($0.79)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092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C9D7FB8-3EA7-4B8F-B55D-A2A61FDC17A7}"/>
              </a:ext>
            </a:extLst>
          </p:cNvPr>
          <p:cNvSpPr txBox="1"/>
          <p:nvPr/>
        </p:nvSpPr>
        <p:spPr>
          <a:xfrm>
            <a:off x="771525" y="55245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property with a district average $200,000 market value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Assumes bond sale at a 4.0% interest rate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0E66DE7-B0E8-C1F0-B09A-9F650A1D8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56214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614"/>
    </mc:Choice>
    <mc:Fallback xmlns="">
      <p:transition spd="slow" advTm="19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ilding with a parking lot and a parking lot&#10;&#10;Description automatically generated">
            <a:extLst>
              <a:ext uri="{FF2B5EF4-FFF2-40B4-BE49-F238E27FC236}">
                <a16:creationId xmlns:a16="http://schemas.microsoft.com/office/drawing/2014/main" id="{D22E5BD0-55CA-EC8D-3652-12AA08AA4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3" t="184" r="24330" b="-735"/>
          <a:stretch/>
        </p:blipFill>
        <p:spPr>
          <a:xfrm>
            <a:off x="3538356" y="10"/>
            <a:ext cx="8940292" cy="696723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8D2E3-412C-4503-8EA5-36EEB78F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26" y="617746"/>
            <a:ext cx="4813198" cy="189991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/>
                <a:cs typeface="Times New Roman"/>
              </a:rPr>
              <a:t>Operating Expenses</a:t>
            </a:r>
          </a:p>
        </p:txBody>
      </p:sp>
      <p:pic>
        <p:nvPicPr>
          <p:cNvPr id="5" name="Picture 4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E9B0E36A-2557-7AE8-CF3A-5B2A1DDFA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5" y="5401096"/>
            <a:ext cx="1457325" cy="1457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6A87E-B796-5111-6750-8A09ED83218C}"/>
              </a:ext>
            </a:extLst>
          </p:cNvPr>
          <p:cNvSpPr txBox="1"/>
          <p:nvPr/>
        </p:nvSpPr>
        <p:spPr>
          <a:xfrm>
            <a:off x="341182" y="1936918"/>
            <a:ext cx="368265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Times New Roman"/>
                <a:cs typeface="Calibri" panose="020F0502020204030204"/>
              </a:rPr>
              <a:t>Recruit and hire constables for every school building</a:t>
            </a:r>
            <a:endParaRPr lang="en-US" sz="200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Times New Roman"/>
                <a:cs typeface="Calibri" panose="020F0502020204030204"/>
              </a:rPr>
              <a:t>Deliver mental health supports in every school building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Times New Roman"/>
                <a:cs typeface="Calibri" panose="020F0502020204030204"/>
              </a:rPr>
              <a:t>Maintain competitive salaries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Times New Roman"/>
                <a:cs typeface="Calibri" panose="020F0502020204030204"/>
              </a:rPr>
              <a:t>Enhance student instructional technology materials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Times New Roman"/>
                <a:cs typeface="Calibri" panose="020F0502020204030204"/>
              </a:rPr>
              <a:t>Provide extracurricular activities for the new middle school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5192E1C-D03E-27F9-3A9B-DF9054A2F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28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71"/>
    </mc:Choice>
    <mc:Fallback xmlns="">
      <p:transition spd="slow" advTm="6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group of kids sitting at tables with food&#10;&#10;Description automatically generated">
            <a:extLst>
              <a:ext uri="{FF2B5EF4-FFF2-40B4-BE49-F238E27FC236}">
                <a16:creationId xmlns:a16="http://schemas.microsoft.com/office/drawing/2014/main" id="{A22BCC95-7B10-AC6F-B4AF-95991AD29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001" r="300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86" y="351839"/>
            <a:ext cx="4507024" cy="171664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latin typeface="Times New Roman"/>
                <a:cs typeface="Times New Roman"/>
              </a:rPr>
              <a:t>Question #2: </a:t>
            </a:r>
            <a:br>
              <a:rPr lang="en-US" sz="3600" b="1" dirty="0">
                <a:latin typeface="Times New Roman"/>
                <a:cs typeface="Times New Roman"/>
              </a:rPr>
            </a:br>
            <a:r>
              <a:rPr lang="en-US" sz="3600" b="1" dirty="0">
                <a:latin typeface="Times New Roman"/>
                <a:cs typeface="Times New Roman"/>
              </a:rPr>
              <a:t>Current Expense Referendum</a:t>
            </a:r>
            <a:endParaRPr lang="en-US" sz="3600">
              <a:latin typeface="Times New Roman"/>
              <a:cs typeface="Calibri Light"/>
            </a:endParaRPr>
          </a:p>
        </p:txBody>
      </p:sp>
      <p:pic>
        <p:nvPicPr>
          <p:cNvPr id="13" name="Picture 12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20603E5F-5DCB-B9D7-6969-EE50E6F9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5079B59F-840A-FFC1-89F1-CF59E54EE42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8810567"/>
              </p:ext>
            </p:extLst>
          </p:nvPr>
        </p:nvGraphicFramePr>
        <p:xfrm>
          <a:off x="8358959" y="2876025"/>
          <a:ext cx="3619495" cy="11799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65923">
                  <a:extLst>
                    <a:ext uri="{9D8B030D-6E8A-4147-A177-3AD203B41FA5}">
                      <a16:colId xmlns:a16="http://schemas.microsoft.com/office/drawing/2014/main" val="3621314779"/>
                    </a:ext>
                  </a:extLst>
                </a:gridCol>
                <a:gridCol w="1753572">
                  <a:extLst>
                    <a:ext uri="{9D8B030D-6E8A-4147-A177-3AD203B41FA5}">
                      <a16:colId xmlns:a16="http://schemas.microsoft.com/office/drawing/2014/main" val="3266371598"/>
                    </a:ext>
                  </a:extLst>
                </a:gridCol>
              </a:tblGrid>
              <a:tr h="6447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Year</a:t>
                      </a:r>
                      <a:endParaRPr lang="en-US" dirty="0"/>
                    </a:p>
                  </a:txBody>
                  <a:tcPr anchor="ctr"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dirty="0">
                          <a:latin typeface="Times New Roman"/>
                          <a:cs typeface="Times New Roman"/>
                        </a:rPr>
                        <a:t>Impact</a:t>
                      </a:r>
                    </a:p>
                  </a:txBody>
                  <a:tcPr marL="45720" marR="45720" anchor="ctr"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845323"/>
                  </a:ext>
                </a:extLst>
              </a:tr>
              <a:tr h="535215">
                <a:tc>
                  <a:txBody>
                    <a:bodyPr/>
                    <a:lstStyle/>
                    <a:p>
                      <a:pPr marL="0" lvl="0" algn="ctr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FY 2025+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$242.98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54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61D2EF-42A9-6966-FF4A-5A9368234725}"/>
              </a:ext>
            </a:extLst>
          </p:cNvPr>
          <p:cNvSpPr txBox="1"/>
          <p:nvPr/>
        </p:nvSpPr>
        <p:spPr>
          <a:xfrm>
            <a:off x="8795059" y="2102058"/>
            <a:ext cx="274651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$5,510,000 Annually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E1930E-AE1E-9E5C-9585-B82C30EFA7AC}"/>
              </a:ext>
            </a:extLst>
          </p:cNvPr>
          <p:cNvSpPr txBox="1"/>
          <p:nvPr/>
        </p:nvSpPr>
        <p:spPr>
          <a:xfrm>
            <a:off x="7905829" y="4407684"/>
            <a:ext cx="45167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Times New Roman"/>
                <a:cs typeface="Times New Roman"/>
              </a:rPr>
              <a:t>*For property with a district average </a:t>
            </a:r>
            <a:endParaRPr lang="en-US">
              <a:cs typeface="Calibri" panose="020F0502020204030204"/>
            </a:endParaRPr>
          </a:p>
          <a:p>
            <a:pPr algn="ctr"/>
            <a:r>
              <a:rPr lang="en-US" sz="1400">
                <a:latin typeface="Times New Roman"/>
                <a:cs typeface="Times New Roman"/>
              </a:rPr>
              <a:t>$200,000 market value</a:t>
            </a:r>
            <a:endParaRPr lang="en-US">
              <a:cs typeface="Calibri" panose="020F0502020204030204"/>
            </a:endParaRPr>
          </a:p>
        </p:txBody>
      </p:sp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6F349164-AC51-C544-B32F-8EAC4776F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545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13"/>
    </mc:Choice>
    <mc:Fallback xmlns="">
      <p:transition spd="slow" advTm="3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81648453-62B8-F149-BFBE-77E00A7961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-12567" t="2674" r="12433" b="267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8D2E3-412C-4503-8EA5-36EEB78F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32" y="220441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Times New Roman"/>
                <a:cs typeface="Times New Roman"/>
              </a:rPr>
              <a:t>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26A01E-A472-4F05-95F3-57646D366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001" y="1620376"/>
            <a:ext cx="4746364" cy="41382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Email:  </a:t>
            </a:r>
            <a:r>
              <a:rPr lang="en-US" sz="1600" b="1" dirty="0">
                <a:latin typeface="Times New Roman"/>
                <a:cs typeface="Times New Roman"/>
              </a:rPr>
              <a:t>SmyrnaComms@smyrna.k12.de.us</a:t>
            </a:r>
            <a:endParaRPr lang="en-US" sz="1600">
              <a:ea typeface="Calibri"/>
              <a:cs typeface="Calibri"/>
            </a:endParaRP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District Website:  </a:t>
            </a:r>
            <a:r>
              <a:rPr lang="en-US" sz="1600" b="1" dirty="0">
                <a:latin typeface="Times New Roman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www.smyrna.k12.de.us/referendum2024</a:t>
            </a:r>
            <a:r>
              <a:rPr lang="en-US" sz="1600" b="1" dirty="0">
                <a:latin typeface="Times New Roman"/>
                <a:cs typeface="Times New Roman"/>
              </a:rPr>
              <a:t> 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1600" dirty="0">
                <a:latin typeface="Times New Roman"/>
                <a:cs typeface="Times New Roman"/>
              </a:rPr>
              <a:t>Phone: </a:t>
            </a:r>
            <a:r>
              <a:rPr lang="en-US" sz="1600" b="1" dirty="0">
                <a:latin typeface="Times New Roman"/>
                <a:cs typeface="Times New Roman"/>
              </a:rPr>
              <a:t>(302) 653-8585</a:t>
            </a:r>
            <a:r>
              <a:rPr lang="en-US" sz="1600" dirty="0">
                <a:latin typeface="Times New Roman"/>
                <a:cs typeface="Times New Roman"/>
              </a:rPr>
              <a:t> for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pPr marL="457200" lvl="1"/>
            <a:r>
              <a:rPr lang="en-US" sz="1600" b="1" dirty="0">
                <a:latin typeface="Times New Roman"/>
                <a:cs typeface="Times New Roman"/>
              </a:rPr>
              <a:t>Susan P. Brown</a:t>
            </a:r>
            <a:r>
              <a:rPr lang="en-US" sz="1600" dirty="0">
                <a:latin typeface="Times New Roman"/>
                <a:cs typeface="Times New Roman"/>
              </a:rPr>
              <a:t>,</a:t>
            </a:r>
            <a:r>
              <a:rPr lang="en-US" sz="1600" b="1" dirty="0">
                <a:latin typeface="Times New Roman"/>
                <a:cs typeface="Times New Roman"/>
              </a:rPr>
              <a:t> Ed.</a:t>
            </a:r>
            <a:r>
              <a:rPr lang="en-US" sz="1600" dirty="0">
                <a:latin typeface="Times New Roman"/>
                <a:cs typeface="Times New Roman"/>
              </a:rPr>
              <a:t> </a:t>
            </a:r>
            <a:r>
              <a:rPr lang="en-US" sz="1600" b="1" dirty="0">
                <a:latin typeface="Times New Roman"/>
                <a:cs typeface="Times New Roman"/>
              </a:rPr>
              <a:t>D.</a:t>
            </a:r>
            <a:r>
              <a:rPr lang="en-US" sz="1600" dirty="0">
                <a:latin typeface="Times New Roman"/>
                <a:cs typeface="Times New Roman"/>
              </a:rPr>
              <a:t> </a:t>
            </a:r>
            <a:r>
              <a:rPr lang="en-US" sz="1600" i="1" dirty="0">
                <a:latin typeface="Times New Roman"/>
                <a:cs typeface="Times New Roman"/>
              </a:rPr>
              <a:t>Superintendent</a:t>
            </a:r>
          </a:p>
          <a:p>
            <a:pPr marL="457200" lvl="1"/>
            <a:r>
              <a:rPr lang="en-US" sz="1600" b="1" dirty="0">
                <a:latin typeface="Times New Roman"/>
                <a:cs typeface="Times New Roman"/>
              </a:rPr>
              <a:t>Deborah Judy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i="1" dirty="0">
                <a:latin typeface="Times New Roman"/>
                <a:cs typeface="Times New Roman"/>
              </a:rPr>
              <a:t>Assistant Superintendent</a:t>
            </a:r>
          </a:p>
          <a:p>
            <a:pPr marL="457200" lvl="1"/>
            <a:r>
              <a:rPr lang="en-US" sz="1600" b="1" dirty="0">
                <a:latin typeface="Times New Roman"/>
                <a:cs typeface="Times New Roman"/>
              </a:rPr>
              <a:t>Kelly Holt, </a:t>
            </a:r>
            <a:r>
              <a:rPr lang="en-US" sz="1600" i="1" dirty="0">
                <a:latin typeface="Times New Roman"/>
                <a:cs typeface="Times New Roman"/>
              </a:rPr>
              <a:t>Director of Curriculum</a:t>
            </a:r>
          </a:p>
          <a:p>
            <a:pPr marL="457200" lvl="1"/>
            <a:r>
              <a:rPr lang="en-US" sz="1600" b="1" dirty="0">
                <a:latin typeface="Times New Roman"/>
                <a:cs typeface="Times New Roman"/>
              </a:rPr>
              <a:t>Roger Holt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i="1" dirty="0">
                <a:latin typeface="Times New Roman"/>
                <a:cs typeface="Times New Roman"/>
              </a:rPr>
              <a:t>Director of Operations</a:t>
            </a:r>
          </a:p>
          <a:p>
            <a:pPr marL="457200" lvl="1"/>
            <a:r>
              <a:rPr lang="en-US" sz="1600" b="1" dirty="0">
                <a:latin typeface="Times New Roman"/>
                <a:cs typeface="Times New Roman"/>
              </a:rPr>
              <a:t>Christina Hudson</a:t>
            </a:r>
            <a:r>
              <a:rPr lang="en-US" sz="1600" dirty="0">
                <a:latin typeface="Times New Roman"/>
                <a:cs typeface="Times New Roman"/>
              </a:rPr>
              <a:t>, </a:t>
            </a:r>
            <a:r>
              <a:rPr lang="en-US" sz="1600" i="1" dirty="0">
                <a:latin typeface="Times New Roman"/>
                <a:cs typeface="Times New Roman"/>
              </a:rPr>
              <a:t>Director of Finance</a:t>
            </a:r>
          </a:p>
          <a:p>
            <a:endParaRPr lang="en-US" sz="1400"/>
          </a:p>
        </p:txBody>
      </p:sp>
      <p:pic>
        <p:nvPicPr>
          <p:cNvPr id="9" name="Picture 8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CB533218-0EFA-CF2F-1DB0-0FDE38767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65" y="5401096"/>
            <a:ext cx="1457325" cy="14573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F4AC1C-D291-E2D2-46FC-B621AC413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49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2"/>
    </mc:Choice>
    <mc:Fallback xmlns="">
      <p:transition spd="slow" advTm="4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047F1735-6FB3-B063-56F9-B674BC415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BA3D83-0C21-85D1-FAF0-D844849F9C97}"/>
              </a:ext>
            </a:extLst>
          </p:cNvPr>
          <p:cNvSpPr txBox="1"/>
          <p:nvPr/>
        </p:nvSpPr>
        <p:spPr>
          <a:xfrm>
            <a:off x="2510756" y="240307"/>
            <a:ext cx="718457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Times New Roman"/>
                <a:cs typeface="Calibri"/>
              </a:rPr>
              <a:t>Proud To Be SSD...</a:t>
            </a:r>
            <a:endParaRPr lang="en-US" sz="4400" b="1"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65742-0097-8A27-BD15-B78AA168EECB}"/>
              </a:ext>
            </a:extLst>
          </p:cNvPr>
          <p:cNvSpPr txBox="1"/>
          <p:nvPr/>
        </p:nvSpPr>
        <p:spPr>
          <a:xfrm>
            <a:off x="139229" y="6471355"/>
            <a:ext cx="45550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  <a:hlinkClick r:id="rId6"/>
              </a:rPr>
              <a:t>2023 Annual District Report</a:t>
            </a:r>
            <a:endParaRPr lang="en-US" sz="1400" i="1" dirty="0"/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3B53A9A0-69F1-B009-49EB-96842550A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8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3"/>
    </mc:Choice>
    <mc:Fallback xmlns="">
      <p:transition spd="slow" advTm="2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0228B949-AF1E-6CE4-633B-A20833969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C2B379-00F5-BDB6-E093-BA0A7E5929C5}"/>
              </a:ext>
            </a:extLst>
          </p:cNvPr>
          <p:cNvSpPr txBox="1"/>
          <p:nvPr/>
        </p:nvSpPr>
        <p:spPr>
          <a:xfrm>
            <a:off x="2510756" y="240307"/>
            <a:ext cx="7184571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>
                <a:latin typeface="Times New Roman"/>
                <a:cs typeface="Calibri"/>
              </a:rPr>
              <a:t>Proud To Be SSD...</a:t>
            </a:r>
            <a:endParaRPr lang="en-US" sz="4400" b="1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1EB2A-5A75-2D67-0AAC-C6DBD0655AA7}"/>
              </a:ext>
            </a:extLst>
          </p:cNvPr>
          <p:cNvSpPr txBox="1"/>
          <p:nvPr/>
        </p:nvSpPr>
        <p:spPr>
          <a:xfrm>
            <a:off x="139229" y="6471355"/>
            <a:ext cx="455506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Times New Roman"/>
                <a:cs typeface="Times New Roman"/>
                <a:hlinkClick r:id="rId6"/>
              </a:rPr>
              <a:t>2023 Annual District Report</a:t>
            </a:r>
            <a:endParaRPr lang="en-US" sz="1400" i="1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2F6AA3E5-AF9A-EEF5-D331-A008F3DF6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4879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37"/>
    </mc:Choice>
    <mc:Fallback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child and person looking out a window&#10;&#10;Description automatically generated">
            <a:extLst>
              <a:ext uri="{FF2B5EF4-FFF2-40B4-BE49-F238E27FC236}">
                <a16:creationId xmlns:a16="http://schemas.microsoft.com/office/drawing/2014/main" id="{6819BA11-79A0-903A-8A0E-1AD38A79CE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964" t="4444" r="2964" b="-63"/>
          <a:stretch/>
        </p:blipFill>
        <p:spPr>
          <a:xfrm>
            <a:off x="1" y="10"/>
            <a:ext cx="10125447" cy="68623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05BFB3-CF85-CDB1-9395-D50D9979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93" y="407459"/>
            <a:ext cx="4584189" cy="7992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latin typeface="Times New Roman"/>
                <a:cs typeface="Calibri Light"/>
              </a:rPr>
              <a:t>People and Programs</a:t>
            </a:r>
            <a:endParaRPr lang="en-US" sz="4000" b="1" dirty="0">
              <a:latin typeface="Times New Roman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7381892-39C9-7B92-6BED-6F61CB807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6776" y="1259451"/>
            <a:ext cx="4256105" cy="51503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Addition of 2 safety specialists and 1 constable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Addition of 4 social workers in one intermediate and all secondary schools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Mental Health supports with Social Emotional Learning programs for our students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Expansion of the district’s ELL programs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Implementation of an instructional 1:1 program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Addition of district bus drivers and buses to address driver shortages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New outdoor resources for students: </a:t>
            </a:r>
          </a:p>
          <a:p>
            <a:pPr marL="1200150" lvl="2" indent="-285750">
              <a:lnSpc>
                <a:spcPct val="100000"/>
              </a:lnSpc>
              <a:buFont typeface="Wingdings,Sans-Serif" panose="020B0604020202020204" pitchFamily="34" charset="0"/>
              <a:buChar char="§"/>
            </a:pPr>
            <a:r>
              <a:rPr lang="en-US" sz="1400" dirty="0">
                <a:latin typeface="Times New Roman"/>
                <a:cs typeface="Times New Roman"/>
              </a:rPr>
              <a:t>Outdoor Classrooms</a:t>
            </a:r>
          </a:p>
          <a:p>
            <a:pPr marL="1200150" lvl="2" indent="-285750">
              <a:lnSpc>
                <a:spcPct val="100000"/>
              </a:lnSpc>
              <a:buFont typeface="Wingdings,Sans-Serif" panose="020B0604020202020204" pitchFamily="34" charset="0"/>
              <a:buChar char="§"/>
            </a:pPr>
            <a:r>
              <a:rPr lang="en-US" sz="1400" dirty="0">
                <a:latin typeface="Times New Roman"/>
                <a:cs typeface="Times New Roman"/>
              </a:rPr>
              <a:t>Adaptive playground (Smyrna Elementary) </a:t>
            </a:r>
          </a:p>
          <a:p>
            <a:pPr marL="1200150" lvl="2" indent="-285750">
              <a:lnSpc>
                <a:spcPct val="100000"/>
              </a:lnSpc>
              <a:buFont typeface="Wingdings,Sans-Serif" panose="020B0604020202020204" pitchFamily="34" charset="0"/>
              <a:buChar char="§"/>
            </a:pPr>
            <a:r>
              <a:rPr lang="en-US" sz="1400" dirty="0">
                <a:latin typeface="Times New Roman"/>
                <a:cs typeface="Times New Roman"/>
              </a:rPr>
              <a:t>New paved playground area (JBM Intermediate)</a:t>
            </a:r>
          </a:p>
        </p:txBody>
      </p:sp>
      <p:pic>
        <p:nvPicPr>
          <p:cNvPr id="7" name="Picture 6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E8880951-64D3-89F2-1186-1FA535767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1C50BA-D13B-4578-B0B4-EF3DF2D41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72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9"/>
    </mc:Choice>
    <mc:Fallback xmlns="">
      <p:transition spd="slow" advTm="4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gym with a red and white floor&#10;&#10;Description automatically generated">
            <a:extLst>
              <a:ext uri="{FF2B5EF4-FFF2-40B4-BE49-F238E27FC236}">
                <a16:creationId xmlns:a16="http://schemas.microsoft.com/office/drawing/2014/main" id="{6819BA11-79A0-903A-8A0E-1AD38A79CE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23404" b="2340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05BFB3-CF85-CDB1-9395-D50D99791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2193" y="407459"/>
            <a:ext cx="4584189" cy="79924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>
                <a:latin typeface="Times New Roman"/>
                <a:cs typeface="Calibri Light"/>
              </a:rPr>
              <a:t>Buildings and Safety</a:t>
            </a:r>
            <a:endParaRPr lang="en-US" sz="4000" b="1" dirty="0">
              <a:latin typeface="Times New Roman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7381892-39C9-7B92-6BED-6F61CB807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2943" y="1259451"/>
            <a:ext cx="4869938" cy="51503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85750">
              <a:lnSpc>
                <a:spcPct val="100000"/>
              </a:lnSpc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Major capital project at NSE </a:t>
            </a:r>
            <a:endParaRPr lang="en-US" sz="1600">
              <a:cs typeface="Calibri" panose="020F0502020204030204"/>
            </a:endParaRPr>
          </a:p>
          <a:p>
            <a:pPr marL="1200150" lvl="2" indent="-285750">
              <a:lnSpc>
                <a:spcPct val="100000"/>
              </a:lnSpc>
              <a:buFont typeface="Wingdings,Sans-Serif" panose="020B0604020202020204" pitchFamily="34" charset="0"/>
              <a:buChar char="§"/>
            </a:pPr>
            <a:r>
              <a:rPr lang="en-US" sz="1600" dirty="0">
                <a:latin typeface="Times New Roman"/>
                <a:cs typeface="Times New Roman"/>
              </a:rPr>
              <a:t>New mechanical systems</a:t>
            </a:r>
          </a:p>
          <a:p>
            <a:pPr marL="1200150" lvl="2" indent="-285750">
              <a:lnSpc>
                <a:spcPct val="100000"/>
              </a:lnSpc>
              <a:buFont typeface="Wingdings,Sans-Serif" panose="020B0604020202020204" pitchFamily="34" charset="0"/>
              <a:buChar char="§"/>
            </a:pPr>
            <a:r>
              <a:rPr lang="en-US" sz="1600" dirty="0">
                <a:latin typeface="Times New Roman"/>
                <a:cs typeface="Times New Roman"/>
              </a:rPr>
              <a:t>Ballistic rated vestibule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Chiller rebuild at the Central Plant to effectively cool SHS and SMS facilities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Lighting upgrades that have yielded nearly $30,000 in energy rebates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Bottle filling stations installed and located in all 8 schools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Resurfacing of athletic areas at multiple locations throughout the District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Enhance safety features with access controls and updated cameras, doors and locks throughout the District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Currently upgrading components of  the HVAC system in Smyrna High School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7" name="Picture 6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E8880951-64D3-89F2-1186-1FA535767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B3B16749-BD5F-AB84-45AA-3C1E376BF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2237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3"/>
    </mc:Choice>
    <mc:Fallback xmlns="">
      <p:transition spd="slow" advTm="49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building with a lawn and people walking&#10;&#10;Description automatically generated">
            <a:extLst>
              <a:ext uri="{FF2B5EF4-FFF2-40B4-BE49-F238E27FC236}">
                <a16:creationId xmlns:a16="http://schemas.microsoft.com/office/drawing/2014/main" id="{25326554-2248-3BEC-9397-4E71CCF9FE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0511" r="10511"/>
          <a:stretch/>
        </p:blipFill>
        <p:spPr>
          <a:xfrm>
            <a:off x="2522358" y="10"/>
            <a:ext cx="9664815" cy="687734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C07C9C06-A7DE-5E1D-51CE-E10F52638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5" y="5401096"/>
            <a:ext cx="1457325" cy="1457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D914A0-F868-6D78-576C-4745139FB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" y="-59796"/>
            <a:ext cx="6683022" cy="6673614"/>
          </a:xfrm>
          <a:prstGeom prst="rect">
            <a:avLst/>
          </a:prstGeom>
        </p:spPr>
      </p:pic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C95A57C6-4CFD-780B-8432-EAE5D8109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66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78"/>
    </mc:Choice>
    <mc:Fallback xmlns="">
      <p:transition spd="slow" advTm="5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A building with a car parked in front of it&#10;&#10;Description automatically generated">
            <a:extLst>
              <a:ext uri="{FF2B5EF4-FFF2-40B4-BE49-F238E27FC236}">
                <a16:creationId xmlns:a16="http://schemas.microsoft.com/office/drawing/2014/main" id="{71FA50AF-9D0D-8D2A-AFAE-8B0DAFB0D6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0344" r="1034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BFEEF-45C0-0DFE-13FA-880F8D041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605" y="1787948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 2021, the community supported and approved the following projects:</a:t>
            </a:r>
            <a:endParaRPr lang="en-US" sz="2000" dirty="0">
              <a:latin typeface="Calibri" panose="020F0502020204030204"/>
              <a:cs typeface="Calibri" panose="020F0502020204030204"/>
            </a:endParaRPr>
          </a:p>
          <a:p>
            <a:pPr marL="514350" lvl="1" indent="-285750"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Land Purchase +/- 15 acres across from Sunnyside Elementary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Construction of a New Elementary School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Clayton Intermediate Addition and Renovations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North Smyrna Elementary Addition and Renovations</a:t>
            </a:r>
          </a:p>
        </p:txBody>
      </p:sp>
      <p:pic>
        <p:nvPicPr>
          <p:cNvPr id="7" name="Picture 6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A366DB74-FBBA-CB20-ED0B-FBAA8441B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5" y="5401096"/>
            <a:ext cx="1457325" cy="14573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3BD000-5E95-4F22-CAD2-C8E587E372EB}"/>
              </a:ext>
            </a:extLst>
          </p:cNvPr>
          <p:cNvSpPr txBox="1">
            <a:spLocks/>
          </p:cNvSpPr>
          <p:nvPr/>
        </p:nvSpPr>
        <p:spPr>
          <a:xfrm>
            <a:off x="497008" y="897988"/>
            <a:ext cx="3822189" cy="996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/>
                <a:cs typeface="Calibri Light"/>
              </a:rPr>
              <a:t>Growth Plan</a:t>
            </a:r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DE319BE1-67B3-C1FB-B1E0-601C609D3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832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6"/>
    </mc:Choice>
    <mc:Fallback>
      <p:transition spd="slow" advTm="2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erson looking through a microscope&#10;&#10;Description automatically generated">
            <a:extLst>
              <a:ext uri="{FF2B5EF4-FFF2-40B4-BE49-F238E27FC236}">
                <a16:creationId xmlns:a16="http://schemas.microsoft.com/office/drawing/2014/main" id="{A22BCC95-7B10-AC6F-B4AF-95991AD29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902" y="461580"/>
            <a:ext cx="4507024" cy="6749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latin typeface="Times New Roman"/>
                <a:cs typeface="Times New Roman"/>
              </a:rPr>
              <a:t>Future Grade Alignment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87F4C5-EF17-D622-300E-B7322468C380}"/>
              </a:ext>
            </a:extLst>
          </p:cNvPr>
          <p:cNvGraphicFramePr>
            <a:graphicFrameLocks noGrp="1"/>
          </p:cNvGraphicFramePr>
          <p:nvPr/>
        </p:nvGraphicFramePr>
        <p:xfrm>
          <a:off x="7957594" y="1167113"/>
          <a:ext cx="3870406" cy="4095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10">
                  <a:extLst>
                    <a:ext uri="{9D8B030D-6E8A-4147-A177-3AD203B41FA5}">
                      <a16:colId xmlns:a16="http://schemas.microsoft.com/office/drawing/2014/main" val="819849619"/>
                    </a:ext>
                  </a:extLst>
                </a:gridCol>
                <a:gridCol w="2729696">
                  <a:extLst>
                    <a:ext uri="{9D8B030D-6E8A-4147-A177-3AD203B41FA5}">
                      <a16:colId xmlns:a16="http://schemas.microsoft.com/office/drawing/2014/main" val="1494055173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Grade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School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143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Pre-K – 3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North Smyrna Elementary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3993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 – 3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Clayton Elementary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1374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 – 3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Sunnyside Elementary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2634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 – 3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Smyrna Elementary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0839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– 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New Intermediate School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4356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– 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JBM Intermediate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29253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– 8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Clayton Middle School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4744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– 8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Smyrna Middle School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22525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– 12 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Smyrna High School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5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53595"/>
                  </a:ext>
                </a:extLst>
              </a:tr>
            </a:tbl>
          </a:graphicData>
        </a:graphic>
      </p:graphicFrame>
      <p:pic>
        <p:nvPicPr>
          <p:cNvPr id="13" name="Picture 12" descr="A red and white pipe with a white letter&#10;&#10;Description automatically generated">
            <a:extLst>
              <a:ext uri="{FF2B5EF4-FFF2-40B4-BE49-F238E27FC236}">
                <a16:creationId xmlns:a16="http://schemas.microsoft.com/office/drawing/2014/main" id="{20603E5F-5DCB-B9D7-6969-EE50E6F98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19" y="5401096"/>
            <a:ext cx="1457325" cy="14573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FD134E-B11B-A2A4-2AEC-F46026B31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8"/>
    </mc:Choice>
    <mc:Fallback xmlns="">
      <p:transition spd="slow" advTm="3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EA88-8D83-4F3F-A4C1-4B16E237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latin typeface="Times New Roman"/>
                <a:cs typeface="Times New Roman"/>
              </a:rPr>
              <a:t>Original Estimate of Approved Projects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735F37-BDB4-FB48-8491-2F6E6382A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558067"/>
              </p:ext>
            </p:extLst>
          </p:nvPr>
        </p:nvGraphicFramePr>
        <p:xfrm>
          <a:off x="1557867" y="1867959"/>
          <a:ext cx="9084729" cy="259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671265863"/>
                    </a:ext>
                  </a:extLst>
                </a:gridCol>
                <a:gridCol w="2169582">
                  <a:extLst>
                    <a:ext uri="{9D8B030D-6E8A-4147-A177-3AD203B41FA5}">
                      <a16:colId xmlns:a16="http://schemas.microsoft.com/office/drawing/2014/main" val="4242377954"/>
                    </a:ext>
                  </a:extLst>
                </a:gridCol>
                <a:gridCol w="2248958">
                  <a:extLst>
                    <a:ext uri="{9D8B030D-6E8A-4147-A177-3AD203B41FA5}">
                      <a16:colId xmlns:a16="http://schemas.microsoft.com/office/drawing/2014/main" val="823830203"/>
                    </a:ext>
                  </a:extLst>
                </a:gridCol>
                <a:gridCol w="2037289">
                  <a:extLst>
                    <a:ext uri="{9D8B030D-6E8A-4147-A177-3AD203B41FA5}">
                      <a16:colId xmlns:a16="http://schemas.microsoft.com/office/drawing/2014/main" val="1660442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Times New Roman"/>
                      </a:endParaRP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State Share (77%)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Local Share (23%)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>
                    <a:solidFill>
                      <a:srgbClr val="ED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5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Land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$693,000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$207,000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$900,000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096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New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$22,155,500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$6,617,800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$28,773,300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400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CIS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$19,730,900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$5,893,600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$25,624,500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573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NSE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$27,420,100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$8,190,400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$35,610,500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69677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endParaRPr lang="en-US" dirty="0">
                        <a:latin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96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$69,999,500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$20,908,800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Times New Roman"/>
                        </a:rPr>
                        <a:t>$90,908,300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012335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0E7AB6-508F-4894-DDDD-877358454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463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832"/>
    </mc:Choice>
    <mc:Fallback xmlns="">
      <p:transition spd="slow" advTm="2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0BEB954-4024-4CCF-A9D6-4C00FDC028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96CC85-5758-41C0-8EFD-737AFB6912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10EE66-8707-456F-8F2E-091D581CB030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16c05727-aa75-4e4a-9b5f-8a80a1165891"/>
    <ds:schemaRef ds:uri="http://schemas.microsoft.com/office/2006/metadata/properties"/>
    <ds:schemaRef ds:uri="71af3243-3dd4-4a8d-8c0d-dd76da1f02a5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 design</Template>
  <TotalTime>0</TotalTime>
  <Words>969</Words>
  <Application>Microsoft Office PowerPoint</Application>
  <PresentationFormat>Widescreen</PresentationFormat>
  <Paragraphs>250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Wingdings,Sans-Serif</vt:lpstr>
      <vt:lpstr>Office Theme</vt:lpstr>
      <vt:lpstr>Office Theme</vt:lpstr>
      <vt:lpstr>PowerPoint Presentation</vt:lpstr>
      <vt:lpstr>PowerPoint Presentation</vt:lpstr>
      <vt:lpstr>PowerPoint Presentation</vt:lpstr>
      <vt:lpstr>People and Programs</vt:lpstr>
      <vt:lpstr>Buildings and Safety</vt:lpstr>
      <vt:lpstr>PowerPoint Presentation</vt:lpstr>
      <vt:lpstr>PowerPoint Presentation</vt:lpstr>
      <vt:lpstr>Future Grade Alignment</vt:lpstr>
      <vt:lpstr>Original Estimate of Approved Projects</vt:lpstr>
      <vt:lpstr>Inflation Impact</vt:lpstr>
      <vt:lpstr>Revised Estimate of Approved Projects</vt:lpstr>
      <vt:lpstr>Question #1: Market Pressure Funding</vt:lpstr>
      <vt:lpstr>Market Pressure Impact</vt:lpstr>
      <vt:lpstr>Operating Expenses</vt:lpstr>
      <vt:lpstr>Question #2:  Current Expense Referendum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Smyrna School District </dc:title>
  <dc:creator/>
  <cp:lastModifiedBy/>
  <cp:revision>1329</cp:revision>
  <dcterms:created xsi:type="dcterms:W3CDTF">2023-09-13T15:18:03Z</dcterms:created>
  <dcterms:modified xsi:type="dcterms:W3CDTF">2024-03-06T22:48:24Z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