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484" r:id="rId2"/>
    <p:sldId id="48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4DE098-79E9-4AF6-A659-DE441B0F9FB7}" v="1" dt="2025-10-21T20:43:50.0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mmel, Leah" userId="1aa6f9a2-5b3b-4a05-a30c-1c85d19dca76" providerId="ADAL" clId="{994DE098-79E9-4AF6-A659-DE441B0F9FB7}"/>
    <pc:docChg chg="custSel modSld">
      <pc:chgData name="Hammel, Leah" userId="1aa6f9a2-5b3b-4a05-a30c-1c85d19dca76" providerId="ADAL" clId="{994DE098-79E9-4AF6-A659-DE441B0F9FB7}" dt="2025-10-21T20:43:59.058" v="45" actId="20577"/>
      <pc:docMkLst>
        <pc:docMk/>
      </pc:docMkLst>
      <pc:sldChg chg="modSp mod">
        <pc:chgData name="Hammel, Leah" userId="1aa6f9a2-5b3b-4a05-a30c-1c85d19dca76" providerId="ADAL" clId="{994DE098-79E9-4AF6-A659-DE441B0F9FB7}" dt="2025-10-21T20:43:59.058" v="45" actId="20577"/>
        <pc:sldMkLst>
          <pc:docMk/>
          <pc:sldMk cId="184621896" sldId="484"/>
        </pc:sldMkLst>
        <pc:spChg chg="mod">
          <ac:chgData name="Hammel, Leah" userId="1aa6f9a2-5b3b-4a05-a30c-1c85d19dca76" providerId="ADAL" clId="{994DE098-79E9-4AF6-A659-DE441B0F9FB7}" dt="2025-10-21T20:43:59.058" v="45" actId="20577"/>
          <ac:spMkLst>
            <pc:docMk/>
            <pc:sldMk cId="184621896" sldId="484"/>
            <ac:spMk id="7" creationId="{912BA10F-3E4B-9288-FC61-5BBB2C70DF7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801ED0-D4FA-473F-A253-139AC6A7A2F8}" type="datetimeFigureOut">
              <a:rPr lang="en-US" smtClean="0"/>
              <a:t>10/21/2025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0D9E33-7D40-4826-9947-63363A7EF41E}" type="slidenum">
              <a:rPr lang="en-US" smtClean="0"/>
              <a:t>‹#›</a:t>
            </a:fld>
            <a:endParaRPr lang="en-US"/>
          </a:p>
        </p:txBody>
      </p:sp>
    </p:spTree>
    <p:extLst>
      <p:ext uri="{BB962C8B-B14F-4D97-AF65-F5344CB8AC3E}">
        <p14:creationId xmlns:p14="http://schemas.microsoft.com/office/powerpoint/2010/main" val="145097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3-week challenge is designed to be applicable to any member with or without diabetes. Each week focuses on a different domain of diabetes management. Week 1 is focused on learning about diabetes and healthy lifestyle, Week 2 focuses on carbohydrates, and Week 3 focuses on lifestyle modifications that are centered around eating behaviors. Members are to complete 2 activities from each week to be entered into the challenge. </a:t>
            </a:r>
          </a:p>
        </p:txBody>
      </p:sp>
      <p:sp>
        <p:nvSpPr>
          <p:cNvPr id="4" name="Slide Number Placeholder 3"/>
          <p:cNvSpPr>
            <a:spLocks noGrp="1"/>
          </p:cNvSpPr>
          <p:nvPr>
            <p:ph type="sldNum" sz="quarter" idx="5"/>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DF0177F8-3717-E441-ABD5-E9CC1E0ED1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12176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DF0177F8-3717-E441-ABD5-E9CC1E0ED1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89324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927109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bg1"/>
                </a:solidFill>
              </a:defRPr>
            </a:lvl1pPr>
          </a:lstStyle>
          <a:p>
            <a:r>
              <a:rPr lang="en-US"/>
              <a:t>Section title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bg1"/>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361022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white">
    <p:bg>
      <p:bgPr>
        <a:solidFill>
          <a:schemeClr val="bg1"/>
        </a:solidFill>
        <a:effectLst/>
      </p:bgPr>
    </p:bg>
    <p:spTree>
      <p:nvGrpSpPr>
        <p:cNvPr id="1" name=""/>
        <p:cNvGrpSpPr/>
        <p:nvPr/>
      </p:nvGrpSpPr>
      <p:grpSpPr>
        <a:xfrm>
          <a:off x="0" y="0"/>
          <a:ext cx="0" cy="0"/>
          <a:chOff x="0" y="0"/>
          <a:chExt cx="0" cy="0"/>
        </a:xfrm>
      </p:grpSpPr>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accent1"/>
          </a:solidFill>
          <a:ln w="2643" cap="flat">
            <a:noFill/>
            <a:prstDash val="solid"/>
            <a:miter/>
          </a:ln>
        </p:spPr>
        <p:txBody>
          <a:bodyPr rtlCol="0" anchor="ctr"/>
          <a:lstStyle/>
          <a:p>
            <a:endParaRPr lang="en-US" sz="2400"/>
          </a:p>
        </p:txBody>
      </p:sp>
      <p:sp>
        <p:nvSpPr>
          <p:cNvPr id="4" name="Title 1">
            <a:extLst>
              <a:ext uri="{FF2B5EF4-FFF2-40B4-BE49-F238E27FC236}">
                <a16:creationId xmlns:a16="http://schemas.microsoft.com/office/drawing/2014/main" id="{32768D57-8FE3-E24F-8256-1141A5B24F58}"/>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tx1"/>
                </a:solidFill>
              </a:defRPr>
            </a:lvl1pPr>
          </a:lstStyle>
          <a:p>
            <a:r>
              <a:rPr lang="en-US"/>
              <a:t>Section title</a:t>
            </a:r>
          </a:p>
        </p:txBody>
      </p:sp>
    </p:spTree>
    <p:extLst>
      <p:ext uri="{BB962C8B-B14F-4D97-AF65-F5344CB8AC3E}">
        <p14:creationId xmlns:p14="http://schemas.microsoft.com/office/powerpoint/2010/main" val="824187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3">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Standard layouts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104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357999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109684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862937"/>
            <a:ext cx="9681295" cy="410574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289247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0382" y="6236527"/>
            <a:ext cx="3263948" cy="376096"/>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1906161657"/>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New Format">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5C762BB-EB25-4F1D-A927-7FECA0A2E4A2}"/>
              </a:ext>
            </a:extLst>
          </p:cNvPr>
          <p:cNvSpPr>
            <a:spLocks noGrp="1"/>
          </p:cNvSpPr>
          <p:nvPr>
            <p:ph type="sldNum" sz="quarter" idx="4"/>
          </p:nvPr>
        </p:nvSpPr>
        <p:spPr>
          <a:xfrm>
            <a:off x="11214334" y="6242305"/>
            <a:ext cx="470647" cy="374396"/>
          </a:xfrm>
          <a:prstGeom prst="rect">
            <a:avLst/>
          </a:prstGeom>
        </p:spPr>
        <p:txBody>
          <a:bodyPr vert="horz" lIns="91440" tIns="45720" rIns="91440" bIns="45720" rtlCol="0" anchor="ctr"/>
          <a:lstStyle>
            <a:lvl1pPr algn="r">
              <a:defRPr sz="1067" b="0" i="0">
                <a:solidFill>
                  <a:srgbClr val="002677"/>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2" name="Rectangle 1">
            <a:extLst>
              <a:ext uri="{FF2B5EF4-FFF2-40B4-BE49-F238E27FC236}">
                <a16:creationId xmlns:a16="http://schemas.microsoft.com/office/drawing/2014/main" id="{C5548876-7F20-8D66-4938-C876B50077D7}"/>
              </a:ext>
            </a:extLst>
          </p:cNvPr>
          <p:cNvSpPr/>
          <p:nvPr/>
        </p:nvSpPr>
        <p:spPr bwMode="gray">
          <a:xfrm>
            <a:off x="-1" y="0"/>
            <a:ext cx="3694176" cy="5981700"/>
          </a:xfrm>
          <a:prstGeom prst="rect">
            <a:avLst/>
          </a:prstGeom>
          <a:solidFill>
            <a:schemeClr val="bg1">
              <a:lumMod val="95000"/>
            </a:schemeClr>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US" sz="1400" b="0" i="0" u="none" strike="noStrike" kern="1200" cap="none" spc="0" normalizeH="0" baseline="0" noProof="0">
              <a:ln>
                <a:noFill/>
              </a:ln>
              <a:solidFill>
                <a:srgbClr val="002677"/>
              </a:solidFill>
              <a:effectLst/>
              <a:uLnTx/>
              <a:uFillTx/>
              <a:latin typeface="Georgia"/>
              <a:ea typeface="+mn-ea"/>
              <a:cs typeface="+mn-cs"/>
            </a:endParaRPr>
          </a:p>
        </p:txBody>
      </p:sp>
      <p:sp>
        <p:nvSpPr>
          <p:cNvPr id="7" name="Text Placeholder 8">
            <a:extLst>
              <a:ext uri="{FF2B5EF4-FFF2-40B4-BE49-F238E27FC236}">
                <a16:creationId xmlns:a16="http://schemas.microsoft.com/office/drawing/2014/main" id="{BACED6C0-8A82-F77A-2788-3C62BC68846F}"/>
              </a:ext>
            </a:extLst>
          </p:cNvPr>
          <p:cNvSpPr>
            <a:spLocks noGrp="1"/>
          </p:cNvSpPr>
          <p:nvPr>
            <p:ph type="body" sz="quarter" idx="11" hasCustomPrompt="1"/>
          </p:nvPr>
        </p:nvSpPr>
        <p:spPr>
          <a:xfrm>
            <a:off x="527875" y="1942057"/>
            <a:ext cx="2924452" cy="430887"/>
          </a:xfrm>
        </p:spPr>
        <p:txBody>
          <a:bodyPr tIns="45720" bIns="45720"/>
          <a:lstStyle>
            <a:lvl1pPr marL="0" indent="0">
              <a:buNone/>
              <a:defRPr sz="1600"/>
            </a:lvl1pPr>
            <a:lvl2pPr>
              <a:defRPr sz="1600"/>
            </a:lvl2pPr>
            <a:lvl3pPr>
              <a:defRPr sz="1600"/>
            </a:lvl3pPr>
            <a:lvl4pPr>
              <a:defRPr sz="1600"/>
            </a:lvl4pPr>
            <a:lvl5pPr>
              <a:defRPr sz="1600"/>
            </a:lvl5pPr>
          </a:lstStyle>
          <a:p>
            <a:pPr lvl="0"/>
            <a:r>
              <a:rPr lang="en-US"/>
              <a:t>Click to edit overview</a:t>
            </a:r>
          </a:p>
        </p:txBody>
      </p:sp>
      <p:sp>
        <p:nvSpPr>
          <p:cNvPr id="12" name="Title 1">
            <a:extLst>
              <a:ext uri="{FF2B5EF4-FFF2-40B4-BE49-F238E27FC236}">
                <a16:creationId xmlns:a16="http://schemas.microsoft.com/office/drawing/2014/main" id="{5A45F29D-C9E8-A0C2-451E-6943DAF50AFD}"/>
              </a:ext>
            </a:extLst>
          </p:cNvPr>
          <p:cNvSpPr>
            <a:spLocks noGrp="1"/>
          </p:cNvSpPr>
          <p:nvPr>
            <p:ph type="title"/>
          </p:nvPr>
        </p:nvSpPr>
        <p:spPr>
          <a:xfrm>
            <a:off x="517234" y="555643"/>
            <a:ext cx="2935093" cy="732508"/>
          </a:xfrm>
        </p:spPr>
        <p:txBody>
          <a:bodyPr vert="horz" lIns="91440" tIns="45720" rIns="91440" bIns="45720" rtlCol="0" anchor="t" anchorCtr="0">
            <a:noAutofit/>
          </a:bodyPr>
          <a:lstStyle>
            <a:lvl1pPr>
              <a:lnSpc>
                <a:spcPct val="100000"/>
              </a:lnSpc>
              <a:defRPr lang="en-US" sz="2800"/>
            </a:lvl1pPr>
          </a:lstStyle>
          <a:p>
            <a:pPr lvl="0"/>
            <a:r>
              <a:rPr lang="en-US"/>
              <a:t>Click to edit Master title style</a:t>
            </a:r>
          </a:p>
        </p:txBody>
      </p:sp>
      <p:sp>
        <p:nvSpPr>
          <p:cNvPr id="4" name="Text Placeholder 8">
            <a:extLst>
              <a:ext uri="{FF2B5EF4-FFF2-40B4-BE49-F238E27FC236}">
                <a16:creationId xmlns:a16="http://schemas.microsoft.com/office/drawing/2014/main" id="{6BE0CD42-AB77-AD48-B48B-0E1CE03F4529}"/>
              </a:ext>
            </a:extLst>
          </p:cNvPr>
          <p:cNvSpPr>
            <a:spLocks noGrp="1"/>
          </p:cNvSpPr>
          <p:nvPr>
            <p:ph type="body" sz="quarter" idx="13" hasCustomPrompt="1"/>
          </p:nvPr>
        </p:nvSpPr>
        <p:spPr>
          <a:xfrm>
            <a:off x="3956179" y="555643"/>
            <a:ext cx="7626221" cy="724517"/>
          </a:xfrm>
        </p:spPr>
        <p:txBody>
          <a:bodyPr lIns="0" tIns="45720" rIns="0" bIns="45720" anchor="ctr"/>
          <a:lstStyle>
            <a:lvl1pPr marL="0" indent="0">
              <a:lnSpc>
                <a:spcPct val="100000"/>
              </a:lnSpc>
              <a:spcBef>
                <a:spcPts val="0"/>
              </a:spcBef>
              <a:spcAft>
                <a:spcPts val="0"/>
              </a:spcAft>
              <a:buNone/>
              <a:defRPr sz="1800" b="1"/>
            </a:lvl1pPr>
            <a:lvl2pPr>
              <a:defRPr sz="1600"/>
            </a:lvl2pPr>
            <a:lvl3pPr>
              <a:defRPr sz="1600"/>
            </a:lvl3pPr>
            <a:lvl4pPr>
              <a:defRPr sz="1600"/>
            </a:lvl4pPr>
            <a:lvl5pPr>
              <a:defRPr sz="1600"/>
            </a:lvl5pPr>
          </a:lstStyle>
          <a:p>
            <a:pPr lvl="0"/>
            <a:r>
              <a:rPr lang="en-US"/>
              <a:t>Utilize this space for a meaningful insight.</a:t>
            </a:r>
            <a:br>
              <a:rPr lang="en-US"/>
            </a:br>
            <a:r>
              <a:rPr lang="en-US"/>
              <a:t>Maximum 2 lines. </a:t>
            </a:r>
          </a:p>
        </p:txBody>
      </p:sp>
    </p:spTree>
    <p:custDataLst>
      <p:tags r:id="rId1"/>
    </p:custDataLst>
    <p:extLst>
      <p:ext uri="{BB962C8B-B14F-4D97-AF65-F5344CB8AC3E}">
        <p14:creationId xmlns:p14="http://schemas.microsoft.com/office/powerpoint/2010/main" val="990879479"/>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36345" y="6241565"/>
            <a:ext cx="3283772" cy="366183"/>
          </a:xfrm>
          <a:prstGeom prst="rect">
            <a:avLst/>
          </a:prstGeom>
        </p:spPr>
        <p:txBody>
          <a:bodyPr vert="horz" lIns="91440" tIns="45720" rIns="91440" bIns="45720" rtlCol="0" anchor="ctr"/>
          <a:lstStyle>
            <a:lvl1pPr algn="r">
              <a:buClr>
                <a:schemeClr val="accent1"/>
              </a:buCl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100304" y="1882026"/>
            <a:ext cx="7909277" cy="3093949"/>
          </a:xfrm>
        </p:spPr>
        <p:txBody>
          <a:bodyPr anchor="ctr" anchorCtr="0"/>
          <a:lstStyle>
            <a:lvl1pPr marL="256111" indent="-256111">
              <a:spcBef>
                <a:spcPts val="800"/>
              </a:spcBef>
              <a:spcAft>
                <a:spcPts val="400"/>
              </a:spcAft>
              <a:buClr>
                <a:schemeClr val="accent1"/>
              </a:buClr>
              <a:buFont typeface="+mj-lt"/>
              <a:buAutoNum type="arabicPeriod"/>
              <a:tabLst/>
              <a:defRPr sz="1900"/>
            </a:lvl1pPr>
            <a:lvl2pPr marL="396875" indent="-149225">
              <a:spcBef>
                <a:spcPts val="0"/>
              </a:spcBef>
              <a:spcAft>
                <a:spcPts val="400"/>
              </a:spcAft>
              <a:buClr>
                <a:schemeClr val="accent1"/>
              </a:buClr>
              <a:buFont typeface="Arial" panose="020B0604020202020204" pitchFamily="34" charset="0"/>
              <a:buChar char="•"/>
              <a:tabLst/>
              <a:defRPr sz="1700"/>
            </a:lvl2pPr>
            <a:lvl3pPr marL="520687" indent="-304792">
              <a:spcBef>
                <a:spcPts val="0"/>
              </a:spcBef>
              <a:spcAft>
                <a:spcPts val="400"/>
              </a:spcAft>
              <a:buFont typeface="+mj-lt"/>
              <a:buAutoNum type="arabicPeriod"/>
              <a:defRPr sz="1467"/>
            </a:lvl3pPr>
            <a:lvl4pPr marL="626518" indent="-304792">
              <a:spcBef>
                <a:spcPts val="0"/>
              </a:spcBef>
              <a:spcAft>
                <a:spcPts val="400"/>
              </a:spcAft>
              <a:buFont typeface="+mj-lt"/>
              <a:buAutoNum type="arabicPeriod"/>
              <a:defRPr sz="1400"/>
            </a:lvl4pPr>
            <a:lvl5pPr marL="719649" indent="-304792">
              <a:spcBef>
                <a:spcPts val="0"/>
              </a:spcBef>
              <a:spcAft>
                <a:spcPts val="400"/>
              </a:spcAft>
              <a:buFont typeface="+mj-lt"/>
              <a:buAutoNum type="arabicPeriod"/>
              <a:defRPr sz="1333"/>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77612727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493295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3" y="469286"/>
            <a:ext cx="11082528"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Tree>
    <p:extLst>
      <p:ext uri="{BB962C8B-B14F-4D97-AF65-F5344CB8AC3E}">
        <p14:creationId xmlns:p14="http://schemas.microsoft.com/office/powerpoint/2010/main" val="348091665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nstructions">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357E990A-D700-400B-14FF-496C608CC551}"/>
              </a:ext>
            </a:extLst>
          </p:cNvPr>
          <p:cNvPicPr>
            <a:picLocks noChangeAspect="1"/>
          </p:cNvPicPr>
          <p:nvPr/>
        </p:nvPicPr>
        <p:blipFill>
          <a:blip r:embed="rId2"/>
          <a:stretch>
            <a:fillRect/>
          </a:stretch>
        </p:blipFill>
        <p:spPr>
          <a:xfrm>
            <a:off x="4820575" y="4249039"/>
            <a:ext cx="3444082" cy="1942221"/>
          </a:xfrm>
          <a:prstGeom prst="rect">
            <a:avLst/>
          </a:prstGeom>
          <a:ln>
            <a:solidFill>
              <a:schemeClr val="tx1"/>
            </a:solidFill>
          </a:ln>
        </p:spPr>
      </p:pic>
      <p:pic>
        <p:nvPicPr>
          <p:cNvPr id="39" name="Picture 38">
            <a:extLst>
              <a:ext uri="{FF2B5EF4-FFF2-40B4-BE49-F238E27FC236}">
                <a16:creationId xmlns:a16="http://schemas.microsoft.com/office/drawing/2014/main" id="{09014337-3274-0B20-4401-3F0E75A6A2CC}"/>
              </a:ext>
            </a:extLst>
          </p:cNvPr>
          <p:cNvPicPr>
            <a:picLocks noChangeAspect="1"/>
          </p:cNvPicPr>
          <p:nvPr/>
        </p:nvPicPr>
        <p:blipFill>
          <a:blip r:embed="rId3"/>
          <a:srcRect/>
          <a:stretch/>
        </p:blipFill>
        <p:spPr>
          <a:xfrm>
            <a:off x="8276101" y="4252864"/>
            <a:ext cx="3443146" cy="1936769"/>
          </a:xfrm>
          <a:prstGeom prst="rect">
            <a:avLst/>
          </a:prstGeom>
          <a:ln>
            <a:solidFill>
              <a:schemeClr val="tx1"/>
            </a:solidFill>
          </a:ln>
        </p:spPr>
      </p:pic>
      <p:sp>
        <p:nvSpPr>
          <p:cNvPr id="7" name="Rectangle 6">
            <a:extLst>
              <a:ext uri="{FF2B5EF4-FFF2-40B4-BE49-F238E27FC236}">
                <a16:creationId xmlns:a16="http://schemas.microsoft.com/office/drawing/2014/main" id="{43310477-1515-4A0A-A5E0-880E71B4E025}"/>
              </a:ext>
              <a:ext uri="{C183D7F6-B498-43B3-948B-1728B52AA6E4}">
                <adec:decorative xmlns:adec="http://schemas.microsoft.com/office/drawing/2017/decorative" val="1"/>
              </a:ext>
            </a:extLst>
          </p:cNvPr>
          <p:cNvSpPr/>
          <p:nvPr/>
        </p:nvSpPr>
        <p:spPr bwMode="gray">
          <a:xfrm>
            <a:off x="0" y="1"/>
            <a:ext cx="4528457" cy="6858002"/>
          </a:xfrm>
          <a:prstGeom prst="rect">
            <a:avLst/>
          </a:prstGeom>
          <a:solidFill>
            <a:srgbClr val="FBF9F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8" name="TextBox 7">
            <a:extLst>
              <a:ext uri="{FF2B5EF4-FFF2-40B4-BE49-F238E27FC236}">
                <a16:creationId xmlns:a16="http://schemas.microsoft.com/office/drawing/2014/main" id="{144308BD-A2EF-404E-BE32-E7DA086E8C83}"/>
              </a:ext>
            </a:extLst>
          </p:cNvPr>
          <p:cNvSpPr txBox="1"/>
          <p:nvPr/>
        </p:nvSpPr>
        <p:spPr bwMode="gray">
          <a:xfrm>
            <a:off x="824247" y="2404812"/>
            <a:ext cx="1758315" cy="1000274"/>
          </a:xfrm>
          <a:prstGeom prst="rect">
            <a:avLst/>
          </a:prstGeom>
          <a:noFill/>
        </p:spPr>
        <p:txBody>
          <a:bodyPr wrap="square" lIns="0" tIns="0" rIns="0" bIns="0" rtlCol="0">
            <a:spAutoFit/>
          </a:bodyPr>
          <a:lstStyle/>
          <a:p>
            <a:pPr algn="l">
              <a:spcBef>
                <a:spcPts val="714"/>
              </a:spcBef>
            </a:pPr>
            <a:r>
              <a:rPr lang="en-US" sz="6500" b="1">
                <a:solidFill>
                  <a:schemeClr val="tx1"/>
                </a:solidFill>
              </a:rPr>
              <a:t>16:9</a:t>
            </a:r>
          </a:p>
        </p:txBody>
      </p:sp>
      <p:sp>
        <p:nvSpPr>
          <p:cNvPr id="22" name="TextBox 21">
            <a:extLst>
              <a:ext uri="{FF2B5EF4-FFF2-40B4-BE49-F238E27FC236}">
                <a16:creationId xmlns:a16="http://schemas.microsoft.com/office/drawing/2014/main" id="{3E57223A-B05B-4614-AAEA-675CF58D9E9B}"/>
              </a:ext>
            </a:extLst>
          </p:cNvPr>
          <p:cNvSpPr txBox="1"/>
          <p:nvPr/>
        </p:nvSpPr>
        <p:spPr bwMode="gray">
          <a:xfrm>
            <a:off x="824247" y="3177094"/>
            <a:ext cx="2436843" cy="615553"/>
          </a:xfrm>
          <a:prstGeom prst="rect">
            <a:avLst/>
          </a:prstGeom>
          <a:noFill/>
        </p:spPr>
        <p:txBody>
          <a:bodyPr wrap="square" lIns="0" tIns="0" rIns="0" bIns="0" rtlCol="0">
            <a:spAutoFit/>
          </a:bodyPr>
          <a:lstStyle/>
          <a:p>
            <a:pPr algn="l">
              <a:spcBef>
                <a:spcPts val="0"/>
              </a:spcBef>
            </a:pPr>
            <a:r>
              <a:rPr lang="en-US" sz="4000" b="0">
                <a:solidFill>
                  <a:schemeClr val="tx1"/>
                </a:solidFill>
              </a:rPr>
              <a:t>on-screen</a:t>
            </a:r>
          </a:p>
        </p:txBody>
      </p:sp>
      <p:sp>
        <p:nvSpPr>
          <p:cNvPr id="10" name="TextBox 9">
            <a:extLst>
              <a:ext uri="{FF2B5EF4-FFF2-40B4-BE49-F238E27FC236}">
                <a16:creationId xmlns:a16="http://schemas.microsoft.com/office/drawing/2014/main" id="{FD38DA28-EF8F-43D1-AD7F-CCB3640760DD}"/>
              </a:ext>
            </a:extLst>
          </p:cNvPr>
          <p:cNvSpPr txBox="1"/>
          <p:nvPr/>
        </p:nvSpPr>
        <p:spPr bwMode="gray">
          <a:xfrm>
            <a:off x="822196" y="4177368"/>
            <a:ext cx="3584240" cy="200055"/>
          </a:xfrm>
          <a:prstGeom prst="rect">
            <a:avLst/>
          </a:prstGeom>
          <a:noFill/>
        </p:spPr>
        <p:txBody>
          <a:bodyPr wrap="square" lIns="0" tIns="0" rIns="0" bIns="0" rtlCol="0">
            <a:spAutoFit/>
          </a:bodyPr>
          <a:lstStyle/>
          <a:p>
            <a:pPr algn="l">
              <a:spcBef>
                <a:spcPts val="714"/>
              </a:spcBef>
            </a:pPr>
            <a:r>
              <a:rPr lang="en-US" sz="1300" noProof="0">
                <a:solidFill>
                  <a:schemeClr val="tx1"/>
                </a:solidFill>
              </a:rPr>
              <a:t>January 2025</a:t>
            </a:r>
          </a:p>
        </p:txBody>
      </p:sp>
      <p:pic>
        <p:nvPicPr>
          <p:cNvPr id="12" name="Picture 11">
            <a:extLst>
              <a:ext uri="{FF2B5EF4-FFF2-40B4-BE49-F238E27FC236}">
                <a16:creationId xmlns:a16="http://schemas.microsoft.com/office/drawing/2014/main" id="{82FEFB7F-0CFC-4989-B627-4D0D34B303E2}"/>
              </a:ext>
              <a:ext uri="{C183D7F6-B498-43B3-948B-1728B52AA6E4}">
                <adec:decorative xmlns:adec="http://schemas.microsoft.com/office/drawing/2017/decorative" val="0"/>
              </a:ext>
            </a:extLst>
          </p:cNvPr>
          <p:cNvPicPr>
            <a:picLocks noChangeAspect="1"/>
          </p:cNvPicPr>
          <p:nvPr/>
        </p:nvPicPr>
        <p:blipFill>
          <a:blip r:embed="rId4"/>
          <a:srcRect/>
          <a:stretch/>
        </p:blipFill>
        <p:spPr bwMode="gray">
          <a:xfrm>
            <a:off x="830299" y="4785020"/>
            <a:ext cx="581860" cy="587679"/>
          </a:xfrm>
          <a:prstGeom prst="rect">
            <a:avLst/>
          </a:prstGeom>
        </p:spPr>
      </p:pic>
      <p:sp>
        <p:nvSpPr>
          <p:cNvPr id="11" name="TextBox 10">
            <a:extLst>
              <a:ext uri="{FF2B5EF4-FFF2-40B4-BE49-F238E27FC236}">
                <a16:creationId xmlns:a16="http://schemas.microsoft.com/office/drawing/2014/main" id="{9145794E-DC8C-4B31-A9C2-C6C3CF44B391}"/>
              </a:ext>
            </a:extLst>
          </p:cNvPr>
          <p:cNvSpPr txBox="1"/>
          <p:nvPr/>
        </p:nvSpPr>
        <p:spPr bwMode="gray">
          <a:xfrm>
            <a:off x="822196" y="5432415"/>
            <a:ext cx="2834865" cy="1015663"/>
          </a:xfrm>
          <a:prstGeom prst="rect">
            <a:avLst/>
          </a:prstGeom>
          <a:noFill/>
        </p:spPr>
        <p:txBody>
          <a:bodyPr wrap="square" lIns="0" tIns="0" rIns="0" bIns="0" rtlCol="0">
            <a:spAutoFit/>
          </a:bodyPr>
          <a:lstStyle/>
          <a:p>
            <a:pPr>
              <a:spcBef>
                <a:spcPts val="600"/>
              </a:spcBef>
            </a:pPr>
            <a:r>
              <a:rPr lang="en-US" sz="1100" b="1">
                <a:solidFill>
                  <a:schemeClr val="tx1"/>
                </a:solidFill>
              </a:rPr>
              <a:t>Reminder: </a:t>
            </a:r>
            <a:r>
              <a:rPr lang="en-US" sz="1100">
                <a:solidFill>
                  <a:schemeClr val="tx1"/>
                </a:solidFill>
              </a:rPr>
              <a:t>Download and save to your desktop a new template from the CAS UHC Brand Resources Teams Channel or UHC Brand Center </a:t>
            </a:r>
            <a:r>
              <a:rPr lang="en-US" sz="1100" b="1">
                <a:solidFill>
                  <a:schemeClr val="tx1"/>
                </a:solidFill>
              </a:rPr>
              <a:t>each time</a:t>
            </a:r>
            <a:r>
              <a:rPr lang="en-US" sz="1100">
                <a:solidFill>
                  <a:schemeClr val="tx1"/>
                </a:solidFill>
              </a:rPr>
              <a:t> a document is started. Templates continuously evolve. Do not modify this master template.</a:t>
            </a:r>
          </a:p>
        </p:txBody>
      </p:sp>
      <p:pic>
        <p:nvPicPr>
          <p:cNvPr id="30" name="Picture 29">
            <a:extLst>
              <a:ext uri="{FF2B5EF4-FFF2-40B4-BE49-F238E27FC236}">
                <a16:creationId xmlns:a16="http://schemas.microsoft.com/office/drawing/2014/main" id="{FD9036AA-0873-3724-7D09-06CEE9221029}"/>
              </a:ext>
              <a:ext uri="{C183D7F6-B498-43B3-948B-1728B52AA6E4}">
                <adec:decorative xmlns:adec="http://schemas.microsoft.com/office/drawing/2017/decorative" val="1"/>
              </a:ext>
            </a:extLst>
          </p:cNvPr>
          <p:cNvPicPr>
            <a:picLocks noChangeAspect="1"/>
          </p:cNvPicPr>
          <p:nvPr/>
        </p:nvPicPr>
        <p:blipFill>
          <a:blip r:embed="rId5"/>
          <a:srcRect/>
          <a:stretch/>
        </p:blipFill>
        <p:spPr>
          <a:xfrm>
            <a:off x="4820575" y="357491"/>
            <a:ext cx="6898672" cy="3882669"/>
          </a:xfrm>
          <a:prstGeom prst="rect">
            <a:avLst/>
          </a:prstGeom>
          <a:ln w="6350">
            <a:solidFill>
              <a:schemeClr val="tx1"/>
            </a:solidFill>
          </a:ln>
        </p:spPr>
      </p:pic>
      <p:sp>
        <p:nvSpPr>
          <p:cNvPr id="31" name="Graphic 8">
            <a:extLst>
              <a:ext uri="{FF2B5EF4-FFF2-40B4-BE49-F238E27FC236}">
                <a16:creationId xmlns:a16="http://schemas.microsoft.com/office/drawing/2014/main" id="{BFD7CCD5-37B8-319B-7675-74B6CE08B0EA}"/>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30425485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layou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6"/>
            <a:ext cx="11097749" cy="1096841"/>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8" name="Text Placeholder 7">
            <a:extLst>
              <a:ext uri="{FF2B5EF4-FFF2-40B4-BE49-F238E27FC236}">
                <a16:creationId xmlns:a16="http://schemas.microsoft.com/office/drawing/2014/main" id="{0E1EA24B-5EA2-AB43-8C64-595AAF72202A}"/>
              </a:ext>
            </a:extLst>
          </p:cNvPr>
          <p:cNvSpPr>
            <a:spLocks noGrp="1"/>
          </p:cNvSpPr>
          <p:nvPr>
            <p:ph type="body" sz="quarter" idx="21"/>
          </p:nvPr>
        </p:nvSpPr>
        <p:spPr>
          <a:xfrm>
            <a:off x="1178111"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678FD2D1-54D0-384D-B6C4-1ADF79A1F6B9}"/>
              </a:ext>
            </a:extLst>
          </p:cNvPr>
          <p:cNvSpPr>
            <a:spLocks noGrp="1"/>
          </p:cNvSpPr>
          <p:nvPr>
            <p:ph type="body" sz="quarter" idx="22"/>
          </p:nvPr>
        </p:nvSpPr>
        <p:spPr>
          <a:xfrm>
            <a:off x="1178111"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9" name="Text Placeholder 7">
            <a:extLst>
              <a:ext uri="{FF2B5EF4-FFF2-40B4-BE49-F238E27FC236}">
                <a16:creationId xmlns:a16="http://schemas.microsoft.com/office/drawing/2014/main" id="{EA3CFA97-B918-A243-8347-81ABE5965E29}"/>
              </a:ext>
            </a:extLst>
          </p:cNvPr>
          <p:cNvSpPr>
            <a:spLocks noGrp="1"/>
          </p:cNvSpPr>
          <p:nvPr>
            <p:ph type="body" sz="quarter" idx="23"/>
          </p:nvPr>
        </p:nvSpPr>
        <p:spPr>
          <a:xfrm>
            <a:off x="6698743"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0">
            <a:extLst>
              <a:ext uri="{FF2B5EF4-FFF2-40B4-BE49-F238E27FC236}">
                <a16:creationId xmlns:a16="http://schemas.microsoft.com/office/drawing/2014/main" id="{71222A9A-C729-754A-AB5B-7F8262F611A3}"/>
              </a:ext>
            </a:extLst>
          </p:cNvPr>
          <p:cNvSpPr>
            <a:spLocks noGrp="1"/>
          </p:cNvSpPr>
          <p:nvPr>
            <p:ph type="body" sz="quarter" idx="24"/>
          </p:nvPr>
        </p:nvSpPr>
        <p:spPr>
          <a:xfrm>
            <a:off x="6698743"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2" name="Footer Placeholder 3">
            <a:extLst>
              <a:ext uri="{FF2B5EF4-FFF2-40B4-BE49-F238E27FC236}">
                <a16:creationId xmlns:a16="http://schemas.microsoft.com/office/drawing/2014/main" id="{34801EFD-7446-8E4E-AAEF-5C8D10FA2ADF}"/>
              </a:ext>
            </a:extLst>
          </p:cNvPr>
          <p:cNvSpPr>
            <a:spLocks noGrp="1"/>
          </p:cNvSpPr>
          <p:nvPr>
            <p:ph type="ftr" sz="quarter" idx="3"/>
          </p:nvPr>
        </p:nvSpPr>
        <p:spPr>
          <a:xfrm>
            <a:off x="7934692" y="6242305"/>
            <a:ext cx="3277715"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1219157495"/>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tab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5"/>
            <a:ext cx="11097749" cy="105638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14" name="Table Placeholder 13">
            <a:extLst>
              <a:ext uri="{FF2B5EF4-FFF2-40B4-BE49-F238E27FC236}">
                <a16:creationId xmlns:a16="http://schemas.microsoft.com/office/drawing/2014/main" id="{D270908A-23D5-CD43-8692-062EB0F4A7A9}"/>
              </a:ext>
            </a:extLst>
          </p:cNvPr>
          <p:cNvSpPr>
            <a:spLocks noGrp="1"/>
          </p:cNvSpPr>
          <p:nvPr>
            <p:ph type="tbl" sz="quarter" idx="17"/>
          </p:nvPr>
        </p:nvSpPr>
        <p:spPr>
          <a:xfrm>
            <a:off x="503347" y="2999232"/>
            <a:ext cx="11230899" cy="2680157"/>
          </a:xfrm>
          <a:noFill/>
        </p:spPr>
        <p:txBody>
          <a:bodyPr lIns="228600" tIns="54864" rIns="228600" bIns="0" anchor="ctr"/>
          <a:lstStyle>
            <a:lvl1pPr marL="0" indent="0" algn="ctr">
              <a:buNone/>
              <a:defRPr>
                <a:solidFill>
                  <a:schemeClr val="accent1"/>
                </a:solidFill>
              </a:defRPr>
            </a:lvl1pPr>
          </a:lstStyle>
          <a:p>
            <a:r>
              <a:rPr lang="en-US"/>
              <a:t>Click icon to add table</a:t>
            </a:r>
          </a:p>
        </p:txBody>
      </p:sp>
      <p:sp>
        <p:nvSpPr>
          <p:cNvPr id="10" name="Footer Placeholder 3">
            <a:extLst>
              <a:ext uri="{FF2B5EF4-FFF2-40B4-BE49-F238E27FC236}">
                <a16:creationId xmlns:a16="http://schemas.microsoft.com/office/drawing/2014/main" id="{A91CB174-5B4E-3040-9C32-90B63AD71B46}"/>
              </a:ext>
            </a:extLst>
          </p:cNvPr>
          <p:cNvSpPr>
            <a:spLocks noGrp="1"/>
          </p:cNvSpPr>
          <p:nvPr>
            <p:ph type="ftr" sz="quarter" idx="3"/>
          </p:nvPr>
        </p:nvSpPr>
        <p:spPr>
          <a:xfrm>
            <a:off x="7930558"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803805360"/>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tab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4" name="Table Placeholder 3">
            <a:extLst>
              <a:ext uri="{FF2B5EF4-FFF2-40B4-BE49-F238E27FC236}">
                <a16:creationId xmlns:a16="http://schemas.microsoft.com/office/drawing/2014/main" id="{18412AE7-14E8-314D-8735-18215A59D225}"/>
              </a:ext>
            </a:extLst>
          </p:cNvPr>
          <p:cNvSpPr>
            <a:spLocks noGrp="1"/>
          </p:cNvSpPr>
          <p:nvPr>
            <p:ph type="tbl" sz="quarter" idx="14"/>
          </p:nvPr>
        </p:nvSpPr>
        <p:spPr>
          <a:xfrm>
            <a:off x="609600" y="1658112"/>
            <a:ext cx="10972800" cy="4035552"/>
          </a:xfrm>
        </p:spPr>
        <p:txBody>
          <a:bodyPr anchor="ctr"/>
          <a:lstStyle>
            <a:lvl1pPr marL="0" indent="0" algn="ctr">
              <a:buNone/>
              <a:defRPr sz="1200">
                <a:solidFill>
                  <a:schemeClr val="accent1"/>
                </a:solidFill>
              </a:defRPr>
            </a:lvl1pPr>
          </a:lstStyle>
          <a:p>
            <a:r>
              <a:rPr lang="en-US"/>
              <a:t>Click icon to add table</a:t>
            </a:r>
          </a:p>
        </p:txBody>
      </p:sp>
      <p:sp>
        <p:nvSpPr>
          <p:cNvPr id="7" name="Footer Placeholder 3">
            <a:extLst>
              <a:ext uri="{FF2B5EF4-FFF2-40B4-BE49-F238E27FC236}">
                <a16:creationId xmlns:a16="http://schemas.microsoft.com/office/drawing/2014/main" id="{0757D4EE-7E0C-E842-839C-0E9231F5BB1B}"/>
              </a:ext>
            </a:extLst>
          </p:cNvPr>
          <p:cNvSpPr>
            <a:spLocks noGrp="1"/>
          </p:cNvSpPr>
          <p:nvPr>
            <p:ph type="ftr" sz="quarter" idx="3"/>
          </p:nvPr>
        </p:nvSpPr>
        <p:spPr>
          <a:xfrm>
            <a:off x="7930558" y="6241565"/>
            <a:ext cx="328496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3161139918"/>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and large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3" y="469286"/>
            <a:ext cx="5364480" cy="1096841"/>
          </a:xfrm>
        </p:spPr>
        <p:txBody>
          <a:bodyPr/>
          <a:lstStyle>
            <a:lvl1pPr>
              <a:lnSpc>
                <a:spcPct val="100000"/>
              </a:lnSpc>
              <a:defRPr sz="3200"/>
            </a:lvl1pPr>
          </a:lstStyle>
          <a:p>
            <a:r>
              <a:rPr lang="en-US"/>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2" y="1828800"/>
            <a:ext cx="5364480" cy="3864696"/>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10064">
              <a:lnSpc>
                <a:spcPct val="100000"/>
              </a:lnSpc>
              <a:spcBef>
                <a:spcPts val="0"/>
              </a:spcBef>
              <a:spcAft>
                <a:spcPts val="800"/>
              </a:spcAft>
              <a:buClr>
                <a:schemeClr val="accent1"/>
              </a:buClr>
              <a:buFont typeface="System Font Regular"/>
              <a:buChar char="-"/>
              <a:tabLst/>
              <a:defRPr sz="1900">
                <a:solidFill>
                  <a:schemeClr val="accent1"/>
                </a:solidFill>
              </a:defRPr>
            </a:lvl2pPr>
            <a:lvl3pPr marL="408507" indent="-118530">
              <a:lnSpc>
                <a:spcPct val="100000"/>
              </a:lnSpc>
              <a:spcBef>
                <a:spcPts val="0"/>
              </a:spcBef>
              <a:spcAft>
                <a:spcPts val="800"/>
              </a:spcAft>
              <a:buClr>
                <a:schemeClr val="accent1"/>
              </a:buClr>
              <a:tabLst/>
              <a:defRPr sz="1600">
                <a:solidFill>
                  <a:schemeClr val="accent1"/>
                </a:solidFill>
              </a:defRPr>
            </a:lvl3pPr>
            <a:lvl4pPr marL="527037" indent="-107948">
              <a:lnSpc>
                <a:spcPct val="100000"/>
              </a:lnSpc>
              <a:spcBef>
                <a:spcPts val="0"/>
              </a:spcBef>
              <a:spcAft>
                <a:spcPts val="800"/>
              </a:spcAft>
              <a:buClr>
                <a:schemeClr val="accent1"/>
              </a:buClr>
              <a:buFont typeface="System Font Regular"/>
              <a:buChar char="-"/>
              <a:tabLst/>
              <a:defRPr sz="1500">
                <a:solidFill>
                  <a:schemeClr val="accent1"/>
                </a:solidFill>
              </a:defRPr>
            </a:lvl4pPr>
            <a:lvl5pPr marL="666734" indent="-118530">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
            <a:ext cx="5979381" cy="6857999"/>
          </a:xfrm>
          <a:solidFill>
            <a:schemeClr val="tx2"/>
          </a:solidFill>
        </p:spPr>
        <p:txBody>
          <a:bodyPr anchor="ctr"/>
          <a:lstStyle>
            <a:lvl1pPr marL="0" indent="0" algn="ctr">
              <a:buNone/>
              <a:defRPr sz="1600"/>
            </a:lvl1pPr>
          </a:lstStyle>
          <a:p>
            <a:r>
              <a:rPr lang="en-US"/>
              <a:t>Click icon to add picture</a:t>
            </a:r>
          </a:p>
        </p:txBody>
      </p:sp>
      <p:sp>
        <p:nvSpPr>
          <p:cNvPr id="9" name="Footer Placeholder 3">
            <a:extLst>
              <a:ext uri="{FF2B5EF4-FFF2-40B4-BE49-F238E27FC236}">
                <a16:creationId xmlns:a16="http://schemas.microsoft.com/office/drawing/2014/main" id="{AA237B01-3300-A94F-955A-022A5B7FCC2D}"/>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solidFill>
                  <a:schemeClr val="bg2"/>
                </a:solidFill>
              </a:defRPr>
            </a:lvl1pPr>
          </a:lstStyle>
          <a:p>
            <a:fld id="{66DE20E4-D496-034F-914D-F7F15B93E95B}" type="slidenum">
              <a:rPr lang="en-US" smtClean="0"/>
              <a:pPr/>
              <a:t>‹#›</a:t>
            </a:fld>
            <a:endParaRPr lang="en-US"/>
          </a:p>
        </p:txBody>
      </p:sp>
    </p:spTree>
    <p:extLst>
      <p:ext uri="{BB962C8B-B14F-4D97-AF65-F5344CB8AC3E}">
        <p14:creationId xmlns:p14="http://schemas.microsoft.com/office/powerpoint/2010/main" val="3370255558"/>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and small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462618"/>
            <a:ext cx="5369781" cy="4596329"/>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462617"/>
            <a:ext cx="5364480" cy="4231204"/>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15369190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2-line), content, and small pic">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827743"/>
            <a:ext cx="5369781" cy="4231204"/>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Click to edit Master text styles</a:t>
            </a:r>
          </a:p>
          <a:p>
            <a:pPr marL="122764" marR="0" lvl="1"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Second level</a:t>
            </a:r>
          </a:p>
          <a:p>
            <a:pPr marL="122764" marR="0" lvl="2"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Third level</a:t>
            </a:r>
          </a:p>
          <a:p>
            <a:pPr marL="122764" marR="0" lvl="3"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Fourth level</a:t>
            </a:r>
          </a:p>
          <a:p>
            <a:pPr marL="122764" marR="0" lvl="4"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9" name="Title 1">
            <a:extLst>
              <a:ext uri="{FF2B5EF4-FFF2-40B4-BE49-F238E27FC236}">
                <a16:creationId xmlns:a16="http://schemas.microsoft.com/office/drawing/2014/main" id="{FD556004-769B-824A-A347-C2C035D1BBE6}"/>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a:t>Click to add a title style with a </a:t>
            </a:r>
            <a:br>
              <a:rPr lang="en-US"/>
            </a:br>
            <a:r>
              <a:rPr lang="en-US"/>
              <a:t>two-line headline</a:t>
            </a:r>
          </a:p>
        </p:txBody>
      </p:sp>
    </p:spTree>
    <p:extLst>
      <p:ext uri="{BB962C8B-B14F-4D97-AF65-F5344CB8AC3E}">
        <p14:creationId xmlns:p14="http://schemas.microsoft.com/office/powerpoint/2010/main" val="39588887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4">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Lists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2472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our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4" name="Text Placeholder 33">
            <a:extLst>
              <a:ext uri="{FF2B5EF4-FFF2-40B4-BE49-F238E27FC236}">
                <a16:creationId xmlns:a16="http://schemas.microsoft.com/office/drawing/2014/main" id="{9CB06751-CB75-614D-A598-4763478A2CC7}"/>
              </a:ext>
            </a:extLst>
          </p:cNvPr>
          <p:cNvSpPr>
            <a:spLocks noGrp="1"/>
          </p:cNvSpPr>
          <p:nvPr>
            <p:ph type="body" sz="quarter" idx="12" hasCustomPrompt="1"/>
          </p:nvPr>
        </p:nvSpPr>
        <p:spPr>
          <a:xfrm>
            <a:off x="1174581" y="73259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2073665"/>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414239"/>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75431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1134140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hree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1855940"/>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196514"/>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536587"/>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9" name="Title 1">
            <a:extLst>
              <a:ext uri="{FF2B5EF4-FFF2-40B4-BE49-F238E27FC236}">
                <a16:creationId xmlns:a16="http://schemas.microsoft.com/office/drawing/2014/main" id="{4D52DCE6-C51D-42E3-85E2-3B96FE8F5A9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3659423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Four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2777559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Covers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035314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hree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5" name="Title 1">
            <a:extLst>
              <a:ext uri="{FF2B5EF4-FFF2-40B4-BE49-F238E27FC236}">
                <a16:creationId xmlns:a16="http://schemas.microsoft.com/office/drawing/2014/main" id="{CA82BCE6-D106-4F88-9989-6EB76BBD68C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2902763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5">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Closing</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10897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
    <p:spTree>
      <p:nvGrpSpPr>
        <p:cNvPr id="1" name=""/>
        <p:cNvGrpSpPr/>
        <p:nvPr/>
      </p:nvGrpSpPr>
      <p:grpSpPr>
        <a:xfrm>
          <a:off x="0" y="0"/>
          <a:ext cx="0" cy="0"/>
          <a:chOff x="0" y="0"/>
          <a:chExt cx="0" cy="0"/>
        </a:xfrm>
      </p:grpSpPr>
      <p:sp>
        <p:nvSpPr>
          <p:cNvPr id="8" name="Boilerplate">
            <a:extLst>
              <a:ext uri="{FF2B5EF4-FFF2-40B4-BE49-F238E27FC236}">
                <a16:creationId xmlns:a16="http://schemas.microsoft.com/office/drawing/2014/main" id="{BE2E63FB-2753-4DC8-88C2-E492365D60DA}"/>
              </a:ext>
            </a:extLst>
          </p:cNvPr>
          <p:cNvSpPr txBox="1"/>
          <p:nvPr/>
        </p:nvSpPr>
        <p:spPr bwMode="gray">
          <a:xfrm>
            <a:off x="3451972" y="5789504"/>
            <a:ext cx="5288057" cy="692497"/>
          </a:xfrm>
          <a:prstGeom prst="rect">
            <a:avLst/>
          </a:prstGeom>
          <a:noFill/>
        </p:spPr>
        <p:txBody>
          <a:bodyPr vert="horz" wrap="square" lIns="0" tIns="0" rIns="0" bIns="0" rtlCol="0">
            <a:spAutoFit/>
          </a:bodyPr>
          <a:lstStyle/>
          <a:p>
            <a:pPr algn="ctr">
              <a:spcBef>
                <a:spcPts val="600"/>
              </a:spcBef>
            </a:pPr>
            <a:r>
              <a:rPr lang="en-US" sz="800" b="0" i="0" u="none" baseline="0">
                <a:solidFill>
                  <a:schemeClr val="tx2"/>
                </a:solidFill>
                <a:latin typeface="+mn-lt"/>
              </a:rPr>
              <a:t>UnitedHealth Care is a registered trademark of UnitedHealth Care, Inc. in the U.S. and other jurisdictions. All other brand or product names are the property of their respective owners. Because we are continuously improving our products and services, UnitedHealth Care reserves the right to change specifications without prior notice. UnitedHealth Care is an equal opportunity employer.</a:t>
            </a:r>
          </a:p>
          <a:p>
            <a:pPr algn="ctr">
              <a:spcBef>
                <a:spcPts val="600"/>
              </a:spcBef>
            </a:pPr>
            <a:r>
              <a:rPr lang="en-US" sz="800" b="0" i="0" u="none" baseline="0">
                <a:solidFill>
                  <a:schemeClr val="tx2"/>
                </a:solidFill>
                <a:latin typeface="+mn-lt"/>
              </a:rPr>
              <a:t>© 2025 UnitedHealth Care, Inc. All rights reserved. </a:t>
            </a:r>
          </a:p>
        </p:txBody>
      </p:sp>
      <p:pic>
        <p:nvPicPr>
          <p:cNvPr id="4" name="Picture 3">
            <a:extLst>
              <a:ext uri="{FF2B5EF4-FFF2-40B4-BE49-F238E27FC236}">
                <a16:creationId xmlns:a16="http://schemas.microsoft.com/office/drawing/2014/main" id="{BFC88BFC-9EB9-589E-0934-BF90B4147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2063" y="3195883"/>
            <a:ext cx="4550674" cy="457201"/>
          </a:xfrm>
          <a:prstGeom prst="rect">
            <a:avLst/>
          </a:prstGeom>
        </p:spPr>
      </p:pic>
    </p:spTree>
    <p:extLst>
      <p:ext uri="{BB962C8B-B14F-4D97-AF65-F5344CB8AC3E}">
        <p14:creationId xmlns:p14="http://schemas.microsoft.com/office/powerpoint/2010/main" val="31493007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Full-bleed image light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lumMod val="60000"/>
              <a:lumOff val="40000"/>
            </a:schemeClr>
          </a:solidFill>
        </p:spPr>
        <p:txBody>
          <a:bodyPr anchor="ctr"/>
          <a:lstStyle>
            <a:lvl1pPr marL="0" indent="0" algn="ctr">
              <a:buNone/>
              <a:defRPr/>
            </a:lvl1pPr>
          </a:lstStyle>
          <a:p>
            <a:r>
              <a:rPr lang="en-US"/>
              <a:t>Click icon to add picture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69405"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7" name="TextBox 6">
            <a:extLst>
              <a:ext uri="{FF2B5EF4-FFF2-40B4-BE49-F238E27FC236}">
                <a16:creationId xmlns:a16="http://schemas.microsoft.com/office/drawing/2014/main" id="{457E1A05-8BEA-C340-A5A9-DFD9053D0678}"/>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2025 United HealthCare Services, Inc. All Rights Reserved.</a:t>
            </a:r>
          </a:p>
        </p:txBody>
      </p:sp>
      <p:sp>
        <p:nvSpPr>
          <p:cNvPr id="8" name="Graphic 8">
            <a:extLst>
              <a:ext uri="{FF2B5EF4-FFF2-40B4-BE49-F238E27FC236}">
                <a16:creationId xmlns:a16="http://schemas.microsoft.com/office/drawing/2014/main" id="{3E10119E-13B3-BF4F-9771-A3F130658023}"/>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232347905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Full-bleed image dark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solidFill>
        </p:spPr>
        <p:txBody>
          <a:bodyPr anchor="ctr"/>
          <a:lstStyle>
            <a:lvl1pPr marL="0" indent="0" algn="ctr">
              <a:buNone/>
              <a:defRPr>
                <a:solidFill>
                  <a:schemeClr val="bg1"/>
                </a:solidFill>
              </a:defRPr>
            </a:lvl1pPr>
          </a:lstStyle>
          <a:p>
            <a:r>
              <a:rPr lang="en-US"/>
              <a:t>Click icon to add picture</a:t>
            </a: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90F9BDA0-AF0E-4BA8-B742-3B9C92A3E6FE}" type="slidenum">
              <a:rPr lang="en-US" smtClean="0"/>
              <a:pPr/>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9493" y="6241565"/>
            <a:ext cx="3283772" cy="366183"/>
          </a:xfrm>
          <a:prstGeom prst="rect">
            <a:avLst/>
          </a:prstGeom>
        </p:spPr>
        <p:txBody>
          <a:bodyPr vert="horz" lIns="91440" tIns="45720" rIns="91440" bIns="45720" rtlCol="0" anchor="ctr"/>
          <a:lstStyle>
            <a:lvl1pPr algn="r">
              <a:defRPr sz="1067">
                <a:solidFill>
                  <a:schemeClr val="bg1"/>
                </a:solidFill>
              </a:defRPr>
            </a:lvl1pPr>
          </a:lstStyle>
          <a:p>
            <a:r>
              <a:rPr lang="en-US"/>
              <a:t>Type division name here</a:t>
            </a:r>
          </a:p>
        </p:txBody>
      </p:sp>
      <p:sp>
        <p:nvSpPr>
          <p:cNvPr id="7" name="TextBox 6">
            <a:extLst>
              <a:ext uri="{FF2B5EF4-FFF2-40B4-BE49-F238E27FC236}">
                <a16:creationId xmlns:a16="http://schemas.microsoft.com/office/drawing/2014/main" id="{513B21B1-1CC2-6640-8C36-C1582A51D4C9}"/>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rPr>
              <a:t>© 2025 United HealthCare Services, Inc. All Rights Reserved.</a:t>
            </a:r>
          </a:p>
        </p:txBody>
      </p:sp>
      <p:sp>
        <p:nvSpPr>
          <p:cNvPr id="8" name="Graphic 8">
            <a:extLst>
              <a:ext uri="{FF2B5EF4-FFF2-40B4-BE49-F238E27FC236}">
                <a16:creationId xmlns:a16="http://schemas.microsoft.com/office/drawing/2014/main" id="{CB97FD1F-3432-5F42-BA9B-FE85EE343C75}"/>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310220938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97168"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2" y="469286"/>
            <a:ext cx="11167745"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10" name="Text Placeholder 12">
            <a:extLst>
              <a:ext uri="{FF2B5EF4-FFF2-40B4-BE49-F238E27FC236}">
                <a16:creationId xmlns:a16="http://schemas.microsoft.com/office/drawing/2014/main" id="{8456557F-9EDC-4EEC-A45E-04349B3267A6}"/>
              </a:ext>
            </a:extLst>
          </p:cNvPr>
          <p:cNvSpPr>
            <a:spLocks noGrp="1"/>
          </p:cNvSpPr>
          <p:nvPr>
            <p:ph type="body" sz="quarter" idx="15" hasCustomPrompt="1"/>
          </p:nvPr>
        </p:nvSpPr>
        <p:spPr>
          <a:xfrm>
            <a:off x="514712" y="5693822"/>
            <a:ext cx="11170266"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Tree>
    <p:extLst>
      <p:ext uri="{BB962C8B-B14F-4D97-AF65-F5344CB8AC3E}">
        <p14:creationId xmlns:p14="http://schemas.microsoft.com/office/powerpoint/2010/main" val="429207042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ver slide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C0DD54-8F3E-3141-9EFA-297A3BB9A28B}"/>
              </a:ext>
            </a:extLst>
          </p:cNvPr>
          <p:cNvSpPr/>
          <p:nvPr/>
        </p:nvSpPr>
        <p:spPr>
          <a:xfrm>
            <a:off x="525085" y="6027722"/>
            <a:ext cx="11098476" cy="830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24123" y="901699"/>
            <a:ext cx="8303340" cy="2103967"/>
          </a:xfrm>
        </p:spPr>
        <p:txBody>
          <a:bodyPr anchor="b">
            <a:noAutofit/>
          </a:bodyPr>
          <a:lstStyle>
            <a:lvl1pPr algn="l">
              <a:defRPr sz="5067" spc="0" baseline="0">
                <a:solidFill>
                  <a:srgbClr val="002677"/>
                </a:solidFill>
              </a:defRPr>
            </a:lvl1pPr>
          </a:lstStyle>
          <a:p>
            <a:r>
              <a:rPr lang="en-US"/>
              <a:t>Title slide</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1918336" y="2991201"/>
            <a:ext cx="8303340" cy="943488"/>
          </a:xfrm>
        </p:spPr>
        <p:txBody>
          <a:bodyPr>
            <a:noAutofit/>
          </a:bodyPr>
          <a:lstStyle>
            <a:lvl1pPr marL="0" indent="0" algn="l">
              <a:buNone/>
              <a:defRPr sz="2000">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5" name="Text Placeholder 4">
            <a:extLst>
              <a:ext uri="{FF2B5EF4-FFF2-40B4-BE49-F238E27FC236}">
                <a16:creationId xmlns:a16="http://schemas.microsoft.com/office/drawing/2014/main" id="{A03B0FA5-CAA8-F144-AA63-57A5866F638A}"/>
              </a:ext>
            </a:extLst>
          </p:cNvPr>
          <p:cNvSpPr>
            <a:spLocks noGrp="1"/>
          </p:cNvSpPr>
          <p:nvPr>
            <p:ph type="body" sz="quarter" idx="10"/>
          </p:nvPr>
        </p:nvSpPr>
        <p:spPr>
          <a:xfrm>
            <a:off x="511012" y="6050870"/>
            <a:ext cx="3009900" cy="270245"/>
          </a:xfrm>
        </p:spPr>
        <p:txBody>
          <a:bodyPr/>
          <a:lstStyle>
            <a:lvl1pPr marL="0" indent="0">
              <a:buNone/>
              <a:defRPr sz="1333" b="0"/>
            </a:lvl1pPr>
            <a:lvl2pPr marL="118530" indent="0">
              <a:buNone/>
              <a:defRPr/>
            </a:lvl2pPr>
          </a:lstStyle>
          <a:p>
            <a:pPr lvl="0"/>
            <a:r>
              <a:rPr lang="en-US"/>
              <a:t>Click to edit Master text styles</a:t>
            </a:r>
          </a:p>
        </p:txBody>
      </p:sp>
      <p:sp>
        <p:nvSpPr>
          <p:cNvPr id="11" name="Freeform 10">
            <a:extLst>
              <a:ext uri="{FF2B5EF4-FFF2-40B4-BE49-F238E27FC236}">
                <a16:creationId xmlns:a16="http://schemas.microsoft.com/office/drawing/2014/main" id="{0CD29587-3189-2947-A715-A0DAEB025FC4}"/>
              </a:ext>
            </a:extLst>
          </p:cNvPr>
          <p:cNvSpPr/>
          <p:nvPr/>
        </p:nvSpPr>
        <p:spPr>
          <a:xfrm>
            <a:off x="0" y="2707678"/>
            <a:ext cx="12192000" cy="2995808"/>
          </a:xfrm>
          <a:custGeom>
            <a:avLst/>
            <a:gdLst>
              <a:gd name="connsiteX0" fmla="*/ 75465 w 9144000"/>
              <a:gd name="connsiteY0" fmla="*/ 1220801 h 2246856"/>
              <a:gd name="connsiteX1" fmla="*/ 2401545 w 9144000"/>
              <a:gd name="connsiteY1" fmla="*/ 1992275 h 2246856"/>
              <a:gd name="connsiteX2" fmla="*/ 48611 w 9144000"/>
              <a:gd name="connsiteY2" fmla="*/ 1358732 h 2246856"/>
              <a:gd name="connsiteX3" fmla="*/ 0 w 9144000"/>
              <a:gd name="connsiteY3" fmla="*/ 1360190 h 2246856"/>
              <a:gd name="connsiteX4" fmla="*/ 0 w 9144000"/>
              <a:gd name="connsiteY4" fmla="*/ 1220948 h 2246856"/>
              <a:gd name="connsiteX5" fmla="*/ 0 w 9144000"/>
              <a:gd name="connsiteY5" fmla="*/ 932112 h 2246856"/>
              <a:gd name="connsiteX6" fmla="*/ 184018 w 9144000"/>
              <a:gd name="connsiteY6" fmla="*/ 951532 h 2246856"/>
              <a:gd name="connsiteX7" fmla="*/ 2339206 w 9144000"/>
              <a:gd name="connsiteY7" fmla="*/ 1945314 h 2246856"/>
              <a:gd name="connsiteX8" fmla="*/ 115341 w 9144000"/>
              <a:gd name="connsiteY8" fmla="*/ 1085384 h 2246856"/>
              <a:gd name="connsiteX9" fmla="*/ 0 w 9144000"/>
              <a:gd name="connsiteY9" fmla="*/ 1077547 h 2246856"/>
              <a:gd name="connsiteX10" fmla="*/ 5599046 w 9144000"/>
              <a:gd name="connsiteY10" fmla="*/ 896769 h 2246856"/>
              <a:gd name="connsiteX11" fmla="*/ 6485913 w 9144000"/>
              <a:gd name="connsiteY11" fmla="*/ 1206134 h 2246856"/>
              <a:gd name="connsiteX12" fmla="*/ 6485913 w 9144000"/>
              <a:gd name="connsiteY12" fmla="*/ 1206323 h 2246856"/>
              <a:gd name="connsiteX13" fmla="*/ 5262052 w 9144000"/>
              <a:gd name="connsiteY13" fmla="*/ 1381788 h 2246856"/>
              <a:gd name="connsiteX14" fmla="*/ 3948946 w 9144000"/>
              <a:gd name="connsiteY14" fmla="*/ 2062858 h 2246856"/>
              <a:gd name="connsiteX15" fmla="*/ 3030908 w 9144000"/>
              <a:gd name="connsiteY15" fmla="*/ 2241062 h 2246856"/>
              <a:gd name="connsiteX16" fmla="*/ 2401356 w 9144000"/>
              <a:gd name="connsiteY16" fmla="*/ 1992275 h 2246856"/>
              <a:gd name="connsiteX17" fmla="*/ 3424556 w 9144000"/>
              <a:gd name="connsiteY17" fmla="*/ 1842039 h 2246856"/>
              <a:gd name="connsiteX18" fmla="*/ 4734914 w 9144000"/>
              <a:gd name="connsiteY18" fmla="*/ 1107772 h 2246856"/>
              <a:gd name="connsiteX19" fmla="*/ 5599046 w 9144000"/>
              <a:gd name="connsiteY19" fmla="*/ 896769 h 2246856"/>
              <a:gd name="connsiteX20" fmla="*/ 9144000 w 9144000"/>
              <a:gd name="connsiteY20" fmla="*/ 679755 h 2246856"/>
              <a:gd name="connsiteX21" fmla="*/ 9144000 w 9144000"/>
              <a:gd name="connsiteY21" fmla="*/ 855699 h 2246856"/>
              <a:gd name="connsiteX22" fmla="*/ 8219858 w 9144000"/>
              <a:gd name="connsiteY22" fmla="*/ 1346166 h 2246856"/>
              <a:gd name="connsiteX23" fmla="*/ 6835032 w 9144000"/>
              <a:gd name="connsiteY23" fmla="*/ 1461157 h 2246856"/>
              <a:gd name="connsiteX24" fmla="*/ 8199299 w 9144000"/>
              <a:gd name="connsiteY24" fmla="*/ 1228338 h 2246856"/>
              <a:gd name="connsiteX25" fmla="*/ 0 w 9144000"/>
              <a:gd name="connsiteY25" fmla="*/ 634918 h 2246856"/>
              <a:gd name="connsiteX26" fmla="*/ 230952 w 9144000"/>
              <a:gd name="connsiteY26" fmla="*/ 660354 h 2246856"/>
              <a:gd name="connsiteX27" fmla="*/ 2292120 w 9144000"/>
              <a:gd name="connsiteY27" fmla="*/ 1892496 h 2246856"/>
              <a:gd name="connsiteX28" fmla="*/ 206890 w 9144000"/>
              <a:gd name="connsiteY28" fmla="*/ 805932 h 2246856"/>
              <a:gd name="connsiteX29" fmla="*/ 0 w 9144000"/>
              <a:gd name="connsiteY29" fmla="*/ 783537 h 2246856"/>
              <a:gd name="connsiteX30" fmla="*/ 9144000 w 9144000"/>
              <a:gd name="connsiteY30" fmla="*/ 336776 h 2246856"/>
              <a:gd name="connsiteX31" fmla="*/ 9144000 w 9144000"/>
              <a:gd name="connsiteY31" fmla="*/ 507930 h 2246856"/>
              <a:gd name="connsiteX32" fmla="*/ 7983195 w 9144000"/>
              <a:gd name="connsiteY32" fmla="*/ 1230607 h 2246856"/>
              <a:gd name="connsiteX33" fmla="*/ 6686100 w 9144000"/>
              <a:gd name="connsiteY33" fmla="*/ 1342858 h 2246856"/>
              <a:gd name="connsiteX34" fmla="*/ 7924457 w 9144000"/>
              <a:gd name="connsiteY34" fmla="*/ 1131111 h 2246856"/>
              <a:gd name="connsiteX35" fmla="*/ 9133957 w 9144000"/>
              <a:gd name="connsiteY35" fmla="*/ 343267 h 2246856"/>
              <a:gd name="connsiteX36" fmla="*/ 9144000 w 9144000"/>
              <a:gd name="connsiteY36" fmla="*/ 0 h 2246856"/>
              <a:gd name="connsiteX37" fmla="*/ 9144000 w 9144000"/>
              <a:gd name="connsiteY37" fmla="*/ 169983 h 2246856"/>
              <a:gd name="connsiteX38" fmla="*/ 9141500 w 9144000"/>
              <a:gd name="connsiteY38" fmla="*/ 171717 h 2246856"/>
              <a:gd name="connsiteX39" fmla="*/ 7681351 w 9144000"/>
              <a:gd name="connsiteY39" fmla="*/ 1160591 h 2246856"/>
              <a:gd name="connsiteX40" fmla="*/ 6485913 w 9144000"/>
              <a:gd name="connsiteY40" fmla="*/ 1206134 h 2246856"/>
              <a:gd name="connsiteX41" fmla="*/ 7643740 w 9144000"/>
              <a:gd name="connsiteY41" fmla="*/ 1049189 h 2246856"/>
              <a:gd name="connsiteX42" fmla="*/ 8830271 w 9144000"/>
              <a:gd name="connsiteY42" fmla="*/ 219584 h 2246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9144000" h="2246856">
                <a:moveTo>
                  <a:pt x="75465" y="1220801"/>
                </a:moveTo>
                <a:cubicBezTo>
                  <a:pt x="976487" y="1256641"/>
                  <a:pt x="1657416" y="1835395"/>
                  <a:pt x="2401545" y="1992275"/>
                </a:cubicBezTo>
                <a:cubicBezTo>
                  <a:pt x="1604124" y="1916537"/>
                  <a:pt x="931939" y="1369096"/>
                  <a:pt x="48611" y="1358732"/>
                </a:cubicBezTo>
                <a:lnTo>
                  <a:pt x="0" y="1360190"/>
                </a:lnTo>
                <a:lnTo>
                  <a:pt x="0" y="1220948"/>
                </a:lnTo>
                <a:close/>
                <a:moveTo>
                  <a:pt x="0" y="932112"/>
                </a:moveTo>
                <a:lnTo>
                  <a:pt x="184018" y="951532"/>
                </a:lnTo>
                <a:cubicBezTo>
                  <a:pt x="1352510" y="1111199"/>
                  <a:pt x="1773248" y="1716771"/>
                  <a:pt x="2339206" y="1945314"/>
                </a:cubicBezTo>
                <a:cubicBezTo>
                  <a:pt x="1805401" y="1812618"/>
                  <a:pt x="1092319" y="1189118"/>
                  <a:pt x="115341" y="1085384"/>
                </a:cubicBezTo>
                <a:lnTo>
                  <a:pt x="0" y="1077547"/>
                </a:lnTo>
                <a:close/>
                <a:moveTo>
                  <a:pt x="5599046" y="896769"/>
                </a:moveTo>
                <a:cubicBezTo>
                  <a:pt x="5920596" y="895410"/>
                  <a:pt x="6245935" y="980780"/>
                  <a:pt x="6485913" y="1206134"/>
                </a:cubicBezTo>
                <a:lnTo>
                  <a:pt x="6485913" y="1206323"/>
                </a:lnTo>
                <a:cubicBezTo>
                  <a:pt x="6202638" y="1093977"/>
                  <a:pt x="5676165" y="1122229"/>
                  <a:pt x="5262052" y="1381788"/>
                </a:cubicBezTo>
                <a:lnTo>
                  <a:pt x="3948946" y="2062858"/>
                </a:lnTo>
                <a:cubicBezTo>
                  <a:pt x="3630711" y="2212148"/>
                  <a:pt x="3318635" y="2265818"/>
                  <a:pt x="3030908" y="2241062"/>
                </a:cubicBezTo>
                <a:cubicBezTo>
                  <a:pt x="2789792" y="2220369"/>
                  <a:pt x="2592068" y="2129283"/>
                  <a:pt x="2401356" y="1992275"/>
                </a:cubicBezTo>
                <a:cubicBezTo>
                  <a:pt x="2886334" y="2046322"/>
                  <a:pt x="3114375" y="1986038"/>
                  <a:pt x="3424556" y="1842039"/>
                </a:cubicBezTo>
                <a:lnTo>
                  <a:pt x="4734914" y="1107772"/>
                </a:lnTo>
                <a:cubicBezTo>
                  <a:pt x="4959734" y="986213"/>
                  <a:pt x="5277495" y="898127"/>
                  <a:pt x="5599046" y="896769"/>
                </a:cubicBezTo>
                <a:close/>
                <a:moveTo>
                  <a:pt x="9144000" y="679755"/>
                </a:moveTo>
                <a:lnTo>
                  <a:pt x="9144000" y="855699"/>
                </a:lnTo>
                <a:lnTo>
                  <a:pt x="8219858" y="1346166"/>
                </a:lnTo>
                <a:cubicBezTo>
                  <a:pt x="7594000" y="1645220"/>
                  <a:pt x="7239102" y="1691898"/>
                  <a:pt x="6835032" y="1461157"/>
                </a:cubicBezTo>
                <a:cubicBezTo>
                  <a:pt x="7306273" y="1632087"/>
                  <a:pt x="7708921" y="1488749"/>
                  <a:pt x="8199299" y="1228338"/>
                </a:cubicBezTo>
                <a:close/>
                <a:moveTo>
                  <a:pt x="0" y="634918"/>
                </a:moveTo>
                <a:lnTo>
                  <a:pt x="230952" y="660354"/>
                </a:lnTo>
                <a:cubicBezTo>
                  <a:pt x="1395259" y="830711"/>
                  <a:pt x="1782030" y="1526118"/>
                  <a:pt x="2292120" y="1892496"/>
                </a:cubicBezTo>
                <a:cubicBezTo>
                  <a:pt x="1732557" y="1623382"/>
                  <a:pt x="1367925" y="971259"/>
                  <a:pt x="206890" y="805932"/>
                </a:cubicBezTo>
                <a:lnTo>
                  <a:pt x="0" y="783537"/>
                </a:lnTo>
                <a:close/>
                <a:moveTo>
                  <a:pt x="9144000" y="336776"/>
                </a:moveTo>
                <a:lnTo>
                  <a:pt x="9144000" y="507930"/>
                </a:lnTo>
                <a:lnTo>
                  <a:pt x="7983195" y="1230607"/>
                </a:lnTo>
                <a:cubicBezTo>
                  <a:pt x="7595611" y="1463708"/>
                  <a:pt x="7113571" y="1590606"/>
                  <a:pt x="6686100" y="1342858"/>
                </a:cubicBezTo>
                <a:cubicBezTo>
                  <a:pt x="7023567" y="1450386"/>
                  <a:pt x="7467901" y="1447930"/>
                  <a:pt x="7924457" y="1131111"/>
                </a:cubicBezTo>
                <a:cubicBezTo>
                  <a:pt x="8036457" y="1053265"/>
                  <a:pt x="8837502" y="534913"/>
                  <a:pt x="9133957" y="343267"/>
                </a:cubicBezTo>
                <a:close/>
                <a:moveTo>
                  <a:pt x="9144000" y="0"/>
                </a:moveTo>
                <a:lnTo>
                  <a:pt x="9144000" y="169983"/>
                </a:lnTo>
                <a:lnTo>
                  <a:pt x="9141500" y="171717"/>
                </a:lnTo>
                <a:cubicBezTo>
                  <a:pt x="8781210" y="421372"/>
                  <a:pt x="7808517" y="1093416"/>
                  <a:pt x="7681351" y="1160591"/>
                </a:cubicBezTo>
                <a:cubicBezTo>
                  <a:pt x="7524840" y="1243268"/>
                  <a:pt x="7059473" y="1519740"/>
                  <a:pt x="6485913" y="1206134"/>
                </a:cubicBezTo>
                <a:cubicBezTo>
                  <a:pt x="6878708" y="1368843"/>
                  <a:pt x="7309779" y="1278890"/>
                  <a:pt x="7643740" y="1049189"/>
                </a:cubicBezTo>
                <a:lnTo>
                  <a:pt x="8830271" y="219584"/>
                </a:lnTo>
                <a:close/>
              </a:path>
            </a:pathLst>
          </a:custGeom>
          <a:solidFill>
            <a:srgbClr val="002677"/>
          </a:solidFill>
          <a:ln w="9181" cap="flat">
            <a:noFill/>
            <a:prstDash val="solid"/>
            <a:miter/>
          </a:ln>
        </p:spPr>
        <p:txBody>
          <a:bodyPr wrap="square" rtlCol="0" anchor="ctr">
            <a:noAutofit/>
          </a:bodyPr>
          <a:lstStyle/>
          <a:p>
            <a:r>
              <a:rPr lang="en-US"/>
              <a:t>  </a:t>
            </a:r>
          </a:p>
        </p:txBody>
      </p:sp>
      <p:pic>
        <p:nvPicPr>
          <p:cNvPr id="13" name="Picture 12" descr="A close up of a sign&#10;&#10;Description automatically generated">
            <a:extLst>
              <a:ext uri="{FF2B5EF4-FFF2-40B4-BE49-F238E27FC236}">
                <a16:creationId xmlns:a16="http://schemas.microsoft.com/office/drawing/2014/main" id="{8316987A-B8A2-D448-BB0E-051CA963293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639166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ver slide #2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3" name="Freeform 12">
            <a:extLst>
              <a:ext uri="{FF2B5EF4-FFF2-40B4-BE49-F238E27FC236}">
                <a16:creationId xmlns:a16="http://schemas.microsoft.com/office/drawing/2014/main" id="{E59709CE-7BDA-5B48-9A86-C3E223C68F97}"/>
              </a:ext>
            </a:extLst>
          </p:cNvPr>
          <p:cNvSpPr/>
          <p:nvPr/>
        </p:nvSpPr>
        <p:spPr>
          <a:xfrm>
            <a:off x="-15523"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012" cy="1128173"/>
          </a:xfrm>
        </p:spPr>
        <p:txBody>
          <a:bodyPr rIns="0" anchor="ctr" anchorCtr="0">
            <a:noAutofit/>
          </a:bodyPr>
          <a:lstStyle>
            <a:lvl1pPr algn="l">
              <a:defRPr sz="4267" spc="0" baseline="0">
                <a:solidFill>
                  <a:schemeClr val="bg1"/>
                </a:solidFill>
              </a:defRPr>
            </a:lvl1pPr>
          </a:lstStyle>
          <a:p>
            <a:r>
              <a:rPr lang="en-US"/>
              <a:t>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39"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Text Placeholder 4">
            <a:extLst>
              <a:ext uri="{FF2B5EF4-FFF2-40B4-BE49-F238E27FC236}">
                <a16:creationId xmlns:a16="http://schemas.microsoft.com/office/drawing/2014/main" id="{A255D382-36AC-134B-819C-C052D3A91439}"/>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5" name="Picture 14" descr="A close up of a sign&#10;&#10;Description automatically generated">
            <a:extLst>
              <a:ext uri="{FF2B5EF4-FFF2-40B4-BE49-F238E27FC236}">
                <a16:creationId xmlns:a16="http://schemas.microsoft.com/office/drawing/2014/main" id="{6308ECCF-E72D-0149-9005-B10DBD6FAA5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4113297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ver slide #2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39" name="Freeform 38">
            <a:extLst>
              <a:ext uri="{FF2B5EF4-FFF2-40B4-BE49-F238E27FC236}">
                <a16:creationId xmlns:a16="http://schemas.microsoft.com/office/drawing/2014/main" id="{4F9EC103-0F67-D041-A68D-29194D3A99CB}"/>
              </a:ext>
            </a:extLst>
          </p:cNvPr>
          <p:cNvSpPr/>
          <p:nvPr/>
        </p:nvSpPr>
        <p:spPr>
          <a:xfrm>
            <a:off x="-11289"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724" cy="1128173"/>
          </a:xfrm>
        </p:spPr>
        <p:txBody>
          <a:bodyPr rIns="0" anchor="ctr" anchorCtr="0">
            <a:noAutofit/>
          </a:bodyPr>
          <a:lstStyle>
            <a:lvl1pPr algn="l">
              <a:defRPr sz="4267" spc="0" baseline="0">
                <a:solidFill>
                  <a:schemeClr val="bg1"/>
                </a:solidFill>
              </a:defRPr>
            </a:lvl1pPr>
          </a:lstStyle>
          <a:p>
            <a:r>
              <a:rPr lang="en-US"/>
              <a:t>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677B2950-4E80-4446-9C2A-409ECCDE1D8C}"/>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75826C9D-8CE1-F048-A801-96B766969B7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2424732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ver slide #3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9" name="Freeform 18">
            <a:extLst>
              <a:ext uri="{FF2B5EF4-FFF2-40B4-BE49-F238E27FC236}">
                <a16:creationId xmlns:a16="http://schemas.microsoft.com/office/drawing/2014/main" id="{539A4D35-6931-4846-8142-F3C6A4884AC0}"/>
              </a:ext>
            </a:extLst>
          </p:cNvPr>
          <p:cNvSpPr/>
          <p:nvPr/>
        </p:nvSpPr>
        <p:spPr>
          <a:xfrm>
            <a:off x="-31046"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3"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4207"/>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75B10A8E-ECF9-C74E-B7FD-3BDFE9077857}"/>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463003DE-E36C-D04B-ACF5-8DE68155A3C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1386991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ver slide #3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16" name="Freeform 15">
            <a:extLst>
              <a:ext uri="{FF2B5EF4-FFF2-40B4-BE49-F238E27FC236}">
                <a16:creationId xmlns:a16="http://schemas.microsoft.com/office/drawing/2014/main" id="{9C58A3EB-27BC-514E-9F05-03E18670B808}"/>
              </a:ext>
            </a:extLst>
          </p:cNvPr>
          <p:cNvSpPr/>
          <p:nvPr/>
        </p:nvSpPr>
        <p:spPr>
          <a:xfrm>
            <a:off x="-23990"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1"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3519"/>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40"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85C6AF34-C5F3-3E4D-AACD-6675E86ABE66}"/>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6248AEE8-4CC3-E44F-B260-4C4050E5068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376075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2">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Section headers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9461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1668F-4F00-0646-B3E8-9FF107686AC8}"/>
              </a:ext>
            </a:extLst>
          </p:cNvPr>
          <p:cNvSpPr>
            <a:spLocks noGrp="1"/>
          </p:cNvSpPr>
          <p:nvPr>
            <p:ph type="title"/>
          </p:nvPr>
        </p:nvSpPr>
        <p:spPr>
          <a:xfrm>
            <a:off x="517233" y="469263"/>
            <a:ext cx="9680448" cy="732508"/>
          </a:xfrm>
          <a:prstGeom prst="rect">
            <a:avLst/>
          </a:prstGeom>
        </p:spPr>
        <p:txBody>
          <a:bodyPr vert="horz" lIns="91440" tIns="45720" rIns="91440" bIns="4572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93AE75A5-C5DD-F24E-B778-058E1A648C58}"/>
              </a:ext>
            </a:extLst>
          </p:cNvPr>
          <p:cNvSpPr>
            <a:spLocks noGrp="1"/>
          </p:cNvSpPr>
          <p:nvPr>
            <p:ph type="body" idx="1"/>
          </p:nvPr>
        </p:nvSpPr>
        <p:spPr>
          <a:xfrm>
            <a:off x="499872" y="1501605"/>
            <a:ext cx="9680448" cy="422017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3301E51-C0D1-1145-9586-FD3CE3D91F61}"/>
              </a:ext>
            </a:extLst>
          </p:cNvPr>
          <p:cNvSpPr>
            <a:spLocks noGrp="1"/>
          </p:cNvSpPr>
          <p:nvPr>
            <p:ph type="sldNum" sz="quarter" idx="4"/>
          </p:nvPr>
        </p:nvSpPr>
        <p:spPr>
          <a:xfrm>
            <a:off x="11214331" y="6242305"/>
            <a:ext cx="470647" cy="374396"/>
          </a:xfrm>
          <a:prstGeom prst="rect">
            <a:avLst/>
          </a:prstGeom>
        </p:spPr>
        <p:txBody>
          <a:bodyPr vert="horz" lIns="91440" tIns="45720" rIns="91440" bIns="45720" rtlCol="0" anchor="ctr"/>
          <a:lstStyle>
            <a:lvl1pPr algn="r">
              <a:defRPr sz="1067"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8" name="TextBox 7">
            <a:extLst>
              <a:ext uri="{FF2B5EF4-FFF2-40B4-BE49-F238E27FC236}">
                <a16:creationId xmlns:a16="http://schemas.microsoft.com/office/drawing/2014/main" id="{9ED704B1-56F3-BC48-B63B-4E3939705733}"/>
              </a:ext>
            </a:extLst>
          </p:cNvPr>
          <p:cNvSpPr txBox="1"/>
          <p:nvPr/>
        </p:nvSpPr>
        <p:spPr>
          <a:xfrm>
            <a:off x="1097280" y="6332817"/>
            <a:ext cx="3151512"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2025 United HealthCare Services, Inc. All Rights Reserved.</a:t>
            </a:r>
          </a:p>
        </p:txBody>
      </p:sp>
      <p:sp>
        <p:nvSpPr>
          <p:cNvPr id="10" name="Graphic 8">
            <a:extLst>
              <a:ext uri="{FF2B5EF4-FFF2-40B4-BE49-F238E27FC236}">
                <a16:creationId xmlns:a16="http://schemas.microsoft.com/office/drawing/2014/main" id="{129DDFE8-CD12-8644-AE9F-FB940196156F}"/>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4" name="Footer Placeholder 3">
            <a:extLst>
              <a:ext uri="{FF2B5EF4-FFF2-40B4-BE49-F238E27FC236}">
                <a16:creationId xmlns:a16="http://schemas.microsoft.com/office/drawing/2014/main" id="{AA7BA7B7-B988-9548-9455-35B566EB356C}"/>
              </a:ext>
            </a:extLst>
          </p:cNvPr>
          <p:cNvSpPr>
            <a:spLocks noGrp="1"/>
          </p:cNvSpPr>
          <p:nvPr>
            <p:ph type="ftr" sz="quarter" idx="3"/>
          </p:nvPr>
        </p:nvSpPr>
        <p:spPr>
          <a:xfrm>
            <a:off x="7914273" y="6241565"/>
            <a:ext cx="3300057" cy="366183"/>
          </a:xfrm>
          <a:prstGeom prst="rect">
            <a:avLst/>
          </a:prstGeom>
        </p:spPr>
        <p:txBody>
          <a:bodyPr vert="horz" lIns="91440" tIns="45720" rIns="91440" bIns="45720" rtlCol="0" anchor="ctr"/>
          <a:lstStyle>
            <a:lvl1pPr algn="r">
              <a:defRPr sz="1067">
                <a:solidFill>
                  <a:schemeClr val="tx1"/>
                </a:solidFill>
              </a:defRPr>
            </a:lvl1pPr>
          </a:lstStyle>
          <a:p>
            <a:r>
              <a:rPr lang="en-US"/>
              <a:t>Type division name here</a:t>
            </a:r>
          </a:p>
        </p:txBody>
      </p:sp>
    </p:spTree>
    <p:extLst>
      <p:ext uri="{BB962C8B-B14F-4D97-AF65-F5344CB8AC3E}">
        <p14:creationId xmlns:p14="http://schemas.microsoft.com/office/powerpoint/2010/main" val="40725515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Lst>
  <p:hf hdr="0" ftr="0" dt="0"/>
  <p:txStyles>
    <p:titleStyle>
      <a:lvl1pPr algn="l" defTabSz="914377" rtl="0" eaLnBrk="1" latinLnBrk="0" hangingPunct="1">
        <a:lnSpc>
          <a:spcPct val="100000"/>
        </a:lnSpc>
        <a:spcBef>
          <a:spcPct val="0"/>
        </a:spcBef>
        <a:buNone/>
        <a:defRPr sz="3200" b="1" i="0" kern="1200" spc="0" baseline="0">
          <a:solidFill>
            <a:schemeClr val="accent1"/>
          </a:solidFill>
          <a:latin typeface="+mj-lt"/>
          <a:ea typeface="+mj-ea"/>
          <a:cs typeface="+mj-cs"/>
        </a:defRPr>
      </a:lvl1pPr>
    </p:titleStyle>
    <p:bodyStyle>
      <a:lvl1pPr marL="156629" indent="-156629" algn="l" defTabSz="914377" rtl="0" eaLnBrk="1" latinLnBrk="0" hangingPunct="1">
        <a:lnSpc>
          <a:spcPct val="90000"/>
        </a:lnSpc>
        <a:spcBef>
          <a:spcPts val="400"/>
        </a:spcBef>
        <a:spcAft>
          <a:spcPts val="800"/>
        </a:spcAft>
        <a:buClr>
          <a:schemeClr val="accent1"/>
        </a:buClr>
        <a:buFont typeface="Arial" panose="020B0604020202020204" pitchFamily="34" charset="0"/>
        <a:buChar char="•"/>
        <a:tabLst/>
        <a:defRPr sz="1900" b="0" i="0" kern="1200">
          <a:solidFill>
            <a:schemeClr val="accent1"/>
          </a:solidFill>
          <a:latin typeface="+mn-lt"/>
          <a:ea typeface="+mn-ea"/>
          <a:cs typeface="Arial" panose="020B0604020202020204" pitchFamily="34" charset="0"/>
        </a:defRPr>
      </a:lvl1pPr>
      <a:lvl2pPr marL="292093" indent="-135463" algn="l" defTabSz="914377" rtl="0" eaLnBrk="1" latinLnBrk="0" hangingPunct="1">
        <a:lnSpc>
          <a:spcPct val="90000"/>
        </a:lnSpc>
        <a:spcBef>
          <a:spcPts val="0"/>
        </a:spcBef>
        <a:spcAft>
          <a:spcPts val="800"/>
        </a:spcAft>
        <a:buClr>
          <a:schemeClr val="accent1"/>
        </a:buClr>
        <a:buFont typeface="System Font Regular"/>
        <a:buChar char="-"/>
        <a:tabLst/>
        <a:defRPr sz="1900" b="0" i="0" kern="1200">
          <a:solidFill>
            <a:schemeClr val="accent1"/>
          </a:solidFill>
          <a:latin typeface="+mn-lt"/>
          <a:ea typeface="+mn-ea"/>
          <a:cs typeface="Arial" panose="020B0604020202020204" pitchFamily="34" charset="0"/>
        </a:defRPr>
      </a:lvl2pPr>
      <a:lvl3pPr marL="438140"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600" b="0" i="0" kern="1200">
          <a:solidFill>
            <a:schemeClr val="accent1"/>
          </a:solidFill>
          <a:latin typeface="+mn-lt"/>
          <a:ea typeface="+mn-ea"/>
          <a:cs typeface="Arial" panose="020B0604020202020204" pitchFamily="34" charset="0"/>
        </a:defRPr>
      </a:lvl3pPr>
      <a:lvl4pPr marL="535504" indent="-97364" algn="l" defTabSz="914377" rtl="0" eaLnBrk="1" latinLnBrk="0" hangingPunct="1">
        <a:lnSpc>
          <a:spcPct val="90000"/>
        </a:lnSpc>
        <a:spcBef>
          <a:spcPts val="0"/>
        </a:spcBef>
        <a:spcAft>
          <a:spcPts val="800"/>
        </a:spcAft>
        <a:buClr>
          <a:schemeClr val="accent1"/>
        </a:buClr>
        <a:buFont typeface="System Font Regular"/>
        <a:buChar char="-"/>
        <a:tabLst/>
        <a:defRPr sz="1500" b="0" i="0" kern="1200">
          <a:solidFill>
            <a:schemeClr val="accent1"/>
          </a:solidFill>
          <a:latin typeface="+mn-lt"/>
          <a:ea typeface="+mn-ea"/>
          <a:cs typeface="Arial" panose="020B0604020202020204" pitchFamily="34" charset="0"/>
        </a:defRPr>
      </a:lvl4pPr>
      <a:lvl5pPr marL="694249"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orient="horz" pos="3931">
          <p15:clr>
            <a:srgbClr val="F26B43"/>
          </p15:clr>
        </p15:guide>
        <p15:guide id="6" pos="7296">
          <p15:clr>
            <a:srgbClr val="F26B43"/>
          </p15:clr>
        </p15:guide>
        <p15:guide id="7" orient="horz" pos="4080">
          <p15:clr>
            <a:srgbClr val="F26B43"/>
          </p15:clr>
        </p15:guide>
        <p15:guide id="8" pos="1267">
          <p15:clr>
            <a:srgbClr val="F26B43"/>
          </p15:clr>
        </p15:guide>
        <p15:guide id="9" pos="1389">
          <p15:clr>
            <a:srgbClr val="F26B43"/>
          </p15:clr>
        </p15:guide>
        <p15:guide id="10" pos="2272">
          <p15:clr>
            <a:srgbClr val="F26B43"/>
          </p15:clr>
        </p15:guide>
        <p15:guide id="11" pos="2395">
          <p15:clr>
            <a:srgbClr val="F26B43"/>
          </p15:clr>
        </p15:guide>
        <p15:guide id="12" pos="3277">
          <p15:clr>
            <a:srgbClr val="F26B43"/>
          </p15:clr>
        </p15:guide>
        <p15:guide id="13" pos="3397">
          <p15:clr>
            <a:srgbClr val="F26B43"/>
          </p15:clr>
        </p15:guide>
        <p15:guide id="14" pos="4283">
          <p15:clr>
            <a:srgbClr val="F26B43"/>
          </p15:clr>
        </p15:guide>
        <p15:guide id="15" pos="4403">
          <p15:clr>
            <a:srgbClr val="F26B43"/>
          </p15:clr>
        </p15:guide>
        <p15:guide id="16" pos="5285">
          <p15:clr>
            <a:srgbClr val="F26B43"/>
          </p15:clr>
        </p15:guide>
        <p15:guide id="17" pos="5408">
          <p15:clr>
            <a:srgbClr val="F26B43"/>
          </p15:clr>
        </p15:guide>
        <p15:guide id="18" pos="6291">
          <p15:clr>
            <a:srgbClr val="F26B43"/>
          </p15:clr>
        </p15:guide>
        <p15:guide id="19" pos="6413">
          <p15:clr>
            <a:srgbClr val="F26B43"/>
          </p15:clr>
        </p15:guide>
        <p15:guide id="20" orient="horz" pos="368">
          <p15:clr>
            <a:srgbClr val="F26B43"/>
          </p15:clr>
        </p15:guide>
        <p15:guide id="21" orient="horz" pos="988">
          <p15:clr>
            <a:srgbClr val="F26B43"/>
          </p15:clr>
        </p15:guide>
        <p15:guide id="22" orient="horz" pos="568">
          <p15:clr>
            <a:srgbClr val="F26B43"/>
          </p15:clr>
        </p15:guide>
        <p15:guide id="23" orient="horz" pos="1218">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leah_hammel@uhc.com" TargetMode="External"/><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hyperlink" Target="https://diabetes.org/diabetes-risk-test"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brainshark.com/1/player/uhc?pi=zGyz19DQTIzd4rBz0&amp;r3f1=&amp;fb=0" TargetMode="External"/><Relationship Id="rId13" Type="http://schemas.openxmlformats.org/officeDocument/2006/relationships/hyperlink" Target="https://www.uhc.com/health-and-wellness/health-topics/diabetes/understanding-type-1-diabetes" TargetMode="External"/><Relationship Id="rId18" Type="http://schemas.openxmlformats.org/officeDocument/2006/relationships/hyperlink" Target="https://diabetes.org/food-nutrition/eating-healthy" TargetMode="External"/><Relationship Id="rId3" Type="http://schemas.openxmlformats.org/officeDocument/2006/relationships/hyperlink" Target="https://www.brainshark.com/1/player/uhc?pi=zHizWXsbEzd4rBz0&amp;r3f1=&amp;fb=0" TargetMode="External"/><Relationship Id="rId21" Type="http://schemas.openxmlformats.org/officeDocument/2006/relationships/hyperlink" Target="https://www.cdc.gov/diabetes-prevention/lifestyle-change-program/lifestyle-change-program-details.html" TargetMode="External"/><Relationship Id="rId7" Type="http://schemas.openxmlformats.org/officeDocument/2006/relationships/hyperlink" Target="https://www.brainshark.com/1/player/uhcna?pi=zIFzoqCiFzORnTz0&amp;r3f1=&amp;fb=0" TargetMode="External"/><Relationship Id="rId12" Type="http://schemas.openxmlformats.org/officeDocument/2006/relationships/hyperlink" Target="https://www.uhc.com/content/dam/uhcdotcom/en/HealthAndWellness/PDF/Your-Diabetes-Toolkit-HMHB.pdf" TargetMode="External"/><Relationship Id="rId17" Type="http://schemas.openxmlformats.org/officeDocument/2006/relationships/hyperlink" Target="https://wholegrainscouncil.org/definition-whole-grain" TargetMode="External"/><Relationship Id="rId2" Type="http://schemas.openxmlformats.org/officeDocument/2006/relationships/notesSlide" Target="../notesSlides/notesSlide2.xml"/><Relationship Id="rId16" Type="http://schemas.openxmlformats.org/officeDocument/2006/relationships/hyperlink" Target="https://diabetesfoodhub.org/blog/what-diabetes-plate" TargetMode="External"/><Relationship Id="rId20" Type="http://schemas.openxmlformats.org/officeDocument/2006/relationships/hyperlink" Target="https://diabetes.org/food-nutrition/understanding-carbs" TargetMode="External"/><Relationship Id="rId1" Type="http://schemas.openxmlformats.org/officeDocument/2006/relationships/slideLayout" Target="../slideLayouts/slideLayout13.xml"/><Relationship Id="rId6" Type="http://schemas.openxmlformats.org/officeDocument/2006/relationships/hyperlink" Target="https://www.brainshark.com/1/player/uhc?pi=zGwziR0y6zd4rBz0&amp;r3f1=&amp;fb=0" TargetMode="External"/><Relationship Id="rId11" Type="http://schemas.openxmlformats.org/officeDocument/2006/relationships/hyperlink" Target="https://www.uhc.com/content/dam/uhcdotcom/en/HealthAndWellness/PDF/PD_Understanding-Diabetes_SP.pdf" TargetMode="External"/><Relationship Id="rId24" Type="http://schemas.openxmlformats.org/officeDocument/2006/relationships/image" Target="../media/image8.png"/><Relationship Id="rId5" Type="http://schemas.openxmlformats.org/officeDocument/2006/relationships/hyperlink" Target="https://www.brainshark.com/1/player/uhcna?pi=zIqzQptNtzORnTz0&amp;r3f1=&amp;fb=0" TargetMode="External"/><Relationship Id="rId15" Type="http://schemas.openxmlformats.org/officeDocument/2006/relationships/hyperlink" Target="https://www.myplate.gov/eat-healthy/what-is-myplate" TargetMode="External"/><Relationship Id="rId23" Type="http://schemas.openxmlformats.org/officeDocument/2006/relationships/hyperlink" Target="mailto:leah_hammel@uhc.com" TargetMode="External"/><Relationship Id="rId10" Type="http://schemas.openxmlformats.org/officeDocument/2006/relationships/hyperlink" Target="https://www.uhc.com/content/dam/uhcdotcom/en/HealthAndWellness/PDF/Health-Tip-Understanding-Diabetes.pdf" TargetMode="External"/><Relationship Id="rId19" Type="http://schemas.openxmlformats.org/officeDocument/2006/relationships/hyperlink" Target="https://diabetes.org/food-nutrition/reading-food-labels/making-sense-food-labels" TargetMode="External"/><Relationship Id="rId4" Type="http://schemas.openxmlformats.org/officeDocument/2006/relationships/hyperlink" Target="https://www.brainshark.com/1/player/uhc?pi=zHTzZgSZLzd4rBz0&amp;r3f1=&amp;fb=0" TargetMode="External"/><Relationship Id="rId9" Type="http://schemas.openxmlformats.org/officeDocument/2006/relationships/hyperlink" Target="https://www.brainshark.com/1/player/uhc?pi=zIDzfylRJzd4rBz0&amp;r3f1=&amp;fb=0" TargetMode="External"/><Relationship Id="rId14" Type="http://schemas.openxmlformats.org/officeDocument/2006/relationships/hyperlink" Target="https://diabetes.org/diabetes-risk-test" TargetMode="External"/><Relationship Id="rId22" Type="http://schemas.openxmlformats.org/officeDocument/2006/relationships/hyperlink" Target="https://diabetesfoodhub.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3E962-FA5C-2C42-ADCA-C189962C5C8B}"/>
              </a:ext>
            </a:extLst>
          </p:cNvPr>
          <p:cNvSpPr>
            <a:spLocks noGrp="1"/>
          </p:cNvSpPr>
          <p:nvPr>
            <p:ph type="title"/>
          </p:nvPr>
        </p:nvSpPr>
        <p:spPr>
          <a:xfrm>
            <a:off x="541421" y="346531"/>
            <a:ext cx="8551779" cy="731520"/>
          </a:xfrm>
          <a:noFill/>
        </p:spPr>
        <p:txBody>
          <a:bodyPr/>
          <a:lstStyle/>
          <a:p>
            <a:r>
              <a:rPr lang="en-US"/>
              <a:t>Balance Is Sweet Challenge </a:t>
            </a:r>
          </a:p>
        </p:txBody>
      </p:sp>
      <p:sp>
        <p:nvSpPr>
          <p:cNvPr id="6" name="Rectangle 5">
            <a:extLst>
              <a:ext uri="{FF2B5EF4-FFF2-40B4-BE49-F238E27FC236}">
                <a16:creationId xmlns:a16="http://schemas.microsoft.com/office/drawing/2014/main" id="{BFD3B800-7762-8AD7-E148-2395EF66B36D}"/>
              </a:ext>
            </a:extLst>
          </p:cNvPr>
          <p:cNvSpPr/>
          <p:nvPr/>
        </p:nvSpPr>
        <p:spPr>
          <a:xfrm>
            <a:off x="6434256" y="5896089"/>
            <a:ext cx="5572997" cy="7315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ts val="0"/>
              </a:spcBef>
              <a:spcAft>
                <a:spcPts val="1200"/>
              </a:spcAft>
              <a:buClrTx/>
              <a:buSzTx/>
              <a:buFontTx/>
              <a:buNone/>
              <a:tabLst/>
              <a:defRPr/>
            </a:pPr>
            <a:r>
              <a:rPr kumimoji="0" lang="en-US" sz="1400" b="1" i="0" u="none" strike="noStrike" kern="1200" cap="none" spc="0" normalizeH="0" baseline="0" noProof="0">
                <a:ln>
                  <a:noFill/>
                </a:ln>
                <a:solidFill>
                  <a:srgbClr val="002677"/>
                </a:solidFill>
                <a:effectLst/>
                <a:uLnTx/>
                <a:uFillTx/>
                <a:latin typeface="Arial"/>
                <a:ea typeface="+mn-ea"/>
                <a:cs typeface="+mn-cs"/>
              </a:rPr>
              <a:t>NAME: _________________________________________ </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2677"/>
                </a:solidFill>
                <a:effectLst/>
                <a:uLnTx/>
                <a:uFillTx/>
                <a:latin typeface="Arial"/>
                <a:ea typeface="+mn-ea"/>
                <a:cs typeface="+mn-cs"/>
              </a:rPr>
              <a:t>LOCATION: _____________________________________ </a:t>
            </a:r>
          </a:p>
        </p:txBody>
      </p:sp>
      <p:sp>
        <p:nvSpPr>
          <p:cNvPr id="7" name="Rectangle 6">
            <a:extLst>
              <a:ext uri="{FF2B5EF4-FFF2-40B4-BE49-F238E27FC236}">
                <a16:creationId xmlns:a16="http://schemas.microsoft.com/office/drawing/2014/main" id="{912BA10F-3E4B-9288-FC61-5BBB2C70DF7A}"/>
              </a:ext>
            </a:extLst>
          </p:cNvPr>
          <p:cNvSpPr/>
          <p:nvPr/>
        </p:nvSpPr>
        <p:spPr>
          <a:xfrm>
            <a:off x="541421" y="2126957"/>
            <a:ext cx="4856243" cy="8309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Use the tracker on the right and mark the boxes for the activities you complete during </a:t>
            </a:r>
            <a:r>
              <a:rPr kumimoji="0" lang="en-US" sz="1200" b="0" i="0" u="none" strike="noStrike" kern="1200" cap="none" spc="0" normalizeH="0" baseline="0" noProof="0" dirty="0">
                <a:ln>
                  <a:noFill/>
                </a:ln>
                <a:solidFill>
                  <a:schemeClr val="tx1"/>
                </a:solidFill>
                <a:effectLst/>
                <a:uLnTx/>
                <a:uFillTx/>
                <a:latin typeface="Arial"/>
                <a:ea typeface="+mn-ea"/>
                <a:cs typeface="Arial" panose="020B0604020202020204" pitchFamily="34" charset="0"/>
              </a:rPr>
              <a:t>11/1 – 11/28/2025.</a:t>
            </a:r>
            <a:r>
              <a:rPr kumimoji="0" lang="en-US" sz="1200" b="0" i="0" u="none" strike="noStrike" kern="1200" cap="none" spc="0" normalizeH="0" baseline="0" noProof="0" dirty="0">
                <a:ln>
                  <a:noFill/>
                </a:ln>
                <a:solidFill>
                  <a:srgbClr val="FF0000"/>
                </a:solidFill>
                <a:effectLst/>
                <a:uLnTx/>
                <a:uFillTx/>
                <a:latin typeface="Arial"/>
                <a:ea typeface="+mn-ea"/>
                <a:cs typeface="Arial" panose="020B0604020202020204" pitchFamily="34" charset="0"/>
              </a:rPr>
              <a:t> </a:t>
            </a:r>
            <a:r>
              <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Upon completing two activities each week</a:t>
            </a:r>
            <a:r>
              <a:rPr kumimoji="0" lang="en-US" sz="1200" b="1"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 </a:t>
            </a:r>
            <a:r>
              <a:rPr kumimoji="0" lang="en-US" sz="1200" b="0" i="0" u="none" strike="noStrike" kern="1200" cap="none" spc="0" normalizeH="0" baseline="0" noProof="0" dirty="0">
                <a:ln>
                  <a:noFill/>
                </a:ln>
                <a:solidFill>
                  <a:schemeClr val="tx1"/>
                </a:solidFill>
                <a:effectLst/>
                <a:uLnTx/>
                <a:uFillTx/>
                <a:latin typeface="Arial"/>
                <a:ea typeface="+mn-ea"/>
                <a:cs typeface="+mn-cs"/>
              </a:rPr>
              <a:t>email a picture of this completed tracker to </a:t>
            </a:r>
            <a:r>
              <a:rPr kumimoji="0" lang="en-US" sz="1200" b="0" i="1" u="none" strike="noStrike" kern="1200" cap="none" spc="0" normalizeH="0" baseline="0" noProof="0" dirty="0">
                <a:ln>
                  <a:noFill/>
                </a:ln>
                <a:solidFill>
                  <a:srgbClr val="FF0000"/>
                </a:solidFill>
                <a:effectLst/>
                <a:uLnTx/>
                <a:uFillTx/>
                <a:latin typeface="Arial"/>
                <a:ea typeface="+mn-ea"/>
                <a:cs typeface="+mn-cs"/>
                <a:hlinkClick r:id="rId3"/>
              </a:rPr>
              <a:t>leah_hammel@uhc.com</a:t>
            </a:r>
            <a:r>
              <a:rPr kumimoji="0" lang="en-US" sz="1200" b="0" i="1" u="none" strike="noStrike" kern="1200" cap="none" spc="0" normalizeH="0" baseline="0" noProof="0" dirty="0">
                <a:ln>
                  <a:noFill/>
                </a:ln>
                <a:solidFill>
                  <a:srgbClr val="FF0000"/>
                </a:solidFill>
                <a:effectLst/>
                <a:uLnTx/>
                <a:uFillTx/>
                <a:latin typeface="Arial"/>
                <a:ea typeface="+mn-ea"/>
                <a:cs typeface="+mn-cs"/>
              </a:rPr>
              <a:t> </a:t>
            </a:r>
            <a:r>
              <a:rPr kumimoji="0" lang="en-US" sz="1200" b="0" i="0" u="none" strike="noStrike" kern="1200" cap="none" spc="0" normalizeH="0" baseline="0" noProof="0" dirty="0">
                <a:ln>
                  <a:noFill/>
                </a:ln>
                <a:solidFill>
                  <a:schemeClr val="tx1"/>
                </a:solidFill>
                <a:effectLst/>
                <a:uLnTx/>
                <a:uFillTx/>
                <a:latin typeface="Arial"/>
                <a:ea typeface="+mn-ea"/>
                <a:cs typeface="+mn-cs"/>
              </a:rPr>
              <a:t>or scan the QR code below to submit the challenge completion form.</a:t>
            </a:r>
            <a:r>
              <a:rPr kumimoji="0" lang="en-US" sz="1200" b="0" i="0" u="none" strike="noStrike" kern="1200" cap="none" spc="0" normalizeH="0" baseline="0" noProof="0" dirty="0">
                <a:ln>
                  <a:noFill/>
                </a:ln>
                <a:solidFill>
                  <a:srgbClr val="FF0000"/>
                </a:solidFill>
                <a:effectLst/>
                <a:uLnTx/>
                <a:uFillTx/>
                <a:latin typeface="Arial"/>
                <a:ea typeface="+mn-ea"/>
                <a:cs typeface="+mn-cs"/>
              </a:rPr>
              <a:t>. </a:t>
            </a:r>
            <a:endParaRPr kumimoji="0" lang="en-US" sz="120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endParaRPr>
          </a:p>
        </p:txBody>
      </p:sp>
      <p:sp>
        <p:nvSpPr>
          <p:cNvPr id="4" name="TextBox 3">
            <a:extLst>
              <a:ext uri="{FF2B5EF4-FFF2-40B4-BE49-F238E27FC236}">
                <a16:creationId xmlns:a16="http://schemas.microsoft.com/office/drawing/2014/main" id="{7C500D7B-9193-25C9-59CE-69B041C2CB62}"/>
              </a:ext>
            </a:extLst>
          </p:cNvPr>
          <p:cNvSpPr txBox="1"/>
          <p:nvPr/>
        </p:nvSpPr>
        <p:spPr>
          <a:xfrm>
            <a:off x="541422" y="1048546"/>
            <a:ext cx="4856242" cy="830997"/>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2677"/>
                </a:solidFill>
                <a:effectLst/>
                <a:uLnTx/>
                <a:uFillTx/>
                <a:latin typeface="Arial"/>
                <a:ea typeface="+mn-ea"/>
                <a:cs typeface="+mn-cs"/>
              </a:rPr>
              <a:t>November is Diabetes Awareness Month. Whether you have diabetes or want to prevent it, this challenge is for you! </a:t>
            </a:r>
            <a:r>
              <a:rPr kumimoji="0" lang="en-US" sz="1200" b="0" i="0" u="none" strike="noStrike" kern="1200" cap="none" spc="0" normalizeH="0" baseline="0" noProof="0">
                <a:ln>
                  <a:noFill/>
                </a:ln>
                <a:solidFill>
                  <a:srgbClr val="002677"/>
                </a:solidFill>
                <a:effectLst/>
                <a:uLnTx/>
                <a:uFillTx/>
                <a:latin typeface="Arial"/>
                <a:ea typeface="+mn-ea"/>
                <a:cs typeface="+mn-cs"/>
              </a:rPr>
              <a:t>Everyone can benefit from finding balance in their eating and lifestyle! </a:t>
            </a:r>
            <a:r>
              <a:rPr kumimoji="0" lang="en-US" sz="1200" b="0" i="0" u="none" strike="noStrike" kern="1200" cap="none" spc="0" normalizeH="0" baseline="0" noProof="0" dirty="0">
                <a:ln>
                  <a:noFill/>
                </a:ln>
                <a:solidFill>
                  <a:srgbClr val="002677"/>
                </a:solidFill>
                <a:effectLst/>
                <a:uLnTx/>
                <a:uFillTx/>
                <a:latin typeface="Arial"/>
                <a:ea typeface="+mn-ea"/>
                <a:cs typeface="+mn-cs"/>
              </a:rPr>
              <a:t>Join us to find out why balance is so sweet.  </a:t>
            </a:r>
            <a:endParaRPr kumimoji="0" lang="en-US" sz="1200" b="1" i="0" u="none" strike="noStrike" kern="1200" cap="none" spc="0" normalizeH="0" baseline="0" noProof="0" dirty="0">
              <a:ln>
                <a:noFill/>
              </a:ln>
              <a:solidFill>
                <a:srgbClr val="002677"/>
              </a:solidFill>
              <a:effectLst/>
              <a:uLnTx/>
              <a:uFillTx/>
              <a:latin typeface="Arial"/>
              <a:ea typeface="+mn-ea"/>
              <a:cs typeface="+mn-cs"/>
            </a:endParaRPr>
          </a:p>
        </p:txBody>
      </p:sp>
      <p:graphicFrame>
        <p:nvGraphicFramePr>
          <p:cNvPr id="8" name="Table 7">
            <a:extLst>
              <a:ext uri="{FF2B5EF4-FFF2-40B4-BE49-F238E27FC236}">
                <a16:creationId xmlns:a16="http://schemas.microsoft.com/office/drawing/2014/main" id="{254794DC-A437-D41F-A663-1AF964D38008}"/>
              </a:ext>
            </a:extLst>
          </p:cNvPr>
          <p:cNvGraphicFramePr>
            <a:graphicFrameLocks noGrp="1"/>
          </p:cNvGraphicFramePr>
          <p:nvPr/>
        </p:nvGraphicFramePr>
        <p:xfrm>
          <a:off x="6177517" y="1111054"/>
          <a:ext cx="4856243" cy="4442315"/>
        </p:xfrm>
        <a:graphic>
          <a:graphicData uri="http://schemas.openxmlformats.org/drawingml/2006/table">
            <a:tbl>
              <a:tblPr firstRow="1" bandRow="1">
                <a:tableStyleId>{5C22544A-7EE6-4342-B048-85BDC9FD1C3A}</a:tableStyleId>
              </a:tblPr>
              <a:tblGrid>
                <a:gridCol w="4856243">
                  <a:extLst>
                    <a:ext uri="{9D8B030D-6E8A-4147-A177-3AD203B41FA5}">
                      <a16:colId xmlns:a16="http://schemas.microsoft.com/office/drawing/2014/main" val="2225803883"/>
                    </a:ext>
                  </a:extLst>
                </a:gridCol>
              </a:tblGrid>
              <a:tr h="398769">
                <a:tc>
                  <a:txBody>
                    <a:bodyPr/>
                    <a:lstStyle/>
                    <a:p>
                      <a:r>
                        <a:rPr lang="en-US" sz="1600" b="1">
                          <a:solidFill>
                            <a:schemeClr val="bg1"/>
                          </a:solidFill>
                        </a:rPr>
                        <a:t>Week 1:  Learning</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692684865"/>
                  </a:ext>
                </a:extLst>
              </a:tr>
              <a:tr h="1087695">
                <a:tc>
                  <a:txBody>
                    <a:bodyPr/>
                    <a:lstStyle/>
                    <a:p>
                      <a:pPr marL="285750" marR="0" lvl="0"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400"/>
                        <a:t>Take </a:t>
                      </a:r>
                      <a:r>
                        <a:rPr lang="en-US" sz="1400">
                          <a:hlinkClick r:id="rId4"/>
                        </a:rPr>
                        <a:t>Type 2 Diabetes Risk Test </a:t>
                      </a:r>
                      <a:endParaRPr lang="en-US" sz="1400"/>
                    </a:p>
                    <a:p>
                      <a:pPr marL="285750" indent="-285750">
                        <a:buFont typeface="Wingdings" panose="05000000000000000000" pitchFamily="2" charset="2"/>
                        <a:buChar char="q"/>
                      </a:pPr>
                      <a:r>
                        <a:rPr lang="en-US" sz="1400"/>
                        <a:t>Watch at least one health education presentation*</a:t>
                      </a:r>
                    </a:p>
                    <a:p>
                      <a:pPr marL="285750" indent="-285750">
                        <a:buFont typeface="Wingdings" panose="05000000000000000000" pitchFamily="2" charset="2"/>
                        <a:buChar char="q"/>
                      </a:pPr>
                      <a:r>
                        <a:rPr lang="en-US" sz="1400"/>
                        <a:t>Read at least two articles/resources*</a:t>
                      </a:r>
                    </a:p>
                    <a:p>
                      <a:pPr marL="285750" indent="-285750">
                        <a:buFont typeface="Wingdings" panose="05000000000000000000" pitchFamily="2" charset="2"/>
                        <a:buChar char="q"/>
                      </a:pPr>
                      <a:r>
                        <a:rPr lang="en-US" sz="1400"/>
                        <a:t>Review your numbers/Schedule your wellness visit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992755992"/>
                  </a:ext>
                </a:extLst>
              </a:tr>
              <a:tr h="400863">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b="1">
                          <a:solidFill>
                            <a:schemeClr val="bg1"/>
                          </a:solidFill>
                        </a:rPr>
                        <a:t>Week 2: Carb Conscious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2452401161"/>
                  </a:ext>
                </a:extLst>
              </a:tr>
              <a:tr h="1087695">
                <a:tc>
                  <a:txBody>
                    <a:bodyPr/>
                    <a:lstStyle/>
                    <a:p>
                      <a:pPr marL="285750" indent="-285750">
                        <a:buFont typeface="Wingdings" panose="05000000000000000000" pitchFamily="2" charset="2"/>
                        <a:buChar char="q"/>
                      </a:pPr>
                      <a:r>
                        <a:rPr lang="en-US" sz="1400"/>
                        <a:t>Select whole grains instead of refined grains</a:t>
                      </a:r>
                    </a:p>
                    <a:p>
                      <a:pPr marL="285750" indent="-285750">
                        <a:buFont typeface="Wingdings" panose="05000000000000000000" pitchFamily="2" charset="2"/>
                        <a:buChar char="q"/>
                      </a:pPr>
                      <a:r>
                        <a:rPr lang="en-US" sz="1400"/>
                        <a:t>Aim to fill half your plate with non-starchy vegetables</a:t>
                      </a:r>
                    </a:p>
                    <a:p>
                      <a:pPr marL="285750" indent="-285750">
                        <a:buFont typeface="Wingdings" panose="05000000000000000000" pitchFamily="2" charset="2"/>
                        <a:buChar char="q"/>
                      </a:pPr>
                      <a:r>
                        <a:rPr lang="en-US" sz="1400"/>
                        <a:t>Choose water instead of sugary drinks</a:t>
                      </a:r>
                    </a:p>
                    <a:p>
                      <a:pPr marL="285750" marR="0" lvl="0" indent="-285750" algn="l" defTabSz="914377"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400"/>
                        <a:t>Add a protein with fruit/veggie snack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1485344929"/>
                  </a:ext>
                </a:extLst>
              </a:tr>
              <a:tr h="379598">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sz="1600" b="1">
                          <a:solidFill>
                            <a:schemeClr val="bg1"/>
                          </a:solidFill>
                        </a:rPr>
                        <a:t>Week 3: Lifestyle </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extLst>
                  <a:ext uri="{0D108BD9-81ED-4DB2-BD59-A6C34878D82A}">
                    <a16:rowId xmlns:a16="http://schemas.microsoft.com/office/drawing/2014/main" val="2511574289"/>
                  </a:ext>
                </a:extLst>
              </a:tr>
              <a:tr h="1087695">
                <a:tc>
                  <a:txBody>
                    <a:bodyPr/>
                    <a:lstStyle/>
                    <a:p>
                      <a:pPr marL="287338" indent="-287338">
                        <a:buFont typeface="Wingdings" panose="05000000000000000000" pitchFamily="2" charset="2"/>
                        <a:buChar char="q"/>
                      </a:pPr>
                      <a:r>
                        <a:rPr lang="en-US" sz="1400"/>
                        <a:t>Aim for 3 meals a day with snacks as needed</a:t>
                      </a:r>
                    </a:p>
                    <a:p>
                      <a:pPr marL="287338" marR="0" lvl="0" indent="-287338" algn="l" defTabSz="914377"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400"/>
                        <a:t>Take 10 deep breaths before meals</a:t>
                      </a:r>
                    </a:p>
                    <a:p>
                      <a:pPr marL="287338" indent="-287338">
                        <a:buFont typeface="Wingdings" panose="05000000000000000000" pitchFamily="2" charset="2"/>
                        <a:buChar char="q"/>
                      </a:pPr>
                      <a:r>
                        <a:rPr lang="en-US" sz="1400"/>
                        <a:t>Limit distractions during meals </a:t>
                      </a:r>
                    </a:p>
                    <a:p>
                      <a:pPr marL="287338" indent="-287338">
                        <a:buFont typeface="Wingdings" panose="05000000000000000000" pitchFamily="2" charset="2"/>
                        <a:buChar char="q"/>
                      </a:pPr>
                      <a:r>
                        <a:rPr lang="en-US" sz="1400"/>
                        <a:t>Walk for 10-15 minutes after meals</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extLst>
                  <a:ext uri="{0D108BD9-81ED-4DB2-BD59-A6C34878D82A}">
                    <a16:rowId xmlns:a16="http://schemas.microsoft.com/office/drawing/2014/main" val="3536854774"/>
                  </a:ext>
                </a:extLst>
              </a:tr>
            </a:tbl>
          </a:graphicData>
        </a:graphic>
      </p:graphicFrame>
      <p:pic>
        <p:nvPicPr>
          <p:cNvPr id="10" name="Picture 9" descr="A hand holding a heart&#10;&#10;Description automatically generated">
            <a:extLst>
              <a:ext uri="{FF2B5EF4-FFF2-40B4-BE49-F238E27FC236}">
                <a16:creationId xmlns:a16="http://schemas.microsoft.com/office/drawing/2014/main" id="{151D63A0-6066-06E2-208A-1EA0625B2AA5}"/>
              </a:ext>
            </a:extLst>
          </p:cNvPr>
          <p:cNvPicPr>
            <a:picLocks noChangeAspect="1"/>
          </p:cNvPicPr>
          <p:nvPr/>
        </p:nvPicPr>
        <p:blipFill rotWithShape="1">
          <a:blip r:embed="rId5"/>
          <a:srcRect t="23851" r="31373" b="-1"/>
          <a:stretch/>
        </p:blipFill>
        <p:spPr>
          <a:xfrm>
            <a:off x="1276796" y="3005459"/>
            <a:ext cx="2118046" cy="3133605"/>
          </a:xfrm>
          <a:prstGeom prst="rect">
            <a:avLst/>
          </a:prstGeom>
        </p:spPr>
      </p:pic>
      <p:sp>
        <p:nvSpPr>
          <p:cNvPr id="9" name="TextBox 8">
            <a:extLst>
              <a:ext uri="{FF2B5EF4-FFF2-40B4-BE49-F238E27FC236}">
                <a16:creationId xmlns:a16="http://schemas.microsoft.com/office/drawing/2014/main" id="{476A36BA-9A85-6B53-36AD-8F84C467890F}"/>
              </a:ext>
            </a:extLst>
          </p:cNvPr>
          <p:cNvSpPr txBox="1"/>
          <p:nvPr/>
        </p:nvSpPr>
        <p:spPr>
          <a:xfrm>
            <a:off x="6167357" y="5514934"/>
            <a:ext cx="3504963" cy="276999"/>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677"/>
                </a:solidFill>
                <a:effectLst/>
                <a:uLnTx/>
                <a:uFillTx/>
                <a:latin typeface="Arial"/>
                <a:ea typeface="+mn-ea"/>
                <a:cs typeface="+mn-cs"/>
              </a:rPr>
              <a:t>* See resources on page 2 for options</a:t>
            </a:r>
          </a:p>
        </p:txBody>
      </p:sp>
      <p:sp>
        <p:nvSpPr>
          <p:cNvPr id="5" name="Text Box 2">
            <a:extLst>
              <a:ext uri="{FF2B5EF4-FFF2-40B4-BE49-F238E27FC236}">
                <a16:creationId xmlns:a16="http://schemas.microsoft.com/office/drawing/2014/main" id="{110A4C81-945B-808C-9B74-A44B1B73671C}"/>
              </a:ext>
            </a:extLst>
          </p:cNvPr>
          <p:cNvSpPr txBox="1">
            <a:spLocks noChangeArrowheads="1"/>
          </p:cNvSpPr>
          <p:nvPr/>
        </p:nvSpPr>
        <p:spPr bwMode="auto">
          <a:xfrm>
            <a:off x="3477161" y="4470275"/>
            <a:ext cx="2197428" cy="1115040"/>
          </a:xfrm>
          <a:prstGeom prst="rect">
            <a:avLst/>
          </a:prstGeom>
          <a:solidFill>
            <a:srgbClr val="002677"/>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55" rtl="0" eaLnBrk="0" fontAlgn="base" latinLnBrk="0" hangingPunct="0">
              <a:lnSpc>
                <a:spcPct val="100000"/>
              </a:lnSpc>
              <a:spcBef>
                <a:spcPct val="0"/>
              </a:spcBef>
              <a:spcAft>
                <a:spcPct val="0"/>
              </a:spcAft>
              <a:buClrTx/>
              <a:buSzTx/>
              <a:buFontTx/>
              <a:buNone/>
              <a:tabLst/>
              <a:defRPr/>
            </a:pPr>
            <a:r>
              <a:rPr kumimoji="0" lang="en-US" altLang="en-US" sz="12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rPr>
              <a:t>Challenge Completion Form</a:t>
            </a:r>
          </a:p>
        </p:txBody>
      </p:sp>
      <p:pic>
        <p:nvPicPr>
          <p:cNvPr id="12" name="Picture 11" descr="A green and blue logo&#10;&#10;AI-generated content may be incorrect.">
            <a:extLst>
              <a:ext uri="{FF2B5EF4-FFF2-40B4-BE49-F238E27FC236}">
                <a16:creationId xmlns:a16="http://schemas.microsoft.com/office/drawing/2014/main" id="{443504F1-E418-AC0E-B39A-0240ECAAE2F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487955" y="168259"/>
            <a:ext cx="1519298" cy="600075"/>
          </a:xfrm>
          <a:prstGeom prst="rect">
            <a:avLst/>
          </a:prstGeom>
        </p:spPr>
      </p:pic>
      <p:pic>
        <p:nvPicPr>
          <p:cNvPr id="14" name="Picture 13">
            <a:extLst>
              <a:ext uri="{FF2B5EF4-FFF2-40B4-BE49-F238E27FC236}">
                <a16:creationId xmlns:a16="http://schemas.microsoft.com/office/drawing/2014/main" id="{92BAED01-7327-C806-A43A-8F4F599E32C6}"/>
              </a:ext>
            </a:extLst>
          </p:cNvPr>
          <p:cNvPicPr>
            <a:picLocks noChangeAspect="1"/>
          </p:cNvPicPr>
          <p:nvPr/>
        </p:nvPicPr>
        <p:blipFill>
          <a:blip r:embed="rId7"/>
          <a:stretch>
            <a:fillRect/>
          </a:stretch>
        </p:blipFill>
        <p:spPr>
          <a:xfrm>
            <a:off x="4174695" y="4745825"/>
            <a:ext cx="744693" cy="769109"/>
          </a:xfrm>
          <a:prstGeom prst="rect">
            <a:avLst/>
          </a:prstGeom>
        </p:spPr>
      </p:pic>
    </p:spTree>
    <p:extLst>
      <p:ext uri="{BB962C8B-B14F-4D97-AF65-F5344CB8AC3E}">
        <p14:creationId xmlns:p14="http://schemas.microsoft.com/office/powerpoint/2010/main" val="184621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950C3C32-ACD9-C26E-D6A7-50CADA6A4E50}"/>
              </a:ext>
            </a:extLst>
          </p:cNvPr>
          <p:cNvGraphicFramePr>
            <a:graphicFrameLocks noGrp="1"/>
          </p:cNvGraphicFramePr>
          <p:nvPr/>
        </p:nvGraphicFramePr>
        <p:xfrm>
          <a:off x="528058" y="2114060"/>
          <a:ext cx="11323048" cy="3363839"/>
        </p:xfrm>
        <a:graphic>
          <a:graphicData uri="http://schemas.openxmlformats.org/drawingml/2006/table">
            <a:tbl>
              <a:tblPr/>
              <a:tblGrid>
                <a:gridCol w="4549268">
                  <a:extLst>
                    <a:ext uri="{9D8B030D-6E8A-4147-A177-3AD203B41FA5}">
                      <a16:colId xmlns:a16="http://schemas.microsoft.com/office/drawing/2014/main" val="966615837"/>
                    </a:ext>
                  </a:extLst>
                </a:gridCol>
                <a:gridCol w="3549316">
                  <a:extLst>
                    <a:ext uri="{9D8B030D-6E8A-4147-A177-3AD203B41FA5}">
                      <a16:colId xmlns:a16="http://schemas.microsoft.com/office/drawing/2014/main" val="2345745407"/>
                    </a:ext>
                  </a:extLst>
                </a:gridCol>
                <a:gridCol w="3224464">
                  <a:extLst>
                    <a:ext uri="{9D8B030D-6E8A-4147-A177-3AD203B41FA5}">
                      <a16:colId xmlns:a16="http://schemas.microsoft.com/office/drawing/2014/main" val="2843482177"/>
                    </a:ext>
                  </a:extLst>
                </a:gridCol>
              </a:tblGrid>
              <a:tr h="529199">
                <a:tc>
                  <a:txBody>
                    <a:bodyPr/>
                    <a:lstStyle/>
                    <a:p>
                      <a:pPr marL="0" marR="0" lvl="0" indent="0" algn="l" defTabSz="914377" rtl="0" eaLnBrk="1" fontAlgn="base" latinLnBrk="0" hangingPunct="1">
                        <a:lnSpc>
                          <a:spcPct val="100000"/>
                        </a:lnSpc>
                        <a:spcBef>
                          <a:spcPts val="0"/>
                        </a:spcBef>
                        <a:spcAft>
                          <a:spcPts val="0"/>
                        </a:spcAft>
                        <a:buClrTx/>
                        <a:buSzTx/>
                        <a:buFontTx/>
                        <a:buNone/>
                        <a:tabLst/>
                        <a:defRPr/>
                      </a:pPr>
                      <a:r>
                        <a:rPr lang="en-US" sz="1800" b="1" i="0">
                          <a:solidFill>
                            <a:srgbClr val="FFFFFF"/>
                          </a:solidFill>
                          <a:effectLst/>
                          <a:latin typeface="+mn-lt"/>
                        </a:rPr>
                        <a:t>UHC Health Education Presentations​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677"/>
                    </a:solidFill>
                  </a:tcPr>
                </a:tc>
                <a:tc>
                  <a:txBody>
                    <a:bodyPr/>
                    <a:lstStyle/>
                    <a:p>
                      <a:pPr marL="0" marR="0" lvl="0" indent="0" algn="l" defTabSz="914377" rtl="0" eaLnBrk="1" fontAlgn="base" latinLnBrk="0" hangingPunct="1">
                        <a:lnSpc>
                          <a:spcPct val="100000"/>
                        </a:lnSpc>
                        <a:spcBef>
                          <a:spcPts val="0"/>
                        </a:spcBef>
                        <a:spcAft>
                          <a:spcPts val="0"/>
                        </a:spcAft>
                        <a:buClrTx/>
                        <a:buSzTx/>
                        <a:buFontTx/>
                        <a:buNone/>
                        <a:tabLst/>
                        <a:defRPr/>
                      </a:pPr>
                      <a:r>
                        <a:rPr lang="en-US" sz="1800" b="1" i="0">
                          <a:solidFill>
                            <a:srgbClr val="FFFFFF"/>
                          </a:solidFill>
                          <a:effectLst/>
                          <a:latin typeface="+mn-lt"/>
                        </a:rPr>
                        <a:t>UHC Fliers and Education</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677"/>
                    </a:solidFill>
                  </a:tcPr>
                </a:tc>
                <a:tc>
                  <a:txBody>
                    <a:bodyPr/>
                    <a:lstStyle/>
                    <a:p>
                      <a:pPr marL="0" marR="0" lvl="0" indent="0" algn="l" defTabSz="914377" rtl="0" eaLnBrk="1" fontAlgn="base" latinLnBrk="0" hangingPunct="1">
                        <a:lnSpc>
                          <a:spcPct val="100000"/>
                        </a:lnSpc>
                        <a:spcBef>
                          <a:spcPts val="0"/>
                        </a:spcBef>
                        <a:spcAft>
                          <a:spcPts val="0"/>
                        </a:spcAft>
                        <a:buClrTx/>
                        <a:buSzTx/>
                        <a:buFontTx/>
                        <a:buNone/>
                        <a:tabLst/>
                        <a:defRPr/>
                      </a:pPr>
                      <a:r>
                        <a:rPr lang="en-US" sz="1800" b="1" i="0">
                          <a:solidFill>
                            <a:srgbClr val="FFFFFF"/>
                          </a:solidFill>
                          <a:effectLst/>
                          <a:latin typeface="+mn-lt"/>
                        </a:rPr>
                        <a:t>Community Resources</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2677"/>
                    </a:solidFill>
                  </a:tcPr>
                </a:tc>
                <a:extLst>
                  <a:ext uri="{0D108BD9-81ED-4DB2-BD59-A6C34878D82A}">
                    <a16:rowId xmlns:a16="http://schemas.microsoft.com/office/drawing/2014/main" val="2776099440"/>
                  </a:ext>
                </a:extLst>
              </a:tr>
              <a:tr h="2428875">
                <a:tc>
                  <a:txBody>
                    <a:bodyPr/>
                    <a:lstStyle/>
                    <a:p>
                      <a:pPr rtl="0" fontAlgn="base">
                        <a:spcAft>
                          <a:spcPts val="600"/>
                        </a:spcAft>
                      </a:pPr>
                      <a:r>
                        <a:rPr lang="en-US" sz="1200" b="0" i="0" kern="1200" dirty="0">
                          <a:solidFill>
                            <a:schemeClr val="tx1"/>
                          </a:solidFill>
                          <a:effectLst/>
                          <a:latin typeface="+mn-lt"/>
                          <a:ea typeface="+mn-ea"/>
                          <a:cs typeface="+mn-cs"/>
                          <a:hlinkClick r:id="rId3"/>
                        </a:rPr>
                        <a:t>Eating with Diabetes</a:t>
                      </a:r>
                      <a:endParaRPr lang="en-US" sz="1200" b="0" i="0" kern="1200" dirty="0">
                        <a:solidFill>
                          <a:schemeClr val="tx1"/>
                        </a:solidFill>
                        <a:effectLst/>
                        <a:latin typeface="+mn-lt"/>
                        <a:ea typeface="+mn-ea"/>
                        <a:cs typeface="+mn-cs"/>
                        <a:hlinkClick r:id="" action="ppaction://noaction"/>
                      </a:endParaRPr>
                    </a:p>
                    <a:p>
                      <a:pPr rtl="0" fontAlgn="base">
                        <a:spcAft>
                          <a:spcPts val="600"/>
                        </a:spcAft>
                      </a:pPr>
                      <a:r>
                        <a:rPr lang="en-US" sz="1200" b="0" i="0" kern="1200" dirty="0">
                          <a:solidFill>
                            <a:schemeClr val="tx1"/>
                          </a:solidFill>
                          <a:effectLst/>
                          <a:latin typeface="+mn-lt"/>
                          <a:ea typeface="+mn-ea"/>
                          <a:cs typeface="+mn-cs"/>
                          <a:hlinkClick r:id="" action="ppaction://noaction"/>
                        </a:rPr>
                        <a:t>Everyday Nutrition</a:t>
                      </a:r>
                      <a:endParaRPr lang="en-US" sz="1200" b="0" i="0" kern="1200" dirty="0">
                        <a:solidFill>
                          <a:schemeClr val="tx1"/>
                        </a:solidFill>
                        <a:effectLst/>
                        <a:latin typeface="+mn-lt"/>
                        <a:ea typeface="+mn-ea"/>
                        <a:cs typeface="+mn-cs"/>
                      </a:endParaRPr>
                    </a:p>
                    <a:p>
                      <a:pPr rtl="0" fontAlgn="base">
                        <a:spcAft>
                          <a:spcPts val="600"/>
                        </a:spcAft>
                      </a:pPr>
                      <a:r>
                        <a:rPr lang="en-US" sz="1200" b="0" i="0" kern="1200" dirty="0">
                          <a:solidFill>
                            <a:schemeClr val="tx1"/>
                          </a:solidFill>
                          <a:effectLst/>
                          <a:latin typeface="+mn-lt"/>
                          <a:ea typeface="+mn-ea"/>
                          <a:cs typeface="+mn-cs"/>
                          <a:hlinkClick r:id="rId4"/>
                        </a:rPr>
                        <a:t>Healthier Eating at Work</a:t>
                      </a:r>
                      <a:endParaRPr lang="en-US" sz="1200" b="0" i="0" kern="1200" dirty="0">
                        <a:solidFill>
                          <a:schemeClr val="tx1"/>
                        </a:solidFill>
                        <a:effectLst/>
                        <a:latin typeface="+mn-lt"/>
                        <a:ea typeface="+mn-ea"/>
                        <a:cs typeface="+mn-cs"/>
                      </a:endParaRPr>
                    </a:p>
                    <a:p>
                      <a:pPr rtl="0" fontAlgn="base">
                        <a:spcAft>
                          <a:spcPts val="600"/>
                        </a:spcAft>
                      </a:pPr>
                      <a:r>
                        <a:rPr lang="en-US" sz="1200" b="0" i="0" kern="1200" dirty="0">
                          <a:solidFill>
                            <a:schemeClr val="tx1"/>
                          </a:solidFill>
                          <a:effectLst/>
                          <a:latin typeface="+mn-lt"/>
                          <a:ea typeface="+mn-ea"/>
                          <a:cs typeface="+mn-cs"/>
                          <a:hlinkClick r:id="rId5"/>
                        </a:rPr>
                        <a:t>Know Your Numbers</a:t>
                      </a:r>
                      <a:endParaRPr lang="en-US" sz="1200" b="0" i="0" kern="1200" dirty="0">
                        <a:solidFill>
                          <a:schemeClr val="tx1"/>
                        </a:solidFill>
                        <a:effectLst/>
                        <a:latin typeface="+mn-lt"/>
                        <a:ea typeface="+mn-ea"/>
                        <a:cs typeface="+mn-cs"/>
                      </a:endParaRPr>
                    </a:p>
                    <a:p>
                      <a:pPr rtl="0" fontAlgn="base">
                        <a:spcAft>
                          <a:spcPts val="600"/>
                        </a:spcAft>
                      </a:pPr>
                      <a:r>
                        <a:rPr lang="en-US" sz="1200" b="0" i="0" kern="1200" dirty="0">
                          <a:solidFill>
                            <a:schemeClr val="tx1"/>
                          </a:solidFill>
                          <a:effectLst/>
                          <a:latin typeface="+mn-lt"/>
                          <a:ea typeface="+mn-ea"/>
                          <a:cs typeface="+mn-cs"/>
                          <a:hlinkClick r:id="rId6"/>
                        </a:rPr>
                        <a:t>Mindful Eating</a:t>
                      </a:r>
                      <a:r>
                        <a:rPr lang="en-US" sz="1200" b="0" i="0" kern="1200" dirty="0">
                          <a:solidFill>
                            <a:schemeClr val="tx1"/>
                          </a:solidFill>
                          <a:effectLst/>
                          <a:latin typeface="+mn-lt"/>
                          <a:ea typeface="+mn-ea"/>
                          <a:cs typeface="+mn-cs"/>
                        </a:rPr>
                        <a:t> </a:t>
                      </a:r>
                    </a:p>
                    <a:p>
                      <a:pPr rtl="0" fontAlgn="base">
                        <a:spcAft>
                          <a:spcPts val="600"/>
                        </a:spcAft>
                      </a:pPr>
                      <a:r>
                        <a:rPr lang="en-US" sz="1200" b="0" i="0" kern="1200" dirty="0">
                          <a:solidFill>
                            <a:schemeClr val="tx1"/>
                          </a:solidFill>
                          <a:effectLst/>
                          <a:latin typeface="+mn-lt"/>
                          <a:ea typeface="+mn-ea"/>
                          <a:cs typeface="+mn-cs"/>
                        </a:rPr>
                        <a:t>Understanding Diabetes (</a:t>
                      </a:r>
                      <a:r>
                        <a:rPr lang="en-US" sz="1200" b="0" i="0" kern="1200" dirty="0">
                          <a:solidFill>
                            <a:schemeClr val="tx1"/>
                          </a:solidFill>
                          <a:effectLst/>
                          <a:latin typeface="+mn-lt"/>
                          <a:ea typeface="+mn-ea"/>
                          <a:cs typeface="+mn-cs"/>
                          <a:hlinkClick r:id="rId7"/>
                        </a:rPr>
                        <a:t>Eng</a:t>
                      </a:r>
                      <a:r>
                        <a:rPr lang="en-US" sz="1200" b="0" i="0" kern="1200" dirty="0">
                          <a:solidFill>
                            <a:schemeClr val="tx1"/>
                          </a:solidFill>
                          <a:effectLst/>
                          <a:latin typeface="+mn-lt"/>
                          <a:ea typeface="+mn-ea"/>
                          <a:cs typeface="+mn-cs"/>
                        </a:rPr>
                        <a:t> / </a:t>
                      </a:r>
                      <a:r>
                        <a:rPr lang="en-US" sz="1200" b="0" i="0" kern="1200" dirty="0">
                          <a:solidFill>
                            <a:schemeClr val="tx1"/>
                          </a:solidFill>
                          <a:effectLst/>
                          <a:latin typeface="+mn-lt"/>
                          <a:ea typeface="+mn-ea"/>
                          <a:cs typeface="+mn-cs"/>
                          <a:hlinkClick r:id="rId8"/>
                        </a:rPr>
                        <a:t>Spa</a:t>
                      </a:r>
                      <a:r>
                        <a:rPr lang="en-US" sz="1200" b="0" i="0" kern="1200" dirty="0">
                          <a:solidFill>
                            <a:schemeClr val="tx1"/>
                          </a:solidFill>
                          <a:effectLst/>
                          <a:latin typeface="+mn-lt"/>
                          <a:ea typeface="+mn-ea"/>
                          <a:cs typeface="+mn-cs"/>
                        </a:rPr>
                        <a:t>)</a:t>
                      </a:r>
                    </a:p>
                    <a:p>
                      <a:pPr rtl="0" fontAlgn="base">
                        <a:spcAft>
                          <a:spcPts val="600"/>
                        </a:spcAft>
                      </a:pPr>
                      <a:r>
                        <a:rPr lang="en-US" sz="1200" b="0" i="0" kern="1200" dirty="0">
                          <a:solidFill>
                            <a:schemeClr val="tx1"/>
                          </a:solidFill>
                          <a:effectLst/>
                          <a:latin typeface="+mn-lt"/>
                          <a:ea typeface="+mn-ea"/>
                          <a:cs typeface="+mn-cs"/>
                          <a:hlinkClick r:id="rId9"/>
                        </a:rPr>
                        <a:t>Prediabetes</a:t>
                      </a:r>
                      <a:endParaRPr lang="en-US" sz="1200" b="0" i="0" kern="1200" dirty="0">
                        <a:solidFill>
                          <a:schemeClr val="tx1"/>
                        </a:solidFill>
                        <a:effectLst/>
                        <a:latin typeface="+mn-lt"/>
                        <a:ea typeface="+mn-ea"/>
                        <a:cs typeface="+mn-cs"/>
                      </a:endParaRPr>
                    </a:p>
                    <a:p>
                      <a:pPr rtl="0" fontAlgn="base">
                        <a:spcAft>
                          <a:spcPts val="600"/>
                        </a:spcAft>
                      </a:pPr>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txBody>
                  <a:tcPr marT="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tc>
                  <a:txBody>
                    <a:bodyPr/>
                    <a:lstStyle/>
                    <a:p>
                      <a:pPr rtl="0" fontAlgn="base">
                        <a:spcAft>
                          <a:spcPts val="600"/>
                        </a:spcAft>
                      </a:pPr>
                      <a:r>
                        <a:rPr lang="en-US" sz="1200" b="0" i="0" u="none" strike="noStrike" kern="1200">
                          <a:solidFill>
                            <a:schemeClr val="tx1"/>
                          </a:solidFill>
                          <a:effectLst/>
                          <a:latin typeface="+mn-lt"/>
                          <a:ea typeface="+mn-ea"/>
                          <a:cs typeface="+mn-cs"/>
                        </a:rPr>
                        <a:t>Understanding Diabetes (</a:t>
                      </a:r>
                      <a:r>
                        <a:rPr lang="en-US" sz="1200" b="0" i="0" u="none" strike="noStrike" kern="1200">
                          <a:solidFill>
                            <a:schemeClr val="tx1"/>
                          </a:solidFill>
                          <a:effectLst/>
                          <a:latin typeface="+mn-lt"/>
                          <a:ea typeface="+mn-ea"/>
                          <a:cs typeface="+mn-cs"/>
                          <a:hlinkClick r:id="rId10"/>
                        </a:rPr>
                        <a:t>Eng</a:t>
                      </a:r>
                      <a:r>
                        <a:rPr lang="en-US" sz="1200" b="0" i="0" u="none" strike="noStrike" kern="1200">
                          <a:solidFill>
                            <a:schemeClr val="tx1"/>
                          </a:solidFill>
                          <a:effectLst/>
                          <a:latin typeface="+mn-lt"/>
                          <a:ea typeface="+mn-ea"/>
                          <a:cs typeface="+mn-cs"/>
                        </a:rPr>
                        <a:t> / </a:t>
                      </a:r>
                      <a:r>
                        <a:rPr lang="en-US" sz="1200" b="0" i="0" u="none" strike="noStrike" kern="1200">
                          <a:solidFill>
                            <a:schemeClr val="tx1"/>
                          </a:solidFill>
                          <a:effectLst/>
                          <a:latin typeface="+mn-lt"/>
                          <a:ea typeface="+mn-ea"/>
                          <a:cs typeface="+mn-cs"/>
                          <a:hlinkClick r:id="rId11"/>
                        </a:rPr>
                        <a:t>Spa</a:t>
                      </a:r>
                      <a:r>
                        <a:rPr lang="en-US" sz="1200" b="0" i="0" u="none" strike="noStrike" kern="1200">
                          <a:solidFill>
                            <a:schemeClr val="tx1"/>
                          </a:solidFill>
                          <a:effectLst/>
                          <a:latin typeface="+mn-lt"/>
                          <a:ea typeface="+mn-ea"/>
                          <a:cs typeface="+mn-cs"/>
                        </a:rPr>
                        <a:t>)</a:t>
                      </a:r>
                      <a:endParaRPr lang="en-US" sz="1200" b="0" i="0" kern="1200">
                        <a:solidFill>
                          <a:schemeClr val="tx1"/>
                        </a:solidFill>
                        <a:effectLst/>
                        <a:latin typeface="+mn-lt"/>
                        <a:ea typeface="+mn-ea"/>
                        <a:cs typeface="+mn-cs"/>
                      </a:endParaRPr>
                    </a:p>
                    <a:p>
                      <a:pPr rtl="0" fontAlgn="base">
                        <a:spcAft>
                          <a:spcPts val="600"/>
                        </a:spcAft>
                      </a:pPr>
                      <a:r>
                        <a:rPr lang="en-US" sz="1200" b="0" i="0" u="sng" strike="noStrike" kern="1200">
                          <a:solidFill>
                            <a:schemeClr val="tx1"/>
                          </a:solidFill>
                          <a:effectLst/>
                          <a:latin typeface="+mn-lt"/>
                          <a:ea typeface="+mn-ea"/>
                          <a:cs typeface="+mn-cs"/>
                          <a:hlinkClick r:id="rId12"/>
                        </a:rPr>
                        <a:t>UHC Diabetes Toolkit</a:t>
                      </a:r>
                      <a:r>
                        <a:rPr lang="en-US" sz="1200" b="0" i="0" kern="1200">
                          <a:solidFill>
                            <a:schemeClr val="tx1"/>
                          </a:solidFill>
                          <a:effectLst/>
                          <a:latin typeface="+mn-lt"/>
                          <a:ea typeface="+mn-ea"/>
                          <a:cs typeface="+mn-cs"/>
                        </a:rPr>
                        <a:t>​</a:t>
                      </a:r>
                    </a:p>
                    <a:p>
                      <a:pPr rtl="0" fontAlgn="base">
                        <a:spcAft>
                          <a:spcPts val="600"/>
                        </a:spcAft>
                      </a:pPr>
                      <a:r>
                        <a:rPr lang="en-US" sz="1200" b="0" i="0" u="sng" strike="noStrike" kern="1200">
                          <a:solidFill>
                            <a:schemeClr val="tx1"/>
                          </a:solidFill>
                          <a:effectLst/>
                          <a:latin typeface="+mn-lt"/>
                          <a:ea typeface="+mn-ea"/>
                          <a:cs typeface="+mn-cs"/>
                          <a:hlinkClick r:id="rId13"/>
                        </a:rPr>
                        <a:t>Type 1 Diabetes </a:t>
                      </a:r>
                      <a:r>
                        <a:rPr lang="en-US" sz="1200" b="0" i="0" kern="1200">
                          <a:solidFill>
                            <a:schemeClr val="tx1"/>
                          </a:solidFill>
                          <a:effectLst/>
                          <a:latin typeface="+mn-lt"/>
                          <a:ea typeface="+mn-ea"/>
                          <a:cs typeface="+mn-cs"/>
                        </a:rPr>
                        <a:t>​</a:t>
                      </a:r>
                    </a:p>
                    <a:p>
                      <a:pPr rtl="0" fontAlgn="base"/>
                      <a:endParaRPr lang="en-US" sz="1200" b="0" i="0" kern="1200">
                        <a:solidFill>
                          <a:schemeClr val="tx1"/>
                        </a:solidFill>
                        <a:effectLst/>
                        <a:latin typeface="+mn-lt"/>
                        <a:ea typeface="+mn-ea"/>
                        <a:cs typeface="+mn-cs"/>
                      </a:endParaRPr>
                    </a:p>
                  </a:txBody>
                  <a:tcPr marT="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tc>
                  <a:txBody>
                    <a:bodyPr/>
                    <a:lstStyle/>
                    <a:p>
                      <a:pPr rtl="0" fontAlgn="base">
                        <a:spcAft>
                          <a:spcPts val="600"/>
                        </a:spcAft>
                      </a:pPr>
                      <a:r>
                        <a:rPr lang="en-US" sz="1200" b="0" i="0" kern="1200" dirty="0">
                          <a:solidFill>
                            <a:schemeClr val="tx1"/>
                          </a:solidFill>
                          <a:effectLst/>
                          <a:latin typeface="+mn-lt"/>
                          <a:ea typeface="+mn-ea"/>
                          <a:cs typeface="+mn-cs"/>
                          <a:hlinkClick r:id="rId14"/>
                        </a:rPr>
                        <a:t>Type 2 Diabetes Risk Test</a:t>
                      </a:r>
                      <a:endParaRPr lang="en-US" sz="1200" b="0" i="0" kern="1200" dirty="0">
                        <a:solidFill>
                          <a:schemeClr val="tx1"/>
                        </a:solidFill>
                        <a:effectLst/>
                        <a:latin typeface="+mn-lt"/>
                        <a:ea typeface="+mn-ea"/>
                        <a:cs typeface="+mn-cs"/>
                      </a:endParaRPr>
                    </a:p>
                    <a:p>
                      <a:pPr rtl="0" fontAlgn="base">
                        <a:spcAft>
                          <a:spcPts val="600"/>
                        </a:spcAft>
                      </a:pPr>
                      <a:r>
                        <a:rPr lang="en-US" sz="1200" b="0" i="0" kern="1200" dirty="0">
                          <a:solidFill>
                            <a:schemeClr val="tx1"/>
                          </a:solidFill>
                          <a:effectLst/>
                          <a:latin typeface="+mn-lt"/>
                          <a:ea typeface="+mn-ea"/>
                          <a:cs typeface="+mn-cs"/>
                          <a:hlinkClick r:id="rId15"/>
                        </a:rPr>
                        <a:t>What Is MyPlate</a:t>
                      </a:r>
                      <a:endParaRPr lang="en-US" sz="1200" b="0" i="0" kern="1200" dirty="0">
                        <a:solidFill>
                          <a:schemeClr val="tx1"/>
                        </a:solidFill>
                        <a:effectLst/>
                        <a:latin typeface="+mn-lt"/>
                        <a:ea typeface="+mn-ea"/>
                        <a:cs typeface="+mn-cs"/>
                      </a:endParaRPr>
                    </a:p>
                    <a:p>
                      <a:pPr rtl="0" fontAlgn="base">
                        <a:spcAft>
                          <a:spcPts val="600"/>
                        </a:spcAft>
                      </a:pPr>
                      <a:r>
                        <a:rPr lang="en-US" sz="1200" b="0" i="0" kern="1200" dirty="0">
                          <a:solidFill>
                            <a:schemeClr val="tx1"/>
                          </a:solidFill>
                          <a:effectLst/>
                          <a:latin typeface="+mn-lt"/>
                          <a:ea typeface="+mn-ea"/>
                          <a:cs typeface="+mn-cs"/>
                          <a:hlinkClick r:id="rId16"/>
                        </a:rPr>
                        <a:t>Diabetes Plate</a:t>
                      </a:r>
                      <a:endParaRPr lang="en-US" sz="1200" b="0" i="0" kern="1200" dirty="0">
                        <a:solidFill>
                          <a:schemeClr val="tx1"/>
                        </a:solidFill>
                        <a:effectLst/>
                        <a:latin typeface="+mn-lt"/>
                        <a:ea typeface="+mn-ea"/>
                        <a:cs typeface="+mn-cs"/>
                      </a:endParaRPr>
                    </a:p>
                    <a:p>
                      <a:pPr rtl="0" fontAlgn="base">
                        <a:spcAft>
                          <a:spcPts val="600"/>
                        </a:spcAft>
                      </a:pPr>
                      <a:r>
                        <a:rPr lang="en-US" sz="1200" b="0" i="0" u="sng" strike="noStrike" kern="1200" dirty="0">
                          <a:solidFill>
                            <a:schemeClr val="tx1"/>
                          </a:solidFill>
                          <a:effectLst/>
                          <a:latin typeface="+mn-lt"/>
                          <a:ea typeface="+mn-ea"/>
                          <a:cs typeface="+mn-cs"/>
                          <a:hlinkClick r:id="rId17"/>
                        </a:rPr>
                        <a:t>What is a whole grain?</a:t>
                      </a:r>
                      <a:r>
                        <a:rPr lang="en-US" sz="1200" b="0" i="0" kern="1200" dirty="0">
                          <a:solidFill>
                            <a:schemeClr val="tx1"/>
                          </a:solidFill>
                          <a:effectLst/>
                          <a:latin typeface="+mn-lt"/>
                          <a:ea typeface="+mn-ea"/>
                          <a:cs typeface="+mn-cs"/>
                        </a:rPr>
                        <a:t>​</a:t>
                      </a:r>
                    </a:p>
                    <a:p>
                      <a:pPr rtl="0" fontAlgn="base">
                        <a:spcAft>
                          <a:spcPts val="600"/>
                        </a:spcAft>
                      </a:pPr>
                      <a:r>
                        <a:rPr lang="en-US" sz="1200" b="0" i="0" u="sng" strike="noStrike" kern="1200" dirty="0">
                          <a:solidFill>
                            <a:schemeClr val="tx1"/>
                          </a:solidFill>
                          <a:effectLst/>
                          <a:latin typeface="+mn-lt"/>
                          <a:ea typeface="+mn-ea"/>
                          <a:cs typeface="+mn-cs"/>
                          <a:hlinkClick r:id="rId18"/>
                        </a:rPr>
                        <a:t>Eating Well and Managing Diabetes </a:t>
                      </a:r>
                      <a:r>
                        <a:rPr lang="en-US" sz="1200" b="0" i="0" kern="1200" dirty="0">
                          <a:solidFill>
                            <a:schemeClr val="tx1"/>
                          </a:solidFill>
                          <a:effectLst/>
                          <a:latin typeface="+mn-lt"/>
                          <a:ea typeface="+mn-ea"/>
                          <a:cs typeface="+mn-cs"/>
                        </a:rPr>
                        <a:t>​</a:t>
                      </a:r>
                    </a:p>
                    <a:p>
                      <a:pPr rtl="0" fontAlgn="base">
                        <a:spcAft>
                          <a:spcPts val="600"/>
                        </a:spcAft>
                      </a:pPr>
                      <a:r>
                        <a:rPr lang="en-US" sz="1200" b="0" i="0" u="sng" strike="noStrike" kern="1200" dirty="0">
                          <a:solidFill>
                            <a:schemeClr val="tx1"/>
                          </a:solidFill>
                          <a:effectLst/>
                          <a:latin typeface="+mn-lt"/>
                          <a:ea typeface="+mn-ea"/>
                          <a:cs typeface="+mn-cs"/>
                          <a:hlinkClick r:id="rId19"/>
                        </a:rPr>
                        <a:t>Nutrition Labels and Diabetes </a:t>
                      </a:r>
                      <a:r>
                        <a:rPr lang="en-US" sz="1200" b="0" i="0" kern="1200" dirty="0">
                          <a:solidFill>
                            <a:schemeClr val="tx1"/>
                          </a:solidFill>
                          <a:effectLst/>
                          <a:latin typeface="+mn-lt"/>
                          <a:ea typeface="+mn-ea"/>
                          <a:cs typeface="+mn-cs"/>
                        </a:rPr>
                        <a:t>​</a:t>
                      </a:r>
                    </a:p>
                    <a:p>
                      <a:pPr rtl="0" fontAlgn="base">
                        <a:spcAft>
                          <a:spcPts val="600"/>
                        </a:spcAft>
                      </a:pPr>
                      <a:r>
                        <a:rPr lang="en-US" sz="1200" b="0" i="0" u="sng" strike="noStrike" kern="1200" dirty="0">
                          <a:solidFill>
                            <a:schemeClr val="tx1"/>
                          </a:solidFill>
                          <a:effectLst/>
                          <a:latin typeface="+mn-lt"/>
                          <a:ea typeface="+mn-ea"/>
                          <a:cs typeface="+mn-cs"/>
                          <a:hlinkClick r:id="rId20"/>
                        </a:rPr>
                        <a:t>Carbs and Diabetes</a:t>
                      </a:r>
                      <a:r>
                        <a:rPr lang="en-US" sz="1200" b="0" i="0" kern="1200" dirty="0">
                          <a:solidFill>
                            <a:schemeClr val="tx1"/>
                          </a:solidFill>
                          <a:effectLst/>
                          <a:latin typeface="+mn-lt"/>
                          <a:ea typeface="+mn-ea"/>
                          <a:cs typeface="+mn-cs"/>
                        </a:rPr>
                        <a:t>​</a:t>
                      </a:r>
                    </a:p>
                    <a:p>
                      <a:pPr rtl="0" fontAlgn="base">
                        <a:spcAft>
                          <a:spcPts val="600"/>
                        </a:spcAft>
                      </a:pPr>
                      <a:r>
                        <a:rPr lang="en-US" sz="1200" b="0" i="0" u="sng" strike="noStrike" kern="1200" dirty="0">
                          <a:solidFill>
                            <a:schemeClr val="tx1"/>
                          </a:solidFill>
                          <a:effectLst/>
                          <a:latin typeface="+mn-lt"/>
                          <a:ea typeface="+mn-ea"/>
                          <a:cs typeface="+mn-cs"/>
                          <a:hlinkClick r:id="rId21"/>
                        </a:rPr>
                        <a:t>The National Diabetes Prevention Program</a:t>
                      </a:r>
                      <a:r>
                        <a:rPr lang="en-US" sz="1200" b="0" i="0" kern="1200" dirty="0">
                          <a:solidFill>
                            <a:schemeClr val="tx1"/>
                          </a:solidFill>
                          <a:effectLst/>
                          <a:latin typeface="+mn-lt"/>
                          <a:ea typeface="+mn-ea"/>
                          <a:cs typeface="+mn-cs"/>
                        </a:rPr>
                        <a:t>​</a:t>
                      </a:r>
                    </a:p>
                    <a:p>
                      <a:pPr rtl="0" fontAlgn="base">
                        <a:spcAft>
                          <a:spcPts val="600"/>
                        </a:spcAft>
                      </a:pPr>
                      <a:r>
                        <a:rPr lang="en-US" sz="1200" b="0" i="0" u="sng" strike="noStrike" kern="1200" dirty="0">
                          <a:solidFill>
                            <a:schemeClr val="tx1"/>
                          </a:solidFill>
                          <a:effectLst/>
                          <a:latin typeface="+mn-lt"/>
                          <a:ea typeface="+mn-ea"/>
                          <a:cs typeface="+mn-cs"/>
                          <a:hlinkClick r:id="rId22"/>
                        </a:rPr>
                        <a:t>Diabetes-Friendly Recipes &amp; More…</a:t>
                      </a:r>
                      <a:endParaRPr lang="en-US" sz="1200" b="0" i="0" u="sng" strike="noStrike"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txBody>
                  <a:tcPr marT="2743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191122613"/>
                  </a:ext>
                </a:extLst>
              </a:tr>
            </a:tbl>
          </a:graphicData>
        </a:graphic>
      </p:graphicFrame>
      <p:sp>
        <p:nvSpPr>
          <p:cNvPr id="10" name="Rectangle 9">
            <a:extLst>
              <a:ext uri="{FF2B5EF4-FFF2-40B4-BE49-F238E27FC236}">
                <a16:creationId xmlns:a16="http://schemas.microsoft.com/office/drawing/2014/main" id="{DBF2ACC1-87FF-93C2-6285-023264C09E16}"/>
              </a:ext>
            </a:extLst>
          </p:cNvPr>
          <p:cNvSpPr/>
          <p:nvPr/>
        </p:nvSpPr>
        <p:spPr>
          <a:xfrm>
            <a:off x="528058" y="1521330"/>
            <a:ext cx="11022257" cy="307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2677"/>
                </a:solidFill>
                <a:effectLst/>
                <a:uLnTx/>
                <a:uFillTx/>
                <a:latin typeface="Arial"/>
                <a:ea typeface="+mn-ea"/>
                <a:cs typeface="Arial"/>
              </a:rPr>
              <a:t>Use the following resources to support you during the challenge! Email </a:t>
            </a:r>
            <a:r>
              <a:rPr kumimoji="0" lang="en-US" sz="1600" b="0" i="0" u="none" strike="noStrike" kern="1200" cap="none" spc="0" normalizeH="0" baseline="0" noProof="0" dirty="0">
                <a:ln>
                  <a:noFill/>
                </a:ln>
                <a:solidFill>
                  <a:srgbClr val="002677"/>
                </a:solidFill>
                <a:effectLst/>
                <a:uLnTx/>
                <a:uFillTx/>
                <a:latin typeface="Arial"/>
                <a:ea typeface="+mn-ea"/>
                <a:cs typeface="Arial"/>
                <a:hlinkClick r:id="rId23"/>
              </a:rPr>
              <a:t>leah_hammel@uhc.com</a:t>
            </a:r>
            <a:r>
              <a:rPr kumimoji="0" lang="en-US" sz="1600" b="0" i="0" u="none" strike="noStrike" kern="1200" cap="none" spc="0" normalizeH="0" baseline="0" noProof="0" dirty="0">
                <a:ln>
                  <a:noFill/>
                </a:ln>
                <a:solidFill>
                  <a:srgbClr val="002677"/>
                </a:solidFill>
                <a:effectLst/>
                <a:uLnTx/>
                <a:uFillTx/>
                <a:latin typeface="Arial"/>
                <a:ea typeface="+mn-ea"/>
                <a:cs typeface="Arial"/>
              </a:rPr>
              <a:t> with questions. </a:t>
            </a:r>
          </a:p>
        </p:txBody>
      </p:sp>
      <p:sp>
        <p:nvSpPr>
          <p:cNvPr id="13" name="TextBox 12">
            <a:extLst>
              <a:ext uri="{FF2B5EF4-FFF2-40B4-BE49-F238E27FC236}">
                <a16:creationId xmlns:a16="http://schemas.microsoft.com/office/drawing/2014/main" id="{638A8CEE-EC67-A3F3-5DA4-61B884E93EC6}"/>
              </a:ext>
            </a:extLst>
          </p:cNvPr>
          <p:cNvSpPr txBox="1"/>
          <p:nvPr/>
        </p:nvSpPr>
        <p:spPr>
          <a:xfrm>
            <a:off x="528058" y="960958"/>
            <a:ext cx="5589999" cy="400110"/>
          </a:xfrm>
          <a:prstGeom prst="rect">
            <a:avLst/>
          </a:prstGeom>
          <a:noFill/>
        </p:spPr>
        <p:txBody>
          <a:bodyPr wrap="square" lIns="91440" tIns="45720" rIns="91440" bIns="45720" rtlCol="0" anchor="t">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002677"/>
                </a:solidFill>
                <a:effectLst/>
                <a:uLnTx/>
                <a:uFillTx/>
                <a:latin typeface="Arial"/>
                <a:ea typeface="+mn-ea"/>
                <a:cs typeface="+mn-cs"/>
              </a:rPr>
              <a:t>Resources</a:t>
            </a:r>
          </a:p>
        </p:txBody>
      </p:sp>
      <p:sp>
        <p:nvSpPr>
          <p:cNvPr id="19" name="Title 1">
            <a:extLst>
              <a:ext uri="{FF2B5EF4-FFF2-40B4-BE49-F238E27FC236}">
                <a16:creationId xmlns:a16="http://schemas.microsoft.com/office/drawing/2014/main" id="{B8CF9C1C-9D56-2EC5-281F-38C1D0F55EDA}"/>
              </a:ext>
            </a:extLst>
          </p:cNvPr>
          <p:cNvSpPr>
            <a:spLocks noGrp="1"/>
          </p:cNvSpPr>
          <p:nvPr>
            <p:ph type="title"/>
          </p:nvPr>
        </p:nvSpPr>
        <p:spPr/>
        <p:txBody>
          <a:bodyPr/>
          <a:lstStyle/>
          <a:p>
            <a:r>
              <a:rPr lang="en-US"/>
              <a:t>Balance Is Sweet </a:t>
            </a:r>
          </a:p>
        </p:txBody>
      </p:sp>
      <p:pic>
        <p:nvPicPr>
          <p:cNvPr id="2" name="Picture 1" descr="A green and blue logo&#10;&#10;AI-generated content may be incorrect.">
            <a:extLst>
              <a:ext uri="{FF2B5EF4-FFF2-40B4-BE49-F238E27FC236}">
                <a16:creationId xmlns:a16="http://schemas.microsoft.com/office/drawing/2014/main" id="{836D235D-22B7-CAB1-35F2-55A9C0DDBDDC}"/>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10487955" y="168259"/>
            <a:ext cx="1519298" cy="600075"/>
          </a:xfrm>
          <a:prstGeom prst="rect">
            <a:avLst/>
          </a:prstGeom>
        </p:spPr>
      </p:pic>
    </p:spTree>
    <p:extLst>
      <p:ext uri="{BB962C8B-B14F-4D97-AF65-F5344CB8AC3E}">
        <p14:creationId xmlns:p14="http://schemas.microsoft.com/office/powerpoint/2010/main" val="4165536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5 Theme">
  <a:themeElements>
    <a:clrScheme name="UHC Theme 2024">
      <a:dk1>
        <a:srgbClr val="002677"/>
      </a:dk1>
      <a:lt1>
        <a:srgbClr val="FFFFFF"/>
      </a:lt1>
      <a:dk2>
        <a:srgbClr val="595959"/>
      </a:dk2>
      <a:lt2>
        <a:srgbClr val="D9F6FA"/>
      </a:lt2>
      <a:accent1>
        <a:srgbClr val="002677"/>
      </a:accent1>
      <a:accent2>
        <a:srgbClr val="00BED5"/>
      </a:accent2>
      <a:accent3>
        <a:srgbClr val="99E5EE"/>
      </a:accent3>
      <a:accent4>
        <a:srgbClr val="F5B700"/>
      </a:accent4>
      <a:accent5>
        <a:srgbClr val="FBE299"/>
      </a:accent5>
      <a:accent6>
        <a:srgbClr val="FF612B"/>
      </a:accent6>
      <a:hlink>
        <a:srgbClr val="196ECF"/>
      </a:hlink>
      <a:folHlink>
        <a:srgbClr val="002677"/>
      </a:folHlink>
    </a:clrScheme>
    <a:fontScheme name="UnitedHealthcar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2">
              <a:lumMod val="40000"/>
              <a:lumOff val="6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25 Theme" id="{184C0664-70B5-4258-9B66-B422C3CFDE39}" vid="{396E72CE-E2D9-405B-9915-DC1F34A8B0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414</Words>
  <Application>Microsoft Office PowerPoint</Application>
  <PresentationFormat>Widescreen</PresentationFormat>
  <Paragraphs>50</Paragraphs>
  <Slides>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Aptos</vt:lpstr>
      <vt:lpstr>Arial</vt:lpstr>
      <vt:lpstr>Georgia</vt:lpstr>
      <vt:lpstr>System Font Regular</vt:lpstr>
      <vt:lpstr>Wingdings</vt:lpstr>
      <vt:lpstr>2025 Theme</vt:lpstr>
      <vt:lpstr>Balance Is Sweet Challenge </vt:lpstr>
      <vt:lpstr>Balance Is Sweet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Hammel, Leah</dc:creator>
  <cp:lastModifiedBy>Hammel, Leah</cp:lastModifiedBy>
  <cp:revision>1</cp:revision>
  <dcterms:created xsi:type="dcterms:W3CDTF">2025-10-21T20:29:38Z</dcterms:created>
  <dcterms:modified xsi:type="dcterms:W3CDTF">2025-10-21T20:44:07Z</dcterms:modified>
</cp:coreProperties>
</file>