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8"/>
  </p:notesMasterIdLst>
  <p:sldIdLst>
    <p:sldId id="256" r:id="rId2"/>
    <p:sldId id="293" r:id="rId3"/>
    <p:sldId id="257" r:id="rId4"/>
    <p:sldId id="292" r:id="rId5"/>
    <p:sldId id="258" r:id="rId6"/>
    <p:sldId id="259" r:id="rId7"/>
    <p:sldId id="260" r:id="rId8"/>
    <p:sldId id="296" r:id="rId9"/>
    <p:sldId id="262" r:id="rId10"/>
    <p:sldId id="263" r:id="rId11"/>
    <p:sldId id="264" r:id="rId12"/>
    <p:sldId id="265" r:id="rId13"/>
    <p:sldId id="266" r:id="rId14"/>
    <p:sldId id="267" r:id="rId15"/>
    <p:sldId id="268" r:id="rId16"/>
    <p:sldId id="269" r:id="rId17"/>
    <p:sldId id="295" r:id="rId18"/>
    <p:sldId id="270" r:id="rId19"/>
    <p:sldId id="272" r:id="rId20"/>
    <p:sldId id="273" r:id="rId21"/>
    <p:sldId id="274" r:id="rId22"/>
    <p:sldId id="283" r:id="rId23"/>
    <p:sldId id="276" r:id="rId24"/>
    <p:sldId id="275" r:id="rId25"/>
    <p:sldId id="277" r:id="rId26"/>
    <p:sldId id="278" r:id="rId27"/>
    <p:sldId id="279" r:id="rId28"/>
    <p:sldId id="280" r:id="rId29"/>
    <p:sldId id="281" r:id="rId30"/>
    <p:sldId id="282" r:id="rId31"/>
    <p:sldId id="284" r:id="rId32"/>
    <p:sldId id="285" r:id="rId33"/>
    <p:sldId id="286" r:id="rId34"/>
    <p:sldId id="287" r:id="rId35"/>
    <p:sldId id="288" r:id="rId36"/>
    <p:sldId id="291" r:id="rId37"/>
  </p:sldIdLst>
  <p:sldSz cx="18288000" cy="10287000"/>
  <p:notesSz cx="6858000" cy="9144000"/>
  <p:embeddedFontLst>
    <p:embeddedFont>
      <p:font typeface="Montserrat Classic" panose="020B0604020202020204" charset="0"/>
      <p:regular r:id="rId39"/>
    </p:embeddedFont>
    <p:embeddedFont>
      <p:font typeface="Open Sans Bold" panose="020B0604020202020204" charset="0"/>
      <p:regular r:id="rId40"/>
    </p:embeddedFont>
    <p:embeddedFont>
      <p:font typeface="Roboto" panose="020B0604020202020204" charset="0"/>
      <p:regular r:id="rId41"/>
    </p:embeddedFont>
    <p:embeddedFont>
      <p:font typeface="Canva Sans Bold" panose="020B0604020202020204" charset="0"/>
      <p:regular r:id="rId42"/>
    </p:embeddedFont>
    <p:embeddedFont>
      <p:font typeface="Canva Sans" panose="020B0604020202020204" charset="0"/>
      <p:regular r:id="rId43"/>
    </p:embeddedFont>
    <p:embeddedFont>
      <p:font typeface="League Spartan" panose="020B0604020202020204" charset="0"/>
      <p:regular r:id="rId44"/>
    </p:embeddedFont>
    <p:embeddedFont>
      <p:font typeface="Bebas Neue" panose="020B0604020202020204" charset="0"/>
      <p:regular r:id="rId45"/>
    </p:embeddedFont>
    <p:embeddedFont>
      <p:font typeface="Calibri" panose="020F0502020204030204" pitchFamily="34" charset="0"/>
      <p:regular r:id="rId46"/>
      <p:bold r:id="rId47"/>
      <p:italic r:id="rId48"/>
      <p:boldItalic r:id="rId49"/>
    </p:embeddedFont>
    <p:embeddedFont>
      <p:font typeface="Roboto Bold" panose="020B0604020202020204" charset="0"/>
      <p:regular r:id="rId5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B4D549"/>
    <a:srgbClr val="99D3DD"/>
    <a:srgbClr val="EFA452"/>
    <a:srgbClr val="CDE29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792" autoAdjust="0"/>
  </p:normalViewPr>
  <p:slideViewPr>
    <p:cSldViewPr>
      <p:cViewPr varScale="1">
        <p:scale>
          <a:sx n="55" d="100"/>
          <a:sy n="55" d="100"/>
        </p:scale>
        <p:origin x="965"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4.fntdata"/><Relationship Id="rId47" Type="http://schemas.openxmlformats.org/officeDocument/2006/relationships/font" Target="fonts/font9.fntdata"/><Relationship Id="rId50" Type="http://schemas.openxmlformats.org/officeDocument/2006/relationships/font" Target="fonts/font12.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2.fntdata"/><Relationship Id="rId45" Type="http://schemas.openxmlformats.org/officeDocument/2006/relationships/font" Target="fonts/font7.fntdata"/><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6.fntdata"/><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5.fntdata"/><Relationship Id="rId48" Type="http://schemas.openxmlformats.org/officeDocument/2006/relationships/font" Target="fonts/font10.fntdata"/><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46" Type="http://schemas.openxmlformats.org/officeDocument/2006/relationships/font" Target="fonts/font8.fntdata"/><Relationship Id="rId20" Type="http://schemas.openxmlformats.org/officeDocument/2006/relationships/slide" Target="slides/slide19.xml"/><Relationship Id="rId41" Type="http://schemas.openxmlformats.org/officeDocument/2006/relationships/font" Target="fonts/font3.fntdata"/><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93C606-E6C6-48F7-A22C-E140ADCFAA59}" type="datetimeFigureOut">
              <a:rPr lang="en-US" smtClean="0"/>
              <a:t>3/20/2025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78CEE6-FAF1-4832-A9C7-AC02A10EC1B3}" type="slidenum">
              <a:rPr lang="en-US" smtClean="0"/>
              <a:t>‹#›</a:t>
            </a:fld>
            <a:endParaRPr lang="en-US"/>
          </a:p>
        </p:txBody>
      </p:sp>
    </p:spTree>
    <p:extLst>
      <p:ext uri="{BB962C8B-B14F-4D97-AF65-F5344CB8AC3E}">
        <p14:creationId xmlns:p14="http://schemas.microsoft.com/office/powerpoint/2010/main" val="11576996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files.consumerfinance.gov/f/documents/cfpb_well-being_spending-tracker.pdf"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files.consumerfinance.gov/f/documents/cfpb_your-money-your-goals_bill_calendar_tool_2018-11_ADA.pdf"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www.consumerfinance.gov/consumer-tools/credit-reports-and-scores/"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consumerfinance.gov/about-us/blog/track-your-spending-with-this-easy-tool/"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s://files.consumerfinance.gov/f/documents/cfpb_your-money-your-goals_SMART-goals_tool_2018-11.pdf"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Believe it or not, everyone who earns money and spends it has a budget. When you actually write down where your money goes each month, though, you become aware of how you’re spending your money.</a:t>
            </a:r>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There</a:t>
            </a:r>
            <a:r>
              <a:rPr lang="en-US" baseline="0" dirty="0" smtClean="0"/>
              <a:t> is something called the ABCs of financial literacy. </a:t>
            </a:r>
            <a:r>
              <a:rPr lang="en-US" b="1" baseline="0" dirty="0" smtClean="0"/>
              <a:t>A for Awareness </a:t>
            </a:r>
            <a:r>
              <a:rPr lang="en-US" baseline="0" dirty="0" smtClean="0"/>
              <a:t>- </a:t>
            </a:r>
            <a:r>
              <a:rPr lang="en-US" sz="1200" b="0" i="0" kern="1200" dirty="0" smtClean="0">
                <a:solidFill>
                  <a:schemeClr val="tx1"/>
                </a:solidFill>
                <a:effectLst/>
                <a:latin typeface="+mn-lt"/>
                <a:ea typeface="+mn-ea"/>
                <a:cs typeface="+mn-cs"/>
              </a:rPr>
              <a:t>Being aware of your spending – what’s coming in and what’s going out. Sometimes we refer to this as budgeting, a word that often, unfortunately, makes people cringe. </a:t>
            </a:r>
            <a:r>
              <a:rPr lang="en-US" sz="1200" b="1" i="0" kern="1200" dirty="0" smtClean="0">
                <a:solidFill>
                  <a:schemeClr val="tx1"/>
                </a:solidFill>
                <a:effectLst/>
                <a:latin typeface="+mn-lt"/>
                <a:ea typeface="+mn-ea"/>
                <a:cs typeface="+mn-cs"/>
              </a:rPr>
              <a:t>B for Behavior</a:t>
            </a:r>
            <a:r>
              <a:rPr lang="en-US" sz="1200" b="0" i="0" kern="1200" dirty="0" smtClean="0">
                <a:solidFill>
                  <a:schemeClr val="tx1"/>
                </a:solidFill>
                <a:effectLst/>
                <a:latin typeface="+mn-lt"/>
                <a:ea typeface="+mn-ea"/>
                <a:cs typeface="+mn-cs"/>
              </a:rPr>
              <a:t> – Engaging in the behavior necessary to both save and pay down your debts. </a:t>
            </a:r>
            <a:r>
              <a:rPr lang="en-US" sz="1200" b="1" i="0" kern="1200" dirty="0" smtClean="0">
                <a:solidFill>
                  <a:schemeClr val="tx1"/>
                </a:solidFill>
                <a:effectLst/>
                <a:latin typeface="+mn-lt"/>
                <a:ea typeface="+mn-ea"/>
                <a:cs typeface="+mn-cs"/>
              </a:rPr>
              <a:t>C for Change</a:t>
            </a:r>
            <a:r>
              <a:rPr lang="en-US" sz="1200" b="0" i="0" kern="1200" dirty="0" smtClean="0">
                <a:solidFill>
                  <a:schemeClr val="tx1"/>
                </a:solidFill>
                <a:effectLst/>
                <a:latin typeface="+mn-lt"/>
                <a:ea typeface="+mn-ea"/>
                <a:cs typeface="+mn-cs"/>
              </a:rPr>
              <a:t> – Adjusting both your mindset and your activity (or your behavior) to create the changes required to achieve your goals.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i="0" kern="1200" dirty="0" smtClean="0">
              <a:solidFill>
                <a:schemeClr val="tx1"/>
              </a:solidFill>
              <a:effectLst/>
              <a:latin typeface="+mn-lt"/>
              <a:ea typeface="+mn-ea"/>
              <a:cs typeface="+mn-cs"/>
            </a:endParaRPr>
          </a:p>
          <a:p>
            <a:r>
              <a:rPr lang="en-US" dirty="0" smtClean="0"/>
              <a:t>It’s hard to overstate how important this shift is. You work hard</a:t>
            </a:r>
            <a:r>
              <a:rPr lang="en-US" baseline="0" dirty="0" smtClean="0"/>
              <a:t> to get money so give</a:t>
            </a:r>
            <a:r>
              <a:rPr lang="en-US" dirty="0" smtClean="0"/>
              <a:t> your dollars jobs and make them work for you. </a:t>
            </a:r>
          </a:p>
          <a:p>
            <a:r>
              <a:rPr lang="en-US" dirty="0" smtClean="0"/>
              <a:t>Believe it or not, everyone who earns money and spends it has a budget. When you actually write down where your money goes each month, though, you become aware of how you’re spending your money.</a:t>
            </a:r>
          </a:p>
          <a:p>
            <a:r>
              <a:rPr lang="en-US" dirty="0" smtClean="0"/>
              <a:t>It’s hard to overstate how important this shift is. Instead of letting what you spend control where your money goes each month, you now control what you spend.</a:t>
            </a:r>
          </a:p>
          <a:p>
            <a:endParaRPr lang="en-US" dirty="0"/>
          </a:p>
        </p:txBody>
      </p:sp>
      <p:sp>
        <p:nvSpPr>
          <p:cNvPr id="4" name="Slide Number Placeholder 3"/>
          <p:cNvSpPr>
            <a:spLocks noGrp="1"/>
          </p:cNvSpPr>
          <p:nvPr>
            <p:ph type="sldNum" sz="quarter" idx="10"/>
          </p:nvPr>
        </p:nvSpPr>
        <p:spPr/>
        <p:txBody>
          <a:bodyPr/>
          <a:lstStyle/>
          <a:p>
            <a:fld id="{5678CEE6-FAF1-4832-A9C7-AC02A10EC1B3}" type="slidenum">
              <a:rPr lang="en-US" smtClean="0"/>
              <a:t>2</a:t>
            </a:fld>
            <a:endParaRPr lang="en-US"/>
          </a:p>
        </p:txBody>
      </p:sp>
    </p:spTree>
    <p:extLst>
      <p:ext uri="{BB962C8B-B14F-4D97-AF65-F5344CB8AC3E}">
        <p14:creationId xmlns:p14="http://schemas.microsoft.com/office/powerpoint/2010/main" val="12868969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A budget is like a New Year’s resolution.</a:t>
            </a:r>
          </a:p>
          <a:p>
            <a:r>
              <a:rPr lang="en-US" sz="1200" b="0" i="1" u="none" strike="noStrike" kern="1200" baseline="0" dirty="0" smtClean="0">
                <a:solidFill>
                  <a:schemeClr val="tx1"/>
                </a:solidFill>
                <a:latin typeface="+mn-lt"/>
                <a:ea typeface="+mn-ea"/>
                <a:cs typeface="+mn-cs"/>
              </a:rPr>
              <a:t>We all know it’s designed to help us, and yet</a:t>
            </a:r>
          </a:p>
          <a:p>
            <a:r>
              <a:rPr lang="en-US" sz="1200" b="0" i="1" u="none" strike="noStrike" kern="1200" baseline="0" dirty="0" smtClean="0">
                <a:solidFill>
                  <a:schemeClr val="tx1"/>
                </a:solidFill>
                <a:latin typeface="+mn-lt"/>
                <a:ea typeface="+mn-ea"/>
                <a:cs typeface="+mn-cs"/>
              </a:rPr>
              <a:t>we have so much trouble sticking to it.</a:t>
            </a:r>
            <a:endParaRPr lang="en-US" dirty="0"/>
          </a:p>
        </p:txBody>
      </p:sp>
      <p:sp>
        <p:nvSpPr>
          <p:cNvPr id="4" name="Slide Number Placeholder 3"/>
          <p:cNvSpPr>
            <a:spLocks noGrp="1"/>
          </p:cNvSpPr>
          <p:nvPr>
            <p:ph type="sldNum" sz="quarter" idx="10"/>
          </p:nvPr>
        </p:nvSpPr>
        <p:spPr/>
        <p:txBody>
          <a:bodyPr/>
          <a:lstStyle/>
          <a:p>
            <a:fld id="{5678CEE6-FAF1-4832-A9C7-AC02A10EC1B3}" type="slidenum">
              <a:rPr lang="en-US" smtClean="0"/>
              <a:t>3</a:t>
            </a:fld>
            <a:endParaRPr lang="en-US"/>
          </a:p>
        </p:txBody>
      </p:sp>
    </p:spTree>
    <p:extLst>
      <p:ext uri="{BB962C8B-B14F-4D97-AF65-F5344CB8AC3E}">
        <p14:creationId xmlns:p14="http://schemas.microsoft.com/office/powerpoint/2010/main" val="26939220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mn-lt"/>
                <a:ea typeface="+mn-ea"/>
                <a:cs typeface="+mn-cs"/>
              </a:rPr>
              <a:t>Step 1: Where does my money come from?</a:t>
            </a:r>
            <a:r>
              <a:rPr lang="en-US" sz="1200" b="0" i="0" kern="1200" dirty="0" smtClean="0">
                <a:solidFill>
                  <a:schemeClr val="tx1"/>
                </a:solidFill>
                <a:effectLst/>
                <a:latin typeface="+mn-lt"/>
                <a:ea typeface="+mn-ea"/>
                <a:cs typeface="+mn-cs"/>
              </a:rPr>
              <a:t> The first place to start is getting a complete picture of where your money comes from. You may be self-employed, have multiple jobs or receive child support or government benefits, all of these sources should factor into what you have available to make ends meet. </a:t>
            </a:r>
            <a:r>
              <a:rPr lang="en-US" sz="1200" b="0" i="0" u="none" strike="noStrike" kern="1200" baseline="0" dirty="0" smtClean="0">
                <a:solidFill>
                  <a:schemeClr val="tx1"/>
                </a:solidFill>
                <a:latin typeface="+mn-lt"/>
                <a:ea typeface="+mn-ea"/>
                <a:cs typeface="+mn-cs"/>
              </a:rPr>
              <a:t>Your </a:t>
            </a:r>
            <a:r>
              <a:rPr lang="en-US" sz="1200" b="1" i="0" u="none" strike="noStrike" kern="1200" baseline="0" dirty="0" smtClean="0">
                <a:solidFill>
                  <a:schemeClr val="tx1"/>
                </a:solidFill>
                <a:latin typeface="+mn-lt"/>
                <a:ea typeface="+mn-ea"/>
                <a:cs typeface="+mn-cs"/>
              </a:rPr>
              <a:t>monthly net income</a:t>
            </a:r>
            <a:r>
              <a:rPr lang="en-US" sz="1200" b="0" i="0" u="none" strike="noStrike" kern="1200" baseline="0" dirty="0" smtClean="0">
                <a:solidFill>
                  <a:schemeClr val="tx1"/>
                </a:solidFill>
                <a:latin typeface="+mn-lt"/>
                <a:ea typeface="+mn-ea"/>
                <a:cs typeface="+mn-cs"/>
              </a:rPr>
              <a:t>—that’s your take-home pay after taxes and payroll deductions—is used to determine your spending limits.</a:t>
            </a:r>
          </a:p>
          <a:p>
            <a:endParaRPr lang="en-US" dirty="0"/>
          </a:p>
        </p:txBody>
      </p:sp>
      <p:sp>
        <p:nvSpPr>
          <p:cNvPr id="4" name="Slide Number Placeholder 3"/>
          <p:cNvSpPr>
            <a:spLocks noGrp="1"/>
          </p:cNvSpPr>
          <p:nvPr>
            <p:ph type="sldNum" sz="quarter" idx="10"/>
          </p:nvPr>
        </p:nvSpPr>
        <p:spPr/>
        <p:txBody>
          <a:bodyPr/>
          <a:lstStyle/>
          <a:p>
            <a:fld id="{5678CEE6-FAF1-4832-A9C7-AC02A10EC1B3}" type="slidenum">
              <a:rPr lang="en-US" smtClean="0"/>
              <a:t>6</a:t>
            </a:fld>
            <a:endParaRPr lang="en-US"/>
          </a:p>
        </p:txBody>
      </p:sp>
    </p:spTree>
    <p:extLst>
      <p:ext uri="{BB962C8B-B14F-4D97-AF65-F5344CB8AC3E}">
        <p14:creationId xmlns:p14="http://schemas.microsoft.com/office/powerpoint/2010/main" val="21466186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mn-lt"/>
                <a:ea typeface="+mn-ea"/>
                <a:cs typeface="+mn-cs"/>
              </a:rPr>
              <a:t>Step 2: Where does my money go?</a:t>
            </a:r>
            <a:r>
              <a:rPr lang="en-US" sz="1200" b="0" i="0" kern="1200" dirty="0" smtClean="0">
                <a:solidFill>
                  <a:schemeClr val="tx1"/>
                </a:solidFill>
                <a:effectLst/>
                <a:latin typeface="+mn-lt"/>
                <a:ea typeface="+mn-ea"/>
                <a:cs typeface="+mn-cs"/>
              </a:rPr>
              <a:t> Equally important but the heaviest lift is logging your spending so you get a realistic picture of what your money, on an average month, is going to. Our </a:t>
            </a:r>
            <a:r>
              <a:rPr lang="en-US" sz="1200" b="0" i="0" u="none" strike="noStrike" kern="1200" dirty="0" smtClean="0">
                <a:solidFill>
                  <a:schemeClr val="tx1"/>
                </a:solidFill>
                <a:effectLst/>
                <a:latin typeface="+mn-lt"/>
                <a:ea typeface="+mn-ea"/>
                <a:cs typeface="+mn-cs"/>
                <a:hlinkClick r:id="rId3"/>
              </a:rPr>
              <a:t>Spending Tracker </a:t>
            </a:r>
            <a:r>
              <a:rPr lang="en-US" sz="1200" b="0" i="0" kern="1200" dirty="0" smtClean="0">
                <a:solidFill>
                  <a:schemeClr val="tx1"/>
                </a:solidFill>
                <a:effectLst/>
                <a:latin typeface="+mn-lt"/>
                <a:ea typeface="+mn-ea"/>
                <a:cs typeface="+mn-cs"/>
              </a:rPr>
              <a:t> helps you both log and sort your spending by categories like utilities and housing to eating out and entertainment. If this feels overwhelming, start small and look at your expenses one week at a time by either reviewing your receipts or checking account. You could also start a daily log of your expenses so you’re making sure to capture those small expenses -- like buying breakfast or lunch instead of bringing it with you -- that add up over time. </a:t>
            </a:r>
            <a:r>
              <a:rPr lang="en-US" sz="1200" b="1" i="0" u="none" strike="noStrike" kern="1200" baseline="0" dirty="0" smtClean="0">
                <a:solidFill>
                  <a:schemeClr val="tx1"/>
                </a:solidFill>
                <a:latin typeface="+mn-lt"/>
                <a:ea typeface="+mn-ea"/>
                <a:cs typeface="+mn-cs"/>
              </a:rPr>
              <a:t>Track your spending </a:t>
            </a:r>
            <a:r>
              <a:rPr lang="en-US" sz="1200" b="0" i="0" u="none" strike="noStrike" kern="1200" baseline="0" dirty="0" smtClean="0">
                <a:solidFill>
                  <a:schemeClr val="tx1"/>
                </a:solidFill>
                <a:latin typeface="+mn-lt"/>
                <a:ea typeface="+mn-ea"/>
                <a:cs typeface="+mn-cs"/>
              </a:rPr>
              <a:t>using the method you’re most comfortable with spreadsheet, app or online banking. In order for a budget to be successful, you need to understand where your money is going. </a:t>
            </a:r>
            <a:endParaRPr lang="en-US" sz="1200" b="0" i="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678CEE6-FAF1-4832-A9C7-AC02A10EC1B3}" type="slidenum">
              <a:rPr lang="en-US" smtClean="0"/>
              <a:t>7</a:t>
            </a:fld>
            <a:endParaRPr lang="en-US"/>
          </a:p>
        </p:txBody>
      </p:sp>
    </p:spTree>
    <p:extLst>
      <p:ext uri="{BB962C8B-B14F-4D97-AF65-F5344CB8AC3E}">
        <p14:creationId xmlns:p14="http://schemas.microsoft.com/office/powerpoint/2010/main" val="23704949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mn-lt"/>
                <a:ea typeface="+mn-ea"/>
                <a:cs typeface="+mn-cs"/>
              </a:rPr>
              <a:t>Step 3: What are all my bills and when are they due?</a:t>
            </a:r>
            <a:r>
              <a:rPr lang="en-US" sz="1200" b="0" i="0" kern="1200" dirty="0" smtClean="0">
                <a:solidFill>
                  <a:schemeClr val="tx1"/>
                </a:solidFill>
                <a:effectLst/>
                <a:latin typeface="+mn-lt"/>
                <a:ea typeface="+mn-ea"/>
                <a:cs typeface="+mn-cs"/>
              </a:rPr>
              <a:t> If you’re coming up short at the end of the month, it could be that the timing for your bills and income don’t match. Our </a:t>
            </a:r>
            <a:r>
              <a:rPr lang="en-US" sz="1200" b="0" i="0" u="none" strike="noStrike" kern="1200" dirty="0" smtClean="0">
                <a:solidFill>
                  <a:schemeClr val="tx1"/>
                </a:solidFill>
                <a:effectLst/>
                <a:latin typeface="+mn-lt"/>
                <a:ea typeface="+mn-ea"/>
                <a:cs typeface="+mn-cs"/>
                <a:hlinkClick r:id="rId3"/>
              </a:rPr>
              <a:t>Bill Calendar </a:t>
            </a:r>
            <a:r>
              <a:rPr lang="en-US" sz="1200" b="0" i="0" kern="1200" dirty="0" smtClean="0">
                <a:solidFill>
                  <a:schemeClr val="tx1"/>
                </a:solidFill>
                <a:effectLst/>
                <a:latin typeface="+mn-lt"/>
                <a:ea typeface="+mn-ea"/>
                <a:cs typeface="+mn-cs"/>
              </a:rPr>
              <a:t> is designed to help you remember when your bills are due but also keep in mind weeks when you need to be careful about your spending. Missing payments or not paying on time can also have larger impacts on </a:t>
            </a:r>
            <a:r>
              <a:rPr lang="en-US" sz="1200" b="0" i="0" u="none" strike="noStrike" kern="1200" dirty="0" smtClean="0">
                <a:solidFill>
                  <a:schemeClr val="tx1"/>
                </a:solidFill>
                <a:effectLst/>
                <a:latin typeface="+mn-lt"/>
                <a:ea typeface="+mn-ea"/>
                <a:cs typeface="+mn-cs"/>
                <a:hlinkClick r:id="rId4"/>
              </a:rPr>
              <a:t>your credit scores and overall financial well-being</a:t>
            </a:r>
            <a:r>
              <a:rPr lang="en-US" sz="1200" b="0" i="0" kern="1200" dirty="0" smtClean="0">
                <a:solidFill>
                  <a:schemeClr val="tx1"/>
                </a:solidFill>
                <a:effectLst/>
                <a:latin typeface="+mn-lt"/>
                <a:ea typeface="+mn-ea"/>
                <a:cs typeface="+mn-cs"/>
              </a:rPr>
              <a:t>. See next slide for monthly</a:t>
            </a:r>
            <a:r>
              <a:rPr lang="en-US" sz="1200" b="0" i="0" kern="1200" baseline="0" dirty="0" smtClean="0">
                <a:solidFill>
                  <a:schemeClr val="tx1"/>
                </a:solidFill>
                <a:effectLst/>
                <a:latin typeface="+mn-lt"/>
                <a:ea typeface="+mn-ea"/>
                <a:cs typeface="+mn-cs"/>
              </a:rPr>
              <a:t> bill calendar example. </a:t>
            </a: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678CEE6-FAF1-4832-A9C7-AC02A10EC1B3}" type="slidenum">
              <a:rPr lang="en-US" smtClean="0"/>
              <a:t>8</a:t>
            </a:fld>
            <a:endParaRPr lang="en-US"/>
          </a:p>
        </p:txBody>
      </p:sp>
    </p:spTree>
    <p:extLst>
      <p:ext uri="{BB962C8B-B14F-4D97-AF65-F5344CB8AC3E}">
        <p14:creationId xmlns:p14="http://schemas.microsoft.com/office/powerpoint/2010/main" val="36981812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78CEE6-FAF1-4832-A9C7-AC02A10EC1B3}" type="slidenum">
              <a:rPr lang="en-US" smtClean="0"/>
              <a:t>9</a:t>
            </a:fld>
            <a:endParaRPr lang="en-US"/>
          </a:p>
        </p:txBody>
      </p:sp>
    </p:spTree>
    <p:extLst>
      <p:ext uri="{BB962C8B-B14F-4D97-AF65-F5344CB8AC3E}">
        <p14:creationId xmlns:p14="http://schemas.microsoft.com/office/powerpoint/2010/main" val="6039976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Find a way to budget</a:t>
            </a:r>
            <a:r>
              <a:rPr lang="en-US" baseline="0" dirty="0" smtClean="0"/>
              <a:t> </a:t>
            </a:r>
            <a:r>
              <a:rPr lang="en-US" dirty="0" smtClean="0"/>
              <a:t>that works for you.</a:t>
            </a:r>
            <a:r>
              <a:rPr lang="en-US" baseline="0" dirty="0" smtClean="0"/>
              <a:t> </a:t>
            </a:r>
            <a:r>
              <a:rPr lang="en-US" dirty="0" smtClean="0"/>
              <a:t>Some people love their</a:t>
            </a:r>
            <a:r>
              <a:rPr lang="en-US" baseline="0" dirty="0" smtClean="0"/>
              <a:t> </a:t>
            </a:r>
            <a:r>
              <a:rPr lang="en-US" dirty="0" smtClean="0"/>
              <a:t>apps, and others are happy</a:t>
            </a:r>
            <a:r>
              <a:rPr lang="en-US" baseline="0" dirty="0" smtClean="0"/>
              <a:t> </a:t>
            </a:r>
            <a:r>
              <a:rPr lang="en-US" dirty="0" smtClean="0"/>
              <a:t>with pencil and paper.</a:t>
            </a:r>
            <a:endParaRPr lang="en-US" dirty="0"/>
          </a:p>
        </p:txBody>
      </p:sp>
      <p:sp>
        <p:nvSpPr>
          <p:cNvPr id="4" name="Slide Number Placeholder 3"/>
          <p:cNvSpPr>
            <a:spLocks noGrp="1"/>
          </p:cNvSpPr>
          <p:nvPr>
            <p:ph type="sldNum" sz="quarter" idx="10"/>
          </p:nvPr>
        </p:nvSpPr>
        <p:spPr/>
        <p:txBody>
          <a:bodyPr/>
          <a:lstStyle/>
          <a:p>
            <a:fld id="{5678CEE6-FAF1-4832-A9C7-AC02A10EC1B3}" type="slidenum">
              <a:rPr lang="en-US" smtClean="0"/>
              <a:t>14</a:t>
            </a:fld>
            <a:endParaRPr lang="en-US"/>
          </a:p>
        </p:txBody>
      </p:sp>
    </p:spTree>
    <p:extLst>
      <p:ext uri="{BB962C8B-B14F-4D97-AF65-F5344CB8AC3E}">
        <p14:creationId xmlns:p14="http://schemas.microsoft.com/office/powerpoint/2010/main" val="26670483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mn-lt"/>
                <a:ea typeface="+mn-ea"/>
                <a:cs typeface="+mn-cs"/>
              </a:rPr>
              <a:t>Sticking to a budget</a:t>
            </a:r>
          </a:p>
          <a:p>
            <a:r>
              <a:rPr lang="en-US" sz="1200" b="0" i="0" kern="1200" dirty="0" smtClean="0">
                <a:solidFill>
                  <a:schemeClr val="tx1"/>
                </a:solidFill>
                <a:effectLst/>
                <a:latin typeface="+mn-lt"/>
                <a:ea typeface="+mn-ea"/>
                <a:cs typeface="+mn-cs"/>
              </a:rPr>
              <a:t>Changing your money habits won’t happen overnight. Making – and sticking – with a budget takes effort, but here are a few important tips for being successful.</a:t>
            </a:r>
          </a:p>
          <a:p>
            <a:r>
              <a:rPr lang="en-US" sz="1200" b="1" i="0" kern="1200" dirty="0" smtClean="0">
                <a:solidFill>
                  <a:schemeClr val="tx1"/>
                </a:solidFill>
                <a:effectLst/>
                <a:latin typeface="+mn-lt"/>
                <a:ea typeface="+mn-ea"/>
                <a:cs typeface="+mn-cs"/>
              </a:rPr>
              <a:t>Create a tool that works for you.</a:t>
            </a:r>
            <a:r>
              <a:rPr lang="en-US" sz="1200" b="0" i="0" kern="1200" dirty="0" smtClean="0">
                <a:solidFill>
                  <a:schemeClr val="tx1"/>
                </a:solidFill>
                <a:effectLst/>
                <a:latin typeface="+mn-lt"/>
                <a:ea typeface="+mn-ea"/>
                <a:cs typeface="+mn-cs"/>
              </a:rPr>
              <a:t> Be realistic and start looking at your finances one month at a time. Create a way that’s easy for you to track income and spending in real time, whether that’s a daily journal or putting receipts in a folder that you review at the end of each week. </a:t>
            </a:r>
          </a:p>
          <a:p>
            <a:r>
              <a:rPr lang="en-US" sz="1200" b="0" i="0" u="none" strike="noStrike" kern="1200" dirty="0" smtClean="0">
                <a:solidFill>
                  <a:schemeClr val="tx1"/>
                </a:solidFill>
                <a:effectLst/>
                <a:latin typeface="+mn-lt"/>
                <a:ea typeface="+mn-ea"/>
                <a:cs typeface="+mn-cs"/>
                <a:hlinkClick r:id="rId3"/>
              </a:rPr>
              <a:t>Analyze your spending habits</a:t>
            </a:r>
            <a:r>
              <a:rPr lang="en-US" sz="1200" b="1" i="0" kern="1200" dirty="0" smtClean="0">
                <a:solidFill>
                  <a:schemeClr val="tx1"/>
                </a:solidFill>
                <a:effectLst/>
                <a:latin typeface="+mn-lt"/>
                <a:ea typeface="+mn-ea"/>
                <a:cs typeface="+mn-cs"/>
              </a:rPr>
              <a:t>.</a:t>
            </a:r>
            <a:r>
              <a:rPr lang="en-US" sz="1200" b="0" i="0" kern="1200" dirty="0" smtClean="0">
                <a:solidFill>
                  <a:schemeClr val="tx1"/>
                </a:solidFill>
                <a:effectLst/>
                <a:latin typeface="+mn-lt"/>
                <a:ea typeface="+mn-ea"/>
                <a:cs typeface="+mn-cs"/>
              </a:rPr>
              <a:t> This is an opportunity to take a comprehensive look at your spending, and it is also the easiest way to look for areas where you can cut back. If you know you’re prone to impulse spending, create a plan that’s doable to help you limit that spending.</a:t>
            </a:r>
          </a:p>
          <a:p>
            <a:r>
              <a:rPr lang="en-US" sz="1200" b="0" i="0" u="none" strike="noStrike" kern="1200" dirty="0" smtClean="0">
                <a:solidFill>
                  <a:schemeClr val="tx1"/>
                </a:solidFill>
                <a:effectLst/>
                <a:latin typeface="+mn-lt"/>
                <a:ea typeface="+mn-ea"/>
                <a:cs typeface="+mn-cs"/>
                <a:hlinkClick r:id="rId4"/>
              </a:rPr>
              <a:t>Set a goal </a:t>
            </a:r>
            <a:r>
              <a:rPr lang="en-US" sz="1200" b="1" i="0" kern="1200" dirty="0" smtClean="0">
                <a:solidFill>
                  <a:schemeClr val="tx1"/>
                </a:solidFill>
                <a:effectLst/>
                <a:latin typeface="+mn-lt"/>
                <a:ea typeface="+mn-ea"/>
                <a:cs typeface="+mn-cs"/>
              </a:rPr>
              <a:t>.</a:t>
            </a:r>
            <a:r>
              <a:rPr lang="en-US" sz="1200" b="0" i="0" kern="1200" dirty="0" smtClean="0">
                <a:solidFill>
                  <a:schemeClr val="tx1"/>
                </a:solidFill>
                <a:effectLst/>
                <a:latin typeface="+mn-lt"/>
                <a:ea typeface="+mn-ea"/>
                <a:cs typeface="+mn-cs"/>
              </a:rPr>
              <a:t> Whether it’s small or large, it’s helpful to have an end goal and something you’re working towards. Also, rewarding yourself, even in small ways, can help you keep up with any progress you’ve made.</a:t>
            </a:r>
          </a:p>
          <a:p>
            <a:r>
              <a:rPr lang="en-US" sz="1200" b="1" i="0" kern="1200" dirty="0" smtClean="0">
                <a:solidFill>
                  <a:schemeClr val="tx1"/>
                </a:solidFill>
                <a:effectLst/>
                <a:latin typeface="+mn-lt"/>
                <a:ea typeface="+mn-ea"/>
                <a:cs typeface="+mn-cs"/>
              </a:rPr>
              <a:t>Develop a support system.</a:t>
            </a:r>
            <a:r>
              <a:rPr lang="en-US" sz="1200" b="0" i="0" kern="1200" dirty="0" smtClean="0">
                <a:solidFill>
                  <a:schemeClr val="tx1"/>
                </a:solidFill>
                <a:effectLst/>
                <a:latin typeface="+mn-lt"/>
                <a:ea typeface="+mn-ea"/>
                <a:cs typeface="+mn-cs"/>
              </a:rPr>
              <a:t> Like sticking to an exercise routine, it’s easier when you’re surrounded by families and friends you can trust to offer you support, either by doing a budget with you or listening when you’re struggling.</a:t>
            </a:r>
          </a:p>
          <a:p>
            <a:endParaRPr lang="en-US" dirty="0"/>
          </a:p>
        </p:txBody>
      </p:sp>
      <p:sp>
        <p:nvSpPr>
          <p:cNvPr id="4" name="Slide Number Placeholder 3"/>
          <p:cNvSpPr>
            <a:spLocks noGrp="1"/>
          </p:cNvSpPr>
          <p:nvPr>
            <p:ph type="sldNum" sz="quarter" idx="10"/>
          </p:nvPr>
        </p:nvSpPr>
        <p:spPr/>
        <p:txBody>
          <a:bodyPr/>
          <a:lstStyle/>
          <a:p>
            <a:fld id="{5678CEE6-FAF1-4832-A9C7-AC02A10EC1B3}" type="slidenum">
              <a:rPr lang="en-US" smtClean="0"/>
              <a:t>15</a:t>
            </a:fld>
            <a:endParaRPr lang="en-US"/>
          </a:p>
        </p:txBody>
      </p:sp>
    </p:spTree>
    <p:extLst>
      <p:ext uri="{BB962C8B-B14F-4D97-AF65-F5344CB8AC3E}">
        <p14:creationId xmlns:p14="http://schemas.microsoft.com/office/powerpoint/2010/main" val="31056511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Take savings seriously.</a:t>
            </a:r>
            <a:r>
              <a:rPr lang="en-US" b="1" baseline="0" dirty="0" smtClean="0"/>
              <a:t> </a:t>
            </a:r>
            <a:r>
              <a:rPr lang="en-US" dirty="0" smtClean="0"/>
              <a:t>Give your monthly</a:t>
            </a:r>
            <a:r>
              <a:rPr lang="en-US" baseline="0" dirty="0" smtClean="0"/>
              <a:t> </a:t>
            </a:r>
            <a:r>
              <a:rPr lang="en-US" dirty="0" smtClean="0"/>
              <a:t>savings contribution the</a:t>
            </a:r>
            <a:r>
              <a:rPr lang="en-US" baseline="0" dirty="0" smtClean="0"/>
              <a:t> </a:t>
            </a:r>
            <a:r>
              <a:rPr lang="en-US" dirty="0" smtClean="0"/>
              <a:t>same priority as your</a:t>
            </a:r>
            <a:r>
              <a:rPr lang="en-US" baseline="0" dirty="0" smtClean="0"/>
              <a:t> </a:t>
            </a:r>
            <a:r>
              <a:rPr lang="en-US" dirty="0" smtClean="0"/>
              <a:t>living expenses.</a:t>
            </a:r>
          </a:p>
          <a:p>
            <a:r>
              <a:rPr lang="en-US" sz="1200" b="1" i="0" u="none" strike="noStrike" kern="1200" baseline="0" dirty="0" smtClean="0">
                <a:solidFill>
                  <a:schemeClr val="tx1"/>
                </a:solidFill>
                <a:latin typeface="+mn-lt"/>
                <a:ea typeface="+mn-ea"/>
                <a:cs typeface="+mn-cs"/>
              </a:rPr>
              <a:t>Check your budget, not your balance. </a:t>
            </a:r>
            <a:r>
              <a:rPr lang="en-US" sz="1200" b="0" i="0" u="none" strike="noStrike" kern="1200" baseline="0" dirty="0" smtClean="0">
                <a:solidFill>
                  <a:schemeClr val="tx1"/>
                </a:solidFill>
                <a:latin typeface="+mn-lt"/>
                <a:ea typeface="+mn-ea"/>
                <a:cs typeface="+mn-cs"/>
              </a:rPr>
              <a:t>Checking your balance doesn’t do a good job of telling you what you can and can’t afford each month.</a:t>
            </a:r>
          </a:p>
          <a:p>
            <a:r>
              <a:rPr lang="en-US" sz="1200" b="1" i="0" u="none" strike="noStrike" kern="1200" baseline="0" dirty="0" smtClean="0">
                <a:solidFill>
                  <a:schemeClr val="tx1"/>
                </a:solidFill>
                <a:latin typeface="+mn-lt"/>
                <a:ea typeface="+mn-ea"/>
                <a:cs typeface="+mn-cs"/>
              </a:rPr>
              <a:t>Build up an emergency fund. </a:t>
            </a:r>
            <a:r>
              <a:rPr lang="en-US" sz="1200" b="0" i="0" u="none" strike="noStrike" kern="1200" baseline="0" dirty="0" smtClean="0">
                <a:solidFill>
                  <a:schemeClr val="tx1"/>
                </a:solidFill>
                <a:latin typeface="+mn-lt"/>
                <a:ea typeface="+mn-ea"/>
                <a:cs typeface="+mn-cs"/>
              </a:rPr>
              <a:t>Aim for 3 to 6 months of living expenses.</a:t>
            </a:r>
            <a:endParaRPr lang="en-US" dirty="0"/>
          </a:p>
        </p:txBody>
      </p:sp>
      <p:sp>
        <p:nvSpPr>
          <p:cNvPr id="4" name="Slide Number Placeholder 3"/>
          <p:cNvSpPr>
            <a:spLocks noGrp="1"/>
          </p:cNvSpPr>
          <p:nvPr>
            <p:ph type="sldNum" sz="quarter" idx="10"/>
          </p:nvPr>
        </p:nvSpPr>
        <p:spPr/>
        <p:txBody>
          <a:bodyPr/>
          <a:lstStyle/>
          <a:p>
            <a:fld id="{5678CEE6-FAF1-4832-A9C7-AC02A10EC1B3}" type="slidenum">
              <a:rPr lang="en-US" smtClean="0"/>
              <a:t>16</a:t>
            </a:fld>
            <a:endParaRPr lang="en-US"/>
          </a:p>
        </p:txBody>
      </p:sp>
    </p:spTree>
    <p:extLst>
      <p:ext uri="{BB962C8B-B14F-4D97-AF65-F5344CB8AC3E}">
        <p14:creationId xmlns:p14="http://schemas.microsoft.com/office/powerpoint/2010/main" val="13172833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3/20/2025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3/20/2025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3/20/2025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3/20/2025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3/20/2025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svg"/><Relationship Id="rId7" Type="http://schemas.openxmlformats.org/officeDocument/2006/relationships/image" Target="../media/image15.sv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3.sv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7.svg"/></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6.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27.svg"/><Relationship Id="rId5" Type="http://schemas.openxmlformats.org/officeDocument/2006/relationships/image" Target="../media/image25.png"/><Relationship Id="rId4" Type="http://schemas.openxmlformats.org/officeDocument/2006/relationships/image" Target="../media/image25.svg"/></Relationships>
</file>

<file path=ppt/slides/_rels/slide2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2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4.png"/><Relationship Id="rId7" Type="http://schemas.openxmlformats.org/officeDocument/2006/relationships/image" Target="../media/image37.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29.png"/><Relationship Id="rId4" Type="http://schemas.openxmlformats.org/officeDocument/2006/relationships/image" Target="../media/image35.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hyperlink" Target="mailto:lisette.sangster@stlouiscommunity.com" TargetMode="External"/><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42.jpeg"/><Relationship Id="rId4" Type="http://schemas.openxmlformats.org/officeDocument/2006/relationships/hyperlink" Target="mailto:timothy.clavin@stlouiscommunity.com"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7" Type="http://schemas.openxmlformats.org/officeDocument/2006/relationships/image" Target="../media/image30.sv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28.svg"/><Relationship Id="rId9" Type="http://schemas.openxmlformats.org/officeDocument/2006/relationships/image" Target="../media/image32.sv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9308" y="-32238"/>
            <a:ext cx="18288000" cy="10287000"/>
            <a:chOff x="0" y="0"/>
            <a:chExt cx="4816593" cy="2709333"/>
          </a:xfrm>
        </p:grpSpPr>
        <p:sp>
          <p:nvSpPr>
            <p:cNvPr id="3" name="Freeform 3"/>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99D3DD"/>
            </a:solidFill>
          </p:spPr>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520"/>
                </a:lnSpc>
              </a:pPr>
              <a:endParaRPr/>
            </a:p>
          </p:txBody>
        </p:sp>
      </p:grpSp>
      <p:grpSp>
        <p:nvGrpSpPr>
          <p:cNvPr id="5" name="Group 5"/>
          <p:cNvGrpSpPr/>
          <p:nvPr/>
        </p:nvGrpSpPr>
        <p:grpSpPr>
          <a:xfrm>
            <a:off x="-2691096" y="1113723"/>
            <a:ext cx="9307130" cy="8059555"/>
            <a:chOff x="0" y="0"/>
            <a:chExt cx="12409507" cy="10746073"/>
          </a:xfrm>
        </p:grpSpPr>
        <p:sp>
          <p:nvSpPr>
            <p:cNvPr id="6" name="Freeform 6"/>
            <p:cNvSpPr/>
            <p:nvPr/>
          </p:nvSpPr>
          <p:spPr>
            <a:xfrm>
              <a:off x="0" y="0"/>
              <a:ext cx="12409551" cy="10746105"/>
            </a:xfrm>
            <a:custGeom>
              <a:avLst/>
              <a:gdLst/>
              <a:ahLst/>
              <a:cxnLst/>
              <a:rect l="l" t="t" r="r" b="b"/>
              <a:pathLst>
                <a:path w="12409551" h="10746105">
                  <a:moveTo>
                    <a:pt x="9307068" y="0"/>
                  </a:moveTo>
                  <a:lnTo>
                    <a:pt x="3102356" y="0"/>
                  </a:lnTo>
                  <a:lnTo>
                    <a:pt x="0" y="5372989"/>
                  </a:lnTo>
                  <a:lnTo>
                    <a:pt x="3102356" y="10746105"/>
                  </a:lnTo>
                  <a:lnTo>
                    <a:pt x="9307068" y="10746105"/>
                  </a:lnTo>
                  <a:lnTo>
                    <a:pt x="12409551" y="5372989"/>
                  </a:lnTo>
                  <a:close/>
                </a:path>
              </a:pathLst>
            </a:custGeom>
            <a:blipFill>
              <a:blip r:embed="rId2"/>
              <a:stretch>
                <a:fillRect l="-14865" r="-14865"/>
              </a:stretch>
            </a:blipFill>
          </p:spPr>
        </p:sp>
      </p:grpSp>
      <p:sp>
        <p:nvSpPr>
          <p:cNvPr id="7" name="TextBox 7"/>
          <p:cNvSpPr txBox="1"/>
          <p:nvPr/>
        </p:nvSpPr>
        <p:spPr>
          <a:xfrm>
            <a:off x="9132275" y="3412269"/>
            <a:ext cx="7094666" cy="3462486"/>
          </a:xfrm>
          <a:prstGeom prst="rect">
            <a:avLst/>
          </a:prstGeom>
        </p:spPr>
        <p:txBody>
          <a:bodyPr lIns="0" tIns="0" rIns="0" bIns="0" rtlCol="0" anchor="t">
            <a:spAutoFit/>
          </a:bodyPr>
          <a:lstStyle/>
          <a:p>
            <a:pPr algn="l">
              <a:lnSpc>
                <a:spcPts val="8962"/>
              </a:lnSpc>
            </a:pPr>
            <a:r>
              <a:rPr lang="en-US" sz="8298" dirty="0" smtClean="0">
                <a:solidFill>
                  <a:srgbClr val="FFFFFF"/>
                </a:solidFill>
                <a:latin typeface="Open Sans Bold"/>
              </a:rPr>
              <a:t>What is </a:t>
            </a:r>
            <a:r>
              <a:rPr lang="en-US" sz="8298" dirty="0">
                <a:solidFill>
                  <a:srgbClr val="FFFFFF"/>
                </a:solidFill>
                <a:latin typeface="Open Sans Bold"/>
              </a:rPr>
              <a:t>a spending plan?</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0287000"/>
            <a:chOff x="0" y="0"/>
            <a:chExt cx="4816593" cy="2709333"/>
          </a:xfrm>
        </p:grpSpPr>
        <p:sp>
          <p:nvSpPr>
            <p:cNvPr id="3" name="Freeform 3"/>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99D3DD"/>
            </a:solidFill>
          </p:spPr>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520"/>
                </a:lnSpc>
              </a:pPr>
              <a:endParaRPr/>
            </a:p>
          </p:txBody>
        </p:sp>
      </p:grpSp>
      <p:pic>
        <p:nvPicPr>
          <p:cNvPr id="5" name="Picture 5"/>
          <p:cNvPicPr>
            <a:picLocks noChangeAspect="1"/>
          </p:cNvPicPr>
          <p:nvPr/>
        </p:nvPicPr>
        <p:blipFill>
          <a:blip r:embed="rId2"/>
          <a:srcRect b="105"/>
          <a:stretch>
            <a:fillRect/>
          </a:stretch>
        </p:blipFill>
        <p:spPr>
          <a:xfrm>
            <a:off x="1828800" y="1028700"/>
            <a:ext cx="14630400" cy="822960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144000" y="0"/>
            <a:ext cx="9144000" cy="10287000"/>
            <a:chOff x="0" y="0"/>
            <a:chExt cx="2408296" cy="2709333"/>
          </a:xfrm>
        </p:grpSpPr>
        <p:sp>
          <p:nvSpPr>
            <p:cNvPr id="3" name="Freeform 3"/>
            <p:cNvSpPr/>
            <p:nvPr/>
          </p:nvSpPr>
          <p:spPr>
            <a:xfrm>
              <a:off x="0" y="0"/>
              <a:ext cx="2408296" cy="2709333"/>
            </a:xfrm>
            <a:custGeom>
              <a:avLst/>
              <a:gdLst/>
              <a:ahLst/>
              <a:cxnLst/>
              <a:rect l="l" t="t" r="r" b="b"/>
              <a:pathLst>
                <a:path w="2408296" h="2709333">
                  <a:moveTo>
                    <a:pt x="0" y="0"/>
                  </a:moveTo>
                  <a:lnTo>
                    <a:pt x="2408296" y="0"/>
                  </a:lnTo>
                  <a:lnTo>
                    <a:pt x="2408296" y="2709333"/>
                  </a:lnTo>
                  <a:lnTo>
                    <a:pt x="0" y="2709333"/>
                  </a:lnTo>
                  <a:close/>
                </a:path>
              </a:pathLst>
            </a:custGeom>
            <a:solidFill>
              <a:srgbClr val="99D3DD"/>
            </a:solidFill>
          </p:spPr>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520"/>
                </a:lnSpc>
              </a:pPr>
              <a:endParaRPr/>
            </a:p>
          </p:txBody>
        </p:sp>
      </p:grpSp>
      <p:sp>
        <p:nvSpPr>
          <p:cNvPr id="5" name="TextBox 5"/>
          <p:cNvSpPr txBox="1"/>
          <p:nvPr/>
        </p:nvSpPr>
        <p:spPr>
          <a:xfrm>
            <a:off x="10648950" y="2276475"/>
            <a:ext cx="6134100" cy="5724525"/>
          </a:xfrm>
          <a:prstGeom prst="rect">
            <a:avLst/>
          </a:prstGeom>
        </p:spPr>
        <p:txBody>
          <a:bodyPr lIns="0" tIns="0" rIns="0" bIns="0" rtlCol="0" anchor="t">
            <a:spAutoFit/>
          </a:bodyPr>
          <a:lstStyle/>
          <a:p>
            <a:pPr algn="ctr">
              <a:lnSpc>
                <a:spcPts val="9000"/>
              </a:lnSpc>
            </a:pPr>
            <a:r>
              <a:rPr lang="en-US" sz="7500" spc="75">
                <a:solidFill>
                  <a:srgbClr val="FFFFFF"/>
                </a:solidFill>
                <a:latin typeface="Roboto Bold"/>
              </a:rPr>
              <a:t>Look at Past Statements...Where are you spending your income? </a:t>
            </a:r>
          </a:p>
        </p:txBody>
      </p:sp>
      <p:sp>
        <p:nvSpPr>
          <p:cNvPr id="6" name="TextBox 6"/>
          <p:cNvSpPr txBox="1"/>
          <p:nvPr/>
        </p:nvSpPr>
        <p:spPr>
          <a:xfrm>
            <a:off x="1404624" y="2529838"/>
            <a:ext cx="7472874" cy="6728462"/>
          </a:xfrm>
          <a:prstGeom prst="rect">
            <a:avLst/>
          </a:prstGeom>
        </p:spPr>
        <p:txBody>
          <a:bodyPr lIns="0" tIns="0" rIns="0" bIns="0" rtlCol="0" anchor="t">
            <a:spAutoFit/>
          </a:bodyPr>
          <a:lstStyle/>
          <a:p>
            <a:pPr marL="1005715" lvl="2" indent="-335238" algn="l">
              <a:lnSpc>
                <a:spcPts val="6598"/>
              </a:lnSpc>
              <a:buFont typeface="Arial"/>
              <a:buChar char="⚬"/>
            </a:pPr>
            <a:r>
              <a:rPr lang="en-US" sz="4399" spc="43">
                <a:solidFill>
                  <a:srgbClr val="7DBA00"/>
                </a:solidFill>
                <a:latin typeface="Roboto Bold"/>
              </a:rPr>
              <a:t>groceries</a:t>
            </a:r>
          </a:p>
          <a:p>
            <a:pPr marL="1005715" lvl="2" indent="-335238" algn="l">
              <a:lnSpc>
                <a:spcPts val="6598"/>
              </a:lnSpc>
              <a:buFont typeface="Arial"/>
              <a:buChar char="⚬"/>
            </a:pPr>
            <a:r>
              <a:rPr lang="en-US" sz="4399" spc="43">
                <a:solidFill>
                  <a:srgbClr val="FF1616"/>
                </a:solidFill>
                <a:latin typeface="Roboto Bold"/>
              </a:rPr>
              <a:t>eating out</a:t>
            </a:r>
          </a:p>
          <a:p>
            <a:pPr marL="1005715" lvl="2" indent="-335238" algn="l">
              <a:lnSpc>
                <a:spcPts val="6598"/>
              </a:lnSpc>
              <a:buFont typeface="Arial"/>
              <a:buChar char="⚬"/>
            </a:pPr>
            <a:r>
              <a:rPr lang="en-US" sz="4399" spc="43">
                <a:solidFill>
                  <a:srgbClr val="1C09B2"/>
                </a:solidFill>
                <a:latin typeface="Roboto Bold"/>
              </a:rPr>
              <a:t>household items</a:t>
            </a:r>
          </a:p>
          <a:p>
            <a:pPr marL="1005715" lvl="2" indent="-335238" algn="l">
              <a:lnSpc>
                <a:spcPts val="6598"/>
              </a:lnSpc>
              <a:buFont typeface="Arial"/>
              <a:buChar char="⚬"/>
            </a:pPr>
            <a:r>
              <a:rPr lang="en-US" sz="4399" spc="43">
                <a:solidFill>
                  <a:srgbClr val="F5BD18"/>
                </a:solidFill>
                <a:latin typeface="Roboto Bold"/>
              </a:rPr>
              <a:t>fixed expenses</a:t>
            </a:r>
          </a:p>
          <a:p>
            <a:pPr marL="1005715" lvl="2" indent="-335238" algn="l">
              <a:lnSpc>
                <a:spcPts val="6598"/>
              </a:lnSpc>
              <a:buFont typeface="Arial"/>
              <a:buChar char="⚬"/>
            </a:pPr>
            <a:r>
              <a:rPr lang="en-US" sz="4399" spc="43">
                <a:solidFill>
                  <a:srgbClr val="007DC5"/>
                </a:solidFill>
                <a:latin typeface="Roboto Bold"/>
              </a:rPr>
              <a:t>gas/transportation</a:t>
            </a:r>
          </a:p>
          <a:p>
            <a:pPr marL="1005715" lvl="2" indent="-335238" algn="l">
              <a:lnSpc>
                <a:spcPts val="6598"/>
              </a:lnSpc>
              <a:buFont typeface="Arial"/>
              <a:buChar char="⚬"/>
            </a:pPr>
            <a:r>
              <a:rPr lang="en-US" sz="4399" spc="43">
                <a:solidFill>
                  <a:srgbClr val="FF914D"/>
                </a:solidFill>
                <a:latin typeface="Roboto Bold"/>
              </a:rPr>
              <a:t>clothing</a:t>
            </a:r>
          </a:p>
          <a:p>
            <a:pPr marL="1005715" lvl="2" indent="-335238" algn="l">
              <a:lnSpc>
                <a:spcPts val="6598"/>
              </a:lnSpc>
              <a:buFont typeface="Arial"/>
              <a:buChar char="⚬"/>
            </a:pPr>
            <a:r>
              <a:rPr lang="en-US" sz="4399" spc="43">
                <a:solidFill>
                  <a:srgbClr val="FF66C4"/>
                </a:solidFill>
                <a:latin typeface="Roboto Bold"/>
              </a:rPr>
              <a:t>child expenses</a:t>
            </a:r>
          </a:p>
          <a:p>
            <a:pPr marL="1005715" lvl="2" indent="-335238" algn="l">
              <a:lnSpc>
                <a:spcPts val="6598"/>
              </a:lnSpc>
              <a:buFont typeface="Arial"/>
              <a:buChar char="⚬"/>
            </a:pPr>
            <a:r>
              <a:rPr lang="en-US" sz="4399" spc="43">
                <a:solidFill>
                  <a:srgbClr val="5CE1E6"/>
                </a:solidFill>
                <a:latin typeface="Roboto Bold"/>
              </a:rPr>
              <a:t>other</a:t>
            </a:r>
          </a:p>
        </p:txBody>
      </p:sp>
      <p:sp>
        <p:nvSpPr>
          <p:cNvPr id="7" name="TextBox 7"/>
          <p:cNvSpPr txBox="1"/>
          <p:nvPr/>
        </p:nvSpPr>
        <p:spPr>
          <a:xfrm>
            <a:off x="1028700" y="1019175"/>
            <a:ext cx="7472874" cy="1304900"/>
          </a:xfrm>
          <a:prstGeom prst="rect">
            <a:avLst/>
          </a:prstGeom>
        </p:spPr>
        <p:txBody>
          <a:bodyPr lIns="0" tIns="0" rIns="0" bIns="0" rtlCol="0" anchor="t">
            <a:spAutoFit/>
          </a:bodyPr>
          <a:lstStyle/>
          <a:p>
            <a:pPr algn="l">
              <a:lnSpc>
                <a:spcPts val="5159"/>
              </a:lnSpc>
            </a:pPr>
            <a:r>
              <a:rPr lang="en-US" sz="4299" spc="128">
                <a:solidFill>
                  <a:srgbClr val="B1CE50"/>
                </a:solidFill>
                <a:latin typeface="Roboto Bold"/>
              </a:rPr>
              <a:t>HIGHLIGHT TRANSACTIONS INTO CATEGORIES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042431" y="7459754"/>
            <a:ext cx="3777368" cy="1990971"/>
            <a:chOff x="0" y="0"/>
            <a:chExt cx="5036491" cy="2654628"/>
          </a:xfrm>
        </p:grpSpPr>
        <p:sp>
          <p:nvSpPr>
            <p:cNvPr id="3" name="Freeform 3"/>
            <p:cNvSpPr/>
            <p:nvPr/>
          </p:nvSpPr>
          <p:spPr>
            <a:xfrm>
              <a:off x="0" y="0"/>
              <a:ext cx="5036519" cy="2654576"/>
            </a:xfrm>
            <a:custGeom>
              <a:avLst/>
              <a:gdLst/>
              <a:ahLst/>
              <a:cxnLst/>
              <a:rect l="l" t="t" r="r" b="b"/>
              <a:pathLst>
                <a:path w="5036519" h="2654576">
                  <a:moveTo>
                    <a:pt x="2518192" y="0"/>
                  </a:moveTo>
                  <a:cubicBezTo>
                    <a:pt x="3910896" y="3234"/>
                    <a:pt x="5036519" y="596513"/>
                    <a:pt x="5036519" y="1327288"/>
                  </a:cubicBezTo>
                  <a:cubicBezTo>
                    <a:pt x="5036519" y="2058063"/>
                    <a:pt x="3910896" y="2651342"/>
                    <a:pt x="2518330" y="2654576"/>
                  </a:cubicBezTo>
                  <a:cubicBezTo>
                    <a:pt x="1125626" y="2651342"/>
                    <a:pt x="0" y="2058062"/>
                    <a:pt x="0" y="1327288"/>
                  </a:cubicBezTo>
                  <a:cubicBezTo>
                    <a:pt x="0" y="596513"/>
                    <a:pt x="1125626" y="3234"/>
                    <a:pt x="2518192" y="0"/>
                  </a:cubicBezTo>
                  <a:close/>
                </a:path>
              </a:pathLst>
            </a:custGeom>
            <a:solidFill>
              <a:srgbClr val="EFA452"/>
            </a:solidFill>
          </p:spPr>
        </p:sp>
      </p:grpSp>
      <p:sp>
        <p:nvSpPr>
          <p:cNvPr id="4" name="TextBox 4"/>
          <p:cNvSpPr txBox="1"/>
          <p:nvPr/>
        </p:nvSpPr>
        <p:spPr>
          <a:xfrm>
            <a:off x="10134182" y="7786585"/>
            <a:ext cx="3685617" cy="1261110"/>
          </a:xfrm>
          <a:prstGeom prst="rect">
            <a:avLst/>
          </a:prstGeom>
        </p:spPr>
        <p:txBody>
          <a:bodyPr lIns="0" tIns="0" rIns="0" bIns="0" rtlCol="0" anchor="t">
            <a:spAutoFit/>
          </a:bodyPr>
          <a:lstStyle/>
          <a:p>
            <a:pPr algn="ctr">
              <a:lnSpc>
                <a:spcPts val="5040"/>
              </a:lnSpc>
            </a:pPr>
            <a:r>
              <a:rPr lang="en-US" sz="3600">
                <a:solidFill>
                  <a:srgbClr val="FDFDFA"/>
                </a:solidFill>
                <a:latin typeface="Roboto"/>
              </a:rPr>
              <a:t>Balance income and expenses</a:t>
            </a:r>
          </a:p>
        </p:txBody>
      </p:sp>
      <p:grpSp>
        <p:nvGrpSpPr>
          <p:cNvPr id="5" name="Group 5"/>
          <p:cNvGrpSpPr/>
          <p:nvPr/>
        </p:nvGrpSpPr>
        <p:grpSpPr>
          <a:xfrm>
            <a:off x="13513096" y="3619500"/>
            <a:ext cx="3479503" cy="2512173"/>
            <a:chOff x="0" y="0"/>
            <a:chExt cx="4107848" cy="2635128"/>
          </a:xfrm>
        </p:grpSpPr>
        <p:sp>
          <p:nvSpPr>
            <p:cNvPr id="6" name="Freeform 6"/>
            <p:cNvSpPr/>
            <p:nvPr/>
          </p:nvSpPr>
          <p:spPr>
            <a:xfrm>
              <a:off x="0" y="0"/>
              <a:ext cx="4107915" cy="2635123"/>
            </a:xfrm>
            <a:custGeom>
              <a:avLst/>
              <a:gdLst/>
              <a:ahLst/>
              <a:cxnLst/>
              <a:rect l="l" t="t" r="r" b="b"/>
              <a:pathLst>
                <a:path w="4107915" h="2635123">
                  <a:moveTo>
                    <a:pt x="2053961" y="0"/>
                  </a:moveTo>
                  <a:cubicBezTo>
                    <a:pt x="3189863" y="3302"/>
                    <a:pt x="4107915" y="592201"/>
                    <a:pt x="4107915" y="1317625"/>
                  </a:cubicBezTo>
                  <a:cubicBezTo>
                    <a:pt x="4107915" y="2043049"/>
                    <a:pt x="3189724" y="2631821"/>
                    <a:pt x="2053961" y="2635123"/>
                  </a:cubicBezTo>
                  <a:cubicBezTo>
                    <a:pt x="918058" y="2631821"/>
                    <a:pt x="0" y="2042922"/>
                    <a:pt x="0" y="1317625"/>
                  </a:cubicBezTo>
                  <a:cubicBezTo>
                    <a:pt x="0" y="592328"/>
                    <a:pt x="918058" y="3302"/>
                    <a:pt x="2053961" y="0"/>
                  </a:cubicBezTo>
                  <a:close/>
                </a:path>
              </a:pathLst>
            </a:custGeom>
            <a:solidFill>
              <a:srgbClr val="EFA452"/>
            </a:solidFill>
          </p:spPr>
        </p:sp>
      </p:grpSp>
      <p:pic>
        <p:nvPicPr>
          <p:cNvPr id="7" name="Picture 7"/>
          <p:cNvPicPr>
            <a:picLocks noChangeAspect="1"/>
          </p:cNvPicPr>
          <p:nvPr/>
        </p:nvPicPr>
        <p:blipFill>
          <a:blip r:embed="rId2"/>
          <a:srcRect/>
          <a:stretch>
            <a:fillRect/>
          </a:stretch>
        </p:blipFill>
        <p:spPr>
          <a:xfrm>
            <a:off x="8305800" y="3148562"/>
            <a:ext cx="4114800" cy="4114800"/>
          </a:xfrm>
          <a:prstGeom prst="rect">
            <a:avLst/>
          </a:prstGeom>
        </p:spPr>
      </p:pic>
      <p:sp>
        <p:nvSpPr>
          <p:cNvPr id="8" name="TextBox 8"/>
          <p:cNvSpPr txBox="1"/>
          <p:nvPr/>
        </p:nvSpPr>
        <p:spPr>
          <a:xfrm>
            <a:off x="1028700" y="2933700"/>
            <a:ext cx="4626114" cy="4391025"/>
          </a:xfrm>
          <a:prstGeom prst="rect">
            <a:avLst/>
          </a:prstGeom>
        </p:spPr>
        <p:txBody>
          <a:bodyPr lIns="0" tIns="0" rIns="0" bIns="0" rtlCol="0" anchor="t">
            <a:spAutoFit/>
          </a:bodyPr>
          <a:lstStyle/>
          <a:p>
            <a:pPr algn="l">
              <a:lnSpc>
                <a:spcPts val="8640"/>
              </a:lnSpc>
            </a:pPr>
            <a:r>
              <a:rPr lang="en-US" sz="7200" spc="72">
                <a:solidFill>
                  <a:srgbClr val="99D3DD"/>
                </a:solidFill>
                <a:latin typeface="Roboto Bold"/>
              </a:rPr>
              <a:t>Steps to a successful spending plan</a:t>
            </a:r>
          </a:p>
        </p:txBody>
      </p:sp>
      <p:grpSp>
        <p:nvGrpSpPr>
          <p:cNvPr id="9" name="Group 9"/>
          <p:cNvGrpSpPr/>
          <p:nvPr/>
        </p:nvGrpSpPr>
        <p:grpSpPr>
          <a:xfrm>
            <a:off x="8734983" y="993250"/>
            <a:ext cx="3256433" cy="1930192"/>
            <a:chOff x="0" y="0"/>
            <a:chExt cx="4341911" cy="2573589"/>
          </a:xfrm>
        </p:grpSpPr>
        <p:sp>
          <p:nvSpPr>
            <p:cNvPr id="10" name="Freeform 10"/>
            <p:cNvSpPr/>
            <p:nvPr/>
          </p:nvSpPr>
          <p:spPr>
            <a:xfrm>
              <a:off x="0" y="0"/>
              <a:ext cx="4341876" cy="2573648"/>
            </a:xfrm>
            <a:custGeom>
              <a:avLst/>
              <a:gdLst/>
              <a:ahLst/>
              <a:cxnLst/>
              <a:rect l="l" t="t" r="r" b="b"/>
              <a:pathLst>
                <a:path w="4341876" h="2573648">
                  <a:moveTo>
                    <a:pt x="2170938" y="0"/>
                  </a:moveTo>
                  <a:cubicBezTo>
                    <a:pt x="3371469" y="3222"/>
                    <a:pt x="4341876" y="578296"/>
                    <a:pt x="4341876" y="1286823"/>
                  </a:cubicBezTo>
                  <a:cubicBezTo>
                    <a:pt x="4341876" y="1995351"/>
                    <a:pt x="3371469" y="2570425"/>
                    <a:pt x="2170938" y="2573648"/>
                  </a:cubicBezTo>
                  <a:cubicBezTo>
                    <a:pt x="970407" y="2570425"/>
                    <a:pt x="0" y="1995227"/>
                    <a:pt x="0" y="1286823"/>
                  </a:cubicBezTo>
                  <a:cubicBezTo>
                    <a:pt x="0" y="578420"/>
                    <a:pt x="970407" y="3222"/>
                    <a:pt x="2170938" y="0"/>
                  </a:cubicBezTo>
                  <a:close/>
                </a:path>
              </a:pathLst>
            </a:custGeom>
            <a:solidFill>
              <a:srgbClr val="EFA452"/>
            </a:solidFill>
          </p:spPr>
        </p:sp>
      </p:grpSp>
      <p:sp>
        <p:nvSpPr>
          <p:cNvPr id="11" name="TextBox 11"/>
          <p:cNvSpPr txBox="1"/>
          <p:nvPr/>
        </p:nvSpPr>
        <p:spPr>
          <a:xfrm>
            <a:off x="8360300" y="1646887"/>
            <a:ext cx="4080895" cy="622962"/>
          </a:xfrm>
          <a:prstGeom prst="rect">
            <a:avLst/>
          </a:prstGeom>
        </p:spPr>
        <p:txBody>
          <a:bodyPr lIns="0" tIns="0" rIns="0" bIns="0" rtlCol="0" anchor="t">
            <a:spAutoFit/>
          </a:bodyPr>
          <a:lstStyle/>
          <a:p>
            <a:pPr algn="ctr">
              <a:lnSpc>
                <a:spcPts val="5039"/>
              </a:lnSpc>
            </a:pPr>
            <a:r>
              <a:rPr lang="en-US" sz="3600" dirty="0">
                <a:solidFill>
                  <a:srgbClr val="FDFDFA"/>
                </a:solidFill>
                <a:latin typeface="Roboto"/>
              </a:rPr>
              <a:t>List all income</a:t>
            </a:r>
          </a:p>
        </p:txBody>
      </p:sp>
      <p:sp>
        <p:nvSpPr>
          <p:cNvPr id="12" name="TextBox 12"/>
          <p:cNvSpPr txBox="1"/>
          <p:nvPr/>
        </p:nvSpPr>
        <p:spPr>
          <a:xfrm>
            <a:off x="13838413" y="4234383"/>
            <a:ext cx="2828925" cy="1282402"/>
          </a:xfrm>
          <a:prstGeom prst="rect">
            <a:avLst/>
          </a:prstGeom>
        </p:spPr>
        <p:txBody>
          <a:bodyPr lIns="0" tIns="0" rIns="0" bIns="0" rtlCol="0" anchor="t">
            <a:spAutoFit/>
          </a:bodyPr>
          <a:lstStyle/>
          <a:p>
            <a:pPr algn="ctr">
              <a:lnSpc>
                <a:spcPts val="5040"/>
              </a:lnSpc>
            </a:pPr>
            <a:r>
              <a:rPr lang="en-US" sz="3600" dirty="0" smtClean="0">
                <a:solidFill>
                  <a:srgbClr val="FDFDFA"/>
                </a:solidFill>
                <a:latin typeface="Roboto"/>
              </a:rPr>
              <a:t>Track and list </a:t>
            </a:r>
            <a:r>
              <a:rPr lang="en-US" sz="3600" dirty="0">
                <a:solidFill>
                  <a:srgbClr val="FDFDFA"/>
                </a:solidFill>
                <a:latin typeface="Roboto"/>
              </a:rPr>
              <a:t>all expenses</a:t>
            </a:r>
          </a:p>
        </p:txBody>
      </p:sp>
      <p:grpSp>
        <p:nvGrpSpPr>
          <p:cNvPr id="13" name="Group 13"/>
          <p:cNvGrpSpPr/>
          <p:nvPr/>
        </p:nvGrpSpPr>
        <p:grpSpPr>
          <a:xfrm>
            <a:off x="17686481" y="0"/>
            <a:ext cx="3230419" cy="10287000"/>
            <a:chOff x="0" y="0"/>
            <a:chExt cx="850810" cy="2709333"/>
          </a:xfrm>
        </p:grpSpPr>
        <p:sp>
          <p:nvSpPr>
            <p:cNvPr id="14" name="Freeform 14"/>
            <p:cNvSpPr/>
            <p:nvPr/>
          </p:nvSpPr>
          <p:spPr>
            <a:xfrm>
              <a:off x="0" y="0"/>
              <a:ext cx="850810" cy="2709333"/>
            </a:xfrm>
            <a:custGeom>
              <a:avLst/>
              <a:gdLst/>
              <a:ahLst/>
              <a:cxnLst/>
              <a:rect l="l" t="t" r="r" b="b"/>
              <a:pathLst>
                <a:path w="850810" h="2709333">
                  <a:moveTo>
                    <a:pt x="0" y="0"/>
                  </a:moveTo>
                  <a:lnTo>
                    <a:pt x="850810" y="0"/>
                  </a:lnTo>
                  <a:lnTo>
                    <a:pt x="850810" y="2709333"/>
                  </a:lnTo>
                  <a:lnTo>
                    <a:pt x="0" y="2709333"/>
                  </a:lnTo>
                  <a:close/>
                </a:path>
              </a:pathLst>
            </a:custGeom>
            <a:solidFill>
              <a:srgbClr val="B1CE50"/>
            </a:solidFill>
          </p:spPr>
        </p:sp>
        <p:sp>
          <p:nvSpPr>
            <p:cNvPr id="15" name="TextBox 15"/>
            <p:cNvSpPr txBox="1"/>
            <p:nvPr/>
          </p:nvSpPr>
          <p:spPr>
            <a:xfrm>
              <a:off x="0" y="-38100"/>
              <a:ext cx="812800" cy="850900"/>
            </a:xfrm>
            <a:prstGeom prst="rect">
              <a:avLst/>
            </a:prstGeom>
          </p:spPr>
          <p:txBody>
            <a:bodyPr lIns="50800" tIns="50800" rIns="50800" bIns="50800" rtlCol="0" anchor="ctr"/>
            <a:lstStyle/>
            <a:p>
              <a:pPr algn="ctr">
                <a:lnSpc>
                  <a:spcPts val="2520"/>
                </a:lnSpc>
              </a:pPr>
              <a:endParaRPr/>
            </a:p>
          </p:txBody>
        </p:sp>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118621" y="5143500"/>
            <a:ext cx="4140679" cy="411480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flipH="1">
            <a:off x="6765503" y="3086100"/>
            <a:ext cx="4756994" cy="4114800"/>
          </a:xfrm>
          <a:prstGeom prst="rect">
            <a:avLst/>
          </a:prstGeom>
        </p:spPr>
      </p:pic>
      <p:grpSp>
        <p:nvGrpSpPr>
          <p:cNvPr id="4" name="Group 4"/>
          <p:cNvGrpSpPr/>
          <p:nvPr/>
        </p:nvGrpSpPr>
        <p:grpSpPr>
          <a:xfrm>
            <a:off x="0" y="9606214"/>
            <a:ext cx="18288000" cy="680786"/>
            <a:chOff x="0" y="0"/>
            <a:chExt cx="4816593" cy="179302"/>
          </a:xfrm>
        </p:grpSpPr>
        <p:sp>
          <p:nvSpPr>
            <p:cNvPr id="5" name="Freeform 5"/>
            <p:cNvSpPr/>
            <p:nvPr/>
          </p:nvSpPr>
          <p:spPr>
            <a:xfrm>
              <a:off x="0" y="0"/>
              <a:ext cx="4816592" cy="179302"/>
            </a:xfrm>
            <a:custGeom>
              <a:avLst/>
              <a:gdLst/>
              <a:ahLst/>
              <a:cxnLst/>
              <a:rect l="l" t="t" r="r" b="b"/>
              <a:pathLst>
                <a:path w="4816592" h="179302">
                  <a:moveTo>
                    <a:pt x="0" y="0"/>
                  </a:moveTo>
                  <a:lnTo>
                    <a:pt x="4816592" y="0"/>
                  </a:lnTo>
                  <a:lnTo>
                    <a:pt x="4816592" y="179302"/>
                  </a:lnTo>
                  <a:lnTo>
                    <a:pt x="0" y="179302"/>
                  </a:lnTo>
                  <a:close/>
                </a:path>
              </a:pathLst>
            </a:custGeom>
            <a:solidFill>
              <a:srgbClr val="99D3DD"/>
            </a:solidFill>
          </p:spPr>
        </p:sp>
        <p:sp>
          <p:nvSpPr>
            <p:cNvPr id="6" name="TextBox 6"/>
            <p:cNvSpPr txBox="1"/>
            <p:nvPr/>
          </p:nvSpPr>
          <p:spPr>
            <a:xfrm>
              <a:off x="0" y="-38100"/>
              <a:ext cx="812800" cy="850900"/>
            </a:xfrm>
            <a:prstGeom prst="rect">
              <a:avLst/>
            </a:prstGeom>
          </p:spPr>
          <p:txBody>
            <a:bodyPr lIns="50800" tIns="50800" rIns="50800" bIns="50800" rtlCol="0" anchor="ctr"/>
            <a:lstStyle/>
            <a:p>
              <a:pPr algn="ctr">
                <a:lnSpc>
                  <a:spcPts val="2520"/>
                </a:lnSpc>
              </a:pPr>
              <a:endParaRPr/>
            </a:p>
          </p:txBody>
        </p:sp>
      </p:grpSp>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402894" y="5143500"/>
            <a:ext cx="3996500" cy="4114800"/>
          </a:xfrm>
          <a:prstGeom prst="rect">
            <a:avLst/>
          </a:prstGeom>
        </p:spPr>
      </p:pic>
      <p:sp>
        <p:nvSpPr>
          <p:cNvPr id="8" name="TextBox 8"/>
          <p:cNvSpPr txBox="1"/>
          <p:nvPr/>
        </p:nvSpPr>
        <p:spPr>
          <a:xfrm>
            <a:off x="0" y="489421"/>
            <a:ext cx="18288000" cy="1811020"/>
          </a:xfrm>
          <a:prstGeom prst="rect">
            <a:avLst/>
          </a:prstGeom>
        </p:spPr>
        <p:txBody>
          <a:bodyPr lIns="0" tIns="0" rIns="0" bIns="0" rtlCol="0" anchor="t">
            <a:spAutoFit/>
          </a:bodyPr>
          <a:lstStyle/>
          <a:p>
            <a:pPr algn="ctr">
              <a:lnSpc>
                <a:spcPts val="7279"/>
              </a:lnSpc>
            </a:pPr>
            <a:r>
              <a:rPr lang="en-US" sz="5199">
                <a:solidFill>
                  <a:srgbClr val="B1CE50"/>
                </a:solidFill>
                <a:latin typeface="Canva Sans Bold"/>
              </a:rPr>
              <a:t>What do you do when your expenses exceed your income?</a:t>
            </a:r>
          </a:p>
        </p:txBody>
      </p:sp>
      <p:sp>
        <p:nvSpPr>
          <p:cNvPr id="9" name="TextBox 9"/>
          <p:cNvSpPr txBox="1"/>
          <p:nvPr/>
        </p:nvSpPr>
        <p:spPr>
          <a:xfrm>
            <a:off x="13379131" y="3925625"/>
            <a:ext cx="3619659" cy="622935"/>
          </a:xfrm>
          <a:prstGeom prst="rect">
            <a:avLst/>
          </a:prstGeom>
        </p:spPr>
        <p:txBody>
          <a:bodyPr lIns="0" tIns="0" rIns="0" bIns="0" rtlCol="0" anchor="t">
            <a:spAutoFit/>
          </a:bodyPr>
          <a:lstStyle/>
          <a:p>
            <a:pPr algn="ctr">
              <a:lnSpc>
                <a:spcPts val="5040"/>
              </a:lnSpc>
              <a:spcBef>
                <a:spcPct val="0"/>
              </a:spcBef>
            </a:pPr>
            <a:r>
              <a:rPr lang="en-US" sz="3600">
                <a:solidFill>
                  <a:srgbClr val="FFFFFF"/>
                </a:solidFill>
                <a:latin typeface="Roboto Bold"/>
              </a:rPr>
              <a:t>Reduce Expenses</a:t>
            </a:r>
          </a:p>
        </p:txBody>
      </p:sp>
      <p:sp>
        <p:nvSpPr>
          <p:cNvPr id="10" name="TextBox 10"/>
          <p:cNvSpPr txBox="1"/>
          <p:nvPr/>
        </p:nvSpPr>
        <p:spPr>
          <a:xfrm>
            <a:off x="1695058" y="3925625"/>
            <a:ext cx="3412173" cy="622935"/>
          </a:xfrm>
          <a:prstGeom prst="rect">
            <a:avLst/>
          </a:prstGeom>
        </p:spPr>
        <p:txBody>
          <a:bodyPr lIns="0" tIns="0" rIns="0" bIns="0" rtlCol="0" anchor="t">
            <a:spAutoFit/>
          </a:bodyPr>
          <a:lstStyle/>
          <a:p>
            <a:pPr algn="ctr">
              <a:lnSpc>
                <a:spcPts val="5040"/>
              </a:lnSpc>
              <a:spcBef>
                <a:spcPct val="0"/>
              </a:spcBef>
            </a:pPr>
            <a:r>
              <a:rPr lang="en-US" sz="3600">
                <a:solidFill>
                  <a:srgbClr val="FFFFFF"/>
                </a:solidFill>
                <a:latin typeface="Roboto Bold"/>
              </a:rPr>
              <a:t>Increase Income</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2943225"/>
            <a:ext cx="4626114" cy="4391025"/>
          </a:xfrm>
          <a:prstGeom prst="rect">
            <a:avLst/>
          </a:prstGeom>
        </p:spPr>
        <p:txBody>
          <a:bodyPr lIns="0" tIns="0" rIns="0" bIns="0" rtlCol="0" anchor="t">
            <a:spAutoFit/>
          </a:bodyPr>
          <a:lstStyle/>
          <a:p>
            <a:pPr algn="l">
              <a:lnSpc>
                <a:spcPts val="8640"/>
              </a:lnSpc>
            </a:pPr>
            <a:r>
              <a:rPr lang="en-US" sz="7200" spc="72">
                <a:solidFill>
                  <a:srgbClr val="99D3DD"/>
                </a:solidFill>
                <a:latin typeface="Roboto Bold"/>
              </a:rPr>
              <a:t>Steps to a successful spending plan</a:t>
            </a:r>
          </a:p>
        </p:txBody>
      </p:sp>
      <p:grpSp>
        <p:nvGrpSpPr>
          <p:cNvPr id="3" name="Group 3"/>
          <p:cNvGrpSpPr/>
          <p:nvPr/>
        </p:nvGrpSpPr>
        <p:grpSpPr>
          <a:xfrm>
            <a:off x="9947048" y="817026"/>
            <a:ext cx="3256433" cy="1978298"/>
            <a:chOff x="0" y="0"/>
            <a:chExt cx="4341911" cy="2637731"/>
          </a:xfrm>
        </p:grpSpPr>
        <p:sp>
          <p:nvSpPr>
            <p:cNvPr id="4" name="Freeform 4"/>
            <p:cNvSpPr/>
            <p:nvPr/>
          </p:nvSpPr>
          <p:spPr>
            <a:xfrm>
              <a:off x="0" y="0"/>
              <a:ext cx="4341876" cy="2637790"/>
            </a:xfrm>
            <a:custGeom>
              <a:avLst/>
              <a:gdLst/>
              <a:ahLst/>
              <a:cxnLst/>
              <a:rect l="l" t="t" r="r" b="b"/>
              <a:pathLst>
                <a:path w="4341876" h="2637790">
                  <a:moveTo>
                    <a:pt x="2170938" y="0"/>
                  </a:moveTo>
                  <a:cubicBezTo>
                    <a:pt x="3371469" y="3302"/>
                    <a:pt x="4341876" y="592709"/>
                    <a:pt x="4341876" y="1318895"/>
                  </a:cubicBezTo>
                  <a:cubicBezTo>
                    <a:pt x="4341876" y="2045081"/>
                    <a:pt x="3371469" y="2634488"/>
                    <a:pt x="2170938" y="2637790"/>
                  </a:cubicBezTo>
                  <a:cubicBezTo>
                    <a:pt x="970407" y="2634488"/>
                    <a:pt x="0" y="2044954"/>
                    <a:pt x="0" y="1318895"/>
                  </a:cubicBezTo>
                  <a:cubicBezTo>
                    <a:pt x="0" y="592836"/>
                    <a:pt x="970407" y="3302"/>
                    <a:pt x="2170938" y="0"/>
                  </a:cubicBezTo>
                  <a:close/>
                </a:path>
              </a:pathLst>
            </a:custGeom>
            <a:solidFill>
              <a:srgbClr val="EFA452"/>
            </a:solidFill>
          </p:spPr>
        </p:sp>
      </p:grpSp>
      <p:sp>
        <p:nvSpPr>
          <p:cNvPr id="5" name="TextBox 5"/>
          <p:cNvSpPr txBox="1"/>
          <p:nvPr/>
        </p:nvSpPr>
        <p:spPr>
          <a:xfrm>
            <a:off x="9630200" y="1470719"/>
            <a:ext cx="4080895" cy="622962"/>
          </a:xfrm>
          <a:prstGeom prst="rect">
            <a:avLst/>
          </a:prstGeom>
        </p:spPr>
        <p:txBody>
          <a:bodyPr lIns="0" tIns="0" rIns="0" bIns="0" rtlCol="0" anchor="t">
            <a:spAutoFit/>
          </a:bodyPr>
          <a:lstStyle/>
          <a:p>
            <a:pPr algn="ctr">
              <a:lnSpc>
                <a:spcPts val="5039"/>
              </a:lnSpc>
            </a:pPr>
            <a:r>
              <a:rPr lang="en-US" sz="3600" dirty="0">
                <a:solidFill>
                  <a:srgbClr val="FDFDFA"/>
                </a:solidFill>
                <a:latin typeface="Roboto"/>
              </a:rPr>
              <a:t>List all income</a:t>
            </a:r>
          </a:p>
        </p:txBody>
      </p:sp>
      <p:grpSp>
        <p:nvGrpSpPr>
          <p:cNvPr id="6" name="Group 6"/>
          <p:cNvGrpSpPr/>
          <p:nvPr/>
        </p:nvGrpSpPr>
        <p:grpSpPr>
          <a:xfrm>
            <a:off x="5949898" y="4356449"/>
            <a:ext cx="3297466" cy="1775221"/>
            <a:chOff x="0" y="0"/>
            <a:chExt cx="4396621" cy="2366961"/>
          </a:xfrm>
          <a:solidFill>
            <a:srgbClr val="EFA452"/>
          </a:solidFill>
        </p:grpSpPr>
        <p:sp>
          <p:nvSpPr>
            <p:cNvPr id="7" name="Freeform 7"/>
            <p:cNvSpPr/>
            <p:nvPr/>
          </p:nvSpPr>
          <p:spPr>
            <a:xfrm>
              <a:off x="0" y="0"/>
              <a:ext cx="4396740" cy="2367026"/>
            </a:xfrm>
            <a:custGeom>
              <a:avLst/>
              <a:gdLst/>
              <a:ahLst/>
              <a:cxnLst/>
              <a:rect l="l" t="t" r="r" b="b"/>
              <a:pathLst>
                <a:path w="4396740" h="2367026">
                  <a:moveTo>
                    <a:pt x="2198370" y="0"/>
                  </a:moveTo>
                  <a:cubicBezTo>
                    <a:pt x="3414014" y="2921"/>
                    <a:pt x="4396740" y="531876"/>
                    <a:pt x="4396740" y="1183513"/>
                  </a:cubicBezTo>
                  <a:cubicBezTo>
                    <a:pt x="4396740" y="1835150"/>
                    <a:pt x="3414141" y="2364105"/>
                    <a:pt x="2198370" y="2367026"/>
                  </a:cubicBezTo>
                  <a:cubicBezTo>
                    <a:pt x="982599" y="2364105"/>
                    <a:pt x="0" y="1835023"/>
                    <a:pt x="0" y="1183513"/>
                  </a:cubicBezTo>
                  <a:cubicBezTo>
                    <a:pt x="0" y="532003"/>
                    <a:pt x="982599" y="2921"/>
                    <a:pt x="2198370" y="0"/>
                  </a:cubicBezTo>
                  <a:close/>
                </a:path>
              </a:pathLst>
            </a:custGeom>
            <a:grpFill/>
          </p:spPr>
        </p:sp>
      </p:grpSp>
      <p:sp>
        <p:nvSpPr>
          <p:cNvPr id="8" name="TextBox 8"/>
          <p:cNvSpPr txBox="1"/>
          <p:nvPr/>
        </p:nvSpPr>
        <p:spPr>
          <a:xfrm>
            <a:off x="5957070" y="4705520"/>
            <a:ext cx="3312246" cy="1146618"/>
          </a:xfrm>
          <a:prstGeom prst="rect">
            <a:avLst/>
          </a:prstGeom>
        </p:spPr>
        <p:txBody>
          <a:bodyPr lIns="0" tIns="0" rIns="0" bIns="0" rtlCol="0" anchor="t">
            <a:spAutoFit/>
          </a:bodyPr>
          <a:lstStyle/>
          <a:p>
            <a:pPr algn="ctr">
              <a:lnSpc>
                <a:spcPts val="4520"/>
              </a:lnSpc>
            </a:pPr>
            <a:r>
              <a:rPr lang="en-US" sz="3227" dirty="0">
                <a:solidFill>
                  <a:srgbClr val="FDFDFA"/>
                </a:solidFill>
                <a:latin typeface="Roboto"/>
              </a:rPr>
              <a:t>Evaluate and Adjust </a:t>
            </a:r>
          </a:p>
        </p:txBody>
      </p:sp>
      <p:grpSp>
        <p:nvGrpSpPr>
          <p:cNvPr id="9" name="Group 9"/>
          <p:cNvGrpSpPr/>
          <p:nvPr/>
        </p:nvGrpSpPr>
        <p:grpSpPr>
          <a:xfrm>
            <a:off x="9838330" y="7527580"/>
            <a:ext cx="3473842" cy="1798546"/>
            <a:chOff x="0" y="0"/>
            <a:chExt cx="4631789" cy="2398061"/>
          </a:xfrm>
        </p:grpSpPr>
        <p:sp>
          <p:nvSpPr>
            <p:cNvPr id="10" name="Freeform 10"/>
            <p:cNvSpPr/>
            <p:nvPr/>
          </p:nvSpPr>
          <p:spPr>
            <a:xfrm>
              <a:off x="0" y="0"/>
              <a:ext cx="4631817" cy="2398014"/>
            </a:xfrm>
            <a:custGeom>
              <a:avLst/>
              <a:gdLst/>
              <a:ahLst/>
              <a:cxnLst/>
              <a:rect l="l" t="t" r="r" b="b"/>
              <a:pathLst>
                <a:path w="4631817" h="2398014">
                  <a:moveTo>
                    <a:pt x="2315845" y="0"/>
                  </a:moveTo>
                  <a:cubicBezTo>
                    <a:pt x="3596640" y="2921"/>
                    <a:pt x="4631817" y="538861"/>
                    <a:pt x="4631817" y="1199007"/>
                  </a:cubicBezTo>
                  <a:cubicBezTo>
                    <a:pt x="4631817" y="1859153"/>
                    <a:pt x="3596640" y="2395093"/>
                    <a:pt x="2315972" y="2398014"/>
                  </a:cubicBezTo>
                  <a:cubicBezTo>
                    <a:pt x="1035177" y="2395093"/>
                    <a:pt x="0" y="1859153"/>
                    <a:pt x="0" y="1199007"/>
                  </a:cubicBezTo>
                  <a:cubicBezTo>
                    <a:pt x="0" y="538861"/>
                    <a:pt x="1035177" y="2921"/>
                    <a:pt x="2315845" y="0"/>
                  </a:cubicBezTo>
                  <a:close/>
                </a:path>
              </a:pathLst>
            </a:custGeom>
            <a:solidFill>
              <a:srgbClr val="EFA452"/>
            </a:solidFill>
          </p:spPr>
        </p:sp>
      </p:grpSp>
      <p:sp>
        <p:nvSpPr>
          <p:cNvPr id="11" name="TextBox 11"/>
          <p:cNvSpPr txBox="1"/>
          <p:nvPr/>
        </p:nvSpPr>
        <p:spPr>
          <a:xfrm>
            <a:off x="10154975" y="7885180"/>
            <a:ext cx="2840552" cy="1083310"/>
          </a:xfrm>
          <a:prstGeom prst="rect">
            <a:avLst/>
          </a:prstGeom>
        </p:spPr>
        <p:txBody>
          <a:bodyPr lIns="0" tIns="0" rIns="0" bIns="0" rtlCol="0" anchor="t">
            <a:spAutoFit/>
          </a:bodyPr>
          <a:lstStyle/>
          <a:p>
            <a:pPr algn="ctr">
              <a:lnSpc>
                <a:spcPts val="4339"/>
              </a:lnSpc>
            </a:pPr>
            <a:r>
              <a:rPr lang="en-US" sz="3099" dirty="0">
                <a:solidFill>
                  <a:srgbClr val="FDFDFA"/>
                </a:solidFill>
                <a:latin typeface="Roboto"/>
              </a:rPr>
              <a:t>Balance income and expenses</a:t>
            </a:r>
          </a:p>
        </p:txBody>
      </p:sp>
      <p:grpSp>
        <p:nvGrpSpPr>
          <p:cNvPr id="12" name="Group 12"/>
          <p:cNvGrpSpPr/>
          <p:nvPr/>
        </p:nvGrpSpPr>
        <p:grpSpPr>
          <a:xfrm>
            <a:off x="14097000" y="4255910"/>
            <a:ext cx="3298250" cy="2182989"/>
            <a:chOff x="0" y="0"/>
            <a:chExt cx="3755069" cy="2635128"/>
          </a:xfrm>
        </p:grpSpPr>
        <p:sp>
          <p:nvSpPr>
            <p:cNvPr id="13" name="Freeform 13"/>
            <p:cNvSpPr/>
            <p:nvPr/>
          </p:nvSpPr>
          <p:spPr>
            <a:xfrm>
              <a:off x="0" y="0"/>
              <a:ext cx="3755136" cy="2635123"/>
            </a:xfrm>
            <a:custGeom>
              <a:avLst/>
              <a:gdLst/>
              <a:ahLst/>
              <a:cxnLst/>
              <a:rect l="l" t="t" r="r" b="b"/>
              <a:pathLst>
                <a:path w="3755136" h="2635123">
                  <a:moveTo>
                    <a:pt x="1877568" y="0"/>
                  </a:moveTo>
                  <a:cubicBezTo>
                    <a:pt x="2915920" y="3302"/>
                    <a:pt x="3755136" y="592201"/>
                    <a:pt x="3755136" y="1317625"/>
                  </a:cubicBezTo>
                  <a:cubicBezTo>
                    <a:pt x="3755136" y="2043049"/>
                    <a:pt x="2915793" y="2631821"/>
                    <a:pt x="1877568" y="2635123"/>
                  </a:cubicBezTo>
                  <a:cubicBezTo>
                    <a:pt x="839216" y="2631821"/>
                    <a:pt x="0" y="2042922"/>
                    <a:pt x="0" y="1317625"/>
                  </a:cubicBezTo>
                  <a:cubicBezTo>
                    <a:pt x="0" y="592328"/>
                    <a:pt x="839216" y="3302"/>
                    <a:pt x="1877568" y="0"/>
                  </a:cubicBezTo>
                  <a:close/>
                </a:path>
              </a:pathLst>
            </a:custGeom>
            <a:solidFill>
              <a:srgbClr val="EFA452"/>
            </a:solidFill>
          </p:spPr>
        </p:sp>
      </p:grpSp>
      <p:sp>
        <p:nvSpPr>
          <p:cNvPr id="14" name="TextBox 14"/>
          <p:cNvSpPr txBox="1"/>
          <p:nvPr/>
        </p:nvSpPr>
        <p:spPr>
          <a:xfrm>
            <a:off x="14346681" y="4716847"/>
            <a:ext cx="2828925" cy="1261110"/>
          </a:xfrm>
          <a:prstGeom prst="rect">
            <a:avLst/>
          </a:prstGeom>
        </p:spPr>
        <p:txBody>
          <a:bodyPr lIns="0" tIns="0" rIns="0" bIns="0" rtlCol="0" anchor="t">
            <a:spAutoFit/>
          </a:bodyPr>
          <a:lstStyle/>
          <a:p>
            <a:pPr algn="ctr">
              <a:lnSpc>
                <a:spcPts val="5040"/>
              </a:lnSpc>
            </a:pPr>
            <a:r>
              <a:rPr lang="en-US" sz="3600" dirty="0" smtClean="0">
                <a:solidFill>
                  <a:srgbClr val="FDFDFA"/>
                </a:solidFill>
                <a:latin typeface="Roboto"/>
              </a:rPr>
              <a:t>Track and list </a:t>
            </a:r>
            <a:r>
              <a:rPr lang="en-US" sz="3600" dirty="0">
                <a:solidFill>
                  <a:srgbClr val="FDFDFA"/>
                </a:solidFill>
                <a:latin typeface="Roboto"/>
              </a:rPr>
              <a:t>all expenses</a:t>
            </a:r>
          </a:p>
        </p:txBody>
      </p:sp>
      <p:pic>
        <p:nvPicPr>
          <p:cNvPr id="15" name="Picture 15"/>
          <p:cNvPicPr>
            <a:picLocks noChangeAspect="1"/>
          </p:cNvPicPr>
          <p:nvPr/>
        </p:nvPicPr>
        <p:blipFill>
          <a:blip r:embed="rId3"/>
          <a:srcRect/>
          <a:stretch>
            <a:fillRect/>
          </a:stretch>
        </p:blipFill>
        <p:spPr>
          <a:xfrm>
            <a:off x="9517851" y="3104074"/>
            <a:ext cx="4114800" cy="4114800"/>
          </a:xfrm>
          <a:prstGeom prst="rect">
            <a:avLst/>
          </a:prstGeom>
        </p:spPr>
      </p:pic>
      <p:grpSp>
        <p:nvGrpSpPr>
          <p:cNvPr id="16" name="Group 16"/>
          <p:cNvGrpSpPr/>
          <p:nvPr/>
        </p:nvGrpSpPr>
        <p:grpSpPr>
          <a:xfrm>
            <a:off x="17686481" y="0"/>
            <a:ext cx="3230419" cy="10287000"/>
            <a:chOff x="0" y="0"/>
            <a:chExt cx="850810" cy="2709333"/>
          </a:xfrm>
        </p:grpSpPr>
        <p:sp>
          <p:nvSpPr>
            <p:cNvPr id="17" name="Freeform 17"/>
            <p:cNvSpPr/>
            <p:nvPr/>
          </p:nvSpPr>
          <p:spPr>
            <a:xfrm>
              <a:off x="0" y="0"/>
              <a:ext cx="850810" cy="2709333"/>
            </a:xfrm>
            <a:custGeom>
              <a:avLst/>
              <a:gdLst/>
              <a:ahLst/>
              <a:cxnLst/>
              <a:rect l="l" t="t" r="r" b="b"/>
              <a:pathLst>
                <a:path w="850810" h="2709333">
                  <a:moveTo>
                    <a:pt x="0" y="0"/>
                  </a:moveTo>
                  <a:lnTo>
                    <a:pt x="850810" y="0"/>
                  </a:lnTo>
                  <a:lnTo>
                    <a:pt x="850810" y="2709333"/>
                  </a:lnTo>
                  <a:lnTo>
                    <a:pt x="0" y="2709333"/>
                  </a:lnTo>
                  <a:close/>
                </a:path>
              </a:pathLst>
            </a:custGeom>
            <a:solidFill>
              <a:srgbClr val="B1CE50"/>
            </a:solidFill>
          </p:spPr>
        </p:sp>
        <p:sp>
          <p:nvSpPr>
            <p:cNvPr id="18" name="TextBox 18"/>
            <p:cNvSpPr txBox="1"/>
            <p:nvPr/>
          </p:nvSpPr>
          <p:spPr>
            <a:xfrm>
              <a:off x="0" y="-38100"/>
              <a:ext cx="812800" cy="850900"/>
            </a:xfrm>
            <a:prstGeom prst="rect">
              <a:avLst/>
            </a:prstGeom>
          </p:spPr>
          <p:txBody>
            <a:bodyPr lIns="50800" tIns="50800" rIns="50800" bIns="50800" rtlCol="0" anchor="ctr"/>
            <a:lstStyle/>
            <a:p>
              <a:pPr algn="ctr">
                <a:lnSpc>
                  <a:spcPts val="2520"/>
                </a:lnSpc>
              </a:pPr>
              <a:endParaRPr/>
            </a:p>
          </p:txBody>
        </p:sp>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783147" y="1923483"/>
            <a:ext cx="9476153" cy="1924025"/>
          </a:xfrm>
          <a:prstGeom prst="rect">
            <a:avLst/>
          </a:prstGeom>
        </p:spPr>
        <p:txBody>
          <a:bodyPr lIns="0" tIns="0" rIns="0" bIns="0" rtlCol="0" anchor="t">
            <a:spAutoFit/>
          </a:bodyPr>
          <a:lstStyle/>
          <a:p>
            <a:pPr algn="l">
              <a:lnSpc>
                <a:spcPts val="5038"/>
              </a:lnSpc>
            </a:pPr>
            <a:r>
              <a:rPr lang="en-US" sz="4198" spc="124">
                <a:solidFill>
                  <a:srgbClr val="B1CE50"/>
                </a:solidFill>
                <a:latin typeface="Roboto Bold"/>
              </a:rPr>
              <a:t>HOW DOES YOUR SPENDING COMPARE TO YOUR TARGET BUDGET? </a:t>
            </a:r>
          </a:p>
        </p:txBody>
      </p:sp>
      <p:sp>
        <p:nvSpPr>
          <p:cNvPr id="3" name="TextBox 3"/>
          <p:cNvSpPr txBox="1"/>
          <p:nvPr/>
        </p:nvSpPr>
        <p:spPr>
          <a:xfrm>
            <a:off x="7783147" y="3895248"/>
            <a:ext cx="9476153" cy="5310162"/>
          </a:xfrm>
          <a:prstGeom prst="rect">
            <a:avLst/>
          </a:prstGeom>
        </p:spPr>
        <p:txBody>
          <a:bodyPr lIns="0" tIns="0" rIns="0" bIns="0" rtlCol="0" anchor="t">
            <a:spAutoFit/>
          </a:bodyPr>
          <a:lstStyle/>
          <a:p>
            <a:pPr algn="l">
              <a:lnSpc>
                <a:spcPts val="5248"/>
              </a:lnSpc>
            </a:pPr>
            <a:r>
              <a:rPr lang="en-US" sz="3499" spc="34">
                <a:solidFill>
                  <a:srgbClr val="5C5A5B"/>
                </a:solidFill>
                <a:latin typeface="Roboto Bold"/>
              </a:rPr>
              <a:t>Questions to ask yourself: </a:t>
            </a:r>
          </a:p>
          <a:p>
            <a:pPr marL="799977" lvl="2" indent="-266659" algn="l">
              <a:lnSpc>
                <a:spcPts val="5248"/>
              </a:lnSpc>
              <a:buFont typeface="Arial"/>
              <a:buChar char="⚬"/>
            </a:pPr>
            <a:r>
              <a:rPr lang="en-US" sz="3499" spc="34">
                <a:solidFill>
                  <a:srgbClr val="5C5A5B"/>
                </a:solidFill>
                <a:latin typeface="Roboto Bold"/>
              </a:rPr>
              <a:t>Were you able to stay within the guidelines of your spending plan for each category? </a:t>
            </a:r>
          </a:p>
          <a:p>
            <a:pPr marL="799977" lvl="2" indent="-266659" algn="l">
              <a:lnSpc>
                <a:spcPts val="5248"/>
              </a:lnSpc>
              <a:buFont typeface="Arial"/>
              <a:buChar char="⚬"/>
            </a:pPr>
            <a:r>
              <a:rPr lang="en-US" sz="3499" spc="34">
                <a:solidFill>
                  <a:srgbClr val="5C5A5B"/>
                </a:solidFill>
                <a:latin typeface="Roboto Bold"/>
              </a:rPr>
              <a:t>Where are  you spending more/less? </a:t>
            </a:r>
          </a:p>
          <a:p>
            <a:pPr marL="799977" lvl="2" indent="-266659" algn="l">
              <a:lnSpc>
                <a:spcPts val="5248"/>
              </a:lnSpc>
              <a:buFont typeface="Arial"/>
              <a:buChar char="⚬"/>
            </a:pPr>
            <a:r>
              <a:rPr lang="en-US" sz="3499" spc="34">
                <a:solidFill>
                  <a:srgbClr val="5C5A5B"/>
                </a:solidFill>
                <a:latin typeface="Roboto Bold"/>
              </a:rPr>
              <a:t>Where can you trim your plan? </a:t>
            </a:r>
          </a:p>
          <a:p>
            <a:pPr marL="799977" lvl="2" indent="-266659" algn="l">
              <a:lnSpc>
                <a:spcPts val="5248"/>
              </a:lnSpc>
              <a:buFont typeface="Arial"/>
              <a:buChar char="⚬"/>
            </a:pPr>
            <a:r>
              <a:rPr lang="en-US" sz="3499" spc="34">
                <a:solidFill>
                  <a:srgbClr val="5C5A5B"/>
                </a:solidFill>
                <a:latin typeface="Roboto Bold"/>
              </a:rPr>
              <a:t>Are you able to set aside savings? </a:t>
            </a:r>
          </a:p>
          <a:p>
            <a:pPr marL="799977" lvl="2" indent="-266659" algn="l">
              <a:lnSpc>
                <a:spcPts val="5248"/>
              </a:lnSpc>
              <a:buFont typeface="Arial"/>
              <a:buChar char="⚬"/>
            </a:pPr>
            <a:r>
              <a:rPr lang="en-US" sz="3499" spc="34">
                <a:solidFill>
                  <a:srgbClr val="5C5A5B"/>
                </a:solidFill>
                <a:latin typeface="Roboto Bold"/>
              </a:rPr>
              <a:t>How close are you to your goals?</a:t>
            </a:r>
            <a:r>
              <a:rPr lang="en-US" sz="3499" spc="34">
                <a:solidFill>
                  <a:srgbClr val="5C5A5B"/>
                </a:solidFill>
                <a:latin typeface="Roboto"/>
              </a:rPr>
              <a:t> </a:t>
            </a:r>
          </a:p>
        </p:txBody>
      </p:sp>
      <p:sp>
        <p:nvSpPr>
          <p:cNvPr id="4" name="TextBox 4"/>
          <p:cNvSpPr txBox="1"/>
          <p:nvPr/>
        </p:nvSpPr>
        <p:spPr>
          <a:xfrm>
            <a:off x="2314742" y="2838450"/>
            <a:ext cx="4491205" cy="4581525"/>
          </a:xfrm>
          <a:prstGeom prst="rect">
            <a:avLst/>
          </a:prstGeom>
        </p:spPr>
        <p:txBody>
          <a:bodyPr lIns="0" tIns="0" rIns="0" bIns="0" rtlCol="0" anchor="t">
            <a:spAutoFit/>
          </a:bodyPr>
          <a:lstStyle/>
          <a:p>
            <a:pPr algn="l">
              <a:lnSpc>
                <a:spcPts val="9000"/>
              </a:lnSpc>
            </a:pPr>
            <a:r>
              <a:rPr lang="en-US" sz="7500" spc="75" dirty="0">
                <a:solidFill>
                  <a:srgbClr val="B1CE50"/>
                </a:solidFill>
                <a:latin typeface="Roboto Bold"/>
              </a:rPr>
              <a:t>Evaluate and maybe</a:t>
            </a:r>
            <a:r>
              <a:rPr lang="en-US" sz="7500" spc="75" dirty="0">
                <a:solidFill>
                  <a:srgbClr val="000000"/>
                </a:solidFill>
                <a:latin typeface="Roboto Bold"/>
              </a:rPr>
              <a:t> </a:t>
            </a:r>
            <a:r>
              <a:rPr lang="en-US" sz="7500" spc="75" dirty="0">
                <a:solidFill>
                  <a:srgbClr val="EFA452"/>
                </a:solidFill>
                <a:latin typeface="Roboto Bold"/>
              </a:rPr>
              <a:t>ADJUST</a:t>
            </a:r>
          </a:p>
        </p:txBody>
      </p:sp>
      <p:grpSp>
        <p:nvGrpSpPr>
          <p:cNvPr id="5" name="Group 5"/>
          <p:cNvGrpSpPr/>
          <p:nvPr/>
        </p:nvGrpSpPr>
        <p:grpSpPr>
          <a:xfrm>
            <a:off x="-2590313" y="-4762"/>
            <a:ext cx="3230419" cy="10287000"/>
            <a:chOff x="0" y="0"/>
            <a:chExt cx="850810" cy="2709333"/>
          </a:xfrm>
        </p:grpSpPr>
        <p:sp>
          <p:nvSpPr>
            <p:cNvPr id="6" name="Freeform 6"/>
            <p:cNvSpPr/>
            <p:nvPr/>
          </p:nvSpPr>
          <p:spPr>
            <a:xfrm>
              <a:off x="0" y="0"/>
              <a:ext cx="850810" cy="2709333"/>
            </a:xfrm>
            <a:custGeom>
              <a:avLst/>
              <a:gdLst/>
              <a:ahLst/>
              <a:cxnLst/>
              <a:rect l="l" t="t" r="r" b="b"/>
              <a:pathLst>
                <a:path w="850810" h="2709333">
                  <a:moveTo>
                    <a:pt x="0" y="0"/>
                  </a:moveTo>
                  <a:lnTo>
                    <a:pt x="850810" y="0"/>
                  </a:lnTo>
                  <a:lnTo>
                    <a:pt x="850810" y="2709333"/>
                  </a:lnTo>
                  <a:lnTo>
                    <a:pt x="0" y="2709333"/>
                  </a:lnTo>
                  <a:close/>
                </a:path>
              </a:pathLst>
            </a:custGeom>
            <a:solidFill>
              <a:srgbClr val="99D3DD"/>
            </a:solidFill>
          </p:spPr>
        </p:sp>
        <p:sp>
          <p:nvSpPr>
            <p:cNvPr id="7" name="TextBox 7"/>
            <p:cNvSpPr txBox="1"/>
            <p:nvPr/>
          </p:nvSpPr>
          <p:spPr>
            <a:xfrm>
              <a:off x="0" y="-38100"/>
              <a:ext cx="812800" cy="850900"/>
            </a:xfrm>
            <a:prstGeom prst="rect">
              <a:avLst/>
            </a:prstGeom>
          </p:spPr>
          <p:txBody>
            <a:bodyPr lIns="50800" tIns="50800" rIns="50800" bIns="50800" rtlCol="0" anchor="ctr"/>
            <a:lstStyle/>
            <a:p>
              <a:pPr algn="ctr">
                <a:lnSpc>
                  <a:spcPts val="2520"/>
                </a:lnSpc>
              </a:pPr>
              <a:endParaRPr/>
            </a:p>
          </p:txBody>
        </p:sp>
      </p:gr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038082" y="3448467"/>
            <a:ext cx="14211836" cy="5524500"/>
          </a:xfrm>
          <a:prstGeom prst="rect">
            <a:avLst/>
          </a:prstGeom>
        </p:spPr>
        <p:txBody>
          <a:bodyPr lIns="0" tIns="0" rIns="0" bIns="0" rtlCol="0" anchor="t">
            <a:spAutoFit/>
          </a:bodyPr>
          <a:lstStyle/>
          <a:p>
            <a:pPr marL="914400" lvl="2" indent="-304800" algn="l">
              <a:lnSpc>
                <a:spcPts val="4800"/>
              </a:lnSpc>
              <a:buFont typeface="Arial"/>
              <a:buChar char="⚬"/>
            </a:pPr>
            <a:r>
              <a:rPr lang="en-US" sz="4000" spc="120" dirty="0">
                <a:solidFill>
                  <a:srgbClr val="5C5A5B"/>
                </a:solidFill>
                <a:latin typeface="Roboto Bold"/>
              </a:rPr>
              <a:t>Plan according to what your income is NOW </a:t>
            </a:r>
          </a:p>
          <a:p>
            <a:pPr marL="1634068" lvl="3" indent="-408517" algn="l">
              <a:lnSpc>
                <a:spcPts val="4800"/>
              </a:lnSpc>
              <a:buFont typeface="Arial"/>
              <a:buChar char="￭"/>
            </a:pPr>
            <a:r>
              <a:rPr lang="en-US" sz="4000" spc="120" dirty="0">
                <a:solidFill>
                  <a:srgbClr val="5C5A5B"/>
                </a:solidFill>
                <a:latin typeface="Roboto"/>
              </a:rPr>
              <a:t>(not what you expect or hope it will be)</a:t>
            </a:r>
          </a:p>
          <a:p>
            <a:pPr marL="914400" lvl="2" indent="-304800" algn="l">
              <a:lnSpc>
                <a:spcPts val="4800"/>
              </a:lnSpc>
              <a:buFont typeface="Arial"/>
              <a:buChar char="⚬"/>
            </a:pPr>
            <a:r>
              <a:rPr lang="en-US" sz="4000" spc="120" dirty="0">
                <a:solidFill>
                  <a:srgbClr val="5C5A5B"/>
                </a:solidFill>
                <a:latin typeface="Roboto Bold"/>
              </a:rPr>
              <a:t>Plan ahead for 6 months (at least)</a:t>
            </a:r>
          </a:p>
          <a:p>
            <a:pPr marL="1634068" lvl="3" indent="-408517" algn="l">
              <a:lnSpc>
                <a:spcPts val="4800"/>
              </a:lnSpc>
              <a:buFont typeface="Arial"/>
              <a:buChar char="￭"/>
            </a:pPr>
            <a:r>
              <a:rPr lang="en-US" sz="4000" spc="120" dirty="0">
                <a:solidFill>
                  <a:srgbClr val="5C5A5B"/>
                </a:solidFill>
                <a:latin typeface="Roboto"/>
              </a:rPr>
              <a:t>This gives you a picture of where you are headed</a:t>
            </a:r>
          </a:p>
          <a:p>
            <a:pPr marL="914400" lvl="2" indent="-304800" algn="l">
              <a:lnSpc>
                <a:spcPts val="4800"/>
              </a:lnSpc>
              <a:buFont typeface="Arial"/>
              <a:buChar char="⚬"/>
            </a:pPr>
            <a:r>
              <a:rPr lang="en-US" sz="4000" spc="120" dirty="0">
                <a:solidFill>
                  <a:srgbClr val="5C5A5B"/>
                </a:solidFill>
                <a:latin typeface="Roboto Bold"/>
              </a:rPr>
              <a:t>Include some spending money</a:t>
            </a:r>
          </a:p>
          <a:p>
            <a:pPr marL="1634068" lvl="3" indent="-408517" algn="l">
              <a:lnSpc>
                <a:spcPts val="4800"/>
              </a:lnSpc>
              <a:buFont typeface="Arial"/>
              <a:buChar char="￭"/>
            </a:pPr>
            <a:r>
              <a:rPr lang="en-US" sz="4000" spc="120" dirty="0">
                <a:solidFill>
                  <a:srgbClr val="5C5A5B"/>
                </a:solidFill>
                <a:latin typeface="Roboto"/>
              </a:rPr>
              <a:t>It is not realistic to not have “fun” money.</a:t>
            </a:r>
          </a:p>
          <a:p>
            <a:pPr marL="914400" lvl="2" indent="-304800" algn="l">
              <a:lnSpc>
                <a:spcPts val="4800"/>
              </a:lnSpc>
              <a:buFont typeface="Arial"/>
              <a:buChar char="⚬"/>
            </a:pPr>
            <a:r>
              <a:rPr lang="en-US" sz="4000" spc="120" dirty="0">
                <a:solidFill>
                  <a:srgbClr val="5C5A5B"/>
                </a:solidFill>
                <a:latin typeface="Roboto Bold"/>
              </a:rPr>
              <a:t>Set money aside for maintenance of all major items and keep this money separate</a:t>
            </a:r>
          </a:p>
          <a:p>
            <a:pPr marL="914400" lvl="2" indent="-304800" algn="l">
              <a:lnSpc>
                <a:spcPts val="4800"/>
              </a:lnSpc>
              <a:buFont typeface="Arial"/>
              <a:buChar char="⚬"/>
            </a:pPr>
            <a:r>
              <a:rPr lang="en-US" sz="4000" spc="120" dirty="0">
                <a:solidFill>
                  <a:srgbClr val="EFA452"/>
                </a:solidFill>
                <a:latin typeface="Roboto Bold"/>
              </a:rPr>
              <a:t>PAY YOURSELF </a:t>
            </a:r>
            <a:r>
              <a:rPr lang="en-US" sz="4000" spc="120" dirty="0" smtClean="0">
                <a:solidFill>
                  <a:srgbClr val="EFA452"/>
                </a:solidFill>
                <a:latin typeface="Roboto Bold"/>
              </a:rPr>
              <a:t>FIRST!</a:t>
            </a:r>
            <a:endParaRPr lang="en-US" sz="4000" spc="120" dirty="0">
              <a:solidFill>
                <a:srgbClr val="EFA452"/>
              </a:solidFill>
              <a:latin typeface="Roboto Bold"/>
            </a:endParaRPr>
          </a:p>
        </p:txBody>
      </p:sp>
      <p:grpSp>
        <p:nvGrpSpPr>
          <p:cNvPr id="3" name="Group 3"/>
          <p:cNvGrpSpPr/>
          <p:nvPr/>
        </p:nvGrpSpPr>
        <p:grpSpPr>
          <a:xfrm>
            <a:off x="-2566260" y="0"/>
            <a:ext cx="3230419" cy="10287000"/>
            <a:chOff x="0" y="0"/>
            <a:chExt cx="850810" cy="2709333"/>
          </a:xfrm>
        </p:grpSpPr>
        <p:sp>
          <p:nvSpPr>
            <p:cNvPr id="4" name="Freeform 4"/>
            <p:cNvSpPr/>
            <p:nvPr/>
          </p:nvSpPr>
          <p:spPr>
            <a:xfrm>
              <a:off x="0" y="0"/>
              <a:ext cx="850810" cy="2709333"/>
            </a:xfrm>
            <a:custGeom>
              <a:avLst/>
              <a:gdLst/>
              <a:ahLst/>
              <a:cxnLst/>
              <a:rect l="l" t="t" r="r" b="b"/>
              <a:pathLst>
                <a:path w="850810" h="2709333">
                  <a:moveTo>
                    <a:pt x="0" y="0"/>
                  </a:moveTo>
                  <a:lnTo>
                    <a:pt x="850810" y="0"/>
                  </a:lnTo>
                  <a:lnTo>
                    <a:pt x="850810" y="2709333"/>
                  </a:lnTo>
                  <a:lnTo>
                    <a:pt x="0" y="2709333"/>
                  </a:lnTo>
                  <a:close/>
                </a:path>
              </a:pathLst>
            </a:custGeom>
            <a:solidFill>
              <a:srgbClr val="B1CE50"/>
            </a:solidFill>
          </p:spPr>
        </p:sp>
        <p:sp>
          <p:nvSpPr>
            <p:cNvPr id="5" name="TextBox 5"/>
            <p:cNvSpPr txBox="1"/>
            <p:nvPr/>
          </p:nvSpPr>
          <p:spPr>
            <a:xfrm>
              <a:off x="0" y="-38100"/>
              <a:ext cx="812800" cy="850900"/>
            </a:xfrm>
            <a:prstGeom prst="rect">
              <a:avLst/>
            </a:prstGeom>
          </p:spPr>
          <p:txBody>
            <a:bodyPr lIns="50800" tIns="50800" rIns="50800" bIns="50800" rtlCol="0" anchor="ctr"/>
            <a:lstStyle/>
            <a:p>
              <a:pPr algn="ctr">
                <a:lnSpc>
                  <a:spcPts val="2520"/>
                </a:lnSpc>
              </a:pPr>
              <a:endParaRPr/>
            </a:p>
          </p:txBody>
        </p:sp>
      </p:grpSp>
      <p:pic>
        <p:nvPicPr>
          <p:cNvPr id="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4187362" y="0"/>
            <a:ext cx="4125113" cy="4114800"/>
          </a:xfrm>
          <a:prstGeom prst="rect">
            <a:avLst/>
          </a:prstGeom>
        </p:spPr>
      </p:pic>
      <p:sp>
        <p:nvSpPr>
          <p:cNvPr id="7" name="TextBox 7"/>
          <p:cNvSpPr txBox="1"/>
          <p:nvPr/>
        </p:nvSpPr>
        <p:spPr>
          <a:xfrm>
            <a:off x="4135811" y="1019175"/>
            <a:ext cx="10016378" cy="1152525"/>
          </a:xfrm>
          <a:prstGeom prst="rect">
            <a:avLst/>
          </a:prstGeom>
        </p:spPr>
        <p:txBody>
          <a:bodyPr lIns="0" tIns="0" rIns="0" bIns="0" rtlCol="0" anchor="t">
            <a:spAutoFit/>
          </a:bodyPr>
          <a:lstStyle/>
          <a:p>
            <a:pPr algn="l">
              <a:lnSpc>
                <a:spcPts val="9000"/>
              </a:lnSpc>
            </a:pPr>
            <a:r>
              <a:rPr lang="en-US" sz="7500" spc="75">
                <a:solidFill>
                  <a:srgbClr val="99D3DD"/>
                </a:solidFill>
                <a:latin typeface="Open Sans Bold"/>
              </a:rPr>
              <a:t>Spending Plan Tips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tretch>
            <a:fillRect/>
          </a:stretch>
        </p:blipFill>
        <p:spPr>
          <a:xfrm>
            <a:off x="-131355" y="1562100"/>
            <a:ext cx="8875848" cy="7979401"/>
          </a:xfrm>
          <a:prstGeom prst="rect">
            <a:avLst/>
          </a:prstGeom>
        </p:spPr>
      </p:pic>
      <p:grpSp>
        <p:nvGrpSpPr>
          <p:cNvPr id="3" name="Group 3"/>
          <p:cNvGrpSpPr/>
          <p:nvPr/>
        </p:nvGrpSpPr>
        <p:grpSpPr>
          <a:xfrm>
            <a:off x="8744493" y="1412116"/>
            <a:ext cx="9543507" cy="8039446"/>
            <a:chOff x="0" y="-123825"/>
            <a:chExt cx="12770325" cy="11906114"/>
          </a:xfrm>
        </p:grpSpPr>
        <p:sp>
          <p:nvSpPr>
            <p:cNvPr id="4" name="TextBox 4"/>
            <p:cNvSpPr txBox="1"/>
            <p:nvPr/>
          </p:nvSpPr>
          <p:spPr>
            <a:xfrm>
              <a:off x="0" y="-123825"/>
              <a:ext cx="12770325" cy="1238885"/>
            </a:xfrm>
            <a:prstGeom prst="rect">
              <a:avLst/>
            </a:prstGeom>
          </p:spPr>
          <p:txBody>
            <a:bodyPr lIns="0" tIns="0" rIns="0" bIns="0" rtlCol="0" anchor="t">
              <a:spAutoFit/>
            </a:bodyPr>
            <a:lstStyle/>
            <a:p>
              <a:pPr>
                <a:lnSpc>
                  <a:spcPts val="6765"/>
                </a:lnSpc>
              </a:pPr>
              <a:r>
                <a:rPr lang="en-US" sz="5500" spc="330" dirty="0">
                  <a:solidFill>
                    <a:srgbClr val="B4D549"/>
                  </a:solidFill>
                  <a:latin typeface="Roboto Bold" panose="020B0604020202020204" charset="0"/>
                  <a:ea typeface="Roboto Bold" panose="020B0604020202020204" charset="0"/>
                </a:rPr>
                <a:t>BUDGET GUIDELINES</a:t>
              </a:r>
            </a:p>
          </p:txBody>
        </p:sp>
        <p:sp>
          <p:nvSpPr>
            <p:cNvPr id="5" name="TextBox 5"/>
            <p:cNvSpPr txBox="1"/>
            <p:nvPr/>
          </p:nvSpPr>
          <p:spPr>
            <a:xfrm>
              <a:off x="0" y="1412716"/>
              <a:ext cx="12770325" cy="10369573"/>
            </a:xfrm>
            <a:prstGeom prst="rect">
              <a:avLst/>
            </a:prstGeom>
          </p:spPr>
          <p:txBody>
            <a:bodyPr lIns="0" tIns="0" rIns="0" bIns="0" rtlCol="0" anchor="t">
              <a:spAutoFit/>
            </a:bodyPr>
            <a:lstStyle/>
            <a:p>
              <a:pPr>
                <a:lnSpc>
                  <a:spcPts val="3900"/>
                </a:lnSpc>
              </a:pPr>
              <a:r>
                <a:rPr lang="en-US" sz="2600" spc="52" dirty="0">
                  <a:solidFill>
                    <a:srgbClr val="5C5A5B"/>
                  </a:solidFill>
                  <a:latin typeface="Roboto Bold" panose="020B0604020202020204" charset="0"/>
                  <a:ea typeface="Roboto Bold" panose="020B0604020202020204" charset="0"/>
                </a:rPr>
                <a:t>Housing</a:t>
              </a:r>
            </a:p>
            <a:p>
              <a:pPr>
                <a:lnSpc>
                  <a:spcPts val="3900"/>
                </a:lnSpc>
              </a:pPr>
              <a:r>
                <a:rPr lang="en-US" sz="2600" spc="52" dirty="0">
                  <a:solidFill>
                    <a:srgbClr val="5C5A5B"/>
                  </a:solidFill>
                  <a:latin typeface="Roboto" panose="020B0604020202020204" charset="0"/>
                  <a:ea typeface="Roboto" panose="020B0604020202020204" charset="0"/>
                </a:rPr>
                <a:t>Includes mortgage/rent, utilities, insurance, taxes, and maintenance. </a:t>
              </a:r>
            </a:p>
            <a:p>
              <a:pPr>
                <a:lnSpc>
                  <a:spcPts val="3900"/>
                </a:lnSpc>
              </a:pPr>
              <a:r>
                <a:rPr lang="en-US" sz="2600" spc="52" dirty="0">
                  <a:solidFill>
                    <a:srgbClr val="5C5A5B"/>
                  </a:solidFill>
                  <a:latin typeface="Roboto Bold" panose="020B0604020202020204" charset="0"/>
                  <a:ea typeface="Roboto Bold" panose="020B0604020202020204" charset="0"/>
                </a:rPr>
                <a:t>Savings</a:t>
              </a:r>
            </a:p>
            <a:p>
              <a:pPr>
                <a:lnSpc>
                  <a:spcPts val="3900"/>
                </a:lnSpc>
              </a:pPr>
              <a:r>
                <a:rPr lang="en-US" sz="2600" spc="52" dirty="0">
                  <a:solidFill>
                    <a:srgbClr val="5C5A5B"/>
                  </a:solidFill>
                  <a:latin typeface="Roboto" panose="020B0604020202020204" charset="0"/>
                  <a:ea typeface="Roboto" panose="020B0604020202020204" charset="0"/>
                </a:rPr>
                <a:t>Make sure you have 3-6 months expenses in emergency fund before savings for other goals.</a:t>
              </a:r>
            </a:p>
            <a:p>
              <a:pPr>
                <a:lnSpc>
                  <a:spcPts val="3900"/>
                </a:lnSpc>
              </a:pPr>
              <a:r>
                <a:rPr lang="en-US" sz="2600" spc="52" dirty="0">
                  <a:solidFill>
                    <a:srgbClr val="5C5A5B"/>
                  </a:solidFill>
                  <a:latin typeface="Roboto Bold" panose="020B0604020202020204" charset="0"/>
                  <a:ea typeface="Roboto Bold" panose="020B0604020202020204" charset="0"/>
                </a:rPr>
                <a:t>Transportation</a:t>
              </a:r>
            </a:p>
            <a:p>
              <a:pPr>
                <a:lnSpc>
                  <a:spcPts val="3900"/>
                </a:lnSpc>
              </a:pPr>
              <a:r>
                <a:rPr lang="en-US" sz="2600" spc="52" dirty="0">
                  <a:solidFill>
                    <a:srgbClr val="5C5A5B"/>
                  </a:solidFill>
                  <a:latin typeface="Roboto" panose="020B0604020202020204" charset="0"/>
                  <a:ea typeface="Roboto" panose="020B0604020202020204" charset="0"/>
                </a:rPr>
                <a:t>Includes car payment, insurance, maintenance, gas, licensing and taxes, etc. </a:t>
              </a:r>
            </a:p>
            <a:p>
              <a:pPr>
                <a:lnSpc>
                  <a:spcPts val="3900"/>
                </a:lnSpc>
              </a:pPr>
              <a:r>
                <a:rPr lang="en-US" sz="2600" spc="52" dirty="0">
                  <a:solidFill>
                    <a:srgbClr val="5C5A5B"/>
                  </a:solidFill>
                  <a:latin typeface="Roboto Bold" panose="020B0604020202020204" charset="0"/>
                  <a:ea typeface="Roboto Bold" panose="020B0604020202020204" charset="0"/>
                </a:rPr>
                <a:t>Debt</a:t>
              </a:r>
            </a:p>
            <a:p>
              <a:pPr>
                <a:lnSpc>
                  <a:spcPts val="3900"/>
                </a:lnSpc>
              </a:pPr>
              <a:r>
                <a:rPr lang="en-US" sz="2600" spc="52" dirty="0">
                  <a:solidFill>
                    <a:srgbClr val="5C5A5B"/>
                  </a:solidFill>
                  <a:latin typeface="Roboto" panose="020B0604020202020204" charset="0"/>
                  <a:ea typeface="Roboto" panose="020B0604020202020204" charset="0"/>
                </a:rPr>
                <a:t>Includes student loans, credit cards, personal loans, etc. </a:t>
              </a:r>
            </a:p>
            <a:p>
              <a:pPr>
                <a:lnSpc>
                  <a:spcPts val="3900"/>
                </a:lnSpc>
              </a:pPr>
              <a:r>
                <a:rPr lang="en-US" sz="2600" spc="52" dirty="0">
                  <a:solidFill>
                    <a:srgbClr val="5C5A5B"/>
                  </a:solidFill>
                  <a:latin typeface="Roboto Bold" panose="020B0604020202020204" charset="0"/>
                  <a:ea typeface="Roboto Bold" panose="020B0604020202020204" charset="0"/>
                </a:rPr>
                <a:t>Other</a:t>
              </a:r>
            </a:p>
            <a:p>
              <a:pPr>
                <a:lnSpc>
                  <a:spcPts val="3900"/>
                </a:lnSpc>
              </a:pPr>
              <a:r>
                <a:rPr lang="en-US" sz="2600" spc="52" dirty="0">
                  <a:solidFill>
                    <a:srgbClr val="5C5A5B"/>
                  </a:solidFill>
                  <a:latin typeface="Roboto" panose="020B0604020202020204" charset="0"/>
                  <a:ea typeface="Roboto" panose="020B0604020202020204" charset="0"/>
                </a:rPr>
                <a:t>Includes food, clothing, entertainment, childcare, vacation, etc. </a:t>
              </a:r>
            </a:p>
            <a:p>
              <a:pPr marL="0" lvl="0" indent="0" algn="l">
                <a:lnSpc>
                  <a:spcPts val="3900"/>
                </a:lnSpc>
              </a:pPr>
              <a:endParaRPr lang="en-US" sz="2600" spc="52" dirty="0">
                <a:solidFill>
                  <a:srgbClr val="5C5A5B"/>
                </a:solidFill>
                <a:latin typeface="Arial"/>
              </a:endParaRPr>
            </a:p>
          </p:txBody>
        </p:sp>
      </p:grpSp>
    </p:spTree>
    <p:extLst>
      <p:ext uri="{BB962C8B-B14F-4D97-AF65-F5344CB8AC3E}">
        <p14:creationId xmlns:p14="http://schemas.microsoft.com/office/powerpoint/2010/main" val="19585223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3035128"/>
            <a:ext cx="5143500" cy="5143500"/>
            <a:chOff x="0" y="0"/>
            <a:chExt cx="6858000" cy="6858000"/>
          </a:xfrm>
        </p:grpSpPr>
        <p:grpSp>
          <p:nvGrpSpPr>
            <p:cNvPr id="3" name="Group 3"/>
            <p:cNvGrpSpPr>
              <a:grpSpLocks noChangeAspect="1"/>
            </p:cNvGrpSpPr>
            <p:nvPr/>
          </p:nvGrpSpPr>
          <p:grpSpPr>
            <a:xfrm>
              <a:off x="0" y="0"/>
              <a:ext cx="6858000" cy="6858000"/>
              <a:chOff x="0" y="0"/>
              <a:chExt cx="2540000" cy="2540000"/>
            </a:xfrm>
          </p:grpSpPr>
          <p:sp>
            <p:nvSpPr>
              <p:cNvPr id="4" name="Freeform 4"/>
              <p:cNvSpPr/>
              <p:nvPr/>
            </p:nvSpPr>
            <p:spPr>
              <a:xfrm>
                <a:off x="-62725" y="-2035"/>
                <a:ext cx="2665449" cy="2544070"/>
              </a:xfrm>
              <a:custGeom>
                <a:avLst/>
                <a:gdLst/>
                <a:ahLst/>
                <a:cxnLst/>
                <a:rect l="l" t="t" r="r" b="b"/>
                <a:pathLst>
                  <a:path w="2665449" h="2544070">
                    <a:moveTo>
                      <a:pt x="1332725" y="2035"/>
                    </a:moveTo>
                    <a:cubicBezTo>
                      <a:pt x="1787805" y="0"/>
                      <a:pt x="2209190" y="241614"/>
                      <a:pt x="2437320" y="635390"/>
                    </a:cubicBezTo>
                    <a:cubicBezTo>
                      <a:pt x="2665450" y="1029165"/>
                      <a:pt x="2665450" y="1514905"/>
                      <a:pt x="2437320" y="1908680"/>
                    </a:cubicBezTo>
                    <a:cubicBezTo>
                      <a:pt x="2209190" y="2302456"/>
                      <a:pt x="1787805" y="2544070"/>
                      <a:pt x="1332725" y="2542035"/>
                    </a:cubicBezTo>
                    <a:cubicBezTo>
                      <a:pt x="877645" y="2544070"/>
                      <a:pt x="456260" y="2302456"/>
                      <a:pt x="228130" y="1908680"/>
                    </a:cubicBezTo>
                    <a:cubicBezTo>
                      <a:pt x="0" y="1514905"/>
                      <a:pt x="0" y="1029165"/>
                      <a:pt x="228130" y="635390"/>
                    </a:cubicBezTo>
                    <a:cubicBezTo>
                      <a:pt x="456260" y="241614"/>
                      <a:pt x="877645" y="0"/>
                      <a:pt x="1332725" y="2035"/>
                    </a:cubicBezTo>
                    <a:lnTo>
                      <a:pt x="1332725" y="510035"/>
                    </a:lnTo>
                    <a:cubicBezTo>
                      <a:pt x="1059677" y="508814"/>
                      <a:pt x="806846" y="653783"/>
                      <a:pt x="669968" y="890048"/>
                    </a:cubicBezTo>
                    <a:cubicBezTo>
                      <a:pt x="533090" y="1126313"/>
                      <a:pt x="533090" y="1417757"/>
                      <a:pt x="669968" y="1654022"/>
                    </a:cubicBezTo>
                    <a:cubicBezTo>
                      <a:pt x="806846" y="1890287"/>
                      <a:pt x="1059677" y="2035256"/>
                      <a:pt x="1332725" y="2034035"/>
                    </a:cubicBezTo>
                    <a:cubicBezTo>
                      <a:pt x="1605773" y="2035256"/>
                      <a:pt x="1858604" y="1890287"/>
                      <a:pt x="1995482" y="1654022"/>
                    </a:cubicBezTo>
                    <a:cubicBezTo>
                      <a:pt x="2132360" y="1417757"/>
                      <a:pt x="2132360" y="1126313"/>
                      <a:pt x="1995482" y="890048"/>
                    </a:cubicBezTo>
                    <a:cubicBezTo>
                      <a:pt x="1858604" y="653783"/>
                      <a:pt x="1605773" y="508814"/>
                      <a:pt x="1332725" y="510035"/>
                    </a:cubicBezTo>
                    <a:close/>
                  </a:path>
                </a:pathLst>
              </a:custGeom>
              <a:solidFill>
                <a:srgbClr val="99D3DD"/>
              </a:solidFill>
            </p:spPr>
          </p:sp>
          <p:sp>
            <p:nvSpPr>
              <p:cNvPr id="5" name="Freeform 5"/>
              <p:cNvSpPr/>
              <p:nvPr/>
            </p:nvSpPr>
            <p:spPr>
              <a:xfrm>
                <a:off x="1253776" y="17180"/>
                <a:ext cx="1286224" cy="2505641"/>
              </a:xfrm>
              <a:custGeom>
                <a:avLst/>
                <a:gdLst/>
                <a:ahLst/>
                <a:cxnLst/>
                <a:rect l="l" t="t" r="r" b="b"/>
                <a:pathLst>
                  <a:path w="1286224" h="2505641">
                    <a:moveTo>
                      <a:pt x="333724" y="23148"/>
                    </a:moveTo>
                    <a:cubicBezTo>
                      <a:pt x="894452" y="167927"/>
                      <a:pt x="1286224" y="673702"/>
                      <a:pt x="1286224" y="1252820"/>
                    </a:cubicBezTo>
                    <a:cubicBezTo>
                      <a:pt x="1286224" y="1831938"/>
                      <a:pt x="894452" y="2337713"/>
                      <a:pt x="333724" y="2482492"/>
                    </a:cubicBezTo>
                    <a:cubicBezTo>
                      <a:pt x="245700" y="2505640"/>
                      <a:pt x="152018" y="2479921"/>
                      <a:pt x="88152" y="2415073"/>
                    </a:cubicBezTo>
                    <a:cubicBezTo>
                      <a:pt x="24286" y="2350225"/>
                      <a:pt x="0" y="2256162"/>
                      <a:pt x="24488" y="2168502"/>
                    </a:cubicBezTo>
                    <a:cubicBezTo>
                      <a:pt x="48976" y="2080841"/>
                      <a:pt x="118496" y="2012983"/>
                      <a:pt x="206724" y="1990623"/>
                    </a:cubicBezTo>
                    <a:cubicBezTo>
                      <a:pt x="543161" y="1903756"/>
                      <a:pt x="778224" y="1600291"/>
                      <a:pt x="778224" y="1252820"/>
                    </a:cubicBezTo>
                    <a:cubicBezTo>
                      <a:pt x="778224" y="905349"/>
                      <a:pt x="543161" y="601884"/>
                      <a:pt x="206724" y="515017"/>
                    </a:cubicBezTo>
                    <a:cubicBezTo>
                      <a:pt x="118496" y="492657"/>
                      <a:pt x="48976" y="424799"/>
                      <a:pt x="24488" y="337138"/>
                    </a:cubicBezTo>
                    <a:cubicBezTo>
                      <a:pt x="0" y="249478"/>
                      <a:pt x="24286" y="155414"/>
                      <a:pt x="88152" y="90567"/>
                    </a:cubicBezTo>
                    <a:cubicBezTo>
                      <a:pt x="152018" y="25719"/>
                      <a:pt x="245700" y="0"/>
                      <a:pt x="333724" y="23148"/>
                    </a:cubicBezTo>
                    <a:close/>
                  </a:path>
                </a:pathLst>
              </a:custGeom>
              <a:solidFill>
                <a:srgbClr val="B1CE50"/>
              </a:solidFill>
            </p:spPr>
          </p:sp>
        </p:grpSp>
      </p:grpSp>
      <p:grpSp>
        <p:nvGrpSpPr>
          <p:cNvPr id="6" name="Group 6"/>
          <p:cNvGrpSpPr/>
          <p:nvPr/>
        </p:nvGrpSpPr>
        <p:grpSpPr>
          <a:xfrm>
            <a:off x="6572250" y="3035128"/>
            <a:ext cx="5143500" cy="5143500"/>
            <a:chOff x="0" y="0"/>
            <a:chExt cx="6858000" cy="6858000"/>
          </a:xfrm>
        </p:grpSpPr>
        <p:grpSp>
          <p:nvGrpSpPr>
            <p:cNvPr id="7" name="Group 7"/>
            <p:cNvGrpSpPr>
              <a:grpSpLocks noChangeAspect="1"/>
            </p:cNvGrpSpPr>
            <p:nvPr/>
          </p:nvGrpSpPr>
          <p:grpSpPr>
            <a:xfrm>
              <a:off x="0" y="0"/>
              <a:ext cx="6858000" cy="6858000"/>
              <a:chOff x="0" y="0"/>
              <a:chExt cx="2540000" cy="2540000"/>
            </a:xfrm>
          </p:grpSpPr>
          <p:sp>
            <p:nvSpPr>
              <p:cNvPr id="8" name="Freeform 8"/>
              <p:cNvSpPr/>
              <p:nvPr/>
            </p:nvSpPr>
            <p:spPr>
              <a:xfrm>
                <a:off x="-62725" y="-2035"/>
                <a:ext cx="2665449" cy="2544070"/>
              </a:xfrm>
              <a:custGeom>
                <a:avLst/>
                <a:gdLst/>
                <a:ahLst/>
                <a:cxnLst/>
                <a:rect l="l" t="t" r="r" b="b"/>
                <a:pathLst>
                  <a:path w="2665449" h="2544070">
                    <a:moveTo>
                      <a:pt x="1332725" y="2035"/>
                    </a:moveTo>
                    <a:cubicBezTo>
                      <a:pt x="1787805" y="0"/>
                      <a:pt x="2209190" y="241614"/>
                      <a:pt x="2437320" y="635390"/>
                    </a:cubicBezTo>
                    <a:cubicBezTo>
                      <a:pt x="2665450" y="1029165"/>
                      <a:pt x="2665450" y="1514905"/>
                      <a:pt x="2437320" y="1908680"/>
                    </a:cubicBezTo>
                    <a:cubicBezTo>
                      <a:pt x="2209190" y="2302456"/>
                      <a:pt x="1787805" y="2544070"/>
                      <a:pt x="1332725" y="2542035"/>
                    </a:cubicBezTo>
                    <a:cubicBezTo>
                      <a:pt x="877645" y="2544070"/>
                      <a:pt x="456260" y="2302456"/>
                      <a:pt x="228130" y="1908680"/>
                    </a:cubicBezTo>
                    <a:cubicBezTo>
                      <a:pt x="0" y="1514905"/>
                      <a:pt x="0" y="1029165"/>
                      <a:pt x="228130" y="635390"/>
                    </a:cubicBezTo>
                    <a:cubicBezTo>
                      <a:pt x="456260" y="241614"/>
                      <a:pt x="877645" y="0"/>
                      <a:pt x="1332725" y="2035"/>
                    </a:cubicBezTo>
                    <a:lnTo>
                      <a:pt x="1332725" y="510035"/>
                    </a:lnTo>
                    <a:cubicBezTo>
                      <a:pt x="1059677" y="508814"/>
                      <a:pt x="806846" y="653783"/>
                      <a:pt x="669968" y="890048"/>
                    </a:cubicBezTo>
                    <a:cubicBezTo>
                      <a:pt x="533090" y="1126313"/>
                      <a:pt x="533090" y="1417757"/>
                      <a:pt x="669968" y="1654022"/>
                    </a:cubicBezTo>
                    <a:cubicBezTo>
                      <a:pt x="806846" y="1890287"/>
                      <a:pt x="1059677" y="2035256"/>
                      <a:pt x="1332725" y="2034035"/>
                    </a:cubicBezTo>
                    <a:cubicBezTo>
                      <a:pt x="1605773" y="2035256"/>
                      <a:pt x="1858604" y="1890287"/>
                      <a:pt x="1995482" y="1654022"/>
                    </a:cubicBezTo>
                    <a:cubicBezTo>
                      <a:pt x="2132360" y="1417757"/>
                      <a:pt x="2132360" y="1126313"/>
                      <a:pt x="1995482" y="890048"/>
                    </a:cubicBezTo>
                    <a:cubicBezTo>
                      <a:pt x="1858604" y="653783"/>
                      <a:pt x="1605773" y="508814"/>
                      <a:pt x="1332725" y="510035"/>
                    </a:cubicBezTo>
                    <a:close/>
                  </a:path>
                </a:pathLst>
              </a:custGeom>
              <a:solidFill>
                <a:srgbClr val="99D3DD"/>
              </a:solidFill>
            </p:spPr>
          </p:sp>
          <p:sp>
            <p:nvSpPr>
              <p:cNvPr id="9" name="Freeform 9"/>
              <p:cNvSpPr/>
              <p:nvPr/>
            </p:nvSpPr>
            <p:spPr>
              <a:xfrm>
                <a:off x="1253776" y="17180"/>
                <a:ext cx="1321202" cy="1584269"/>
              </a:xfrm>
              <a:custGeom>
                <a:avLst/>
                <a:gdLst/>
                <a:ahLst/>
                <a:cxnLst/>
                <a:rect l="l" t="t" r="r" b="b"/>
                <a:pathLst>
                  <a:path w="1321202" h="1584269">
                    <a:moveTo>
                      <a:pt x="333724" y="23148"/>
                    </a:moveTo>
                    <a:cubicBezTo>
                      <a:pt x="922750" y="175234"/>
                      <a:pt x="1321202" y="723654"/>
                      <a:pt x="1283825" y="1330849"/>
                    </a:cubicBezTo>
                    <a:cubicBezTo>
                      <a:pt x="1278639" y="1421718"/>
                      <a:pt x="1225229" y="1502867"/>
                      <a:pt x="1143820" y="1543568"/>
                    </a:cubicBezTo>
                    <a:cubicBezTo>
                      <a:pt x="1062410" y="1584269"/>
                      <a:pt x="965446" y="1578300"/>
                      <a:pt x="889643" y="1527922"/>
                    </a:cubicBezTo>
                    <a:cubicBezTo>
                      <a:pt x="813840" y="1477543"/>
                      <a:pt x="770786" y="1390457"/>
                      <a:pt x="776784" y="1299637"/>
                    </a:cubicBezTo>
                    <a:cubicBezTo>
                      <a:pt x="799211" y="935321"/>
                      <a:pt x="560140" y="606268"/>
                      <a:pt x="206724" y="515017"/>
                    </a:cubicBezTo>
                    <a:cubicBezTo>
                      <a:pt x="118496" y="492657"/>
                      <a:pt x="48976" y="424799"/>
                      <a:pt x="24488" y="337138"/>
                    </a:cubicBezTo>
                    <a:cubicBezTo>
                      <a:pt x="0" y="249478"/>
                      <a:pt x="24286" y="155414"/>
                      <a:pt x="88152" y="90567"/>
                    </a:cubicBezTo>
                    <a:cubicBezTo>
                      <a:pt x="152018" y="25719"/>
                      <a:pt x="245700" y="0"/>
                      <a:pt x="333724" y="23148"/>
                    </a:cubicBezTo>
                    <a:close/>
                  </a:path>
                </a:pathLst>
              </a:custGeom>
              <a:solidFill>
                <a:srgbClr val="B1CE50"/>
              </a:solidFill>
            </p:spPr>
          </p:sp>
        </p:grpSp>
      </p:grpSp>
      <p:grpSp>
        <p:nvGrpSpPr>
          <p:cNvPr id="10" name="Group 10"/>
          <p:cNvGrpSpPr/>
          <p:nvPr/>
        </p:nvGrpSpPr>
        <p:grpSpPr>
          <a:xfrm>
            <a:off x="12447373" y="3035128"/>
            <a:ext cx="5143500" cy="5143500"/>
            <a:chOff x="0" y="0"/>
            <a:chExt cx="6858000" cy="6858000"/>
          </a:xfrm>
        </p:grpSpPr>
        <p:grpSp>
          <p:nvGrpSpPr>
            <p:cNvPr id="11" name="Group 11"/>
            <p:cNvGrpSpPr>
              <a:grpSpLocks noChangeAspect="1"/>
            </p:cNvGrpSpPr>
            <p:nvPr/>
          </p:nvGrpSpPr>
          <p:grpSpPr>
            <a:xfrm>
              <a:off x="0" y="0"/>
              <a:ext cx="6858000" cy="6858000"/>
              <a:chOff x="0" y="0"/>
              <a:chExt cx="2540000" cy="2540000"/>
            </a:xfrm>
          </p:grpSpPr>
          <p:sp>
            <p:nvSpPr>
              <p:cNvPr id="12" name="Freeform 12"/>
              <p:cNvSpPr/>
              <p:nvPr/>
            </p:nvSpPr>
            <p:spPr>
              <a:xfrm>
                <a:off x="-62725" y="-2035"/>
                <a:ext cx="2665449" cy="2544070"/>
              </a:xfrm>
              <a:custGeom>
                <a:avLst/>
                <a:gdLst/>
                <a:ahLst/>
                <a:cxnLst/>
                <a:rect l="l" t="t" r="r" b="b"/>
                <a:pathLst>
                  <a:path w="2665449" h="2544070">
                    <a:moveTo>
                      <a:pt x="1332725" y="2035"/>
                    </a:moveTo>
                    <a:cubicBezTo>
                      <a:pt x="1787805" y="0"/>
                      <a:pt x="2209190" y="241614"/>
                      <a:pt x="2437320" y="635390"/>
                    </a:cubicBezTo>
                    <a:cubicBezTo>
                      <a:pt x="2665450" y="1029165"/>
                      <a:pt x="2665450" y="1514905"/>
                      <a:pt x="2437320" y="1908680"/>
                    </a:cubicBezTo>
                    <a:cubicBezTo>
                      <a:pt x="2209190" y="2302456"/>
                      <a:pt x="1787805" y="2544070"/>
                      <a:pt x="1332725" y="2542035"/>
                    </a:cubicBezTo>
                    <a:cubicBezTo>
                      <a:pt x="877645" y="2544070"/>
                      <a:pt x="456260" y="2302456"/>
                      <a:pt x="228130" y="1908680"/>
                    </a:cubicBezTo>
                    <a:cubicBezTo>
                      <a:pt x="0" y="1514905"/>
                      <a:pt x="0" y="1029165"/>
                      <a:pt x="228130" y="635390"/>
                    </a:cubicBezTo>
                    <a:cubicBezTo>
                      <a:pt x="456260" y="241614"/>
                      <a:pt x="877645" y="0"/>
                      <a:pt x="1332725" y="2035"/>
                    </a:cubicBezTo>
                    <a:lnTo>
                      <a:pt x="1332725" y="510035"/>
                    </a:lnTo>
                    <a:cubicBezTo>
                      <a:pt x="1059677" y="508814"/>
                      <a:pt x="806846" y="653783"/>
                      <a:pt x="669968" y="890048"/>
                    </a:cubicBezTo>
                    <a:cubicBezTo>
                      <a:pt x="533090" y="1126313"/>
                      <a:pt x="533090" y="1417757"/>
                      <a:pt x="669968" y="1654022"/>
                    </a:cubicBezTo>
                    <a:cubicBezTo>
                      <a:pt x="806846" y="1890287"/>
                      <a:pt x="1059677" y="2035256"/>
                      <a:pt x="1332725" y="2034035"/>
                    </a:cubicBezTo>
                    <a:cubicBezTo>
                      <a:pt x="1605773" y="2035256"/>
                      <a:pt x="1858604" y="1890287"/>
                      <a:pt x="1995482" y="1654022"/>
                    </a:cubicBezTo>
                    <a:cubicBezTo>
                      <a:pt x="2132360" y="1417757"/>
                      <a:pt x="2132360" y="1126313"/>
                      <a:pt x="1995482" y="890048"/>
                    </a:cubicBezTo>
                    <a:cubicBezTo>
                      <a:pt x="1858604" y="653783"/>
                      <a:pt x="1605773" y="508814"/>
                      <a:pt x="1332725" y="510035"/>
                    </a:cubicBezTo>
                    <a:close/>
                  </a:path>
                </a:pathLst>
              </a:custGeom>
              <a:solidFill>
                <a:srgbClr val="99D3DD"/>
              </a:solidFill>
            </p:spPr>
          </p:sp>
          <p:sp>
            <p:nvSpPr>
              <p:cNvPr id="13" name="Freeform 13"/>
              <p:cNvSpPr/>
              <p:nvPr/>
            </p:nvSpPr>
            <p:spPr>
              <a:xfrm>
                <a:off x="1253776" y="17180"/>
                <a:ext cx="1141304" cy="965799"/>
              </a:xfrm>
              <a:custGeom>
                <a:avLst/>
                <a:gdLst/>
                <a:ahLst/>
                <a:cxnLst/>
                <a:rect l="l" t="t" r="r" b="b"/>
                <a:pathLst>
                  <a:path w="1141304" h="965799">
                    <a:moveTo>
                      <a:pt x="333724" y="23148"/>
                    </a:moveTo>
                    <a:cubicBezTo>
                      <a:pt x="645338" y="103606"/>
                      <a:pt x="914784" y="299370"/>
                      <a:pt x="1087599" y="570870"/>
                    </a:cubicBezTo>
                    <a:cubicBezTo>
                      <a:pt x="1136815" y="647433"/>
                      <a:pt x="1141304" y="744477"/>
                      <a:pt x="1099366" y="825256"/>
                    </a:cubicBezTo>
                    <a:cubicBezTo>
                      <a:pt x="1057427" y="906035"/>
                      <a:pt x="975473" y="958201"/>
                      <a:pt x="884535" y="961999"/>
                    </a:cubicBezTo>
                    <a:cubicBezTo>
                      <a:pt x="793598" y="965798"/>
                      <a:pt x="707578" y="920650"/>
                      <a:pt x="659049" y="843650"/>
                    </a:cubicBezTo>
                    <a:cubicBezTo>
                      <a:pt x="555360" y="680750"/>
                      <a:pt x="393692" y="563292"/>
                      <a:pt x="206724" y="515017"/>
                    </a:cubicBezTo>
                    <a:cubicBezTo>
                      <a:pt x="118496" y="492657"/>
                      <a:pt x="48976" y="424799"/>
                      <a:pt x="24488" y="337138"/>
                    </a:cubicBezTo>
                    <a:cubicBezTo>
                      <a:pt x="0" y="249478"/>
                      <a:pt x="24286" y="155414"/>
                      <a:pt x="88152" y="90567"/>
                    </a:cubicBezTo>
                    <a:cubicBezTo>
                      <a:pt x="152018" y="25719"/>
                      <a:pt x="245700" y="0"/>
                      <a:pt x="333724" y="23148"/>
                    </a:cubicBezTo>
                    <a:close/>
                  </a:path>
                </a:pathLst>
              </a:custGeom>
              <a:solidFill>
                <a:srgbClr val="B1CE50"/>
              </a:solidFill>
            </p:spPr>
          </p:sp>
        </p:grpSp>
      </p:grpSp>
      <p:sp>
        <p:nvSpPr>
          <p:cNvPr id="14" name="TextBox 14"/>
          <p:cNvSpPr txBox="1"/>
          <p:nvPr/>
        </p:nvSpPr>
        <p:spPr>
          <a:xfrm>
            <a:off x="4778086" y="1019175"/>
            <a:ext cx="8731828" cy="1152525"/>
          </a:xfrm>
          <a:prstGeom prst="rect">
            <a:avLst/>
          </a:prstGeom>
        </p:spPr>
        <p:txBody>
          <a:bodyPr lIns="0" tIns="0" rIns="0" bIns="0" rtlCol="0" anchor="t">
            <a:spAutoFit/>
          </a:bodyPr>
          <a:lstStyle/>
          <a:p>
            <a:pPr algn="l">
              <a:lnSpc>
                <a:spcPts val="9000"/>
              </a:lnSpc>
            </a:pPr>
            <a:r>
              <a:rPr lang="en-US" sz="7500" spc="75" dirty="0">
                <a:solidFill>
                  <a:srgbClr val="EFA452"/>
                </a:solidFill>
                <a:latin typeface="Roboto Bold"/>
              </a:rPr>
              <a:t>Budgeting Methods</a:t>
            </a:r>
          </a:p>
        </p:txBody>
      </p:sp>
      <p:grpSp>
        <p:nvGrpSpPr>
          <p:cNvPr id="15" name="Group 15"/>
          <p:cNvGrpSpPr/>
          <p:nvPr/>
        </p:nvGrpSpPr>
        <p:grpSpPr>
          <a:xfrm>
            <a:off x="2289089" y="4295517"/>
            <a:ext cx="2622722" cy="2622722"/>
            <a:chOff x="0" y="0"/>
            <a:chExt cx="3496963" cy="3496963"/>
          </a:xfrm>
        </p:grpSpPr>
        <p:grpSp>
          <p:nvGrpSpPr>
            <p:cNvPr id="16" name="Group 16"/>
            <p:cNvGrpSpPr/>
            <p:nvPr/>
          </p:nvGrpSpPr>
          <p:grpSpPr>
            <a:xfrm rot="5400000">
              <a:off x="1553904" y="3146122"/>
              <a:ext cx="389155" cy="312526"/>
              <a:chOff x="0" y="0"/>
              <a:chExt cx="706752" cy="508000"/>
            </a:xfrm>
          </p:grpSpPr>
          <p:sp>
            <p:nvSpPr>
              <p:cNvPr id="17" name="Freeform 17"/>
              <p:cNvSpPr/>
              <p:nvPr/>
            </p:nvSpPr>
            <p:spPr>
              <a:xfrm>
                <a:off x="0" y="215900"/>
                <a:ext cx="706752" cy="76200"/>
              </a:xfrm>
              <a:custGeom>
                <a:avLst/>
                <a:gdLst/>
                <a:ahLst/>
                <a:cxnLst/>
                <a:rect l="l" t="t" r="r" b="b"/>
                <a:pathLst>
                  <a:path w="706752" h="76200">
                    <a:moveTo>
                      <a:pt x="0" y="0"/>
                    </a:moveTo>
                    <a:lnTo>
                      <a:pt x="706752" y="0"/>
                    </a:lnTo>
                    <a:lnTo>
                      <a:pt x="706752" y="76200"/>
                    </a:lnTo>
                    <a:lnTo>
                      <a:pt x="0" y="76200"/>
                    </a:lnTo>
                    <a:close/>
                  </a:path>
                </a:pathLst>
              </a:custGeom>
              <a:solidFill>
                <a:srgbClr val="000000"/>
              </a:solidFill>
            </p:spPr>
          </p:sp>
        </p:grpSp>
        <p:grpSp>
          <p:nvGrpSpPr>
            <p:cNvPr id="18" name="Group 18"/>
            <p:cNvGrpSpPr/>
            <p:nvPr/>
          </p:nvGrpSpPr>
          <p:grpSpPr>
            <a:xfrm rot="5400000">
              <a:off x="1553904" y="38314"/>
              <a:ext cx="389155" cy="312526"/>
              <a:chOff x="0" y="0"/>
              <a:chExt cx="706752" cy="508000"/>
            </a:xfrm>
          </p:grpSpPr>
          <p:sp>
            <p:nvSpPr>
              <p:cNvPr id="19" name="Freeform 19"/>
              <p:cNvSpPr/>
              <p:nvPr/>
            </p:nvSpPr>
            <p:spPr>
              <a:xfrm>
                <a:off x="0" y="215900"/>
                <a:ext cx="706752" cy="76200"/>
              </a:xfrm>
              <a:custGeom>
                <a:avLst/>
                <a:gdLst/>
                <a:ahLst/>
                <a:cxnLst/>
                <a:rect l="l" t="t" r="r" b="b"/>
                <a:pathLst>
                  <a:path w="706752" h="76200">
                    <a:moveTo>
                      <a:pt x="0" y="0"/>
                    </a:moveTo>
                    <a:lnTo>
                      <a:pt x="706752" y="0"/>
                    </a:lnTo>
                    <a:lnTo>
                      <a:pt x="706752" y="76200"/>
                    </a:lnTo>
                    <a:lnTo>
                      <a:pt x="0" y="76200"/>
                    </a:lnTo>
                    <a:close/>
                  </a:path>
                </a:pathLst>
              </a:custGeom>
              <a:solidFill>
                <a:srgbClr val="000000"/>
              </a:solidFill>
            </p:spPr>
          </p:sp>
        </p:grpSp>
        <p:grpSp>
          <p:nvGrpSpPr>
            <p:cNvPr id="20" name="Group 20"/>
            <p:cNvGrpSpPr/>
            <p:nvPr/>
          </p:nvGrpSpPr>
          <p:grpSpPr>
            <a:xfrm rot="-10800000">
              <a:off x="0" y="1592218"/>
              <a:ext cx="389155" cy="312526"/>
              <a:chOff x="0" y="0"/>
              <a:chExt cx="706752" cy="508000"/>
            </a:xfrm>
          </p:grpSpPr>
          <p:sp>
            <p:nvSpPr>
              <p:cNvPr id="21" name="Freeform 21"/>
              <p:cNvSpPr/>
              <p:nvPr/>
            </p:nvSpPr>
            <p:spPr>
              <a:xfrm>
                <a:off x="0" y="215900"/>
                <a:ext cx="706752" cy="76200"/>
              </a:xfrm>
              <a:custGeom>
                <a:avLst/>
                <a:gdLst/>
                <a:ahLst/>
                <a:cxnLst/>
                <a:rect l="l" t="t" r="r" b="b"/>
                <a:pathLst>
                  <a:path w="706752" h="76200">
                    <a:moveTo>
                      <a:pt x="0" y="0"/>
                    </a:moveTo>
                    <a:lnTo>
                      <a:pt x="706752" y="0"/>
                    </a:lnTo>
                    <a:lnTo>
                      <a:pt x="706752" y="76200"/>
                    </a:lnTo>
                    <a:lnTo>
                      <a:pt x="0" y="76200"/>
                    </a:lnTo>
                    <a:close/>
                  </a:path>
                </a:pathLst>
              </a:custGeom>
              <a:solidFill>
                <a:srgbClr val="000000"/>
              </a:solidFill>
            </p:spPr>
          </p:sp>
        </p:grpSp>
        <p:grpSp>
          <p:nvGrpSpPr>
            <p:cNvPr id="22" name="Group 22"/>
            <p:cNvGrpSpPr/>
            <p:nvPr/>
          </p:nvGrpSpPr>
          <p:grpSpPr>
            <a:xfrm rot="-10800000">
              <a:off x="3107808" y="1592218"/>
              <a:ext cx="389155" cy="312526"/>
              <a:chOff x="0" y="0"/>
              <a:chExt cx="706752" cy="508000"/>
            </a:xfrm>
          </p:grpSpPr>
          <p:sp>
            <p:nvSpPr>
              <p:cNvPr id="23" name="Freeform 23"/>
              <p:cNvSpPr/>
              <p:nvPr/>
            </p:nvSpPr>
            <p:spPr>
              <a:xfrm>
                <a:off x="0" y="215900"/>
                <a:ext cx="706752" cy="76200"/>
              </a:xfrm>
              <a:custGeom>
                <a:avLst/>
                <a:gdLst/>
                <a:ahLst/>
                <a:cxnLst/>
                <a:rect l="l" t="t" r="r" b="b"/>
                <a:pathLst>
                  <a:path w="706752" h="76200">
                    <a:moveTo>
                      <a:pt x="0" y="0"/>
                    </a:moveTo>
                    <a:lnTo>
                      <a:pt x="706752" y="0"/>
                    </a:lnTo>
                    <a:lnTo>
                      <a:pt x="706752" y="76200"/>
                    </a:lnTo>
                    <a:lnTo>
                      <a:pt x="0" y="76200"/>
                    </a:lnTo>
                    <a:close/>
                  </a:path>
                </a:pathLst>
              </a:custGeom>
              <a:solidFill>
                <a:srgbClr val="000000"/>
              </a:solidFill>
            </p:spPr>
          </p:sp>
        </p:grpSp>
        <p:grpSp>
          <p:nvGrpSpPr>
            <p:cNvPr id="24" name="Group 24"/>
            <p:cNvGrpSpPr/>
            <p:nvPr/>
          </p:nvGrpSpPr>
          <p:grpSpPr>
            <a:xfrm rot="7314931">
              <a:off x="732404" y="2911216"/>
              <a:ext cx="389155" cy="312526"/>
              <a:chOff x="0" y="0"/>
              <a:chExt cx="706752" cy="508000"/>
            </a:xfrm>
          </p:grpSpPr>
          <p:sp>
            <p:nvSpPr>
              <p:cNvPr id="25" name="Freeform 25"/>
              <p:cNvSpPr/>
              <p:nvPr/>
            </p:nvSpPr>
            <p:spPr>
              <a:xfrm>
                <a:off x="0" y="215900"/>
                <a:ext cx="706752" cy="76200"/>
              </a:xfrm>
              <a:custGeom>
                <a:avLst/>
                <a:gdLst/>
                <a:ahLst/>
                <a:cxnLst/>
                <a:rect l="l" t="t" r="r" b="b"/>
                <a:pathLst>
                  <a:path w="706752" h="76200">
                    <a:moveTo>
                      <a:pt x="0" y="0"/>
                    </a:moveTo>
                    <a:lnTo>
                      <a:pt x="706752" y="0"/>
                    </a:lnTo>
                    <a:lnTo>
                      <a:pt x="706752" y="76200"/>
                    </a:lnTo>
                    <a:lnTo>
                      <a:pt x="0" y="76200"/>
                    </a:lnTo>
                    <a:close/>
                  </a:path>
                </a:pathLst>
              </a:custGeom>
              <a:solidFill>
                <a:srgbClr val="000000"/>
              </a:solidFill>
            </p:spPr>
          </p:sp>
        </p:grpSp>
        <p:grpSp>
          <p:nvGrpSpPr>
            <p:cNvPr id="26" name="Group 26"/>
            <p:cNvGrpSpPr/>
            <p:nvPr/>
          </p:nvGrpSpPr>
          <p:grpSpPr>
            <a:xfrm rot="7314931">
              <a:off x="2375404" y="273220"/>
              <a:ext cx="389155" cy="312526"/>
              <a:chOff x="0" y="0"/>
              <a:chExt cx="706752" cy="508000"/>
            </a:xfrm>
          </p:grpSpPr>
          <p:sp>
            <p:nvSpPr>
              <p:cNvPr id="27" name="Freeform 27"/>
              <p:cNvSpPr/>
              <p:nvPr/>
            </p:nvSpPr>
            <p:spPr>
              <a:xfrm>
                <a:off x="0" y="215900"/>
                <a:ext cx="706752" cy="76200"/>
              </a:xfrm>
              <a:custGeom>
                <a:avLst/>
                <a:gdLst/>
                <a:ahLst/>
                <a:cxnLst/>
                <a:rect l="l" t="t" r="r" b="b"/>
                <a:pathLst>
                  <a:path w="706752" h="76200">
                    <a:moveTo>
                      <a:pt x="0" y="0"/>
                    </a:moveTo>
                    <a:lnTo>
                      <a:pt x="706752" y="0"/>
                    </a:lnTo>
                    <a:lnTo>
                      <a:pt x="706752" y="76200"/>
                    </a:lnTo>
                    <a:lnTo>
                      <a:pt x="0" y="76200"/>
                    </a:lnTo>
                    <a:close/>
                  </a:path>
                </a:pathLst>
              </a:custGeom>
              <a:solidFill>
                <a:srgbClr val="000000"/>
              </a:solidFill>
            </p:spPr>
          </p:sp>
        </p:grpSp>
        <p:grpSp>
          <p:nvGrpSpPr>
            <p:cNvPr id="28" name="Group 28"/>
            <p:cNvGrpSpPr/>
            <p:nvPr/>
          </p:nvGrpSpPr>
          <p:grpSpPr>
            <a:xfrm rot="-8885068">
              <a:off x="234906" y="770718"/>
              <a:ext cx="389155" cy="312526"/>
              <a:chOff x="0" y="0"/>
              <a:chExt cx="706752" cy="508000"/>
            </a:xfrm>
          </p:grpSpPr>
          <p:sp>
            <p:nvSpPr>
              <p:cNvPr id="29" name="Freeform 29"/>
              <p:cNvSpPr/>
              <p:nvPr/>
            </p:nvSpPr>
            <p:spPr>
              <a:xfrm>
                <a:off x="0" y="215900"/>
                <a:ext cx="706752" cy="76200"/>
              </a:xfrm>
              <a:custGeom>
                <a:avLst/>
                <a:gdLst/>
                <a:ahLst/>
                <a:cxnLst/>
                <a:rect l="l" t="t" r="r" b="b"/>
                <a:pathLst>
                  <a:path w="706752" h="76200">
                    <a:moveTo>
                      <a:pt x="0" y="0"/>
                    </a:moveTo>
                    <a:lnTo>
                      <a:pt x="706752" y="0"/>
                    </a:lnTo>
                    <a:lnTo>
                      <a:pt x="706752" y="76200"/>
                    </a:lnTo>
                    <a:lnTo>
                      <a:pt x="0" y="76200"/>
                    </a:lnTo>
                    <a:close/>
                  </a:path>
                </a:pathLst>
              </a:custGeom>
              <a:solidFill>
                <a:srgbClr val="000000"/>
              </a:solidFill>
            </p:spPr>
          </p:sp>
        </p:grpSp>
        <p:grpSp>
          <p:nvGrpSpPr>
            <p:cNvPr id="30" name="Group 30"/>
            <p:cNvGrpSpPr/>
            <p:nvPr/>
          </p:nvGrpSpPr>
          <p:grpSpPr>
            <a:xfrm rot="-8885068">
              <a:off x="2872902" y="2413718"/>
              <a:ext cx="389155" cy="312526"/>
              <a:chOff x="0" y="0"/>
              <a:chExt cx="706752" cy="508000"/>
            </a:xfrm>
          </p:grpSpPr>
          <p:sp>
            <p:nvSpPr>
              <p:cNvPr id="31" name="Freeform 31"/>
              <p:cNvSpPr/>
              <p:nvPr/>
            </p:nvSpPr>
            <p:spPr>
              <a:xfrm>
                <a:off x="0" y="215900"/>
                <a:ext cx="706752" cy="76200"/>
              </a:xfrm>
              <a:custGeom>
                <a:avLst/>
                <a:gdLst/>
                <a:ahLst/>
                <a:cxnLst/>
                <a:rect l="l" t="t" r="r" b="b"/>
                <a:pathLst>
                  <a:path w="706752" h="76200">
                    <a:moveTo>
                      <a:pt x="0" y="0"/>
                    </a:moveTo>
                    <a:lnTo>
                      <a:pt x="706752" y="0"/>
                    </a:lnTo>
                    <a:lnTo>
                      <a:pt x="706752" y="76200"/>
                    </a:lnTo>
                    <a:lnTo>
                      <a:pt x="0" y="76200"/>
                    </a:lnTo>
                    <a:close/>
                  </a:path>
                </a:pathLst>
              </a:custGeom>
              <a:solidFill>
                <a:srgbClr val="000000"/>
              </a:solidFill>
            </p:spPr>
          </p:sp>
        </p:grpSp>
        <p:grpSp>
          <p:nvGrpSpPr>
            <p:cNvPr id="32" name="Group 32"/>
            <p:cNvGrpSpPr/>
            <p:nvPr/>
          </p:nvGrpSpPr>
          <p:grpSpPr>
            <a:xfrm rot="9043094">
              <a:off x="198550" y="2352240"/>
              <a:ext cx="389155" cy="312526"/>
              <a:chOff x="0" y="0"/>
              <a:chExt cx="706752" cy="508000"/>
            </a:xfrm>
          </p:grpSpPr>
          <p:sp>
            <p:nvSpPr>
              <p:cNvPr id="33" name="Freeform 33"/>
              <p:cNvSpPr/>
              <p:nvPr/>
            </p:nvSpPr>
            <p:spPr>
              <a:xfrm>
                <a:off x="0" y="215900"/>
                <a:ext cx="706752" cy="76200"/>
              </a:xfrm>
              <a:custGeom>
                <a:avLst/>
                <a:gdLst/>
                <a:ahLst/>
                <a:cxnLst/>
                <a:rect l="l" t="t" r="r" b="b"/>
                <a:pathLst>
                  <a:path w="706752" h="76200">
                    <a:moveTo>
                      <a:pt x="0" y="0"/>
                    </a:moveTo>
                    <a:lnTo>
                      <a:pt x="706752" y="0"/>
                    </a:lnTo>
                    <a:lnTo>
                      <a:pt x="706752" y="76200"/>
                    </a:lnTo>
                    <a:lnTo>
                      <a:pt x="0" y="76200"/>
                    </a:lnTo>
                    <a:close/>
                  </a:path>
                </a:pathLst>
              </a:custGeom>
              <a:solidFill>
                <a:srgbClr val="000000"/>
              </a:solidFill>
            </p:spPr>
          </p:sp>
        </p:grpSp>
        <p:grpSp>
          <p:nvGrpSpPr>
            <p:cNvPr id="34" name="Group 34"/>
            <p:cNvGrpSpPr/>
            <p:nvPr/>
          </p:nvGrpSpPr>
          <p:grpSpPr>
            <a:xfrm rot="9043094">
              <a:off x="2909258" y="832196"/>
              <a:ext cx="389155" cy="312526"/>
              <a:chOff x="0" y="0"/>
              <a:chExt cx="706752" cy="508000"/>
            </a:xfrm>
          </p:grpSpPr>
          <p:sp>
            <p:nvSpPr>
              <p:cNvPr id="35" name="Freeform 35"/>
              <p:cNvSpPr/>
              <p:nvPr/>
            </p:nvSpPr>
            <p:spPr>
              <a:xfrm>
                <a:off x="0" y="215900"/>
                <a:ext cx="706752" cy="76200"/>
              </a:xfrm>
              <a:custGeom>
                <a:avLst/>
                <a:gdLst/>
                <a:ahLst/>
                <a:cxnLst/>
                <a:rect l="l" t="t" r="r" b="b"/>
                <a:pathLst>
                  <a:path w="706752" h="76200">
                    <a:moveTo>
                      <a:pt x="0" y="0"/>
                    </a:moveTo>
                    <a:lnTo>
                      <a:pt x="706752" y="0"/>
                    </a:lnTo>
                    <a:lnTo>
                      <a:pt x="706752" y="76200"/>
                    </a:lnTo>
                    <a:lnTo>
                      <a:pt x="0" y="76200"/>
                    </a:lnTo>
                    <a:close/>
                  </a:path>
                </a:pathLst>
              </a:custGeom>
              <a:solidFill>
                <a:srgbClr val="000000"/>
              </a:solidFill>
            </p:spPr>
          </p:sp>
        </p:grpSp>
        <p:grpSp>
          <p:nvGrpSpPr>
            <p:cNvPr id="36" name="Group 36"/>
            <p:cNvGrpSpPr/>
            <p:nvPr/>
          </p:nvGrpSpPr>
          <p:grpSpPr>
            <a:xfrm rot="-7156905">
              <a:off x="793882" y="236864"/>
              <a:ext cx="389155" cy="312526"/>
              <a:chOff x="0" y="0"/>
              <a:chExt cx="706752" cy="508000"/>
            </a:xfrm>
          </p:grpSpPr>
          <p:sp>
            <p:nvSpPr>
              <p:cNvPr id="37" name="Freeform 37"/>
              <p:cNvSpPr/>
              <p:nvPr/>
            </p:nvSpPr>
            <p:spPr>
              <a:xfrm>
                <a:off x="0" y="215900"/>
                <a:ext cx="706752" cy="76200"/>
              </a:xfrm>
              <a:custGeom>
                <a:avLst/>
                <a:gdLst/>
                <a:ahLst/>
                <a:cxnLst/>
                <a:rect l="l" t="t" r="r" b="b"/>
                <a:pathLst>
                  <a:path w="706752" h="76200">
                    <a:moveTo>
                      <a:pt x="0" y="0"/>
                    </a:moveTo>
                    <a:lnTo>
                      <a:pt x="706752" y="0"/>
                    </a:lnTo>
                    <a:lnTo>
                      <a:pt x="706752" y="76200"/>
                    </a:lnTo>
                    <a:lnTo>
                      <a:pt x="0" y="76200"/>
                    </a:lnTo>
                    <a:close/>
                  </a:path>
                </a:pathLst>
              </a:custGeom>
              <a:solidFill>
                <a:srgbClr val="000000"/>
              </a:solidFill>
            </p:spPr>
          </p:sp>
        </p:grpSp>
        <p:grpSp>
          <p:nvGrpSpPr>
            <p:cNvPr id="38" name="Group 38"/>
            <p:cNvGrpSpPr/>
            <p:nvPr/>
          </p:nvGrpSpPr>
          <p:grpSpPr>
            <a:xfrm rot="-7156905">
              <a:off x="2313926" y="2947572"/>
              <a:ext cx="389155" cy="312526"/>
              <a:chOff x="0" y="0"/>
              <a:chExt cx="706752" cy="508000"/>
            </a:xfrm>
          </p:grpSpPr>
          <p:sp>
            <p:nvSpPr>
              <p:cNvPr id="39" name="Freeform 39"/>
              <p:cNvSpPr/>
              <p:nvPr/>
            </p:nvSpPr>
            <p:spPr>
              <a:xfrm>
                <a:off x="0" y="215900"/>
                <a:ext cx="706752" cy="76200"/>
              </a:xfrm>
              <a:custGeom>
                <a:avLst/>
                <a:gdLst/>
                <a:ahLst/>
                <a:cxnLst/>
                <a:rect l="l" t="t" r="r" b="b"/>
                <a:pathLst>
                  <a:path w="706752" h="76200">
                    <a:moveTo>
                      <a:pt x="0" y="0"/>
                    </a:moveTo>
                    <a:lnTo>
                      <a:pt x="706752" y="0"/>
                    </a:lnTo>
                    <a:lnTo>
                      <a:pt x="706752" y="76200"/>
                    </a:lnTo>
                    <a:lnTo>
                      <a:pt x="0" y="76200"/>
                    </a:lnTo>
                    <a:close/>
                  </a:path>
                </a:pathLst>
              </a:custGeom>
              <a:solidFill>
                <a:srgbClr val="000000"/>
              </a:solidFill>
            </p:spPr>
          </p:sp>
        </p:grpSp>
      </p:grpSp>
      <p:sp>
        <p:nvSpPr>
          <p:cNvPr id="40" name="TextBox 40"/>
          <p:cNvSpPr txBox="1"/>
          <p:nvPr/>
        </p:nvSpPr>
        <p:spPr>
          <a:xfrm>
            <a:off x="2531863" y="4755761"/>
            <a:ext cx="2379948" cy="1935629"/>
          </a:xfrm>
          <a:prstGeom prst="rect">
            <a:avLst/>
          </a:prstGeom>
        </p:spPr>
        <p:txBody>
          <a:bodyPr lIns="0" tIns="0" rIns="0" bIns="0" rtlCol="0" anchor="t">
            <a:spAutoFit/>
          </a:bodyPr>
          <a:lstStyle/>
          <a:p>
            <a:pPr algn="ctr">
              <a:lnSpc>
                <a:spcPts val="8483"/>
              </a:lnSpc>
            </a:pPr>
            <a:r>
              <a:rPr lang="en-US" sz="6059" dirty="0">
                <a:solidFill>
                  <a:srgbClr val="EFA452"/>
                </a:solidFill>
                <a:latin typeface="Roboto Bold"/>
              </a:rPr>
              <a:t>50%</a:t>
            </a:r>
          </a:p>
          <a:p>
            <a:pPr algn="ctr">
              <a:lnSpc>
                <a:spcPts val="3817"/>
              </a:lnSpc>
            </a:pPr>
            <a:r>
              <a:rPr lang="en-US" sz="2727" dirty="0">
                <a:solidFill>
                  <a:srgbClr val="EFA452"/>
                </a:solidFill>
                <a:latin typeface="Roboto Bold"/>
              </a:rPr>
              <a:t>NEEDS</a:t>
            </a:r>
          </a:p>
          <a:p>
            <a:pPr algn="ctr">
              <a:lnSpc>
                <a:spcPts val="2827"/>
              </a:lnSpc>
              <a:spcBef>
                <a:spcPct val="0"/>
              </a:spcBef>
            </a:pPr>
            <a:endParaRPr lang="en-US" sz="2727" dirty="0">
              <a:solidFill>
                <a:srgbClr val="EB1414"/>
              </a:solidFill>
              <a:latin typeface="Roboto Bold"/>
            </a:endParaRPr>
          </a:p>
        </p:txBody>
      </p:sp>
      <p:grpSp>
        <p:nvGrpSpPr>
          <p:cNvPr id="41" name="Group 41"/>
          <p:cNvGrpSpPr/>
          <p:nvPr/>
        </p:nvGrpSpPr>
        <p:grpSpPr>
          <a:xfrm>
            <a:off x="13707762" y="4295517"/>
            <a:ext cx="2622722" cy="2622722"/>
            <a:chOff x="0" y="0"/>
            <a:chExt cx="3496963" cy="3496963"/>
          </a:xfrm>
        </p:grpSpPr>
        <p:grpSp>
          <p:nvGrpSpPr>
            <p:cNvPr id="42" name="Group 42"/>
            <p:cNvGrpSpPr/>
            <p:nvPr/>
          </p:nvGrpSpPr>
          <p:grpSpPr>
            <a:xfrm rot="5400000">
              <a:off x="1553904" y="3146122"/>
              <a:ext cx="389155" cy="312526"/>
              <a:chOff x="0" y="0"/>
              <a:chExt cx="706752" cy="508000"/>
            </a:xfrm>
          </p:grpSpPr>
          <p:sp>
            <p:nvSpPr>
              <p:cNvPr id="43" name="Freeform 43"/>
              <p:cNvSpPr/>
              <p:nvPr/>
            </p:nvSpPr>
            <p:spPr>
              <a:xfrm>
                <a:off x="0" y="215900"/>
                <a:ext cx="706752" cy="76200"/>
              </a:xfrm>
              <a:custGeom>
                <a:avLst/>
                <a:gdLst/>
                <a:ahLst/>
                <a:cxnLst/>
                <a:rect l="l" t="t" r="r" b="b"/>
                <a:pathLst>
                  <a:path w="706752" h="76200">
                    <a:moveTo>
                      <a:pt x="0" y="0"/>
                    </a:moveTo>
                    <a:lnTo>
                      <a:pt x="706752" y="0"/>
                    </a:lnTo>
                    <a:lnTo>
                      <a:pt x="706752" y="76200"/>
                    </a:lnTo>
                    <a:lnTo>
                      <a:pt x="0" y="76200"/>
                    </a:lnTo>
                    <a:close/>
                  </a:path>
                </a:pathLst>
              </a:custGeom>
              <a:solidFill>
                <a:srgbClr val="000000"/>
              </a:solidFill>
            </p:spPr>
          </p:sp>
        </p:grpSp>
        <p:grpSp>
          <p:nvGrpSpPr>
            <p:cNvPr id="44" name="Group 44"/>
            <p:cNvGrpSpPr/>
            <p:nvPr/>
          </p:nvGrpSpPr>
          <p:grpSpPr>
            <a:xfrm rot="5400000">
              <a:off x="1553904" y="38314"/>
              <a:ext cx="389155" cy="312526"/>
              <a:chOff x="0" y="0"/>
              <a:chExt cx="706752" cy="508000"/>
            </a:xfrm>
          </p:grpSpPr>
          <p:sp>
            <p:nvSpPr>
              <p:cNvPr id="45" name="Freeform 45"/>
              <p:cNvSpPr/>
              <p:nvPr/>
            </p:nvSpPr>
            <p:spPr>
              <a:xfrm>
                <a:off x="0" y="215900"/>
                <a:ext cx="706752" cy="76200"/>
              </a:xfrm>
              <a:custGeom>
                <a:avLst/>
                <a:gdLst/>
                <a:ahLst/>
                <a:cxnLst/>
                <a:rect l="l" t="t" r="r" b="b"/>
                <a:pathLst>
                  <a:path w="706752" h="76200">
                    <a:moveTo>
                      <a:pt x="0" y="0"/>
                    </a:moveTo>
                    <a:lnTo>
                      <a:pt x="706752" y="0"/>
                    </a:lnTo>
                    <a:lnTo>
                      <a:pt x="706752" y="76200"/>
                    </a:lnTo>
                    <a:lnTo>
                      <a:pt x="0" y="76200"/>
                    </a:lnTo>
                    <a:close/>
                  </a:path>
                </a:pathLst>
              </a:custGeom>
              <a:solidFill>
                <a:srgbClr val="000000"/>
              </a:solidFill>
            </p:spPr>
          </p:sp>
        </p:grpSp>
        <p:grpSp>
          <p:nvGrpSpPr>
            <p:cNvPr id="46" name="Group 46"/>
            <p:cNvGrpSpPr/>
            <p:nvPr/>
          </p:nvGrpSpPr>
          <p:grpSpPr>
            <a:xfrm rot="-10800000">
              <a:off x="0" y="1592218"/>
              <a:ext cx="389155" cy="312526"/>
              <a:chOff x="0" y="0"/>
              <a:chExt cx="706752" cy="508000"/>
            </a:xfrm>
          </p:grpSpPr>
          <p:sp>
            <p:nvSpPr>
              <p:cNvPr id="47" name="Freeform 47"/>
              <p:cNvSpPr/>
              <p:nvPr/>
            </p:nvSpPr>
            <p:spPr>
              <a:xfrm>
                <a:off x="0" y="215900"/>
                <a:ext cx="706752" cy="76200"/>
              </a:xfrm>
              <a:custGeom>
                <a:avLst/>
                <a:gdLst/>
                <a:ahLst/>
                <a:cxnLst/>
                <a:rect l="l" t="t" r="r" b="b"/>
                <a:pathLst>
                  <a:path w="706752" h="76200">
                    <a:moveTo>
                      <a:pt x="0" y="0"/>
                    </a:moveTo>
                    <a:lnTo>
                      <a:pt x="706752" y="0"/>
                    </a:lnTo>
                    <a:lnTo>
                      <a:pt x="706752" y="76200"/>
                    </a:lnTo>
                    <a:lnTo>
                      <a:pt x="0" y="76200"/>
                    </a:lnTo>
                    <a:close/>
                  </a:path>
                </a:pathLst>
              </a:custGeom>
              <a:solidFill>
                <a:srgbClr val="000000"/>
              </a:solidFill>
            </p:spPr>
          </p:sp>
        </p:grpSp>
        <p:grpSp>
          <p:nvGrpSpPr>
            <p:cNvPr id="48" name="Group 48"/>
            <p:cNvGrpSpPr/>
            <p:nvPr/>
          </p:nvGrpSpPr>
          <p:grpSpPr>
            <a:xfrm rot="-10800000">
              <a:off x="3107808" y="1592218"/>
              <a:ext cx="389155" cy="312526"/>
              <a:chOff x="0" y="0"/>
              <a:chExt cx="706752" cy="508000"/>
            </a:xfrm>
          </p:grpSpPr>
          <p:sp>
            <p:nvSpPr>
              <p:cNvPr id="49" name="Freeform 49"/>
              <p:cNvSpPr/>
              <p:nvPr/>
            </p:nvSpPr>
            <p:spPr>
              <a:xfrm>
                <a:off x="0" y="215900"/>
                <a:ext cx="706752" cy="76200"/>
              </a:xfrm>
              <a:custGeom>
                <a:avLst/>
                <a:gdLst/>
                <a:ahLst/>
                <a:cxnLst/>
                <a:rect l="l" t="t" r="r" b="b"/>
                <a:pathLst>
                  <a:path w="706752" h="76200">
                    <a:moveTo>
                      <a:pt x="0" y="0"/>
                    </a:moveTo>
                    <a:lnTo>
                      <a:pt x="706752" y="0"/>
                    </a:lnTo>
                    <a:lnTo>
                      <a:pt x="706752" y="76200"/>
                    </a:lnTo>
                    <a:lnTo>
                      <a:pt x="0" y="76200"/>
                    </a:lnTo>
                    <a:close/>
                  </a:path>
                </a:pathLst>
              </a:custGeom>
              <a:solidFill>
                <a:srgbClr val="000000"/>
              </a:solidFill>
            </p:spPr>
          </p:sp>
        </p:grpSp>
        <p:grpSp>
          <p:nvGrpSpPr>
            <p:cNvPr id="50" name="Group 50"/>
            <p:cNvGrpSpPr/>
            <p:nvPr/>
          </p:nvGrpSpPr>
          <p:grpSpPr>
            <a:xfrm rot="7314931">
              <a:off x="732404" y="2911216"/>
              <a:ext cx="389155" cy="312526"/>
              <a:chOff x="0" y="0"/>
              <a:chExt cx="706752" cy="508000"/>
            </a:xfrm>
          </p:grpSpPr>
          <p:sp>
            <p:nvSpPr>
              <p:cNvPr id="51" name="Freeform 51"/>
              <p:cNvSpPr/>
              <p:nvPr/>
            </p:nvSpPr>
            <p:spPr>
              <a:xfrm>
                <a:off x="0" y="215900"/>
                <a:ext cx="706752" cy="76200"/>
              </a:xfrm>
              <a:custGeom>
                <a:avLst/>
                <a:gdLst/>
                <a:ahLst/>
                <a:cxnLst/>
                <a:rect l="l" t="t" r="r" b="b"/>
                <a:pathLst>
                  <a:path w="706752" h="76200">
                    <a:moveTo>
                      <a:pt x="0" y="0"/>
                    </a:moveTo>
                    <a:lnTo>
                      <a:pt x="706752" y="0"/>
                    </a:lnTo>
                    <a:lnTo>
                      <a:pt x="706752" y="76200"/>
                    </a:lnTo>
                    <a:lnTo>
                      <a:pt x="0" y="76200"/>
                    </a:lnTo>
                    <a:close/>
                  </a:path>
                </a:pathLst>
              </a:custGeom>
              <a:solidFill>
                <a:srgbClr val="000000"/>
              </a:solidFill>
            </p:spPr>
          </p:sp>
        </p:grpSp>
        <p:grpSp>
          <p:nvGrpSpPr>
            <p:cNvPr id="52" name="Group 52"/>
            <p:cNvGrpSpPr/>
            <p:nvPr/>
          </p:nvGrpSpPr>
          <p:grpSpPr>
            <a:xfrm rot="7314931">
              <a:off x="2375404" y="273220"/>
              <a:ext cx="389155" cy="312526"/>
              <a:chOff x="0" y="0"/>
              <a:chExt cx="706752" cy="508000"/>
            </a:xfrm>
          </p:grpSpPr>
          <p:sp>
            <p:nvSpPr>
              <p:cNvPr id="53" name="Freeform 53"/>
              <p:cNvSpPr/>
              <p:nvPr/>
            </p:nvSpPr>
            <p:spPr>
              <a:xfrm>
                <a:off x="0" y="215900"/>
                <a:ext cx="706752" cy="76200"/>
              </a:xfrm>
              <a:custGeom>
                <a:avLst/>
                <a:gdLst/>
                <a:ahLst/>
                <a:cxnLst/>
                <a:rect l="l" t="t" r="r" b="b"/>
                <a:pathLst>
                  <a:path w="706752" h="76200">
                    <a:moveTo>
                      <a:pt x="0" y="0"/>
                    </a:moveTo>
                    <a:lnTo>
                      <a:pt x="706752" y="0"/>
                    </a:lnTo>
                    <a:lnTo>
                      <a:pt x="706752" y="76200"/>
                    </a:lnTo>
                    <a:lnTo>
                      <a:pt x="0" y="76200"/>
                    </a:lnTo>
                    <a:close/>
                  </a:path>
                </a:pathLst>
              </a:custGeom>
              <a:solidFill>
                <a:srgbClr val="000000"/>
              </a:solidFill>
            </p:spPr>
          </p:sp>
        </p:grpSp>
        <p:grpSp>
          <p:nvGrpSpPr>
            <p:cNvPr id="54" name="Group 54"/>
            <p:cNvGrpSpPr/>
            <p:nvPr/>
          </p:nvGrpSpPr>
          <p:grpSpPr>
            <a:xfrm rot="-8885068">
              <a:off x="234906" y="770718"/>
              <a:ext cx="389155" cy="312526"/>
              <a:chOff x="0" y="0"/>
              <a:chExt cx="706752" cy="508000"/>
            </a:xfrm>
          </p:grpSpPr>
          <p:sp>
            <p:nvSpPr>
              <p:cNvPr id="55" name="Freeform 55"/>
              <p:cNvSpPr/>
              <p:nvPr/>
            </p:nvSpPr>
            <p:spPr>
              <a:xfrm>
                <a:off x="0" y="215900"/>
                <a:ext cx="706752" cy="76200"/>
              </a:xfrm>
              <a:custGeom>
                <a:avLst/>
                <a:gdLst/>
                <a:ahLst/>
                <a:cxnLst/>
                <a:rect l="l" t="t" r="r" b="b"/>
                <a:pathLst>
                  <a:path w="706752" h="76200">
                    <a:moveTo>
                      <a:pt x="0" y="0"/>
                    </a:moveTo>
                    <a:lnTo>
                      <a:pt x="706752" y="0"/>
                    </a:lnTo>
                    <a:lnTo>
                      <a:pt x="706752" y="76200"/>
                    </a:lnTo>
                    <a:lnTo>
                      <a:pt x="0" y="76200"/>
                    </a:lnTo>
                    <a:close/>
                  </a:path>
                </a:pathLst>
              </a:custGeom>
              <a:solidFill>
                <a:srgbClr val="000000"/>
              </a:solidFill>
            </p:spPr>
          </p:sp>
        </p:grpSp>
        <p:grpSp>
          <p:nvGrpSpPr>
            <p:cNvPr id="56" name="Group 56"/>
            <p:cNvGrpSpPr/>
            <p:nvPr/>
          </p:nvGrpSpPr>
          <p:grpSpPr>
            <a:xfrm rot="-8885068">
              <a:off x="2872902" y="2413718"/>
              <a:ext cx="389155" cy="312526"/>
              <a:chOff x="0" y="0"/>
              <a:chExt cx="706752" cy="508000"/>
            </a:xfrm>
          </p:grpSpPr>
          <p:sp>
            <p:nvSpPr>
              <p:cNvPr id="57" name="Freeform 57"/>
              <p:cNvSpPr/>
              <p:nvPr/>
            </p:nvSpPr>
            <p:spPr>
              <a:xfrm>
                <a:off x="0" y="215900"/>
                <a:ext cx="706752" cy="76200"/>
              </a:xfrm>
              <a:custGeom>
                <a:avLst/>
                <a:gdLst/>
                <a:ahLst/>
                <a:cxnLst/>
                <a:rect l="l" t="t" r="r" b="b"/>
                <a:pathLst>
                  <a:path w="706752" h="76200">
                    <a:moveTo>
                      <a:pt x="0" y="0"/>
                    </a:moveTo>
                    <a:lnTo>
                      <a:pt x="706752" y="0"/>
                    </a:lnTo>
                    <a:lnTo>
                      <a:pt x="706752" y="76200"/>
                    </a:lnTo>
                    <a:lnTo>
                      <a:pt x="0" y="76200"/>
                    </a:lnTo>
                    <a:close/>
                  </a:path>
                </a:pathLst>
              </a:custGeom>
              <a:solidFill>
                <a:srgbClr val="000000"/>
              </a:solidFill>
            </p:spPr>
          </p:sp>
        </p:grpSp>
        <p:grpSp>
          <p:nvGrpSpPr>
            <p:cNvPr id="58" name="Group 58"/>
            <p:cNvGrpSpPr/>
            <p:nvPr/>
          </p:nvGrpSpPr>
          <p:grpSpPr>
            <a:xfrm rot="9043094">
              <a:off x="198550" y="2352240"/>
              <a:ext cx="389155" cy="312526"/>
              <a:chOff x="0" y="0"/>
              <a:chExt cx="706752" cy="508000"/>
            </a:xfrm>
          </p:grpSpPr>
          <p:sp>
            <p:nvSpPr>
              <p:cNvPr id="59" name="Freeform 59"/>
              <p:cNvSpPr/>
              <p:nvPr/>
            </p:nvSpPr>
            <p:spPr>
              <a:xfrm>
                <a:off x="0" y="215900"/>
                <a:ext cx="706752" cy="76200"/>
              </a:xfrm>
              <a:custGeom>
                <a:avLst/>
                <a:gdLst/>
                <a:ahLst/>
                <a:cxnLst/>
                <a:rect l="l" t="t" r="r" b="b"/>
                <a:pathLst>
                  <a:path w="706752" h="76200">
                    <a:moveTo>
                      <a:pt x="0" y="0"/>
                    </a:moveTo>
                    <a:lnTo>
                      <a:pt x="706752" y="0"/>
                    </a:lnTo>
                    <a:lnTo>
                      <a:pt x="706752" y="76200"/>
                    </a:lnTo>
                    <a:lnTo>
                      <a:pt x="0" y="76200"/>
                    </a:lnTo>
                    <a:close/>
                  </a:path>
                </a:pathLst>
              </a:custGeom>
              <a:solidFill>
                <a:srgbClr val="000000"/>
              </a:solidFill>
            </p:spPr>
          </p:sp>
        </p:grpSp>
        <p:grpSp>
          <p:nvGrpSpPr>
            <p:cNvPr id="60" name="Group 60"/>
            <p:cNvGrpSpPr/>
            <p:nvPr/>
          </p:nvGrpSpPr>
          <p:grpSpPr>
            <a:xfrm rot="9043094">
              <a:off x="2909258" y="832196"/>
              <a:ext cx="389155" cy="312526"/>
              <a:chOff x="0" y="0"/>
              <a:chExt cx="706752" cy="508000"/>
            </a:xfrm>
          </p:grpSpPr>
          <p:sp>
            <p:nvSpPr>
              <p:cNvPr id="61" name="Freeform 61"/>
              <p:cNvSpPr/>
              <p:nvPr/>
            </p:nvSpPr>
            <p:spPr>
              <a:xfrm>
                <a:off x="0" y="215900"/>
                <a:ext cx="706752" cy="76200"/>
              </a:xfrm>
              <a:custGeom>
                <a:avLst/>
                <a:gdLst/>
                <a:ahLst/>
                <a:cxnLst/>
                <a:rect l="l" t="t" r="r" b="b"/>
                <a:pathLst>
                  <a:path w="706752" h="76200">
                    <a:moveTo>
                      <a:pt x="0" y="0"/>
                    </a:moveTo>
                    <a:lnTo>
                      <a:pt x="706752" y="0"/>
                    </a:lnTo>
                    <a:lnTo>
                      <a:pt x="706752" y="76200"/>
                    </a:lnTo>
                    <a:lnTo>
                      <a:pt x="0" y="76200"/>
                    </a:lnTo>
                    <a:close/>
                  </a:path>
                </a:pathLst>
              </a:custGeom>
              <a:solidFill>
                <a:srgbClr val="000000"/>
              </a:solidFill>
            </p:spPr>
          </p:sp>
        </p:grpSp>
        <p:grpSp>
          <p:nvGrpSpPr>
            <p:cNvPr id="62" name="Group 62"/>
            <p:cNvGrpSpPr/>
            <p:nvPr/>
          </p:nvGrpSpPr>
          <p:grpSpPr>
            <a:xfrm rot="-7156905">
              <a:off x="793882" y="236864"/>
              <a:ext cx="389155" cy="312526"/>
              <a:chOff x="0" y="0"/>
              <a:chExt cx="706752" cy="508000"/>
            </a:xfrm>
          </p:grpSpPr>
          <p:sp>
            <p:nvSpPr>
              <p:cNvPr id="63" name="Freeform 63"/>
              <p:cNvSpPr/>
              <p:nvPr/>
            </p:nvSpPr>
            <p:spPr>
              <a:xfrm>
                <a:off x="0" y="215900"/>
                <a:ext cx="706752" cy="76200"/>
              </a:xfrm>
              <a:custGeom>
                <a:avLst/>
                <a:gdLst/>
                <a:ahLst/>
                <a:cxnLst/>
                <a:rect l="l" t="t" r="r" b="b"/>
                <a:pathLst>
                  <a:path w="706752" h="76200">
                    <a:moveTo>
                      <a:pt x="0" y="0"/>
                    </a:moveTo>
                    <a:lnTo>
                      <a:pt x="706752" y="0"/>
                    </a:lnTo>
                    <a:lnTo>
                      <a:pt x="706752" y="76200"/>
                    </a:lnTo>
                    <a:lnTo>
                      <a:pt x="0" y="76200"/>
                    </a:lnTo>
                    <a:close/>
                  </a:path>
                </a:pathLst>
              </a:custGeom>
              <a:solidFill>
                <a:srgbClr val="000000"/>
              </a:solidFill>
            </p:spPr>
          </p:sp>
        </p:grpSp>
        <p:grpSp>
          <p:nvGrpSpPr>
            <p:cNvPr id="64" name="Group 64"/>
            <p:cNvGrpSpPr/>
            <p:nvPr/>
          </p:nvGrpSpPr>
          <p:grpSpPr>
            <a:xfrm rot="-7156905">
              <a:off x="2313926" y="2947572"/>
              <a:ext cx="389155" cy="312526"/>
              <a:chOff x="0" y="0"/>
              <a:chExt cx="706752" cy="508000"/>
            </a:xfrm>
          </p:grpSpPr>
          <p:sp>
            <p:nvSpPr>
              <p:cNvPr id="65" name="Freeform 65"/>
              <p:cNvSpPr/>
              <p:nvPr/>
            </p:nvSpPr>
            <p:spPr>
              <a:xfrm>
                <a:off x="0" y="215900"/>
                <a:ext cx="706752" cy="76200"/>
              </a:xfrm>
              <a:custGeom>
                <a:avLst/>
                <a:gdLst/>
                <a:ahLst/>
                <a:cxnLst/>
                <a:rect l="l" t="t" r="r" b="b"/>
                <a:pathLst>
                  <a:path w="706752" h="76200">
                    <a:moveTo>
                      <a:pt x="0" y="0"/>
                    </a:moveTo>
                    <a:lnTo>
                      <a:pt x="706752" y="0"/>
                    </a:lnTo>
                    <a:lnTo>
                      <a:pt x="706752" y="76200"/>
                    </a:lnTo>
                    <a:lnTo>
                      <a:pt x="0" y="76200"/>
                    </a:lnTo>
                    <a:close/>
                  </a:path>
                </a:pathLst>
              </a:custGeom>
              <a:solidFill>
                <a:srgbClr val="000000"/>
              </a:solidFill>
            </p:spPr>
          </p:sp>
        </p:grpSp>
      </p:grpSp>
      <p:grpSp>
        <p:nvGrpSpPr>
          <p:cNvPr id="66" name="Group 66"/>
          <p:cNvGrpSpPr/>
          <p:nvPr/>
        </p:nvGrpSpPr>
        <p:grpSpPr>
          <a:xfrm>
            <a:off x="7832639" y="4295517"/>
            <a:ext cx="2622722" cy="2622722"/>
            <a:chOff x="0" y="0"/>
            <a:chExt cx="3496963" cy="3496963"/>
          </a:xfrm>
        </p:grpSpPr>
        <p:grpSp>
          <p:nvGrpSpPr>
            <p:cNvPr id="67" name="Group 67"/>
            <p:cNvGrpSpPr/>
            <p:nvPr/>
          </p:nvGrpSpPr>
          <p:grpSpPr>
            <a:xfrm rot="5400000">
              <a:off x="1553904" y="3146122"/>
              <a:ext cx="389155" cy="312526"/>
              <a:chOff x="0" y="0"/>
              <a:chExt cx="706752" cy="508000"/>
            </a:xfrm>
          </p:grpSpPr>
          <p:sp>
            <p:nvSpPr>
              <p:cNvPr id="68" name="Freeform 68"/>
              <p:cNvSpPr/>
              <p:nvPr/>
            </p:nvSpPr>
            <p:spPr>
              <a:xfrm>
                <a:off x="0" y="215900"/>
                <a:ext cx="706752" cy="76200"/>
              </a:xfrm>
              <a:custGeom>
                <a:avLst/>
                <a:gdLst/>
                <a:ahLst/>
                <a:cxnLst/>
                <a:rect l="l" t="t" r="r" b="b"/>
                <a:pathLst>
                  <a:path w="706752" h="76200">
                    <a:moveTo>
                      <a:pt x="0" y="0"/>
                    </a:moveTo>
                    <a:lnTo>
                      <a:pt x="706752" y="0"/>
                    </a:lnTo>
                    <a:lnTo>
                      <a:pt x="706752" y="76200"/>
                    </a:lnTo>
                    <a:lnTo>
                      <a:pt x="0" y="76200"/>
                    </a:lnTo>
                    <a:close/>
                  </a:path>
                </a:pathLst>
              </a:custGeom>
              <a:solidFill>
                <a:srgbClr val="000000"/>
              </a:solidFill>
            </p:spPr>
          </p:sp>
        </p:grpSp>
        <p:grpSp>
          <p:nvGrpSpPr>
            <p:cNvPr id="69" name="Group 69"/>
            <p:cNvGrpSpPr/>
            <p:nvPr/>
          </p:nvGrpSpPr>
          <p:grpSpPr>
            <a:xfrm rot="5400000">
              <a:off x="1553904" y="38314"/>
              <a:ext cx="389155" cy="312526"/>
              <a:chOff x="0" y="0"/>
              <a:chExt cx="706752" cy="508000"/>
            </a:xfrm>
          </p:grpSpPr>
          <p:sp>
            <p:nvSpPr>
              <p:cNvPr id="70" name="Freeform 70"/>
              <p:cNvSpPr/>
              <p:nvPr/>
            </p:nvSpPr>
            <p:spPr>
              <a:xfrm>
                <a:off x="0" y="215900"/>
                <a:ext cx="706752" cy="76200"/>
              </a:xfrm>
              <a:custGeom>
                <a:avLst/>
                <a:gdLst/>
                <a:ahLst/>
                <a:cxnLst/>
                <a:rect l="l" t="t" r="r" b="b"/>
                <a:pathLst>
                  <a:path w="706752" h="76200">
                    <a:moveTo>
                      <a:pt x="0" y="0"/>
                    </a:moveTo>
                    <a:lnTo>
                      <a:pt x="706752" y="0"/>
                    </a:lnTo>
                    <a:lnTo>
                      <a:pt x="706752" y="76200"/>
                    </a:lnTo>
                    <a:lnTo>
                      <a:pt x="0" y="76200"/>
                    </a:lnTo>
                    <a:close/>
                  </a:path>
                </a:pathLst>
              </a:custGeom>
              <a:solidFill>
                <a:srgbClr val="000000"/>
              </a:solidFill>
            </p:spPr>
          </p:sp>
        </p:grpSp>
        <p:grpSp>
          <p:nvGrpSpPr>
            <p:cNvPr id="71" name="Group 71"/>
            <p:cNvGrpSpPr/>
            <p:nvPr/>
          </p:nvGrpSpPr>
          <p:grpSpPr>
            <a:xfrm rot="-10800000">
              <a:off x="0" y="1592218"/>
              <a:ext cx="389155" cy="312526"/>
              <a:chOff x="0" y="0"/>
              <a:chExt cx="706752" cy="508000"/>
            </a:xfrm>
          </p:grpSpPr>
          <p:sp>
            <p:nvSpPr>
              <p:cNvPr id="72" name="Freeform 72"/>
              <p:cNvSpPr/>
              <p:nvPr/>
            </p:nvSpPr>
            <p:spPr>
              <a:xfrm>
                <a:off x="0" y="215900"/>
                <a:ext cx="706752" cy="76200"/>
              </a:xfrm>
              <a:custGeom>
                <a:avLst/>
                <a:gdLst/>
                <a:ahLst/>
                <a:cxnLst/>
                <a:rect l="l" t="t" r="r" b="b"/>
                <a:pathLst>
                  <a:path w="706752" h="76200">
                    <a:moveTo>
                      <a:pt x="0" y="0"/>
                    </a:moveTo>
                    <a:lnTo>
                      <a:pt x="706752" y="0"/>
                    </a:lnTo>
                    <a:lnTo>
                      <a:pt x="706752" y="76200"/>
                    </a:lnTo>
                    <a:lnTo>
                      <a:pt x="0" y="76200"/>
                    </a:lnTo>
                    <a:close/>
                  </a:path>
                </a:pathLst>
              </a:custGeom>
              <a:solidFill>
                <a:srgbClr val="000000"/>
              </a:solidFill>
            </p:spPr>
          </p:sp>
        </p:grpSp>
        <p:grpSp>
          <p:nvGrpSpPr>
            <p:cNvPr id="73" name="Group 73"/>
            <p:cNvGrpSpPr/>
            <p:nvPr/>
          </p:nvGrpSpPr>
          <p:grpSpPr>
            <a:xfrm rot="-10800000">
              <a:off x="3107808" y="1592218"/>
              <a:ext cx="389155" cy="312526"/>
              <a:chOff x="0" y="0"/>
              <a:chExt cx="706752" cy="508000"/>
            </a:xfrm>
          </p:grpSpPr>
          <p:sp>
            <p:nvSpPr>
              <p:cNvPr id="74" name="Freeform 74"/>
              <p:cNvSpPr/>
              <p:nvPr/>
            </p:nvSpPr>
            <p:spPr>
              <a:xfrm>
                <a:off x="0" y="215900"/>
                <a:ext cx="706752" cy="76200"/>
              </a:xfrm>
              <a:custGeom>
                <a:avLst/>
                <a:gdLst/>
                <a:ahLst/>
                <a:cxnLst/>
                <a:rect l="l" t="t" r="r" b="b"/>
                <a:pathLst>
                  <a:path w="706752" h="76200">
                    <a:moveTo>
                      <a:pt x="0" y="0"/>
                    </a:moveTo>
                    <a:lnTo>
                      <a:pt x="706752" y="0"/>
                    </a:lnTo>
                    <a:lnTo>
                      <a:pt x="706752" y="76200"/>
                    </a:lnTo>
                    <a:lnTo>
                      <a:pt x="0" y="76200"/>
                    </a:lnTo>
                    <a:close/>
                  </a:path>
                </a:pathLst>
              </a:custGeom>
              <a:solidFill>
                <a:srgbClr val="000000"/>
              </a:solidFill>
            </p:spPr>
          </p:sp>
        </p:grpSp>
        <p:grpSp>
          <p:nvGrpSpPr>
            <p:cNvPr id="75" name="Group 75"/>
            <p:cNvGrpSpPr/>
            <p:nvPr/>
          </p:nvGrpSpPr>
          <p:grpSpPr>
            <a:xfrm rot="7314931">
              <a:off x="732404" y="2911216"/>
              <a:ext cx="389155" cy="312526"/>
              <a:chOff x="0" y="0"/>
              <a:chExt cx="706752" cy="508000"/>
            </a:xfrm>
          </p:grpSpPr>
          <p:sp>
            <p:nvSpPr>
              <p:cNvPr id="76" name="Freeform 76"/>
              <p:cNvSpPr/>
              <p:nvPr/>
            </p:nvSpPr>
            <p:spPr>
              <a:xfrm>
                <a:off x="0" y="215900"/>
                <a:ext cx="706752" cy="76200"/>
              </a:xfrm>
              <a:custGeom>
                <a:avLst/>
                <a:gdLst/>
                <a:ahLst/>
                <a:cxnLst/>
                <a:rect l="l" t="t" r="r" b="b"/>
                <a:pathLst>
                  <a:path w="706752" h="76200">
                    <a:moveTo>
                      <a:pt x="0" y="0"/>
                    </a:moveTo>
                    <a:lnTo>
                      <a:pt x="706752" y="0"/>
                    </a:lnTo>
                    <a:lnTo>
                      <a:pt x="706752" y="76200"/>
                    </a:lnTo>
                    <a:lnTo>
                      <a:pt x="0" y="76200"/>
                    </a:lnTo>
                    <a:close/>
                  </a:path>
                </a:pathLst>
              </a:custGeom>
              <a:solidFill>
                <a:srgbClr val="000000"/>
              </a:solidFill>
            </p:spPr>
          </p:sp>
        </p:grpSp>
        <p:grpSp>
          <p:nvGrpSpPr>
            <p:cNvPr id="77" name="Group 77"/>
            <p:cNvGrpSpPr/>
            <p:nvPr/>
          </p:nvGrpSpPr>
          <p:grpSpPr>
            <a:xfrm rot="7314931">
              <a:off x="2375404" y="273220"/>
              <a:ext cx="389155" cy="312526"/>
              <a:chOff x="0" y="0"/>
              <a:chExt cx="706752" cy="508000"/>
            </a:xfrm>
          </p:grpSpPr>
          <p:sp>
            <p:nvSpPr>
              <p:cNvPr id="78" name="Freeform 78"/>
              <p:cNvSpPr/>
              <p:nvPr/>
            </p:nvSpPr>
            <p:spPr>
              <a:xfrm>
                <a:off x="0" y="215900"/>
                <a:ext cx="706752" cy="76200"/>
              </a:xfrm>
              <a:custGeom>
                <a:avLst/>
                <a:gdLst/>
                <a:ahLst/>
                <a:cxnLst/>
                <a:rect l="l" t="t" r="r" b="b"/>
                <a:pathLst>
                  <a:path w="706752" h="76200">
                    <a:moveTo>
                      <a:pt x="0" y="0"/>
                    </a:moveTo>
                    <a:lnTo>
                      <a:pt x="706752" y="0"/>
                    </a:lnTo>
                    <a:lnTo>
                      <a:pt x="706752" y="76200"/>
                    </a:lnTo>
                    <a:lnTo>
                      <a:pt x="0" y="76200"/>
                    </a:lnTo>
                    <a:close/>
                  </a:path>
                </a:pathLst>
              </a:custGeom>
              <a:solidFill>
                <a:srgbClr val="000000"/>
              </a:solidFill>
            </p:spPr>
          </p:sp>
        </p:grpSp>
        <p:grpSp>
          <p:nvGrpSpPr>
            <p:cNvPr id="79" name="Group 79"/>
            <p:cNvGrpSpPr/>
            <p:nvPr/>
          </p:nvGrpSpPr>
          <p:grpSpPr>
            <a:xfrm rot="-8885068">
              <a:off x="234906" y="770718"/>
              <a:ext cx="389155" cy="312526"/>
              <a:chOff x="0" y="0"/>
              <a:chExt cx="706752" cy="508000"/>
            </a:xfrm>
          </p:grpSpPr>
          <p:sp>
            <p:nvSpPr>
              <p:cNvPr id="80" name="Freeform 80"/>
              <p:cNvSpPr/>
              <p:nvPr/>
            </p:nvSpPr>
            <p:spPr>
              <a:xfrm>
                <a:off x="0" y="215900"/>
                <a:ext cx="706752" cy="76200"/>
              </a:xfrm>
              <a:custGeom>
                <a:avLst/>
                <a:gdLst/>
                <a:ahLst/>
                <a:cxnLst/>
                <a:rect l="l" t="t" r="r" b="b"/>
                <a:pathLst>
                  <a:path w="706752" h="76200">
                    <a:moveTo>
                      <a:pt x="0" y="0"/>
                    </a:moveTo>
                    <a:lnTo>
                      <a:pt x="706752" y="0"/>
                    </a:lnTo>
                    <a:lnTo>
                      <a:pt x="706752" y="76200"/>
                    </a:lnTo>
                    <a:lnTo>
                      <a:pt x="0" y="76200"/>
                    </a:lnTo>
                    <a:close/>
                  </a:path>
                </a:pathLst>
              </a:custGeom>
              <a:solidFill>
                <a:srgbClr val="000000"/>
              </a:solidFill>
            </p:spPr>
          </p:sp>
        </p:grpSp>
        <p:grpSp>
          <p:nvGrpSpPr>
            <p:cNvPr id="81" name="Group 81"/>
            <p:cNvGrpSpPr/>
            <p:nvPr/>
          </p:nvGrpSpPr>
          <p:grpSpPr>
            <a:xfrm rot="-8885068">
              <a:off x="2872902" y="2413718"/>
              <a:ext cx="389155" cy="312526"/>
              <a:chOff x="0" y="0"/>
              <a:chExt cx="706752" cy="508000"/>
            </a:xfrm>
          </p:grpSpPr>
          <p:sp>
            <p:nvSpPr>
              <p:cNvPr id="82" name="Freeform 82"/>
              <p:cNvSpPr/>
              <p:nvPr/>
            </p:nvSpPr>
            <p:spPr>
              <a:xfrm>
                <a:off x="0" y="215900"/>
                <a:ext cx="706752" cy="76200"/>
              </a:xfrm>
              <a:custGeom>
                <a:avLst/>
                <a:gdLst/>
                <a:ahLst/>
                <a:cxnLst/>
                <a:rect l="l" t="t" r="r" b="b"/>
                <a:pathLst>
                  <a:path w="706752" h="76200">
                    <a:moveTo>
                      <a:pt x="0" y="0"/>
                    </a:moveTo>
                    <a:lnTo>
                      <a:pt x="706752" y="0"/>
                    </a:lnTo>
                    <a:lnTo>
                      <a:pt x="706752" y="76200"/>
                    </a:lnTo>
                    <a:lnTo>
                      <a:pt x="0" y="76200"/>
                    </a:lnTo>
                    <a:close/>
                  </a:path>
                </a:pathLst>
              </a:custGeom>
              <a:solidFill>
                <a:srgbClr val="000000"/>
              </a:solidFill>
            </p:spPr>
          </p:sp>
        </p:grpSp>
        <p:grpSp>
          <p:nvGrpSpPr>
            <p:cNvPr id="83" name="Group 83"/>
            <p:cNvGrpSpPr/>
            <p:nvPr/>
          </p:nvGrpSpPr>
          <p:grpSpPr>
            <a:xfrm rot="9043094">
              <a:off x="198550" y="2352240"/>
              <a:ext cx="389155" cy="312526"/>
              <a:chOff x="0" y="0"/>
              <a:chExt cx="706752" cy="508000"/>
            </a:xfrm>
          </p:grpSpPr>
          <p:sp>
            <p:nvSpPr>
              <p:cNvPr id="84" name="Freeform 84"/>
              <p:cNvSpPr/>
              <p:nvPr/>
            </p:nvSpPr>
            <p:spPr>
              <a:xfrm>
                <a:off x="0" y="215900"/>
                <a:ext cx="706752" cy="76200"/>
              </a:xfrm>
              <a:custGeom>
                <a:avLst/>
                <a:gdLst/>
                <a:ahLst/>
                <a:cxnLst/>
                <a:rect l="l" t="t" r="r" b="b"/>
                <a:pathLst>
                  <a:path w="706752" h="76200">
                    <a:moveTo>
                      <a:pt x="0" y="0"/>
                    </a:moveTo>
                    <a:lnTo>
                      <a:pt x="706752" y="0"/>
                    </a:lnTo>
                    <a:lnTo>
                      <a:pt x="706752" y="76200"/>
                    </a:lnTo>
                    <a:lnTo>
                      <a:pt x="0" y="76200"/>
                    </a:lnTo>
                    <a:close/>
                  </a:path>
                </a:pathLst>
              </a:custGeom>
              <a:solidFill>
                <a:srgbClr val="000000"/>
              </a:solidFill>
            </p:spPr>
          </p:sp>
        </p:grpSp>
        <p:grpSp>
          <p:nvGrpSpPr>
            <p:cNvPr id="85" name="Group 85"/>
            <p:cNvGrpSpPr/>
            <p:nvPr/>
          </p:nvGrpSpPr>
          <p:grpSpPr>
            <a:xfrm rot="9043094">
              <a:off x="2909258" y="832196"/>
              <a:ext cx="389155" cy="312526"/>
              <a:chOff x="0" y="0"/>
              <a:chExt cx="706752" cy="508000"/>
            </a:xfrm>
          </p:grpSpPr>
          <p:sp>
            <p:nvSpPr>
              <p:cNvPr id="86" name="Freeform 86"/>
              <p:cNvSpPr/>
              <p:nvPr/>
            </p:nvSpPr>
            <p:spPr>
              <a:xfrm>
                <a:off x="0" y="215900"/>
                <a:ext cx="706752" cy="76200"/>
              </a:xfrm>
              <a:custGeom>
                <a:avLst/>
                <a:gdLst/>
                <a:ahLst/>
                <a:cxnLst/>
                <a:rect l="l" t="t" r="r" b="b"/>
                <a:pathLst>
                  <a:path w="706752" h="76200">
                    <a:moveTo>
                      <a:pt x="0" y="0"/>
                    </a:moveTo>
                    <a:lnTo>
                      <a:pt x="706752" y="0"/>
                    </a:lnTo>
                    <a:lnTo>
                      <a:pt x="706752" y="76200"/>
                    </a:lnTo>
                    <a:lnTo>
                      <a:pt x="0" y="76200"/>
                    </a:lnTo>
                    <a:close/>
                  </a:path>
                </a:pathLst>
              </a:custGeom>
              <a:solidFill>
                <a:srgbClr val="000000"/>
              </a:solidFill>
            </p:spPr>
          </p:sp>
        </p:grpSp>
        <p:grpSp>
          <p:nvGrpSpPr>
            <p:cNvPr id="87" name="Group 87"/>
            <p:cNvGrpSpPr/>
            <p:nvPr/>
          </p:nvGrpSpPr>
          <p:grpSpPr>
            <a:xfrm rot="-7156905">
              <a:off x="793882" y="236864"/>
              <a:ext cx="389155" cy="312526"/>
              <a:chOff x="0" y="0"/>
              <a:chExt cx="706752" cy="508000"/>
            </a:xfrm>
          </p:grpSpPr>
          <p:sp>
            <p:nvSpPr>
              <p:cNvPr id="88" name="Freeform 88"/>
              <p:cNvSpPr/>
              <p:nvPr/>
            </p:nvSpPr>
            <p:spPr>
              <a:xfrm>
                <a:off x="0" y="215900"/>
                <a:ext cx="706752" cy="76200"/>
              </a:xfrm>
              <a:custGeom>
                <a:avLst/>
                <a:gdLst/>
                <a:ahLst/>
                <a:cxnLst/>
                <a:rect l="l" t="t" r="r" b="b"/>
                <a:pathLst>
                  <a:path w="706752" h="76200">
                    <a:moveTo>
                      <a:pt x="0" y="0"/>
                    </a:moveTo>
                    <a:lnTo>
                      <a:pt x="706752" y="0"/>
                    </a:lnTo>
                    <a:lnTo>
                      <a:pt x="706752" y="76200"/>
                    </a:lnTo>
                    <a:lnTo>
                      <a:pt x="0" y="76200"/>
                    </a:lnTo>
                    <a:close/>
                  </a:path>
                </a:pathLst>
              </a:custGeom>
              <a:solidFill>
                <a:srgbClr val="000000"/>
              </a:solidFill>
            </p:spPr>
          </p:sp>
        </p:grpSp>
        <p:grpSp>
          <p:nvGrpSpPr>
            <p:cNvPr id="89" name="Group 89"/>
            <p:cNvGrpSpPr/>
            <p:nvPr/>
          </p:nvGrpSpPr>
          <p:grpSpPr>
            <a:xfrm rot="-7156905">
              <a:off x="2313926" y="2947572"/>
              <a:ext cx="389155" cy="312526"/>
              <a:chOff x="0" y="0"/>
              <a:chExt cx="706752" cy="508000"/>
            </a:xfrm>
          </p:grpSpPr>
          <p:sp>
            <p:nvSpPr>
              <p:cNvPr id="90" name="Freeform 90"/>
              <p:cNvSpPr/>
              <p:nvPr/>
            </p:nvSpPr>
            <p:spPr>
              <a:xfrm>
                <a:off x="0" y="215900"/>
                <a:ext cx="706752" cy="76200"/>
              </a:xfrm>
              <a:custGeom>
                <a:avLst/>
                <a:gdLst/>
                <a:ahLst/>
                <a:cxnLst/>
                <a:rect l="l" t="t" r="r" b="b"/>
                <a:pathLst>
                  <a:path w="706752" h="76200">
                    <a:moveTo>
                      <a:pt x="0" y="0"/>
                    </a:moveTo>
                    <a:lnTo>
                      <a:pt x="706752" y="0"/>
                    </a:lnTo>
                    <a:lnTo>
                      <a:pt x="706752" y="76200"/>
                    </a:lnTo>
                    <a:lnTo>
                      <a:pt x="0" y="76200"/>
                    </a:lnTo>
                    <a:close/>
                  </a:path>
                </a:pathLst>
              </a:custGeom>
              <a:solidFill>
                <a:srgbClr val="000000"/>
              </a:solidFill>
            </p:spPr>
          </p:sp>
        </p:grpSp>
      </p:grpSp>
      <p:sp>
        <p:nvSpPr>
          <p:cNvPr id="91" name="TextBox 91"/>
          <p:cNvSpPr txBox="1"/>
          <p:nvPr/>
        </p:nvSpPr>
        <p:spPr>
          <a:xfrm>
            <a:off x="7954026" y="4755761"/>
            <a:ext cx="2379948" cy="1935629"/>
          </a:xfrm>
          <a:prstGeom prst="rect">
            <a:avLst/>
          </a:prstGeom>
        </p:spPr>
        <p:txBody>
          <a:bodyPr lIns="0" tIns="0" rIns="0" bIns="0" rtlCol="0" anchor="t">
            <a:spAutoFit/>
          </a:bodyPr>
          <a:lstStyle/>
          <a:p>
            <a:pPr algn="ctr">
              <a:lnSpc>
                <a:spcPts val="8483"/>
              </a:lnSpc>
            </a:pPr>
            <a:r>
              <a:rPr lang="en-US" sz="6059" dirty="0">
                <a:solidFill>
                  <a:srgbClr val="EFA452"/>
                </a:solidFill>
                <a:latin typeface="Roboto Bold"/>
              </a:rPr>
              <a:t>30%</a:t>
            </a:r>
          </a:p>
          <a:p>
            <a:pPr algn="ctr">
              <a:lnSpc>
                <a:spcPts val="3817"/>
              </a:lnSpc>
            </a:pPr>
            <a:r>
              <a:rPr lang="en-US" sz="2727" dirty="0">
                <a:solidFill>
                  <a:srgbClr val="EFA452"/>
                </a:solidFill>
                <a:latin typeface="Roboto Bold"/>
              </a:rPr>
              <a:t>WANTS</a:t>
            </a:r>
          </a:p>
          <a:p>
            <a:pPr algn="ctr">
              <a:lnSpc>
                <a:spcPts val="2827"/>
              </a:lnSpc>
              <a:spcBef>
                <a:spcPct val="0"/>
              </a:spcBef>
            </a:pPr>
            <a:endParaRPr lang="en-US" sz="2727" dirty="0">
              <a:solidFill>
                <a:srgbClr val="EB1414"/>
              </a:solidFill>
              <a:latin typeface="Roboto Bold"/>
            </a:endParaRPr>
          </a:p>
        </p:txBody>
      </p:sp>
      <p:sp>
        <p:nvSpPr>
          <p:cNvPr id="92" name="TextBox 92"/>
          <p:cNvSpPr txBox="1"/>
          <p:nvPr/>
        </p:nvSpPr>
        <p:spPr>
          <a:xfrm>
            <a:off x="13829149" y="4755761"/>
            <a:ext cx="2379948" cy="1935629"/>
          </a:xfrm>
          <a:prstGeom prst="rect">
            <a:avLst/>
          </a:prstGeom>
        </p:spPr>
        <p:txBody>
          <a:bodyPr lIns="0" tIns="0" rIns="0" bIns="0" rtlCol="0" anchor="t">
            <a:spAutoFit/>
          </a:bodyPr>
          <a:lstStyle/>
          <a:p>
            <a:pPr algn="ctr">
              <a:lnSpc>
                <a:spcPts val="8483"/>
              </a:lnSpc>
            </a:pPr>
            <a:r>
              <a:rPr lang="en-US" sz="6059" dirty="0">
                <a:solidFill>
                  <a:srgbClr val="EFA452"/>
                </a:solidFill>
                <a:latin typeface="Roboto Bold"/>
              </a:rPr>
              <a:t>20%</a:t>
            </a:r>
          </a:p>
          <a:p>
            <a:pPr algn="ctr">
              <a:lnSpc>
                <a:spcPts val="3817"/>
              </a:lnSpc>
            </a:pPr>
            <a:r>
              <a:rPr lang="en-US" sz="2727" dirty="0">
                <a:solidFill>
                  <a:srgbClr val="EFA452"/>
                </a:solidFill>
                <a:latin typeface="Roboto Bold"/>
              </a:rPr>
              <a:t>SAVINGS</a:t>
            </a:r>
          </a:p>
          <a:p>
            <a:pPr algn="ctr">
              <a:lnSpc>
                <a:spcPts val="2827"/>
              </a:lnSpc>
              <a:spcBef>
                <a:spcPct val="0"/>
              </a:spcBef>
            </a:pPr>
            <a:endParaRPr lang="en-US" sz="2727" dirty="0">
              <a:solidFill>
                <a:srgbClr val="EB1414"/>
              </a:solidFill>
              <a:latin typeface="Roboto Bold"/>
            </a:endParaRPr>
          </a:p>
        </p:txBody>
      </p:sp>
      <p:sp>
        <p:nvSpPr>
          <p:cNvPr id="93" name="TextBox 93"/>
          <p:cNvSpPr txBox="1"/>
          <p:nvPr/>
        </p:nvSpPr>
        <p:spPr>
          <a:xfrm>
            <a:off x="1408827" y="8804275"/>
            <a:ext cx="4383246" cy="860425"/>
          </a:xfrm>
          <a:prstGeom prst="rect">
            <a:avLst/>
          </a:prstGeom>
        </p:spPr>
        <p:txBody>
          <a:bodyPr lIns="0" tIns="0" rIns="0" bIns="0" rtlCol="0" anchor="t">
            <a:spAutoFit/>
          </a:bodyPr>
          <a:lstStyle/>
          <a:p>
            <a:pPr algn="ctr">
              <a:lnSpc>
                <a:spcPts val="3499"/>
              </a:lnSpc>
            </a:pPr>
            <a:r>
              <a:rPr lang="en-US" sz="2499">
                <a:solidFill>
                  <a:srgbClr val="5C5A5B"/>
                </a:solidFill>
                <a:latin typeface="Roboto"/>
              </a:rPr>
              <a:t>Household bills, groceries, and </a:t>
            </a:r>
          </a:p>
          <a:p>
            <a:pPr algn="ctr">
              <a:lnSpc>
                <a:spcPts val="3499"/>
              </a:lnSpc>
              <a:spcBef>
                <a:spcPct val="0"/>
              </a:spcBef>
            </a:pPr>
            <a:r>
              <a:rPr lang="en-US" sz="2499">
                <a:solidFill>
                  <a:srgbClr val="5C5A5B"/>
                </a:solidFill>
                <a:latin typeface="Roboto"/>
              </a:rPr>
              <a:t>other necessities</a:t>
            </a:r>
          </a:p>
        </p:txBody>
      </p:sp>
      <p:sp>
        <p:nvSpPr>
          <p:cNvPr id="94" name="TextBox 94"/>
          <p:cNvSpPr txBox="1"/>
          <p:nvPr/>
        </p:nvSpPr>
        <p:spPr>
          <a:xfrm>
            <a:off x="7581662" y="8804275"/>
            <a:ext cx="3884930" cy="860425"/>
          </a:xfrm>
          <a:prstGeom prst="rect">
            <a:avLst/>
          </a:prstGeom>
        </p:spPr>
        <p:txBody>
          <a:bodyPr lIns="0" tIns="0" rIns="0" bIns="0" rtlCol="0" anchor="t">
            <a:spAutoFit/>
          </a:bodyPr>
          <a:lstStyle/>
          <a:p>
            <a:pPr algn="ctr">
              <a:lnSpc>
                <a:spcPts val="3499"/>
              </a:lnSpc>
            </a:pPr>
            <a:r>
              <a:rPr lang="en-US" sz="2499">
                <a:solidFill>
                  <a:srgbClr val="5C5A5B"/>
                </a:solidFill>
                <a:latin typeface="Roboto"/>
              </a:rPr>
              <a:t>Entertainment, restaurants, </a:t>
            </a:r>
          </a:p>
          <a:p>
            <a:pPr algn="ctr">
              <a:lnSpc>
                <a:spcPts val="3499"/>
              </a:lnSpc>
              <a:spcBef>
                <a:spcPct val="0"/>
              </a:spcBef>
            </a:pPr>
            <a:r>
              <a:rPr lang="en-US" sz="2499">
                <a:solidFill>
                  <a:srgbClr val="5C5A5B"/>
                </a:solidFill>
                <a:latin typeface="Roboto"/>
              </a:rPr>
              <a:t>shopping, etc.</a:t>
            </a:r>
          </a:p>
        </p:txBody>
      </p:sp>
      <p:sp>
        <p:nvSpPr>
          <p:cNvPr id="95" name="TextBox 95"/>
          <p:cNvSpPr txBox="1"/>
          <p:nvPr/>
        </p:nvSpPr>
        <p:spPr>
          <a:xfrm>
            <a:off x="12345670" y="8804275"/>
            <a:ext cx="5942330" cy="860425"/>
          </a:xfrm>
          <a:prstGeom prst="rect">
            <a:avLst/>
          </a:prstGeom>
        </p:spPr>
        <p:txBody>
          <a:bodyPr lIns="0" tIns="0" rIns="0" bIns="0" rtlCol="0" anchor="t">
            <a:spAutoFit/>
          </a:bodyPr>
          <a:lstStyle/>
          <a:p>
            <a:pPr algn="ctr">
              <a:lnSpc>
                <a:spcPts val="3499"/>
              </a:lnSpc>
              <a:spcBef>
                <a:spcPct val="0"/>
              </a:spcBef>
            </a:pPr>
            <a:r>
              <a:rPr lang="en-US" sz="2499">
                <a:solidFill>
                  <a:srgbClr val="5C5A5B"/>
                </a:solidFill>
                <a:latin typeface="Roboto"/>
              </a:rPr>
              <a:t>Emergency funds, debt repayments, retirement, investing, etc.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3622406" y="1028700"/>
            <a:ext cx="6268664" cy="5428381"/>
            <a:chOff x="0" y="0"/>
            <a:chExt cx="8358219" cy="7237841"/>
          </a:xfrm>
        </p:grpSpPr>
        <p:sp>
          <p:nvSpPr>
            <p:cNvPr id="3" name="Freeform 3"/>
            <p:cNvSpPr/>
            <p:nvPr/>
          </p:nvSpPr>
          <p:spPr>
            <a:xfrm>
              <a:off x="0" y="0"/>
              <a:ext cx="8358251" cy="7237857"/>
            </a:xfrm>
            <a:custGeom>
              <a:avLst/>
              <a:gdLst/>
              <a:ahLst/>
              <a:cxnLst/>
              <a:rect l="l" t="t" r="r" b="b"/>
              <a:pathLst>
                <a:path w="8358251" h="7237857">
                  <a:moveTo>
                    <a:pt x="6268720" y="0"/>
                  </a:moveTo>
                  <a:lnTo>
                    <a:pt x="2089531" y="0"/>
                  </a:lnTo>
                  <a:lnTo>
                    <a:pt x="0" y="3618865"/>
                  </a:lnTo>
                  <a:lnTo>
                    <a:pt x="2089531" y="7237857"/>
                  </a:lnTo>
                  <a:lnTo>
                    <a:pt x="6268720" y="7237857"/>
                  </a:lnTo>
                  <a:lnTo>
                    <a:pt x="8358251" y="3618865"/>
                  </a:lnTo>
                  <a:close/>
                </a:path>
              </a:pathLst>
            </a:custGeom>
            <a:blipFill>
              <a:blip r:embed="rId2"/>
              <a:stretch>
                <a:fillRect l="-10583" r="-10583"/>
              </a:stretch>
            </a:blipFill>
          </p:spPr>
        </p:sp>
      </p:grpSp>
      <p:grpSp>
        <p:nvGrpSpPr>
          <p:cNvPr id="4" name="Group 4"/>
          <p:cNvGrpSpPr/>
          <p:nvPr/>
        </p:nvGrpSpPr>
        <p:grpSpPr>
          <a:xfrm>
            <a:off x="0" y="7715250"/>
            <a:ext cx="18288000" cy="3086100"/>
            <a:chOff x="0" y="0"/>
            <a:chExt cx="4816593" cy="812800"/>
          </a:xfrm>
        </p:grpSpPr>
        <p:sp>
          <p:nvSpPr>
            <p:cNvPr id="5" name="Freeform 5"/>
            <p:cNvSpPr/>
            <p:nvPr/>
          </p:nvSpPr>
          <p:spPr>
            <a:xfrm>
              <a:off x="0" y="0"/>
              <a:ext cx="4816592" cy="812800"/>
            </a:xfrm>
            <a:custGeom>
              <a:avLst/>
              <a:gdLst/>
              <a:ahLst/>
              <a:cxnLst/>
              <a:rect l="l" t="t" r="r" b="b"/>
              <a:pathLst>
                <a:path w="4816592" h="812800">
                  <a:moveTo>
                    <a:pt x="0" y="0"/>
                  </a:moveTo>
                  <a:lnTo>
                    <a:pt x="4816592" y="0"/>
                  </a:lnTo>
                  <a:lnTo>
                    <a:pt x="4816592" y="812800"/>
                  </a:lnTo>
                  <a:lnTo>
                    <a:pt x="0" y="812800"/>
                  </a:lnTo>
                  <a:close/>
                </a:path>
              </a:pathLst>
            </a:custGeom>
            <a:solidFill>
              <a:srgbClr val="B1CE50"/>
            </a:solidFill>
          </p:spPr>
        </p:sp>
        <p:sp>
          <p:nvSpPr>
            <p:cNvPr id="6" name="TextBox 6"/>
            <p:cNvSpPr txBox="1"/>
            <p:nvPr/>
          </p:nvSpPr>
          <p:spPr>
            <a:xfrm>
              <a:off x="0" y="-38100"/>
              <a:ext cx="812800" cy="850900"/>
            </a:xfrm>
            <a:prstGeom prst="rect">
              <a:avLst/>
            </a:prstGeom>
          </p:spPr>
          <p:txBody>
            <a:bodyPr lIns="50800" tIns="50800" rIns="50800" bIns="50800" rtlCol="0" anchor="ctr"/>
            <a:lstStyle/>
            <a:p>
              <a:pPr algn="ctr">
                <a:lnSpc>
                  <a:spcPts val="2520"/>
                </a:lnSpc>
              </a:pPr>
              <a:endParaRPr/>
            </a:p>
          </p:txBody>
        </p:sp>
      </p:grpSp>
      <p:pic>
        <p:nvPicPr>
          <p:cNvPr id="7" name="Picture 7"/>
          <p:cNvPicPr>
            <a:picLocks noChangeAspect="1"/>
          </p:cNvPicPr>
          <p:nvPr/>
        </p:nvPicPr>
        <p:blipFill>
          <a:blip r:embed="rId3"/>
          <a:srcRect/>
          <a:stretch>
            <a:fillRect/>
          </a:stretch>
        </p:blipFill>
        <p:spPr>
          <a:xfrm>
            <a:off x="-1632480" y="-336246"/>
            <a:ext cx="4917677" cy="2729891"/>
          </a:xfrm>
          <a:prstGeom prst="rect">
            <a:avLst/>
          </a:prstGeom>
        </p:spPr>
      </p:pic>
      <p:sp>
        <p:nvSpPr>
          <p:cNvPr id="8" name="TextBox 8"/>
          <p:cNvSpPr txBox="1"/>
          <p:nvPr/>
        </p:nvSpPr>
        <p:spPr>
          <a:xfrm>
            <a:off x="2256653" y="3392678"/>
            <a:ext cx="9456893" cy="1750822"/>
          </a:xfrm>
          <a:prstGeom prst="rect">
            <a:avLst/>
          </a:prstGeom>
        </p:spPr>
        <p:txBody>
          <a:bodyPr lIns="0" tIns="0" rIns="0" bIns="0" rtlCol="0" anchor="t">
            <a:spAutoFit/>
          </a:bodyPr>
          <a:lstStyle/>
          <a:p>
            <a:pPr algn="l">
              <a:lnSpc>
                <a:spcPts val="14144"/>
              </a:lnSpc>
            </a:pPr>
            <a:r>
              <a:rPr lang="en-US" sz="10400" spc="104">
                <a:solidFill>
                  <a:srgbClr val="99D3DD"/>
                </a:solidFill>
                <a:latin typeface="Roboto Bold"/>
              </a:rPr>
              <a:t>Questions?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3"/>
          <p:cNvGrpSpPr/>
          <p:nvPr/>
        </p:nvGrpSpPr>
        <p:grpSpPr>
          <a:xfrm>
            <a:off x="17678400" y="-14288"/>
            <a:ext cx="3230419" cy="10491788"/>
            <a:chOff x="0" y="0"/>
            <a:chExt cx="850810" cy="2709333"/>
          </a:xfrm>
        </p:grpSpPr>
        <p:sp>
          <p:nvSpPr>
            <p:cNvPr id="3" name="Freeform 14"/>
            <p:cNvSpPr/>
            <p:nvPr/>
          </p:nvSpPr>
          <p:spPr>
            <a:xfrm>
              <a:off x="0" y="0"/>
              <a:ext cx="850810" cy="2709333"/>
            </a:xfrm>
            <a:custGeom>
              <a:avLst/>
              <a:gdLst/>
              <a:ahLst/>
              <a:cxnLst/>
              <a:rect l="l" t="t" r="r" b="b"/>
              <a:pathLst>
                <a:path w="850810" h="2709333">
                  <a:moveTo>
                    <a:pt x="0" y="0"/>
                  </a:moveTo>
                  <a:lnTo>
                    <a:pt x="850810" y="0"/>
                  </a:lnTo>
                  <a:lnTo>
                    <a:pt x="850810" y="2709333"/>
                  </a:lnTo>
                  <a:lnTo>
                    <a:pt x="0" y="2709333"/>
                  </a:lnTo>
                  <a:close/>
                </a:path>
              </a:pathLst>
            </a:custGeom>
            <a:solidFill>
              <a:srgbClr val="99D3DD"/>
            </a:solidFill>
          </p:spPr>
        </p:sp>
        <p:sp>
          <p:nvSpPr>
            <p:cNvPr id="4" name="TextBox 15"/>
            <p:cNvSpPr txBox="1"/>
            <p:nvPr/>
          </p:nvSpPr>
          <p:spPr>
            <a:xfrm>
              <a:off x="0" y="-38100"/>
              <a:ext cx="812800" cy="850900"/>
            </a:xfrm>
            <a:prstGeom prst="rect">
              <a:avLst/>
            </a:prstGeom>
          </p:spPr>
          <p:txBody>
            <a:bodyPr lIns="50800" tIns="50800" rIns="50800" bIns="50800" rtlCol="0" anchor="ctr"/>
            <a:lstStyle/>
            <a:p>
              <a:pPr algn="ctr">
                <a:lnSpc>
                  <a:spcPts val="2520"/>
                </a:lnSpc>
              </a:pPr>
              <a:endParaRPr/>
            </a:p>
          </p:txBody>
        </p:sp>
      </p:grpSp>
      <p:sp>
        <p:nvSpPr>
          <p:cNvPr id="5" name="TextBox 4"/>
          <p:cNvSpPr txBox="1"/>
          <p:nvPr/>
        </p:nvSpPr>
        <p:spPr>
          <a:xfrm>
            <a:off x="3905250" y="1404015"/>
            <a:ext cx="10477500" cy="7478970"/>
          </a:xfrm>
          <a:prstGeom prst="rect">
            <a:avLst/>
          </a:prstGeom>
          <a:noFill/>
        </p:spPr>
        <p:txBody>
          <a:bodyPr wrap="square" rtlCol="0">
            <a:spAutoFit/>
          </a:bodyPr>
          <a:lstStyle/>
          <a:p>
            <a:endParaRPr lang="en-US" sz="4800" dirty="0" smtClean="0">
              <a:solidFill>
                <a:schemeClr val="tx1">
                  <a:lumMod val="65000"/>
                  <a:lumOff val="35000"/>
                </a:schemeClr>
              </a:solidFill>
              <a:latin typeface="Roboto" panose="020B0604020202020204" charset="0"/>
              <a:ea typeface="Roboto" panose="020B0604020202020204" charset="0"/>
            </a:endParaRPr>
          </a:p>
          <a:p>
            <a:r>
              <a:rPr lang="en-US" sz="4800" dirty="0" smtClean="0">
                <a:solidFill>
                  <a:schemeClr val="tx1">
                    <a:lumMod val="65000"/>
                    <a:lumOff val="35000"/>
                  </a:schemeClr>
                </a:solidFill>
                <a:latin typeface="Roboto" panose="020B0604020202020204" charset="0"/>
                <a:ea typeface="Roboto" panose="020B0604020202020204" charset="0"/>
              </a:rPr>
              <a:t>A </a:t>
            </a:r>
            <a:r>
              <a:rPr lang="en-US" sz="4800" dirty="0">
                <a:solidFill>
                  <a:schemeClr val="tx1">
                    <a:lumMod val="65000"/>
                    <a:lumOff val="35000"/>
                  </a:schemeClr>
                </a:solidFill>
                <a:latin typeface="Roboto" panose="020B0604020202020204" charset="0"/>
                <a:ea typeface="Roboto" panose="020B0604020202020204" charset="0"/>
              </a:rPr>
              <a:t>spending plan is a guide you create</a:t>
            </a:r>
          </a:p>
          <a:p>
            <a:r>
              <a:rPr lang="en-US" sz="4800" dirty="0">
                <a:solidFill>
                  <a:schemeClr val="tx1">
                    <a:lumMod val="65000"/>
                    <a:lumOff val="35000"/>
                  </a:schemeClr>
                </a:solidFill>
                <a:latin typeface="Roboto" panose="020B0604020202020204" charset="0"/>
                <a:ea typeface="Roboto" panose="020B0604020202020204" charset="0"/>
              </a:rPr>
              <a:t>to help you decide how to </a:t>
            </a:r>
            <a:r>
              <a:rPr lang="en-US" sz="4800" dirty="0" smtClean="0">
                <a:solidFill>
                  <a:schemeClr val="tx1">
                    <a:lumMod val="65000"/>
                    <a:lumOff val="35000"/>
                  </a:schemeClr>
                </a:solidFill>
                <a:latin typeface="Roboto" panose="020B0604020202020204" charset="0"/>
                <a:ea typeface="Roboto" panose="020B0604020202020204" charset="0"/>
              </a:rPr>
              <a:t>spend your</a:t>
            </a:r>
            <a:endParaRPr lang="en-US" sz="4800" dirty="0">
              <a:solidFill>
                <a:schemeClr val="tx1">
                  <a:lumMod val="65000"/>
                  <a:lumOff val="35000"/>
                </a:schemeClr>
              </a:solidFill>
              <a:latin typeface="Roboto" panose="020B0604020202020204" charset="0"/>
              <a:ea typeface="Roboto" panose="020B0604020202020204" charset="0"/>
            </a:endParaRPr>
          </a:p>
          <a:p>
            <a:r>
              <a:rPr lang="en-US" sz="4800" dirty="0">
                <a:solidFill>
                  <a:schemeClr val="tx1">
                    <a:lumMod val="65000"/>
                    <a:lumOff val="35000"/>
                  </a:schemeClr>
                </a:solidFill>
                <a:latin typeface="Roboto" panose="020B0604020202020204" charset="0"/>
                <a:ea typeface="Roboto" panose="020B0604020202020204" charset="0"/>
              </a:rPr>
              <a:t>money</a:t>
            </a:r>
            <a:r>
              <a:rPr lang="en-US" sz="4800" dirty="0" smtClean="0">
                <a:solidFill>
                  <a:schemeClr val="tx1">
                    <a:lumMod val="65000"/>
                    <a:lumOff val="35000"/>
                  </a:schemeClr>
                </a:solidFill>
                <a:latin typeface="Roboto" panose="020B0604020202020204" charset="0"/>
                <a:ea typeface="Roboto" panose="020B0604020202020204" charset="0"/>
              </a:rPr>
              <a:t>.</a:t>
            </a:r>
          </a:p>
          <a:p>
            <a:endParaRPr lang="en-US" sz="4800" dirty="0">
              <a:solidFill>
                <a:schemeClr val="tx1">
                  <a:lumMod val="65000"/>
                  <a:lumOff val="35000"/>
                </a:schemeClr>
              </a:solidFill>
              <a:latin typeface="Roboto" panose="020B0604020202020204" charset="0"/>
              <a:ea typeface="Roboto" panose="020B0604020202020204" charset="0"/>
            </a:endParaRPr>
          </a:p>
          <a:p>
            <a:r>
              <a:rPr lang="en-US" sz="4800" dirty="0">
                <a:solidFill>
                  <a:schemeClr val="tx1">
                    <a:lumMod val="65000"/>
                    <a:lumOff val="35000"/>
                  </a:schemeClr>
                </a:solidFill>
                <a:latin typeface="Roboto" panose="020B0604020202020204" charset="0"/>
                <a:ea typeface="Roboto" panose="020B0604020202020204" charset="0"/>
              </a:rPr>
              <a:t>Instead of letting what you spend control where your money goes each month, you now control what you spend.</a:t>
            </a:r>
          </a:p>
          <a:p>
            <a:endParaRPr lang="en-US" sz="4800" dirty="0">
              <a:solidFill>
                <a:schemeClr val="tx1">
                  <a:lumMod val="65000"/>
                  <a:lumOff val="35000"/>
                </a:schemeClr>
              </a:solidFill>
              <a:latin typeface="Roboto" panose="020B0604020202020204" charset="0"/>
              <a:ea typeface="Roboto" panose="020B0604020202020204" charset="0"/>
            </a:endParaRPr>
          </a:p>
        </p:txBody>
      </p:sp>
      <p:pic>
        <p:nvPicPr>
          <p:cNvPr id="6" name="Picture 7"/>
          <p:cNvPicPr>
            <a:picLocks noChangeAspect="1"/>
          </p:cNvPicPr>
          <p:nvPr/>
        </p:nvPicPr>
        <p:blipFill>
          <a:blip r:embed="rId3"/>
          <a:srcRect/>
          <a:stretch>
            <a:fillRect/>
          </a:stretch>
        </p:blipFill>
        <p:spPr>
          <a:xfrm>
            <a:off x="-1632480" y="-336246"/>
            <a:ext cx="4917677" cy="2729891"/>
          </a:xfrm>
          <a:prstGeom prst="rect">
            <a:avLst/>
          </a:prstGeom>
        </p:spPr>
      </p:pic>
    </p:spTree>
    <p:extLst>
      <p:ext uri="{BB962C8B-B14F-4D97-AF65-F5344CB8AC3E}">
        <p14:creationId xmlns:p14="http://schemas.microsoft.com/office/powerpoint/2010/main" val="17209220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0287000"/>
            <a:chOff x="0" y="0"/>
            <a:chExt cx="4816593" cy="2709333"/>
          </a:xfrm>
          <a:solidFill>
            <a:srgbClr val="99D3DD"/>
          </a:solidFill>
        </p:grpSpPr>
        <p:sp>
          <p:nvSpPr>
            <p:cNvPr id="3" name="Freeform 3"/>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grpFill/>
          </p:spPr>
        </p:sp>
        <p:sp>
          <p:nvSpPr>
            <p:cNvPr id="4" name="TextBox 4"/>
            <p:cNvSpPr txBox="1"/>
            <p:nvPr/>
          </p:nvSpPr>
          <p:spPr>
            <a:xfrm>
              <a:off x="0" y="-38100"/>
              <a:ext cx="812800" cy="850900"/>
            </a:xfrm>
            <a:prstGeom prst="rect">
              <a:avLst/>
            </a:prstGeom>
            <a:grpFill/>
          </p:spPr>
          <p:txBody>
            <a:bodyPr lIns="50800" tIns="50800" rIns="50800" bIns="50800" rtlCol="0" anchor="ctr"/>
            <a:lstStyle/>
            <a:p>
              <a:pPr algn="ctr">
                <a:lnSpc>
                  <a:spcPts val="2520"/>
                </a:lnSpc>
              </a:pPr>
              <a:endParaRPr/>
            </a:p>
          </p:txBody>
        </p:sp>
      </p:grpSp>
      <p:grpSp>
        <p:nvGrpSpPr>
          <p:cNvPr id="5" name="Group 5"/>
          <p:cNvGrpSpPr/>
          <p:nvPr/>
        </p:nvGrpSpPr>
        <p:grpSpPr>
          <a:xfrm>
            <a:off x="-2716531" y="1198745"/>
            <a:ext cx="9307130" cy="8059555"/>
            <a:chOff x="0" y="0"/>
            <a:chExt cx="12409507" cy="10746073"/>
          </a:xfrm>
        </p:grpSpPr>
        <p:sp>
          <p:nvSpPr>
            <p:cNvPr id="6" name="Freeform 6"/>
            <p:cNvSpPr/>
            <p:nvPr/>
          </p:nvSpPr>
          <p:spPr>
            <a:xfrm>
              <a:off x="0" y="0"/>
              <a:ext cx="12409551" cy="10746105"/>
            </a:xfrm>
            <a:custGeom>
              <a:avLst/>
              <a:gdLst/>
              <a:ahLst/>
              <a:cxnLst/>
              <a:rect l="l" t="t" r="r" b="b"/>
              <a:pathLst>
                <a:path w="12409551" h="10746105">
                  <a:moveTo>
                    <a:pt x="9307068" y="0"/>
                  </a:moveTo>
                  <a:lnTo>
                    <a:pt x="3102356" y="0"/>
                  </a:lnTo>
                  <a:lnTo>
                    <a:pt x="0" y="5372989"/>
                  </a:lnTo>
                  <a:lnTo>
                    <a:pt x="3102356" y="10746105"/>
                  </a:lnTo>
                  <a:lnTo>
                    <a:pt x="9307068" y="10746105"/>
                  </a:lnTo>
                  <a:lnTo>
                    <a:pt x="12409551" y="5372989"/>
                  </a:lnTo>
                  <a:close/>
                </a:path>
              </a:pathLst>
            </a:custGeom>
            <a:blipFill>
              <a:blip r:embed="rId2"/>
              <a:stretch>
                <a:fillRect l="-14880" r="-14879"/>
              </a:stretch>
            </a:blipFill>
          </p:spPr>
        </p:sp>
      </p:grpSp>
      <p:sp>
        <p:nvSpPr>
          <p:cNvPr id="7" name="TextBox 7"/>
          <p:cNvSpPr txBox="1"/>
          <p:nvPr/>
        </p:nvSpPr>
        <p:spPr>
          <a:xfrm>
            <a:off x="8060475" y="3337621"/>
            <a:ext cx="8115300" cy="3821307"/>
          </a:xfrm>
          <a:prstGeom prst="rect">
            <a:avLst/>
          </a:prstGeom>
        </p:spPr>
        <p:txBody>
          <a:bodyPr lIns="0" tIns="0" rIns="0" bIns="0" rtlCol="0" anchor="t">
            <a:spAutoFit/>
          </a:bodyPr>
          <a:lstStyle/>
          <a:p>
            <a:pPr algn="l">
              <a:lnSpc>
                <a:spcPts val="10251"/>
              </a:lnSpc>
            </a:pPr>
            <a:r>
              <a:rPr lang="en-US" sz="9491" dirty="0">
                <a:solidFill>
                  <a:srgbClr val="FFFFFF"/>
                </a:solidFill>
                <a:latin typeface="Roboto Bold"/>
              </a:rPr>
              <a:t>What have you heard about credit?</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8382000" y="2701752"/>
            <a:ext cx="7525053" cy="1152525"/>
          </a:xfrm>
          <a:prstGeom prst="rect">
            <a:avLst/>
          </a:prstGeom>
        </p:spPr>
        <p:txBody>
          <a:bodyPr lIns="0" tIns="0" rIns="0" bIns="0" rtlCol="0" anchor="t">
            <a:spAutoFit/>
          </a:bodyPr>
          <a:lstStyle/>
          <a:p>
            <a:pPr algn="l">
              <a:lnSpc>
                <a:spcPts val="9000"/>
              </a:lnSpc>
            </a:pPr>
            <a:r>
              <a:rPr lang="en-US" sz="7500" spc="225" dirty="0">
                <a:solidFill>
                  <a:srgbClr val="99D3DD"/>
                </a:solidFill>
                <a:latin typeface="Roboto Bold"/>
              </a:rPr>
              <a:t>What is Credit?</a:t>
            </a:r>
          </a:p>
        </p:txBody>
      </p:sp>
      <p:grpSp>
        <p:nvGrpSpPr>
          <p:cNvPr id="3" name="Group 3"/>
          <p:cNvGrpSpPr/>
          <p:nvPr/>
        </p:nvGrpSpPr>
        <p:grpSpPr>
          <a:xfrm>
            <a:off x="8158142" y="3844657"/>
            <a:ext cx="7525053" cy="9633"/>
            <a:chOff x="0" y="0"/>
            <a:chExt cx="10033404" cy="12844"/>
          </a:xfrm>
        </p:grpSpPr>
        <p:sp>
          <p:nvSpPr>
            <p:cNvPr id="4" name="Freeform 4"/>
            <p:cNvSpPr/>
            <p:nvPr/>
          </p:nvSpPr>
          <p:spPr>
            <a:xfrm>
              <a:off x="0" y="0"/>
              <a:ext cx="10033381" cy="12827"/>
            </a:xfrm>
            <a:custGeom>
              <a:avLst/>
              <a:gdLst/>
              <a:ahLst/>
              <a:cxnLst/>
              <a:rect l="l" t="t" r="r" b="b"/>
              <a:pathLst>
                <a:path w="10033381" h="12827">
                  <a:moveTo>
                    <a:pt x="0" y="0"/>
                  </a:moveTo>
                  <a:lnTo>
                    <a:pt x="10033381" y="0"/>
                  </a:lnTo>
                  <a:lnTo>
                    <a:pt x="10033381" y="12827"/>
                  </a:lnTo>
                  <a:lnTo>
                    <a:pt x="0" y="12827"/>
                  </a:lnTo>
                  <a:close/>
                </a:path>
              </a:pathLst>
            </a:custGeom>
            <a:solidFill>
              <a:srgbClr val="1C09B2"/>
            </a:solidFill>
          </p:spPr>
        </p:sp>
      </p:grpSp>
      <p:grpSp>
        <p:nvGrpSpPr>
          <p:cNvPr id="5" name="Group 5"/>
          <p:cNvGrpSpPr/>
          <p:nvPr/>
        </p:nvGrpSpPr>
        <p:grpSpPr>
          <a:xfrm>
            <a:off x="-2040194" y="1649092"/>
            <a:ext cx="8070646" cy="6988816"/>
            <a:chOff x="0" y="0"/>
            <a:chExt cx="10760861" cy="9318421"/>
          </a:xfrm>
        </p:grpSpPr>
        <p:sp>
          <p:nvSpPr>
            <p:cNvPr id="6" name="Freeform 6"/>
            <p:cNvSpPr/>
            <p:nvPr/>
          </p:nvSpPr>
          <p:spPr>
            <a:xfrm>
              <a:off x="0" y="0"/>
              <a:ext cx="10760837" cy="9318371"/>
            </a:xfrm>
            <a:custGeom>
              <a:avLst/>
              <a:gdLst/>
              <a:ahLst/>
              <a:cxnLst/>
              <a:rect l="l" t="t" r="r" b="b"/>
              <a:pathLst>
                <a:path w="10760837" h="9318371">
                  <a:moveTo>
                    <a:pt x="8070596" y="0"/>
                  </a:moveTo>
                  <a:lnTo>
                    <a:pt x="2690241" y="0"/>
                  </a:lnTo>
                  <a:lnTo>
                    <a:pt x="0" y="4659249"/>
                  </a:lnTo>
                  <a:lnTo>
                    <a:pt x="2690241" y="9318371"/>
                  </a:lnTo>
                  <a:lnTo>
                    <a:pt x="8070596" y="9318371"/>
                  </a:lnTo>
                  <a:lnTo>
                    <a:pt x="10760837" y="4659249"/>
                  </a:lnTo>
                  <a:close/>
                </a:path>
              </a:pathLst>
            </a:custGeom>
            <a:blipFill>
              <a:blip r:embed="rId2"/>
              <a:stretch>
                <a:fillRect l="-14931" r="-14931"/>
              </a:stretch>
            </a:blipFill>
          </p:spPr>
        </p:sp>
      </p:grpSp>
      <p:sp>
        <p:nvSpPr>
          <p:cNvPr id="7" name="TextBox 7"/>
          <p:cNvSpPr txBox="1"/>
          <p:nvPr/>
        </p:nvSpPr>
        <p:spPr>
          <a:xfrm>
            <a:off x="8158142" y="4614368"/>
            <a:ext cx="7525053" cy="1143000"/>
          </a:xfrm>
          <a:prstGeom prst="rect">
            <a:avLst/>
          </a:prstGeom>
        </p:spPr>
        <p:txBody>
          <a:bodyPr lIns="0" tIns="0" rIns="0" bIns="0" rtlCol="0" anchor="t">
            <a:spAutoFit/>
          </a:bodyPr>
          <a:lstStyle/>
          <a:p>
            <a:pPr algn="l">
              <a:lnSpc>
                <a:spcPts val="4560"/>
              </a:lnSpc>
            </a:pPr>
            <a:r>
              <a:rPr lang="en-US" sz="3800" spc="380" dirty="0">
                <a:solidFill>
                  <a:srgbClr val="EFA452"/>
                </a:solidFill>
                <a:latin typeface="Roboto Bold"/>
              </a:rPr>
              <a:t>YOUR "FINANCIAL REPORT CARD"</a:t>
            </a:r>
          </a:p>
        </p:txBody>
      </p:sp>
      <p:sp>
        <p:nvSpPr>
          <p:cNvPr id="8" name="TextBox 8"/>
          <p:cNvSpPr txBox="1"/>
          <p:nvPr/>
        </p:nvSpPr>
        <p:spPr>
          <a:xfrm>
            <a:off x="8158142" y="5823725"/>
            <a:ext cx="7525053" cy="2468880"/>
          </a:xfrm>
          <a:prstGeom prst="rect">
            <a:avLst/>
          </a:prstGeom>
        </p:spPr>
        <p:txBody>
          <a:bodyPr lIns="0" tIns="0" rIns="0" bIns="0" rtlCol="0" anchor="t">
            <a:spAutoFit/>
          </a:bodyPr>
          <a:lstStyle/>
          <a:p>
            <a:pPr marL="731521" lvl="2" indent="-243840" algn="l">
              <a:lnSpc>
                <a:spcPts val="4800"/>
              </a:lnSpc>
              <a:buFont typeface="Arial"/>
              <a:buChar char="⚬"/>
            </a:pPr>
            <a:r>
              <a:rPr lang="en-US" sz="3200" spc="32">
                <a:solidFill>
                  <a:srgbClr val="5C5A5B"/>
                </a:solidFill>
                <a:latin typeface="Roboto"/>
              </a:rPr>
              <a:t>How much you have borrowed</a:t>
            </a:r>
          </a:p>
          <a:p>
            <a:pPr marL="731521" lvl="2" indent="-243840" algn="l">
              <a:lnSpc>
                <a:spcPts val="4800"/>
              </a:lnSpc>
              <a:buFont typeface="Arial"/>
              <a:buChar char="⚬"/>
            </a:pPr>
            <a:r>
              <a:rPr lang="en-US" sz="3200" spc="32">
                <a:solidFill>
                  <a:srgbClr val="5C5A5B"/>
                </a:solidFill>
                <a:latin typeface="Roboto"/>
              </a:rPr>
              <a:t>From whom you borrowed</a:t>
            </a:r>
          </a:p>
          <a:p>
            <a:pPr marL="731521" lvl="2" indent="-243840" algn="l">
              <a:lnSpc>
                <a:spcPts val="4800"/>
              </a:lnSpc>
              <a:buFont typeface="Arial"/>
              <a:buChar char="⚬"/>
            </a:pPr>
            <a:r>
              <a:rPr lang="en-US" sz="3200" spc="32">
                <a:solidFill>
                  <a:srgbClr val="5C5A5B"/>
                </a:solidFill>
                <a:latin typeface="Roboto"/>
              </a:rPr>
              <a:t>How well you have repaid your debts</a:t>
            </a:r>
          </a:p>
          <a:p>
            <a:pPr marL="731521" lvl="2" indent="-243840" algn="l">
              <a:lnSpc>
                <a:spcPts val="4800"/>
              </a:lnSpc>
              <a:buFont typeface="Arial"/>
              <a:buChar char="⚬"/>
            </a:pPr>
            <a:r>
              <a:rPr lang="en-US" sz="3200" spc="32">
                <a:solidFill>
                  <a:srgbClr val="5C5A5B"/>
                </a:solidFill>
                <a:latin typeface="Roboto"/>
              </a:rPr>
              <a:t>How you are handling current debts</a:t>
            </a:r>
          </a:p>
        </p:txBody>
      </p:sp>
      <p:grpSp>
        <p:nvGrpSpPr>
          <p:cNvPr id="9" name="Group 9"/>
          <p:cNvGrpSpPr/>
          <p:nvPr/>
        </p:nvGrpSpPr>
        <p:grpSpPr>
          <a:xfrm>
            <a:off x="17686481" y="0"/>
            <a:ext cx="3230419" cy="10287000"/>
            <a:chOff x="0" y="0"/>
            <a:chExt cx="850810" cy="2709333"/>
          </a:xfrm>
        </p:grpSpPr>
        <p:sp>
          <p:nvSpPr>
            <p:cNvPr id="10" name="Freeform 10"/>
            <p:cNvSpPr/>
            <p:nvPr/>
          </p:nvSpPr>
          <p:spPr>
            <a:xfrm>
              <a:off x="0" y="0"/>
              <a:ext cx="850810" cy="2709333"/>
            </a:xfrm>
            <a:custGeom>
              <a:avLst/>
              <a:gdLst/>
              <a:ahLst/>
              <a:cxnLst/>
              <a:rect l="l" t="t" r="r" b="b"/>
              <a:pathLst>
                <a:path w="850810" h="2709333">
                  <a:moveTo>
                    <a:pt x="0" y="0"/>
                  </a:moveTo>
                  <a:lnTo>
                    <a:pt x="850810" y="0"/>
                  </a:lnTo>
                  <a:lnTo>
                    <a:pt x="850810" y="2709333"/>
                  </a:lnTo>
                  <a:lnTo>
                    <a:pt x="0" y="2709333"/>
                  </a:lnTo>
                  <a:close/>
                </a:path>
              </a:pathLst>
            </a:custGeom>
            <a:solidFill>
              <a:srgbClr val="B1CE50"/>
            </a:solidFill>
          </p:spPr>
        </p:sp>
        <p:sp>
          <p:nvSpPr>
            <p:cNvPr id="11" name="TextBox 11"/>
            <p:cNvSpPr txBox="1"/>
            <p:nvPr/>
          </p:nvSpPr>
          <p:spPr>
            <a:xfrm>
              <a:off x="0" y="-38100"/>
              <a:ext cx="812800" cy="850900"/>
            </a:xfrm>
            <a:prstGeom prst="rect">
              <a:avLst/>
            </a:prstGeom>
          </p:spPr>
          <p:txBody>
            <a:bodyPr lIns="50800" tIns="50800" rIns="50800" bIns="50800" rtlCol="0" anchor="ctr"/>
            <a:lstStyle/>
            <a:p>
              <a:pPr algn="ctr">
                <a:lnSpc>
                  <a:spcPts val="2520"/>
                </a:lnSpc>
              </a:pPr>
              <a:endParaRPr/>
            </a:p>
          </p:txBody>
        </p:sp>
      </p:gr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28820" y="5409280"/>
            <a:ext cx="7525053" cy="9525"/>
            <a:chOff x="0" y="0"/>
            <a:chExt cx="10033404" cy="12700"/>
          </a:xfrm>
        </p:grpSpPr>
        <p:sp>
          <p:nvSpPr>
            <p:cNvPr id="3" name="Freeform 3"/>
            <p:cNvSpPr/>
            <p:nvPr/>
          </p:nvSpPr>
          <p:spPr>
            <a:xfrm>
              <a:off x="0" y="0"/>
              <a:ext cx="10033381" cy="12700"/>
            </a:xfrm>
            <a:custGeom>
              <a:avLst/>
              <a:gdLst/>
              <a:ahLst/>
              <a:cxnLst/>
              <a:rect l="l" t="t" r="r" b="b"/>
              <a:pathLst>
                <a:path w="10033381" h="12700">
                  <a:moveTo>
                    <a:pt x="0" y="0"/>
                  </a:moveTo>
                  <a:lnTo>
                    <a:pt x="10033381" y="0"/>
                  </a:lnTo>
                  <a:lnTo>
                    <a:pt x="10033381" y="12700"/>
                  </a:lnTo>
                  <a:lnTo>
                    <a:pt x="0" y="12700"/>
                  </a:lnTo>
                  <a:close/>
                </a:path>
              </a:pathLst>
            </a:custGeom>
            <a:solidFill>
              <a:srgbClr val="1C09B2"/>
            </a:solidFill>
          </p:spPr>
        </p:sp>
      </p:grpSp>
      <p:pic>
        <p:nvPicPr>
          <p:cNvPr id="4" name="Picture 4"/>
          <p:cNvPicPr>
            <a:picLocks noChangeAspect="1"/>
          </p:cNvPicPr>
          <p:nvPr/>
        </p:nvPicPr>
        <p:blipFill>
          <a:blip r:embed="rId2"/>
          <a:srcRect l="7947" t="20792" r="8825" b="10845"/>
          <a:stretch>
            <a:fillRect/>
          </a:stretch>
        </p:blipFill>
        <p:spPr>
          <a:xfrm>
            <a:off x="233776" y="4155139"/>
            <a:ext cx="8266270" cy="4716153"/>
          </a:xfrm>
          <a:prstGeom prst="rect">
            <a:avLst/>
          </a:prstGeom>
        </p:spPr>
      </p:pic>
      <p:pic>
        <p:nvPicPr>
          <p:cNvPr id="5" name="Picture 5"/>
          <p:cNvPicPr>
            <a:picLocks noChangeAspect="1"/>
          </p:cNvPicPr>
          <p:nvPr/>
        </p:nvPicPr>
        <p:blipFill>
          <a:blip r:embed="rId3"/>
          <a:srcRect t="7235" b="7235"/>
          <a:stretch>
            <a:fillRect/>
          </a:stretch>
        </p:blipFill>
        <p:spPr>
          <a:xfrm>
            <a:off x="9015305" y="3922007"/>
            <a:ext cx="9001579" cy="4949285"/>
          </a:xfrm>
          <a:prstGeom prst="rect">
            <a:avLst/>
          </a:prstGeom>
        </p:spPr>
      </p:pic>
      <p:sp>
        <p:nvSpPr>
          <p:cNvPr id="6" name="TextBox 6"/>
          <p:cNvSpPr txBox="1"/>
          <p:nvPr/>
        </p:nvSpPr>
        <p:spPr>
          <a:xfrm>
            <a:off x="4917064" y="801363"/>
            <a:ext cx="8453873" cy="962025"/>
          </a:xfrm>
          <a:prstGeom prst="rect">
            <a:avLst/>
          </a:prstGeom>
        </p:spPr>
        <p:txBody>
          <a:bodyPr lIns="0" tIns="0" rIns="0" bIns="0" rtlCol="0" anchor="t">
            <a:spAutoFit/>
          </a:bodyPr>
          <a:lstStyle/>
          <a:p>
            <a:pPr>
              <a:lnSpc>
                <a:spcPts val="7560"/>
              </a:lnSpc>
            </a:pPr>
            <a:r>
              <a:rPr lang="en-US" sz="6300" spc="63" dirty="0">
                <a:solidFill>
                  <a:srgbClr val="B1CE50"/>
                </a:solidFill>
                <a:latin typeface="Roboto Bold"/>
              </a:rPr>
              <a:t>What is a credit score?</a:t>
            </a:r>
          </a:p>
        </p:txBody>
      </p:sp>
      <p:sp>
        <p:nvSpPr>
          <p:cNvPr id="7" name="TextBox 7"/>
          <p:cNvSpPr txBox="1"/>
          <p:nvPr/>
        </p:nvSpPr>
        <p:spPr>
          <a:xfrm>
            <a:off x="5381474" y="2068172"/>
            <a:ext cx="7525053" cy="1320165"/>
          </a:xfrm>
          <a:prstGeom prst="rect">
            <a:avLst/>
          </a:prstGeom>
        </p:spPr>
        <p:txBody>
          <a:bodyPr lIns="0" tIns="0" rIns="0" bIns="0" rtlCol="0" anchor="t">
            <a:spAutoFit/>
          </a:bodyPr>
          <a:lstStyle/>
          <a:p>
            <a:pPr algn="l">
              <a:lnSpc>
                <a:spcPts val="5399"/>
              </a:lnSpc>
            </a:pPr>
            <a:r>
              <a:rPr lang="en-US" sz="3599" spc="35" dirty="0">
                <a:solidFill>
                  <a:srgbClr val="5C5A5B"/>
                </a:solidFill>
                <a:latin typeface="Roboto"/>
              </a:rPr>
              <a:t>A 3-digit number that represents how likely you are to repay a debt.</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8136123" y="1945512"/>
            <a:ext cx="7945273" cy="1152525"/>
          </a:xfrm>
          <a:prstGeom prst="rect">
            <a:avLst/>
          </a:prstGeom>
        </p:spPr>
        <p:txBody>
          <a:bodyPr lIns="0" tIns="0" rIns="0" bIns="0" rtlCol="0" anchor="t">
            <a:spAutoFit/>
          </a:bodyPr>
          <a:lstStyle/>
          <a:p>
            <a:pPr algn="l">
              <a:lnSpc>
                <a:spcPts val="9000"/>
              </a:lnSpc>
            </a:pPr>
            <a:r>
              <a:rPr lang="en-US" sz="7500" spc="225">
                <a:solidFill>
                  <a:srgbClr val="99D3DD"/>
                </a:solidFill>
                <a:latin typeface="Roboto Bold"/>
              </a:rPr>
              <a:t>What is Lending?</a:t>
            </a:r>
          </a:p>
        </p:txBody>
      </p:sp>
      <p:sp>
        <p:nvSpPr>
          <p:cNvPr id="3" name="TextBox 3"/>
          <p:cNvSpPr txBox="1"/>
          <p:nvPr/>
        </p:nvSpPr>
        <p:spPr>
          <a:xfrm>
            <a:off x="8136123" y="4644362"/>
            <a:ext cx="7525053" cy="1143000"/>
          </a:xfrm>
          <a:prstGeom prst="rect">
            <a:avLst/>
          </a:prstGeom>
        </p:spPr>
        <p:txBody>
          <a:bodyPr lIns="0" tIns="0" rIns="0" bIns="0" rtlCol="0" anchor="t">
            <a:spAutoFit/>
          </a:bodyPr>
          <a:lstStyle/>
          <a:p>
            <a:pPr algn="l">
              <a:lnSpc>
                <a:spcPts val="4560"/>
              </a:lnSpc>
            </a:pPr>
            <a:r>
              <a:rPr lang="en-US" sz="3800" spc="380" dirty="0">
                <a:solidFill>
                  <a:srgbClr val="EFA452"/>
                </a:solidFill>
                <a:latin typeface="Roboto Bold"/>
              </a:rPr>
              <a:t>BORROWING MONEY AND PAYING IT BACK</a:t>
            </a:r>
          </a:p>
        </p:txBody>
      </p:sp>
      <p:sp>
        <p:nvSpPr>
          <p:cNvPr id="4" name="TextBox 4"/>
          <p:cNvSpPr txBox="1"/>
          <p:nvPr/>
        </p:nvSpPr>
        <p:spPr>
          <a:xfrm>
            <a:off x="8136123" y="5811649"/>
            <a:ext cx="7525053" cy="2449830"/>
          </a:xfrm>
          <a:prstGeom prst="rect">
            <a:avLst/>
          </a:prstGeom>
        </p:spPr>
        <p:txBody>
          <a:bodyPr lIns="0" tIns="0" rIns="0" bIns="0" rtlCol="0" anchor="t">
            <a:spAutoFit/>
          </a:bodyPr>
          <a:lstStyle/>
          <a:p>
            <a:pPr marL="731521" lvl="2" indent="-243840" algn="l">
              <a:lnSpc>
                <a:spcPts val="4800"/>
              </a:lnSpc>
              <a:buFont typeface="Arial"/>
              <a:buChar char="⚬"/>
            </a:pPr>
            <a:r>
              <a:rPr lang="en-US" sz="3200" spc="32">
                <a:solidFill>
                  <a:srgbClr val="5C5A5B"/>
                </a:solidFill>
                <a:latin typeface="Roboto"/>
              </a:rPr>
              <a:t>You borrow money and pay it back plus interest</a:t>
            </a:r>
          </a:p>
          <a:p>
            <a:pPr marL="731521" lvl="2" indent="-243840" algn="l">
              <a:lnSpc>
                <a:spcPts val="4800"/>
              </a:lnSpc>
              <a:buFont typeface="Arial"/>
              <a:buChar char="⚬"/>
            </a:pPr>
            <a:r>
              <a:rPr lang="en-US" sz="3200" spc="32">
                <a:solidFill>
                  <a:srgbClr val="5C5A5B"/>
                </a:solidFill>
                <a:latin typeface="Roboto"/>
              </a:rPr>
              <a:t>Interest = the cost of borrowing money</a:t>
            </a:r>
          </a:p>
        </p:txBody>
      </p:sp>
      <p:grpSp>
        <p:nvGrpSpPr>
          <p:cNvPr id="5" name="Group 5"/>
          <p:cNvGrpSpPr/>
          <p:nvPr/>
        </p:nvGrpSpPr>
        <p:grpSpPr>
          <a:xfrm>
            <a:off x="8136123" y="4258440"/>
            <a:ext cx="7525053" cy="9633"/>
            <a:chOff x="0" y="0"/>
            <a:chExt cx="10033404" cy="12844"/>
          </a:xfrm>
        </p:grpSpPr>
        <p:sp>
          <p:nvSpPr>
            <p:cNvPr id="6" name="Freeform 6"/>
            <p:cNvSpPr/>
            <p:nvPr/>
          </p:nvSpPr>
          <p:spPr>
            <a:xfrm>
              <a:off x="0" y="0"/>
              <a:ext cx="10033381" cy="12827"/>
            </a:xfrm>
            <a:custGeom>
              <a:avLst/>
              <a:gdLst/>
              <a:ahLst/>
              <a:cxnLst/>
              <a:rect l="l" t="t" r="r" b="b"/>
              <a:pathLst>
                <a:path w="10033381" h="12827">
                  <a:moveTo>
                    <a:pt x="0" y="0"/>
                  </a:moveTo>
                  <a:lnTo>
                    <a:pt x="10033381" y="0"/>
                  </a:lnTo>
                  <a:lnTo>
                    <a:pt x="10033381" y="12827"/>
                  </a:lnTo>
                  <a:lnTo>
                    <a:pt x="0" y="12827"/>
                  </a:lnTo>
                  <a:close/>
                </a:path>
              </a:pathLst>
            </a:custGeom>
            <a:solidFill>
              <a:srgbClr val="1C09B2"/>
            </a:solidFill>
          </p:spPr>
        </p:sp>
      </p:grpSp>
      <p:grpSp>
        <p:nvGrpSpPr>
          <p:cNvPr id="7" name="Group 7"/>
          <p:cNvGrpSpPr/>
          <p:nvPr/>
        </p:nvGrpSpPr>
        <p:grpSpPr>
          <a:xfrm>
            <a:off x="-2040194" y="1649092"/>
            <a:ext cx="8070646" cy="6988816"/>
            <a:chOff x="0" y="0"/>
            <a:chExt cx="10760861" cy="9318421"/>
          </a:xfrm>
        </p:grpSpPr>
        <p:sp>
          <p:nvSpPr>
            <p:cNvPr id="8" name="Freeform 8"/>
            <p:cNvSpPr/>
            <p:nvPr/>
          </p:nvSpPr>
          <p:spPr>
            <a:xfrm>
              <a:off x="0" y="0"/>
              <a:ext cx="10760837" cy="9318371"/>
            </a:xfrm>
            <a:custGeom>
              <a:avLst/>
              <a:gdLst/>
              <a:ahLst/>
              <a:cxnLst/>
              <a:rect l="l" t="t" r="r" b="b"/>
              <a:pathLst>
                <a:path w="10760837" h="9318371">
                  <a:moveTo>
                    <a:pt x="8070596" y="0"/>
                  </a:moveTo>
                  <a:lnTo>
                    <a:pt x="2690241" y="0"/>
                  </a:lnTo>
                  <a:lnTo>
                    <a:pt x="0" y="4659249"/>
                  </a:lnTo>
                  <a:lnTo>
                    <a:pt x="2690241" y="9318371"/>
                  </a:lnTo>
                  <a:lnTo>
                    <a:pt x="8070596" y="9318371"/>
                  </a:lnTo>
                  <a:lnTo>
                    <a:pt x="10760837" y="4659249"/>
                  </a:lnTo>
                  <a:close/>
                </a:path>
              </a:pathLst>
            </a:custGeom>
            <a:blipFill>
              <a:blip r:embed="rId2"/>
              <a:stretch>
                <a:fillRect l="-14929" r="-14929"/>
              </a:stretch>
            </a:blipFill>
          </p:spPr>
        </p:sp>
      </p:grpSp>
      <p:grpSp>
        <p:nvGrpSpPr>
          <p:cNvPr id="9" name="Group 9"/>
          <p:cNvGrpSpPr/>
          <p:nvPr/>
        </p:nvGrpSpPr>
        <p:grpSpPr>
          <a:xfrm>
            <a:off x="17686481" y="0"/>
            <a:ext cx="3230419" cy="10287000"/>
            <a:chOff x="0" y="0"/>
            <a:chExt cx="850810" cy="2709333"/>
          </a:xfrm>
        </p:grpSpPr>
        <p:sp>
          <p:nvSpPr>
            <p:cNvPr id="10" name="Freeform 10"/>
            <p:cNvSpPr/>
            <p:nvPr/>
          </p:nvSpPr>
          <p:spPr>
            <a:xfrm>
              <a:off x="0" y="0"/>
              <a:ext cx="850810" cy="2709333"/>
            </a:xfrm>
            <a:custGeom>
              <a:avLst/>
              <a:gdLst/>
              <a:ahLst/>
              <a:cxnLst/>
              <a:rect l="l" t="t" r="r" b="b"/>
              <a:pathLst>
                <a:path w="850810" h="2709333">
                  <a:moveTo>
                    <a:pt x="0" y="0"/>
                  </a:moveTo>
                  <a:lnTo>
                    <a:pt x="850810" y="0"/>
                  </a:lnTo>
                  <a:lnTo>
                    <a:pt x="850810" y="2709333"/>
                  </a:lnTo>
                  <a:lnTo>
                    <a:pt x="0" y="2709333"/>
                  </a:lnTo>
                  <a:close/>
                </a:path>
              </a:pathLst>
            </a:custGeom>
            <a:solidFill>
              <a:srgbClr val="B1CE50"/>
            </a:solidFill>
          </p:spPr>
        </p:sp>
        <p:sp>
          <p:nvSpPr>
            <p:cNvPr id="11" name="TextBox 11"/>
            <p:cNvSpPr txBox="1"/>
            <p:nvPr/>
          </p:nvSpPr>
          <p:spPr>
            <a:xfrm>
              <a:off x="0" y="-38100"/>
              <a:ext cx="812800" cy="850900"/>
            </a:xfrm>
            <a:prstGeom prst="rect">
              <a:avLst/>
            </a:prstGeom>
          </p:spPr>
          <p:txBody>
            <a:bodyPr lIns="50800" tIns="50800" rIns="50800" bIns="50800" rtlCol="0" anchor="ctr"/>
            <a:lstStyle/>
            <a:p>
              <a:pPr algn="ctr">
                <a:lnSpc>
                  <a:spcPts val="2520"/>
                </a:lnSpc>
              </a:pPr>
              <a:endParaRPr/>
            </a:p>
          </p:txBody>
        </p:sp>
      </p:gr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2386012"/>
            <a:ext cx="4626114" cy="5486400"/>
          </a:xfrm>
          <a:prstGeom prst="rect">
            <a:avLst/>
          </a:prstGeom>
        </p:spPr>
        <p:txBody>
          <a:bodyPr lIns="0" tIns="0" rIns="0" bIns="0" rtlCol="0" anchor="t">
            <a:spAutoFit/>
          </a:bodyPr>
          <a:lstStyle/>
          <a:p>
            <a:pPr algn="l">
              <a:lnSpc>
                <a:spcPts val="8640"/>
              </a:lnSpc>
            </a:pPr>
            <a:r>
              <a:rPr lang="en-US" sz="7200" spc="72">
                <a:solidFill>
                  <a:srgbClr val="B1CE50"/>
                </a:solidFill>
                <a:latin typeface="Roboto Bold"/>
              </a:rPr>
              <a:t>Why Does Having Good Credit Matter?</a:t>
            </a:r>
          </a:p>
        </p:txBody>
      </p:sp>
      <p:grpSp>
        <p:nvGrpSpPr>
          <p:cNvPr id="39" name="Group 38"/>
          <p:cNvGrpSpPr/>
          <p:nvPr/>
        </p:nvGrpSpPr>
        <p:grpSpPr>
          <a:xfrm>
            <a:off x="6801709" y="571935"/>
            <a:ext cx="10548100" cy="8959922"/>
            <a:chOff x="6801709" y="571935"/>
            <a:chExt cx="10548100" cy="8959922"/>
          </a:xfrm>
        </p:grpSpPr>
        <p:grpSp>
          <p:nvGrpSpPr>
            <p:cNvPr id="3" name="Group 3"/>
            <p:cNvGrpSpPr/>
            <p:nvPr/>
          </p:nvGrpSpPr>
          <p:grpSpPr>
            <a:xfrm>
              <a:off x="10629076" y="571935"/>
              <a:ext cx="2816302" cy="1710916"/>
              <a:chOff x="0" y="0"/>
              <a:chExt cx="3755069" cy="2281221"/>
            </a:xfrm>
          </p:grpSpPr>
          <p:sp>
            <p:nvSpPr>
              <p:cNvPr id="4" name="Freeform 4"/>
              <p:cNvSpPr/>
              <p:nvPr/>
            </p:nvSpPr>
            <p:spPr>
              <a:xfrm>
                <a:off x="0" y="0"/>
                <a:ext cx="3755136" cy="2281174"/>
              </a:xfrm>
              <a:custGeom>
                <a:avLst/>
                <a:gdLst/>
                <a:ahLst/>
                <a:cxnLst/>
                <a:rect l="l" t="t" r="r" b="b"/>
                <a:pathLst>
                  <a:path w="3755136" h="2281174">
                    <a:moveTo>
                      <a:pt x="1877568" y="0"/>
                    </a:moveTo>
                    <a:cubicBezTo>
                      <a:pt x="2915920" y="2794"/>
                      <a:pt x="3755136" y="512699"/>
                      <a:pt x="3755136" y="1140587"/>
                    </a:cubicBezTo>
                    <a:cubicBezTo>
                      <a:pt x="3755136" y="1768475"/>
                      <a:pt x="2915920" y="2278380"/>
                      <a:pt x="1877568" y="2281174"/>
                    </a:cubicBezTo>
                    <a:cubicBezTo>
                      <a:pt x="839216" y="2278380"/>
                      <a:pt x="0" y="1768602"/>
                      <a:pt x="0" y="1140587"/>
                    </a:cubicBezTo>
                    <a:cubicBezTo>
                      <a:pt x="0" y="512572"/>
                      <a:pt x="839216" y="2794"/>
                      <a:pt x="1877568" y="0"/>
                    </a:cubicBezTo>
                    <a:close/>
                  </a:path>
                </a:pathLst>
              </a:custGeom>
              <a:solidFill>
                <a:srgbClr val="EFA452"/>
              </a:solidFill>
            </p:spPr>
          </p:sp>
        </p:grpSp>
        <p:sp>
          <p:nvSpPr>
            <p:cNvPr id="5" name="TextBox 5"/>
            <p:cNvSpPr txBox="1"/>
            <p:nvPr/>
          </p:nvSpPr>
          <p:spPr>
            <a:xfrm>
              <a:off x="10272561" y="991699"/>
              <a:ext cx="3529331" cy="622935"/>
            </a:xfrm>
            <a:prstGeom prst="rect">
              <a:avLst/>
            </a:prstGeom>
          </p:spPr>
          <p:txBody>
            <a:bodyPr lIns="0" tIns="0" rIns="0" bIns="0" rtlCol="0" anchor="t">
              <a:spAutoFit/>
            </a:bodyPr>
            <a:lstStyle/>
            <a:p>
              <a:pPr algn="ctr">
                <a:lnSpc>
                  <a:spcPts val="5040"/>
                </a:lnSpc>
              </a:pPr>
              <a:r>
                <a:rPr lang="en-US" sz="3600">
                  <a:solidFill>
                    <a:srgbClr val="FFFFFF"/>
                  </a:solidFill>
                  <a:latin typeface="Roboto"/>
                </a:rPr>
                <a:t>Build Assets</a:t>
              </a:r>
            </a:p>
          </p:txBody>
        </p:sp>
        <p:grpSp>
          <p:nvGrpSpPr>
            <p:cNvPr id="6" name="Group 6"/>
            <p:cNvGrpSpPr/>
            <p:nvPr/>
          </p:nvGrpSpPr>
          <p:grpSpPr>
            <a:xfrm>
              <a:off x="6808020" y="2605469"/>
              <a:ext cx="2816302" cy="1833471"/>
              <a:chOff x="0" y="0"/>
              <a:chExt cx="3755069" cy="2444628"/>
            </a:xfrm>
          </p:grpSpPr>
          <p:sp>
            <p:nvSpPr>
              <p:cNvPr id="7" name="Freeform 7"/>
              <p:cNvSpPr/>
              <p:nvPr/>
            </p:nvSpPr>
            <p:spPr>
              <a:xfrm>
                <a:off x="0" y="0"/>
                <a:ext cx="3755136" cy="2444750"/>
              </a:xfrm>
              <a:custGeom>
                <a:avLst/>
                <a:gdLst/>
                <a:ahLst/>
                <a:cxnLst/>
                <a:rect l="l" t="t" r="r" b="b"/>
                <a:pathLst>
                  <a:path w="3755136" h="2444750">
                    <a:moveTo>
                      <a:pt x="1877568" y="0"/>
                    </a:moveTo>
                    <a:cubicBezTo>
                      <a:pt x="2915920" y="3048"/>
                      <a:pt x="3755136" y="549402"/>
                      <a:pt x="3755136" y="1222375"/>
                    </a:cubicBezTo>
                    <a:cubicBezTo>
                      <a:pt x="3755136" y="1895348"/>
                      <a:pt x="2915920" y="2441702"/>
                      <a:pt x="1877568" y="2444750"/>
                    </a:cubicBezTo>
                    <a:cubicBezTo>
                      <a:pt x="839216" y="2441575"/>
                      <a:pt x="0" y="1895221"/>
                      <a:pt x="0" y="1222375"/>
                    </a:cubicBezTo>
                    <a:cubicBezTo>
                      <a:pt x="0" y="549529"/>
                      <a:pt x="839216" y="3048"/>
                      <a:pt x="1877568" y="0"/>
                    </a:cubicBezTo>
                    <a:close/>
                  </a:path>
                </a:pathLst>
              </a:custGeom>
              <a:solidFill>
                <a:srgbClr val="EFA452"/>
              </a:solidFill>
            </p:spPr>
          </p:sp>
        </p:grpSp>
        <p:sp>
          <p:nvSpPr>
            <p:cNvPr id="8" name="TextBox 8"/>
            <p:cNvSpPr txBox="1"/>
            <p:nvPr/>
          </p:nvSpPr>
          <p:spPr>
            <a:xfrm>
              <a:off x="6931250" y="3115487"/>
              <a:ext cx="2569844" cy="622935"/>
            </a:xfrm>
            <a:prstGeom prst="rect">
              <a:avLst/>
            </a:prstGeom>
          </p:spPr>
          <p:txBody>
            <a:bodyPr lIns="0" tIns="0" rIns="0" bIns="0" rtlCol="0" anchor="t">
              <a:spAutoFit/>
            </a:bodyPr>
            <a:lstStyle/>
            <a:p>
              <a:pPr algn="ctr">
                <a:lnSpc>
                  <a:spcPts val="5040"/>
                </a:lnSpc>
              </a:pPr>
              <a:r>
                <a:rPr lang="en-US" sz="3600" dirty="0">
                  <a:solidFill>
                    <a:srgbClr val="FFFFFF"/>
                  </a:solidFill>
                  <a:latin typeface="Roboto"/>
                </a:rPr>
                <a:t>Insurance</a:t>
              </a:r>
            </a:p>
          </p:txBody>
        </p:sp>
        <p:grpSp>
          <p:nvGrpSpPr>
            <p:cNvPr id="9" name="Group 9"/>
            <p:cNvGrpSpPr/>
            <p:nvPr/>
          </p:nvGrpSpPr>
          <p:grpSpPr>
            <a:xfrm>
              <a:off x="14436686" y="2605469"/>
              <a:ext cx="2816302" cy="1976346"/>
              <a:chOff x="0" y="0"/>
              <a:chExt cx="3755069" cy="2635128"/>
            </a:xfrm>
          </p:grpSpPr>
          <p:sp>
            <p:nvSpPr>
              <p:cNvPr id="10" name="Freeform 10"/>
              <p:cNvSpPr/>
              <p:nvPr/>
            </p:nvSpPr>
            <p:spPr>
              <a:xfrm>
                <a:off x="0" y="0"/>
                <a:ext cx="3755136" cy="2635123"/>
              </a:xfrm>
              <a:custGeom>
                <a:avLst/>
                <a:gdLst/>
                <a:ahLst/>
                <a:cxnLst/>
                <a:rect l="l" t="t" r="r" b="b"/>
                <a:pathLst>
                  <a:path w="3755136" h="2635123">
                    <a:moveTo>
                      <a:pt x="1877568" y="0"/>
                    </a:moveTo>
                    <a:cubicBezTo>
                      <a:pt x="2915920" y="3302"/>
                      <a:pt x="3755136" y="592201"/>
                      <a:pt x="3755136" y="1317625"/>
                    </a:cubicBezTo>
                    <a:cubicBezTo>
                      <a:pt x="3755136" y="2043049"/>
                      <a:pt x="2915793" y="2631821"/>
                      <a:pt x="1877568" y="2635123"/>
                    </a:cubicBezTo>
                    <a:cubicBezTo>
                      <a:pt x="839216" y="2631821"/>
                      <a:pt x="0" y="2042922"/>
                      <a:pt x="0" y="1317625"/>
                    </a:cubicBezTo>
                    <a:cubicBezTo>
                      <a:pt x="0" y="592328"/>
                      <a:pt x="839216" y="3302"/>
                      <a:pt x="1877568" y="0"/>
                    </a:cubicBezTo>
                    <a:close/>
                  </a:path>
                </a:pathLst>
              </a:custGeom>
              <a:solidFill>
                <a:srgbClr val="EFA452"/>
              </a:solidFill>
            </p:spPr>
          </p:sp>
        </p:grpSp>
        <p:sp>
          <p:nvSpPr>
            <p:cNvPr id="11" name="TextBox 11"/>
            <p:cNvSpPr txBox="1"/>
            <p:nvPr/>
          </p:nvSpPr>
          <p:spPr>
            <a:xfrm>
              <a:off x="14520884" y="2975323"/>
              <a:ext cx="2828925" cy="1261110"/>
            </a:xfrm>
            <a:prstGeom prst="rect">
              <a:avLst/>
            </a:prstGeom>
          </p:spPr>
          <p:txBody>
            <a:bodyPr lIns="0" tIns="0" rIns="0" bIns="0" rtlCol="0" anchor="t">
              <a:spAutoFit/>
            </a:bodyPr>
            <a:lstStyle/>
            <a:p>
              <a:pPr algn="ctr">
                <a:lnSpc>
                  <a:spcPts val="5040"/>
                </a:lnSpc>
              </a:pPr>
              <a:r>
                <a:rPr lang="en-US" sz="3600" dirty="0">
                  <a:solidFill>
                    <a:srgbClr val="FFFFFF"/>
                  </a:solidFill>
                  <a:latin typeface="Roboto"/>
                </a:rPr>
                <a:t>Home/Auto Purchase</a:t>
              </a:r>
            </a:p>
          </p:txBody>
        </p:sp>
        <p:grpSp>
          <p:nvGrpSpPr>
            <p:cNvPr id="12" name="Group 12"/>
            <p:cNvGrpSpPr/>
            <p:nvPr/>
          </p:nvGrpSpPr>
          <p:grpSpPr>
            <a:xfrm>
              <a:off x="14436686" y="6171021"/>
              <a:ext cx="2816302" cy="1976346"/>
              <a:chOff x="0" y="0"/>
              <a:chExt cx="3755069" cy="2635128"/>
            </a:xfrm>
          </p:grpSpPr>
          <p:sp>
            <p:nvSpPr>
              <p:cNvPr id="13" name="Freeform 13"/>
              <p:cNvSpPr/>
              <p:nvPr/>
            </p:nvSpPr>
            <p:spPr>
              <a:xfrm>
                <a:off x="0" y="0"/>
                <a:ext cx="3755136" cy="2635123"/>
              </a:xfrm>
              <a:custGeom>
                <a:avLst/>
                <a:gdLst/>
                <a:ahLst/>
                <a:cxnLst/>
                <a:rect l="l" t="t" r="r" b="b"/>
                <a:pathLst>
                  <a:path w="3755136" h="2635123">
                    <a:moveTo>
                      <a:pt x="1877568" y="0"/>
                    </a:moveTo>
                    <a:cubicBezTo>
                      <a:pt x="2915920" y="3302"/>
                      <a:pt x="3755136" y="592201"/>
                      <a:pt x="3755136" y="1317625"/>
                    </a:cubicBezTo>
                    <a:cubicBezTo>
                      <a:pt x="3755136" y="2043049"/>
                      <a:pt x="2915793" y="2631821"/>
                      <a:pt x="1877568" y="2635123"/>
                    </a:cubicBezTo>
                    <a:cubicBezTo>
                      <a:pt x="839216" y="2631821"/>
                      <a:pt x="0" y="2042922"/>
                      <a:pt x="0" y="1317625"/>
                    </a:cubicBezTo>
                    <a:cubicBezTo>
                      <a:pt x="0" y="592328"/>
                      <a:pt x="839216" y="3302"/>
                      <a:pt x="1877568" y="0"/>
                    </a:cubicBezTo>
                    <a:close/>
                  </a:path>
                </a:pathLst>
              </a:custGeom>
              <a:solidFill>
                <a:srgbClr val="EFA452"/>
              </a:solidFill>
            </p:spPr>
          </p:sp>
        </p:grpSp>
        <p:sp>
          <p:nvSpPr>
            <p:cNvPr id="14" name="TextBox 14"/>
            <p:cNvSpPr txBox="1"/>
            <p:nvPr/>
          </p:nvSpPr>
          <p:spPr>
            <a:xfrm>
              <a:off x="14693396" y="6433389"/>
              <a:ext cx="2302884" cy="1261110"/>
            </a:xfrm>
            <a:prstGeom prst="rect">
              <a:avLst/>
            </a:prstGeom>
          </p:spPr>
          <p:txBody>
            <a:bodyPr lIns="0" tIns="0" rIns="0" bIns="0" rtlCol="0" anchor="t">
              <a:spAutoFit/>
            </a:bodyPr>
            <a:lstStyle/>
            <a:p>
              <a:pPr algn="ctr">
                <a:lnSpc>
                  <a:spcPts val="5040"/>
                </a:lnSpc>
              </a:pPr>
              <a:r>
                <a:rPr lang="en-US" sz="3600">
                  <a:solidFill>
                    <a:srgbClr val="FFFFFF"/>
                  </a:solidFill>
                  <a:latin typeface="Roboto"/>
                </a:rPr>
                <a:t>Start a Business</a:t>
              </a:r>
            </a:p>
          </p:txBody>
        </p:sp>
        <p:grpSp>
          <p:nvGrpSpPr>
            <p:cNvPr id="15" name="Group 15"/>
            <p:cNvGrpSpPr/>
            <p:nvPr/>
          </p:nvGrpSpPr>
          <p:grpSpPr>
            <a:xfrm>
              <a:off x="6808020" y="6171021"/>
              <a:ext cx="2816302" cy="1976346"/>
              <a:chOff x="0" y="0"/>
              <a:chExt cx="3755069" cy="2635128"/>
            </a:xfrm>
          </p:grpSpPr>
          <p:sp>
            <p:nvSpPr>
              <p:cNvPr id="16" name="Freeform 16"/>
              <p:cNvSpPr/>
              <p:nvPr/>
            </p:nvSpPr>
            <p:spPr>
              <a:xfrm>
                <a:off x="0" y="0"/>
                <a:ext cx="3755136" cy="2635123"/>
              </a:xfrm>
              <a:custGeom>
                <a:avLst/>
                <a:gdLst/>
                <a:ahLst/>
                <a:cxnLst/>
                <a:rect l="l" t="t" r="r" b="b"/>
                <a:pathLst>
                  <a:path w="3755136" h="2635123">
                    <a:moveTo>
                      <a:pt x="1877568" y="0"/>
                    </a:moveTo>
                    <a:cubicBezTo>
                      <a:pt x="2915920" y="3302"/>
                      <a:pt x="3755136" y="592201"/>
                      <a:pt x="3755136" y="1317625"/>
                    </a:cubicBezTo>
                    <a:cubicBezTo>
                      <a:pt x="3755136" y="2043049"/>
                      <a:pt x="2915793" y="2631821"/>
                      <a:pt x="1877568" y="2635123"/>
                    </a:cubicBezTo>
                    <a:cubicBezTo>
                      <a:pt x="839216" y="2631821"/>
                      <a:pt x="0" y="2042922"/>
                      <a:pt x="0" y="1317625"/>
                    </a:cubicBezTo>
                    <a:cubicBezTo>
                      <a:pt x="0" y="592328"/>
                      <a:pt x="839216" y="3302"/>
                      <a:pt x="1877568" y="0"/>
                    </a:cubicBezTo>
                    <a:close/>
                  </a:path>
                </a:pathLst>
              </a:custGeom>
              <a:solidFill>
                <a:srgbClr val="EFA452"/>
              </a:solidFill>
            </p:spPr>
          </p:sp>
        </p:grpSp>
        <p:sp>
          <p:nvSpPr>
            <p:cNvPr id="17" name="TextBox 17"/>
            <p:cNvSpPr txBox="1"/>
            <p:nvPr/>
          </p:nvSpPr>
          <p:spPr>
            <a:xfrm>
              <a:off x="6801709" y="6433389"/>
              <a:ext cx="2828925" cy="1261110"/>
            </a:xfrm>
            <a:prstGeom prst="rect">
              <a:avLst/>
            </a:prstGeom>
          </p:spPr>
          <p:txBody>
            <a:bodyPr lIns="0" tIns="0" rIns="0" bIns="0" rtlCol="0" anchor="t">
              <a:spAutoFit/>
            </a:bodyPr>
            <a:lstStyle/>
            <a:p>
              <a:pPr algn="ctr">
                <a:lnSpc>
                  <a:spcPts val="5040"/>
                </a:lnSpc>
              </a:pPr>
              <a:r>
                <a:rPr lang="en-US" sz="3600">
                  <a:solidFill>
                    <a:srgbClr val="FFFFFF"/>
                  </a:solidFill>
                  <a:latin typeface="Roboto"/>
                </a:rPr>
                <a:t>Renting Housing</a:t>
              </a:r>
            </a:p>
          </p:txBody>
        </p:sp>
        <p:grpSp>
          <p:nvGrpSpPr>
            <p:cNvPr id="18" name="Group 18"/>
            <p:cNvGrpSpPr/>
            <p:nvPr/>
          </p:nvGrpSpPr>
          <p:grpSpPr>
            <a:xfrm>
              <a:off x="10629075" y="7698386"/>
              <a:ext cx="2816302" cy="1833471"/>
              <a:chOff x="0" y="0"/>
              <a:chExt cx="3755069" cy="2444628"/>
            </a:xfrm>
          </p:grpSpPr>
          <p:sp>
            <p:nvSpPr>
              <p:cNvPr id="19" name="Freeform 19"/>
              <p:cNvSpPr/>
              <p:nvPr/>
            </p:nvSpPr>
            <p:spPr>
              <a:xfrm>
                <a:off x="0" y="0"/>
                <a:ext cx="3755136" cy="2444750"/>
              </a:xfrm>
              <a:custGeom>
                <a:avLst/>
                <a:gdLst/>
                <a:ahLst/>
                <a:cxnLst/>
                <a:rect l="l" t="t" r="r" b="b"/>
                <a:pathLst>
                  <a:path w="3755136" h="2444750">
                    <a:moveTo>
                      <a:pt x="1877568" y="0"/>
                    </a:moveTo>
                    <a:cubicBezTo>
                      <a:pt x="2915920" y="3048"/>
                      <a:pt x="3755136" y="549402"/>
                      <a:pt x="3755136" y="1222375"/>
                    </a:cubicBezTo>
                    <a:cubicBezTo>
                      <a:pt x="3755136" y="1895348"/>
                      <a:pt x="2915920" y="2441702"/>
                      <a:pt x="1877568" y="2444750"/>
                    </a:cubicBezTo>
                    <a:cubicBezTo>
                      <a:pt x="839216" y="2441575"/>
                      <a:pt x="0" y="1895221"/>
                      <a:pt x="0" y="1222375"/>
                    </a:cubicBezTo>
                    <a:cubicBezTo>
                      <a:pt x="0" y="549529"/>
                      <a:pt x="839216" y="3048"/>
                      <a:pt x="1877568" y="0"/>
                    </a:cubicBezTo>
                    <a:close/>
                  </a:path>
                </a:pathLst>
              </a:custGeom>
              <a:solidFill>
                <a:srgbClr val="EFA452"/>
              </a:solidFill>
            </p:spPr>
          </p:sp>
        </p:grpSp>
        <p:sp>
          <p:nvSpPr>
            <p:cNvPr id="20" name="TextBox 20"/>
            <p:cNvSpPr txBox="1"/>
            <p:nvPr/>
          </p:nvSpPr>
          <p:spPr>
            <a:xfrm>
              <a:off x="10622764" y="8208404"/>
              <a:ext cx="2828925" cy="622935"/>
            </a:xfrm>
            <a:prstGeom prst="rect">
              <a:avLst/>
            </a:prstGeom>
          </p:spPr>
          <p:txBody>
            <a:bodyPr lIns="0" tIns="0" rIns="0" bIns="0" rtlCol="0" anchor="t">
              <a:spAutoFit/>
            </a:bodyPr>
            <a:lstStyle/>
            <a:p>
              <a:pPr algn="ctr">
                <a:lnSpc>
                  <a:spcPts val="5040"/>
                </a:lnSpc>
              </a:pPr>
              <a:r>
                <a:rPr lang="en-US" sz="3600">
                  <a:solidFill>
                    <a:srgbClr val="FFFFFF"/>
                  </a:solidFill>
                  <a:latin typeface="Roboto"/>
                </a:rPr>
                <a:t>Employment</a:t>
              </a:r>
            </a:p>
          </p:txBody>
        </p:sp>
      </p:grpSp>
      <p:grpSp>
        <p:nvGrpSpPr>
          <p:cNvPr id="21" name="Group 21"/>
          <p:cNvGrpSpPr/>
          <p:nvPr/>
        </p:nvGrpSpPr>
        <p:grpSpPr>
          <a:xfrm rot="5400000">
            <a:off x="11179144" y="7043271"/>
            <a:ext cx="1716166" cy="142875"/>
            <a:chOff x="0" y="0"/>
            <a:chExt cx="2288221" cy="190500"/>
          </a:xfrm>
        </p:grpSpPr>
        <p:sp>
          <p:nvSpPr>
            <p:cNvPr id="22" name="Freeform 22"/>
            <p:cNvSpPr/>
            <p:nvPr/>
          </p:nvSpPr>
          <p:spPr>
            <a:xfrm>
              <a:off x="0" y="0"/>
              <a:ext cx="2288159" cy="190500"/>
            </a:xfrm>
            <a:custGeom>
              <a:avLst/>
              <a:gdLst/>
              <a:ahLst/>
              <a:cxnLst/>
              <a:rect l="l" t="t" r="r" b="b"/>
              <a:pathLst>
                <a:path w="2288159" h="190500">
                  <a:moveTo>
                    <a:pt x="95250" y="0"/>
                  </a:moveTo>
                  <a:lnTo>
                    <a:pt x="2192909" y="0"/>
                  </a:lnTo>
                  <a:cubicBezTo>
                    <a:pt x="2245487" y="0"/>
                    <a:pt x="2288159" y="42672"/>
                    <a:pt x="2288159" y="95250"/>
                  </a:cubicBezTo>
                  <a:cubicBezTo>
                    <a:pt x="2288159" y="147828"/>
                    <a:pt x="2245487" y="190500"/>
                    <a:pt x="2192909" y="190500"/>
                  </a:cubicBezTo>
                  <a:lnTo>
                    <a:pt x="95250" y="190500"/>
                  </a:lnTo>
                  <a:cubicBezTo>
                    <a:pt x="42672" y="190500"/>
                    <a:pt x="0" y="147828"/>
                    <a:pt x="0" y="95250"/>
                  </a:cubicBezTo>
                  <a:cubicBezTo>
                    <a:pt x="0" y="42672"/>
                    <a:pt x="42672" y="0"/>
                    <a:pt x="95250" y="0"/>
                  </a:cubicBezTo>
                  <a:close/>
                </a:path>
              </a:pathLst>
            </a:custGeom>
            <a:solidFill>
              <a:srgbClr val="FFFFFF"/>
            </a:solidFill>
          </p:spPr>
        </p:sp>
      </p:grpSp>
      <p:grpSp>
        <p:nvGrpSpPr>
          <p:cNvPr id="23" name="Group 23"/>
          <p:cNvGrpSpPr/>
          <p:nvPr/>
        </p:nvGrpSpPr>
        <p:grpSpPr>
          <a:xfrm rot="-9257030">
            <a:off x="9062775" y="3969574"/>
            <a:ext cx="1708985" cy="142875"/>
            <a:chOff x="0" y="0"/>
            <a:chExt cx="2278647" cy="190500"/>
          </a:xfrm>
        </p:grpSpPr>
        <p:sp>
          <p:nvSpPr>
            <p:cNvPr id="24" name="Freeform 24"/>
            <p:cNvSpPr/>
            <p:nvPr/>
          </p:nvSpPr>
          <p:spPr>
            <a:xfrm>
              <a:off x="0" y="0"/>
              <a:ext cx="2278634" cy="190500"/>
            </a:xfrm>
            <a:custGeom>
              <a:avLst/>
              <a:gdLst/>
              <a:ahLst/>
              <a:cxnLst/>
              <a:rect l="l" t="t" r="r" b="b"/>
              <a:pathLst>
                <a:path w="2278634" h="190500">
                  <a:moveTo>
                    <a:pt x="95250" y="0"/>
                  </a:moveTo>
                  <a:lnTo>
                    <a:pt x="2183384" y="0"/>
                  </a:lnTo>
                  <a:cubicBezTo>
                    <a:pt x="2235962" y="0"/>
                    <a:pt x="2278634" y="42672"/>
                    <a:pt x="2278634" y="95250"/>
                  </a:cubicBezTo>
                  <a:cubicBezTo>
                    <a:pt x="2278634" y="147828"/>
                    <a:pt x="2235962" y="190500"/>
                    <a:pt x="2183384" y="190500"/>
                  </a:cubicBezTo>
                  <a:lnTo>
                    <a:pt x="95250" y="190500"/>
                  </a:lnTo>
                  <a:cubicBezTo>
                    <a:pt x="42672" y="190500"/>
                    <a:pt x="0" y="147828"/>
                    <a:pt x="0" y="95250"/>
                  </a:cubicBezTo>
                  <a:cubicBezTo>
                    <a:pt x="0" y="42672"/>
                    <a:pt x="42672" y="0"/>
                    <a:pt x="95250" y="0"/>
                  </a:cubicBezTo>
                  <a:close/>
                </a:path>
              </a:pathLst>
            </a:custGeom>
            <a:solidFill>
              <a:srgbClr val="FFFFFF"/>
            </a:solidFill>
          </p:spPr>
        </p:sp>
      </p:grpSp>
      <p:grpSp>
        <p:nvGrpSpPr>
          <p:cNvPr id="25" name="Group 25"/>
          <p:cNvGrpSpPr/>
          <p:nvPr/>
        </p:nvGrpSpPr>
        <p:grpSpPr>
          <a:xfrm rot="8999999">
            <a:off x="9085422" y="6207727"/>
            <a:ext cx="2096709" cy="142875"/>
            <a:chOff x="0" y="0"/>
            <a:chExt cx="2795612" cy="190500"/>
          </a:xfrm>
        </p:grpSpPr>
        <p:sp>
          <p:nvSpPr>
            <p:cNvPr id="26" name="Freeform 26"/>
            <p:cNvSpPr/>
            <p:nvPr/>
          </p:nvSpPr>
          <p:spPr>
            <a:xfrm>
              <a:off x="0" y="0"/>
              <a:ext cx="2795651" cy="190500"/>
            </a:xfrm>
            <a:custGeom>
              <a:avLst/>
              <a:gdLst/>
              <a:ahLst/>
              <a:cxnLst/>
              <a:rect l="l" t="t" r="r" b="b"/>
              <a:pathLst>
                <a:path w="2795651" h="190500">
                  <a:moveTo>
                    <a:pt x="95250" y="0"/>
                  </a:moveTo>
                  <a:lnTo>
                    <a:pt x="2700401" y="0"/>
                  </a:lnTo>
                  <a:cubicBezTo>
                    <a:pt x="2752979" y="0"/>
                    <a:pt x="2795651" y="42672"/>
                    <a:pt x="2795651" y="95250"/>
                  </a:cubicBezTo>
                  <a:cubicBezTo>
                    <a:pt x="2795651" y="147828"/>
                    <a:pt x="2752979" y="190500"/>
                    <a:pt x="2700401" y="190500"/>
                  </a:cubicBezTo>
                  <a:lnTo>
                    <a:pt x="95250" y="190500"/>
                  </a:lnTo>
                  <a:cubicBezTo>
                    <a:pt x="42672" y="190500"/>
                    <a:pt x="0" y="147828"/>
                    <a:pt x="0" y="95250"/>
                  </a:cubicBezTo>
                  <a:cubicBezTo>
                    <a:pt x="0" y="42672"/>
                    <a:pt x="42672" y="0"/>
                    <a:pt x="95250" y="0"/>
                  </a:cubicBezTo>
                  <a:close/>
                </a:path>
              </a:pathLst>
            </a:custGeom>
            <a:solidFill>
              <a:srgbClr val="FFFFFF"/>
            </a:solidFill>
          </p:spPr>
        </p:sp>
      </p:grpSp>
      <p:grpSp>
        <p:nvGrpSpPr>
          <p:cNvPr id="27" name="Group 27"/>
          <p:cNvGrpSpPr/>
          <p:nvPr/>
        </p:nvGrpSpPr>
        <p:grpSpPr>
          <a:xfrm rot="-5400000">
            <a:off x="11273502" y="2540089"/>
            <a:ext cx="1527449" cy="142875"/>
            <a:chOff x="0" y="0"/>
            <a:chExt cx="2036599" cy="190500"/>
          </a:xfrm>
        </p:grpSpPr>
        <p:sp>
          <p:nvSpPr>
            <p:cNvPr id="28" name="Freeform 28"/>
            <p:cNvSpPr/>
            <p:nvPr/>
          </p:nvSpPr>
          <p:spPr>
            <a:xfrm>
              <a:off x="0" y="0"/>
              <a:ext cx="2036572" cy="190500"/>
            </a:xfrm>
            <a:custGeom>
              <a:avLst/>
              <a:gdLst/>
              <a:ahLst/>
              <a:cxnLst/>
              <a:rect l="l" t="t" r="r" b="b"/>
              <a:pathLst>
                <a:path w="2036572" h="190500">
                  <a:moveTo>
                    <a:pt x="95250" y="0"/>
                  </a:moveTo>
                  <a:lnTo>
                    <a:pt x="1941322" y="0"/>
                  </a:lnTo>
                  <a:cubicBezTo>
                    <a:pt x="1993900" y="0"/>
                    <a:pt x="2036572" y="42672"/>
                    <a:pt x="2036572" y="95250"/>
                  </a:cubicBezTo>
                  <a:cubicBezTo>
                    <a:pt x="2036572" y="147828"/>
                    <a:pt x="1993900" y="190500"/>
                    <a:pt x="1941322" y="190500"/>
                  </a:cubicBezTo>
                  <a:lnTo>
                    <a:pt x="95250" y="190500"/>
                  </a:lnTo>
                  <a:cubicBezTo>
                    <a:pt x="42672" y="190500"/>
                    <a:pt x="0" y="147828"/>
                    <a:pt x="0" y="95250"/>
                  </a:cubicBezTo>
                  <a:cubicBezTo>
                    <a:pt x="0" y="42672"/>
                    <a:pt x="42672" y="0"/>
                    <a:pt x="95250" y="0"/>
                  </a:cubicBezTo>
                  <a:close/>
                </a:path>
              </a:pathLst>
            </a:custGeom>
            <a:solidFill>
              <a:srgbClr val="FFFFFF"/>
            </a:solidFill>
          </p:spPr>
        </p:sp>
      </p:grpSp>
      <p:grpSp>
        <p:nvGrpSpPr>
          <p:cNvPr id="29" name="Group 29"/>
          <p:cNvGrpSpPr/>
          <p:nvPr/>
        </p:nvGrpSpPr>
        <p:grpSpPr>
          <a:xfrm rot="-1431748">
            <a:off x="13198353" y="3763101"/>
            <a:ext cx="1634104" cy="142875"/>
            <a:chOff x="0" y="0"/>
            <a:chExt cx="2178805" cy="190500"/>
          </a:xfrm>
        </p:grpSpPr>
        <p:sp>
          <p:nvSpPr>
            <p:cNvPr id="30" name="Freeform 30"/>
            <p:cNvSpPr/>
            <p:nvPr/>
          </p:nvSpPr>
          <p:spPr>
            <a:xfrm>
              <a:off x="0" y="0"/>
              <a:ext cx="2178812" cy="190500"/>
            </a:xfrm>
            <a:custGeom>
              <a:avLst/>
              <a:gdLst/>
              <a:ahLst/>
              <a:cxnLst/>
              <a:rect l="l" t="t" r="r" b="b"/>
              <a:pathLst>
                <a:path w="2178812" h="190500">
                  <a:moveTo>
                    <a:pt x="95250" y="0"/>
                  </a:moveTo>
                  <a:lnTo>
                    <a:pt x="2083562" y="0"/>
                  </a:lnTo>
                  <a:cubicBezTo>
                    <a:pt x="2136140" y="0"/>
                    <a:pt x="2178812" y="42672"/>
                    <a:pt x="2178812" y="95250"/>
                  </a:cubicBezTo>
                  <a:cubicBezTo>
                    <a:pt x="2178812" y="147828"/>
                    <a:pt x="2136140" y="190500"/>
                    <a:pt x="2083562" y="190500"/>
                  </a:cubicBezTo>
                  <a:lnTo>
                    <a:pt x="95250" y="190500"/>
                  </a:lnTo>
                  <a:cubicBezTo>
                    <a:pt x="42672" y="190500"/>
                    <a:pt x="0" y="147828"/>
                    <a:pt x="0" y="95250"/>
                  </a:cubicBezTo>
                  <a:cubicBezTo>
                    <a:pt x="0" y="42672"/>
                    <a:pt x="42672" y="0"/>
                    <a:pt x="95250" y="0"/>
                  </a:cubicBezTo>
                  <a:close/>
                </a:path>
              </a:pathLst>
            </a:custGeom>
            <a:solidFill>
              <a:srgbClr val="FFFFFF"/>
            </a:solidFill>
          </p:spPr>
        </p:sp>
      </p:grpSp>
      <p:grpSp>
        <p:nvGrpSpPr>
          <p:cNvPr id="31" name="Group 31"/>
          <p:cNvGrpSpPr/>
          <p:nvPr/>
        </p:nvGrpSpPr>
        <p:grpSpPr>
          <a:xfrm rot="1799999">
            <a:off x="12927654" y="6284646"/>
            <a:ext cx="1948031" cy="142875"/>
            <a:chOff x="0" y="0"/>
            <a:chExt cx="2597375" cy="190500"/>
          </a:xfrm>
        </p:grpSpPr>
        <p:sp>
          <p:nvSpPr>
            <p:cNvPr id="32" name="Freeform 32"/>
            <p:cNvSpPr/>
            <p:nvPr/>
          </p:nvSpPr>
          <p:spPr>
            <a:xfrm>
              <a:off x="0" y="0"/>
              <a:ext cx="2597404" cy="190500"/>
            </a:xfrm>
            <a:custGeom>
              <a:avLst/>
              <a:gdLst/>
              <a:ahLst/>
              <a:cxnLst/>
              <a:rect l="l" t="t" r="r" b="b"/>
              <a:pathLst>
                <a:path w="2597404" h="190500">
                  <a:moveTo>
                    <a:pt x="95250" y="0"/>
                  </a:moveTo>
                  <a:lnTo>
                    <a:pt x="2502154" y="0"/>
                  </a:lnTo>
                  <a:cubicBezTo>
                    <a:pt x="2554732" y="0"/>
                    <a:pt x="2597404" y="42672"/>
                    <a:pt x="2597404" y="95250"/>
                  </a:cubicBezTo>
                  <a:cubicBezTo>
                    <a:pt x="2597404" y="147828"/>
                    <a:pt x="2554732" y="190500"/>
                    <a:pt x="2502154" y="190500"/>
                  </a:cubicBezTo>
                  <a:lnTo>
                    <a:pt x="95250" y="190500"/>
                  </a:lnTo>
                  <a:cubicBezTo>
                    <a:pt x="42672" y="190500"/>
                    <a:pt x="0" y="147828"/>
                    <a:pt x="0" y="95250"/>
                  </a:cubicBezTo>
                  <a:cubicBezTo>
                    <a:pt x="0" y="42672"/>
                    <a:pt x="42672" y="0"/>
                    <a:pt x="95250" y="0"/>
                  </a:cubicBezTo>
                  <a:close/>
                </a:path>
              </a:pathLst>
            </a:custGeom>
            <a:solidFill>
              <a:srgbClr val="FFFFFF"/>
            </a:solidFill>
          </p:spPr>
        </p:sp>
      </p:grpSp>
      <p:grpSp>
        <p:nvGrpSpPr>
          <p:cNvPr id="33" name="Group 33"/>
          <p:cNvGrpSpPr/>
          <p:nvPr/>
        </p:nvGrpSpPr>
        <p:grpSpPr>
          <a:xfrm>
            <a:off x="10394388" y="3243643"/>
            <a:ext cx="3285678" cy="3300406"/>
            <a:chOff x="0" y="0"/>
            <a:chExt cx="4380905" cy="4400541"/>
          </a:xfrm>
        </p:grpSpPr>
        <p:sp>
          <p:nvSpPr>
            <p:cNvPr id="34" name="Freeform 34"/>
            <p:cNvSpPr/>
            <p:nvPr/>
          </p:nvSpPr>
          <p:spPr>
            <a:xfrm>
              <a:off x="0" y="0"/>
              <a:ext cx="4380992" cy="4400550"/>
            </a:xfrm>
            <a:custGeom>
              <a:avLst/>
              <a:gdLst/>
              <a:ahLst/>
              <a:cxnLst/>
              <a:rect l="l" t="t" r="r" b="b"/>
              <a:pathLst>
                <a:path w="4380992" h="4400550">
                  <a:moveTo>
                    <a:pt x="2190496" y="0"/>
                  </a:moveTo>
                  <a:cubicBezTo>
                    <a:pt x="3401822" y="5461"/>
                    <a:pt x="4380992" y="988949"/>
                    <a:pt x="4380992" y="2200275"/>
                  </a:cubicBezTo>
                  <a:cubicBezTo>
                    <a:pt x="4380992" y="3411601"/>
                    <a:pt x="3401822" y="4395089"/>
                    <a:pt x="2190496" y="4400550"/>
                  </a:cubicBezTo>
                  <a:cubicBezTo>
                    <a:pt x="979170" y="4395089"/>
                    <a:pt x="0" y="3411601"/>
                    <a:pt x="0" y="2200275"/>
                  </a:cubicBezTo>
                  <a:cubicBezTo>
                    <a:pt x="0" y="988949"/>
                    <a:pt x="979170" y="5461"/>
                    <a:pt x="2190496" y="0"/>
                  </a:cubicBezTo>
                  <a:close/>
                </a:path>
              </a:pathLst>
            </a:custGeom>
            <a:solidFill>
              <a:srgbClr val="99D3DD"/>
            </a:solidFill>
          </p:spPr>
        </p:sp>
      </p:grpSp>
      <p:sp>
        <p:nvSpPr>
          <p:cNvPr id="35" name="TextBox 35"/>
          <p:cNvSpPr txBox="1"/>
          <p:nvPr/>
        </p:nvSpPr>
        <p:spPr>
          <a:xfrm>
            <a:off x="10113374" y="4119017"/>
            <a:ext cx="3847706" cy="1692478"/>
          </a:xfrm>
          <a:prstGeom prst="rect">
            <a:avLst/>
          </a:prstGeom>
        </p:spPr>
        <p:txBody>
          <a:bodyPr lIns="0" tIns="0" rIns="0" bIns="0" rtlCol="0" anchor="t">
            <a:spAutoFit/>
          </a:bodyPr>
          <a:lstStyle/>
          <a:p>
            <a:pPr algn="ctr">
              <a:lnSpc>
                <a:spcPts val="6543"/>
              </a:lnSpc>
            </a:pPr>
            <a:r>
              <a:rPr lang="en-US" sz="6058">
                <a:solidFill>
                  <a:srgbClr val="FFFFFF"/>
                </a:solidFill>
                <a:latin typeface="Roboto Bold"/>
              </a:rPr>
              <a:t>Good Credit</a:t>
            </a:r>
          </a:p>
        </p:txBody>
      </p:sp>
      <p:grpSp>
        <p:nvGrpSpPr>
          <p:cNvPr id="36" name="Group 36"/>
          <p:cNvGrpSpPr/>
          <p:nvPr/>
        </p:nvGrpSpPr>
        <p:grpSpPr>
          <a:xfrm>
            <a:off x="17686481" y="0"/>
            <a:ext cx="3230419" cy="10287000"/>
            <a:chOff x="0" y="0"/>
            <a:chExt cx="850810" cy="2709333"/>
          </a:xfrm>
        </p:grpSpPr>
        <p:sp>
          <p:nvSpPr>
            <p:cNvPr id="37" name="Freeform 37"/>
            <p:cNvSpPr/>
            <p:nvPr/>
          </p:nvSpPr>
          <p:spPr>
            <a:xfrm>
              <a:off x="0" y="0"/>
              <a:ext cx="850810" cy="2709333"/>
            </a:xfrm>
            <a:custGeom>
              <a:avLst/>
              <a:gdLst/>
              <a:ahLst/>
              <a:cxnLst/>
              <a:rect l="l" t="t" r="r" b="b"/>
              <a:pathLst>
                <a:path w="850810" h="2709333">
                  <a:moveTo>
                    <a:pt x="0" y="0"/>
                  </a:moveTo>
                  <a:lnTo>
                    <a:pt x="850810" y="0"/>
                  </a:lnTo>
                  <a:lnTo>
                    <a:pt x="850810" y="2709333"/>
                  </a:lnTo>
                  <a:lnTo>
                    <a:pt x="0" y="2709333"/>
                  </a:lnTo>
                  <a:close/>
                </a:path>
              </a:pathLst>
            </a:custGeom>
            <a:solidFill>
              <a:srgbClr val="99D3DD"/>
            </a:solidFill>
          </p:spPr>
        </p:sp>
        <p:sp>
          <p:nvSpPr>
            <p:cNvPr id="38" name="TextBox 38"/>
            <p:cNvSpPr txBox="1"/>
            <p:nvPr/>
          </p:nvSpPr>
          <p:spPr>
            <a:xfrm>
              <a:off x="0" y="-38100"/>
              <a:ext cx="812800" cy="850900"/>
            </a:xfrm>
            <a:prstGeom prst="rect">
              <a:avLst/>
            </a:prstGeom>
          </p:spPr>
          <p:txBody>
            <a:bodyPr lIns="50800" tIns="50800" rIns="50800" bIns="50800" rtlCol="0" anchor="ctr"/>
            <a:lstStyle/>
            <a:p>
              <a:pPr algn="ctr">
                <a:lnSpc>
                  <a:spcPts val="2520"/>
                </a:lnSpc>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251041" y="2397793"/>
            <a:ext cx="560521" cy="560521"/>
            <a:chOff x="0" y="0"/>
            <a:chExt cx="147627" cy="147627"/>
          </a:xfrm>
        </p:grpSpPr>
        <p:sp>
          <p:nvSpPr>
            <p:cNvPr id="3" name="Freeform 3"/>
            <p:cNvSpPr/>
            <p:nvPr/>
          </p:nvSpPr>
          <p:spPr>
            <a:xfrm>
              <a:off x="0" y="0"/>
              <a:ext cx="147627" cy="147627"/>
            </a:xfrm>
            <a:custGeom>
              <a:avLst/>
              <a:gdLst/>
              <a:ahLst/>
              <a:cxnLst/>
              <a:rect l="l" t="t" r="r" b="b"/>
              <a:pathLst>
                <a:path w="147627" h="147627">
                  <a:moveTo>
                    <a:pt x="0" y="0"/>
                  </a:moveTo>
                  <a:lnTo>
                    <a:pt x="147627" y="0"/>
                  </a:lnTo>
                  <a:lnTo>
                    <a:pt x="147627" y="147627"/>
                  </a:lnTo>
                  <a:lnTo>
                    <a:pt x="0" y="147627"/>
                  </a:lnTo>
                  <a:close/>
                </a:path>
              </a:pathLst>
            </a:custGeom>
            <a:solidFill>
              <a:srgbClr val="B1CE50"/>
            </a:solidFill>
          </p:spPr>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520"/>
                </a:lnSpc>
              </a:pPr>
              <a:endParaRPr/>
            </a:p>
          </p:txBody>
        </p:sp>
      </p:grpSp>
      <p:grpSp>
        <p:nvGrpSpPr>
          <p:cNvPr id="5" name="Group 5"/>
          <p:cNvGrpSpPr/>
          <p:nvPr/>
        </p:nvGrpSpPr>
        <p:grpSpPr>
          <a:xfrm>
            <a:off x="9724461" y="2397793"/>
            <a:ext cx="560521" cy="560521"/>
            <a:chOff x="0" y="0"/>
            <a:chExt cx="147627" cy="147627"/>
          </a:xfrm>
        </p:grpSpPr>
        <p:sp>
          <p:nvSpPr>
            <p:cNvPr id="6" name="Freeform 6"/>
            <p:cNvSpPr/>
            <p:nvPr/>
          </p:nvSpPr>
          <p:spPr>
            <a:xfrm>
              <a:off x="0" y="0"/>
              <a:ext cx="147627" cy="147627"/>
            </a:xfrm>
            <a:custGeom>
              <a:avLst/>
              <a:gdLst/>
              <a:ahLst/>
              <a:cxnLst/>
              <a:rect l="l" t="t" r="r" b="b"/>
              <a:pathLst>
                <a:path w="147627" h="147627">
                  <a:moveTo>
                    <a:pt x="0" y="0"/>
                  </a:moveTo>
                  <a:lnTo>
                    <a:pt x="147627" y="0"/>
                  </a:lnTo>
                  <a:lnTo>
                    <a:pt x="147627" y="147627"/>
                  </a:lnTo>
                  <a:lnTo>
                    <a:pt x="0" y="147627"/>
                  </a:lnTo>
                  <a:close/>
                </a:path>
              </a:pathLst>
            </a:custGeom>
            <a:solidFill>
              <a:srgbClr val="FFAFAE"/>
            </a:solidFill>
          </p:spPr>
        </p:sp>
        <p:sp>
          <p:nvSpPr>
            <p:cNvPr id="7" name="TextBox 7"/>
            <p:cNvSpPr txBox="1"/>
            <p:nvPr/>
          </p:nvSpPr>
          <p:spPr>
            <a:xfrm>
              <a:off x="0" y="-38100"/>
              <a:ext cx="812800" cy="850900"/>
            </a:xfrm>
            <a:prstGeom prst="rect">
              <a:avLst/>
            </a:prstGeom>
          </p:spPr>
          <p:txBody>
            <a:bodyPr lIns="50800" tIns="50800" rIns="50800" bIns="50800" rtlCol="0" anchor="ctr"/>
            <a:lstStyle/>
            <a:p>
              <a:pPr algn="ctr">
                <a:lnSpc>
                  <a:spcPts val="2520"/>
                </a:lnSpc>
              </a:pPr>
              <a:endParaRPr/>
            </a:p>
          </p:txBody>
        </p:sp>
      </p:grpSp>
      <p:grpSp>
        <p:nvGrpSpPr>
          <p:cNvPr id="8" name="Group 8"/>
          <p:cNvGrpSpPr/>
          <p:nvPr/>
        </p:nvGrpSpPr>
        <p:grpSpPr>
          <a:xfrm>
            <a:off x="882391" y="5522240"/>
            <a:ext cx="4914138" cy="4457655"/>
            <a:chOff x="0" y="0"/>
            <a:chExt cx="1294259" cy="1174032"/>
          </a:xfrm>
        </p:grpSpPr>
        <p:sp>
          <p:nvSpPr>
            <p:cNvPr id="9" name="Freeform 9"/>
            <p:cNvSpPr/>
            <p:nvPr/>
          </p:nvSpPr>
          <p:spPr>
            <a:xfrm>
              <a:off x="0" y="0"/>
              <a:ext cx="1294259" cy="1174033"/>
            </a:xfrm>
            <a:custGeom>
              <a:avLst/>
              <a:gdLst/>
              <a:ahLst/>
              <a:cxnLst/>
              <a:rect l="l" t="t" r="r" b="b"/>
              <a:pathLst>
                <a:path w="1294259" h="1174033">
                  <a:moveTo>
                    <a:pt x="0" y="0"/>
                  </a:moveTo>
                  <a:lnTo>
                    <a:pt x="1294259" y="0"/>
                  </a:lnTo>
                  <a:lnTo>
                    <a:pt x="1294259" y="1174033"/>
                  </a:lnTo>
                  <a:lnTo>
                    <a:pt x="0" y="1174033"/>
                  </a:lnTo>
                  <a:close/>
                </a:path>
              </a:pathLst>
            </a:custGeom>
            <a:solidFill>
              <a:srgbClr val="FFAFAE"/>
            </a:solidFill>
            <a:ln>
              <a:noFill/>
            </a:ln>
          </p:spPr>
        </p:sp>
        <p:sp>
          <p:nvSpPr>
            <p:cNvPr id="10" name="TextBox 10"/>
            <p:cNvSpPr txBox="1"/>
            <p:nvPr/>
          </p:nvSpPr>
          <p:spPr>
            <a:xfrm>
              <a:off x="0" y="-38100"/>
              <a:ext cx="812800" cy="850900"/>
            </a:xfrm>
            <a:prstGeom prst="rect">
              <a:avLst/>
            </a:prstGeom>
          </p:spPr>
          <p:txBody>
            <a:bodyPr lIns="50800" tIns="50800" rIns="50800" bIns="50800" rtlCol="0" anchor="ctr"/>
            <a:lstStyle/>
            <a:p>
              <a:pPr algn="ctr">
                <a:lnSpc>
                  <a:spcPts val="2520"/>
                </a:lnSpc>
              </a:pPr>
              <a:endParaRPr/>
            </a:p>
          </p:txBody>
        </p:sp>
      </p:grpSp>
      <p:grpSp>
        <p:nvGrpSpPr>
          <p:cNvPr id="11" name="Group 11"/>
          <p:cNvGrpSpPr/>
          <p:nvPr/>
        </p:nvGrpSpPr>
        <p:grpSpPr>
          <a:xfrm>
            <a:off x="882391" y="5522240"/>
            <a:ext cx="2457069" cy="4457655"/>
            <a:chOff x="0" y="0"/>
            <a:chExt cx="647129" cy="1174032"/>
          </a:xfrm>
        </p:grpSpPr>
        <p:sp>
          <p:nvSpPr>
            <p:cNvPr id="12" name="Freeform 12"/>
            <p:cNvSpPr/>
            <p:nvPr/>
          </p:nvSpPr>
          <p:spPr>
            <a:xfrm>
              <a:off x="0" y="0"/>
              <a:ext cx="647129" cy="1174033"/>
            </a:xfrm>
            <a:custGeom>
              <a:avLst/>
              <a:gdLst/>
              <a:ahLst/>
              <a:cxnLst/>
              <a:rect l="l" t="t" r="r" b="b"/>
              <a:pathLst>
                <a:path w="647129" h="1174033">
                  <a:moveTo>
                    <a:pt x="0" y="0"/>
                  </a:moveTo>
                  <a:lnTo>
                    <a:pt x="647129" y="0"/>
                  </a:lnTo>
                  <a:lnTo>
                    <a:pt x="647129" y="1174033"/>
                  </a:lnTo>
                  <a:lnTo>
                    <a:pt x="0" y="1174033"/>
                  </a:lnTo>
                  <a:close/>
                </a:path>
              </a:pathLst>
            </a:custGeom>
            <a:solidFill>
              <a:srgbClr val="B1CE50"/>
            </a:solidFill>
            <a:ln>
              <a:noFill/>
            </a:ln>
          </p:spPr>
        </p:sp>
        <p:sp>
          <p:nvSpPr>
            <p:cNvPr id="13" name="TextBox 13"/>
            <p:cNvSpPr txBox="1"/>
            <p:nvPr/>
          </p:nvSpPr>
          <p:spPr>
            <a:xfrm>
              <a:off x="0" y="-38100"/>
              <a:ext cx="812800" cy="850900"/>
            </a:xfrm>
            <a:prstGeom prst="rect">
              <a:avLst/>
            </a:prstGeom>
          </p:spPr>
          <p:txBody>
            <a:bodyPr lIns="50800" tIns="50800" rIns="50800" bIns="50800" rtlCol="0" anchor="ctr"/>
            <a:lstStyle/>
            <a:p>
              <a:pPr algn="ctr">
                <a:lnSpc>
                  <a:spcPts val="2520"/>
                </a:lnSpc>
              </a:pPr>
              <a:endParaRPr/>
            </a:p>
          </p:txBody>
        </p:sp>
      </p:grpSp>
      <p:grpSp>
        <p:nvGrpSpPr>
          <p:cNvPr id="14" name="Group 14"/>
          <p:cNvGrpSpPr/>
          <p:nvPr/>
        </p:nvGrpSpPr>
        <p:grpSpPr>
          <a:xfrm>
            <a:off x="6615680" y="5522240"/>
            <a:ext cx="4914138" cy="4457655"/>
            <a:chOff x="0" y="0"/>
            <a:chExt cx="1294259" cy="1174032"/>
          </a:xfrm>
        </p:grpSpPr>
        <p:sp>
          <p:nvSpPr>
            <p:cNvPr id="15" name="Freeform 15"/>
            <p:cNvSpPr/>
            <p:nvPr/>
          </p:nvSpPr>
          <p:spPr>
            <a:xfrm>
              <a:off x="0" y="0"/>
              <a:ext cx="1294259" cy="1174033"/>
            </a:xfrm>
            <a:custGeom>
              <a:avLst/>
              <a:gdLst/>
              <a:ahLst/>
              <a:cxnLst/>
              <a:rect l="l" t="t" r="r" b="b"/>
              <a:pathLst>
                <a:path w="1294259" h="1174033">
                  <a:moveTo>
                    <a:pt x="0" y="0"/>
                  </a:moveTo>
                  <a:lnTo>
                    <a:pt x="1294259" y="0"/>
                  </a:lnTo>
                  <a:lnTo>
                    <a:pt x="1294259" y="1174033"/>
                  </a:lnTo>
                  <a:lnTo>
                    <a:pt x="0" y="1174033"/>
                  </a:lnTo>
                  <a:close/>
                </a:path>
              </a:pathLst>
            </a:custGeom>
            <a:solidFill>
              <a:srgbClr val="FFAFAE"/>
            </a:solidFill>
            <a:ln>
              <a:noFill/>
            </a:ln>
          </p:spPr>
        </p:sp>
        <p:sp>
          <p:nvSpPr>
            <p:cNvPr id="16" name="TextBox 16"/>
            <p:cNvSpPr txBox="1"/>
            <p:nvPr/>
          </p:nvSpPr>
          <p:spPr>
            <a:xfrm>
              <a:off x="0" y="-38100"/>
              <a:ext cx="812800" cy="850900"/>
            </a:xfrm>
            <a:prstGeom prst="rect">
              <a:avLst/>
            </a:prstGeom>
          </p:spPr>
          <p:txBody>
            <a:bodyPr lIns="50800" tIns="50800" rIns="50800" bIns="50800" rtlCol="0" anchor="ctr"/>
            <a:lstStyle/>
            <a:p>
              <a:pPr algn="ctr">
                <a:lnSpc>
                  <a:spcPts val="2520"/>
                </a:lnSpc>
              </a:pPr>
              <a:endParaRPr/>
            </a:p>
          </p:txBody>
        </p:sp>
      </p:grpSp>
      <p:grpSp>
        <p:nvGrpSpPr>
          <p:cNvPr id="17" name="Group 17"/>
          <p:cNvGrpSpPr/>
          <p:nvPr/>
        </p:nvGrpSpPr>
        <p:grpSpPr>
          <a:xfrm>
            <a:off x="6615680" y="5522240"/>
            <a:ext cx="2528320" cy="4457655"/>
            <a:chOff x="0" y="0"/>
            <a:chExt cx="665895" cy="1174032"/>
          </a:xfrm>
        </p:grpSpPr>
        <p:sp>
          <p:nvSpPr>
            <p:cNvPr id="18" name="Freeform 18"/>
            <p:cNvSpPr/>
            <p:nvPr/>
          </p:nvSpPr>
          <p:spPr>
            <a:xfrm>
              <a:off x="0" y="0"/>
              <a:ext cx="665895" cy="1174033"/>
            </a:xfrm>
            <a:custGeom>
              <a:avLst/>
              <a:gdLst/>
              <a:ahLst/>
              <a:cxnLst/>
              <a:rect l="l" t="t" r="r" b="b"/>
              <a:pathLst>
                <a:path w="665895" h="1174033">
                  <a:moveTo>
                    <a:pt x="0" y="0"/>
                  </a:moveTo>
                  <a:lnTo>
                    <a:pt x="665895" y="0"/>
                  </a:lnTo>
                  <a:lnTo>
                    <a:pt x="665895" y="1174033"/>
                  </a:lnTo>
                  <a:lnTo>
                    <a:pt x="0" y="1174033"/>
                  </a:lnTo>
                  <a:close/>
                </a:path>
              </a:pathLst>
            </a:custGeom>
            <a:solidFill>
              <a:srgbClr val="B1CE50"/>
            </a:solidFill>
            <a:ln>
              <a:noFill/>
            </a:ln>
          </p:spPr>
        </p:sp>
        <p:sp>
          <p:nvSpPr>
            <p:cNvPr id="19" name="TextBox 19"/>
            <p:cNvSpPr txBox="1"/>
            <p:nvPr/>
          </p:nvSpPr>
          <p:spPr>
            <a:xfrm>
              <a:off x="0" y="-38100"/>
              <a:ext cx="812800" cy="850900"/>
            </a:xfrm>
            <a:prstGeom prst="rect">
              <a:avLst/>
            </a:prstGeom>
          </p:spPr>
          <p:txBody>
            <a:bodyPr lIns="50800" tIns="50800" rIns="50800" bIns="50800" rtlCol="0" anchor="ctr"/>
            <a:lstStyle/>
            <a:p>
              <a:pPr algn="ctr">
                <a:lnSpc>
                  <a:spcPts val="2520"/>
                </a:lnSpc>
              </a:pPr>
              <a:endParaRPr/>
            </a:p>
          </p:txBody>
        </p:sp>
      </p:grpSp>
      <p:grpSp>
        <p:nvGrpSpPr>
          <p:cNvPr id="20" name="Group 20"/>
          <p:cNvGrpSpPr/>
          <p:nvPr/>
        </p:nvGrpSpPr>
        <p:grpSpPr>
          <a:xfrm>
            <a:off x="12345162" y="5522240"/>
            <a:ext cx="4914138" cy="4457655"/>
            <a:chOff x="0" y="0"/>
            <a:chExt cx="1294259" cy="1174032"/>
          </a:xfrm>
        </p:grpSpPr>
        <p:sp>
          <p:nvSpPr>
            <p:cNvPr id="21" name="Freeform 21"/>
            <p:cNvSpPr/>
            <p:nvPr/>
          </p:nvSpPr>
          <p:spPr>
            <a:xfrm>
              <a:off x="0" y="0"/>
              <a:ext cx="1294259" cy="1174033"/>
            </a:xfrm>
            <a:custGeom>
              <a:avLst/>
              <a:gdLst/>
              <a:ahLst/>
              <a:cxnLst/>
              <a:rect l="l" t="t" r="r" b="b"/>
              <a:pathLst>
                <a:path w="1294259" h="1174033">
                  <a:moveTo>
                    <a:pt x="0" y="0"/>
                  </a:moveTo>
                  <a:lnTo>
                    <a:pt x="1294259" y="0"/>
                  </a:lnTo>
                  <a:lnTo>
                    <a:pt x="1294259" y="1174033"/>
                  </a:lnTo>
                  <a:lnTo>
                    <a:pt x="0" y="1174033"/>
                  </a:lnTo>
                  <a:close/>
                </a:path>
              </a:pathLst>
            </a:custGeom>
            <a:solidFill>
              <a:srgbClr val="FFAFAE"/>
            </a:solidFill>
            <a:ln>
              <a:noFill/>
            </a:ln>
          </p:spPr>
        </p:sp>
        <p:sp>
          <p:nvSpPr>
            <p:cNvPr id="22" name="TextBox 22"/>
            <p:cNvSpPr txBox="1"/>
            <p:nvPr/>
          </p:nvSpPr>
          <p:spPr>
            <a:xfrm>
              <a:off x="0" y="-38100"/>
              <a:ext cx="812800" cy="850900"/>
            </a:xfrm>
            <a:prstGeom prst="rect">
              <a:avLst/>
            </a:prstGeom>
          </p:spPr>
          <p:txBody>
            <a:bodyPr lIns="50800" tIns="50800" rIns="50800" bIns="50800" rtlCol="0" anchor="ctr"/>
            <a:lstStyle/>
            <a:p>
              <a:pPr algn="ctr">
                <a:lnSpc>
                  <a:spcPts val="2520"/>
                </a:lnSpc>
              </a:pPr>
              <a:endParaRPr/>
            </a:p>
          </p:txBody>
        </p:sp>
      </p:grpSp>
      <p:grpSp>
        <p:nvGrpSpPr>
          <p:cNvPr id="23" name="Group 23"/>
          <p:cNvGrpSpPr/>
          <p:nvPr/>
        </p:nvGrpSpPr>
        <p:grpSpPr>
          <a:xfrm>
            <a:off x="12345162" y="5519677"/>
            <a:ext cx="2354925" cy="4460218"/>
            <a:chOff x="0" y="0"/>
            <a:chExt cx="620227" cy="1166005"/>
          </a:xfrm>
        </p:grpSpPr>
        <p:sp>
          <p:nvSpPr>
            <p:cNvPr id="24" name="Freeform 24"/>
            <p:cNvSpPr/>
            <p:nvPr/>
          </p:nvSpPr>
          <p:spPr>
            <a:xfrm>
              <a:off x="0" y="0"/>
              <a:ext cx="620227" cy="1166005"/>
            </a:xfrm>
            <a:custGeom>
              <a:avLst/>
              <a:gdLst/>
              <a:ahLst/>
              <a:cxnLst/>
              <a:rect l="l" t="t" r="r" b="b"/>
              <a:pathLst>
                <a:path w="620227" h="1166005">
                  <a:moveTo>
                    <a:pt x="0" y="0"/>
                  </a:moveTo>
                  <a:lnTo>
                    <a:pt x="620227" y="0"/>
                  </a:lnTo>
                  <a:lnTo>
                    <a:pt x="620227" y="1166005"/>
                  </a:lnTo>
                  <a:lnTo>
                    <a:pt x="0" y="1166005"/>
                  </a:lnTo>
                  <a:close/>
                </a:path>
              </a:pathLst>
            </a:custGeom>
            <a:solidFill>
              <a:srgbClr val="B1CE50"/>
            </a:solidFill>
            <a:ln>
              <a:noFill/>
            </a:ln>
          </p:spPr>
        </p:sp>
        <p:sp>
          <p:nvSpPr>
            <p:cNvPr id="25" name="TextBox 25"/>
            <p:cNvSpPr txBox="1"/>
            <p:nvPr/>
          </p:nvSpPr>
          <p:spPr>
            <a:xfrm>
              <a:off x="0" y="-38100"/>
              <a:ext cx="812800" cy="850900"/>
            </a:xfrm>
            <a:prstGeom prst="rect">
              <a:avLst/>
            </a:prstGeom>
          </p:spPr>
          <p:txBody>
            <a:bodyPr lIns="50800" tIns="50800" rIns="50800" bIns="50800" rtlCol="0" anchor="ctr"/>
            <a:lstStyle/>
            <a:p>
              <a:pPr algn="ctr">
                <a:lnSpc>
                  <a:spcPts val="2520"/>
                </a:lnSpc>
              </a:pPr>
              <a:endParaRPr/>
            </a:p>
          </p:txBody>
        </p:sp>
      </p:grpSp>
      <p:pic>
        <p:nvPicPr>
          <p:cNvPr id="26" name="Picture 26"/>
          <p:cNvPicPr>
            <a:picLocks noChangeAspect="1"/>
          </p:cNvPicPr>
          <p:nvPr/>
        </p:nvPicPr>
        <p:blipFill>
          <a:blip r:embed="rId2"/>
          <a:srcRect/>
          <a:stretch>
            <a:fillRect/>
          </a:stretch>
        </p:blipFill>
        <p:spPr>
          <a:xfrm>
            <a:off x="-1632480" y="-336246"/>
            <a:ext cx="4917677" cy="2729891"/>
          </a:xfrm>
          <a:prstGeom prst="rect">
            <a:avLst/>
          </a:prstGeom>
        </p:spPr>
      </p:pic>
      <p:pic>
        <p:nvPicPr>
          <p:cNvPr id="27" name="Picture 27"/>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2788322" y="2958314"/>
            <a:ext cx="1386499" cy="1460871"/>
          </a:xfrm>
          <a:prstGeom prst="rect">
            <a:avLst/>
          </a:prstGeom>
        </p:spPr>
      </p:pic>
      <p:pic>
        <p:nvPicPr>
          <p:cNvPr id="28" name="Picture 28"/>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7451818" y="3272639"/>
            <a:ext cx="3046378" cy="1146546"/>
          </a:xfrm>
          <a:prstGeom prst="rect">
            <a:avLst/>
          </a:prstGeom>
        </p:spPr>
      </p:pic>
      <p:pic>
        <p:nvPicPr>
          <p:cNvPr id="29" name="Picture 29"/>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13607683" y="2865378"/>
            <a:ext cx="2184808" cy="1682302"/>
          </a:xfrm>
          <a:prstGeom prst="rect">
            <a:avLst/>
          </a:prstGeom>
        </p:spPr>
      </p:pic>
      <p:sp>
        <p:nvSpPr>
          <p:cNvPr id="30" name="TextBox 30"/>
          <p:cNvSpPr txBox="1"/>
          <p:nvPr/>
        </p:nvSpPr>
        <p:spPr>
          <a:xfrm>
            <a:off x="3587913" y="1019175"/>
            <a:ext cx="11112174" cy="1152525"/>
          </a:xfrm>
          <a:prstGeom prst="rect">
            <a:avLst/>
          </a:prstGeom>
        </p:spPr>
        <p:txBody>
          <a:bodyPr lIns="0" tIns="0" rIns="0" bIns="0" rtlCol="0" anchor="t">
            <a:spAutoFit/>
          </a:bodyPr>
          <a:lstStyle/>
          <a:p>
            <a:pPr algn="l">
              <a:lnSpc>
                <a:spcPts val="9000"/>
              </a:lnSpc>
            </a:pPr>
            <a:r>
              <a:rPr lang="en-US" sz="7500" spc="75">
                <a:solidFill>
                  <a:srgbClr val="99D3DD"/>
                </a:solidFill>
                <a:latin typeface="Roboto Bold"/>
              </a:rPr>
              <a:t>The Cost of </a:t>
            </a:r>
            <a:r>
              <a:rPr lang="en-US" sz="7500" spc="75">
                <a:solidFill>
                  <a:srgbClr val="FFAFAE"/>
                </a:solidFill>
                <a:latin typeface="Roboto Bold"/>
              </a:rPr>
              <a:t>Poor</a:t>
            </a:r>
            <a:r>
              <a:rPr lang="en-US" sz="7500" spc="75">
                <a:solidFill>
                  <a:srgbClr val="99D3DD"/>
                </a:solidFill>
                <a:latin typeface="Roboto Bold"/>
              </a:rPr>
              <a:t> Credit</a:t>
            </a:r>
          </a:p>
        </p:txBody>
      </p:sp>
      <p:sp>
        <p:nvSpPr>
          <p:cNvPr id="31" name="TextBox 31"/>
          <p:cNvSpPr txBox="1"/>
          <p:nvPr/>
        </p:nvSpPr>
        <p:spPr>
          <a:xfrm>
            <a:off x="5600270" y="2433579"/>
            <a:ext cx="3374738" cy="869949"/>
          </a:xfrm>
          <a:prstGeom prst="rect">
            <a:avLst/>
          </a:prstGeom>
        </p:spPr>
        <p:txBody>
          <a:bodyPr lIns="0" tIns="0" rIns="0" bIns="0" rtlCol="0" anchor="t">
            <a:spAutoFit/>
          </a:bodyPr>
          <a:lstStyle/>
          <a:p>
            <a:pPr algn="ctr">
              <a:lnSpc>
                <a:spcPts val="3500"/>
              </a:lnSpc>
            </a:pPr>
            <a:r>
              <a:rPr lang="en-US" sz="2500">
                <a:solidFill>
                  <a:srgbClr val="5C5A5B"/>
                </a:solidFill>
                <a:latin typeface="Canva Sans"/>
              </a:rPr>
              <a:t> GOOD CREDIT</a:t>
            </a:r>
          </a:p>
          <a:p>
            <a:pPr algn="ctr">
              <a:lnSpc>
                <a:spcPts val="3500"/>
              </a:lnSpc>
            </a:pPr>
            <a:endParaRPr lang="en-US" sz="2500">
              <a:solidFill>
                <a:srgbClr val="5C5A5B"/>
              </a:solidFill>
              <a:latin typeface="Canva Sans"/>
            </a:endParaRPr>
          </a:p>
        </p:txBody>
      </p:sp>
      <p:sp>
        <p:nvSpPr>
          <p:cNvPr id="32" name="TextBox 32"/>
          <p:cNvSpPr txBox="1"/>
          <p:nvPr/>
        </p:nvSpPr>
        <p:spPr>
          <a:xfrm>
            <a:off x="10004721" y="2433579"/>
            <a:ext cx="3374738" cy="431799"/>
          </a:xfrm>
          <a:prstGeom prst="rect">
            <a:avLst/>
          </a:prstGeom>
        </p:spPr>
        <p:txBody>
          <a:bodyPr lIns="0" tIns="0" rIns="0" bIns="0" rtlCol="0" anchor="t">
            <a:spAutoFit/>
          </a:bodyPr>
          <a:lstStyle/>
          <a:p>
            <a:pPr algn="ctr">
              <a:lnSpc>
                <a:spcPts val="3500"/>
              </a:lnSpc>
            </a:pPr>
            <a:r>
              <a:rPr lang="en-US" sz="2500">
                <a:solidFill>
                  <a:srgbClr val="5C5A5B"/>
                </a:solidFill>
                <a:latin typeface="Canva Sans"/>
              </a:rPr>
              <a:t>POOR CREDIT</a:t>
            </a:r>
          </a:p>
        </p:txBody>
      </p:sp>
      <p:sp>
        <p:nvSpPr>
          <p:cNvPr id="33" name="TextBox 33"/>
          <p:cNvSpPr txBox="1"/>
          <p:nvPr/>
        </p:nvSpPr>
        <p:spPr>
          <a:xfrm>
            <a:off x="7009461" y="4441824"/>
            <a:ext cx="3931092" cy="701676"/>
          </a:xfrm>
          <a:prstGeom prst="rect">
            <a:avLst/>
          </a:prstGeom>
        </p:spPr>
        <p:txBody>
          <a:bodyPr lIns="0" tIns="0" rIns="0" bIns="0" rtlCol="0" anchor="t">
            <a:spAutoFit/>
          </a:bodyPr>
          <a:lstStyle/>
          <a:p>
            <a:pPr algn="ctr">
              <a:lnSpc>
                <a:spcPts val="2799"/>
              </a:lnSpc>
            </a:pPr>
            <a:r>
              <a:rPr lang="en-US" sz="1999">
                <a:solidFill>
                  <a:srgbClr val="5C5A5B"/>
                </a:solidFill>
                <a:latin typeface="Roboto"/>
              </a:rPr>
              <a:t>Loan Amount: $25,000</a:t>
            </a:r>
          </a:p>
          <a:p>
            <a:pPr algn="ctr">
              <a:lnSpc>
                <a:spcPts val="2799"/>
              </a:lnSpc>
            </a:pPr>
            <a:r>
              <a:rPr lang="en-US" sz="1999">
                <a:solidFill>
                  <a:srgbClr val="5C5A5B"/>
                </a:solidFill>
                <a:latin typeface="Roboto"/>
              </a:rPr>
              <a:t>Term: 60 months</a:t>
            </a:r>
          </a:p>
        </p:txBody>
      </p:sp>
      <p:sp>
        <p:nvSpPr>
          <p:cNvPr id="34" name="TextBox 34"/>
          <p:cNvSpPr txBox="1"/>
          <p:nvPr/>
        </p:nvSpPr>
        <p:spPr>
          <a:xfrm>
            <a:off x="6754152" y="5701215"/>
            <a:ext cx="2176318" cy="4026043"/>
          </a:xfrm>
          <a:prstGeom prst="rect">
            <a:avLst/>
          </a:prstGeom>
        </p:spPr>
        <p:txBody>
          <a:bodyPr lIns="0" tIns="0" rIns="0" bIns="0" rtlCol="0" anchor="t">
            <a:spAutoFit/>
          </a:bodyPr>
          <a:lstStyle/>
          <a:p>
            <a:pPr algn="ctr">
              <a:lnSpc>
                <a:spcPts val="2799"/>
              </a:lnSpc>
            </a:pPr>
            <a:r>
              <a:rPr lang="en-US" sz="1999">
                <a:solidFill>
                  <a:srgbClr val="000000"/>
                </a:solidFill>
                <a:latin typeface="Roboto"/>
              </a:rPr>
              <a:t>Credit Score Range: 700-749</a:t>
            </a:r>
          </a:p>
          <a:p>
            <a:pPr algn="ctr">
              <a:lnSpc>
                <a:spcPts val="2799"/>
              </a:lnSpc>
            </a:pPr>
            <a:endParaRPr lang="en-US" sz="1999">
              <a:solidFill>
                <a:srgbClr val="000000"/>
              </a:solidFill>
              <a:latin typeface="Roboto"/>
            </a:endParaRPr>
          </a:p>
          <a:p>
            <a:pPr algn="ctr">
              <a:lnSpc>
                <a:spcPts val="2799"/>
              </a:lnSpc>
            </a:pPr>
            <a:r>
              <a:rPr lang="en-US" sz="1999">
                <a:solidFill>
                  <a:srgbClr val="000000"/>
                </a:solidFill>
                <a:latin typeface="Roboto"/>
              </a:rPr>
              <a:t>Interest Rate: 5.990%</a:t>
            </a:r>
          </a:p>
          <a:p>
            <a:pPr algn="ctr">
              <a:lnSpc>
                <a:spcPts val="2799"/>
              </a:lnSpc>
            </a:pPr>
            <a:endParaRPr lang="en-US" sz="1999">
              <a:solidFill>
                <a:srgbClr val="000000"/>
              </a:solidFill>
              <a:latin typeface="Roboto"/>
            </a:endParaRPr>
          </a:p>
          <a:p>
            <a:pPr algn="ctr">
              <a:lnSpc>
                <a:spcPts val="2799"/>
              </a:lnSpc>
            </a:pPr>
            <a:r>
              <a:rPr lang="en-US" sz="1999">
                <a:solidFill>
                  <a:srgbClr val="000000"/>
                </a:solidFill>
                <a:latin typeface="Roboto"/>
              </a:rPr>
              <a:t>Monthly Payment: $483.20</a:t>
            </a:r>
          </a:p>
          <a:p>
            <a:pPr algn="ctr">
              <a:lnSpc>
                <a:spcPts val="2206"/>
              </a:lnSpc>
            </a:pPr>
            <a:endParaRPr lang="en-US" sz="1999">
              <a:solidFill>
                <a:srgbClr val="000000"/>
              </a:solidFill>
              <a:latin typeface="Roboto"/>
            </a:endParaRPr>
          </a:p>
          <a:p>
            <a:pPr algn="ctr">
              <a:lnSpc>
                <a:spcPts val="2799"/>
              </a:lnSpc>
            </a:pPr>
            <a:r>
              <a:rPr lang="en-US" sz="1999">
                <a:solidFill>
                  <a:srgbClr val="000000"/>
                </a:solidFill>
                <a:latin typeface="Roboto"/>
              </a:rPr>
              <a:t>Total Interest Paid: $3,992.23</a:t>
            </a:r>
          </a:p>
          <a:p>
            <a:pPr algn="ctr">
              <a:lnSpc>
                <a:spcPts val="1734"/>
              </a:lnSpc>
              <a:spcBef>
                <a:spcPct val="0"/>
              </a:spcBef>
            </a:pPr>
            <a:endParaRPr lang="en-US" sz="1999">
              <a:solidFill>
                <a:srgbClr val="000000"/>
              </a:solidFill>
              <a:latin typeface="Roboto"/>
            </a:endParaRPr>
          </a:p>
        </p:txBody>
      </p:sp>
      <p:sp>
        <p:nvSpPr>
          <p:cNvPr id="35" name="TextBox 35"/>
          <p:cNvSpPr txBox="1"/>
          <p:nvPr/>
        </p:nvSpPr>
        <p:spPr>
          <a:xfrm>
            <a:off x="9286875" y="5701215"/>
            <a:ext cx="2176318" cy="4026043"/>
          </a:xfrm>
          <a:prstGeom prst="rect">
            <a:avLst/>
          </a:prstGeom>
        </p:spPr>
        <p:txBody>
          <a:bodyPr lIns="0" tIns="0" rIns="0" bIns="0" rtlCol="0" anchor="t">
            <a:spAutoFit/>
          </a:bodyPr>
          <a:lstStyle/>
          <a:p>
            <a:pPr algn="ctr">
              <a:lnSpc>
                <a:spcPts val="2799"/>
              </a:lnSpc>
            </a:pPr>
            <a:r>
              <a:rPr lang="en-US" sz="1999">
                <a:solidFill>
                  <a:srgbClr val="000000"/>
                </a:solidFill>
                <a:latin typeface="Roboto"/>
              </a:rPr>
              <a:t>Credit Score Range: 639 or less</a:t>
            </a:r>
          </a:p>
          <a:p>
            <a:pPr algn="ctr">
              <a:lnSpc>
                <a:spcPts val="2799"/>
              </a:lnSpc>
            </a:pPr>
            <a:endParaRPr lang="en-US" sz="1999">
              <a:solidFill>
                <a:srgbClr val="000000"/>
              </a:solidFill>
              <a:latin typeface="Roboto"/>
            </a:endParaRPr>
          </a:p>
          <a:p>
            <a:pPr algn="ctr">
              <a:lnSpc>
                <a:spcPts val="2799"/>
              </a:lnSpc>
            </a:pPr>
            <a:r>
              <a:rPr lang="en-US" sz="1999">
                <a:solidFill>
                  <a:srgbClr val="000000"/>
                </a:solidFill>
                <a:latin typeface="Roboto"/>
              </a:rPr>
              <a:t>Interest Rate: 16.990%</a:t>
            </a:r>
          </a:p>
          <a:p>
            <a:pPr algn="ctr">
              <a:lnSpc>
                <a:spcPts val="2799"/>
              </a:lnSpc>
            </a:pPr>
            <a:endParaRPr lang="en-US" sz="1999">
              <a:solidFill>
                <a:srgbClr val="000000"/>
              </a:solidFill>
              <a:latin typeface="Roboto"/>
            </a:endParaRPr>
          </a:p>
          <a:p>
            <a:pPr algn="ctr">
              <a:lnSpc>
                <a:spcPts val="2799"/>
              </a:lnSpc>
            </a:pPr>
            <a:r>
              <a:rPr lang="en-US" sz="1999">
                <a:solidFill>
                  <a:srgbClr val="000000"/>
                </a:solidFill>
                <a:latin typeface="Roboto"/>
              </a:rPr>
              <a:t>Monthly Payment: $621.18</a:t>
            </a:r>
          </a:p>
          <a:p>
            <a:pPr algn="ctr">
              <a:lnSpc>
                <a:spcPts val="2206"/>
              </a:lnSpc>
            </a:pPr>
            <a:endParaRPr lang="en-US" sz="1999">
              <a:solidFill>
                <a:srgbClr val="000000"/>
              </a:solidFill>
              <a:latin typeface="Roboto"/>
            </a:endParaRPr>
          </a:p>
          <a:p>
            <a:pPr algn="ctr">
              <a:lnSpc>
                <a:spcPts val="2799"/>
              </a:lnSpc>
            </a:pPr>
            <a:r>
              <a:rPr lang="en-US" sz="1999">
                <a:solidFill>
                  <a:srgbClr val="000000"/>
                </a:solidFill>
                <a:latin typeface="Roboto"/>
              </a:rPr>
              <a:t>Total Interest Paid: $12,270.80</a:t>
            </a:r>
          </a:p>
          <a:p>
            <a:pPr algn="ctr">
              <a:lnSpc>
                <a:spcPts val="1734"/>
              </a:lnSpc>
              <a:spcBef>
                <a:spcPct val="0"/>
              </a:spcBef>
            </a:pPr>
            <a:endParaRPr lang="en-US" sz="1999">
              <a:solidFill>
                <a:srgbClr val="000000"/>
              </a:solidFill>
              <a:latin typeface="Roboto"/>
            </a:endParaRPr>
          </a:p>
        </p:txBody>
      </p:sp>
      <p:sp>
        <p:nvSpPr>
          <p:cNvPr id="36" name="TextBox 36"/>
          <p:cNvSpPr txBox="1"/>
          <p:nvPr/>
        </p:nvSpPr>
        <p:spPr>
          <a:xfrm>
            <a:off x="1022767" y="5716454"/>
            <a:ext cx="2176318" cy="4052078"/>
          </a:xfrm>
          <a:prstGeom prst="rect">
            <a:avLst/>
          </a:prstGeom>
        </p:spPr>
        <p:txBody>
          <a:bodyPr lIns="0" tIns="0" rIns="0" bIns="0" rtlCol="0" anchor="t">
            <a:spAutoFit/>
          </a:bodyPr>
          <a:lstStyle/>
          <a:p>
            <a:pPr algn="ctr">
              <a:lnSpc>
                <a:spcPts val="2799"/>
              </a:lnSpc>
            </a:pPr>
            <a:r>
              <a:rPr lang="en-US" sz="1999">
                <a:solidFill>
                  <a:srgbClr val="000000"/>
                </a:solidFill>
                <a:latin typeface="Roboto"/>
              </a:rPr>
              <a:t>Credit Score Range: 700-749</a:t>
            </a:r>
          </a:p>
          <a:p>
            <a:pPr algn="ctr">
              <a:lnSpc>
                <a:spcPts val="2799"/>
              </a:lnSpc>
            </a:pPr>
            <a:endParaRPr lang="en-US" sz="1999">
              <a:solidFill>
                <a:srgbClr val="000000"/>
              </a:solidFill>
              <a:latin typeface="Roboto"/>
            </a:endParaRPr>
          </a:p>
          <a:p>
            <a:pPr algn="ctr">
              <a:lnSpc>
                <a:spcPts val="2799"/>
              </a:lnSpc>
            </a:pPr>
            <a:r>
              <a:rPr lang="en-US" sz="1999">
                <a:solidFill>
                  <a:srgbClr val="000000"/>
                </a:solidFill>
                <a:latin typeface="Roboto"/>
              </a:rPr>
              <a:t>Interest Rate: 3.507%</a:t>
            </a:r>
          </a:p>
          <a:p>
            <a:pPr algn="ctr">
              <a:lnSpc>
                <a:spcPts val="2799"/>
              </a:lnSpc>
            </a:pPr>
            <a:endParaRPr lang="en-US" sz="1999">
              <a:solidFill>
                <a:srgbClr val="000000"/>
              </a:solidFill>
              <a:latin typeface="Roboto"/>
            </a:endParaRPr>
          </a:p>
          <a:p>
            <a:pPr algn="ctr">
              <a:lnSpc>
                <a:spcPts val="2799"/>
              </a:lnSpc>
            </a:pPr>
            <a:r>
              <a:rPr lang="en-US" sz="1999">
                <a:solidFill>
                  <a:srgbClr val="000000"/>
                </a:solidFill>
                <a:latin typeface="Roboto"/>
              </a:rPr>
              <a:t>Monthly Payment: $1,944</a:t>
            </a:r>
          </a:p>
          <a:p>
            <a:pPr algn="ctr">
              <a:lnSpc>
                <a:spcPts val="2206"/>
              </a:lnSpc>
            </a:pPr>
            <a:endParaRPr lang="en-US" sz="1999">
              <a:solidFill>
                <a:srgbClr val="000000"/>
              </a:solidFill>
              <a:latin typeface="Roboto"/>
            </a:endParaRPr>
          </a:p>
          <a:p>
            <a:pPr algn="ctr">
              <a:lnSpc>
                <a:spcPts val="2799"/>
              </a:lnSpc>
            </a:pPr>
            <a:r>
              <a:rPr lang="en-US" sz="1999">
                <a:solidFill>
                  <a:srgbClr val="000000"/>
                </a:solidFill>
                <a:latin typeface="Roboto"/>
              </a:rPr>
              <a:t>Total Interest Paid: $261,462</a:t>
            </a:r>
          </a:p>
          <a:p>
            <a:pPr algn="ctr">
              <a:lnSpc>
                <a:spcPts val="2014"/>
              </a:lnSpc>
              <a:spcBef>
                <a:spcPct val="0"/>
              </a:spcBef>
            </a:pPr>
            <a:endParaRPr lang="en-US" sz="1999">
              <a:solidFill>
                <a:srgbClr val="000000"/>
              </a:solidFill>
              <a:latin typeface="Roboto"/>
            </a:endParaRPr>
          </a:p>
        </p:txBody>
      </p:sp>
      <p:sp>
        <p:nvSpPr>
          <p:cNvPr id="37" name="TextBox 37"/>
          <p:cNvSpPr txBox="1"/>
          <p:nvPr/>
        </p:nvSpPr>
        <p:spPr>
          <a:xfrm>
            <a:off x="3481571" y="5701215"/>
            <a:ext cx="2176318" cy="4052078"/>
          </a:xfrm>
          <a:prstGeom prst="rect">
            <a:avLst/>
          </a:prstGeom>
        </p:spPr>
        <p:txBody>
          <a:bodyPr lIns="0" tIns="0" rIns="0" bIns="0" rtlCol="0" anchor="t">
            <a:spAutoFit/>
          </a:bodyPr>
          <a:lstStyle/>
          <a:p>
            <a:pPr algn="ctr">
              <a:lnSpc>
                <a:spcPts val="2799"/>
              </a:lnSpc>
            </a:pPr>
            <a:r>
              <a:rPr lang="en-US" sz="1999">
                <a:solidFill>
                  <a:srgbClr val="000000"/>
                </a:solidFill>
                <a:latin typeface="Roboto"/>
              </a:rPr>
              <a:t>Credit Score Range: 620-639</a:t>
            </a:r>
          </a:p>
          <a:p>
            <a:pPr algn="ctr">
              <a:lnSpc>
                <a:spcPts val="2799"/>
              </a:lnSpc>
            </a:pPr>
            <a:endParaRPr lang="en-US" sz="1999">
              <a:solidFill>
                <a:srgbClr val="000000"/>
              </a:solidFill>
              <a:latin typeface="Roboto"/>
            </a:endParaRPr>
          </a:p>
          <a:p>
            <a:pPr algn="ctr">
              <a:lnSpc>
                <a:spcPts val="2799"/>
              </a:lnSpc>
            </a:pPr>
            <a:r>
              <a:rPr lang="en-US" sz="1999">
                <a:solidFill>
                  <a:srgbClr val="000000"/>
                </a:solidFill>
                <a:latin typeface="Roboto"/>
              </a:rPr>
              <a:t>Interest Rate: 4.874%</a:t>
            </a:r>
          </a:p>
          <a:p>
            <a:pPr algn="ctr">
              <a:lnSpc>
                <a:spcPts val="2799"/>
              </a:lnSpc>
            </a:pPr>
            <a:endParaRPr lang="en-US" sz="1999">
              <a:solidFill>
                <a:srgbClr val="000000"/>
              </a:solidFill>
              <a:latin typeface="Roboto"/>
            </a:endParaRPr>
          </a:p>
          <a:p>
            <a:pPr algn="ctr">
              <a:lnSpc>
                <a:spcPts val="2799"/>
              </a:lnSpc>
            </a:pPr>
            <a:r>
              <a:rPr lang="en-US" sz="1999">
                <a:solidFill>
                  <a:srgbClr val="000000"/>
                </a:solidFill>
                <a:latin typeface="Roboto"/>
              </a:rPr>
              <a:t>Monthly Payment: $2,239</a:t>
            </a:r>
          </a:p>
          <a:p>
            <a:pPr algn="ctr">
              <a:lnSpc>
                <a:spcPts val="2206"/>
              </a:lnSpc>
            </a:pPr>
            <a:endParaRPr lang="en-US" sz="1999">
              <a:solidFill>
                <a:srgbClr val="000000"/>
              </a:solidFill>
              <a:latin typeface="Roboto"/>
            </a:endParaRPr>
          </a:p>
          <a:p>
            <a:pPr algn="ctr">
              <a:lnSpc>
                <a:spcPts val="2799"/>
              </a:lnSpc>
            </a:pPr>
            <a:r>
              <a:rPr lang="en-US" sz="1999">
                <a:solidFill>
                  <a:srgbClr val="000000"/>
                </a:solidFill>
                <a:latin typeface="Roboto"/>
              </a:rPr>
              <a:t>Total Interest Paid: $382,876</a:t>
            </a:r>
          </a:p>
          <a:p>
            <a:pPr algn="ctr">
              <a:lnSpc>
                <a:spcPts val="2014"/>
              </a:lnSpc>
              <a:spcBef>
                <a:spcPct val="0"/>
              </a:spcBef>
            </a:pPr>
            <a:endParaRPr lang="en-US" sz="1999">
              <a:solidFill>
                <a:srgbClr val="000000"/>
              </a:solidFill>
              <a:latin typeface="Roboto"/>
            </a:endParaRPr>
          </a:p>
        </p:txBody>
      </p:sp>
      <p:sp>
        <p:nvSpPr>
          <p:cNvPr id="38" name="TextBox 38"/>
          <p:cNvSpPr txBox="1"/>
          <p:nvPr/>
        </p:nvSpPr>
        <p:spPr>
          <a:xfrm>
            <a:off x="1373914" y="4441824"/>
            <a:ext cx="3931092" cy="701676"/>
          </a:xfrm>
          <a:prstGeom prst="rect">
            <a:avLst/>
          </a:prstGeom>
        </p:spPr>
        <p:txBody>
          <a:bodyPr lIns="0" tIns="0" rIns="0" bIns="0" rtlCol="0" anchor="t">
            <a:spAutoFit/>
          </a:bodyPr>
          <a:lstStyle/>
          <a:p>
            <a:pPr algn="ctr">
              <a:lnSpc>
                <a:spcPts val="2799"/>
              </a:lnSpc>
            </a:pPr>
            <a:r>
              <a:rPr lang="en-US" sz="1999">
                <a:solidFill>
                  <a:srgbClr val="5C5A5B"/>
                </a:solidFill>
                <a:latin typeface="Roboto"/>
              </a:rPr>
              <a:t>Loan Amount: $423,100</a:t>
            </a:r>
          </a:p>
          <a:p>
            <a:pPr algn="ctr">
              <a:lnSpc>
                <a:spcPts val="2799"/>
              </a:lnSpc>
            </a:pPr>
            <a:r>
              <a:rPr lang="en-US" sz="1999">
                <a:solidFill>
                  <a:srgbClr val="5C5A5B"/>
                </a:solidFill>
                <a:latin typeface="Roboto"/>
              </a:rPr>
              <a:t>Term: 30 Years</a:t>
            </a:r>
          </a:p>
        </p:txBody>
      </p:sp>
      <p:sp>
        <p:nvSpPr>
          <p:cNvPr id="39" name="TextBox 39"/>
          <p:cNvSpPr txBox="1"/>
          <p:nvPr/>
        </p:nvSpPr>
        <p:spPr>
          <a:xfrm>
            <a:off x="12734541" y="4592991"/>
            <a:ext cx="3931092" cy="701676"/>
          </a:xfrm>
          <a:prstGeom prst="rect">
            <a:avLst/>
          </a:prstGeom>
        </p:spPr>
        <p:txBody>
          <a:bodyPr lIns="0" tIns="0" rIns="0" bIns="0" rtlCol="0" anchor="t">
            <a:spAutoFit/>
          </a:bodyPr>
          <a:lstStyle/>
          <a:p>
            <a:pPr algn="ctr">
              <a:lnSpc>
                <a:spcPts val="2799"/>
              </a:lnSpc>
            </a:pPr>
            <a:r>
              <a:rPr lang="en-US" sz="1999" dirty="0">
                <a:solidFill>
                  <a:srgbClr val="5C5A5B"/>
                </a:solidFill>
                <a:latin typeface="Roboto"/>
              </a:rPr>
              <a:t>Type of Auto: 2020 Sedan</a:t>
            </a:r>
          </a:p>
          <a:p>
            <a:pPr algn="ctr">
              <a:lnSpc>
                <a:spcPts val="2799"/>
              </a:lnSpc>
            </a:pPr>
            <a:r>
              <a:rPr lang="en-US" sz="1999" dirty="0">
                <a:solidFill>
                  <a:srgbClr val="5C5A5B"/>
                </a:solidFill>
                <a:latin typeface="Roboto"/>
              </a:rPr>
              <a:t>Deductible $500</a:t>
            </a:r>
          </a:p>
        </p:txBody>
      </p:sp>
      <p:sp>
        <p:nvSpPr>
          <p:cNvPr id="40" name="TextBox 40"/>
          <p:cNvSpPr txBox="1"/>
          <p:nvPr/>
        </p:nvSpPr>
        <p:spPr>
          <a:xfrm>
            <a:off x="12434465" y="6557195"/>
            <a:ext cx="2176318" cy="2340118"/>
          </a:xfrm>
          <a:prstGeom prst="rect">
            <a:avLst/>
          </a:prstGeom>
        </p:spPr>
        <p:txBody>
          <a:bodyPr lIns="0" tIns="0" rIns="0" bIns="0" rtlCol="0" anchor="t">
            <a:spAutoFit/>
          </a:bodyPr>
          <a:lstStyle/>
          <a:p>
            <a:pPr algn="ctr">
              <a:lnSpc>
                <a:spcPts val="2799"/>
              </a:lnSpc>
            </a:pPr>
            <a:r>
              <a:rPr lang="en-US" sz="1999">
                <a:solidFill>
                  <a:srgbClr val="000000"/>
                </a:solidFill>
                <a:latin typeface="Roboto"/>
              </a:rPr>
              <a:t>Credit Score Range: 700-749</a:t>
            </a:r>
          </a:p>
          <a:p>
            <a:pPr algn="ctr">
              <a:lnSpc>
                <a:spcPts val="2799"/>
              </a:lnSpc>
            </a:pPr>
            <a:endParaRPr lang="en-US" sz="1999">
              <a:solidFill>
                <a:srgbClr val="000000"/>
              </a:solidFill>
              <a:latin typeface="Roboto"/>
            </a:endParaRPr>
          </a:p>
          <a:p>
            <a:pPr algn="ctr">
              <a:lnSpc>
                <a:spcPts val="2799"/>
              </a:lnSpc>
            </a:pPr>
            <a:r>
              <a:rPr lang="en-US" sz="1999">
                <a:solidFill>
                  <a:srgbClr val="000000"/>
                </a:solidFill>
                <a:latin typeface="Roboto"/>
              </a:rPr>
              <a:t>Average Annual Rate:</a:t>
            </a:r>
          </a:p>
          <a:p>
            <a:pPr algn="ctr">
              <a:lnSpc>
                <a:spcPts val="2799"/>
              </a:lnSpc>
            </a:pPr>
            <a:r>
              <a:rPr lang="en-US" sz="1999">
                <a:solidFill>
                  <a:srgbClr val="000000"/>
                </a:solidFill>
                <a:latin typeface="Roboto"/>
              </a:rPr>
              <a:t>$1,516</a:t>
            </a:r>
          </a:p>
          <a:p>
            <a:pPr algn="ctr">
              <a:lnSpc>
                <a:spcPts val="1734"/>
              </a:lnSpc>
              <a:spcBef>
                <a:spcPct val="0"/>
              </a:spcBef>
            </a:pPr>
            <a:endParaRPr lang="en-US" sz="1999">
              <a:solidFill>
                <a:srgbClr val="000000"/>
              </a:solidFill>
              <a:latin typeface="Roboto"/>
            </a:endParaRPr>
          </a:p>
        </p:txBody>
      </p:sp>
      <p:sp>
        <p:nvSpPr>
          <p:cNvPr id="41" name="TextBox 41"/>
          <p:cNvSpPr txBox="1"/>
          <p:nvPr/>
        </p:nvSpPr>
        <p:spPr>
          <a:xfrm>
            <a:off x="14842962" y="6572434"/>
            <a:ext cx="2176318" cy="2340118"/>
          </a:xfrm>
          <a:prstGeom prst="rect">
            <a:avLst/>
          </a:prstGeom>
        </p:spPr>
        <p:txBody>
          <a:bodyPr lIns="0" tIns="0" rIns="0" bIns="0" rtlCol="0" anchor="t">
            <a:spAutoFit/>
          </a:bodyPr>
          <a:lstStyle/>
          <a:p>
            <a:pPr algn="ctr">
              <a:lnSpc>
                <a:spcPts val="2799"/>
              </a:lnSpc>
            </a:pPr>
            <a:r>
              <a:rPr lang="en-US" sz="1999">
                <a:solidFill>
                  <a:srgbClr val="000000"/>
                </a:solidFill>
                <a:latin typeface="Roboto"/>
              </a:rPr>
              <a:t>Credit Score Range: 620-639 </a:t>
            </a:r>
          </a:p>
          <a:p>
            <a:pPr algn="ctr">
              <a:lnSpc>
                <a:spcPts val="2799"/>
              </a:lnSpc>
            </a:pPr>
            <a:endParaRPr lang="en-US" sz="1999">
              <a:solidFill>
                <a:srgbClr val="000000"/>
              </a:solidFill>
              <a:latin typeface="Roboto"/>
            </a:endParaRPr>
          </a:p>
          <a:p>
            <a:pPr algn="ctr">
              <a:lnSpc>
                <a:spcPts val="2799"/>
              </a:lnSpc>
            </a:pPr>
            <a:r>
              <a:rPr lang="en-US" sz="1999">
                <a:solidFill>
                  <a:srgbClr val="000000"/>
                </a:solidFill>
                <a:latin typeface="Roboto"/>
              </a:rPr>
              <a:t>Average Annual Rate:</a:t>
            </a:r>
          </a:p>
          <a:p>
            <a:pPr algn="ctr">
              <a:lnSpc>
                <a:spcPts val="2799"/>
              </a:lnSpc>
            </a:pPr>
            <a:r>
              <a:rPr lang="en-US" sz="1999">
                <a:solidFill>
                  <a:srgbClr val="000000"/>
                </a:solidFill>
                <a:latin typeface="Roboto"/>
              </a:rPr>
              <a:t>$2,253</a:t>
            </a:r>
          </a:p>
          <a:p>
            <a:pPr algn="ctr">
              <a:lnSpc>
                <a:spcPts val="1734"/>
              </a:lnSpc>
              <a:spcBef>
                <a:spcPct val="0"/>
              </a:spcBef>
            </a:pPr>
            <a:endParaRPr lang="en-US" sz="1999">
              <a:solidFill>
                <a:srgbClr val="000000"/>
              </a:solidFill>
              <a:latin typeface="Roboto"/>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B1CE50"/>
        </a:solidFill>
        <a:effectLst/>
      </p:bgPr>
    </p:bg>
    <p:spTree>
      <p:nvGrpSpPr>
        <p:cNvPr id="1" name=""/>
        <p:cNvGrpSpPr/>
        <p:nvPr/>
      </p:nvGrpSpPr>
      <p:grpSpPr>
        <a:xfrm>
          <a:off x="0" y="0"/>
          <a:ext cx="0" cy="0"/>
          <a:chOff x="0" y="0"/>
          <a:chExt cx="0" cy="0"/>
        </a:xfrm>
      </p:grpSpPr>
      <p:sp>
        <p:nvSpPr>
          <p:cNvPr id="2" name="TextBox 2"/>
          <p:cNvSpPr txBox="1"/>
          <p:nvPr/>
        </p:nvSpPr>
        <p:spPr>
          <a:xfrm>
            <a:off x="8060475" y="3985321"/>
            <a:ext cx="8115300" cy="2525907"/>
          </a:xfrm>
          <a:prstGeom prst="rect">
            <a:avLst/>
          </a:prstGeom>
        </p:spPr>
        <p:txBody>
          <a:bodyPr lIns="0" tIns="0" rIns="0" bIns="0" rtlCol="0" anchor="t">
            <a:spAutoFit/>
          </a:bodyPr>
          <a:lstStyle/>
          <a:p>
            <a:pPr algn="l">
              <a:lnSpc>
                <a:spcPts val="10251"/>
              </a:lnSpc>
            </a:pPr>
            <a:r>
              <a:rPr lang="en-US" sz="9491">
                <a:solidFill>
                  <a:srgbClr val="FFFFFF"/>
                </a:solidFill>
                <a:latin typeface="Roboto Bold"/>
              </a:rPr>
              <a:t>What's in a credit report?</a:t>
            </a:r>
          </a:p>
        </p:txBody>
      </p:sp>
      <p:grpSp>
        <p:nvGrpSpPr>
          <p:cNvPr id="3" name="Group 3"/>
          <p:cNvGrpSpPr/>
          <p:nvPr/>
        </p:nvGrpSpPr>
        <p:grpSpPr>
          <a:xfrm>
            <a:off x="-2691096" y="1113723"/>
            <a:ext cx="9307130" cy="8059555"/>
            <a:chOff x="0" y="0"/>
            <a:chExt cx="12409507" cy="10746073"/>
          </a:xfrm>
        </p:grpSpPr>
        <p:sp>
          <p:nvSpPr>
            <p:cNvPr id="4" name="Freeform 4"/>
            <p:cNvSpPr/>
            <p:nvPr/>
          </p:nvSpPr>
          <p:spPr>
            <a:xfrm>
              <a:off x="0" y="0"/>
              <a:ext cx="12409551" cy="10746105"/>
            </a:xfrm>
            <a:custGeom>
              <a:avLst/>
              <a:gdLst/>
              <a:ahLst/>
              <a:cxnLst/>
              <a:rect l="l" t="t" r="r" b="b"/>
              <a:pathLst>
                <a:path w="12409551" h="10746105">
                  <a:moveTo>
                    <a:pt x="9307068" y="0"/>
                  </a:moveTo>
                  <a:lnTo>
                    <a:pt x="3102356" y="0"/>
                  </a:lnTo>
                  <a:lnTo>
                    <a:pt x="0" y="5372989"/>
                  </a:lnTo>
                  <a:lnTo>
                    <a:pt x="3102356" y="10746105"/>
                  </a:lnTo>
                  <a:lnTo>
                    <a:pt x="9307068" y="10746105"/>
                  </a:lnTo>
                  <a:lnTo>
                    <a:pt x="12409551" y="5372989"/>
                  </a:lnTo>
                  <a:close/>
                </a:path>
              </a:pathLst>
            </a:custGeom>
            <a:blipFill>
              <a:blip r:embed="rId2"/>
              <a:stretch>
                <a:fillRect l="-14946" r="-14946"/>
              </a:stretch>
            </a:blipFill>
          </p:spPr>
        </p:sp>
      </p:gr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330352" y="3409950"/>
            <a:ext cx="4491205" cy="3438525"/>
          </a:xfrm>
          <a:prstGeom prst="rect">
            <a:avLst/>
          </a:prstGeom>
        </p:spPr>
        <p:txBody>
          <a:bodyPr lIns="0" tIns="0" rIns="0" bIns="0" rtlCol="0" anchor="t">
            <a:spAutoFit/>
          </a:bodyPr>
          <a:lstStyle/>
          <a:p>
            <a:pPr algn="l">
              <a:lnSpc>
                <a:spcPts val="9000"/>
              </a:lnSpc>
            </a:pPr>
            <a:r>
              <a:rPr lang="en-US" sz="7500" spc="75">
                <a:solidFill>
                  <a:srgbClr val="B1CE50"/>
                </a:solidFill>
                <a:latin typeface="Roboto Bold"/>
              </a:rPr>
              <a:t>What's in a Credit Report</a:t>
            </a:r>
          </a:p>
        </p:txBody>
      </p:sp>
      <p:grpSp>
        <p:nvGrpSpPr>
          <p:cNvPr id="26" name="Group 25"/>
          <p:cNvGrpSpPr/>
          <p:nvPr/>
        </p:nvGrpSpPr>
        <p:grpSpPr>
          <a:xfrm>
            <a:off x="7698321" y="526039"/>
            <a:ext cx="9560979" cy="9164295"/>
            <a:chOff x="7698321" y="526039"/>
            <a:chExt cx="9560979" cy="9164295"/>
          </a:xfrm>
        </p:grpSpPr>
        <p:grpSp>
          <p:nvGrpSpPr>
            <p:cNvPr id="3" name="Group 3"/>
            <p:cNvGrpSpPr/>
            <p:nvPr/>
          </p:nvGrpSpPr>
          <p:grpSpPr>
            <a:xfrm>
              <a:off x="7698321" y="526039"/>
              <a:ext cx="1343821" cy="1349844"/>
              <a:chOff x="0" y="0"/>
              <a:chExt cx="1791761" cy="1799792"/>
            </a:xfrm>
          </p:grpSpPr>
          <p:sp>
            <p:nvSpPr>
              <p:cNvPr id="4" name="Freeform 4"/>
              <p:cNvSpPr/>
              <p:nvPr/>
            </p:nvSpPr>
            <p:spPr>
              <a:xfrm>
                <a:off x="0" y="0"/>
                <a:ext cx="1791716" cy="1799844"/>
              </a:xfrm>
              <a:custGeom>
                <a:avLst/>
                <a:gdLst/>
                <a:ahLst/>
                <a:cxnLst/>
                <a:rect l="l" t="t" r="r" b="b"/>
                <a:pathLst>
                  <a:path w="1791716" h="1799844">
                    <a:moveTo>
                      <a:pt x="895858" y="0"/>
                    </a:moveTo>
                    <a:cubicBezTo>
                      <a:pt x="1391285" y="2159"/>
                      <a:pt x="1791716" y="404495"/>
                      <a:pt x="1791716" y="899922"/>
                    </a:cubicBezTo>
                    <a:cubicBezTo>
                      <a:pt x="1791716" y="1395349"/>
                      <a:pt x="1391285" y="1797558"/>
                      <a:pt x="895858" y="1799844"/>
                    </a:cubicBezTo>
                    <a:cubicBezTo>
                      <a:pt x="400431" y="1797558"/>
                      <a:pt x="0" y="1395349"/>
                      <a:pt x="0" y="899922"/>
                    </a:cubicBezTo>
                    <a:cubicBezTo>
                      <a:pt x="0" y="404495"/>
                      <a:pt x="400431" y="2159"/>
                      <a:pt x="895858" y="0"/>
                    </a:cubicBezTo>
                    <a:close/>
                  </a:path>
                </a:pathLst>
              </a:custGeom>
              <a:solidFill>
                <a:srgbClr val="EFA452"/>
              </a:solidFill>
            </p:spPr>
          </p:sp>
        </p:grpSp>
        <p:pic>
          <p:nvPicPr>
            <p:cNvPr id="5" name="Picture 5"/>
            <p:cNvPicPr>
              <a:picLocks noChangeAspect="1"/>
            </p:cNvPicPr>
            <p:nvPr/>
          </p:nvPicPr>
          <p:blipFill>
            <a:blip r:embed="rId2"/>
            <a:srcRect b="8"/>
            <a:stretch>
              <a:fillRect/>
            </a:stretch>
          </p:blipFill>
          <p:spPr>
            <a:xfrm>
              <a:off x="7975540" y="878160"/>
              <a:ext cx="789381" cy="579209"/>
            </a:xfrm>
            <a:prstGeom prst="rect">
              <a:avLst/>
            </a:prstGeom>
          </p:spPr>
        </p:pic>
        <p:sp>
          <p:nvSpPr>
            <p:cNvPr id="6" name="TextBox 6"/>
            <p:cNvSpPr txBox="1"/>
            <p:nvPr/>
          </p:nvSpPr>
          <p:spPr>
            <a:xfrm>
              <a:off x="9786426" y="933450"/>
              <a:ext cx="7472874" cy="647700"/>
            </a:xfrm>
            <a:prstGeom prst="rect">
              <a:avLst/>
            </a:prstGeom>
          </p:spPr>
          <p:txBody>
            <a:bodyPr lIns="0" tIns="0" rIns="0" bIns="0" rtlCol="0" anchor="t">
              <a:spAutoFit/>
            </a:bodyPr>
            <a:lstStyle/>
            <a:p>
              <a:pPr algn="l">
                <a:lnSpc>
                  <a:spcPts val="5040"/>
                </a:lnSpc>
              </a:pPr>
              <a:r>
                <a:rPr lang="en-US" sz="4200" spc="126">
                  <a:solidFill>
                    <a:srgbClr val="5C5A5B"/>
                  </a:solidFill>
                  <a:latin typeface="Roboto"/>
                </a:rPr>
                <a:t>Identifying Information</a:t>
              </a:r>
            </a:p>
          </p:txBody>
        </p:sp>
        <p:sp>
          <p:nvSpPr>
            <p:cNvPr id="7" name="TextBox 7"/>
            <p:cNvSpPr txBox="1"/>
            <p:nvPr/>
          </p:nvSpPr>
          <p:spPr>
            <a:xfrm>
              <a:off x="9786426" y="2835186"/>
              <a:ext cx="7472874" cy="647700"/>
            </a:xfrm>
            <a:prstGeom prst="rect">
              <a:avLst/>
            </a:prstGeom>
          </p:spPr>
          <p:txBody>
            <a:bodyPr lIns="0" tIns="0" rIns="0" bIns="0" rtlCol="0" anchor="t">
              <a:spAutoFit/>
            </a:bodyPr>
            <a:lstStyle/>
            <a:p>
              <a:pPr algn="l">
                <a:lnSpc>
                  <a:spcPts val="5040"/>
                </a:lnSpc>
              </a:pPr>
              <a:r>
                <a:rPr lang="en-US" sz="4200" spc="126">
                  <a:solidFill>
                    <a:srgbClr val="5C5A5B"/>
                  </a:solidFill>
                  <a:latin typeface="Roboto"/>
                </a:rPr>
                <a:t>Employment History</a:t>
              </a:r>
            </a:p>
          </p:txBody>
        </p:sp>
        <p:sp>
          <p:nvSpPr>
            <p:cNvPr id="8" name="TextBox 8"/>
            <p:cNvSpPr txBox="1"/>
            <p:nvPr/>
          </p:nvSpPr>
          <p:spPr>
            <a:xfrm>
              <a:off x="9786426" y="6762750"/>
              <a:ext cx="7472874" cy="647700"/>
            </a:xfrm>
            <a:prstGeom prst="rect">
              <a:avLst/>
            </a:prstGeom>
          </p:spPr>
          <p:txBody>
            <a:bodyPr lIns="0" tIns="0" rIns="0" bIns="0" rtlCol="0" anchor="t">
              <a:spAutoFit/>
            </a:bodyPr>
            <a:lstStyle/>
            <a:p>
              <a:pPr algn="l">
                <a:lnSpc>
                  <a:spcPts val="5040"/>
                </a:lnSpc>
              </a:pPr>
              <a:r>
                <a:rPr lang="en-US" sz="4200" spc="126">
                  <a:solidFill>
                    <a:srgbClr val="5C5A5B"/>
                  </a:solidFill>
                  <a:latin typeface="Roboto"/>
                </a:rPr>
                <a:t>Public Records</a:t>
              </a:r>
            </a:p>
          </p:txBody>
        </p:sp>
        <p:sp>
          <p:nvSpPr>
            <p:cNvPr id="9" name="TextBox 9"/>
            <p:cNvSpPr txBox="1"/>
            <p:nvPr/>
          </p:nvSpPr>
          <p:spPr>
            <a:xfrm>
              <a:off x="9786426" y="4486275"/>
              <a:ext cx="7472874" cy="1285875"/>
            </a:xfrm>
            <a:prstGeom prst="rect">
              <a:avLst/>
            </a:prstGeom>
          </p:spPr>
          <p:txBody>
            <a:bodyPr lIns="0" tIns="0" rIns="0" bIns="0" rtlCol="0" anchor="t">
              <a:spAutoFit/>
            </a:bodyPr>
            <a:lstStyle/>
            <a:p>
              <a:pPr algn="l">
                <a:lnSpc>
                  <a:spcPts val="5040"/>
                </a:lnSpc>
              </a:pPr>
              <a:r>
                <a:rPr lang="en-US" sz="4200" spc="126">
                  <a:solidFill>
                    <a:srgbClr val="5C5A5B"/>
                  </a:solidFill>
                  <a:latin typeface="Roboto"/>
                </a:rPr>
                <a:t>Creditors and Payment History</a:t>
              </a:r>
            </a:p>
          </p:txBody>
        </p:sp>
        <p:sp>
          <p:nvSpPr>
            <p:cNvPr id="10" name="TextBox 10"/>
            <p:cNvSpPr txBox="1"/>
            <p:nvPr/>
          </p:nvSpPr>
          <p:spPr>
            <a:xfrm>
              <a:off x="9786426" y="8677275"/>
              <a:ext cx="7472874" cy="647700"/>
            </a:xfrm>
            <a:prstGeom prst="rect">
              <a:avLst/>
            </a:prstGeom>
          </p:spPr>
          <p:txBody>
            <a:bodyPr lIns="0" tIns="0" rIns="0" bIns="0" rtlCol="0" anchor="t">
              <a:spAutoFit/>
            </a:bodyPr>
            <a:lstStyle/>
            <a:p>
              <a:pPr algn="l">
                <a:lnSpc>
                  <a:spcPts val="5040"/>
                </a:lnSpc>
              </a:pPr>
              <a:r>
                <a:rPr lang="en-US" sz="4200" spc="126">
                  <a:solidFill>
                    <a:srgbClr val="5C5A5B"/>
                  </a:solidFill>
                  <a:latin typeface="Roboto"/>
                </a:rPr>
                <a:t>Inquiries You Initiated</a:t>
              </a:r>
            </a:p>
          </p:txBody>
        </p:sp>
        <p:grpSp>
          <p:nvGrpSpPr>
            <p:cNvPr id="11" name="Group 11"/>
            <p:cNvGrpSpPr/>
            <p:nvPr/>
          </p:nvGrpSpPr>
          <p:grpSpPr>
            <a:xfrm>
              <a:off x="7698321" y="2484028"/>
              <a:ext cx="1343821" cy="1349844"/>
              <a:chOff x="0" y="0"/>
              <a:chExt cx="1791761" cy="1799792"/>
            </a:xfrm>
          </p:grpSpPr>
          <p:sp>
            <p:nvSpPr>
              <p:cNvPr id="12" name="Freeform 12"/>
              <p:cNvSpPr/>
              <p:nvPr/>
            </p:nvSpPr>
            <p:spPr>
              <a:xfrm>
                <a:off x="0" y="0"/>
                <a:ext cx="1791716" cy="1799844"/>
              </a:xfrm>
              <a:custGeom>
                <a:avLst/>
                <a:gdLst/>
                <a:ahLst/>
                <a:cxnLst/>
                <a:rect l="l" t="t" r="r" b="b"/>
                <a:pathLst>
                  <a:path w="1791716" h="1799844">
                    <a:moveTo>
                      <a:pt x="895858" y="0"/>
                    </a:moveTo>
                    <a:cubicBezTo>
                      <a:pt x="1391285" y="2159"/>
                      <a:pt x="1791716" y="404495"/>
                      <a:pt x="1791716" y="899922"/>
                    </a:cubicBezTo>
                    <a:cubicBezTo>
                      <a:pt x="1791716" y="1395349"/>
                      <a:pt x="1391285" y="1797558"/>
                      <a:pt x="895858" y="1799844"/>
                    </a:cubicBezTo>
                    <a:cubicBezTo>
                      <a:pt x="400431" y="1797558"/>
                      <a:pt x="0" y="1395349"/>
                      <a:pt x="0" y="899922"/>
                    </a:cubicBezTo>
                    <a:cubicBezTo>
                      <a:pt x="0" y="404495"/>
                      <a:pt x="400431" y="2159"/>
                      <a:pt x="895858" y="0"/>
                    </a:cubicBezTo>
                    <a:close/>
                  </a:path>
                </a:pathLst>
              </a:custGeom>
              <a:solidFill>
                <a:srgbClr val="EFA452"/>
              </a:solidFill>
            </p:spPr>
          </p:sp>
        </p:grpSp>
        <p:pic>
          <p:nvPicPr>
            <p:cNvPr id="13" name="Picture 13"/>
            <p:cNvPicPr>
              <a:picLocks noChangeAspect="1"/>
            </p:cNvPicPr>
            <p:nvPr/>
          </p:nvPicPr>
          <p:blipFill>
            <a:blip r:embed="rId3"/>
            <a:srcRect b="72"/>
            <a:stretch>
              <a:fillRect/>
            </a:stretch>
          </p:blipFill>
          <p:spPr>
            <a:xfrm>
              <a:off x="8032814" y="2786954"/>
              <a:ext cx="789381" cy="743992"/>
            </a:xfrm>
            <a:prstGeom prst="rect">
              <a:avLst/>
            </a:prstGeom>
          </p:spPr>
        </p:pic>
        <p:grpSp>
          <p:nvGrpSpPr>
            <p:cNvPr id="14" name="Group 14"/>
            <p:cNvGrpSpPr/>
            <p:nvPr/>
          </p:nvGrpSpPr>
          <p:grpSpPr>
            <a:xfrm>
              <a:off x="7698321" y="4468578"/>
              <a:ext cx="1343821" cy="1349844"/>
              <a:chOff x="0" y="0"/>
              <a:chExt cx="1791761" cy="1799792"/>
            </a:xfrm>
          </p:grpSpPr>
          <p:sp>
            <p:nvSpPr>
              <p:cNvPr id="15" name="Freeform 15"/>
              <p:cNvSpPr/>
              <p:nvPr/>
            </p:nvSpPr>
            <p:spPr>
              <a:xfrm>
                <a:off x="0" y="0"/>
                <a:ext cx="1791716" cy="1799844"/>
              </a:xfrm>
              <a:custGeom>
                <a:avLst/>
                <a:gdLst/>
                <a:ahLst/>
                <a:cxnLst/>
                <a:rect l="l" t="t" r="r" b="b"/>
                <a:pathLst>
                  <a:path w="1791716" h="1799844">
                    <a:moveTo>
                      <a:pt x="895858" y="0"/>
                    </a:moveTo>
                    <a:cubicBezTo>
                      <a:pt x="1391285" y="2159"/>
                      <a:pt x="1791716" y="404495"/>
                      <a:pt x="1791716" y="899922"/>
                    </a:cubicBezTo>
                    <a:cubicBezTo>
                      <a:pt x="1791716" y="1395349"/>
                      <a:pt x="1391285" y="1797558"/>
                      <a:pt x="895858" y="1799844"/>
                    </a:cubicBezTo>
                    <a:cubicBezTo>
                      <a:pt x="400431" y="1797558"/>
                      <a:pt x="0" y="1395349"/>
                      <a:pt x="0" y="899922"/>
                    </a:cubicBezTo>
                    <a:cubicBezTo>
                      <a:pt x="0" y="404495"/>
                      <a:pt x="400431" y="2159"/>
                      <a:pt x="895858" y="0"/>
                    </a:cubicBezTo>
                    <a:close/>
                  </a:path>
                </a:pathLst>
              </a:custGeom>
              <a:solidFill>
                <a:srgbClr val="EFA452"/>
              </a:solidFill>
            </p:spPr>
          </p:sp>
        </p:grpSp>
        <p:pic>
          <p:nvPicPr>
            <p:cNvPr id="16" name="Picture 16"/>
            <p:cNvPicPr>
              <a:picLocks noChangeAspect="1"/>
            </p:cNvPicPr>
            <p:nvPr/>
          </p:nvPicPr>
          <p:blipFill>
            <a:blip r:embed="rId4"/>
            <a:srcRect/>
            <a:stretch>
              <a:fillRect/>
            </a:stretch>
          </p:blipFill>
          <p:spPr>
            <a:xfrm>
              <a:off x="7975540" y="4827747"/>
              <a:ext cx="789381" cy="631505"/>
            </a:xfrm>
            <a:prstGeom prst="rect">
              <a:avLst/>
            </a:prstGeom>
          </p:spPr>
        </p:pic>
        <p:grpSp>
          <p:nvGrpSpPr>
            <p:cNvPr id="17" name="Group 17"/>
            <p:cNvGrpSpPr/>
            <p:nvPr/>
          </p:nvGrpSpPr>
          <p:grpSpPr>
            <a:xfrm>
              <a:off x="7698321" y="6425965"/>
              <a:ext cx="1343821" cy="1349844"/>
              <a:chOff x="0" y="0"/>
              <a:chExt cx="1791761" cy="1799792"/>
            </a:xfrm>
          </p:grpSpPr>
          <p:sp>
            <p:nvSpPr>
              <p:cNvPr id="18" name="Freeform 18"/>
              <p:cNvSpPr/>
              <p:nvPr/>
            </p:nvSpPr>
            <p:spPr>
              <a:xfrm>
                <a:off x="0" y="0"/>
                <a:ext cx="1791716" cy="1799844"/>
              </a:xfrm>
              <a:custGeom>
                <a:avLst/>
                <a:gdLst/>
                <a:ahLst/>
                <a:cxnLst/>
                <a:rect l="l" t="t" r="r" b="b"/>
                <a:pathLst>
                  <a:path w="1791716" h="1799844">
                    <a:moveTo>
                      <a:pt x="895858" y="0"/>
                    </a:moveTo>
                    <a:cubicBezTo>
                      <a:pt x="1391285" y="2159"/>
                      <a:pt x="1791716" y="404495"/>
                      <a:pt x="1791716" y="899922"/>
                    </a:cubicBezTo>
                    <a:cubicBezTo>
                      <a:pt x="1791716" y="1395349"/>
                      <a:pt x="1391285" y="1797558"/>
                      <a:pt x="895858" y="1799844"/>
                    </a:cubicBezTo>
                    <a:cubicBezTo>
                      <a:pt x="400431" y="1797558"/>
                      <a:pt x="0" y="1395349"/>
                      <a:pt x="0" y="899922"/>
                    </a:cubicBezTo>
                    <a:cubicBezTo>
                      <a:pt x="0" y="404495"/>
                      <a:pt x="400431" y="2159"/>
                      <a:pt x="895858" y="0"/>
                    </a:cubicBezTo>
                    <a:close/>
                  </a:path>
                </a:pathLst>
              </a:custGeom>
              <a:solidFill>
                <a:srgbClr val="EFA452"/>
              </a:solidFill>
            </p:spPr>
          </p:sp>
        </p:grpSp>
        <p:pic>
          <p:nvPicPr>
            <p:cNvPr id="19" name="Picture 19"/>
            <p:cNvPicPr>
              <a:picLocks noChangeAspect="1"/>
            </p:cNvPicPr>
            <p:nvPr/>
          </p:nvPicPr>
          <p:blipFill>
            <a:blip r:embed="rId5"/>
            <a:srcRect r="553"/>
            <a:stretch>
              <a:fillRect/>
            </a:stretch>
          </p:blipFill>
          <p:spPr>
            <a:xfrm>
              <a:off x="7918266" y="6804851"/>
              <a:ext cx="903929" cy="592074"/>
            </a:xfrm>
            <a:prstGeom prst="rect">
              <a:avLst/>
            </a:prstGeom>
          </p:spPr>
        </p:pic>
        <p:grpSp>
          <p:nvGrpSpPr>
            <p:cNvPr id="20" name="Group 20"/>
            <p:cNvGrpSpPr/>
            <p:nvPr/>
          </p:nvGrpSpPr>
          <p:grpSpPr>
            <a:xfrm>
              <a:off x="7698321" y="8340490"/>
              <a:ext cx="1343821" cy="1349844"/>
              <a:chOff x="0" y="0"/>
              <a:chExt cx="1791761" cy="1799792"/>
            </a:xfrm>
          </p:grpSpPr>
          <p:sp>
            <p:nvSpPr>
              <p:cNvPr id="21" name="Freeform 21"/>
              <p:cNvSpPr/>
              <p:nvPr/>
            </p:nvSpPr>
            <p:spPr>
              <a:xfrm>
                <a:off x="0" y="0"/>
                <a:ext cx="1791716" cy="1799844"/>
              </a:xfrm>
              <a:custGeom>
                <a:avLst/>
                <a:gdLst/>
                <a:ahLst/>
                <a:cxnLst/>
                <a:rect l="l" t="t" r="r" b="b"/>
                <a:pathLst>
                  <a:path w="1791716" h="1799844">
                    <a:moveTo>
                      <a:pt x="895858" y="0"/>
                    </a:moveTo>
                    <a:cubicBezTo>
                      <a:pt x="1391285" y="2159"/>
                      <a:pt x="1791716" y="404495"/>
                      <a:pt x="1791716" y="899922"/>
                    </a:cubicBezTo>
                    <a:cubicBezTo>
                      <a:pt x="1791716" y="1395349"/>
                      <a:pt x="1391285" y="1797558"/>
                      <a:pt x="895858" y="1799844"/>
                    </a:cubicBezTo>
                    <a:cubicBezTo>
                      <a:pt x="400431" y="1797558"/>
                      <a:pt x="0" y="1395349"/>
                      <a:pt x="0" y="899922"/>
                    </a:cubicBezTo>
                    <a:cubicBezTo>
                      <a:pt x="0" y="404495"/>
                      <a:pt x="400431" y="2159"/>
                      <a:pt x="895858" y="0"/>
                    </a:cubicBezTo>
                    <a:close/>
                  </a:path>
                </a:pathLst>
              </a:custGeom>
              <a:solidFill>
                <a:srgbClr val="EFA452"/>
              </a:solidFill>
            </p:spPr>
          </p:sp>
        </p:grpSp>
        <p:pic>
          <p:nvPicPr>
            <p:cNvPr id="22" name="Picture 22"/>
            <p:cNvPicPr>
              <a:picLocks noChangeAspect="1"/>
            </p:cNvPicPr>
            <p:nvPr/>
          </p:nvPicPr>
          <p:blipFill>
            <a:blip r:embed="rId6"/>
            <a:srcRect b="25"/>
            <a:stretch>
              <a:fillRect/>
            </a:stretch>
          </p:blipFill>
          <p:spPr>
            <a:xfrm>
              <a:off x="7975540" y="8633549"/>
              <a:ext cx="789381" cy="763726"/>
            </a:xfrm>
            <a:prstGeom prst="rect">
              <a:avLst/>
            </a:prstGeom>
          </p:spPr>
        </p:pic>
      </p:grpSp>
      <p:grpSp>
        <p:nvGrpSpPr>
          <p:cNvPr id="23" name="Group 23"/>
          <p:cNvGrpSpPr/>
          <p:nvPr/>
        </p:nvGrpSpPr>
        <p:grpSpPr>
          <a:xfrm>
            <a:off x="-2519636" y="-4762"/>
            <a:ext cx="3230419" cy="10287000"/>
            <a:chOff x="0" y="0"/>
            <a:chExt cx="850810" cy="2709333"/>
          </a:xfrm>
        </p:grpSpPr>
        <p:sp>
          <p:nvSpPr>
            <p:cNvPr id="24" name="Freeform 24"/>
            <p:cNvSpPr/>
            <p:nvPr/>
          </p:nvSpPr>
          <p:spPr>
            <a:xfrm>
              <a:off x="0" y="0"/>
              <a:ext cx="850810" cy="2709333"/>
            </a:xfrm>
            <a:custGeom>
              <a:avLst/>
              <a:gdLst/>
              <a:ahLst/>
              <a:cxnLst/>
              <a:rect l="l" t="t" r="r" b="b"/>
              <a:pathLst>
                <a:path w="850810" h="2709333">
                  <a:moveTo>
                    <a:pt x="0" y="0"/>
                  </a:moveTo>
                  <a:lnTo>
                    <a:pt x="850810" y="0"/>
                  </a:lnTo>
                  <a:lnTo>
                    <a:pt x="850810" y="2709333"/>
                  </a:lnTo>
                  <a:lnTo>
                    <a:pt x="0" y="2709333"/>
                  </a:lnTo>
                  <a:close/>
                </a:path>
              </a:pathLst>
            </a:custGeom>
            <a:solidFill>
              <a:srgbClr val="99D3DD"/>
            </a:solidFill>
          </p:spPr>
        </p:sp>
        <p:sp>
          <p:nvSpPr>
            <p:cNvPr id="25" name="TextBox 25"/>
            <p:cNvSpPr txBox="1"/>
            <p:nvPr/>
          </p:nvSpPr>
          <p:spPr>
            <a:xfrm>
              <a:off x="0" y="-38100"/>
              <a:ext cx="812800" cy="850900"/>
            </a:xfrm>
            <a:prstGeom prst="rect">
              <a:avLst/>
            </a:prstGeom>
          </p:spPr>
          <p:txBody>
            <a:bodyPr lIns="50800" tIns="50800" rIns="50800" bIns="50800" rtlCol="0" anchor="ctr"/>
            <a:lstStyle/>
            <a:p>
              <a:pPr algn="ctr">
                <a:lnSpc>
                  <a:spcPts val="2520"/>
                </a:lnSpc>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99D3DD"/>
        </a:solidFill>
        <a:effectLst/>
      </p:bgPr>
    </p:bg>
    <p:spTree>
      <p:nvGrpSpPr>
        <p:cNvPr id="1" name=""/>
        <p:cNvGrpSpPr/>
        <p:nvPr/>
      </p:nvGrpSpPr>
      <p:grpSpPr>
        <a:xfrm>
          <a:off x="0" y="0"/>
          <a:ext cx="0" cy="0"/>
          <a:chOff x="0" y="0"/>
          <a:chExt cx="0" cy="0"/>
        </a:xfrm>
      </p:grpSpPr>
      <p:sp>
        <p:nvSpPr>
          <p:cNvPr id="2" name="TextBox 2"/>
          <p:cNvSpPr txBox="1"/>
          <p:nvPr/>
        </p:nvSpPr>
        <p:spPr>
          <a:xfrm>
            <a:off x="8060475" y="3337621"/>
            <a:ext cx="8115300" cy="3821307"/>
          </a:xfrm>
          <a:prstGeom prst="rect">
            <a:avLst/>
          </a:prstGeom>
        </p:spPr>
        <p:txBody>
          <a:bodyPr lIns="0" tIns="0" rIns="0" bIns="0" rtlCol="0" anchor="t">
            <a:spAutoFit/>
          </a:bodyPr>
          <a:lstStyle/>
          <a:p>
            <a:pPr algn="l">
              <a:lnSpc>
                <a:spcPts val="10251"/>
              </a:lnSpc>
            </a:pPr>
            <a:r>
              <a:rPr lang="en-US" sz="9491">
                <a:solidFill>
                  <a:srgbClr val="FFFFFF"/>
                </a:solidFill>
                <a:latin typeface="Roboto Bold"/>
              </a:rPr>
              <a:t>Who can look at your credit report?</a:t>
            </a:r>
          </a:p>
        </p:txBody>
      </p:sp>
      <p:grpSp>
        <p:nvGrpSpPr>
          <p:cNvPr id="3" name="Group 3"/>
          <p:cNvGrpSpPr/>
          <p:nvPr/>
        </p:nvGrpSpPr>
        <p:grpSpPr>
          <a:xfrm>
            <a:off x="-2347673" y="1113723"/>
            <a:ext cx="9307130" cy="8059555"/>
            <a:chOff x="0" y="0"/>
            <a:chExt cx="12409507" cy="10746073"/>
          </a:xfrm>
        </p:grpSpPr>
        <p:sp>
          <p:nvSpPr>
            <p:cNvPr id="4" name="Freeform 4"/>
            <p:cNvSpPr/>
            <p:nvPr/>
          </p:nvSpPr>
          <p:spPr>
            <a:xfrm>
              <a:off x="0" y="0"/>
              <a:ext cx="12409551" cy="10746105"/>
            </a:xfrm>
            <a:custGeom>
              <a:avLst/>
              <a:gdLst/>
              <a:ahLst/>
              <a:cxnLst/>
              <a:rect l="l" t="t" r="r" b="b"/>
              <a:pathLst>
                <a:path w="12409551" h="10746105">
                  <a:moveTo>
                    <a:pt x="9307068" y="0"/>
                  </a:moveTo>
                  <a:lnTo>
                    <a:pt x="3102356" y="0"/>
                  </a:lnTo>
                  <a:lnTo>
                    <a:pt x="0" y="5372989"/>
                  </a:lnTo>
                  <a:lnTo>
                    <a:pt x="3102356" y="10746105"/>
                  </a:lnTo>
                  <a:lnTo>
                    <a:pt x="9307068" y="10746105"/>
                  </a:lnTo>
                  <a:lnTo>
                    <a:pt x="12409551" y="5372989"/>
                  </a:lnTo>
                  <a:close/>
                </a:path>
              </a:pathLst>
            </a:custGeom>
            <a:blipFill>
              <a:blip r:embed="rId2"/>
              <a:stretch>
                <a:fillRect l="-14914" r="-14913"/>
              </a:stretch>
            </a:blipFill>
          </p:spPr>
        </p:sp>
      </p:gr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20"/>
          <p:cNvGrpSpPr/>
          <p:nvPr/>
        </p:nvGrpSpPr>
        <p:grpSpPr>
          <a:xfrm>
            <a:off x="17686481" y="0"/>
            <a:ext cx="3230419" cy="10287000"/>
            <a:chOff x="0" y="0"/>
            <a:chExt cx="850810" cy="2709333"/>
          </a:xfrm>
        </p:grpSpPr>
        <p:sp>
          <p:nvSpPr>
            <p:cNvPr id="21" name="Freeform 21"/>
            <p:cNvSpPr/>
            <p:nvPr/>
          </p:nvSpPr>
          <p:spPr>
            <a:xfrm>
              <a:off x="0" y="0"/>
              <a:ext cx="850810" cy="2709333"/>
            </a:xfrm>
            <a:custGeom>
              <a:avLst/>
              <a:gdLst/>
              <a:ahLst/>
              <a:cxnLst/>
              <a:rect l="l" t="t" r="r" b="b"/>
              <a:pathLst>
                <a:path w="850810" h="2709333">
                  <a:moveTo>
                    <a:pt x="0" y="0"/>
                  </a:moveTo>
                  <a:lnTo>
                    <a:pt x="850810" y="0"/>
                  </a:lnTo>
                  <a:lnTo>
                    <a:pt x="850810" y="2709333"/>
                  </a:lnTo>
                  <a:lnTo>
                    <a:pt x="0" y="2709333"/>
                  </a:lnTo>
                  <a:close/>
                </a:path>
              </a:pathLst>
            </a:custGeom>
            <a:solidFill>
              <a:srgbClr val="B1CE50"/>
            </a:solidFill>
          </p:spPr>
        </p:sp>
        <p:sp>
          <p:nvSpPr>
            <p:cNvPr id="22" name="TextBox 22"/>
            <p:cNvSpPr txBox="1"/>
            <p:nvPr/>
          </p:nvSpPr>
          <p:spPr>
            <a:xfrm>
              <a:off x="0" y="-38100"/>
              <a:ext cx="812800" cy="850900"/>
            </a:xfrm>
            <a:prstGeom prst="rect">
              <a:avLst/>
            </a:prstGeom>
          </p:spPr>
          <p:txBody>
            <a:bodyPr lIns="50800" tIns="50800" rIns="50800" bIns="50800" rtlCol="0" anchor="ctr"/>
            <a:lstStyle/>
            <a:p>
              <a:pPr algn="ctr">
                <a:lnSpc>
                  <a:spcPts val="2520"/>
                </a:lnSpc>
              </a:pPr>
              <a:endParaRPr/>
            </a:p>
          </p:txBody>
        </p:sp>
      </p:grpSp>
      <p:pic>
        <p:nvPicPr>
          <p:cNvPr id="23" name="Picture 23"/>
          <p:cNvPicPr>
            <a:picLocks noChangeAspect="1"/>
          </p:cNvPicPr>
          <p:nvPr/>
        </p:nvPicPr>
        <p:blipFill>
          <a:blip r:embed="rId2"/>
          <a:srcRect/>
          <a:stretch>
            <a:fillRect/>
          </a:stretch>
        </p:blipFill>
        <p:spPr>
          <a:xfrm>
            <a:off x="-1638210" y="-479997"/>
            <a:ext cx="4917677" cy="2729891"/>
          </a:xfrm>
          <a:prstGeom prst="rect">
            <a:avLst/>
          </a:prstGeom>
        </p:spPr>
      </p:pic>
      <p:sp>
        <p:nvSpPr>
          <p:cNvPr id="24" name="TextBox 24"/>
          <p:cNvSpPr txBox="1"/>
          <p:nvPr/>
        </p:nvSpPr>
        <p:spPr>
          <a:xfrm>
            <a:off x="1705594" y="2728450"/>
            <a:ext cx="4491205" cy="5724525"/>
          </a:xfrm>
          <a:prstGeom prst="rect">
            <a:avLst/>
          </a:prstGeom>
        </p:spPr>
        <p:txBody>
          <a:bodyPr lIns="0" tIns="0" rIns="0" bIns="0" rtlCol="0" anchor="t">
            <a:spAutoFit/>
          </a:bodyPr>
          <a:lstStyle/>
          <a:p>
            <a:pPr algn="l">
              <a:lnSpc>
                <a:spcPts val="9000"/>
              </a:lnSpc>
            </a:pPr>
            <a:r>
              <a:rPr lang="en-US" sz="7500" spc="75">
                <a:solidFill>
                  <a:srgbClr val="99D3DD"/>
                </a:solidFill>
                <a:latin typeface="Roboto Bold"/>
              </a:rPr>
              <a:t>Who Can Look at Your Credit Report</a:t>
            </a:r>
          </a:p>
        </p:txBody>
      </p:sp>
      <p:grpSp>
        <p:nvGrpSpPr>
          <p:cNvPr id="31" name="Group 30"/>
          <p:cNvGrpSpPr/>
          <p:nvPr/>
        </p:nvGrpSpPr>
        <p:grpSpPr>
          <a:xfrm>
            <a:off x="7698321" y="596665"/>
            <a:ext cx="9560979" cy="9232645"/>
            <a:chOff x="7698321" y="596665"/>
            <a:chExt cx="9560979" cy="9232645"/>
          </a:xfrm>
        </p:grpSpPr>
        <p:grpSp>
          <p:nvGrpSpPr>
            <p:cNvPr id="2" name="Group 2"/>
            <p:cNvGrpSpPr/>
            <p:nvPr/>
          </p:nvGrpSpPr>
          <p:grpSpPr>
            <a:xfrm>
              <a:off x="7698321" y="596665"/>
              <a:ext cx="1343821" cy="1349844"/>
              <a:chOff x="0" y="0"/>
              <a:chExt cx="1791761" cy="1799792"/>
            </a:xfrm>
          </p:grpSpPr>
          <p:sp>
            <p:nvSpPr>
              <p:cNvPr id="3" name="Freeform 3"/>
              <p:cNvSpPr/>
              <p:nvPr/>
            </p:nvSpPr>
            <p:spPr>
              <a:xfrm>
                <a:off x="0" y="0"/>
                <a:ext cx="1791716" cy="1799844"/>
              </a:xfrm>
              <a:custGeom>
                <a:avLst/>
                <a:gdLst/>
                <a:ahLst/>
                <a:cxnLst/>
                <a:rect l="l" t="t" r="r" b="b"/>
                <a:pathLst>
                  <a:path w="1791716" h="1799844">
                    <a:moveTo>
                      <a:pt x="895858" y="0"/>
                    </a:moveTo>
                    <a:cubicBezTo>
                      <a:pt x="1391285" y="2159"/>
                      <a:pt x="1791716" y="404495"/>
                      <a:pt x="1791716" y="899922"/>
                    </a:cubicBezTo>
                    <a:cubicBezTo>
                      <a:pt x="1791716" y="1395349"/>
                      <a:pt x="1391285" y="1797558"/>
                      <a:pt x="895858" y="1799844"/>
                    </a:cubicBezTo>
                    <a:cubicBezTo>
                      <a:pt x="400431" y="1797558"/>
                      <a:pt x="0" y="1395349"/>
                      <a:pt x="0" y="899922"/>
                    </a:cubicBezTo>
                    <a:cubicBezTo>
                      <a:pt x="0" y="404495"/>
                      <a:pt x="400431" y="2159"/>
                      <a:pt x="895858" y="0"/>
                    </a:cubicBezTo>
                    <a:close/>
                  </a:path>
                </a:pathLst>
              </a:custGeom>
              <a:solidFill>
                <a:srgbClr val="EFA452"/>
              </a:solidFill>
            </p:spPr>
          </p:sp>
        </p:grpSp>
        <p:grpSp>
          <p:nvGrpSpPr>
            <p:cNvPr id="4" name="Group 4"/>
            <p:cNvGrpSpPr/>
            <p:nvPr/>
          </p:nvGrpSpPr>
          <p:grpSpPr>
            <a:xfrm>
              <a:off x="7698321" y="2249894"/>
              <a:ext cx="1343821" cy="1349844"/>
              <a:chOff x="0" y="0"/>
              <a:chExt cx="1791761" cy="1799792"/>
            </a:xfrm>
          </p:grpSpPr>
          <p:sp>
            <p:nvSpPr>
              <p:cNvPr id="5" name="Freeform 5"/>
              <p:cNvSpPr/>
              <p:nvPr/>
            </p:nvSpPr>
            <p:spPr>
              <a:xfrm>
                <a:off x="0" y="0"/>
                <a:ext cx="1791716" cy="1799844"/>
              </a:xfrm>
              <a:custGeom>
                <a:avLst/>
                <a:gdLst/>
                <a:ahLst/>
                <a:cxnLst/>
                <a:rect l="l" t="t" r="r" b="b"/>
                <a:pathLst>
                  <a:path w="1791716" h="1799844">
                    <a:moveTo>
                      <a:pt x="895858" y="0"/>
                    </a:moveTo>
                    <a:cubicBezTo>
                      <a:pt x="1391285" y="2159"/>
                      <a:pt x="1791716" y="404495"/>
                      <a:pt x="1791716" y="899922"/>
                    </a:cubicBezTo>
                    <a:cubicBezTo>
                      <a:pt x="1791716" y="1395349"/>
                      <a:pt x="1391285" y="1797558"/>
                      <a:pt x="895858" y="1799844"/>
                    </a:cubicBezTo>
                    <a:cubicBezTo>
                      <a:pt x="400431" y="1797558"/>
                      <a:pt x="0" y="1395349"/>
                      <a:pt x="0" y="899922"/>
                    </a:cubicBezTo>
                    <a:cubicBezTo>
                      <a:pt x="0" y="404495"/>
                      <a:pt x="400431" y="2159"/>
                      <a:pt x="895858" y="0"/>
                    </a:cubicBezTo>
                    <a:close/>
                  </a:path>
                </a:pathLst>
              </a:custGeom>
              <a:solidFill>
                <a:srgbClr val="EFA452"/>
              </a:solidFill>
            </p:spPr>
          </p:sp>
        </p:grpSp>
        <p:grpSp>
          <p:nvGrpSpPr>
            <p:cNvPr id="6" name="Group 6"/>
            <p:cNvGrpSpPr/>
            <p:nvPr/>
          </p:nvGrpSpPr>
          <p:grpSpPr>
            <a:xfrm>
              <a:off x="7698321" y="5386388"/>
              <a:ext cx="1343821" cy="1349844"/>
              <a:chOff x="0" y="0"/>
              <a:chExt cx="1791761" cy="1799792"/>
            </a:xfrm>
          </p:grpSpPr>
          <p:sp>
            <p:nvSpPr>
              <p:cNvPr id="7" name="Freeform 7"/>
              <p:cNvSpPr/>
              <p:nvPr/>
            </p:nvSpPr>
            <p:spPr>
              <a:xfrm>
                <a:off x="0" y="0"/>
                <a:ext cx="1791716" cy="1799844"/>
              </a:xfrm>
              <a:custGeom>
                <a:avLst/>
                <a:gdLst/>
                <a:ahLst/>
                <a:cxnLst/>
                <a:rect l="l" t="t" r="r" b="b"/>
                <a:pathLst>
                  <a:path w="1791716" h="1799844">
                    <a:moveTo>
                      <a:pt x="895858" y="0"/>
                    </a:moveTo>
                    <a:cubicBezTo>
                      <a:pt x="1391285" y="2159"/>
                      <a:pt x="1791716" y="404495"/>
                      <a:pt x="1791716" y="899922"/>
                    </a:cubicBezTo>
                    <a:cubicBezTo>
                      <a:pt x="1791716" y="1395349"/>
                      <a:pt x="1391285" y="1797558"/>
                      <a:pt x="895858" y="1799844"/>
                    </a:cubicBezTo>
                    <a:cubicBezTo>
                      <a:pt x="400431" y="1797558"/>
                      <a:pt x="0" y="1395349"/>
                      <a:pt x="0" y="899922"/>
                    </a:cubicBezTo>
                    <a:cubicBezTo>
                      <a:pt x="0" y="404495"/>
                      <a:pt x="400431" y="2159"/>
                      <a:pt x="895858" y="0"/>
                    </a:cubicBezTo>
                    <a:close/>
                  </a:path>
                </a:pathLst>
              </a:custGeom>
              <a:solidFill>
                <a:srgbClr val="EFA452"/>
              </a:solidFill>
            </p:spPr>
          </p:sp>
        </p:grpSp>
        <p:grpSp>
          <p:nvGrpSpPr>
            <p:cNvPr id="8" name="Group 8"/>
            <p:cNvGrpSpPr/>
            <p:nvPr/>
          </p:nvGrpSpPr>
          <p:grpSpPr>
            <a:xfrm>
              <a:off x="7698321" y="6964890"/>
              <a:ext cx="1343821" cy="1349844"/>
              <a:chOff x="0" y="0"/>
              <a:chExt cx="1791761" cy="1799792"/>
            </a:xfrm>
          </p:grpSpPr>
          <p:sp>
            <p:nvSpPr>
              <p:cNvPr id="9" name="Freeform 9"/>
              <p:cNvSpPr/>
              <p:nvPr/>
            </p:nvSpPr>
            <p:spPr>
              <a:xfrm>
                <a:off x="0" y="0"/>
                <a:ext cx="1791716" cy="1799844"/>
              </a:xfrm>
              <a:custGeom>
                <a:avLst/>
                <a:gdLst/>
                <a:ahLst/>
                <a:cxnLst/>
                <a:rect l="l" t="t" r="r" b="b"/>
                <a:pathLst>
                  <a:path w="1791716" h="1799844">
                    <a:moveTo>
                      <a:pt x="895858" y="0"/>
                    </a:moveTo>
                    <a:cubicBezTo>
                      <a:pt x="1391285" y="2159"/>
                      <a:pt x="1791716" y="404495"/>
                      <a:pt x="1791716" y="899922"/>
                    </a:cubicBezTo>
                    <a:cubicBezTo>
                      <a:pt x="1791716" y="1395349"/>
                      <a:pt x="1391285" y="1797558"/>
                      <a:pt x="895858" y="1799844"/>
                    </a:cubicBezTo>
                    <a:cubicBezTo>
                      <a:pt x="400431" y="1797558"/>
                      <a:pt x="0" y="1395349"/>
                      <a:pt x="0" y="899922"/>
                    </a:cubicBezTo>
                    <a:cubicBezTo>
                      <a:pt x="0" y="404495"/>
                      <a:pt x="400431" y="2159"/>
                      <a:pt x="895858" y="0"/>
                    </a:cubicBezTo>
                    <a:close/>
                  </a:path>
                </a:pathLst>
              </a:custGeom>
              <a:solidFill>
                <a:srgbClr val="EFA452"/>
              </a:solidFill>
            </p:spPr>
          </p:sp>
        </p:grpSp>
        <p:grpSp>
          <p:nvGrpSpPr>
            <p:cNvPr id="10" name="Group 10"/>
            <p:cNvGrpSpPr/>
            <p:nvPr/>
          </p:nvGrpSpPr>
          <p:grpSpPr>
            <a:xfrm>
              <a:off x="7698321" y="8479466"/>
              <a:ext cx="1343821" cy="1349844"/>
              <a:chOff x="0" y="0"/>
              <a:chExt cx="1791761" cy="1799792"/>
            </a:xfrm>
          </p:grpSpPr>
          <p:sp>
            <p:nvSpPr>
              <p:cNvPr id="11" name="Freeform 11"/>
              <p:cNvSpPr/>
              <p:nvPr/>
            </p:nvSpPr>
            <p:spPr>
              <a:xfrm>
                <a:off x="0" y="0"/>
                <a:ext cx="1791716" cy="1799844"/>
              </a:xfrm>
              <a:custGeom>
                <a:avLst/>
                <a:gdLst/>
                <a:ahLst/>
                <a:cxnLst/>
                <a:rect l="l" t="t" r="r" b="b"/>
                <a:pathLst>
                  <a:path w="1791716" h="1799844">
                    <a:moveTo>
                      <a:pt x="895858" y="0"/>
                    </a:moveTo>
                    <a:cubicBezTo>
                      <a:pt x="1391285" y="2159"/>
                      <a:pt x="1791716" y="404495"/>
                      <a:pt x="1791716" y="899922"/>
                    </a:cubicBezTo>
                    <a:cubicBezTo>
                      <a:pt x="1791716" y="1395349"/>
                      <a:pt x="1391285" y="1797558"/>
                      <a:pt x="895858" y="1799844"/>
                    </a:cubicBezTo>
                    <a:cubicBezTo>
                      <a:pt x="400431" y="1797558"/>
                      <a:pt x="0" y="1395349"/>
                      <a:pt x="0" y="899922"/>
                    </a:cubicBezTo>
                    <a:cubicBezTo>
                      <a:pt x="0" y="404495"/>
                      <a:pt x="400431" y="2159"/>
                      <a:pt x="895858" y="0"/>
                    </a:cubicBezTo>
                    <a:close/>
                  </a:path>
                </a:pathLst>
              </a:custGeom>
              <a:solidFill>
                <a:srgbClr val="EFA452"/>
              </a:solidFill>
            </p:spPr>
          </p:sp>
        </p:grpSp>
        <p:pic>
          <p:nvPicPr>
            <p:cNvPr id="12" name="Picture 12"/>
            <p:cNvPicPr>
              <a:picLocks noChangeAspect="1"/>
            </p:cNvPicPr>
            <p:nvPr/>
          </p:nvPicPr>
          <p:blipFill>
            <a:blip r:embed="rId3"/>
            <a:srcRect/>
            <a:stretch>
              <a:fillRect/>
            </a:stretch>
          </p:blipFill>
          <p:spPr>
            <a:xfrm>
              <a:off x="7975540" y="819623"/>
              <a:ext cx="789381" cy="789381"/>
            </a:xfrm>
            <a:prstGeom prst="rect">
              <a:avLst/>
            </a:prstGeom>
          </p:spPr>
        </p:pic>
        <p:pic>
          <p:nvPicPr>
            <p:cNvPr id="13" name="Picture 13"/>
            <p:cNvPicPr>
              <a:picLocks noChangeAspect="1"/>
            </p:cNvPicPr>
            <p:nvPr/>
          </p:nvPicPr>
          <p:blipFill>
            <a:blip r:embed="rId4"/>
            <a:srcRect r="29"/>
            <a:stretch>
              <a:fillRect/>
            </a:stretch>
          </p:blipFill>
          <p:spPr>
            <a:xfrm>
              <a:off x="7975540" y="2554003"/>
              <a:ext cx="789381" cy="706496"/>
            </a:xfrm>
            <a:prstGeom prst="rect">
              <a:avLst/>
            </a:prstGeom>
          </p:spPr>
        </p:pic>
        <p:grpSp>
          <p:nvGrpSpPr>
            <p:cNvPr id="14" name="Group 14"/>
            <p:cNvGrpSpPr/>
            <p:nvPr/>
          </p:nvGrpSpPr>
          <p:grpSpPr>
            <a:xfrm>
              <a:off x="7698321" y="3793656"/>
              <a:ext cx="1343821" cy="1349844"/>
              <a:chOff x="0" y="0"/>
              <a:chExt cx="1791761" cy="1799792"/>
            </a:xfrm>
          </p:grpSpPr>
          <p:sp>
            <p:nvSpPr>
              <p:cNvPr id="15" name="Freeform 15"/>
              <p:cNvSpPr/>
              <p:nvPr/>
            </p:nvSpPr>
            <p:spPr>
              <a:xfrm>
                <a:off x="0" y="0"/>
                <a:ext cx="1791716" cy="1799844"/>
              </a:xfrm>
              <a:custGeom>
                <a:avLst/>
                <a:gdLst/>
                <a:ahLst/>
                <a:cxnLst/>
                <a:rect l="l" t="t" r="r" b="b"/>
                <a:pathLst>
                  <a:path w="1791716" h="1799844">
                    <a:moveTo>
                      <a:pt x="895858" y="0"/>
                    </a:moveTo>
                    <a:cubicBezTo>
                      <a:pt x="1391285" y="2159"/>
                      <a:pt x="1791716" y="404495"/>
                      <a:pt x="1791716" y="899922"/>
                    </a:cubicBezTo>
                    <a:cubicBezTo>
                      <a:pt x="1791716" y="1395349"/>
                      <a:pt x="1391285" y="1797558"/>
                      <a:pt x="895858" y="1799844"/>
                    </a:cubicBezTo>
                    <a:cubicBezTo>
                      <a:pt x="400431" y="1797558"/>
                      <a:pt x="0" y="1395349"/>
                      <a:pt x="0" y="899922"/>
                    </a:cubicBezTo>
                    <a:cubicBezTo>
                      <a:pt x="0" y="404495"/>
                      <a:pt x="400431" y="2159"/>
                      <a:pt x="895858" y="0"/>
                    </a:cubicBezTo>
                    <a:close/>
                  </a:path>
                </a:pathLst>
              </a:custGeom>
              <a:solidFill>
                <a:srgbClr val="EFA452"/>
              </a:solidFill>
            </p:spPr>
          </p:sp>
        </p:grpSp>
        <p:pic>
          <p:nvPicPr>
            <p:cNvPr id="16" name="Picture 16"/>
            <p:cNvPicPr>
              <a:picLocks noChangeAspect="1"/>
            </p:cNvPicPr>
            <p:nvPr/>
          </p:nvPicPr>
          <p:blipFill>
            <a:blip r:embed="rId5"/>
            <a:srcRect b="72"/>
            <a:stretch>
              <a:fillRect/>
            </a:stretch>
          </p:blipFill>
          <p:spPr>
            <a:xfrm>
              <a:off x="7975540" y="4096582"/>
              <a:ext cx="789381" cy="743992"/>
            </a:xfrm>
            <a:prstGeom prst="rect">
              <a:avLst/>
            </a:prstGeom>
          </p:spPr>
        </p:pic>
        <p:pic>
          <p:nvPicPr>
            <p:cNvPr id="17" name="Picture 17"/>
            <p:cNvPicPr>
              <a:picLocks noChangeAspect="1"/>
            </p:cNvPicPr>
            <p:nvPr/>
          </p:nvPicPr>
          <p:blipFill>
            <a:blip r:embed="rId6"/>
            <a:srcRect r="326"/>
            <a:stretch>
              <a:fillRect/>
            </a:stretch>
          </p:blipFill>
          <p:spPr>
            <a:xfrm>
              <a:off x="7946903" y="8773393"/>
              <a:ext cx="846655" cy="761990"/>
            </a:xfrm>
            <a:prstGeom prst="rect">
              <a:avLst/>
            </a:prstGeom>
          </p:spPr>
        </p:pic>
        <p:pic>
          <p:nvPicPr>
            <p:cNvPr id="18" name="Picture 18"/>
            <p:cNvPicPr>
              <a:picLocks noChangeAspect="1"/>
            </p:cNvPicPr>
            <p:nvPr/>
          </p:nvPicPr>
          <p:blipFill>
            <a:blip r:embed="rId7"/>
            <a:srcRect b="41"/>
            <a:stretch>
              <a:fillRect/>
            </a:stretch>
          </p:blipFill>
          <p:spPr>
            <a:xfrm>
              <a:off x="7975540" y="7179531"/>
              <a:ext cx="789381" cy="920561"/>
            </a:xfrm>
            <a:prstGeom prst="rect">
              <a:avLst/>
            </a:prstGeom>
          </p:spPr>
        </p:pic>
        <p:pic>
          <p:nvPicPr>
            <p:cNvPr id="19" name="Picture 19"/>
            <p:cNvPicPr>
              <a:picLocks noChangeAspect="1"/>
            </p:cNvPicPr>
            <p:nvPr/>
          </p:nvPicPr>
          <p:blipFill>
            <a:blip r:embed="rId8"/>
            <a:srcRect r="215"/>
            <a:stretch>
              <a:fillRect/>
            </a:stretch>
          </p:blipFill>
          <p:spPr>
            <a:xfrm>
              <a:off x="7946903" y="5595475"/>
              <a:ext cx="846655" cy="931670"/>
            </a:xfrm>
            <a:prstGeom prst="rect">
              <a:avLst/>
            </a:prstGeom>
          </p:spPr>
        </p:pic>
        <p:sp>
          <p:nvSpPr>
            <p:cNvPr id="25" name="TextBox 25"/>
            <p:cNvSpPr txBox="1"/>
            <p:nvPr/>
          </p:nvSpPr>
          <p:spPr>
            <a:xfrm>
              <a:off x="9786426" y="933450"/>
              <a:ext cx="7472874" cy="657225"/>
            </a:xfrm>
            <a:prstGeom prst="rect">
              <a:avLst/>
            </a:prstGeom>
          </p:spPr>
          <p:txBody>
            <a:bodyPr lIns="0" tIns="0" rIns="0" bIns="0" rtlCol="0" anchor="t">
              <a:spAutoFit/>
            </a:bodyPr>
            <a:lstStyle/>
            <a:p>
              <a:pPr algn="l">
                <a:lnSpc>
                  <a:spcPts val="5040"/>
                </a:lnSpc>
              </a:pPr>
              <a:r>
                <a:rPr lang="en-US" sz="4200" spc="126" dirty="0">
                  <a:solidFill>
                    <a:schemeClr val="tx1">
                      <a:lumMod val="50000"/>
                      <a:lumOff val="50000"/>
                    </a:schemeClr>
                  </a:solidFill>
                  <a:latin typeface="Roboto"/>
                </a:rPr>
                <a:t>Lenders</a:t>
              </a:r>
            </a:p>
          </p:txBody>
        </p:sp>
        <p:sp>
          <p:nvSpPr>
            <p:cNvPr id="26" name="TextBox 26"/>
            <p:cNvSpPr txBox="1"/>
            <p:nvPr/>
          </p:nvSpPr>
          <p:spPr>
            <a:xfrm>
              <a:off x="9786426" y="2586678"/>
              <a:ext cx="7472874" cy="657225"/>
            </a:xfrm>
            <a:prstGeom prst="rect">
              <a:avLst/>
            </a:prstGeom>
          </p:spPr>
          <p:txBody>
            <a:bodyPr lIns="0" tIns="0" rIns="0" bIns="0" rtlCol="0" anchor="t">
              <a:spAutoFit/>
            </a:bodyPr>
            <a:lstStyle/>
            <a:p>
              <a:pPr algn="l">
                <a:lnSpc>
                  <a:spcPts val="5040"/>
                </a:lnSpc>
              </a:pPr>
              <a:r>
                <a:rPr lang="en-US" sz="4200" spc="126" dirty="0">
                  <a:solidFill>
                    <a:schemeClr val="tx1">
                      <a:lumMod val="50000"/>
                      <a:lumOff val="50000"/>
                    </a:schemeClr>
                  </a:solidFill>
                  <a:latin typeface="Roboto"/>
                </a:rPr>
                <a:t>Landlords</a:t>
              </a:r>
            </a:p>
          </p:txBody>
        </p:sp>
        <p:sp>
          <p:nvSpPr>
            <p:cNvPr id="27" name="TextBox 27"/>
            <p:cNvSpPr txBox="1"/>
            <p:nvPr/>
          </p:nvSpPr>
          <p:spPr>
            <a:xfrm>
              <a:off x="9786426" y="5723172"/>
              <a:ext cx="7472874" cy="657225"/>
            </a:xfrm>
            <a:prstGeom prst="rect">
              <a:avLst/>
            </a:prstGeom>
          </p:spPr>
          <p:txBody>
            <a:bodyPr lIns="0" tIns="0" rIns="0" bIns="0" rtlCol="0" anchor="t">
              <a:spAutoFit/>
            </a:bodyPr>
            <a:lstStyle/>
            <a:p>
              <a:pPr algn="l">
                <a:lnSpc>
                  <a:spcPts val="5040"/>
                </a:lnSpc>
              </a:pPr>
              <a:r>
                <a:rPr lang="en-US" sz="4200" spc="126" dirty="0">
                  <a:solidFill>
                    <a:schemeClr val="tx1">
                      <a:lumMod val="50000"/>
                      <a:lumOff val="50000"/>
                    </a:schemeClr>
                  </a:solidFill>
                  <a:latin typeface="Roboto"/>
                </a:rPr>
                <a:t>Insurance Companies</a:t>
              </a:r>
            </a:p>
          </p:txBody>
        </p:sp>
        <p:sp>
          <p:nvSpPr>
            <p:cNvPr id="28" name="TextBox 28"/>
            <p:cNvSpPr txBox="1"/>
            <p:nvPr/>
          </p:nvSpPr>
          <p:spPr>
            <a:xfrm>
              <a:off x="9786426" y="4130440"/>
              <a:ext cx="7472874" cy="657225"/>
            </a:xfrm>
            <a:prstGeom prst="rect">
              <a:avLst/>
            </a:prstGeom>
          </p:spPr>
          <p:txBody>
            <a:bodyPr lIns="0" tIns="0" rIns="0" bIns="0" rtlCol="0" anchor="t">
              <a:spAutoFit/>
            </a:bodyPr>
            <a:lstStyle/>
            <a:p>
              <a:pPr algn="l">
                <a:lnSpc>
                  <a:spcPts val="5040"/>
                </a:lnSpc>
              </a:pPr>
              <a:r>
                <a:rPr lang="en-US" sz="4200" spc="126" dirty="0">
                  <a:solidFill>
                    <a:schemeClr val="tx1">
                      <a:lumMod val="50000"/>
                      <a:lumOff val="50000"/>
                    </a:schemeClr>
                  </a:solidFill>
                  <a:latin typeface="Roboto"/>
                </a:rPr>
                <a:t>Potential Employers</a:t>
              </a:r>
            </a:p>
          </p:txBody>
        </p:sp>
        <p:sp>
          <p:nvSpPr>
            <p:cNvPr id="29" name="TextBox 29"/>
            <p:cNvSpPr txBox="1"/>
            <p:nvPr/>
          </p:nvSpPr>
          <p:spPr>
            <a:xfrm>
              <a:off x="9786426" y="7301674"/>
              <a:ext cx="7472874" cy="657225"/>
            </a:xfrm>
            <a:prstGeom prst="rect">
              <a:avLst/>
            </a:prstGeom>
          </p:spPr>
          <p:txBody>
            <a:bodyPr lIns="0" tIns="0" rIns="0" bIns="0" rtlCol="0" anchor="t">
              <a:spAutoFit/>
            </a:bodyPr>
            <a:lstStyle/>
            <a:p>
              <a:pPr algn="l">
                <a:lnSpc>
                  <a:spcPts val="5040"/>
                </a:lnSpc>
              </a:pPr>
              <a:r>
                <a:rPr lang="en-US" sz="4200" spc="126" dirty="0">
                  <a:solidFill>
                    <a:schemeClr val="tx1">
                      <a:lumMod val="50000"/>
                      <a:lumOff val="50000"/>
                    </a:schemeClr>
                  </a:solidFill>
                  <a:latin typeface="Roboto"/>
                </a:rPr>
                <a:t>Utility Companies</a:t>
              </a:r>
            </a:p>
          </p:txBody>
        </p:sp>
        <p:sp>
          <p:nvSpPr>
            <p:cNvPr id="30" name="TextBox 30"/>
            <p:cNvSpPr txBox="1"/>
            <p:nvPr/>
          </p:nvSpPr>
          <p:spPr>
            <a:xfrm>
              <a:off x="9786426" y="8816251"/>
              <a:ext cx="7472874" cy="657225"/>
            </a:xfrm>
            <a:prstGeom prst="rect">
              <a:avLst/>
            </a:prstGeom>
          </p:spPr>
          <p:txBody>
            <a:bodyPr lIns="0" tIns="0" rIns="0" bIns="0" rtlCol="0" anchor="t">
              <a:spAutoFit/>
            </a:bodyPr>
            <a:lstStyle/>
            <a:p>
              <a:pPr algn="l">
                <a:lnSpc>
                  <a:spcPts val="5040"/>
                </a:lnSpc>
              </a:pPr>
              <a:r>
                <a:rPr lang="en-US" sz="4200" spc="126" dirty="0">
                  <a:solidFill>
                    <a:schemeClr val="tx1">
                      <a:lumMod val="50000"/>
                      <a:lumOff val="50000"/>
                    </a:schemeClr>
                  </a:solidFill>
                  <a:latin typeface="Roboto"/>
                </a:rPr>
                <a:t>Financial Institutions</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438400" y="1943100"/>
            <a:ext cx="8070646" cy="6988816"/>
            <a:chOff x="0" y="0"/>
            <a:chExt cx="10760861" cy="9318421"/>
          </a:xfrm>
        </p:grpSpPr>
        <p:sp>
          <p:nvSpPr>
            <p:cNvPr id="3" name="Freeform 3"/>
            <p:cNvSpPr/>
            <p:nvPr/>
          </p:nvSpPr>
          <p:spPr>
            <a:xfrm>
              <a:off x="0" y="0"/>
              <a:ext cx="10760837" cy="9318371"/>
            </a:xfrm>
            <a:custGeom>
              <a:avLst/>
              <a:gdLst/>
              <a:ahLst/>
              <a:cxnLst/>
              <a:rect l="l" t="t" r="r" b="b"/>
              <a:pathLst>
                <a:path w="10760837" h="9318371">
                  <a:moveTo>
                    <a:pt x="8070596" y="0"/>
                  </a:moveTo>
                  <a:lnTo>
                    <a:pt x="2690241" y="0"/>
                  </a:lnTo>
                  <a:lnTo>
                    <a:pt x="0" y="4659249"/>
                  </a:lnTo>
                  <a:lnTo>
                    <a:pt x="2690241" y="9318371"/>
                  </a:lnTo>
                  <a:lnTo>
                    <a:pt x="8070596" y="9318371"/>
                  </a:lnTo>
                  <a:lnTo>
                    <a:pt x="10760837" y="4659249"/>
                  </a:lnTo>
                  <a:close/>
                </a:path>
              </a:pathLst>
            </a:custGeom>
            <a:solidFill>
              <a:srgbClr val="FFFFFF"/>
            </a:solidFill>
          </p:spPr>
        </p:sp>
        <p:sp>
          <p:nvSpPr>
            <p:cNvPr id="4" name="Freeform 4"/>
            <p:cNvSpPr/>
            <p:nvPr/>
          </p:nvSpPr>
          <p:spPr>
            <a:xfrm>
              <a:off x="-1651" y="-1651"/>
              <a:ext cx="10764139" cy="9321673"/>
            </a:xfrm>
            <a:custGeom>
              <a:avLst/>
              <a:gdLst/>
              <a:ahLst/>
              <a:cxnLst/>
              <a:rect l="l" t="t" r="r" b="b"/>
              <a:pathLst>
                <a:path w="10764139" h="9321673">
                  <a:moveTo>
                    <a:pt x="8072247" y="3175"/>
                  </a:moveTo>
                  <a:lnTo>
                    <a:pt x="2691892" y="3175"/>
                  </a:lnTo>
                  <a:lnTo>
                    <a:pt x="2691892" y="1651"/>
                  </a:lnTo>
                  <a:lnTo>
                    <a:pt x="2693289" y="2413"/>
                  </a:lnTo>
                  <a:lnTo>
                    <a:pt x="3048" y="4661662"/>
                  </a:lnTo>
                  <a:lnTo>
                    <a:pt x="1651" y="4660900"/>
                  </a:lnTo>
                  <a:lnTo>
                    <a:pt x="3048" y="4660138"/>
                  </a:lnTo>
                  <a:lnTo>
                    <a:pt x="2693289" y="9319260"/>
                  </a:lnTo>
                  <a:lnTo>
                    <a:pt x="2691892" y="9320022"/>
                  </a:lnTo>
                  <a:lnTo>
                    <a:pt x="2691892" y="9318498"/>
                  </a:lnTo>
                  <a:lnTo>
                    <a:pt x="8072247" y="9318498"/>
                  </a:lnTo>
                  <a:lnTo>
                    <a:pt x="8072247" y="9320022"/>
                  </a:lnTo>
                  <a:lnTo>
                    <a:pt x="8070850" y="9319260"/>
                  </a:lnTo>
                  <a:lnTo>
                    <a:pt x="10761091" y="4660011"/>
                  </a:lnTo>
                  <a:lnTo>
                    <a:pt x="10762488" y="4660773"/>
                  </a:lnTo>
                  <a:lnTo>
                    <a:pt x="10761091" y="4661535"/>
                  </a:lnTo>
                  <a:lnTo>
                    <a:pt x="8070977" y="2413"/>
                  </a:lnTo>
                  <a:lnTo>
                    <a:pt x="8072374" y="1651"/>
                  </a:lnTo>
                  <a:lnTo>
                    <a:pt x="8072374" y="3175"/>
                  </a:lnTo>
                  <a:moveTo>
                    <a:pt x="8072374" y="0"/>
                  </a:moveTo>
                  <a:lnTo>
                    <a:pt x="8073771" y="762"/>
                  </a:lnTo>
                  <a:lnTo>
                    <a:pt x="10763885" y="4660011"/>
                  </a:lnTo>
                  <a:cubicBezTo>
                    <a:pt x="10764139" y="4660519"/>
                    <a:pt x="10764139" y="4661154"/>
                    <a:pt x="10763885" y="4661662"/>
                  </a:cubicBezTo>
                  <a:lnTo>
                    <a:pt x="8073644" y="9320911"/>
                  </a:lnTo>
                  <a:lnTo>
                    <a:pt x="8072248" y="9321673"/>
                  </a:lnTo>
                  <a:lnTo>
                    <a:pt x="2691892" y="9321673"/>
                  </a:lnTo>
                  <a:lnTo>
                    <a:pt x="2690495" y="9320911"/>
                  </a:lnTo>
                  <a:lnTo>
                    <a:pt x="254" y="4661662"/>
                  </a:lnTo>
                  <a:cubicBezTo>
                    <a:pt x="0" y="4661154"/>
                    <a:pt x="0" y="4660519"/>
                    <a:pt x="254" y="4660011"/>
                  </a:cubicBezTo>
                  <a:lnTo>
                    <a:pt x="2690495" y="889"/>
                  </a:lnTo>
                  <a:lnTo>
                    <a:pt x="2691892" y="127"/>
                  </a:lnTo>
                  <a:lnTo>
                    <a:pt x="8072247" y="127"/>
                  </a:lnTo>
                  <a:close/>
                </a:path>
              </a:pathLst>
            </a:custGeom>
            <a:solidFill>
              <a:srgbClr val="000000"/>
            </a:solidFill>
          </p:spPr>
        </p:sp>
      </p:grpSp>
      <p:grpSp>
        <p:nvGrpSpPr>
          <p:cNvPr id="5" name="Group 5"/>
          <p:cNvGrpSpPr/>
          <p:nvPr/>
        </p:nvGrpSpPr>
        <p:grpSpPr>
          <a:xfrm>
            <a:off x="-2421147" y="1943100"/>
            <a:ext cx="8070646" cy="6988816"/>
            <a:chOff x="0" y="0"/>
            <a:chExt cx="10760861" cy="9318421"/>
          </a:xfrm>
        </p:grpSpPr>
        <p:sp>
          <p:nvSpPr>
            <p:cNvPr id="6" name="Freeform 6"/>
            <p:cNvSpPr/>
            <p:nvPr/>
          </p:nvSpPr>
          <p:spPr>
            <a:xfrm>
              <a:off x="0" y="0"/>
              <a:ext cx="10760837" cy="9318371"/>
            </a:xfrm>
            <a:custGeom>
              <a:avLst/>
              <a:gdLst/>
              <a:ahLst/>
              <a:cxnLst/>
              <a:rect l="l" t="t" r="r" b="b"/>
              <a:pathLst>
                <a:path w="10760837" h="9318371">
                  <a:moveTo>
                    <a:pt x="8070596" y="0"/>
                  </a:moveTo>
                  <a:lnTo>
                    <a:pt x="2690241" y="0"/>
                  </a:lnTo>
                  <a:lnTo>
                    <a:pt x="0" y="4659249"/>
                  </a:lnTo>
                  <a:lnTo>
                    <a:pt x="2690241" y="9318371"/>
                  </a:lnTo>
                  <a:lnTo>
                    <a:pt x="8070596" y="9318371"/>
                  </a:lnTo>
                  <a:lnTo>
                    <a:pt x="10760837" y="4659249"/>
                  </a:lnTo>
                  <a:close/>
                </a:path>
              </a:pathLst>
            </a:custGeom>
            <a:blipFill>
              <a:blip r:embed="rId3"/>
              <a:stretch>
                <a:fillRect l="-14865" r="-14865"/>
              </a:stretch>
            </a:blipFill>
          </p:spPr>
        </p:sp>
      </p:grpSp>
      <p:sp>
        <p:nvSpPr>
          <p:cNvPr id="7" name="TextBox 7"/>
          <p:cNvSpPr txBox="1"/>
          <p:nvPr/>
        </p:nvSpPr>
        <p:spPr>
          <a:xfrm>
            <a:off x="5966176" y="3633784"/>
            <a:ext cx="11908985" cy="6014467"/>
          </a:xfrm>
          <a:prstGeom prst="rect">
            <a:avLst/>
          </a:prstGeom>
        </p:spPr>
        <p:txBody>
          <a:bodyPr lIns="0" tIns="0" rIns="0" bIns="0" rtlCol="0" anchor="t">
            <a:spAutoFit/>
          </a:bodyPr>
          <a:lstStyle/>
          <a:p>
            <a:pPr marL="1023268" lvl="2" indent="-341089" algn="l">
              <a:lnSpc>
                <a:spcPts val="6714"/>
              </a:lnSpc>
              <a:buFont typeface="Arial"/>
              <a:buChar char="⚬"/>
            </a:pPr>
            <a:r>
              <a:rPr lang="en-US" sz="4475" spc="43" dirty="0">
                <a:solidFill>
                  <a:srgbClr val="5C5A5B"/>
                </a:solidFill>
                <a:latin typeface="Roboto" panose="020B0604020202020204" charset="0"/>
                <a:ea typeface="Roboto" panose="020B0604020202020204" charset="0"/>
              </a:rPr>
              <a:t>Keep track of your money</a:t>
            </a:r>
          </a:p>
          <a:p>
            <a:pPr marL="1023268" lvl="2" indent="-341089" algn="l">
              <a:lnSpc>
                <a:spcPts val="6714"/>
              </a:lnSpc>
              <a:buFont typeface="Arial"/>
              <a:buChar char="⚬"/>
            </a:pPr>
            <a:r>
              <a:rPr lang="en-US" sz="4475" spc="43" dirty="0">
                <a:solidFill>
                  <a:srgbClr val="5C5A5B"/>
                </a:solidFill>
                <a:latin typeface="Roboto" panose="020B0604020202020204" charset="0"/>
                <a:ea typeface="Roboto" panose="020B0604020202020204" charset="0"/>
              </a:rPr>
              <a:t>Gain </a:t>
            </a:r>
            <a:r>
              <a:rPr lang="en-US" sz="4475" spc="43" dirty="0" smtClean="0">
                <a:solidFill>
                  <a:srgbClr val="5C5A5B"/>
                </a:solidFill>
                <a:latin typeface="Roboto" panose="020B0604020202020204" charset="0"/>
                <a:ea typeface="Roboto" panose="020B0604020202020204" charset="0"/>
              </a:rPr>
              <a:t>control and confidence </a:t>
            </a:r>
            <a:r>
              <a:rPr lang="en-US" sz="4475" spc="43" dirty="0">
                <a:solidFill>
                  <a:srgbClr val="5C5A5B"/>
                </a:solidFill>
                <a:latin typeface="Roboto" panose="020B0604020202020204" charset="0"/>
                <a:ea typeface="Roboto" panose="020B0604020202020204" charset="0"/>
              </a:rPr>
              <a:t>of finances and life</a:t>
            </a:r>
          </a:p>
          <a:p>
            <a:pPr marL="1023268" lvl="2" indent="-341089" algn="l">
              <a:lnSpc>
                <a:spcPts val="6714"/>
              </a:lnSpc>
              <a:buFont typeface="Arial"/>
              <a:buChar char="⚬"/>
            </a:pPr>
            <a:r>
              <a:rPr lang="en-US" sz="4475" spc="43" dirty="0">
                <a:solidFill>
                  <a:srgbClr val="5C5A5B"/>
                </a:solidFill>
                <a:latin typeface="Roboto" panose="020B0604020202020204" charset="0"/>
                <a:ea typeface="Roboto" panose="020B0604020202020204" charset="0"/>
              </a:rPr>
              <a:t>Reduce or avoid debts</a:t>
            </a:r>
          </a:p>
          <a:p>
            <a:pPr marL="1023268" lvl="2" indent="-341089" algn="l">
              <a:lnSpc>
                <a:spcPts val="6714"/>
              </a:lnSpc>
              <a:buFont typeface="Arial"/>
              <a:buChar char="⚬"/>
            </a:pPr>
            <a:r>
              <a:rPr lang="en-US" sz="4475" spc="43" dirty="0">
                <a:solidFill>
                  <a:srgbClr val="5C5A5B"/>
                </a:solidFill>
                <a:latin typeface="Roboto" panose="020B0604020202020204" charset="0"/>
                <a:ea typeface="Roboto" panose="020B0604020202020204" charset="0"/>
              </a:rPr>
              <a:t>Prepare for large and surprise expenses</a:t>
            </a:r>
          </a:p>
          <a:p>
            <a:pPr marL="1023268" lvl="2" indent="-341089" algn="l">
              <a:lnSpc>
                <a:spcPts val="6714"/>
              </a:lnSpc>
              <a:buFont typeface="Arial"/>
              <a:buChar char="⚬"/>
            </a:pPr>
            <a:r>
              <a:rPr lang="en-US" sz="4475" spc="43" dirty="0">
                <a:solidFill>
                  <a:srgbClr val="5C5A5B"/>
                </a:solidFill>
                <a:latin typeface="Roboto" panose="020B0604020202020204" charset="0"/>
                <a:ea typeface="Roboto" panose="020B0604020202020204" charset="0"/>
              </a:rPr>
              <a:t>Accomplish your financial goals</a:t>
            </a:r>
          </a:p>
          <a:p>
            <a:pPr marL="1023268" lvl="2" indent="-341089" algn="l">
              <a:lnSpc>
                <a:spcPts val="6714"/>
              </a:lnSpc>
              <a:buFont typeface="Arial"/>
              <a:buChar char="⚬"/>
            </a:pPr>
            <a:r>
              <a:rPr lang="en-US" sz="4475" spc="43" dirty="0">
                <a:solidFill>
                  <a:srgbClr val="5C5A5B"/>
                </a:solidFill>
                <a:latin typeface="Roboto" panose="020B0604020202020204" charset="0"/>
                <a:ea typeface="Roboto" panose="020B0604020202020204" charset="0"/>
              </a:rPr>
              <a:t>Aligns spending with values and goals</a:t>
            </a:r>
          </a:p>
        </p:txBody>
      </p:sp>
      <p:grpSp>
        <p:nvGrpSpPr>
          <p:cNvPr id="8" name="Group 8"/>
          <p:cNvGrpSpPr/>
          <p:nvPr/>
        </p:nvGrpSpPr>
        <p:grpSpPr>
          <a:xfrm>
            <a:off x="17727312" y="0"/>
            <a:ext cx="954560" cy="10287000"/>
            <a:chOff x="0" y="0"/>
            <a:chExt cx="251407" cy="2709333"/>
          </a:xfrm>
        </p:grpSpPr>
        <p:sp>
          <p:nvSpPr>
            <p:cNvPr id="9" name="Freeform 9"/>
            <p:cNvSpPr/>
            <p:nvPr/>
          </p:nvSpPr>
          <p:spPr>
            <a:xfrm>
              <a:off x="0" y="0"/>
              <a:ext cx="251407" cy="2709333"/>
            </a:xfrm>
            <a:custGeom>
              <a:avLst/>
              <a:gdLst/>
              <a:ahLst/>
              <a:cxnLst/>
              <a:rect l="l" t="t" r="r" b="b"/>
              <a:pathLst>
                <a:path w="251407" h="2709333">
                  <a:moveTo>
                    <a:pt x="0" y="0"/>
                  </a:moveTo>
                  <a:lnTo>
                    <a:pt x="251407" y="0"/>
                  </a:lnTo>
                  <a:lnTo>
                    <a:pt x="251407" y="2709333"/>
                  </a:lnTo>
                  <a:lnTo>
                    <a:pt x="0" y="2709333"/>
                  </a:lnTo>
                  <a:close/>
                </a:path>
              </a:pathLst>
            </a:custGeom>
            <a:solidFill>
              <a:srgbClr val="B1CE50"/>
            </a:solidFill>
          </p:spPr>
        </p:sp>
        <p:sp>
          <p:nvSpPr>
            <p:cNvPr id="10" name="TextBox 10"/>
            <p:cNvSpPr txBox="1"/>
            <p:nvPr/>
          </p:nvSpPr>
          <p:spPr>
            <a:xfrm>
              <a:off x="0" y="-38100"/>
              <a:ext cx="812800" cy="850900"/>
            </a:xfrm>
            <a:prstGeom prst="rect">
              <a:avLst/>
            </a:prstGeom>
          </p:spPr>
          <p:txBody>
            <a:bodyPr lIns="50800" tIns="50800" rIns="50800" bIns="50800" rtlCol="0" anchor="ctr"/>
            <a:lstStyle/>
            <a:p>
              <a:pPr algn="ctr">
                <a:lnSpc>
                  <a:spcPts val="2520"/>
                </a:lnSpc>
              </a:pPr>
              <a:endParaRPr/>
            </a:p>
          </p:txBody>
        </p:sp>
      </p:grpSp>
      <p:sp>
        <p:nvSpPr>
          <p:cNvPr id="11" name="TextBox 11"/>
          <p:cNvSpPr txBox="1"/>
          <p:nvPr/>
        </p:nvSpPr>
        <p:spPr>
          <a:xfrm>
            <a:off x="8158142" y="1009650"/>
            <a:ext cx="7525053" cy="2295525"/>
          </a:xfrm>
          <a:prstGeom prst="rect">
            <a:avLst/>
          </a:prstGeom>
        </p:spPr>
        <p:txBody>
          <a:bodyPr lIns="0" tIns="0" rIns="0" bIns="0" rtlCol="0" anchor="t">
            <a:spAutoFit/>
          </a:bodyPr>
          <a:lstStyle/>
          <a:p>
            <a:pPr algn="l">
              <a:lnSpc>
                <a:spcPts val="9000"/>
              </a:lnSpc>
            </a:pPr>
            <a:r>
              <a:rPr lang="en-US" sz="7500" spc="225">
                <a:solidFill>
                  <a:srgbClr val="99D3DD"/>
                </a:solidFill>
                <a:latin typeface="Open Sans Bold"/>
              </a:rPr>
              <a:t>Reasons for a Spending Plan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146944"/>
            <a:ext cx="9144000" cy="11005443"/>
            <a:chOff x="0" y="0"/>
            <a:chExt cx="2408296" cy="2709333"/>
          </a:xfrm>
        </p:grpSpPr>
        <p:sp>
          <p:nvSpPr>
            <p:cNvPr id="3" name="Freeform 3"/>
            <p:cNvSpPr/>
            <p:nvPr/>
          </p:nvSpPr>
          <p:spPr>
            <a:xfrm>
              <a:off x="0" y="0"/>
              <a:ext cx="2408296" cy="2709333"/>
            </a:xfrm>
            <a:custGeom>
              <a:avLst/>
              <a:gdLst/>
              <a:ahLst/>
              <a:cxnLst/>
              <a:rect l="l" t="t" r="r" b="b"/>
              <a:pathLst>
                <a:path w="2408296" h="2709333">
                  <a:moveTo>
                    <a:pt x="0" y="0"/>
                  </a:moveTo>
                  <a:lnTo>
                    <a:pt x="2408296" y="0"/>
                  </a:lnTo>
                  <a:lnTo>
                    <a:pt x="2408296" y="2709333"/>
                  </a:lnTo>
                  <a:lnTo>
                    <a:pt x="0" y="2709333"/>
                  </a:lnTo>
                  <a:close/>
                </a:path>
              </a:pathLst>
            </a:custGeom>
            <a:solidFill>
              <a:srgbClr val="99D3DD"/>
            </a:solidFill>
          </p:spPr>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520"/>
                </a:lnSpc>
              </a:pPr>
              <a:endParaRPr/>
            </a:p>
          </p:txBody>
        </p:sp>
      </p:grpSp>
      <p:sp>
        <p:nvSpPr>
          <p:cNvPr id="5" name="TextBox 5"/>
          <p:cNvSpPr txBox="1"/>
          <p:nvPr/>
        </p:nvSpPr>
        <p:spPr>
          <a:xfrm>
            <a:off x="1399388" y="3752850"/>
            <a:ext cx="6345225" cy="2628900"/>
          </a:xfrm>
          <a:prstGeom prst="rect">
            <a:avLst/>
          </a:prstGeom>
        </p:spPr>
        <p:txBody>
          <a:bodyPr lIns="0" tIns="0" rIns="0" bIns="0" rtlCol="0" anchor="t">
            <a:spAutoFit/>
          </a:bodyPr>
          <a:lstStyle/>
          <a:p>
            <a:pPr algn="ctr">
              <a:lnSpc>
                <a:spcPts val="10500"/>
              </a:lnSpc>
            </a:pPr>
            <a:r>
              <a:rPr lang="en-US" sz="7500" dirty="0">
                <a:solidFill>
                  <a:schemeClr val="bg1"/>
                </a:solidFill>
                <a:latin typeface="Roboto Bold"/>
              </a:rPr>
              <a:t>Credit Terms to Know</a:t>
            </a:r>
          </a:p>
        </p:txBody>
      </p:sp>
      <p:sp>
        <p:nvSpPr>
          <p:cNvPr id="6" name="TextBox 6"/>
          <p:cNvSpPr txBox="1"/>
          <p:nvPr/>
        </p:nvSpPr>
        <p:spPr>
          <a:xfrm>
            <a:off x="10744200" y="1470719"/>
            <a:ext cx="6179065" cy="7051677"/>
          </a:xfrm>
          <a:prstGeom prst="rect">
            <a:avLst/>
          </a:prstGeom>
        </p:spPr>
        <p:txBody>
          <a:bodyPr lIns="0" tIns="0" rIns="0" bIns="0" rtlCol="0" anchor="t">
            <a:spAutoFit/>
          </a:bodyPr>
          <a:lstStyle/>
          <a:p>
            <a:pPr marL="863596" lvl="1" indent="-431798">
              <a:lnSpc>
                <a:spcPts val="7999"/>
              </a:lnSpc>
              <a:buFont typeface="Arial"/>
              <a:buChar char="•"/>
            </a:pPr>
            <a:r>
              <a:rPr lang="en-US" sz="3999" dirty="0">
                <a:solidFill>
                  <a:srgbClr val="5C5A5B"/>
                </a:solidFill>
                <a:latin typeface="Roboto"/>
              </a:rPr>
              <a:t>Secured vs Unsecured </a:t>
            </a:r>
          </a:p>
          <a:p>
            <a:pPr marL="863596" lvl="1" indent="-431798">
              <a:lnSpc>
                <a:spcPts val="7999"/>
              </a:lnSpc>
              <a:buFont typeface="Arial"/>
              <a:buChar char="•"/>
            </a:pPr>
            <a:r>
              <a:rPr lang="en-US" sz="3999" dirty="0">
                <a:solidFill>
                  <a:srgbClr val="5C5A5B"/>
                </a:solidFill>
                <a:latin typeface="Roboto"/>
              </a:rPr>
              <a:t>APR and Interest Rate</a:t>
            </a:r>
          </a:p>
          <a:p>
            <a:pPr marL="863596" lvl="1" indent="-431798">
              <a:lnSpc>
                <a:spcPts val="7999"/>
              </a:lnSpc>
              <a:buFont typeface="Arial"/>
              <a:buChar char="•"/>
            </a:pPr>
            <a:r>
              <a:rPr lang="en-US" sz="3999" dirty="0">
                <a:solidFill>
                  <a:srgbClr val="5C5A5B"/>
                </a:solidFill>
                <a:latin typeface="Roboto"/>
              </a:rPr>
              <a:t>Revolving and Installment</a:t>
            </a:r>
          </a:p>
          <a:p>
            <a:pPr marL="863596" lvl="1" indent="-431798">
              <a:lnSpc>
                <a:spcPts val="7999"/>
              </a:lnSpc>
              <a:buFont typeface="Arial"/>
              <a:buChar char="•"/>
            </a:pPr>
            <a:r>
              <a:rPr lang="en-US" sz="3999" dirty="0">
                <a:solidFill>
                  <a:srgbClr val="5C5A5B"/>
                </a:solidFill>
                <a:latin typeface="Roboto"/>
              </a:rPr>
              <a:t>Minimum Payment Due</a:t>
            </a:r>
          </a:p>
          <a:p>
            <a:pPr marL="863596" lvl="1" indent="-431798">
              <a:lnSpc>
                <a:spcPts val="7999"/>
              </a:lnSpc>
              <a:buFont typeface="Arial"/>
              <a:buChar char="•"/>
            </a:pPr>
            <a:r>
              <a:rPr lang="en-US" sz="3999" dirty="0">
                <a:solidFill>
                  <a:srgbClr val="5C5A5B"/>
                </a:solidFill>
                <a:latin typeface="Roboto"/>
              </a:rPr>
              <a:t>Credit Inquiry</a:t>
            </a:r>
          </a:p>
          <a:p>
            <a:pPr marL="863596" lvl="1" indent="-431798" algn="l">
              <a:lnSpc>
                <a:spcPts val="7999"/>
              </a:lnSpc>
              <a:buFont typeface="Arial"/>
              <a:buChar char="•"/>
            </a:pPr>
            <a:r>
              <a:rPr lang="en-US" sz="3999" dirty="0">
                <a:solidFill>
                  <a:srgbClr val="5C5A5B"/>
                </a:solidFill>
                <a:latin typeface="Roboto"/>
              </a:rPr>
              <a:t>Hard vs Soft Pulls</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7755839" y="0"/>
            <a:ext cx="3230419" cy="10287000"/>
            <a:chOff x="0" y="0"/>
            <a:chExt cx="850810" cy="2709333"/>
          </a:xfrm>
        </p:grpSpPr>
        <p:sp>
          <p:nvSpPr>
            <p:cNvPr id="3" name="Freeform 3"/>
            <p:cNvSpPr/>
            <p:nvPr/>
          </p:nvSpPr>
          <p:spPr>
            <a:xfrm>
              <a:off x="0" y="0"/>
              <a:ext cx="850810" cy="2709333"/>
            </a:xfrm>
            <a:custGeom>
              <a:avLst/>
              <a:gdLst/>
              <a:ahLst/>
              <a:cxnLst/>
              <a:rect l="l" t="t" r="r" b="b"/>
              <a:pathLst>
                <a:path w="850810" h="2709333">
                  <a:moveTo>
                    <a:pt x="0" y="0"/>
                  </a:moveTo>
                  <a:lnTo>
                    <a:pt x="850810" y="0"/>
                  </a:lnTo>
                  <a:lnTo>
                    <a:pt x="850810" y="2709333"/>
                  </a:lnTo>
                  <a:lnTo>
                    <a:pt x="0" y="2709333"/>
                  </a:lnTo>
                  <a:close/>
                </a:path>
              </a:pathLst>
            </a:custGeom>
            <a:solidFill>
              <a:srgbClr val="99D3DD"/>
            </a:solidFill>
          </p:spPr>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520"/>
                </a:lnSpc>
              </a:pPr>
              <a:endParaRPr/>
            </a:p>
          </p:txBody>
        </p:sp>
      </p:grpSp>
      <p:pic>
        <p:nvPicPr>
          <p:cNvPr id="5" name="Picture 5"/>
          <p:cNvPicPr>
            <a:picLocks noChangeAspect="1"/>
          </p:cNvPicPr>
          <p:nvPr/>
        </p:nvPicPr>
        <p:blipFill>
          <a:blip r:embed="rId2"/>
          <a:srcRect/>
          <a:stretch>
            <a:fillRect/>
          </a:stretch>
        </p:blipFill>
        <p:spPr>
          <a:xfrm>
            <a:off x="6612780" y="1222414"/>
            <a:ext cx="10760698" cy="8035886"/>
          </a:xfrm>
          <a:prstGeom prst="rect">
            <a:avLst/>
          </a:prstGeom>
        </p:spPr>
      </p:pic>
      <p:sp>
        <p:nvSpPr>
          <p:cNvPr id="6" name="TextBox 6"/>
          <p:cNvSpPr txBox="1"/>
          <p:nvPr/>
        </p:nvSpPr>
        <p:spPr>
          <a:xfrm>
            <a:off x="1028700" y="2847975"/>
            <a:ext cx="4575689" cy="4581525"/>
          </a:xfrm>
          <a:prstGeom prst="rect">
            <a:avLst/>
          </a:prstGeom>
        </p:spPr>
        <p:txBody>
          <a:bodyPr lIns="0" tIns="0" rIns="0" bIns="0" rtlCol="0" anchor="t">
            <a:spAutoFit/>
          </a:bodyPr>
          <a:lstStyle/>
          <a:p>
            <a:pPr algn="l">
              <a:lnSpc>
                <a:spcPts val="9000"/>
              </a:lnSpc>
            </a:pPr>
            <a:r>
              <a:rPr lang="en-US" sz="7500" spc="225">
                <a:solidFill>
                  <a:srgbClr val="B1CE50"/>
                </a:solidFill>
                <a:latin typeface="Roboto Bold"/>
              </a:rPr>
              <a:t>What Makes Up My Credit Score</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588993" y="0"/>
            <a:ext cx="3230419" cy="10287000"/>
            <a:chOff x="0" y="0"/>
            <a:chExt cx="850810" cy="2709333"/>
          </a:xfrm>
        </p:grpSpPr>
        <p:sp>
          <p:nvSpPr>
            <p:cNvPr id="3" name="Freeform 3"/>
            <p:cNvSpPr/>
            <p:nvPr/>
          </p:nvSpPr>
          <p:spPr>
            <a:xfrm>
              <a:off x="0" y="0"/>
              <a:ext cx="850810" cy="2709333"/>
            </a:xfrm>
            <a:custGeom>
              <a:avLst/>
              <a:gdLst/>
              <a:ahLst/>
              <a:cxnLst/>
              <a:rect l="l" t="t" r="r" b="b"/>
              <a:pathLst>
                <a:path w="850810" h="2709333">
                  <a:moveTo>
                    <a:pt x="0" y="0"/>
                  </a:moveTo>
                  <a:lnTo>
                    <a:pt x="850810" y="0"/>
                  </a:lnTo>
                  <a:lnTo>
                    <a:pt x="850810" y="2709333"/>
                  </a:lnTo>
                  <a:lnTo>
                    <a:pt x="0" y="2709333"/>
                  </a:lnTo>
                  <a:close/>
                </a:path>
              </a:pathLst>
            </a:custGeom>
            <a:solidFill>
              <a:srgbClr val="B1CE50"/>
            </a:solidFill>
          </p:spPr>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520"/>
                </a:lnSpc>
              </a:pPr>
              <a:endParaRPr/>
            </a:p>
          </p:txBody>
        </p:sp>
      </p:grpSp>
      <p:pic>
        <p:nvPicPr>
          <p:cNvPr id="5" name="Picture 5"/>
          <p:cNvPicPr>
            <a:picLocks noChangeAspect="1"/>
          </p:cNvPicPr>
          <p:nvPr/>
        </p:nvPicPr>
        <p:blipFill>
          <a:blip r:embed="rId2"/>
          <a:srcRect/>
          <a:stretch>
            <a:fillRect/>
          </a:stretch>
        </p:blipFill>
        <p:spPr>
          <a:xfrm>
            <a:off x="15316200" y="-649272"/>
            <a:ext cx="4917677" cy="2729891"/>
          </a:xfrm>
          <a:prstGeom prst="rect">
            <a:avLst/>
          </a:prstGeom>
        </p:spPr>
      </p:pic>
      <p:sp>
        <p:nvSpPr>
          <p:cNvPr id="6" name="TextBox 6"/>
          <p:cNvSpPr txBox="1"/>
          <p:nvPr/>
        </p:nvSpPr>
        <p:spPr>
          <a:xfrm>
            <a:off x="9144000" y="1466233"/>
            <a:ext cx="7472874" cy="504825"/>
          </a:xfrm>
          <a:prstGeom prst="rect">
            <a:avLst/>
          </a:prstGeom>
        </p:spPr>
        <p:txBody>
          <a:bodyPr lIns="0" tIns="0" rIns="0" bIns="0" rtlCol="0" anchor="t">
            <a:spAutoFit/>
          </a:bodyPr>
          <a:lstStyle/>
          <a:p>
            <a:pPr algn="l">
              <a:lnSpc>
                <a:spcPts val="3840"/>
              </a:lnSpc>
            </a:pPr>
            <a:r>
              <a:rPr lang="en-US" sz="3200" spc="96" dirty="0">
                <a:solidFill>
                  <a:srgbClr val="EFA452"/>
                </a:solidFill>
                <a:latin typeface="Roboto Bold"/>
              </a:rPr>
              <a:t>ORDER YOUR CREDIT REPORT</a:t>
            </a:r>
          </a:p>
        </p:txBody>
      </p:sp>
      <p:sp>
        <p:nvSpPr>
          <p:cNvPr id="7" name="TextBox 7"/>
          <p:cNvSpPr txBox="1"/>
          <p:nvPr/>
        </p:nvSpPr>
        <p:spPr>
          <a:xfrm>
            <a:off x="9144000" y="2080619"/>
            <a:ext cx="7472874" cy="1036295"/>
          </a:xfrm>
          <a:prstGeom prst="rect">
            <a:avLst/>
          </a:prstGeom>
        </p:spPr>
        <p:txBody>
          <a:bodyPr lIns="0" tIns="0" rIns="0" bIns="0" rtlCol="0" anchor="t">
            <a:spAutoFit/>
          </a:bodyPr>
          <a:lstStyle/>
          <a:p>
            <a:pPr algn="l">
              <a:lnSpc>
                <a:spcPts val="4199"/>
              </a:lnSpc>
            </a:pPr>
            <a:r>
              <a:rPr lang="en-US" sz="2799" spc="27">
                <a:solidFill>
                  <a:srgbClr val="5C5A5B"/>
                </a:solidFill>
                <a:latin typeface="Roboto"/>
              </a:rPr>
              <a:t>Go to annualcreditreport.com to order your own or meet with a financial coach.</a:t>
            </a:r>
          </a:p>
        </p:txBody>
      </p:sp>
      <p:sp>
        <p:nvSpPr>
          <p:cNvPr id="8" name="TextBox 8"/>
          <p:cNvSpPr txBox="1"/>
          <p:nvPr/>
        </p:nvSpPr>
        <p:spPr>
          <a:xfrm>
            <a:off x="9144000" y="4152900"/>
            <a:ext cx="7472874" cy="990600"/>
          </a:xfrm>
          <a:prstGeom prst="rect">
            <a:avLst/>
          </a:prstGeom>
        </p:spPr>
        <p:txBody>
          <a:bodyPr lIns="0" tIns="0" rIns="0" bIns="0" rtlCol="0" anchor="t">
            <a:spAutoFit/>
          </a:bodyPr>
          <a:lstStyle/>
          <a:p>
            <a:pPr algn="l">
              <a:lnSpc>
                <a:spcPts val="3840"/>
              </a:lnSpc>
            </a:pPr>
            <a:r>
              <a:rPr lang="en-US" sz="3200" spc="96" dirty="0">
                <a:solidFill>
                  <a:srgbClr val="EFA452"/>
                </a:solidFill>
                <a:latin typeface="Roboto Bold"/>
              </a:rPr>
              <a:t>REVIEW FOR ANY ERRORS &amp; DISPUTE THEM</a:t>
            </a:r>
          </a:p>
        </p:txBody>
      </p:sp>
      <p:sp>
        <p:nvSpPr>
          <p:cNvPr id="9" name="TextBox 9"/>
          <p:cNvSpPr txBox="1"/>
          <p:nvPr/>
        </p:nvSpPr>
        <p:spPr>
          <a:xfrm>
            <a:off x="9144000" y="5257800"/>
            <a:ext cx="7472874" cy="2084045"/>
          </a:xfrm>
          <a:prstGeom prst="rect">
            <a:avLst/>
          </a:prstGeom>
        </p:spPr>
        <p:txBody>
          <a:bodyPr lIns="0" tIns="0" rIns="0" bIns="0" rtlCol="0" anchor="t">
            <a:spAutoFit/>
          </a:bodyPr>
          <a:lstStyle/>
          <a:p>
            <a:pPr algn="l">
              <a:lnSpc>
                <a:spcPts val="4199"/>
              </a:lnSpc>
            </a:pPr>
            <a:r>
              <a:rPr lang="en-US" sz="2799" spc="27" dirty="0">
                <a:solidFill>
                  <a:srgbClr val="5C5A5B"/>
                </a:solidFill>
                <a:latin typeface="Roboto"/>
              </a:rPr>
              <a:t>Check to make sure everything on your credit report is yours and accurate. If there is any incorrect information, dispute them to get them removed or corrected. </a:t>
            </a:r>
          </a:p>
        </p:txBody>
      </p:sp>
      <p:sp>
        <p:nvSpPr>
          <p:cNvPr id="10" name="TextBox 10"/>
          <p:cNvSpPr txBox="1"/>
          <p:nvPr/>
        </p:nvSpPr>
        <p:spPr>
          <a:xfrm>
            <a:off x="2823363" y="2847975"/>
            <a:ext cx="4491205" cy="4581525"/>
          </a:xfrm>
          <a:prstGeom prst="rect">
            <a:avLst/>
          </a:prstGeom>
        </p:spPr>
        <p:txBody>
          <a:bodyPr lIns="0" tIns="0" rIns="0" bIns="0" rtlCol="0" anchor="t">
            <a:spAutoFit/>
          </a:bodyPr>
          <a:lstStyle/>
          <a:p>
            <a:pPr algn="l">
              <a:lnSpc>
                <a:spcPts val="9000"/>
              </a:lnSpc>
            </a:pPr>
            <a:r>
              <a:rPr lang="en-US" sz="7500" spc="75">
                <a:solidFill>
                  <a:srgbClr val="99D3DD"/>
                </a:solidFill>
                <a:latin typeface="Roboto Bold"/>
              </a:rPr>
              <a:t>What to </a:t>
            </a:r>
            <a:r>
              <a:rPr lang="en-US" sz="7500" spc="75">
                <a:solidFill>
                  <a:srgbClr val="B1CE50"/>
                </a:solidFill>
                <a:latin typeface="Roboto Bold"/>
              </a:rPr>
              <a:t>DO</a:t>
            </a:r>
            <a:r>
              <a:rPr lang="en-US" sz="7500" spc="75">
                <a:solidFill>
                  <a:srgbClr val="99D3DD"/>
                </a:solidFill>
                <a:latin typeface="Roboto Bold"/>
              </a:rPr>
              <a:t> for your credit</a:t>
            </a:r>
          </a:p>
        </p:txBody>
      </p:sp>
      <p:sp>
        <p:nvSpPr>
          <p:cNvPr id="11" name="TextBox 11"/>
          <p:cNvSpPr txBox="1"/>
          <p:nvPr/>
        </p:nvSpPr>
        <p:spPr>
          <a:xfrm>
            <a:off x="9144000" y="8380070"/>
            <a:ext cx="7472874" cy="504825"/>
          </a:xfrm>
          <a:prstGeom prst="rect">
            <a:avLst/>
          </a:prstGeom>
        </p:spPr>
        <p:txBody>
          <a:bodyPr lIns="0" tIns="0" rIns="0" bIns="0" rtlCol="0" anchor="t">
            <a:spAutoFit/>
          </a:bodyPr>
          <a:lstStyle/>
          <a:p>
            <a:pPr algn="l">
              <a:lnSpc>
                <a:spcPts val="3840"/>
              </a:lnSpc>
            </a:pPr>
            <a:r>
              <a:rPr lang="en-US" sz="3200" spc="96" dirty="0">
                <a:solidFill>
                  <a:srgbClr val="EFA452"/>
                </a:solidFill>
                <a:latin typeface="Roboto Bold"/>
              </a:rPr>
              <a:t>CREATE &amp; FOLLOW AN ACTION PLAN</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9786426" y="1052487"/>
            <a:ext cx="7472874" cy="990600"/>
          </a:xfrm>
          <a:prstGeom prst="rect">
            <a:avLst/>
          </a:prstGeom>
        </p:spPr>
        <p:txBody>
          <a:bodyPr lIns="0" tIns="0" rIns="0" bIns="0" rtlCol="0" anchor="t">
            <a:spAutoFit/>
          </a:bodyPr>
          <a:lstStyle/>
          <a:p>
            <a:pPr algn="l">
              <a:lnSpc>
                <a:spcPts val="3840"/>
              </a:lnSpc>
            </a:pPr>
            <a:r>
              <a:rPr lang="en-US" sz="3200" spc="96">
                <a:solidFill>
                  <a:srgbClr val="99D3DD"/>
                </a:solidFill>
                <a:latin typeface="Roboto Bold"/>
              </a:rPr>
              <a:t>DON'T</a:t>
            </a:r>
            <a:r>
              <a:rPr lang="en-US" sz="3200" spc="96">
                <a:solidFill>
                  <a:srgbClr val="5C2D91"/>
                </a:solidFill>
                <a:latin typeface="Roboto Bold"/>
              </a:rPr>
              <a:t> </a:t>
            </a:r>
            <a:r>
              <a:rPr lang="en-US" sz="3200" spc="96">
                <a:solidFill>
                  <a:srgbClr val="EFA452"/>
                </a:solidFill>
                <a:latin typeface="Roboto Bold"/>
              </a:rPr>
              <a:t>APPLY FOR EVERYTHING OFFERED TO YOU</a:t>
            </a:r>
          </a:p>
        </p:txBody>
      </p:sp>
      <p:sp>
        <p:nvSpPr>
          <p:cNvPr id="3" name="TextBox 3"/>
          <p:cNvSpPr txBox="1"/>
          <p:nvPr/>
        </p:nvSpPr>
        <p:spPr>
          <a:xfrm>
            <a:off x="9786426" y="2119287"/>
            <a:ext cx="7472874" cy="512420"/>
          </a:xfrm>
          <a:prstGeom prst="rect">
            <a:avLst/>
          </a:prstGeom>
        </p:spPr>
        <p:txBody>
          <a:bodyPr lIns="0" tIns="0" rIns="0" bIns="0" rtlCol="0" anchor="t">
            <a:spAutoFit/>
          </a:bodyPr>
          <a:lstStyle/>
          <a:p>
            <a:pPr algn="l">
              <a:lnSpc>
                <a:spcPts val="4199"/>
              </a:lnSpc>
            </a:pPr>
            <a:r>
              <a:rPr lang="en-US" sz="2799" spc="27">
                <a:solidFill>
                  <a:srgbClr val="5C5A5B"/>
                </a:solidFill>
                <a:latin typeface="Roboto"/>
              </a:rPr>
              <a:t>Only apply for credit when you need it.</a:t>
            </a:r>
          </a:p>
        </p:txBody>
      </p:sp>
      <p:sp>
        <p:nvSpPr>
          <p:cNvPr id="4" name="TextBox 4"/>
          <p:cNvSpPr txBox="1"/>
          <p:nvPr/>
        </p:nvSpPr>
        <p:spPr>
          <a:xfrm>
            <a:off x="9786426" y="2914195"/>
            <a:ext cx="7472874" cy="504825"/>
          </a:xfrm>
          <a:prstGeom prst="rect">
            <a:avLst/>
          </a:prstGeom>
        </p:spPr>
        <p:txBody>
          <a:bodyPr lIns="0" tIns="0" rIns="0" bIns="0" rtlCol="0" anchor="t">
            <a:spAutoFit/>
          </a:bodyPr>
          <a:lstStyle/>
          <a:p>
            <a:pPr algn="l">
              <a:lnSpc>
                <a:spcPts val="3840"/>
              </a:lnSpc>
            </a:pPr>
            <a:r>
              <a:rPr lang="en-US" sz="3200" spc="96">
                <a:solidFill>
                  <a:srgbClr val="99D3DD"/>
                </a:solidFill>
                <a:latin typeface="Roboto Bold"/>
              </a:rPr>
              <a:t>DON'T</a:t>
            </a:r>
            <a:r>
              <a:rPr lang="en-US" sz="3200" spc="96">
                <a:solidFill>
                  <a:srgbClr val="5C2D91"/>
                </a:solidFill>
                <a:latin typeface="Roboto Bold"/>
              </a:rPr>
              <a:t> </a:t>
            </a:r>
            <a:r>
              <a:rPr lang="en-US" sz="3200" spc="96">
                <a:solidFill>
                  <a:srgbClr val="EFA452"/>
                </a:solidFill>
                <a:latin typeface="Roboto Bold"/>
              </a:rPr>
              <a:t>CO-SIGN ON CREDIT</a:t>
            </a:r>
          </a:p>
        </p:txBody>
      </p:sp>
      <p:sp>
        <p:nvSpPr>
          <p:cNvPr id="5" name="TextBox 5"/>
          <p:cNvSpPr txBox="1"/>
          <p:nvPr/>
        </p:nvSpPr>
        <p:spPr>
          <a:xfrm>
            <a:off x="9786426" y="3495220"/>
            <a:ext cx="7472874" cy="2084045"/>
          </a:xfrm>
          <a:prstGeom prst="rect">
            <a:avLst/>
          </a:prstGeom>
        </p:spPr>
        <p:txBody>
          <a:bodyPr lIns="0" tIns="0" rIns="0" bIns="0" rtlCol="0" anchor="t">
            <a:spAutoFit/>
          </a:bodyPr>
          <a:lstStyle/>
          <a:p>
            <a:pPr algn="l">
              <a:lnSpc>
                <a:spcPts val="4199"/>
              </a:lnSpc>
            </a:pPr>
            <a:r>
              <a:rPr lang="en-US" sz="2799" spc="27">
                <a:solidFill>
                  <a:srgbClr val="5C5A5B"/>
                </a:solidFill>
                <a:latin typeface="Roboto"/>
              </a:rPr>
              <a:t>If under age 18, you should not have anything on your credit report. If 18 or over, check to make sure anything on your credit report is yours and accurate.</a:t>
            </a:r>
          </a:p>
        </p:txBody>
      </p:sp>
      <p:sp>
        <p:nvSpPr>
          <p:cNvPr id="6" name="TextBox 6"/>
          <p:cNvSpPr txBox="1"/>
          <p:nvPr/>
        </p:nvSpPr>
        <p:spPr>
          <a:xfrm>
            <a:off x="9786426" y="5728236"/>
            <a:ext cx="7472874" cy="504825"/>
          </a:xfrm>
          <a:prstGeom prst="rect">
            <a:avLst/>
          </a:prstGeom>
        </p:spPr>
        <p:txBody>
          <a:bodyPr lIns="0" tIns="0" rIns="0" bIns="0" rtlCol="0" anchor="t">
            <a:spAutoFit/>
          </a:bodyPr>
          <a:lstStyle/>
          <a:p>
            <a:pPr algn="l">
              <a:lnSpc>
                <a:spcPts val="3840"/>
              </a:lnSpc>
            </a:pPr>
            <a:r>
              <a:rPr lang="en-US" sz="3200" spc="96">
                <a:solidFill>
                  <a:srgbClr val="99D3DD"/>
                </a:solidFill>
                <a:latin typeface="Roboto Bold"/>
              </a:rPr>
              <a:t>DON'T</a:t>
            </a:r>
            <a:r>
              <a:rPr lang="en-US" sz="3200" spc="96">
                <a:solidFill>
                  <a:srgbClr val="5C2D91"/>
                </a:solidFill>
                <a:latin typeface="Roboto Bold"/>
              </a:rPr>
              <a:t> </a:t>
            </a:r>
            <a:r>
              <a:rPr lang="en-US" sz="3200" spc="96">
                <a:solidFill>
                  <a:srgbClr val="EFA452"/>
                </a:solidFill>
                <a:latin typeface="Roboto Bold"/>
              </a:rPr>
              <a:t>USE PREDATORY LENDERS</a:t>
            </a:r>
          </a:p>
        </p:txBody>
      </p:sp>
      <p:sp>
        <p:nvSpPr>
          <p:cNvPr id="7" name="TextBox 7"/>
          <p:cNvSpPr txBox="1"/>
          <p:nvPr/>
        </p:nvSpPr>
        <p:spPr>
          <a:xfrm>
            <a:off x="2569644" y="2205012"/>
            <a:ext cx="4491205" cy="5724525"/>
          </a:xfrm>
          <a:prstGeom prst="rect">
            <a:avLst/>
          </a:prstGeom>
        </p:spPr>
        <p:txBody>
          <a:bodyPr lIns="0" tIns="0" rIns="0" bIns="0" rtlCol="0" anchor="t">
            <a:spAutoFit/>
          </a:bodyPr>
          <a:lstStyle/>
          <a:p>
            <a:pPr algn="l">
              <a:lnSpc>
                <a:spcPts val="9000"/>
              </a:lnSpc>
            </a:pPr>
            <a:r>
              <a:rPr lang="en-US" sz="7500" spc="75">
                <a:solidFill>
                  <a:srgbClr val="B1CE50"/>
                </a:solidFill>
                <a:latin typeface="Roboto Bold"/>
              </a:rPr>
              <a:t>What to </a:t>
            </a:r>
            <a:r>
              <a:rPr lang="en-US" sz="7500" spc="75">
                <a:solidFill>
                  <a:srgbClr val="99D3DD"/>
                </a:solidFill>
                <a:latin typeface="Roboto Bold"/>
              </a:rPr>
              <a:t>NOT DO</a:t>
            </a:r>
            <a:r>
              <a:rPr lang="en-US" sz="7500" spc="75">
                <a:solidFill>
                  <a:srgbClr val="B1CE50"/>
                </a:solidFill>
                <a:latin typeface="Roboto Bold"/>
              </a:rPr>
              <a:t> about your credit</a:t>
            </a:r>
          </a:p>
        </p:txBody>
      </p:sp>
      <p:grpSp>
        <p:nvGrpSpPr>
          <p:cNvPr id="8" name="Group 8"/>
          <p:cNvGrpSpPr/>
          <p:nvPr/>
        </p:nvGrpSpPr>
        <p:grpSpPr>
          <a:xfrm>
            <a:off x="-2519636" y="-4762"/>
            <a:ext cx="3230419" cy="10287000"/>
            <a:chOff x="0" y="0"/>
            <a:chExt cx="850810" cy="2709333"/>
          </a:xfrm>
        </p:grpSpPr>
        <p:sp>
          <p:nvSpPr>
            <p:cNvPr id="9" name="Freeform 9"/>
            <p:cNvSpPr/>
            <p:nvPr/>
          </p:nvSpPr>
          <p:spPr>
            <a:xfrm>
              <a:off x="0" y="0"/>
              <a:ext cx="850810" cy="2709333"/>
            </a:xfrm>
            <a:custGeom>
              <a:avLst/>
              <a:gdLst/>
              <a:ahLst/>
              <a:cxnLst/>
              <a:rect l="l" t="t" r="r" b="b"/>
              <a:pathLst>
                <a:path w="850810" h="2709333">
                  <a:moveTo>
                    <a:pt x="0" y="0"/>
                  </a:moveTo>
                  <a:lnTo>
                    <a:pt x="850810" y="0"/>
                  </a:lnTo>
                  <a:lnTo>
                    <a:pt x="850810" y="2709333"/>
                  </a:lnTo>
                  <a:lnTo>
                    <a:pt x="0" y="2709333"/>
                  </a:lnTo>
                  <a:close/>
                </a:path>
              </a:pathLst>
            </a:custGeom>
            <a:solidFill>
              <a:srgbClr val="99D3DD"/>
            </a:solidFill>
          </p:spPr>
        </p:sp>
        <p:sp>
          <p:nvSpPr>
            <p:cNvPr id="10" name="TextBox 10"/>
            <p:cNvSpPr txBox="1"/>
            <p:nvPr/>
          </p:nvSpPr>
          <p:spPr>
            <a:xfrm>
              <a:off x="0" y="-38100"/>
              <a:ext cx="812800" cy="850900"/>
            </a:xfrm>
            <a:prstGeom prst="rect">
              <a:avLst/>
            </a:prstGeom>
          </p:spPr>
          <p:txBody>
            <a:bodyPr lIns="50800" tIns="50800" rIns="50800" bIns="50800" rtlCol="0" anchor="ctr"/>
            <a:lstStyle/>
            <a:p>
              <a:pPr algn="ctr">
                <a:lnSpc>
                  <a:spcPts val="2520"/>
                </a:lnSpc>
              </a:pPr>
              <a:endParaRPr/>
            </a:p>
          </p:txBody>
        </p:sp>
      </p:grpSp>
      <p:sp>
        <p:nvSpPr>
          <p:cNvPr id="11" name="TextBox 11"/>
          <p:cNvSpPr txBox="1"/>
          <p:nvPr/>
        </p:nvSpPr>
        <p:spPr>
          <a:xfrm>
            <a:off x="9786426" y="6224270"/>
            <a:ext cx="7472874" cy="3034030"/>
          </a:xfrm>
          <a:prstGeom prst="rect">
            <a:avLst/>
          </a:prstGeom>
        </p:spPr>
        <p:txBody>
          <a:bodyPr lIns="0" tIns="0" rIns="0" bIns="0" rtlCol="0" anchor="t">
            <a:spAutoFit/>
          </a:bodyPr>
          <a:lstStyle/>
          <a:p>
            <a:pPr>
              <a:lnSpc>
                <a:spcPts val="3919"/>
              </a:lnSpc>
            </a:pPr>
            <a:r>
              <a:rPr lang="en-US" sz="2799">
                <a:solidFill>
                  <a:srgbClr val="5C5A5B"/>
                </a:solidFill>
                <a:latin typeface="Roboto"/>
              </a:rPr>
              <a:t>Don't use places like these with high-interest rates and bad loan terms:</a:t>
            </a:r>
          </a:p>
          <a:p>
            <a:pPr marL="604519" lvl="1" indent="-302260">
              <a:lnSpc>
                <a:spcPts val="3919"/>
              </a:lnSpc>
              <a:buFont typeface="Arial"/>
              <a:buChar char="•"/>
            </a:pPr>
            <a:r>
              <a:rPr lang="en-US" sz="2799">
                <a:solidFill>
                  <a:srgbClr val="5C5A5B"/>
                </a:solidFill>
                <a:latin typeface="Roboto"/>
              </a:rPr>
              <a:t>PayDay Lenders</a:t>
            </a:r>
          </a:p>
          <a:p>
            <a:pPr marL="604519" lvl="1" indent="-302260">
              <a:lnSpc>
                <a:spcPts val="3919"/>
              </a:lnSpc>
              <a:buFont typeface="Arial"/>
              <a:buChar char="•"/>
            </a:pPr>
            <a:r>
              <a:rPr lang="en-US" sz="2799">
                <a:solidFill>
                  <a:srgbClr val="5C5A5B"/>
                </a:solidFill>
                <a:latin typeface="Roboto"/>
              </a:rPr>
              <a:t>Title Loans</a:t>
            </a:r>
          </a:p>
          <a:p>
            <a:pPr marL="604519" lvl="1" indent="-302260">
              <a:lnSpc>
                <a:spcPts val="3919"/>
              </a:lnSpc>
              <a:buFont typeface="Arial"/>
              <a:buChar char="•"/>
            </a:pPr>
            <a:r>
              <a:rPr lang="en-US" sz="2799">
                <a:solidFill>
                  <a:srgbClr val="5C5A5B"/>
                </a:solidFill>
                <a:latin typeface="Roboto"/>
              </a:rPr>
              <a:t>Buy Here, Pay Here</a:t>
            </a:r>
          </a:p>
          <a:p>
            <a:pPr marL="604519" lvl="1" indent="-302260">
              <a:lnSpc>
                <a:spcPts val="3919"/>
              </a:lnSpc>
              <a:buFont typeface="Arial"/>
              <a:buChar char="•"/>
            </a:pPr>
            <a:r>
              <a:rPr lang="en-US" sz="2799">
                <a:solidFill>
                  <a:srgbClr val="5C5A5B"/>
                </a:solidFill>
                <a:latin typeface="Roboto"/>
              </a:rPr>
              <a:t>Rent-to-Own</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028700" y="1028700"/>
            <a:ext cx="7752283" cy="5814212"/>
          </a:xfrm>
          <a:prstGeom prst="rect">
            <a:avLst/>
          </a:prstGeom>
        </p:spPr>
      </p:pic>
      <p:grpSp>
        <p:nvGrpSpPr>
          <p:cNvPr id="3" name="Group 3"/>
          <p:cNvGrpSpPr/>
          <p:nvPr/>
        </p:nvGrpSpPr>
        <p:grpSpPr>
          <a:xfrm>
            <a:off x="9144000" y="0"/>
            <a:ext cx="9144000" cy="10287000"/>
            <a:chOff x="0" y="0"/>
            <a:chExt cx="2408296" cy="2709333"/>
          </a:xfrm>
        </p:grpSpPr>
        <p:sp>
          <p:nvSpPr>
            <p:cNvPr id="4" name="Freeform 4"/>
            <p:cNvSpPr/>
            <p:nvPr/>
          </p:nvSpPr>
          <p:spPr>
            <a:xfrm>
              <a:off x="0" y="0"/>
              <a:ext cx="2408296" cy="2709333"/>
            </a:xfrm>
            <a:custGeom>
              <a:avLst/>
              <a:gdLst/>
              <a:ahLst/>
              <a:cxnLst/>
              <a:rect l="l" t="t" r="r" b="b"/>
              <a:pathLst>
                <a:path w="2408296" h="2709333">
                  <a:moveTo>
                    <a:pt x="0" y="0"/>
                  </a:moveTo>
                  <a:lnTo>
                    <a:pt x="2408296" y="0"/>
                  </a:lnTo>
                  <a:lnTo>
                    <a:pt x="2408296" y="2709333"/>
                  </a:lnTo>
                  <a:lnTo>
                    <a:pt x="0" y="2709333"/>
                  </a:lnTo>
                  <a:close/>
                </a:path>
              </a:pathLst>
            </a:custGeom>
            <a:solidFill>
              <a:srgbClr val="B1CE50"/>
            </a:solidFill>
          </p:spPr>
        </p:sp>
        <p:sp>
          <p:nvSpPr>
            <p:cNvPr id="5" name="TextBox 5"/>
            <p:cNvSpPr txBox="1"/>
            <p:nvPr/>
          </p:nvSpPr>
          <p:spPr>
            <a:xfrm>
              <a:off x="0" y="-38100"/>
              <a:ext cx="812800" cy="850900"/>
            </a:xfrm>
            <a:prstGeom prst="rect">
              <a:avLst/>
            </a:prstGeom>
          </p:spPr>
          <p:txBody>
            <a:bodyPr lIns="50800" tIns="50800" rIns="50800" bIns="50800" rtlCol="0" anchor="ctr"/>
            <a:lstStyle/>
            <a:p>
              <a:pPr algn="ctr">
                <a:lnSpc>
                  <a:spcPts val="2520"/>
                </a:lnSpc>
              </a:pPr>
              <a:endParaRPr/>
            </a:p>
          </p:txBody>
        </p:sp>
      </p:grpSp>
      <p:sp>
        <p:nvSpPr>
          <p:cNvPr id="6" name="TextBox 6"/>
          <p:cNvSpPr txBox="1"/>
          <p:nvPr/>
        </p:nvSpPr>
        <p:spPr>
          <a:xfrm>
            <a:off x="10648950" y="3394862"/>
            <a:ext cx="6134100" cy="3438525"/>
          </a:xfrm>
          <a:prstGeom prst="rect">
            <a:avLst/>
          </a:prstGeom>
        </p:spPr>
        <p:txBody>
          <a:bodyPr lIns="0" tIns="0" rIns="0" bIns="0" rtlCol="0" anchor="t">
            <a:spAutoFit/>
          </a:bodyPr>
          <a:lstStyle/>
          <a:p>
            <a:pPr algn="r">
              <a:lnSpc>
                <a:spcPts val="9000"/>
              </a:lnSpc>
            </a:pPr>
            <a:r>
              <a:rPr lang="en-US" sz="7500" spc="75">
                <a:solidFill>
                  <a:srgbClr val="FFFFFF"/>
                </a:solidFill>
                <a:latin typeface="Roboto Bold"/>
              </a:rPr>
              <a:t>Where to Get a FREE Credit Report</a:t>
            </a:r>
          </a:p>
        </p:txBody>
      </p:sp>
      <p:sp>
        <p:nvSpPr>
          <p:cNvPr id="7" name="TextBox 7"/>
          <p:cNvSpPr txBox="1"/>
          <p:nvPr/>
        </p:nvSpPr>
        <p:spPr>
          <a:xfrm>
            <a:off x="1028700" y="6858000"/>
            <a:ext cx="7472874" cy="2400300"/>
          </a:xfrm>
          <a:prstGeom prst="rect">
            <a:avLst/>
          </a:prstGeom>
        </p:spPr>
        <p:txBody>
          <a:bodyPr lIns="0" tIns="0" rIns="0" bIns="0" rtlCol="0" anchor="t">
            <a:spAutoFit/>
          </a:bodyPr>
          <a:lstStyle/>
          <a:p>
            <a:pPr algn="l">
              <a:lnSpc>
                <a:spcPts val="4799"/>
              </a:lnSpc>
            </a:pPr>
            <a:r>
              <a:rPr lang="en-US" sz="3999" spc="119">
                <a:solidFill>
                  <a:srgbClr val="99D3DD"/>
                </a:solidFill>
                <a:latin typeface="Roboto Bold"/>
              </a:rPr>
              <a:t>Get one free copy of your credit report from each of the big three credit bureaus per year.</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165513" y="3571440"/>
            <a:ext cx="9456893" cy="1750822"/>
          </a:xfrm>
          <a:prstGeom prst="rect">
            <a:avLst/>
          </a:prstGeom>
        </p:spPr>
        <p:txBody>
          <a:bodyPr lIns="0" tIns="0" rIns="0" bIns="0" rtlCol="0" anchor="t">
            <a:spAutoFit/>
          </a:bodyPr>
          <a:lstStyle/>
          <a:p>
            <a:pPr algn="l">
              <a:lnSpc>
                <a:spcPts val="14144"/>
              </a:lnSpc>
            </a:pPr>
            <a:r>
              <a:rPr lang="en-US" sz="10400" spc="104">
                <a:solidFill>
                  <a:srgbClr val="B1CE50"/>
                </a:solidFill>
                <a:latin typeface="Roboto Bold"/>
              </a:rPr>
              <a:t>Questions?</a:t>
            </a:r>
          </a:p>
        </p:txBody>
      </p:sp>
      <p:grpSp>
        <p:nvGrpSpPr>
          <p:cNvPr id="3" name="Group 3"/>
          <p:cNvGrpSpPr/>
          <p:nvPr/>
        </p:nvGrpSpPr>
        <p:grpSpPr>
          <a:xfrm>
            <a:off x="13622406" y="1028700"/>
            <a:ext cx="6268664" cy="5428381"/>
            <a:chOff x="0" y="0"/>
            <a:chExt cx="8358219" cy="7237841"/>
          </a:xfrm>
        </p:grpSpPr>
        <p:sp>
          <p:nvSpPr>
            <p:cNvPr id="4" name="Freeform 4"/>
            <p:cNvSpPr/>
            <p:nvPr/>
          </p:nvSpPr>
          <p:spPr>
            <a:xfrm>
              <a:off x="0" y="0"/>
              <a:ext cx="8358251" cy="7237857"/>
            </a:xfrm>
            <a:custGeom>
              <a:avLst/>
              <a:gdLst/>
              <a:ahLst/>
              <a:cxnLst/>
              <a:rect l="l" t="t" r="r" b="b"/>
              <a:pathLst>
                <a:path w="8358251" h="7237857">
                  <a:moveTo>
                    <a:pt x="6268720" y="0"/>
                  </a:moveTo>
                  <a:lnTo>
                    <a:pt x="2089531" y="0"/>
                  </a:lnTo>
                  <a:lnTo>
                    <a:pt x="0" y="3618865"/>
                  </a:lnTo>
                  <a:lnTo>
                    <a:pt x="2089531" y="7237857"/>
                  </a:lnTo>
                  <a:lnTo>
                    <a:pt x="6268720" y="7237857"/>
                  </a:lnTo>
                  <a:lnTo>
                    <a:pt x="8358251" y="3618865"/>
                  </a:lnTo>
                  <a:close/>
                </a:path>
              </a:pathLst>
            </a:custGeom>
            <a:blipFill>
              <a:blip r:embed="rId2"/>
              <a:stretch>
                <a:fillRect l="-10583" r="-10583"/>
              </a:stretch>
            </a:blipFill>
          </p:spPr>
        </p:sp>
      </p:grpSp>
      <p:grpSp>
        <p:nvGrpSpPr>
          <p:cNvPr id="5" name="Group 5"/>
          <p:cNvGrpSpPr/>
          <p:nvPr/>
        </p:nvGrpSpPr>
        <p:grpSpPr>
          <a:xfrm>
            <a:off x="0" y="7715250"/>
            <a:ext cx="18288000" cy="3086100"/>
            <a:chOff x="0" y="0"/>
            <a:chExt cx="4816593" cy="812800"/>
          </a:xfrm>
        </p:grpSpPr>
        <p:sp>
          <p:nvSpPr>
            <p:cNvPr id="6" name="Freeform 6"/>
            <p:cNvSpPr/>
            <p:nvPr/>
          </p:nvSpPr>
          <p:spPr>
            <a:xfrm>
              <a:off x="0" y="0"/>
              <a:ext cx="4816592" cy="812800"/>
            </a:xfrm>
            <a:custGeom>
              <a:avLst/>
              <a:gdLst/>
              <a:ahLst/>
              <a:cxnLst/>
              <a:rect l="l" t="t" r="r" b="b"/>
              <a:pathLst>
                <a:path w="4816592" h="812800">
                  <a:moveTo>
                    <a:pt x="0" y="0"/>
                  </a:moveTo>
                  <a:lnTo>
                    <a:pt x="4816592" y="0"/>
                  </a:lnTo>
                  <a:lnTo>
                    <a:pt x="4816592" y="812800"/>
                  </a:lnTo>
                  <a:lnTo>
                    <a:pt x="0" y="812800"/>
                  </a:lnTo>
                  <a:close/>
                </a:path>
              </a:pathLst>
            </a:custGeom>
            <a:solidFill>
              <a:srgbClr val="99D3DD"/>
            </a:solidFill>
          </p:spPr>
        </p:sp>
        <p:sp>
          <p:nvSpPr>
            <p:cNvPr id="7" name="TextBox 7"/>
            <p:cNvSpPr txBox="1"/>
            <p:nvPr/>
          </p:nvSpPr>
          <p:spPr>
            <a:xfrm>
              <a:off x="0" y="-38100"/>
              <a:ext cx="812800" cy="850900"/>
            </a:xfrm>
            <a:prstGeom prst="rect">
              <a:avLst/>
            </a:prstGeom>
          </p:spPr>
          <p:txBody>
            <a:bodyPr lIns="50800" tIns="50800" rIns="50800" bIns="50800" rtlCol="0" anchor="ctr"/>
            <a:lstStyle/>
            <a:p>
              <a:pPr algn="ctr">
                <a:lnSpc>
                  <a:spcPts val="2520"/>
                </a:lnSpc>
              </a:pPr>
              <a:endParaRPr/>
            </a:p>
          </p:txBody>
        </p:sp>
      </p:grpSp>
      <p:pic>
        <p:nvPicPr>
          <p:cNvPr id="8" name="Picture 8"/>
          <p:cNvPicPr>
            <a:picLocks noChangeAspect="1"/>
          </p:cNvPicPr>
          <p:nvPr/>
        </p:nvPicPr>
        <p:blipFill>
          <a:blip r:embed="rId3"/>
          <a:srcRect/>
          <a:stretch>
            <a:fillRect/>
          </a:stretch>
        </p:blipFill>
        <p:spPr>
          <a:xfrm>
            <a:off x="-1632480" y="-336246"/>
            <a:ext cx="4917677" cy="2729891"/>
          </a:xfrm>
          <a:prstGeom prst="rect">
            <a:avLst/>
          </a:prstGeo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9"/>
          <p:cNvSpPr txBox="1"/>
          <p:nvPr/>
        </p:nvSpPr>
        <p:spPr>
          <a:xfrm>
            <a:off x="6388928" y="1322572"/>
            <a:ext cx="5560939" cy="1150144"/>
          </a:xfrm>
          <a:prstGeom prst="rect">
            <a:avLst/>
          </a:prstGeom>
        </p:spPr>
        <p:txBody>
          <a:bodyPr lIns="0" tIns="0" rIns="0" bIns="0" rtlCol="0" anchor="t">
            <a:spAutoFit/>
          </a:bodyPr>
          <a:lstStyle/>
          <a:p>
            <a:pPr>
              <a:lnSpc>
                <a:spcPts val="9000"/>
              </a:lnSpc>
            </a:pPr>
            <a:r>
              <a:rPr lang="en-US" sz="7500" spc="225" dirty="0">
                <a:solidFill>
                  <a:srgbClr val="99D3DD"/>
                </a:solidFill>
                <a:latin typeface="Roboto Bold"/>
              </a:rPr>
              <a:t>Contact Us</a:t>
            </a:r>
          </a:p>
        </p:txBody>
      </p:sp>
      <p:pic>
        <p:nvPicPr>
          <p:cNvPr id="13" name="Picture 8"/>
          <p:cNvPicPr>
            <a:picLocks noChangeAspect="1"/>
          </p:cNvPicPr>
          <p:nvPr/>
        </p:nvPicPr>
        <p:blipFill>
          <a:blip r:embed="rId2"/>
          <a:srcRect/>
          <a:stretch>
            <a:fillRect/>
          </a:stretch>
        </p:blipFill>
        <p:spPr>
          <a:xfrm>
            <a:off x="-1632480" y="-336246"/>
            <a:ext cx="4917677" cy="2729891"/>
          </a:xfrm>
          <a:prstGeom prst="rect">
            <a:avLst/>
          </a:prstGeom>
          <a:ln>
            <a:noFill/>
          </a:ln>
        </p:spPr>
      </p:pic>
      <p:sp>
        <p:nvSpPr>
          <p:cNvPr id="15" name="TextBox 14"/>
          <p:cNvSpPr txBox="1"/>
          <p:nvPr/>
        </p:nvSpPr>
        <p:spPr>
          <a:xfrm>
            <a:off x="152400" y="3987026"/>
            <a:ext cx="8534400" cy="2923877"/>
          </a:xfrm>
          <a:prstGeom prst="rect">
            <a:avLst/>
          </a:prstGeom>
          <a:noFill/>
          <a:ln>
            <a:noFill/>
          </a:ln>
        </p:spPr>
        <p:txBody>
          <a:bodyPr wrap="square" rtlCol="0">
            <a:spAutoFit/>
          </a:bodyPr>
          <a:lstStyle/>
          <a:p>
            <a:pPr algn="ctr"/>
            <a:r>
              <a:rPr lang="en-US" sz="4000" b="1" dirty="0" smtClean="0">
                <a:solidFill>
                  <a:schemeClr val="tx1">
                    <a:lumMod val="65000"/>
                    <a:lumOff val="35000"/>
                  </a:schemeClr>
                </a:solidFill>
                <a:latin typeface="Roboto" panose="020B0604020202020204" charset="0"/>
                <a:ea typeface="Roboto" panose="020B0604020202020204" charset="0"/>
              </a:rPr>
              <a:t>Lisette Sangster</a:t>
            </a:r>
          </a:p>
          <a:p>
            <a:endParaRPr lang="en-US" sz="3600" dirty="0">
              <a:latin typeface="Roboto" panose="020B0604020202020204" charset="0"/>
              <a:ea typeface="Roboto" panose="020B0604020202020204" charset="0"/>
            </a:endParaRPr>
          </a:p>
          <a:p>
            <a:pPr algn="ctr"/>
            <a:r>
              <a:rPr lang="en-US" sz="3600" dirty="0" smtClean="0">
                <a:latin typeface="Roboto" panose="020B0604020202020204" charset="0"/>
                <a:ea typeface="Roboto" panose="020B0604020202020204" charset="0"/>
                <a:hlinkClick r:id="rId3"/>
              </a:rPr>
              <a:t>lisette.sangster@stlouiscommunity.com</a:t>
            </a:r>
            <a:endParaRPr lang="en-US" sz="3600" dirty="0" smtClean="0">
              <a:latin typeface="Roboto" panose="020B0604020202020204" charset="0"/>
              <a:ea typeface="Roboto" panose="020B0604020202020204" charset="0"/>
            </a:endParaRPr>
          </a:p>
          <a:p>
            <a:endParaRPr lang="en-US" sz="3600" dirty="0" smtClean="0">
              <a:latin typeface="Roboto" panose="020B0604020202020204" charset="0"/>
              <a:ea typeface="Roboto" panose="020B0604020202020204" charset="0"/>
            </a:endParaRPr>
          </a:p>
          <a:p>
            <a:pPr algn="ctr"/>
            <a:r>
              <a:rPr lang="en-US" sz="3600" dirty="0" smtClean="0">
                <a:latin typeface="Roboto" panose="020B0604020202020204" charset="0"/>
                <a:ea typeface="Roboto" panose="020B0604020202020204" charset="0"/>
              </a:rPr>
              <a:t>(314) 940-4532</a:t>
            </a:r>
            <a:endParaRPr lang="en-US" sz="3600" dirty="0">
              <a:latin typeface="Roboto" panose="020B0604020202020204" charset="0"/>
              <a:ea typeface="Roboto" panose="020B0604020202020204" charset="0"/>
            </a:endParaRPr>
          </a:p>
        </p:txBody>
      </p:sp>
      <p:sp>
        <p:nvSpPr>
          <p:cNvPr id="16" name="TextBox 15"/>
          <p:cNvSpPr txBox="1"/>
          <p:nvPr/>
        </p:nvSpPr>
        <p:spPr>
          <a:xfrm>
            <a:off x="9829800" y="3991894"/>
            <a:ext cx="8229600" cy="2923877"/>
          </a:xfrm>
          <a:prstGeom prst="rect">
            <a:avLst/>
          </a:prstGeom>
          <a:noFill/>
          <a:ln>
            <a:noFill/>
          </a:ln>
        </p:spPr>
        <p:txBody>
          <a:bodyPr wrap="square" rtlCol="0">
            <a:spAutoFit/>
          </a:bodyPr>
          <a:lstStyle/>
          <a:p>
            <a:pPr algn="ctr"/>
            <a:r>
              <a:rPr lang="en-US" sz="4000" b="1" dirty="0" smtClean="0">
                <a:solidFill>
                  <a:schemeClr val="tx1">
                    <a:lumMod val="65000"/>
                    <a:lumOff val="35000"/>
                  </a:schemeClr>
                </a:solidFill>
                <a:latin typeface="Roboto" panose="020B0604020202020204" charset="0"/>
                <a:ea typeface="Roboto" panose="020B0604020202020204" charset="0"/>
              </a:rPr>
              <a:t>Tim Clavin</a:t>
            </a:r>
          </a:p>
          <a:p>
            <a:pPr algn="ctr"/>
            <a:endParaRPr lang="en-US" sz="3600" dirty="0" smtClean="0">
              <a:latin typeface="Roboto" panose="020B0604020202020204" charset="0"/>
              <a:ea typeface="Roboto" panose="020B0604020202020204" charset="0"/>
            </a:endParaRPr>
          </a:p>
          <a:p>
            <a:pPr algn="ctr"/>
            <a:r>
              <a:rPr lang="en-US" sz="3600" dirty="0" smtClean="0">
                <a:latin typeface="Roboto" panose="020B0604020202020204" charset="0"/>
                <a:ea typeface="Roboto" panose="020B0604020202020204" charset="0"/>
                <a:hlinkClick r:id="rId4"/>
              </a:rPr>
              <a:t>timothy.clavin@stlouiscommunity.com</a:t>
            </a:r>
            <a:endParaRPr lang="en-US" sz="3600" dirty="0" smtClean="0">
              <a:latin typeface="Roboto" panose="020B0604020202020204" charset="0"/>
              <a:ea typeface="Roboto" panose="020B0604020202020204" charset="0"/>
            </a:endParaRPr>
          </a:p>
          <a:p>
            <a:pPr algn="ctr"/>
            <a:endParaRPr lang="en-US" sz="3600" dirty="0">
              <a:latin typeface="Roboto" panose="020B0604020202020204" charset="0"/>
              <a:ea typeface="Roboto" panose="020B0604020202020204" charset="0"/>
            </a:endParaRPr>
          </a:p>
          <a:p>
            <a:pPr algn="ctr"/>
            <a:r>
              <a:rPr lang="en-US" sz="3600" dirty="0" smtClean="0">
                <a:latin typeface="Roboto" panose="020B0604020202020204" charset="0"/>
                <a:ea typeface="Roboto" panose="020B0604020202020204" charset="0"/>
              </a:rPr>
              <a:t>(314) 940-4534</a:t>
            </a:r>
            <a:endParaRPr lang="en-US" sz="3600" dirty="0">
              <a:latin typeface="Roboto" panose="020B0604020202020204" charset="0"/>
              <a:ea typeface="Roboto" panose="020B0604020202020204" charset="0"/>
            </a:endParaRPr>
          </a:p>
        </p:txBody>
      </p:sp>
      <p:pic>
        <p:nvPicPr>
          <p:cNvPr id="17" name="Picture 8"/>
          <p:cNvPicPr>
            <a:picLocks noChangeAspect="1"/>
          </p:cNvPicPr>
          <p:nvPr/>
        </p:nvPicPr>
        <p:blipFill>
          <a:blip r:embed="rId2"/>
          <a:srcRect/>
          <a:stretch>
            <a:fillRect/>
          </a:stretch>
        </p:blipFill>
        <p:spPr>
          <a:xfrm flipH="1">
            <a:off x="15002804" y="-257175"/>
            <a:ext cx="4917677" cy="2729891"/>
          </a:xfrm>
          <a:prstGeom prst="rect">
            <a:avLst/>
          </a:prstGeom>
          <a:ln>
            <a:noFill/>
          </a:ln>
        </p:spPr>
      </p:pic>
      <p:grpSp>
        <p:nvGrpSpPr>
          <p:cNvPr id="19" name="Group 5"/>
          <p:cNvGrpSpPr/>
          <p:nvPr/>
        </p:nvGrpSpPr>
        <p:grpSpPr>
          <a:xfrm>
            <a:off x="25400" y="8008066"/>
            <a:ext cx="18288000" cy="3086100"/>
            <a:chOff x="0" y="0"/>
            <a:chExt cx="4816593" cy="812800"/>
          </a:xfrm>
        </p:grpSpPr>
        <p:sp>
          <p:nvSpPr>
            <p:cNvPr id="20" name="Freeform 6"/>
            <p:cNvSpPr/>
            <p:nvPr/>
          </p:nvSpPr>
          <p:spPr>
            <a:xfrm>
              <a:off x="0" y="0"/>
              <a:ext cx="4816592" cy="812800"/>
            </a:xfrm>
            <a:custGeom>
              <a:avLst/>
              <a:gdLst/>
              <a:ahLst/>
              <a:cxnLst/>
              <a:rect l="l" t="t" r="r" b="b"/>
              <a:pathLst>
                <a:path w="4816592" h="812800">
                  <a:moveTo>
                    <a:pt x="0" y="0"/>
                  </a:moveTo>
                  <a:lnTo>
                    <a:pt x="4816592" y="0"/>
                  </a:lnTo>
                  <a:lnTo>
                    <a:pt x="4816592" y="812800"/>
                  </a:lnTo>
                  <a:lnTo>
                    <a:pt x="0" y="812800"/>
                  </a:lnTo>
                  <a:close/>
                </a:path>
              </a:pathLst>
            </a:custGeom>
            <a:solidFill>
              <a:srgbClr val="B4D549"/>
            </a:solidFill>
          </p:spPr>
        </p:sp>
        <p:sp>
          <p:nvSpPr>
            <p:cNvPr id="21" name="TextBox 7"/>
            <p:cNvSpPr txBox="1"/>
            <p:nvPr/>
          </p:nvSpPr>
          <p:spPr>
            <a:xfrm>
              <a:off x="0" y="-38100"/>
              <a:ext cx="812800" cy="850900"/>
            </a:xfrm>
            <a:prstGeom prst="rect">
              <a:avLst/>
            </a:prstGeom>
          </p:spPr>
          <p:txBody>
            <a:bodyPr lIns="50800" tIns="50800" rIns="50800" bIns="50800" rtlCol="0" anchor="ctr"/>
            <a:lstStyle/>
            <a:p>
              <a:pPr algn="ctr">
                <a:lnSpc>
                  <a:spcPts val="2520"/>
                </a:lnSpc>
              </a:pPr>
              <a:endParaRPr/>
            </a:p>
          </p:txBody>
        </p:sp>
      </p:grpSp>
      <p:pic>
        <p:nvPicPr>
          <p:cNvPr id="18" name="Pictur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64448" y="7582961"/>
            <a:ext cx="3048000" cy="1731264"/>
          </a:xfrm>
          <a:prstGeom prst="rect">
            <a:avLst/>
          </a:prstGeom>
        </p:spPr>
      </p:pic>
    </p:spTree>
    <p:extLst>
      <p:ext uri="{BB962C8B-B14F-4D97-AF65-F5344CB8AC3E}">
        <p14:creationId xmlns:p14="http://schemas.microsoft.com/office/powerpoint/2010/main" val="5952377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228600" y="-190500"/>
            <a:ext cx="7312835" cy="10896600"/>
          </a:xfrm>
          <a:prstGeom prst="rect">
            <a:avLst/>
          </a:prstGeom>
          <a:solidFill>
            <a:srgbClr val="B4D5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5128241" y="1227235"/>
            <a:ext cx="1447560" cy="1447560"/>
          </a:xfrm>
          <a:prstGeom prst="rect">
            <a:avLst/>
          </a:prstGeom>
          <a:solidFill>
            <a:srgbClr val="99D3DD"/>
          </a:solidFill>
        </p:spPr>
      </p:pic>
      <p:pic>
        <p:nvPicPr>
          <p:cNvPr id="4" name="Picture 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4854992" y="7312112"/>
            <a:ext cx="1798814" cy="1279406"/>
          </a:xfrm>
          <a:prstGeom prst="rect">
            <a:avLst/>
          </a:prstGeom>
          <a:solidFill>
            <a:srgbClr val="99D3DD"/>
          </a:solidFill>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4854992" y="4168675"/>
            <a:ext cx="1863896" cy="1437529"/>
          </a:xfrm>
          <a:prstGeom prst="rect">
            <a:avLst/>
          </a:prstGeom>
          <a:solidFill>
            <a:srgbClr val="99D3DD"/>
          </a:solidFill>
        </p:spPr>
      </p:pic>
      <p:grpSp>
        <p:nvGrpSpPr>
          <p:cNvPr id="6" name="Group 6"/>
          <p:cNvGrpSpPr/>
          <p:nvPr/>
        </p:nvGrpSpPr>
        <p:grpSpPr>
          <a:xfrm>
            <a:off x="7467600" y="1191516"/>
            <a:ext cx="9297418" cy="2037826"/>
            <a:chOff x="0" y="-47625"/>
            <a:chExt cx="12396558" cy="2717102"/>
          </a:xfrm>
        </p:grpSpPr>
        <p:sp>
          <p:nvSpPr>
            <p:cNvPr id="7" name="TextBox 7"/>
            <p:cNvSpPr txBox="1"/>
            <p:nvPr/>
          </p:nvSpPr>
          <p:spPr>
            <a:xfrm>
              <a:off x="0" y="-47625"/>
              <a:ext cx="12396558" cy="1031875"/>
            </a:xfrm>
            <a:prstGeom prst="rect">
              <a:avLst/>
            </a:prstGeom>
          </p:spPr>
          <p:txBody>
            <a:bodyPr lIns="0" tIns="0" rIns="0" bIns="0" rtlCol="0" anchor="t">
              <a:spAutoFit/>
            </a:bodyPr>
            <a:lstStyle/>
            <a:p>
              <a:pPr algn="l">
                <a:lnSpc>
                  <a:spcPts val="6337"/>
                </a:lnSpc>
              </a:pPr>
              <a:r>
                <a:rPr lang="en-US" sz="4875" dirty="0">
                  <a:solidFill>
                    <a:srgbClr val="EFA452"/>
                  </a:solidFill>
                  <a:latin typeface="League Spartan"/>
                </a:rPr>
                <a:t>SHORT TERM GOAL</a:t>
              </a:r>
            </a:p>
          </p:txBody>
        </p:sp>
        <p:sp>
          <p:nvSpPr>
            <p:cNvPr id="8" name="TextBox 8"/>
            <p:cNvSpPr txBox="1"/>
            <p:nvPr/>
          </p:nvSpPr>
          <p:spPr>
            <a:xfrm>
              <a:off x="0" y="1062199"/>
              <a:ext cx="12396558" cy="1607278"/>
            </a:xfrm>
            <a:prstGeom prst="rect">
              <a:avLst/>
            </a:prstGeom>
          </p:spPr>
          <p:txBody>
            <a:bodyPr lIns="0" tIns="0" rIns="0" bIns="0" rtlCol="0" anchor="t">
              <a:spAutoFit/>
            </a:bodyPr>
            <a:lstStyle/>
            <a:p>
              <a:pPr marL="728662" lvl="1" indent="-364331">
                <a:lnSpc>
                  <a:spcPts val="4725"/>
                </a:lnSpc>
                <a:buFont typeface="Arial"/>
                <a:buChar char="•"/>
              </a:pPr>
              <a:r>
                <a:rPr lang="en-US" sz="3375" dirty="0">
                  <a:solidFill>
                    <a:schemeClr val="tx1">
                      <a:lumMod val="65000"/>
                      <a:lumOff val="35000"/>
                    </a:schemeClr>
                  </a:solidFill>
                  <a:latin typeface="Roboto" panose="020B0604020202020204" charset="0"/>
                  <a:ea typeface="Roboto" panose="020B0604020202020204" charset="0"/>
                </a:rPr>
                <a:t>Anything that takes less than 1 year</a:t>
              </a:r>
            </a:p>
            <a:p>
              <a:pPr marL="728662" lvl="1" indent="-364331" algn="l">
                <a:lnSpc>
                  <a:spcPts val="4725"/>
                </a:lnSpc>
                <a:buFont typeface="Arial"/>
                <a:buChar char="•"/>
              </a:pPr>
              <a:r>
                <a:rPr lang="en-US" sz="3375" dirty="0" smtClean="0">
                  <a:solidFill>
                    <a:schemeClr val="tx1">
                      <a:lumMod val="65000"/>
                      <a:lumOff val="35000"/>
                    </a:schemeClr>
                  </a:solidFill>
                  <a:latin typeface="Roboto" panose="020B0604020202020204" charset="0"/>
                  <a:ea typeface="Roboto" panose="020B0604020202020204" charset="0"/>
                </a:rPr>
                <a:t>Ex. Budget</a:t>
              </a:r>
              <a:endParaRPr lang="en-US" sz="3375" dirty="0">
                <a:solidFill>
                  <a:schemeClr val="tx1">
                    <a:lumMod val="65000"/>
                    <a:lumOff val="35000"/>
                  </a:schemeClr>
                </a:solidFill>
                <a:latin typeface="Roboto" panose="020B0604020202020204" charset="0"/>
                <a:ea typeface="Roboto" panose="020B0604020202020204" charset="0"/>
              </a:endParaRPr>
            </a:p>
          </p:txBody>
        </p:sp>
      </p:grpSp>
      <p:grpSp>
        <p:nvGrpSpPr>
          <p:cNvPr id="9" name="Group 9"/>
          <p:cNvGrpSpPr/>
          <p:nvPr/>
        </p:nvGrpSpPr>
        <p:grpSpPr>
          <a:xfrm>
            <a:off x="7467600" y="4123001"/>
            <a:ext cx="9297418" cy="2037826"/>
            <a:chOff x="0" y="-47625"/>
            <a:chExt cx="12396558" cy="2717101"/>
          </a:xfrm>
        </p:grpSpPr>
        <p:sp>
          <p:nvSpPr>
            <p:cNvPr id="10" name="TextBox 10"/>
            <p:cNvSpPr txBox="1"/>
            <p:nvPr/>
          </p:nvSpPr>
          <p:spPr>
            <a:xfrm>
              <a:off x="0" y="-47625"/>
              <a:ext cx="12396558" cy="1031875"/>
            </a:xfrm>
            <a:prstGeom prst="rect">
              <a:avLst/>
            </a:prstGeom>
          </p:spPr>
          <p:txBody>
            <a:bodyPr lIns="0" tIns="0" rIns="0" bIns="0" rtlCol="0" anchor="t">
              <a:spAutoFit/>
            </a:bodyPr>
            <a:lstStyle/>
            <a:p>
              <a:pPr algn="l">
                <a:lnSpc>
                  <a:spcPts val="6337"/>
                </a:lnSpc>
              </a:pPr>
              <a:r>
                <a:rPr lang="en-US" sz="4875" dirty="0">
                  <a:solidFill>
                    <a:srgbClr val="EFA452"/>
                  </a:solidFill>
                  <a:latin typeface="Roboto" panose="020B0604020202020204" charset="0"/>
                  <a:ea typeface="Roboto" panose="020B0604020202020204" charset="0"/>
                </a:rPr>
                <a:t>INTERMEDIATE TERM GOAL</a:t>
              </a:r>
            </a:p>
          </p:txBody>
        </p:sp>
        <p:sp>
          <p:nvSpPr>
            <p:cNvPr id="11" name="TextBox 11"/>
            <p:cNvSpPr txBox="1"/>
            <p:nvPr/>
          </p:nvSpPr>
          <p:spPr>
            <a:xfrm>
              <a:off x="0" y="1062199"/>
              <a:ext cx="12396558" cy="1607277"/>
            </a:xfrm>
            <a:prstGeom prst="rect">
              <a:avLst/>
            </a:prstGeom>
          </p:spPr>
          <p:txBody>
            <a:bodyPr lIns="0" tIns="0" rIns="0" bIns="0" rtlCol="0" anchor="t">
              <a:spAutoFit/>
            </a:bodyPr>
            <a:lstStyle/>
            <a:p>
              <a:pPr marL="728662" lvl="1" indent="-364331">
                <a:lnSpc>
                  <a:spcPts val="4725"/>
                </a:lnSpc>
                <a:buFont typeface="Arial"/>
                <a:buChar char="•"/>
              </a:pPr>
              <a:r>
                <a:rPr lang="en-US" sz="3375" dirty="0">
                  <a:solidFill>
                    <a:schemeClr val="tx1">
                      <a:lumMod val="65000"/>
                      <a:lumOff val="35000"/>
                    </a:schemeClr>
                  </a:solidFill>
                  <a:latin typeface="Roboto" panose="020B0604020202020204" charset="0"/>
                  <a:ea typeface="Roboto" panose="020B0604020202020204" charset="0"/>
                </a:rPr>
                <a:t>Anything that takes 1 - 5 years</a:t>
              </a:r>
            </a:p>
            <a:p>
              <a:pPr marL="728662" lvl="1" indent="-364331" algn="l">
                <a:lnSpc>
                  <a:spcPts val="4725"/>
                </a:lnSpc>
                <a:buFont typeface="Arial"/>
                <a:buChar char="•"/>
              </a:pPr>
              <a:r>
                <a:rPr lang="en-US" sz="3375" dirty="0" smtClean="0">
                  <a:solidFill>
                    <a:schemeClr val="tx1">
                      <a:lumMod val="65000"/>
                      <a:lumOff val="35000"/>
                    </a:schemeClr>
                  </a:solidFill>
                  <a:latin typeface="Roboto" panose="020B0604020202020204" charset="0"/>
                  <a:ea typeface="Roboto" panose="020B0604020202020204" charset="0"/>
                </a:rPr>
                <a:t>Ex. Save</a:t>
              </a:r>
              <a:endParaRPr lang="en-US" sz="3375" dirty="0">
                <a:solidFill>
                  <a:schemeClr val="tx1">
                    <a:lumMod val="65000"/>
                    <a:lumOff val="35000"/>
                  </a:schemeClr>
                </a:solidFill>
                <a:latin typeface="Roboto" panose="020B0604020202020204" charset="0"/>
                <a:ea typeface="Roboto" panose="020B0604020202020204" charset="0"/>
              </a:endParaRPr>
            </a:p>
          </p:txBody>
        </p:sp>
      </p:grpSp>
      <p:grpSp>
        <p:nvGrpSpPr>
          <p:cNvPr id="12" name="Group 12"/>
          <p:cNvGrpSpPr/>
          <p:nvPr/>
        </p:nvGrpSpPr>
        <p:grpSpPr>
          <a:xfrm>
            <a:off x="7467600" y="7276393"/>
            <a:ext cx="9297418" cy="2037826"/>
            <a:chOff x="0" y="-47625"/>
            <a:chExt cx="12396558" cy="2717102"/>
          </a:xfrm>
        </p:grpSpPr>
        <p:sp>
          <p:nvSpPr>
            <p:cNvPr id="13" name="TextBox 13"/>
            <p:cNvSpPr txBox="1"/>
            <p:nvPr/>
          </p:nvSpPr>
          <p:spPr>
            <a:xfrm>
              <a:off x="0" y="-47625"/>
              <a:ext cx="12396558" cy="1031875"/>
            </a:xfrm>
            <a:prstGeom prst="rect">
              <a:avLst/>
            </a:prstGeom>
          </p:spPr>
          <p:txBody>
            <a:bodyPr lIns="0" tIns="0" rIns="0" bIns="0" rtlCol="0" anchor="t">
              <a:spAutoFit/>
            </a:bodyPr>
            <a:lstStyle/>
            <a:p>
              <a:pPr algn="l">
                <a:lnSpc>
                  <a:spcPts val="6337"/>
                </a:lnSpc>
              </a:pPr>
              <a:r>
                <a:rPr lang="en-US" sz="4875" dirty="0">
                  <a:solidFill>
                    <a:srgbClr val="EFA452"/>
                  </a:solidFill>
                  <a:latin typeface="Roboto" panose="020B0604020202020204" charset="0"/>
                  <a:ea typeface="Roboto" panose="020B0604020202020204" charset="0"/>
                </a:rPr>
                <a:t>LONG TERM GOAL</a:t>
              </a:r>
            </a:p>
          </p:txBody>
        </p:sp>
        <p:sp>
          <p:nvSpPr>
            <p:cNvPr id="14" name="TextBox 14"/>
            <p:cNvSpPr txBox="1"/>
            <p:nvPr/>
          </p:nvSpPr>
          <p:spPr>
            <a:xfrm>
              <a:off x="0" y="1062199"/>
              <a:ext cx="12396558" cy="1607278"/>
            </a:xfrm>
            <a:prstGeom prst="rect">
              <a:avLst/>
            </a:prstGeom>
          </p:spPr>
          <p:txBody>
            <a:bodyPr lIns="0" tIns="0" rIns="0" bIns="0" rtlCol="0" anchor="t">
              <a:spAutoFit/>
            </a:bodyPr>
            <a:lstStyle/>
            <a:p>
              <a:pPr marL="728662" lvl="1" indent="-364331">
                <a:lnSpc>
                  <a:spcPts val="4725"/>
                </a:lnSpc>
                <a:buFont typeface="Arial"/>
                <a:buChar char="•"/>
              </a:pPr>
              <a:r>
                <a:rPr lang="en-US" sz="3375" dirty="0">
                  <a:solidFill>
                    <a:schemeClr val="tx1">
                      <a:lumMod val="65000"/>
                      <a:lumOff val="35000"/>
                    </a:schemeClr>
                  </a:solidFill>
                  <a:latin typeface="Roboto" panose="020B0604020202020204" charset="0"/>
                  <a:ea typeface="Roboto" panose="020B0604020202020204" charset="0"/>
                </a:rPr>
                <a:t>Anything that takes 5 or more years</a:t>
              </a:r>
            </a:p>
            <a:p>
              <a:pPr marL="728662" lvl="1" indent="-364331" algn="l">
                <a:lnSpc>
                  <a:spcPts val="4725"/>
                </a:lnSpc>
                <a:buFont typeface="Arial"/>
                <a:buChar char="•"/>
              </a:pPr>
              <a:r>
                <a:rPr lang="en-US" sz="3375" dirty="0" smtClean="0">
                  <a:solidFill>
                    <a:schemeClr val="tx1">
                      <a:lumMod val="65000"/>
                      <a:lumOff val="35000"/>
                    </a:schemeClr>
                  </a:solidFill>
                  <a:latin typeface="Roboto" panose="020B0604020202020204" charset="0"/>
                  <a:ea typeface="Roboto" panose="020B0604020202020204" charset="0"/>
                </a:rPr>
                <a:t>Ex. Invest </a:t>
              </a:r>
              <a:endParaRPr lang="en-US" sz="3375" dirty="0">
                <a:solidFill>
                  <a:schemeClr val="tx1">
                    <a:lumMod val="65000"/>
                    <a:lumOff val="35000"/>
                  </a:schemeClr>
                </a:solidFill>
                <a:latin typeface="Roboto" panose="020B0604020202020204" charset="0"/>
                <a:ea typeface="Roboto" panose="020B0604020202020204" charset="0"/>
              </a:endParaRPr>
            </a:p>
          </p:txBody>
        </p:sp>
      </p:grpSp>
      <p:sp>
        <p:nvSpPr>
          <p:cNvPr id="15" name="TextBox 15"/>
          <p:cNvSpPr txBox="1"/>
          <p:nvPr/>
        </p:nvSpPr>
        <p:spPr>
          <a:xfrm rot="-5400000">
            <a:off x="-1043431" y="3599696"/>
            <a:ext cx="5816995" cy="2665371"/>
          </a:xfrm>
          <a:prstGeom prst="rect">
            <a:avLst/>
          </a:prstGeom>
        </p:spPr>
        <p:txBody>
          <a:bodyPr lIns="0" tIns="0" rIns="0" bIns="0" rtlCol="0" anchor="t">
            <a:spAutoFit/>
          </a:bodyPr>
          <a:lstStyle/>
          <a:p>
            <a:pPr algn="ctr">
              <a:lnSpc>
                <a:spcPts val="21706"/>
              </a:lnSpc>
            </a:pPr>
            <a:r>
              <a:rPr lang="en-US" sz="15504" dirty="0">
                <a:solidFill>
                  <a:srgbClr val="FFFFFF"/>
                </a:solidFill>
                <a:latin typeface="Bebas Neue"/>
              </a:rPr>
              <a:t>goals</a:t>
            </a:r>
          </a:p>
        </p:txBody>
      </p:sp>
    </p:spTree>
    <p:extLst>
      <p:ext uri="{BB962C8B-B14F-4D97-AF65-F5344CB8AC3E}">
        <p14:creationId xmlns:p14="http://schemas.microsoft.com/office/powerpoint/2010/main" val="1920072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3"/>
          <p:cNvGrpSpPr/>
          <p:nvPr/>
        </p:nvGrpSpPr>
        <p:grpSpPr>
          <a:xfrm>
            <a:off x="17678400" y="-14288"/>
            <a:ext cx="3230419" cy="10491788"/>
            <a:chOff x="0" y="0"/>
            <a:chExt cx="850810" cy="2709333"/>
          </a:xfrm>
        </p:grpSpPr>
        <p:sp>
          <p:nvSpPr>
            <p:cNvPr id="14" name="Freeform 14"/>
            <p:cNvSpPr/>
            <p:nvPr/>
          </p:nvSpPr>
          <p:spPr>
            <a:xfrm>
              <a:off x="0" y="0"/>
              <a:ext cx="850810" cy="2709333"/>
            </a:xfrm>
            <a:custGeom>
              <a:avLst/>
              <a:gdLst/>
              <a:ahLst/>
              <a:cxnLst/>
              <a:rect l="l" t="t" r="r" b="b"/>
              <a:pathLst>
                <a:path w="850810" h="2709333">
                  <a:moveTo>
                    <a:pt x="0" y="0"/>
                  </a:moveTo>
                  <a:lnTo>
                    <a:pt x="850810" y="0"/>
                  </a:lnTo>
                  <a:lnTo>
                    <a:pt x="850810" y="2709333"/>
                  </a:lnTo>
                  <a:lnTo>
                    <a:pt x="0" y="2709333"/>
                  </a:lnTo>
                  <a:close/>
                </a:path>
              </a:pathLst>
            </a:custGeom>
            <a:solidFill>
              <a:srgbClr val="99D3DD"/>
            </a:solidFill>
          </p:spPr>
        </p:sp>
        <p:sp>
          <p:nvSpPr>
            <p:cNvPr id="15" name="TextBox 15"/>
            <p:cNvSpPr txBox="1"/>
            <p:nvPr/>
          </p:nvSpPr>
          <p:spPr>
            <a:xfrm>
              <a:off x="0" y="-38100"/>
              <a:ext cx="812800" cy="850900"/>
            </a:xfrm>
            <a:prstGeom prst="rect">
              <a:avLst/>
            </a:prstGeom>
          </p:spPr>
          <p:txBody>
            <a:bodyPr lIns="50800" tIns="50800" rIns="50800" bIns="50800" rtlCol="0" anchor="ctr"/>
            <a:lstStyle/>
            <a:p>
              <a:pPr algn="ctr">
                <a:lnSpc>
                  <a:spcPts val="2520"/>
                </a:lnSpc>
              </a:pPr>
              <a:endParaRPr/>
            </a:p>
          </p:txBody>
        </p:sp>
      </p:grpSp>
      <p:sp>
        <p:nvSpPr>
          <p:cNvPr id="16" name="TextBox 16"/>
          <p:cNvSpPr txBox="1"/>
          <p:nvPr/>
        </p:nvSpPr>
        <p:spPr>
          <a:xfrm>
            <a:off x="1606510" y="3409950"/>
            <a:ext cx="4491205" cy="3438525"/>
          </a:xfrm>
          <a:prstGeom prst="rect">
            <a:avLst/>
          </a:prstGeom>
        </p:spPr>
        <p:txBody>
          <a:bodyPr lIns="0" tIns="0" rIns="0" bIns="0" rtlCol="0" anchor="t">
            <a:spAutoFit/>
          </a:bodyPr>
          <a:lstStyle/>
          <a:p>
            <a:pPr algn="l">
              <a:lnSpc>
                <a:spcPts val="9000"/>
              </a:lnSpc>
            </a:pPr>
            <a:r>
              <a:rPr lang="en-US" sz="7500" spc="75">
                <a:solidFill>
                  <a:srgbClr val="B1CE50"/>
                </a:solidFill>
                <a:latin typeface="Roboto Bold"/>
              </a:rPr>
              <a:t>Create S.M.A.R.T Goals </a:t>
            </a:r>
          </a:p>
        </p:txBody>
      </p:sp>
      <p:grpSp>
        <p:nvGrpSpPr>
          <p:cNvPr id="27" name="Group 26"/>
          <p:cNvGrpSpPr/>
          <p:nvPr/>
        </p:nvGrpSpPr>
        <p:grpSpPr>
          <a:xfrm>
            <a:off x="7051370" y="1284466"/>
            <a:ext cx="10207930" cy="1349844"/>
            <a:chOff x="7051370" y="1284466"/>
            <a:chExt cx="10207930" cy="1349844"/>
          </a:xfrm>
        </p:grpSpPr>
        <p:grpSp>
          <p:nvGrpSpPr>
            <p:cNvPr id="3" name="Group 3"/>
            <p:cNvGrpSpPr/>
            <p:nvPr/>
          </p:nvGrpSpPr>
          <p:grpSpPr>
            <a:xfrm>
              <a:off x="7698321" y="1284466"/>
              <a:ext cx="1343821" cy="1349844"/>
              <a:chOff x="0" y="0"/>
              <a:chExt cx="1791761" cy="1799792"/>
            </a:xfrm>
          </p:grpSpPr>
          <p:sp>
            <p:nvSpPr>
              <p:cNvPr id="4" name="Freeform 4"/>
              <p:cNvSpPr/>
              <p:nvPr/>
            </p:nvSpPr>
            <p:spPr>
              <a:xfrm>
                <a:off x="0" y="0"/>
                <a:ext cx="1791716" cy="1799844"/>
              </a:xfrm>
              <a:custGeom>
                <a:avLst/>
                <a:gdLst/>
                <a:ahLst/>
                <a:cxnLst/>
                <a:rect l="l" t="t" r="r" b="b"/>
                <a:pathLst>
                  <a:path w="1791716" h="1799844">
                    <a:moveTo>
                      <a:pt x="895858" y="0"/>
                    </a:moveTo>
                    <a:cubicBezTo>
                      <a:pt x="1391285" y="2159"/>
                      <a:pt x="1791716" y="404495"/>
                      <a:pt x="1791716" y="899922"/>
                    </a:cubicBezTo>
                    <a:cubicBezTo>
                      <a:pt x="1791716" y="1395349"/>
                      <a:pt x="1391285" y="1797558"/>
                      <a:pt x="895858" y="1799844"/>
                    </a:cubicBezTo>
                    <a:cubicBezTo>
                      <a:pt x="400431" y="1797558"/>
                      <a:pt x="0" y="1395349"/>
                      <a:pt x="0" y="899922"/>
                    </a:cubicBezTo>
                    <a:cubicBezTo>
                      <a:pt x="0" y="404495"/>
                      <a:pt x="400431" y="2159"/>
                      <a:pt x="895858" y="0"/>
                    </a:cubicBezTo>
                    <a:close/>
                  </a:path>
                </a:pathLst>
              </a:custGeom>
              <a:solidFill>
                <a:srgbClr val="EFA452"/>
              </a:solidFill>
            </p:spPr>
          </p:sp>
        </p:grpSp>
        <p:sp>
          <p:nvSpPr>
            <p:cNvPr id="17" name="TextBox 17"/>
            <p:cNvSpPr txBox="1"/>
            <p:nvPr/>
          </p:nvSpPr>
          <p:spPr>
            <a:xfrm>
              <a:off x="9786426" y="1621250"/>
              <a:ext cx="7472874" cy="647675"/>
            </a:xfrm>
            <a:prstGeom prst="rect">
              <a:avLst/>
            </a:prstGeom>
          </p:spPr>
          <p:txBody>
            <a:bodyPr lIns="0" tIns="0" rIns="0" bIns="0" rtlCol="0" anchor="t">
              <a:spAutoFit/>
            </a:bodyPr>
            <a:lstStyle/>
            <a:p>
              <a:pPr algn="l">
                <a:lnSpc>
                  <a:spcPts val="5038"/>
                </a:lnSpc>
              </a:pPr>
              <a:r>
                <a:rPr lang="en-US" sz="4198" spc="124" dirty="0">
                  <a:solidFill>
                    <a:srgbClr val="5C5A5B"/>
                  </a:solidFill>
                  <a:latin typeface="Roboto"/>
                </a:rPr>
                <a:t>Specific</a:t>
              </a:r>
            </a:p>
          </p:txBody>
        </p:sp>
        <p:sp>
          <p:nvSpPr>
            <p:cNvPr id="22" name="TextBox 22"/>
            <p:cNvSpPr txBox="1"/>
            <p:nvPr/>
          </p:nvSpPr>
          <p:spPr>
            <a:xfrm>
              <a:off x="7051370" y="1392650"/>
              <a:ext cx="2637722" cy="1053338"/>
            </a:xfrm>
            <a:prstGeom prst="rect">
              <a:avLst/>
            </a:prstGeom>
          </p:spPr>
          <p:txBody>
            <a:bodyPr lIns="0" tIns="0" rIns="0" bIns="0" rtlCol="0" anchor="t">
              <a:spAutoFit/>
            </a:bodyPr>
            <a:lstStyle/>
            <a:p>
              <a:pPr algn="ctr">
                <a:lnSpc>
                  <a:spcPts val="8616"/>
                </a:lnSpc>
              </a:pPr>
              <a:r>
                <a:rPr lang="en-US" sz="6155" dirty="0">
                  <a:solidFill>
                    <a:srgbClr val="FDFDFA"/>
                  </a:solidFill>
                  <a:latin typeface="Bebas Neue"/>
                </a:rPr>
                <a:t>S</a:t>
              </a:r>
            </a:p>
          </p:txBody>
        </p:sp>
      </p:grpSp>
      <p:grpSp>
        <p:nvGrpSpPr>
          <p:cNvPr id="29" name="Group 28"/>
          <p:cNvGrpSpPr/>
          <p:nvPr/>
        </p:nvGrpSpPr>
        <p:grpSpPr>
          <a:xfrm>
            <a:off x="7051370" y="4481456"/>
            <a:ext cx="10207930" cy="1349844"/>
            <a:chOff x="7051370" y="4481456"/>
            <a:chExt cx="10207930" cy="1349844"/>
          </a:xfrm>
        </p:grpSpPr>
        <p:grpSp>
          <p:nvGrpSpPr>
            <p:cNvPr id="11" name="Group 11"/>
            <p:cNvGrpSpPr/>
            <p:nvPr/>
          </p:nvGrpSpPr>
          <p:grpSpPr>
            <a:xfrm>
              <a:off x="7698321" y="4481456"/>
              <a:ext cx="1343821" cy="1349844"/>
              <a:chOff x="0" y="0"/>
              <a:chExt cx="1791761" cy="1799792"/>
            </a:xfrm>
          </p:grpSpPr>
          <p:sp>
            <p:nvSpPr>
              <p:cNvPr id="12" name="Freeform 12"/>
              <p:cNvSpPr/>
              <p:nvPr/>
            </p:nvSpPr>
            <p:spPr>
              <a:xfrm>
                <a:off x="0" y="0"/>
                <a:ext cx="1791716" cy="1799844"/>
              </a:xfrm>
              <a:custGeom>
                <a:avLst/>
                <a:gdLst/>
                <a:ahLst/>
                <a:cxnLst/>
                <a:rect l="l" t="t" r="r" b="b"/>
                <a:pathLst>
                  <a:path w="1791716" h="1799844">
                    <a:moveTo>
                      <a:pt x="895858" y="0"/>
                    </a:moveTo>
                    <a:cubicBezTo>
                      <a:pt x="1391285" y="2159"/>
                      <a:pt x="1791716" y="404495"/>
                      <a:pt x="1791716" y="899922"/>
                    </a:cubicBezTo>
                    <a:cubicBezTo>
                      <a:pt x="1791716" y="1395349"/>
                      <a:pt x="1391285" y="1797558"/>
                      <a:pt x="895858" y="1799844"/>
                    </a:cubicBezTo>
                    <a:cubicBezTo>
                      <a:pt x="400431" y="1797558"/>
                      <a:pt x="0" y="1395349"/>
                      <a:pt x="0" y="899922"/>
                    </a:cubicBezTo>
                    <a:cubicBezTo>
                      <a:pt x="0" y="404495"/>
                      <a:pt x="400431" y="2159"/>
                      <a:pt x="895858" y="0"/>
                    </a:cubicBezTo>
                    <a:close/>
                  </a:path>
                </a:pathLst>
              </a:custGeom>
              <a:solidFill>
                <a:srgbClr val="EFA452"/>
              </a:solidFill>
            </p:spPr>
          </p:sp>
        </p:grpSp>
        <p:sp>
          <p:nvSpPr>
            <p:cNvPr id="20" name="TextBox 20"/>
            <p:cNvSpPr txBox="1"/>
            <p:nvPr/>
          </p:nvSpPr>
          <p:spPr>
            <a:xfrm>
              <a:off x="9786426" y="4818241"/>
              <a:ext cx="7472874" cy="647700"/>
            </a:xfrm>
            <a:prstGeom prst="rect">
              <a:avLst/>
            </a:prstGeom>
          </p:spPr>
          <p:txBody>
            <a:bodyPr lIns="0" tIns="0" rIns="0" bIns="0" rtlCol="0" anchor="t">
              <a:spAutoFit/>
            </a:bodyPr>
            <a:lstStyle/>
            <a:p>
              <a:pPr algn="l">
                <a:lnSpc>
                  <a:spcPts val="5040"/>
                </a:lnSpc>
              </a:pPr>
              <a:r>
                <a:rPr lang="en-US" sz="4200" spc="126" dirty="0">
                  <a:solidFill>
                    <a:srgbClr val="5C5A5B"/>
                  </a:solidFill>
                  <a:latin typeface="Roboto"/>
                </a:rPr>
                <a:t>Adjustable</a:t>
              </a:r>
            </a:p>
          </p:txBody>
        </p:sp>
        <p:sp>
          <p:nvSpPr>
            <p:cNvPr id="23" name="TextBox 23"/>
            <p:cNvSpPr txBox="1"/>
            <p:nvPr/>
          </p:nvSpPr>
          <p:spPr>
            <a:xfrm>
              <a:off x="7051370" y="4659013"/>
              <a:ext cx="2637722" cy="1053338"/>
            </a:xfrm>
            <a:prstGeom prst="rect">
              <a:avLst/>
            </a:prstGeom>
          </p:spPr>
          <p:txBody>
            <a:bodyPr lIns="0" tIns="0" rIns="0" bIns="0" rtlCol="0" anchor="t">
              <a:spAutoFit/>
            </a:bodyPr>
            <a:lstStyle/>
            <a:p>
              <a:pPr algn="ctr">
                <a:lnSpc>
                  <a:spcPts val="8616"/>
                </a:lnSpc>
              </a:pPr>
              <a:r>
                <a:rPr lang="en-US" sz="6155">
                  <a:solidFill>
                    <a:srgbClr val="FDFDFA"/>
                  </a:solidFill>
                  <a:latin typeface="Bebas Neue"/>
                </a:rPr>
                <a:t>A</a:t>
              </a:r>
            </a:p>
          </p:txBody>
        </p:sp>
      </p:grpSp>
      <p:grpSp>
        <p:nvGrpSpPr>
          <p:cNvPr id="30" name="Group 29"/>
          <p:cNvGrpSpPr/>
          <p:nvPr/>
        </p:nvGrpSpPr>
        <p:grpSpPr>
          <a:xfrm>
            <a:off x="7051370" y="6074188"/>
            <a:ext cx="10207930" cy="1349844"/>
            <a:chOff x="7051370" y="6074188"/>
            <a:chExt cx="10207930" cy="1349844"/>
          </a:xfrm>
        </p:grpSpPr>
        <p:grpSp>
          <p:nvGrpSpPr>
            <p:cNvPr id="7" name="Group 7"/>
            <p:cNvGrpSpPr/>
            <p:nvPr/>
          </p:nvGrpSpPr>
          <p:grpSpPr>
            <a:xfrm>
              <a:off x="7698321" y="6074188"/>
              <a:ext cx="1343821" cy="1349844"/>
              <a:chOff x="0" y="0"/>
              <a:chExt cx="1791761" cy="1799792"/>
            </a:xfrm>
          </p:grpSpPr>
          <p:sp>
            <p:nvSpPr>
              <p:cNvPr id="8" name="Freeform 8"/>
              <p:cNvSpPr/>
              <p:nvPr/>
            </p:nvSpPr>
            <p:spPr>
              <a:xfrm>
                <a:off x="0" y="0"/>
                <a:ext cx="1791716" cy="1799844"/>
              </a:xfrm>
              <a:custGeom>
                <a:avLst/>
                <a:gdLst/>
                <a:ahLst/>
                <a:cxnLst/>
                <a:rect l="l" t="t" r="r" b="b"/>
                <a:pathLst>
                  <a:path w="1791716" h="1799844">
                    <a:moveTo>
                      <a:pt x="895858" y="0"/>
                    </a:moveTo>
                    <a:cubicBezTo>
                      <a:pt x="1391285" y="2159"/>
                      <a:pt x="1791716" y="404495"/>
                      <a:pt x="1791716" y="899922"/>
                    </a:cubicBezTo>
                    <a:cubicBezTo>
                      <a:pt x="1791716" y="1395349"/>
                      <a:pt x="1391285" y="1797558"/>
                      <a:pt x="895858" y="1799844"/>
                    </a:cubicBezTo>
                    <a:cubicBezTo>
                      <a:pt x="400431" y="1797558"/>
                      <a:pt x="0" y="1395349"/>
                      <a:pt x="0" y="899922"/>
                    </a:cubicBezTo>
                    <a:cubicBezTo>
                      <a:pt x="0" y="404495"/>
                      <a:pt x="400431" y="2159"/>
                      <a:pt x="895858" y="0"/>
                    </a:cubicBezTo>
                    <a:close/>
                  </a:path>
                </a:pathLst>
              </a:custGeom>
              <a:solidFill>
                <a:srgbClr val="EFA452"/>
              </a:solidFill>
            </p:spPr>
          </p:sp>
        </p:grpSp>
        <p:sp>
          <p:nvSpPr>
            <p:cNvPr id="19" name="TextBox 19"/>
            <p:cNvSpPr txBox="1"/>
            <p:nvPr/>
          </p:nvSpPr>
          <p:spPr>
            <a:xfrm>
              <a:off x="9786426" y="6410973"/>
              <a:ext cx="7472874" cy="647700"/>
            </a:xfrm>
            <a:prstGeom prst="rect">
              <a:avLst/>
            </a:prstGeom>
          </p:spPr>
          <p:txBody>
            <a:bodyPr lIns="0" tIns="0" rIns="0" bIns="0" rtlCol="0" anchor="t">
              <a:spAutoFit/>
            </a:bodyPr>
            <a:lstStyle/>
            <a:p>
              <a:pPr algn="l">
                <a:lnSpc>
                  <a:spcPts val="5040"/>
                </a:lnSpc>
              </a:pPr>
              <a:r>
                <a:rPr lang="en-US" sz="4200" spc="126">
                  <a:solidFill>
                    <a:srgbClr val="5C5A5B"/>
                  </a:solidFill>
                  <a:latin typeface="Roboto"/>
                </a:rPr>
                <a:t>Realistic</a:t>
              </a:r>
            </a:p>
          </p:txBody>
        </p:sp>
        <p:sp>
          <p:nvSpPr>
            <p:cNvPr id="24" name="TextBox 24"/>
            <p:cNvSpPr txBox="1"/>
            <p:nvPr/>
          </p:nvSpPr>
          <p:spPr>
            <a:xfrm>
              <a:off x="7051370" y="6182373"/>
              <a:ext cx="2637722" cy="1053338"/>
            </a:xfrm>
            <a:prstGeom prst="rect">
              <a:avLst/>
            </a:prstGeom>
          </p:spPr>
          <p:txBody>
            <a:bodyPr lIns="0" tIns="0" rIns="0" bIns="0" rtlCol="0" anchor="t">
              <a:spAutoFit/>
            </a:bodyPr>
            <a:lstStyle/>
            <a:p>
              <a:pPr algn="ctr">
                <a:lnSpc>
                  <a:spcPts val="8616"/>
                </a:lnSpc>
              </a:pPr>
              <a:r>
                <a:rPr lang="en-US" sz="6155">
                  <a:solidFill>
                    <a:srgbClr val="FDFDFA"/>
                  </a:solidFill>
                  <a:latin typeface="Bebas Neue"/>
                </a:rPr>
                <a:t>R</a:t>
              </a:r>
            </a:p>
          </p:txBody>
        </p:sp>
      </p:grpSp>
      <p:grpSp>
        <p:nvGrpSpPr>
          <p:cNvPr id="31" name="Group 30"/>
          <p:cNvGrpSpPr/>
          <p:nvPr/>
        </p:nvGrpSpPr>
        <p:grpSpPr>
          <a:xfrm>
            <a:off x="7051370" y="7652690"/>
            <a:ext cx="10207930" cy="1349844"/>
            <a:chOff x="7051370" y="7652690"/>
            <a:chExt cx="10207930" cy="1349844"/>
          </a:xfrm>
        </p:grpSpPr>
        <p:grpSp>
          <p:nvGrpSpPr>
            <p:cNvPr id="9" name="Group 9"/>
            <p:cNvGrpSpPr/>
            <p:nvPr/>
          </p:nvGrpSpPr>
          <p:grpSpPr>
            <a:xfrm>
              <a:off x="7698321" y="7652690"/>
              <a:ext cx="1343821" cy="1349844"/>
              <a:chOff x="0" y="0"/>
              <a:chExt cx="1791761" cy="1799792"/>
            </a:xfrm>
          </p:grpSpPr>
          <p:sp>
            <p:nvSpPr>
              <p:cNvPr id="10" name="Freeform 10"/>
              <p:cNvSpPr/>
              <p:nvPr/>
            </p:nvSpPr>
            <p:spPr>
              <a:xfrm>
                <a:off x="0" y="0"/>
                <a:ext cx="1791716" cy="1799844"/>
              </a:xfrm>
              <a:custGeom>
                <a:avLst/>
                <a:gdLst/>
                <a:ahLst/>
                <a:cxnLst/>
                <a:rect l="l" t="t" r="r" b="b"/>
                <a:pathLst>
                  <a:path w="1791716" h="1799844">
                    <a:moveTo>
                      <a:pt x="895858" y="0"/>
                    </a:moveTo>
                    <a:cubicBezTo>
                      <a:pt x="1391285" y="2159"/>
                      <a:pt x="1791716" y="404495"/>
                      <a:pt x="1791716" y="899922"/>
                    </a:cubicBezTo>
                    <a:cubicBezTo>
                      <a:pt x="1791716" y="1395349"/>
                      <a:pt x="1391285" y="1797558"/>
                      <a:pt x="895858" y="1799844"/>
                    </a:cubicBezTo>
                    <a:cubicBezTo>
                      <a:pt x="400431" y="1797558"/>
                      <a:pt x="0" y="1395349"/>
                      <a:pt x="0" y="899922"/>
                    </a:cubicBezTo>
                    <a:cubicBezTo>
                      <a:pt x="0" y="404495"/>
                      <a:pt x="400431" y="2159"/>
                      <a:pt x="895858" y="0"/>
                    </a:cubicBezTo>
                    <a:close/>
                  </a:path>
                </a:pathLst>
              </a:custGeom>
              <a:solidFill>
                <a:srgbClr val="EFA452"/>
              </a:solidFill>
            </p:spPr>
          </p:sp>
        </p:grpSp>
        <p:sp>
          <p:nvSpPr>
            <p:cNvPr id="21" name="TextBox 21"/>
            <p:cNvSpPr txBox="1"/>
            <p:nvPr/>
          </p:nvSpPr>
          <p:spPr>
            <a:xfrm>
              <a:off x="9786426" y="7989475"/>
              <a:ext cx="7472874" cy="647700"/>
            </a:xfrm>
            <a:prstGeom prst="rect">
              <a:avLst/>
            </a:prstGeom>
          </p:spPr>
          <p:txBody>
            <a:bodyPr lIns="0" tIns="0" rIns="0" bIns="0" rtlCol="0" anchor="t">
              <a:spAutoFit/>
            </a:bodyPr>
            <a:lstStyle/>
            <a:p>
              <a:pPr algn="l">
                <a:lnSpc>
                  <a:spcPts val="5040"/>
                </a:lnSpc>
              </a:pPr>
              <a:r>
                <a:rPr lang="en-US" sz="4200" spc="126">
                  <a:solidFill>
                    <a:srgbClr val="5C5A5B"/>
                  </a:solidFill>
                  <a:latin typeface="Roboto"/>
                </a:rPr>
                <a:t>Time-based</a:t>
              </a:r>
            </a:p>
          </p:txBody>
        </p:sp>
        <p:sp>
          <p:nvSpPr>
            <p:cNvPr id="25" name="TextBox 25"/>
            <p:cNvSpPr txBox="1"/>
            <p:nvPr/>
          </p:nvSpPr>
          <p:spPr>
            <a:xfrm>
              <a:off x="7051370" y="7794945"/>
              <a:ext cx="2637722" cy="1053338"/>
            </a:xfrm>
            <a:prstGeom prst="rect">
              <a:avLst/>
            </a:prstGeom>
          </p:spPr>
          <p:txBody>
            <a:bodyPr lIns="0" tIns="0" rIns="0" bIns="0" rtlCol="0" anchor="t">
              <a:spAutoFit/>
            </a:bodyPr>
            <a:lstStyle/>
            <a:p>
              <a:pPr algn="ctr">
                <a:lnSpc>
                  <a:spcPts val="8616"/>
                </a:lnSpc>
              </a:pPr>
              <a:r>
                <a:rPr lang="en-US" sz="6155">
                  <a:solidFill>
                    <a:srgbClr val="FDFDFA"/>
                  </a:solidFill>
                  <a:latin typeface="Bebas Neue"/>
                </a:rPr>
                <a:t>T</a:t>
              </a:r>
            </a:p>
          </p:txBody>
        </p:sp>
      </p:grpSp>
      <p:grpSp>
        <p:nvGrpSpPr>
          <p:cNvPr id="28" name="Group 27"/>
          <p:cNvGrpSpPr/>
          <p:nvPr/>
        </p:nvGrpSpPr>
        <p:grpSpPr>
          <a:xfrm>
            <a:off x="7051370" y="2937694"/>
            <a:ext cx="10207930" cy="1349844"/>
            <a:chOff x="7051370" y="2937694"/>
            <a:chExt cx="10207930" cy="1349844"/>
          </a:xfrm>
        </p:grpSpPr>
        <p:grpSp>
          <p:nvGrpSpPr>
            <p:cNvPr id="5" name="Group 5"/>
            <p:cNvGrpSpPr/>
            <p:nvPr/>
          </p:nvGrpSpPr>
          <p:grpSpPr>
            <a:xfrm>
              <a:off x="7698321" y="2937694"/>
              <a:ext cx="1343821" cy="1349844"/>
              <a:chOff x="0" y="0"/>
              <a:chExt cx="1791761" cy="1799792"/>
            </a:xfrm>
          </p:grpSpPr>
          <p:sp>
            <p:nvSpPr>
              <p:cNvPr id="6" name="Freeform 6"/>
              <p:cNvSpPr/>
              <p:nvPr/>
            </p:nvSpPr>
            <p:spPr>
              <a:xfrm>
                <a:off x="0" y="0"/>
                <a:ext cx="1791716" cy="1799844"/>
              </a:xfrm>
              <a:custGeom>
                <a:avLst/>
                <a:gdLst/>
                <a:ahLst/>
                <a:cxnLst/>
                <a:rect l="l" t="t" r="r" b="b"/>
                <a:pathLst>
                  <a:path w="1791716" h="1799844">
                    <a:moveTo>
                      <a:pt x="895858" y="0"/>
                    </a:moveTo>
                    <a:cubicBezTo>
                      <a:pt x="1391285" y="2159"/>
                      <a:pt x="1791716" y="404495"/>
                      <a:pt x="1791716" y="899922"/>
                    </a:cubicBezTo>
                    <a:cubicBezTo>
                      <a:pt x="1791716" y="1395349"/>
                      <a:pt x="1391285" y="1797558"/>
                      <a:pt x="895858" y="1799844"/>
                    </a:cubicBezTo>
                    <a:cubicBezTo>
                      <a:pt x="400431" y="1797558"/>
                      <a:pt x="0" y="1395349"/>
                      <a:pt x="0" y="899922"/>
                    </a:cubicBezTo>
                    <a:cubicBezTo>
                      <a:pt x="0" y="404495"/>
                      <a:pt x="400431" y="2159"/>
                      <a:pt x="895858" y="0"/>
                    </a:cubicBezTo>
                    <a:close/>
                  </a:path>
                </a:pathLst>
              </a:custGeom>
              <a:solidFill>
                <a:srgbClr val="EFA452"/>
              </a:solidFill>
            </p:spPr>
          </p:sp>
        </p:grpSp>
        <p:sp>
          <p:nvSpPr>
            <p:cNvPr id="18" name="TextBox 18"/>
            <p:cNvSpPr txBox="1"/>
            <p:nvPr/>
          </p:nvSpPr>
          <p:spPr>
            <a:xfrm>
              <a:off x="9786426" y="3274479"/>
              <a:ext cx="7472874" cy="647700"/>
            </a:xfrm>
            <a:prstGeom prst="rect">
              <a:avLst/>
            </a:prstGeom>
          </p:spPr>
          <p:txBody>
            <a:bodyPr lIns="0" tIns="0" rIns="0" bIns="0" rtlCol="0" anchor="t">
              <a:spAutoFit/>
            </a:bodyPr>
            <a:lstStyle/>
            <a:p>
              <a:pPr algn="l">
                <a:lnSpc>
                  <a:spcPts val="5040"/>
                </a:lnSpc>
              </a:pPr>
              <a:r>
                <a:rPr lang="en-US" sz="4200" spc="126">
                  <a:solidFill>
                    <a:srgbClr val="5C5A5B"/>
                  </a:solidFill>
                  <a:latin typeface="Roboto"/>
                </a:rPr>
                <a:t>Measurable</a:t>
              </a:r>
            </a:p>
          </p:txBody>
        </p:sp>
        <p:sp>
          <p:nvSpPr>
            <p:cNvPr id="26" name="TextBox 26"/>
            <p:cNvSpPr txBox="1"/>
            <p:nvPr/>
          </p:nvSpPr>
          <p:spPr>
            <a:xfrm>
              <a:off x="7051370" y="3132843"/>
              <a:ext cx="2637722" cy="1053338"/>
            </a:xfrm>
            <a:prstGeom prst="rect">
              <a:avLst/>
            </a:prstGeom>
          </p:spPr>
          <p:txBody>
            <a:bodyPr lIns="0" tIns="0" rIns="0" bIns="0" rtlCol="0" anchor="t">
              <a:spAutoFit/>
            </a:bodyPr>
            <a:lstStyle/>
            <a:p>
              <a:pPr algn="ctr">
                <a:lnSpc>
                  <a:spcPts val="8616"/>
                </a:lnSpc>
              </a:pPr>
              <a:r>
                <a:rPr lang="en-US" sz="6155">
                  <a:solidFill>
                    <a:srgbClr val="FDFDFA"/>
                  </a:solidFill>
                  <a:latin typeface="Bebas Neue"/>
                </a:rPr>
                <a:t>M</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9769455" y="3076575"/>
            <a:ext cx="4114800" cy="4114800"/>
          </a:xfrm>
          <a:prstGeom prst="rect">
            <a:avLst/>
          </a:prstGeom>
        </p:spPr>
      </p:pic>
      <p:grpSp>
        <p:nvGrpSpPr>
          <p:cNvPr id="3" name="Group 3"/>
          <p:cNvGrpSpPr/>
          <p:nvPr/>
        </p:nvGrpSpPr>
        <p:grpSpPr>
          <a:xfrm>
            <a:off x="10074415" y="939171"/>
            <a:ext cx="3504881" cy="1767965"/>
            <a:chOff x="0" y="0"/>
            <a:chExt cx="4673175" cy="2357287"/>
          </a:xfrm>
        </p:grpSpPr>
        <p:sp>
          <p:nvSpPr>
            <p:cNvPr id="4" name="Freeform 4"/>
            <p:cNvSpPr/>
            <p:nvPr/>
          </p:nvSpPr>
          <p:spPr>
            <a:xfrm>
              <a:off x="0" y="0"/>
              <a:ext cx="4673137" cy="2357346"/>
            </a:xfrm>
            <a:custGeom>
              <a:avLst/>
              <a:gdLst/>
              <a:ahLst/>
              <a:cxnLst/>
              <a:rect l="l" t="t" r="r" b="b"/>
              <a:pathLst>
                <a:path w="4673137" h="2357346">
                  <a:moveTo>
                    <a:pt x="2336568" y="0"/>
                  </a:moveTo>
                  <a:cubicBezTo>
                    <a:pt x="3628693" y="2951"/>
                    <a:pt x="4673137" y="529692"/>
                    <a:pt x="4673137" y="1178670"/>
                  </a:cubicBezTo>
                  <a:cubicBezTo>
                    <a:pt x="4673137" y="1827648"/>
                    <a:pt x="3628693" y="2354389"/>
                    <a:pt x="2336568" y="2357346"/>
                  </a:cubicBezTo>
                  <a:cubicBezTo>
                    <a:pt x="1044444" y="2354389"/>
                    <a:pt x="0" y="1827534"/>
                    <a:pt x="0" y="1178670"/>
                  </a:cubicBezTo>
                  <a:cubicBezTo>
                    <a:pt x="0" y="529806"/>
                    <a:pt x="1044444" y="2951"/>
                    <a:pt x="2336568" y="0"/>
                  </a:cubicBezTo>
                  <a:close/>
                </a:path>
              </a:pathLst>
            </a:custGeom>
            <a:solidFill>
              <a:srgbClr val="EFA452"/>
            </a:solidFill>
          </p:spPr>
        </p:sp>
      </p:grpSp>
      <p:sp>
        <p:nvSpPr>
          <p:cNvPr id="5" name="TextBox 5"/>
          <p:cNvSpPr txBox="1"/>
          <p:nvPr/>
        </p:nvSpPr>
        <p:spPr>
          <a:xfrm>
            <a:off x="1028700" y="2943225"/>
            <a:ext cx="4626114" cy="4391025"/>
          </a:xfrm>
          <a:prstGeom prst="rect">
            <a:avLst/>
          </a:prstGeom>
        </p:spPr>
        <p:txBody>
          <a:bodyPr lIns="0" tIns="0" rIns="0" bIns="0" rtlCol="0" anchor="t">
            <a:spAutoFit/>
          </a:bodyPr>
          <a:lstStyle/>
          <a:p>
            <a:pPr algn="l">
              <a:lnSpc>
                <a:spcPts val="8640"/>
              </a:lnSpc>
            </a:pPr>
            <a:r>
              <a:rPr lang="en-US" sz="7200" spc="72">
                <a:solidFill>
                  <a:srgbClr val="99D3DD"/>
                </a:solidFill>
                <a:latin typeface="Roboto Bold"/>
              </a:rPr>
              <a:t>Steps to a successful spending plan</a:t>
            </a:r>
          </a:p>
        </p:txBody>
      </p:sp>
      <p:sp>
        <p:nvSpPr>
          <p:cNvPr id="6" name="TextBox 6"/>
          <p:cNvSpPr txBox="1"/>
          <p:nvPr/>
        </p:nvSpPr>
        <p:spPr>
          <a:xfrm>
            <a:off x="10379374" y="2640461"/>
            <a:ext cx="3504881" cy="514681"/>
          </a:xfrm>
          <a:prstGeom prst="rect">
            <a:avLst/>
          </a:prstGeom>
        </p:spPr>
        <p:txBody>
          <a:bodyPr lIns="0" tIns="0" rIns="0" bIns="0" rtlCol="0" anchor="t">
            <a:spAutoFit/>
          </a:bodyPr>
          <a:lstStyle/>
          <a:p>
            <a:pPr algn="ctr">
              <a:lnSpc>
                <a:spcPts val="4182"/>
              </a:lnSpc>
              <a:spcBef>
                <a:spcPct val="0"/>
              </a:spcBef>
            </a:pPr>
            <a:r>
              <a:rPr lang="en-US" sz="2988">
                <a:solidFill>
                  <a:srgbClr val="FDFDFA"/>
                </a:solidFill>
                <a:latin typeface="Roboto"/>
              </a:rPr>
              <a:t>List all income</a:t>
            </a:r>
          </a:p>
        </p:txBody>
      </p:sp>
      <p:sp>
        <p:nvSpPr>
          <p:cNvPr id="7" name="TextBox 7"/>
          <p:cNvSpPr txBox="1"/>
          <p:nvPr/>
        </p:nvSpPr>
        <p:spPr>
          <a:xfrm>
            <a:off x="10074415" y="1473570"/>
            <a:ext cx="3504881" cy="622967"/>
          </a:xfrm>
          <a:prstGeom prst="rect">
            <a:avLst/>
          </a:prstGeom>
        </p:spPr>
        <p:txBody>
          <a:bodyPr lIns="0" tIns="0" rIns="0" bIns="0" rtlCol="0" anchor="t">
            <a:spAutoFit/>
          </a:bodyPr>
          <a:lstStyle/>
          <a:p>
            <a:pPr algn="ctr">
              <a:lnSpc>
                <a:spcPts val="5039"/>
              </a:lnSpc>
              <a:spcBef>
                <a:spcPct val="0"/>
              </a:spcBef>
            </a:pPr>
            <a:r>
              <a:rPr lang="en-US" sz="3600">
                <a:solidFill>
                  <a:srgbClr val="FDFDFA"/>
                </a:solidFill>
                <a:latin typeface="Roboto"/>
              </a:rPr>
              <a:t>List all income</a:t>
            </a:r>
          </a:p>
        </p:txBody>
      </p:sp>
      <p:grpSp>
        <p:nvGrpSpPr>
          <p:cNvPr id="8" name="Group 8"/>
          <p:cNvGrpSpPr/>
          <p:nvPr/>
        </p:nvGrpSpPr>
        <p:grpSpPr>
          <a:xfrm>
            <a:off x="17686481" y="0"/>
            <a:ext cx="3230419" cy="10287000"/>
            <a:chOff x="0" y="0"/>
            <a:chExt cx="850810" cy="2709333"/>
          </a:xfrm>
        </p:grpSpPr>
        <p:sp>
          <p:nvSpPr>
            <p:cNvPr id="9" name="Freeform 9"/>
            <p:cNvSpPr/>
            <p:nvPr/>
          </p:nvSpPr>
          <p:spPr>
            <a:xfrm>
              <a:off x="0" y="0"/>
              <a:ext cx="850810" cy="2709333"/>
            </a:xfrm>
            <a:custGeom>
              <a:avLst/>
              <a:gdLst/>
              <a:ahLst/>
              <a:cxnLst/>
              <a:rect l="l" t="t" r="r" b="b"/>
              <a:pathLst>
                <a:path w="850810" h="2709333">
                  <a:moveTo>
                    <a:pt x="0" y="0"/>
                  </a:moveTo>
                  <a:lnTo>
                    <a:pt x="850810" y="0"/>
                  </a:lnTo>
                  <a:lnTo>
                    <a:pt x="850810" y="2709333"/>
                  </a:lnTo>
                  <a:lnTo>
                    <a:pt x="0" y="2709333"/>
                  </a:lnTo>
                  <a:close/>
                </a:path>
              </a:pathLst>
            </a:custGeom>
            <a:solidFill>
              <a:srgbClr val="B1CE50"/>
            </a:solidFill>
          </p:spPr>
        </p:sp>
        <p:sp>
          <p:nvSpPr>
            <p:cNvPr id="10" name="TextBox 10"/>
            <p:cNvSpPr txBox="1"/>
            <p:nvPr/>
          </p:nvSpPr>
          <p:spPr>
            <a:xfrm>
              <a:off x="0" y="-38100"/>
              <a:ext cx="812800" cy="850900"/>
            </a:xfrm>
            <a:prstGeom prst="rect">
              <a:avLst/>
            </a:prstGeom>
          </p:spPr>
          <p:txBody>
            <a:bodyPr lIns="50800" tIns="50800" rIns="50800" bIns="50800" rtlCol="0" anchor="ctr"/>
            <a:lstStyle/>
            <a:p>
              <a:pPr algn="ctr">
                <a:lnSpc>
                  <a:spcPts val="2520"/>
                </a:lnSpc>
              </a:pPr>
              <a:endParaRPr/>
            </a:p>
          </p:txBody>
        </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2394182"/>
            <a:ext cx="4626114" cy="4391025"/>
          </a:xfrm>
          <a:prstGeom prst="rect">
            <a:avLst/>
          </a:prstGeom>
        </p:spPr>
        <p:txBody>
          <a:bodyPr lIns="0" tIns="0" rIns="0" bIns="0" rtlCol="0" anchor="t">
            <a:spAutoFit/>
          </a:bodyPr>
          <a:lstStyle/>
          <a:p>
            <a:pPr algn="l">
              <a:lnSpc>
                <a:spcPts val="8640"/>
              </a:lnSpc>
            </a:pPr>
            <a:r>
              <a:rPr lang="en-US" sz="7200" spc="72">
                <a:solidFill>
                  <a:srgbClr val="99D3DD"/>
                </a:solidFill>
                <a:latin typeface="Roboto Bold"/>
              </a:rPr>
              <a:t>Steps to a successful spending plan</a:t>
            </a:r>
          </a:p>
        </p:txBody>
      </p:sp>
      <p:grpSp>
        <p:nvGrpSpPr>
          <p:cNvPr id="3" name="Group 3"/>
          <p:cNvGrpSpPr/>
          <p:nvPr/>
        </p:nvGrpSpPr>
        <p:grpSpPr>
          <a:xfrm>
            <a:off x="8694700" y="876300"/>
            <a:ext cx="3256433" cy="1978298"/>
            <a:chOff x="0" y="0"/>
            <a:chExt cx="4341911" cy="2637731"/>
          </a:xfrm>
        </p:grpSpPr>
        <p:sp>
          <p:nvSpPr>
            <p:cNvPr id="4" name="Freeform 4"/>
            <p:cNvSpPr/>
            <p:nvPr/>
          </p:nvSpPr>
          <p:spPr>
            <a:xfrm>
              <a:off x="0" y="0"/>
              <a:ext cx="4341876" cy="2637790"/>
            </a:xfrm>
            <a:custGeom>
              <a:avLst/>
              <a:gdLst/>
              <a:ahLst/>
              <a:cxnLst/>
              <a:rect l="l" t="t" r="r" b="b"/>
              <a:pathLst>
                <a:path w="4341876" h="2637790">
                  <a:moveTo>
                    <a:pt x="2170938" y="0"/>
                  </a:moveTo>
                  <a:cubicBezTo>
                    <a:pt x="3371469" y="3302"/>
                    <a:pt x="4341876" y="592709"/>
                    <a:pt x="4341876" y="1318895"/>
                  </a:cubicBezTo>
                  <a:cubicBezTo>
                    <a:pt x="4341876" y="2045081"/>
                    <a:pt x="3371469" y="2634488"/>
                    <a:pt x="2170938" y="2637790"/>
                  </a:cubicBezTo>
                  <a:cubicBezTo>
                    <a:pt x="970407" y="2634488"/>
                    <a:pt x="0" y="2044954"/>
                    <a:pt x="0" y="1318895"/>
                  </a:cubicBezTo>
                  <a:cubicBezTo>
                    <a:pt x="0" y="592836"/>
                    <a:pt x="970407" y="3302"/>
                    <a:pt x="2170938" y="0"/>
                  </a:cubicBezTo>
                  <a:close/>
                </a:path>
              </a:pathLst>
            </a:custGeom>
            <a:solidFill>
              <a:srgbClr val="EFA452"/>
            </a:solidFill>
          </p:spPr>
        </p:sp>
      </p:grpSp>
      <p:sp>
        <p:nvSpPr>
          <p:cNvPr id="5" name="TextBox 5"/>
          <p:cNvSpPr txBox="1"/>
          <p:nvPr/>
        </p:nvSpPr>
        <p:spPr>
          <a:xfrm>
            <a:off x="8299422" y="1553990"/>
            <a:ext cx="4080895" cy="622962"/>
          </a:xfrm>
          <a:prstGeom prst="rect">
            <a:avLst/>
          </a:prstGeom>
        </p:spPr>
        <p:txBody>
          <a:bodyPr lIns="0" tIns="0" rIns="0" bIns="0" rtlCol="0" anchor="t">
            <a:spAutoFit/>
          </a:bodyPr>
          <a:lstStyle/>
          <a:p>
            <a:pPr algn="ctr">
              <a:lnSpc>
                <a:spcPts val="5039"/>
              </a:lnSpc>
            </a:pPr>
            <a:r>
              <a:rPr lang="en-US" sz="3600" dirty="0">
                <a:solidFill>
                  <a:srgbClr val="FDFDFA"/>
                </a:solidFill>
                <a:latin typeface="Roboto"/>
              </a:rPr>
              <a:t>List all income</a:t>
            </a:r>
          </a:p>
        </p:txBody>
      </p:sp>
      <p:grpSp>
        <p:nvGrpSpPr>
          <p:cNvPr id="6" name="Group 6"/>
          <p:cNvGrpSpPr/>
          <p:nvPr/>
        </p:nvGrpSpPr>
        <p:grpSpPr>
          <a:xfrm>
            <a:off x="13792200" y="3848100"/>
            <a:ext cx="3276600" cy="2548876"/>
            <a:chOff x="0" y="0"/>
            <a:chExt cx="3755069" cy="2635128"/>
          </a:xfrm>
        </p:grpSpPr>
        <p:sp>
          <p:nvSpPr>
            <p:cNvPr id="7" name="Freeform 7"/>
            <p:cNvSpPr/>
            <p:nvPr/>
          </p:nvSpPr>
          <p:spPr>
            <a:xfrm>
              <a:off x="0" y="0"/>
              <a:ext cx="3755136" cy="2635123"/>
            </a:xfrm>
            <a:custGeom>
              <a:avLst/>
              <a:gdLst/>
              <a:ahLst/>
              <a:cxnLst/>
              <a:rect l="l" t="t" r="r" b="b"/>
              <a:pathLst>
                <a:path w="3755136" h="2635123">
                  <a:moveTo>
                    <a:pt x="1877568" y="0"/>
                  </a:moveTo>
                  <a:cubicBezTo>
                    <a:pt x="2915920" y="3302"/>
                    <a:pt x="3755136" y="592201"/>
                    <a:pt x="3755136" y="1317625"/>
                  </a:cubicBezTo>
                  <a:cubicBezTo>
                    <a:pt x="3755136" y="2043049"/>
                    <a:pt x="2915793" y="2631821"/>
                    <a:pt x="1877568" y="2635123"/>
                  </a:cubicBezTo>
                  <a:cubicBezTo>
                    <a:pt x="839216" y="2631821"/>
                    <a:pt x="0" y="2042922"/>
                    <a:pt x="0" y="1317625"/>
                  </a:cubicBezTo>
                  <a:cubicBezTo>
                    <a:pt x="0" y="592328"/>
                    <a:pt x="839216" y="3302"/>
                    <a:pt x="1877568" y="0"/>
                  </a:cubicBezTo>
                  <a:close/>
                </a:path>
              </a:pathLst>
            </a:custGeom>
            <a:solidFill>
              <a:srgbClr val="EFA452"/>
            </a:solidFill>
          </p:spPr>
        </p:sp>
      </p:grpSp>
      <p:sp>
        <p:nvSpPr>
          <p:cNvPr id="8" name="TextBox 8"/>
          <p:cNvSpPr txBox="1"/>
          <p:nvPr/>
        </p:nvSpPr>
        <p:spPr>
          <a:xfrm>
            <a:off x="14016066" y="4304700"/>
            <a:ext cx="2828925" cy="1878719"/>
          </a:xfrm>
          <a:prstGeom prst="rect">
            <a:avLst/>
          </a:prstGeom>
        </p:spPr>
        <p:txBody>
          <a:bodyPr lIns="0" tIns="0" rIns="0" bIns="0" rtlCol="0" anchor="t">
            <a:spAutoFit/>
          </a:bodyPr>
          <a:lstStyle/>
          <a:p>
            <a:pPr algn="ctr">
              <a:lnSpc>
                <a:spcPts val="5040"/>
              </a:lnSpc>
            </a:pPr>
            <a:r>
              <a:rPr lang="en-US" sz="3600" dirty="0" smtClean="0">
                <a:solidFill>
                  <a:srgbClr val="FDFDFA"/>
                </a:solidFill>
                <a:latin typeface="Roboto"/>
              </a:rPr>
              <a:t>Track and list </a:t>
            </a:r>
            <a:r>
              <a:rPr lang="en-US" sz="3600" dirty="0">
                <a:solidFill>
                  <a:srgbClr val="FDFDFA"/>
                </a:solidFill>
                <a:latin typeface="Roboto"/>
              </a:rPr>
              <a:t>ALL expenses</a:t>
            </a:r>
          </a:p>
        </p:txBody>
      </p:sp>
      <p:pic>
        <p:nvPicPr>
          <p:cNvPr id="9" name="Picture 9"/>
          <p:cNvPicPr>
            <a:picLocks noChangeAspect="1"/>
          </p:cNvPicPr>
          <p:nvPr/>
        </p:nvPicPr>
        <p:blipFill>
          <a:blip r:embed="rId3"/>
          <a:srcRect/>
          <a:stretch>
            <a:fillRect/>
          </a:stretch>
        </p:blipFill>
        <p:spPr>
          <a:xfrm>
            <a:off x="8265517" y="3186660"/>
            <a:ext cx="4114800" cy="4114800"/>
          </a:xfrm>
          <a:prstGeom prst="rect">
            <a:avLst/>
          </a:prstGeom>
        </p:spPr>
      </p:pic>
      <p:grpSp>
        <p:nvGrpSpPr>
          <p:cNvPr id="10" name="Group 10"/>
          <p:cNvGrpSpPr/>
          <p:nvPr/>
        </p:nvGrpSpPr>
        <p:grpSpPr>
          <a:xfrm>
            <a:off x="17686481" y="0"/>
            <a:ext cx="3230419" cy="10287000"/>
            <a:chOff x="0" y="0"/>
            <a:chExt cx="850810" cy="2709333"/>
          </a:xfrm>
        </p:grpSpPr>
        <p:sp>
          <p:nvSpPr>
            <p:cNvPr id="11" name="Freeform 11"/>
            <p:cNvSpPr/>
            <p:nvPr/>
          </p:nvSpPr>
          <p:spPr>
            <a:xfrm>
              <a:off x="0" y="0"/>
              <a:ext cx="850810" cy="2709333"/>
            </a:xfrm>
            <a:custGeom>
              <a:avLst/>
              <a:gdLst/>
              <a:ahLst/>
              <a:cxnLst/>
              <a:rect l="l" t="t" r="r" b="b"/>
              <a:pathLst>
                <a:path w="850810" h="2709333">
                  <a:moveTo>
                    <a:pt x="0" y="0"/>
                  </a:moveTo>
                  <a:lnTo>
                    <a:pt x="850810" y="0"/>
                  </a:lnTo>
                  <a:lnTo>
                    <a:pt x="850810" y="2709333"/>
                  </a:lnTo>
                  <a:lnTo>
                    <a:pt x="0" y="2709333"/>
                  </a:lnTo>
                  <a:close/>
                </a:path>
              </a:pathLst>
            </a:custGeom>
            <a:solidFill>
              <a:srgbClr val="B1CE50"/>
            </a:solidFill>
          </p:spPr>
        </p:sp>
        <p:sp>
          <p:nvSpPr>
            <p:cNvPr id="12" name="TextBox 12"/>
            <p:cNvSpPr txBox="1"/>
            <p:nvPr/>
          </p:nvSpPr>
          <p:spPr>
            <a:xfrm>
              <a:off x="0" y="-38100"/>
              <a:ext cx="812800" cy="850900"/>
            </a:xfrm>
            <a:prstGeom prst="rect">
              <a:avLst/>
            </a:prstGeom>
          </p:spPr>
          <p:txBody>
            <a:bodyPr lIns="50800" tIns="50800" rIns="50800" bIns="50800" rtlCol="0" anchor="ctr"/>
            <a:lstStyle/>
            <a:p>
              <a:pPr algn="ctr">
                <a:lnSpc>
                  <a:spcPts val="2520"/>
                </a:lnSpc>
              </a:pPr>
              <a:endParaRPr/>
            </a:p>
          </p:txBody>
        </p:sp>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9852739" y="491956"/>
            <a:ext cx="789381" cy="789381"/>
          </a:xfrm>
          <a:prstGeom prst="rect">
            <a:avLst/>
          </a:prstGeom>
        </p:spPr>
      </p:pic>
      <p:pic>
        <p:nvPicPr>
          <p:cNvPr id="3" name="Picture 3"/>
          <p:cNvPicPr>
            <a:picLocks noChangeAspect="1"/>
          </p:cNvPicPr>
          <p:nvPr/>
        </p:nvPicPr>
        <p:blipFill>
          <a:blip r:embed="rId3"/>
          <a:srcRect/>
          <a:stretch>
            <a:fillRect/>
          </a:stretch>
        </p:blipFill>
        <p:spPr>
          <a:xfrm>
            <a:off x="9852738" y="3617828"/>
            <a:ext cx="789381" cy="789381"/>
          </a:xfrm>
          <a:prstGeom prst="rect">
            <a:avLst/>
          </a:prstGeom>
        </p:spPr>
      </p:pic>
      <p:pic>
        <p:nvPicPr>
          <p:cNvPr id="4" name="Picture 4"/>
          <p:cNvPicPr>
            <a:picLocks noChangeAspect="1"/>
          </p:cNvPicPr>
          <p:nvPr/>
        </p:nvPicPr>
        <p:blipFill>
          <a:blip r:embed="rId3"/>
          <a:srcRect/>
          <a:stretch>
            <a:fillRect/>
          </a:stretch>
        </p:blipFill>
        <p:spPr>
          <a:xfrm>
            <a:off x="9852738" y="6743700"/>
            <a:ext cx="789381" cy="789381"/>
          </a:xfrm>
          <a:prstGeom prst="rect">
            <a:avLst/>
          </a:prstGeom>
        </p:spPr>
      </p:pic>
      <p:pic>
        <p:nvPicPr>
          <p:cNvPr id="5" name="Picture 5"/>
          <p:cNvPicPr>
            <a:picLocks noChangeAspect="1"/>
          </p:cNvPicPr>
          <p:nvPr/>
        </p:nvPicPr>
        <p:blipFill>
          <a:blip r:embed="rId4"/>
          <a:srcRect t="3581" r="22" b="10606"/>
          <a:stretch>
            <a:fillRect/>
          </a:stretch>
        </p:blipFill>
        <p:spPr>
          <a:xfrm>
            <a:off x="0" y="0"/>
            <a:ext cx="9691955" cy="8216140"/>
          </a:xfrm>
          <a:prstGeom prst="rect">
            <a:avLst/>
          </a:prstGeom>
        </p:spPr>
      </p:pic>
      <p:grpSp>
        <p:nvGrpSpPr>
          <p:cNvPr id="6" name="Group 6"/>
          <p:cNvGrpSpPr/>
          <p:nvPr/>
        </p:nvGrpSpPr>
        <p:grpSpPr>
          <a:xfrm>
            <a:off x="0" y="8216140"/>
            <a:ext cx="9691955" cy="3086100"/>
            <a:chOff x="0" y="0"/>
            <a:chExt cx="2552614" cy="812800"/>
          </a:xfrm>
        </p:grpSpPr>
        <p:sp>
          <p:nvSpPr>
            <p:cNvPr id="7" name="Freeform 7"/>
            <p:cNvSpPr/>
            <p:nvPr/>
          </p:nvSpPr>
          <p:spPr>
            <a:xfrm>
              <a:off x="0" y="0"/>
              <a:ext cx="2552614" cy="812800"/>
            </a:xfrm>
            <a:custGeom>
              <a:avLst/>
              <a:gdLst/>
              <a:ahLst/>
              <a:cxnLst/>
              <a:rect l="l" t="t" r="r" b="b"/>
              <a:pathLst>
                <a:path w="2552614" h="812800">
                  <a:moveTo>
                    <a:pt x="0" y="0"/>
                  </a:moveTo>
                  <a:lnTo>
                    <a:pt x="2552614" y="0"/>
                  </a:lnTo>
                  <a:lnTo>
                    <a:pt x="2552614" y="812800"/>
                  </a:lnTo>
                  <a:lnTo>
                    <a:pt x="0" y="812800"/>
                  </a:lnTo>
                  <a:close/>
                </a:path>
              </a:pathLst>
            </a:custGeom>
            <a:solidFill>
              <a:srgbClr val="99D3DD"/>
            </a:solidFill>
          </p:spPr>
        </p:sp>
        <p:sp>
          <p:nvSpPr>
            <p:cNvPr id="8" name="TextBox 8"/>
            <p:cNvSpPr txBox="1"/>
            <p:nvPr/>
          </p:nvSpPr>
          <p:spPr>
            <a:xfrm>
              <a:off x="0" y="-38100"/>
              <a:ext cx="812800" cy="850900"/>
            </a:xfrm>
            <a:prstGeom prst="rect">
              <a:avLst/>
            </a:prstGeom>
          </p:spPr>
          <p:txBody>
            <a:bodyPr lIns="50800" tIns="50800" rIns="50800" bIns="50800" rtlCol="0" anchor="ctr"/>
            <a:lstStyle/>
            <a:p>
              <a:pPr algn="ctr">
                <a:lnSpc>
                  <a:spcPts val="2520"/>
                </a:lnSpc>
              </a:pPr>
              <a:endParaRPr/>
            </a:p>
          </p:txBody>
        </p:sp>
      </p:grpSp>
      <p:sp>
        <p:nvSpPr>
          <p:cNvPr id="9" name="TextBox 9"/>
          <p:cNvSpPr txBox="1"/>
          <p:nvPr/>
        </p:nvSpPr>
        <p:spPr>
          <a:xfrm>
            <a:off x="13254863" y="1281337"/>
            <a:ext cx="2084666" cy="340995"/>
          </a:xfrm>
          <a:prstGeom prst="rect">
            <a:avLst/>
          </a:prstGeom>
        </p:spPr>
        <p:txBody>
          <a:bodyPr lIns="0" tIns="0" rIns="0" bIns="0" rtlCol="0" anchor="t">
            <a:spAutoFit/>
          </a:bodyPr>
          <a:lstStyle/>
          <a:p>
            <a:pPr algn="ctr">
              <a:lnSpc>
                <a:spcPts val="2520"/>
              </a:lnSpc>
            </a:pPr>
            <a:r>
              <a:rPr lang="en-US" sz="1800">
                <a:solidFill>
                  <a:srgbClr val="FFFFFF"/>
                </a:solidFill>
                <a:latin typeface="Montserrat Classic"/>
              </a:rPr>
              <a:t>Add a subheading</a:t>
            </a:r>
          </a:p>
        </p:txBody>
      </p:sp>
      <p:sp>
        <p:nvSpPr>
          <p:cNvPr id="10" name="TextBox 10"/>
          <p:cNvSpPr txBox="1"/>
          <p:nvPr/>
        </p:nvSpPr>
        <p:spPr>
          <a:xfrm>
            <a:off x="10802905" y="435881"/>
            <a:ext cx="7584168" cy="2821285"/>
          </a:xfrm>
          <a:prstGeom prst="rect">
            <a:avLst/>
          </a:prstGeom>
        </p:spPr>
        <p:txBody>
          <a:bodyPr lIns="0" tIns="0" rIns="0" bIns="0" rtlCol="0" anchor="t">
            <a:spAutoFit/>
          </a:bodyPr>
          <a:lstStyle/>
          <a:p>
            <a:pPr algn="l">
              <a:lnSpc>
                <a:spcPts val="5536"/>
              </a:lnSpc>
            </a:pPr>
            <a:r>
              <a:rPr lang="en-US" sz="3954" dirty="0">
                <a:solidFill>
                  <a:srgbClr val="5C5A5B"/>
                </a:solidFill>
                <a:latin typeface="Roboto Bold"/>
              </a:rPr>
              <a:t>List all hard monthly </a:t>
            </a:r>
            <a:r>
              <a:rPr lang="en-US" sz="3954" dirty="0" smtClean="0">
                <a:solidFill>
                  <a:srgbClr val="5C5A5B"/>
                </a:solidFill>
                <a:latin typeface="Roboto Bold"/>
              </a:rPr>
              <a:t>expenses</a:t>
            </a:r>
          </a:p>
          <a:p>
            <a:pPr marL="571500" indent="-571500" algn="l">
              <a:lnSpc>
                <a:spcPts val="5536"/>
              </a:lnSpc>
              <a:buFont typeface="Arial" panose="020B0604020202020204" pitchFamily="34" charset="0"/>
              <a:buChar char="•"/>
            </a:pPr>
            <a:r>
              <a:rPr lang="en-US" sz="2800" dirty="0" smtClean="0">
                <a:solidFill>
                  <a:srgbClr val="5C5A5B"/>
                </a:solidFill>
                <a:latin typeface="Roboto Bold"/>
              </a:rPr>
              <a:t>Rent/Mortgage</a:t>
            </a:r>
          </a:p>
          <a:p>
            <a:pPr marL="571500" indent="-571500" algn="l">
              <a:lnSpc>
                <a:spcPts val="5536"/>
              </a:lnSpc>
              <a:buFont typeface="Arial" panose="020B0604020202020204" pitchFamily="34" charset="0"/>
              <a:buChar char="•"/>
            </a:pPr>
            <a:r>
              <a:rPr lang="en-US" sz="2800" dirty="0" smtClean="0">
                <a:solidFill>
                  <a:srgbClr val="5C5A5B"/>
                </a:solidFill>
                <a:latin typeface="Roboto Bold"/>
              </a:rPr>
              <a:t>Loan Payments</a:t>
            </a:r>
          </a:p>
          <a:p>
            <a:pPr marL="571500" indent="-571500" algn="l">
              <a:lnSpc>
                <a:spcPts val="5536"/>
              </a:lnSpc>
              <a:buFont typeface="Arial" panose="020B0604020202020204" pitchFamily="34" charset="0"/>
              <a:buChar char="•"/>
            </a:pPr>
            <a:r>
              <a:rPr lang="en-US" sz="2800" dirty="0" smtClean="0">
                <a:solidFill>
                  <a:srgbClr val="5C5A5B"/>
                </a:solidFill>
                <a:latin typeface="Roboto Bold"/>
              </a:rPr>
              <a:t>Subscription Services/Cable</a:t>
            </a:r>
            <a:endParaRPr lang="en-US" sz="2800" dirty="0">
              <a:solidFill>
                <a:srgbClr val="5C5A5B"/>
              </a:solidFill>
              <a:latin typeface="Roboto Bold"/>
            </a:endParaRPr>
          </a:p>
        </p:txBody>
      </p:sp>
      <p:sp>
        <p:nvSpPr>
          <p:cNvPr id="12" name="TextBox 12"/>
          <p:cNvSpPr txBox="1"/>
          <p:nvPr/>
        </p:nvSpPr>
        <p:spPr>
          <a:xfrm>
            <a:off x="10802902" y="3531808"/>
            <a:ext cx="7584168" cy="2821285"/>
          </a:xfrm>
          <a:prstGeom prst="rect">
            <a:avLst/>
          </a:prstGeom>
        </p:spPr>
        <p:txBody>
          <a:bodyPr lIns="0" tIns="0" rIns="0" bIns="0" rtlCol="0" anchor="t">
            <a:spAutoFit/>
          </a:bodyPr>
          <a:lstStyle/>
          <a:p>
            <a:pPr algn="l">
              <a:lnSpc>
                <a:spcPts val="5536"/>
              </a:lnSpc>
            </a:pPr>
            <a:r>
              <a:rPr lang="en-US" sz="3954" dirty="0">
                <a:solidFill>
                  <a:srgbClr val="5C5A5B"/>
                </a:solidFill>
                <a:latin typeface="Roboto Bold"/>
              </a:rPr>
              <a:t>List all soft or variable </a:t>
            </a:r>
            <a:r>
              <a:rPr lang="en-US" sz="3954" dirty="0" smtClean="0">
                <a:solidFill>
                  <a:srgbClr val="5C5A5B"/>
                </a:solidFill>
                <a:latin typeface="Roboto Bold"/>
              </a:rPr>
              <a:t>expenses</a:t>
            </a:r>
          </a:p>
          <a:p>
            <a:pPr marL="571500" indent="-571500" algn="l">
              <a:lnSpc>
                <a:spcPts val="5536"/>
              </a:lnSpc>
              <a:buFont typeface="Arial" panose="020B0604020202020204" pitchFamily="34" charset="0"/>
              <a:buChar char="•"/>
            </a:pPr>
            <a:r>
              <a:rPr lang="en-US" sz="2800" dirty="0" smtClean="0">
                <a:solidFill>
                  <a:srgbClr val="5C5A5B"/>
                </a:solidFill>
                <a:latin typeface="Roboto Bold"/>
              </a:rPr>
              <a:t>Groceries</a:t>
            </a:r>
          </a:p>
          <a:p>
            <a:pPr marL="571500" indent="-571500" algn="l">
              <a:lnSpc>
                <a:spcPts val="5536"/>
              </a:lnSpc>
              <a:buFont typeface="Arial" panose="020B0604020202020204" pitchFamily="34" charset="0"/>
              <a:buChar char="•"/>
            </a:pPr>
            <a:r>
              <a:rPr lang="en-US" sz="2800" dirty="0" smtClean="0">
                <a:solidFill>
                  <a:srgbClr val="5C5A5B"/>
                </a:solidFill>
                <a:latin typeface="Roboto Bold"/>
              </a:rPr>
              <a:t>Gas</a:t>
            </a:r>
          </a:p>
          <a:p>
            <a:pPr marL="571500" indent="-571500" algn="l">
              <a:lnSpc>
                <a:spcPts val="5536"/>
              </a:lnSpc>
              <a:buFont typeface="Arial" panose="020B0604020202020204" pitchFamily="34" charset="0"/>
              <a:buChar char="•"/>
            </a:pPr>
            <a:r>
              <a:rPr lang="en-US" sz="2800" dirty="0" smtClean="0">
                <a:solidFill>
                  <a:srgbClr val="5C5A5B"/>
                </a:solidFill>
                <a:latin typeface="Roboto Bold"/>
              </a:rPr>
              <a:t>Utilities</a:t>
            </a:r>
            <a:endParaRPr lang="en-US" sz="2800" dirty="0">
              <a:solidFill>
                <a:srgbClr val="5C5A5B"/>
              </a:solidFill>
              <a:latin typeface="Roboto Bold"/>
            </a:endParaRPr>
          </a:p>
        </p:txBody>
      </p:sp>
      <p:sp>
        <p:nvSpPr>
          <p:cNvPr id="13" name="TextBox 13"/>
          <p:cNvSpPr txBox="1"/>
          <p:nvPr/>
        </p:nvSpPr>
        <p:spPr>
          <a:xfrm>
            <a:off x="13099266" y="5892316"/>
            <a:ext cx="2084666" cy="335280"/>
          </a:xfrm>
          <a:prstGeom prst="rect">
            <a:avLst/>
          </a:prstGeom>
        </p:spPr>
        <p:txBody>
          <a:bodyPr lIns="0" tIns="0" rIns="0" bIns="0" rtlCol="0" anchor="t">
            <a:spAutoFit/>
          </a:bodyPr>
          <a:lstStyle/>
          <a:p>
            <a:pPr algn="ctr">
              <a:lnSpc>
                <a:spcPts val="2520"/>
              </a:lnSpc>
            </a:pPr>
            <a:r>
              <a:rPr lang="en-US" sz="1800">
                <a:solidFill>
                  <a:srgbClr val="FFFFFF"/>
                </a:solidFill>
                <a:latin typeface="Montserrat Classic"/>
              </a:rPr>
              <a:t>Add a subheading</a:t>
            </a:r>
          </a:p>
        </p:txBody>
      </p:sp>
      <p:sp>
        <p:nvSpPr>
          <p:cNvPr id="14" name="TextBox 14"/>
          <p:cNvSpPr txBox="1"/>
          <p:nvPr/>
        </p:nvSpPr>
        <p:spPr>
          <a:xfrm>
            <a:off x="10802905" y="6627736"/>
            <a:ext cx="7584168" cy="3526606"/>
          </a:xfrm>
          <a:prstGeom prst="rect">
            <a:avLst/>
          </a:prstGeom>
        </p:spPr>
        <p:txBody>
          <a:bodyPr lIns="0" tIns="0" rIns="0" bIns="0" rtlCol="0" anchor="t">
            <a:spAutoFit/>
          </a:bodyPr>
          <a:lstStyle/>
          <a:p>
            <a:pPr algn="l">
              <a:lnSpc>
                <a:spcPts val="5536"/>
              </a:lnSpc>
            </a:pPr>
            <a:r>
              <a:rPr lang="en-US" sz="3954" dirty="0">
                <a:solidFill>
                  <a:srgbClr val="5C5A5B"/>
                </a:solidFill>
                <a:latin typeface="Roboto Bold"/>
              </a:rPr>
              <a:t>List periodic or occasional </a:t>
            </a:r>
            <a:r>
              <a:rPr lang="en-US" sz="3954" dirty="0" smtClean="0">
                <a:solidFill>
                  <a:srgbClr val="5C5A5B"/>
                </a:solidFill>
                <a:latin typeface="Roboto Bold"/>
              </a:rPr>
              <a:t>expenses</a:t>
            </a:r>
          </a:p>
          <a:p>
            <a:pPr marL="571500" indent="-571500" algn="l">
              <a:lnSpc>
                <a:spcPts val="5536"/>
              </a:lnSpc>
              <a:buFont typeface="Arial" panose="020B0604020202020204" pitchFamily="34" charset="0"/>
              <a:buChar char="•"/>
            </a:pPr>
            <a:r>
              <a:rPr lang="en-US" sz="2800" dirty="0" smtClean="0">
                <a:solidFill>
                  <a:srgbClr val="5C5A5B"/>
                </a:solidFill>
                <a:latin typeface="Roboto Bold"/>
              </a:rPr>
              <a:t>Birthday Gifts</a:t>
            </a:r>
          </a:p>
          <a:p>
            <a:pPr marL="571500" indent="-571500" algn="l">
              <a:lnSpc>
                <a:spcPts val="5536"/>
              </a:lnSpc>
              <a:buFont typeface="Arial" panose="020B0604020202020204" pitchFamily="34" charset="0"/>
              <a:buChar char="•"/>
            </a:pPr>
            <a:r>
              <a:rPr lang="en-US" sz="2800" dirty="0" smtClean="0">
                <a:solidFill>
                  <a:srgbClr val="5C5A5B"/>
                </a:solidFill>
                <a:latin typeface="Roboto Bold"/>
              </a:rPr>
              <a:t>Clothing</a:t>
            </a:r>
          </a:p>
          <a:p>
            <a:pPr marL="571500" indent="-571500" algn="l">
              <a:lnSpc>
                <a:spcPts val="5536"/>
              </a:lnSpc>
              <a:buFont typeface="Arial" panose="020B0604020202020204" pitchFamily="34" charset="0"/>
              <a:buChar char="•"/>
            </a:pPr>
            <a:r>
              <a:rPr lang="en-US" sz="2800" dirty="0" smtClean="0">
                <a:solidFill>
                  <a:srgbClr val="5C5A5B"/>
                </a:solidFill>
                <a:latin typeface="Roboto Bold"/>
              </a:rPr>
              <a:t>Repairs</a:t>
            </a:r>
            <a:endParaRPr lang="en-US" sz="2800" dirty="0">
              <a:solidFill>
                <a:srgbClr val="5C5A5B"/>
              </a:solidFill>
              <a:latin typeface="Roboto Bold"/>
            </a:endParaRPr>
          </a:p>
        </p:txBody>
      </p:sp>
      <p:sp>
        <p:nvSpPr>
          <p:cNvPr id="15" name="TextBox 15"/>
          <p:cNvSpPr txBox="1"/>
          <p:nvPr/>
        </p:nvSpPr>
        <p:spPr>
          <a:xfrm>
            <a:off x="1577022" y="8500129"/>
            <a:ext cx="6537911" cy="1085825"/>
          </a:xfrm>
          <a:prstGeom prst="rect">
            <a:avLst/>
          </a:prstGeom>
        </p:spPr>
        <p:txBody>
          <a:bodyPr lIns="0" tIns="0" rIns="0" bIns="0" rtlCol="0" anchor="t">
            <a:spAutoFit/>
          </a:bodyPr>
          <a:lstStyle/>
          <a:p>
            <a:pPr algn="ctr">
              <a:lnSpc>
                <a:spcPts val="8999"/>
              </a:lnSpc>
            </a:pPr>
            <a:r>
              <a:rPr lang="en-US" sz="5998" spc="59" dirty="0">
                <a:solidFill>
                  <a:srgbClr val="FFFFFF"/>
                </a:solidFill>
                <a:latin typeface="Roboto Bold"/>
              </a:rPr>
              <a:t>List ALL Expenses</a:t>
            </a:r>
          </a:p>
        </p:txBody>
      </p:sp>
    </p:spTree>
    <p:extLst>
      <p:ext uri="{BB962C8B-B14F-4D97-AF65-F5344CB8AC3E}">
        <p14:creationId xmlns:p14="http://schemas.microsoft.com/office/powerpoint/2010/main" val="12833088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15825" b="27924"/>
          <a:stretch>
            <a:fillRect/>
          </a:stretch>
        </p:blipFill>
        <p:spPr>
          <a:xfrm>
            <a:off x="0" y="0"/>
            <a:ext cx="18288000" cy="10287000"/>
          </a:xfrm>
          <a:prstGeom prst="rect">
            <a:avLst/>
          </a:prstGeom>
        </p:spPr>
      </p:pic>
      <p:grpSp>
        <p:nvGrpSpPr>
          <p:cNvPr id="3" name="Group 3"/>
          <p:cNvGrpSpPr/>
          <p:nvPr/>
        </p:nvGrpSpPr>
        <p:grpSpPr>
          <a:xfrm>
            <a:off x="0" y="0"/>
            <a:ext cx="18288000" cy="10287000"/>
            <a:chOff x="0" y="0"/>
            <a:chExt cx="4816593" cy="2709333"/>
          </a:xfrm>
        </p:grpSpPr>
        <p:sp>
          <p:nvSpPr>
            <p:cNvPr id="4" name="Freeform 4"/>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B1CE50"/>
            </a:solidFill>
          </p:spPr>
        </p:sp>
        <p:sp>
          <p:nvSpPr>
            <p:cNvPr id="5" name="TextBox 5"/>
            <p:cNvSpPr txBox="1"/>
            <p:nvPr/>
          </p:nvSpPr>
          <p:spPr>
            <a:xfrm>
              <a:off x="0" y="-38100"/>
              <a:ext cx="812800" cy="850900"/>
            </a:xfrm>
            <a:prstGeom prst="rect">
              <a:avLst/>
            </a:prstGeom>
          </p:spPr>
          <p:txBody>
            <a:bodyPr lIns="50800" tIns="50800" rIns="50800" bIns="50800" rtlCol="0" anchor="ctr"/>
            <a:lstStyle/>
            <a:p>
              <a:pPr algn="ctr">
                <a:lnSpc>
                  <a:spcPts val="2520"/>
                </a:lnSpc>
              </a:pPr>
              <a:endParaRPr/>
            </a:p>
          </p:txBody>
        </p:sp>
      </p:grpSp>
      <p:pic>
        <p:nvPicPr>
          <p:cNvPr id="6" name="Picture 6"/>
          <p:cNvPicPr>
            <a:picLocks noChangeAspect="1"/>
          </p:cNvPicPr>
          <p:nvPr/>
        </p:nvPicPr>
        <p:blipFill>
          <a:blip r:embed="rId4"/>
          <a:srcRect/>
          <a:stretch>
            <a:fillRect/>
          </a:stretch>
        </p:blipFill>
        <p:spPr>
          <a:xfrm>
            <a:off x="1830967" y="1028700"/>
            <a:ext cx="14626066" cy="8229600"/>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437</TotalTime>
  <Words>2012</Words>
  <Application>Microsoft Office PowerPoint</Application>
  <PresentationFormat>Custom</PresentationFormat>
  <Paragraphs>271</Paragraphs>
  <Slides>36</Slides>
  <Notes>9</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36</vt:i4>
      </vt:variant>
    </vt:vector>
  </HeadingPairs>
  <TitlesOfParts>
    <vt:vector size="47" baseType="lpstr">
      <vt:lpstr>Arial</vt:lpstr>
      <vt:lpstr>Montserrat Classic</vt:lpstr>
      <vt:lpstr>Open Sans Bold</vt:lpstr>
      <vt:lpstr>Roboto</vt:lpstr>
      <vt:lpstr>Canva Sans Bold</vt:lpstr>
      <vt:lpstr>Canva Sans</vt:lpstr>
      <vt:lpstr>League Spartan</vt:lpstr>
      <vt:lpstr>Bebas Neue</vt:lpstr>
      <vt:lpstr>Calibri</vt:lpstr>
      <vt:lpstr>Roboto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 in Progress</dc:title>
  <dc:creator>Lisette Sangster</dc:creator>
  <cp:lastModifiedBy>Timothy M. Clavin</cp:lastModifiedBy>
  <cp:revision>31</cp:revision>
  <dcterms:created xsi:type="dcterms:W3CDTF">2006-08-16T00:00:00Z</dcterms:created>
  <dcterms:modified xsi:type="dcterms:W3CDTF">2025-03-20T15:28:21Z</dcterms:modified>
  <dc:identifier>DAFXjur1uPw</dc:identifier>
</cp:coreProperties>
</file>