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38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17147-8F27-4030-ADFF-83E0F6E8AF09}" v="4" dt="2025-03-27T19:23:06.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mel, Leah" userId="1aa6f9a2-5b3b-4a05-a30c-1c85d19dca76" providerId="ADAL" clId="{8C017147-8F27-4030-ADFF-83E0F6E8AF09}"/>
    <pc:docChg chg="custSel delSld modSld delMainMaster">
      <pc:chgData name="Hammel, Leah" userId="1aa6f9a2-5b3b-4a05-a30c-1c85d19dca76" providerId="ADAL" clId="{8C017147-8F27-4030-ADFF-83E0F6E8AF09}" dt="2025-04-11T19:20:54.888" v="291" actId="20577"/>
      <pc:docMkLst>
        <pc:docMk/>
      </pc:docMkLst>
      <pc:sldChg chg="del">
        <pc:chgData name="Hammel, Leah" userId="1aa6f9a2-5b3b-4a05-a30c-1c85d19dca76" providerId="ADAL" clId="{8C017147-8F27-4030-ADFF-83E0F6E8AF09}" dt="2025-03-17T18:15:58.182" v="232" actId="2696"/>
        <pc:sldMkLst>
          <pc:docMk/>
          <pc:sldMk cId="2637831933" sldId="256"/>
        </pc:sldMkLst>
      </pc:sldChg>
      <pc:sldChg chg="addSp delSp modSp mod">
        <pc:chgData name="Hammel, Leah" userId="1aa6f9a2-5b3b-4a05-a30c-1c85d19dca76" providerId="ADAL" clId="{8C017147-8F27-4030-ADFF-83E0F6E8AF09}" dt="2025-04-11T19:20:54.888" v="291" actId="20577"/>
        <pc:sldMkLst>
          <pc:docMk/>
          <pc:sldMk cId="3515108489" sldId="381"/>
        </pc:sldMkLst>
        <pc:spChg chg="mod">
          <ac:chgData name="Hammel, Leah" userId="1aa6f9a2-5b3b-4a05-a30c-1c85d19dca76" providerId="ADAL" clId="{8C017147-8F27-4030-ADFF-83E0F6E8AF09}" dt="2025-03-17T18:15:48.251" v="231" actId="113"/>
          <ac:spMkLst>
            <pc:docMk/>
            <pc:sldMk cId="3515108489" sldId="381"/>
            <ac:spMk id="5" creationId="{C1149519-A832-B804-2705-3E5E63D36F1C}"/>
          </ac:spMkLst>
        </pc:spChg>
        <pc:spChg chg="mod">
          <ac:chgData name="Hammel, Leah" userId="1aa6f9a2-5b3b-4a05-a30c-1c85d19dca76" providerId="ADAL" clId="{8C017147-8F27-4030-ADFF-83E0F6E8AF09}" dt="2025-04-11T19:20:54.888" v="291" actId="20577"/>
          <ac:spMkLst>
            <pc:docMk/>
            <pc:sldMk cId="3515108489" sldId="381"/>
            <ac:spMk id="7" creationId="{912BA10F-3E4B-9288-FC61-5BBB2C70DF7A}"/>
          </ac:spMkLst>
        </pc:spChg>
        <pc:spChg chg="add mod">
          <ac:chgData name="Hammel, Leah" userId="1aa6f9a2-5b3b-4a05-a30c-1c85d19dca76" providerId="ADAL" clId="{8C017147-8F27-4030-ADFF-83E0F6E8AF09}" dt="2025-04-11T19:20:46.242" v="288" actId="1076"/>
          <ac:spMkLst>
            <pc:docMk/>
            <pc:sldMk cId="3515108489" sldId="381"/>
            <ac:spMk id="13" creationId="{EF6E5B6A-D8BA-47D6-59F0-9D0ED503227B}"/>
          </ac:spMkLst>
        </pc:spChg>
      </pc:sldChg>
      <pc:sldMasterChg chg="del delSldLayout">
        <pc:chgData name="Hammel, Leah" userId="1aa6f9a2-5b3b-4a05-a30c-1c85d19dca76" providerId="ADAL" clId="{8C017147-8F27-4030-ADFF-83E0F6E8AF09}" dt="2025-03-17T18:15:58.182" v="232" actId="2696"/>
        <pc:sldMasterMkLst>
          <pc:docMk/>
          <pc:sldMasterMk cId="3628859841" sldId="2147483648"/>
        </pc:sldMasterMkLst>
        <pc:sldLayoutChg chg="del">
          <pc:chgData name="Hammel, Leah" userId="1aa6f9a2-5b3b-4a05-a30c-1c85d19dca76" providerId="ADAL" clId="{8C017147-8F27-4030-ADFF-83E0F6E8AF09}" dt="2025-03-17T18:15:58.182" v="232" actId="2696"/>
          <pc:sldLayoutMkLst>
            <pc:docMk/>
            <pc:sldMasterMk cId="3628859841" sldId="2147483648"/>
            <pc:sldLayoutMk cId="518777568" sldId="2147483649"/>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3245944662" sldId="2147483650"/>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3792726089" sldId="2147483651"/>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3791001426" sldId="2147483652"/>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3915518152" sldId="2147483653"/>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3649131541" sldId="2147483654"/>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2257593209" sldId="2147483655"/>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3331416536" sldId="2147483656"/>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2424081841" sldId="2147483657"/>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2430734739" sldId="2147483658"/>
          </pc:sldLayoutMkLst>
        </pc:sldLayoutChg>
        <pc:sldLayoutChg chg="del">
          <pc:chgData name="Hammel, Leah" userId="1aa6f9a2-5b3b-4a05-a30c-1c85d19dca76" providerId="ADAL" clId="{8C017147-8F27-4030-ADFF-83E0F6E8AF09}" dt="2025-03-17T18:15:58.182" v="232" actId="2696"/>
          <pc:sldLayoutMkLst>
            <pc:docMk/>
            <pc:sldMasterMk cId="3628859841" sldId="2147483648"/>
            <pc:sldLayoutMk cId="358818036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438D7-0D4B-4B8E-AA55-BFD16EF80E1F}"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759CD-0E40-4CDD-B965-928EDE2470BB}" type="slidenum">
              <a:rPr lang="en-US" smtClean="0"/>
              <a:t>‹#›</a:t>
            </a:fld>
            <a:endParaRPr lang="en-US"/>
          </a:p>
        </p:txBody>
      </p:sp>
    </p:spTree>
    <p:extLst>
      <p:ext uri="{BB962C8B-B14F-4D97-AF65-F5344CB8AC3E}">
        <p14:creationId xmlns:p14="http://schemas.microsoft.com/office/powerpoint/2010/main" val="86100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challenge is designed to provide ideas for small activities in different domains, that members can participate in to impact their overall health holistically. This challenge encourages members to complete activities from each of the different rings- Move, Sleep, Care, Learn, and Nourish. </a:t>
            </a:r>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F0177F8-3717-E441-ABD5-E9CC1E0ED10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217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276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31648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2850746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77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06499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9632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0382" y="6236527"/>
            <a:ext cx="3263948" cy="376096"/>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7213502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New Forma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5C762BB-EB25-4F1D-A927-7FECA0A2E4A2}"/>
              </a:ext>
            </a:extLst>
          </p:cNvPr>
          <p:cNvSpPr>
            <a:spLocks noGrp="1"/>
          </p:cNvSpPr>
          <p:nvPr>
            <p:ph type="sldNum" sz="quarter" idx="4"/>
          </p:nvPr>
        </p:nvSpPr>
        <p:spPr>
          <a:xfrm>
            <a:off x="11214334" y="6242305"/>
            <a:ext cx="470647" cy="374396"/>
          </a:xfrm>
          <a:prstGeom prst="rect">
            <a:avLst/>
          </a:prstGeom>
        </p:spPr>
        <p:txBody>
          <a:bodyPr vert="horz" lIns="91440" tIns="45720" rIns="91440" bIns="45720" rtlCol="0" anchor="ctr"/>
          <a:lstStyle>
            <a:lvl1pPr algn="r">
              <a:defRPr sz="1067" b="0" i="0">
                <a:solidFill>
                  <a:srgbClr val="002677"/>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2" name="Rectangle 1">
            <a:extLst>
              <a:ext uri="{FF2B5EF4-FFF2-40B4-BE49-F238E27FC236}">
                <a16:creationId xmlns:a16="http://schemas.microsoft.com/office/drawing/2014/main" id="{C5548876-7F20-8D66-4938-C876B50077D7}"/>
              </a:ext>
            </a:extLst>
          </p:cNvPr>
          <p:cNvSpPr/>
          <p:nvPr/>
        </p:nvSpPr>
        <p:spPr bwMode="gray">
          <a:xfrm>
            <a:off x="-1" y="0"/>
            <a:ext cx="3694176" cy="5981700"/>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2677"/>
              </a:solidFill>
              <a:effectLst/>
              <a:uLnTx/>
              <a:uFillTx/>
              <a:latin typeface="Georgia"/>
              <a:ea typeface="+mn-ea"/>
              <a:cs typeface="+mn-cs"/>
            </a:endParaRPr>
          </a:p>
        </p:txBody>
      </p:sp>
      <p:sp>
        <p:nvSpPr>
          <p:cNvPr id="7" name="Text Placeholder 8">
            <a:extLst>
              <a:ext uri="{FF2B5EF4-FFF2-40B4-BE49-F238E27FC236}">
                <a16:creationId xmlns:a16="http://schemas.microsoft.com/office/drawing/2014/main" id="{BACED6C0-8A82-F77A-2788-3C62BC68846F}"/>
              </a:ext>
            </a:extLst>
          </p:cNvPr>
          <p:cNvSpPr>
            <a:spLocks noGrp="1"/>
          </p:cNvSpPr>
          <p:nvPr>
            <p:ph type="body" sz="quarter" idx="11" hasCustomPrompt="1"/>
          </p:nvPr>
        </p:nvSpPr>
        <p:spPr>
          <a:xfrm>
            <a:off x="527875" y="1942057"/>
            <a:ext cx="2924452" cy="430887"/>
          </a:xfrm>
        </p:spPr>
        <p:txBody>
          <a:bodyPr tIns="45720" bIns="45720"/>
          <a:lstStyle>
            <a:lvl1pPr marL="0" indent="0">
              <a:buNone/>
              <a:defRPr sz="1600"/>
            </a:lvl1pPr>
            <a:lvl2pPr>
              <a:defRPr sz="1600"/>
            </a:lvl2pPr>
            <a:lvl3pPr>
              <a:defRPr sz="1600"/>
            </a:lvl3pPr>
            <a:lvl4pPr>
              <a:defRPr sz="1600"/>
            </a:lvl4pPr>
            <a:lvl5pPr>
              <a:defRPr sz="1600"/>
            </a:lvl5pPr>
          </a:lstStyle>
          <a:p>
            <a:pPr lvl="0"/>
            <a:r>
              <a:rPr lang="en-US"/>
              <a:t>Click to edit overview</a:t>
            </a:r>
          </a:p>
        </p:txBody>
      </p:sp>
      <p:sp>
        <p:nvSpPr>
          <p:cNvPr id="12" name="Title 1">
            <a:extLst>
              <a:ext uri="{FF2B5EF4-FFF2-40B4-BE49-F238E27FC236}">
                <a16:creationId xmlns:a16="http://schemas.microsoft.com/office/drawing/2014/main" id="{5A45F29D-C9E8-A0C2-451E-6943DAF50AFD}"/>
              </a:ext>
            </a:extLst>
          </p:cNvPr>
          <p:cNvSpPr>
            <a:spLocks noGrp="1"/>
          </p:cNvSpPr>
          <p:nvPr>
            <p:ph type="title"/>
          </p:nvPr>
        </p:nvSpPr>
        <p:spPr>
          <a:xfrm>
            <a:off x="517234" y="555643"/>
            <a:ext cx="2935093" cy="732508"/>
          </a:xfrm>
        </p:spPr>
        <p:txBody>
          <a:bodyPr vert="horz" lIns="91440" tIns="45720" rIns="91440" bIns="45720" rtlCol="0" anchor="t" anchorCtr="0">
            <a:noAutofit/>
          </a:bodyPr>
          <a:lstStyle>
            <a:lvl1pPr>
              <a:lnSpc>
                <a:spcPct val="100000"/>
              </a:lnSpc>
              <a:defRPr lang="en-US" sz="2800"/>
            </a:lvl1pPr>
          </a:lstStyle>
          <a:p>
            <a:pPr lvl="0"/>
            <a:r>
              <a:rPr lang="en-US"/>
              <a:t>Click to edit Master title style</a:t>
            </a:r>
          </a:p>
        </p:txBody>
      </p:sp>
      <p:sp>
        <p:nvSpPr>
          <p:cNvPr id="4" name="Text Placeholder 8">
            <a:extLst>
              <a:ext uri="{FF2B5EF4-FFF2-40B4-BE49-F238E27FC236}">
                <a16:creationId xmlns:a16="http://schemas.microsoft.com/office/drawing/2014/main" id="{6BE0CD42-AB77-AD48-B48B-0E1CE03F4529}"/>
              </a:ext>
            </a:extLst>
          </p:cNvPr>
          <p:cNvSpPr>
            <a:spLocks noGrp="1"/>
          </p:cNvSpPr>
          <p:nvPr>
            <p:ph type="body" sz="quarter" idx="13" hasCustomPrompt="1"/>
          </p:nvPr>
        </p:nvSpPr>
        <p:spPr>
          <a:xfrm>
            <a:off x="3956179" y="555643"/>
            <a:ext cx="7626221" cy="724517"/>
          </a:xfrm>
        </p:spPr>
        <p:txBody>
          <a:bodyPr lIns="0" tIns="45720" rIns="0" bIns="45720" anchor="ctr"/>
          <a:lstStyle>
            <a:lvl1pPr marL="0" indent="0">
              <a:lnSpc>
                <a:spcPct val="100000"/>
              </a:lnSpc>
              <a:spcBef>
                <a:spcPts val="0"/>
              </a:spcBef>
              <a:spcAft>
                <a:spcPts val="0"/>
              </a:spcAft>
              <a:buNone/>
              <a:defRPr sz="1800" b="1"/>
            </a:lvl1pPr>
            <a:lvl2pPr>
              <a:defRPr sz="1600"/>
            </a:lvl2pPr>
            <a:lvl3pPr>
              <a:defRPr sz="1600"/>
            </a:lvl3pPr>
            <a:lvl4pPr>
              <a:defRPr sz="1600"/>
            </a:lvl4pPr>
            <a:lvl5pPr>
              <a:defRPr sz="1600"/>
            </a:lvl5pPr>
          </a:lstStyle>
          <a:p>
            <a:pPr lvl="0"/>
            <a:r>
              <a:rPr lang="en-US"/>
              <a:t>Utilize this space for a meaningful insight.</a:t>
            </a:r>
            <a:br>
              <a:rPr lang="en-US"/>
            </a:br>
            <a:r>
              <a:rPr lang="en-US"/>
              <a:t>Maximum 2 lines. </a:t>
            </a:r>
          </a:p>
        </p:txBody>
      </p:sp>
    </p:spTree>
    <p:custDataLst>
      <p:tags r:id="rId1"/>
    </p:custDataLst>
    <p:extLst>
      <p:ext uri="{BB962C8B-B14F-4D97-AF65-F5344CB8AC3E}">
        <p14:creationId xmlns:p14="http://schemas.microsoft.com/office/powerpoint/2010/main" val="23470542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373687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2513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2612842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structions">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57E990A-D700-400B-14FF-496C608CC551}"/>
              </a:ext>
            </a:extLst>
          </p:cNvPr>
          <p:cNvPicPr>
            <a:picLocks noChangeAspect="1"/>
          </p:cNvPicPr>
          <p:nvPr/>
        </p:nvPicPr>
        <p:blipFill>
          <a:blip r:embed="rId2"/>
          <a:stretch>
            <a:fillRect/>
          </a:stretch>
        </p:blipFill>
        <p:spPr>
          <a:xfrm>
            <a:off x="4820575" y="4249039"/>
            <a:ext cx="3444082" cy="1942221"/>
          </a:xfrm>
          <a:prstGeom prst="rect">
            <a:avLst/>
          </a:prstGeom>
          <a:ln>
            <a:solidFill>
              <a:schemeClr val="tx1"/>
            </a:solidFill>
          </a:ln>
        </p:spPr>
      </p:pic>
      <p:pic>
        <p:nvPicPr>
          <p:cNvPr id="39" name="Picture 38">
            <a:extLst>
              <a:ext uri="{FF2B5EF4-FFF2-40B4-BE49-F238E27FC236}">
                <a16:creationId xmlns:a16="http://schemas.microsoft.com/office/drawing/2014/main" id="{09014337-3274-0B20-4401-3F0E75A6A2CC}"/>
              </a:ext>
            </a:extLst>
          </p:cNvPr>
          <p:cNvPicPr>
            <a:picLocks noChangeAspect="1"/>
          </p:cNvPicPr>
          <p:nvPr/>
        </p:nvPicPr>
        <p:blipFill>
          <a:blip r:embed="rId3"/>
          <a:srcRect/>
          <a:stretch/>
        </p:blipFill>
        <p:spPr>
          <a:xfrm>
            <a:off x="8276101" y="4252864"/>
            <a:ext cx="3443146" cy="1936769"/>
          </a:xfrm>
          <a:prstGeom prst="rect">
            <a:avLst/>
          </a:prstGeom>
          <a:ln>
            <a:solidFill>
              <a:schemeClr val="tx1"/>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p:nvSpPr>
        <p:spPr bwMode="gray">
          <a:xfrm>
            <a:off x="0" y="1"/>
            <a:ext cx="4528457"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tx1"/>
                </a:solidFill>
              </a:rPr>
              <a:t>16:9</a:t>
            </a:r>
          </a:p>
        </p:txBody>
      </p:sp>
      <p:sp>
        <p:nvSpPr>
          <p:cNvPr id="22" name="TextBox 21">
            <a:extLst>
              <a:ext uri="{FF2B5EF4-FFF2-40B4-BE49-F238E27FC236}">
                <a16:creationId xmlns:a16="http://schemas.microsoft.com/office/drawing/2014/main" id="{3E57223A-B05B-4614-AAEA-675CF58D9E9B}"/>
              </a:ext>
            </a:extLst>
          </p:cNvPr>
          <p:cNvSpPr txBox="1"/>
          <p:nvPr/>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tx1"/>
                </a:solidFill>
              </a:rPr>
              <a:t>on-screen</a:t>
            </a:r>
          </a:p>
        </p:txBody>
      </p:sp>
      <p:sp>
        <p:nvSpPr>
          <p:cNvPr id="10" name="TextBox 9">
            <a:extLst>
              <a:ext uri="{FF2B5EF4-FFF2-40B4-BE49-F238E27FC236}">
                <a16:creationId xmlns:a16="http://schemas.microsoft.com/office/drawing/2014/main" id="{FD38DA28-EF8F-43D1-AD7F-CCB3640760DD}"/>
              </a:ext>
            </a:extLst>
          </p:cNvPr>
          <p:cNvSpPr txBox="1"/>
          <p:nvPr/>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January 2024</a:t>
            </a:r>
          </a:p>
        </p:txBody>
      </p:sp>
      <p:pic>
        <p:nvPicPr>
          <p:cNvPr id="12" name="Picture 11">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p:nvPicPr>
        <p:blipFill>
          <a:blip r:embed="rId4"/>
          <a:srcRect/>
          <a:stretch/>
        </p:blipFill>
        <p:spPr bwMode="gray">
          <a:xfrm>
            <a:off x="830299" y="4785020"/>
            <a:ext cx="581860"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p:nvSpPr>
        <p:spPr bwMode="gray">
          <a:xfrm>
            <a:off x="822196" y="5432415"/>
            <a:ext cx="2834865" cy="1015663"/>
          </a:xfrm>
          <a:prstGeom prst="rect">
            <a:avLst/>
          </a:prstGeom>
          <a:noFill/>
        </p:spPr>
        <p:txBody>
          <a:bodyPr wrap="square" lIns="0" tIns="0" rIns="0" bIns="0" rtlCol="0">
            <a:spAutoFit/>
          </a:bodyPr>
          <a:lstStyle/>
          <a:p>
            <a:pPr>
              <a:spcBef>
                <a:spcPts val="600"/>
              </a:spcBef>
            </a:pPr>
            <a:r>
              <a:rPr lang="en-US" sz="1100" b="1">
                <a:solidFill>
                  <a:schemeClr val="tx1"/>
                </a:solidFill>
              </a:rPr>
              <a:t>Reminder: </a:t>
            </a:r>
            <a:r>
              <a:rPr lang="en-US" sz="1100">
                <a:solidFill>
                  <a:schemeClr val="tx1"/>
                </a:solidFill>
              </a:rPr>
              <a:t>Download and save to your desktop a new template from the CAS UHC Brand Resources Teams Channel or UHC Brand Center </a:t>
            </a:r>
            <a:r>
              <a:rPr lang="en-US" sz="1100" b="1">
                <a:solidFill>
                  <a:schemeClr val="tx1"/>
                </a:solidFill>
              </a:rPr>
              <a:t>each time</a:t>
            </a:r>
            <a:r>
              <a:rPr lang="en-US" sz="1100">
                <a:solidFill>
                  <a:schemeClr val="tx1"/>
                </a:solidFill>
              </a:rPr>
              <a:t> a document is started. Templates continuously evolve. Do not modify this master template.</a:t>
            </a:r>
          </a:p>
        </p:txBody>
      </p:sp>
      <p:pic>
        <p:nvPicPr>
          <p:cNvPr id="30" name="Picture 29">
            <a:extLst>
              <a:ext uri="{FF2B5EF4-FFF2-40B4-BE49-F238E27FC236}">
                <a16:creationId xmlns:a16="http://schemas.microsoft.com/office/drawing/2014/main" id="{FD9036AA-0873-3724-7D09-06CEE9221029}"/>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4820575" y="357491"/>
            <a:ext cx="6898672" cy="3882669"/>
          </a:xfrm>
          <a:prstGeom prst="rect">
            <a:avLst/>
          </a:prstGeom>
          <a:ln w="6350">
            <a:solidFill>
              <a:schemeClr val="tx1"/>
            </a:solidFill>
          </a:ln>
        </p:spPr>
      </p:pic>
      <p:sp>
        <p:nvSpPr>
          <p:cNvPr id="31" name="Graphic 8">
            <a:extLst>
              <a:ext uri="{FF2B5EF4-FFF2-40B4-BE49-F238E27FC236}">
                <a16:creationId xmlns:a16="http://schemas.microsoft.com/office/drawing/2014/main" id="{BFD7CCD5-37B8-319B-7675-74B6CE08B0EA}"/>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1373952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861964854"/>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r>
              <a:rPr lang="en-US"/>
              <a:t>Click icon to add table</a:t>
            </a:r>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4064299305"/>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r>
              <a:rPr lang="en-US"/>
              <a:t>Click icon to add table</a:t>
            </a:r>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80269370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r>
              <a:rPr lang="en-US"/>
              <a:t>Click icon to add picture</a:t>
            </a:r>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a:p>
        </p:txBody>
      </p:sp>
    </p:spTree>
    <p:extLst>
      <p:ext uri="{BB962C8B-B14F-4D97-AF65-F5344CB8AC3E}">
        <p14:creationId xmlns:p14="http://schemas.microsoft.com/office/powerpoint/2010/main" val="191463106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Tree>
    <p:extLst>
      <p:ext uri="{BB962C8B-B14F-4D97-AF65-F5344CB8AC3E}">
        <p14:creationId xmlns:p14="http://schemas.microsoft.com/office/powerpoint/2010/main" val="845471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marL="122764" marR="0" lvl="1"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Second level</a:t>
            </a:r>
          </a:p>
          <a:p>
            <a:pPr marL="122764" marR="0" lvl="2"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Third level</a:t>
            </a:r>
          </a:p>
          <a:p>
            <a:pPr marL="122764" marR="0" lvl="3"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Fourth level</a:t>
            </a:r>
          </a:p>
          <a:p>
            <a:pPr marL="122764" marR="0" lvl="4"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42070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4">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Lists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737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4075400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2982492"/>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323066"/>
            <a:ext cx="9842840" cy="0"/>
          </a:xfrm>
          <a:prstGeom prst="line">
            <a:avLst/>
          </a:prstGeom>
          <a:noFill/>
          <a:ln w="9525" cap="flat" cmpd="sng" algn="ctr">
            <a:solidFill>
              <a:schemeClr val="tx2">
                <a:lumMod val="60000"/>
                <a:lumOff val="40000"/>
              </a:schemeClr>
            </a:solidFill>
            <a:prstDash val="solid"/>
          </a:ln>
          <a:effectLst/>
        </p:spPr>
      </p:cxnSp>
      <p:sp>
        <p:nvSpPr>
          <p:cNvPr id="35" name="Text Placeholder 33">
            <a:extLst>
              <a:ext uri="{FF2B5EF4-FFF2-40B4-BE49-F238E27FC236}">
                <a16:creationId xmlns:a16="http://schemas.microsoft.com/office/drawing/2014/main" id="{0F5B778C-62CF-294F-A8A7-ADB8D30F7E4B}"/>
              </a:ext>
            </a:extLst>
          </p:cNvPr>
          <p:cNvSpPr>
            <a:spLocks noGrp="1"/>
          </p:cNvSpPr>
          <p:nvPr>
            <p:ph type="body" sz="quarter" idx="13" hasCustomPrompt="1"/>
          </p:nvPr>
        </p:nvSpPr>
        <p:spPr>
          <a:xfrm>
            <a:off x="1174581" y="1855940"/>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p:ph type="body" sz="quarter" idx="14" hasCustomPrompt="1"/>
          </p:nvPr>
        </p:nvSpPr>
        <p:spPr>
          <a:xfrm>
            <a:off x="1174581" y="3196514"/>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p:ph type="body" sz="quarter" idx="15" hasCustomPrompt="1"/>
          </p:nvPr>
        </p:nvSpPr>
        <p:spPr>
          <a:xfrm>
            <a:off x="1174581" y="4536587"/>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00738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30152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341555"/>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635692"/>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68212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497626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
        <p:nvSpPr>
          <p:cNvPr id="19" name="Title 1">
            <a:extLst>
              <a:ext uri="{FF2B5EF4-FFF2-40B4-BE49-F238E27FC236}">
                <a16:creationId xmlns:a16="http://schemas.microsoft.com/office/drawing/2014/main" id="{4D52DCE6-C51D-42E3-85E2-3B96FE8F5A9C}"/>
              </a:ext>
            </a:extLst>
          </p:cNvPr>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Tree>
    <p:extLst>
      <p:ext uri="{BB962C8B-B14F-4D97-AF65-F5344CB8AC3E}">
        <p14:creationId xmlns:p14="http://schemas.microsoft.com/office/powerpoint/2010/main" val="431698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Tree>
    <p:extLst>
      <p:ext uri="{BB962C8B-B14F-4D97-AF65-F5344CB8AC3E}">
        <p14:creationId xmlns:p14="http://schemas.microsoft.com/office/powerpoint/2010/main" val="259240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35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a:p>
        </p:txBody>
      </p:sp>
      <p:cxnSp>
        <p:nvCxnSpPr>
          <p:cNvPr id="6" name="Straight Connector 5">
            <a:extLst>
              <a:ext uri="{FF2B5EF4-FFF2-40B4-BE49-F238E27FC236}">
                <a16:creationId xmlns:a16="http://schemas.microsoft.com/office/drawing/2014/main" id="{C370CE82-930F-F04F-9C79-0DB4507F891E}"/>
              </a:ext>
            </a:extLst>
          </p:cNvPr>
          <p:cNvCxnSpPr>
            <a:cxnSpLocks/>
          </p:cNvCxnSpPr>
          <p:nvPr/>
        </p:nvCxnSpPr>
        <p:spPr>
          <a:xfrm flipH="1">
            <a:off x="1174581" y="2982492"/>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p:nvCxnSpPr>
        <p:spPr>
          <a:xfrm flipH="1">
            <a:off x="1174581" y="4323066"/>
            <a:ext cx="9842840" cy="0"/>
          </a:xfrm>
          <a:prstGeom prst="line">
            <a:avLst/>
          </a:prstGeom>
          <a:noFill/>
          <a:ln w="9525" cap="flat" cmpd="sng" algn="ctr">
            <a:solidFill>
              <a:schemeClr val="tx2">
                <a:lumMod val="60000"/>
                <a:lumOff val="40000"/>
              </a:schemeClr>
            </a:solidFill>
            <a:prstDash val="solid"/>
          </a:ln>
          <a:effectLst/>
        </p:spPr>
      </p:cxnSp>
      <p:sp>
        <p:nvSpPr>
          <p:cNvPr id="41" name="Text Placeholder 38">
            <a:extLst>
              <a:ext uri="{FF2B5EF4-FFF2-40B4-BE49-F238E27FC236}">
                <a16:creationId xmlns:a16="http://schemas.microsoft.com/office/drawing/2014/main" id="{F1C4FB0D-60E5-B34D-8186-8489A2E53B57}"/>
              </a:ext>
            </a:extLst>
          </p:cNvPr>
          <p:cNvSpPr>
            <a:spLocks noGrp="1"/>
          </p:cNvSpPr>
          <p:nvPr>
            <p:ph type="body" sz="quarter" idx="18"/>
          </p:nvPr>
        </p:nvSpPr>
        <p:spPr>
          <a:xfrm>
            <a:off x="2564151" y="200738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p:ph type="body" sz="quarter" idx="19"/>
          </p:nvPr>
        </p:nvSpPr>
        <p:spPr>
          <a:xfrm>
            <a:off x="2564151" y="230152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p:ph type="body" sz="quarter" idx="20"/>
          </p:nvPr>
        </p:nvSpPr>
        <p:spPr>
          <a:xfrm>
            <a:off x="2564151" y="3341555"/>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p:ph type="body" sz="quarter" idx="21"/>
          </p:nvPr>
        </p:nvSpPr>
        <p:spPr>
          <a:xfrm>
            <a:off x="2564151" y="3635692"/>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p:ph type="body" sz="quarter" idx="22"/>
          </p:nvPr>
        </p:nvSpPr>
        <p:spPr>
          <a:xfrm>
            <a:off x="2564151" y="4682127"/>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p:ph type="body" sz="quarter" idx="23"/>
          </p:nvPr>
        </p:nvSpPr>
        <p:spPr>
          <a:xfrm>
            <a:off x="2564151" y="4976264"/>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a:t>Type division name here</a:t>
            </a:r>
          </a:p>
        </p:txBody>
      </p:sp>
      <p:sp>
        <p:nvSpPr>
          <p:cNvPr id="15" name="Title 1">
            <a:extLst>
              <a:ext uri="{FF2B5EF4-FFF2-40B4-BE49-F238E27FC236}">
                <a16:creationId xmlns:a16="http://schemas.microsoft.com/office/drawing/2014/main" id="{CA82BCE6-D106-4F88-9989-6EB76BBD68CC}"/>
              </a:ext>
            </a:extLst>
          </p:cNvPr>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Tree>
    <p:extLst>
      <p:ext uri="{BB962C8B-B14F-4D97-AF65-F5344CB8AC3E}">
        <p14:creationId xmlns:p14="http://schemas.microsoft.com/office/powerpoint/2010/main" val="1605897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5">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925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8" name="Boilerplate">
            <a:extLst>
              <a:ext uri="{FF2B5EF4-FFF2-40B4-BE49-F238E27FC236}">
                <a16:creationId xmlns:a16="http://schemas.microsoft.com/office/drawing/2014/main" id="{BE2E63FB-2753-4DC8-88C2-E492365D60DA}"/>
              </a:ext>
            </a:extLst>
          </p:cNvPr>
          <p:cNvSpPr txBox="1"/>
          <p:nvPr/>
        </p:nvSpPr>
        <p:spPr bwMode="gray">
          <a:xfrm>
            <a:off x="3451972" y="5789504"/>
            <a:ext cx="5288057" cy="692497"/>
          </a:xfrm>
          <a:prstGeom prst="rect">
            <a:avLst/>
          </a:prstGeom>
          <a:noFill/>
        </p:spPr>
        <p:txBody>
          <a:bodyPr vert="horz" wrap="square" lIns="0" tIns="0" rIns="0" bIns="0" rtlCol="0">
            <a:spAutoFit/>
          </a:bodyPr>
          <a:lstStyle/>
          <a:p>
            <a:pPr algn="ctr">
              <a:spcBef>
                <a:spcPts val="600"/>
              </a:spcBef>
            </a:pPr>
            <a:r>
              <a:rPr lang="en-US" sz="800" b="0" i="0" u="none" baseline="0">
                <a:solidFill>
                  <a:schemeClr val="tx2"/>
                </a:solidFill>
                <a:latin typeface="+mn-lt"/>
              </a:rPr>
              <a:t>UnitedHealth Care is a registered trademark of UnitedHealth Care, Inc. in the U.S. and other jurisdictions. All other brand or product names are the property of their respective owners. Because we are continuously improving our products and services, UnitedHealth Care reserves the right to change specifications without prior notice. UnitedHealth Care is an equal opportunity employer.</a:t>
            </a:r>
          </a:p>
          <a:p>
            <a:pPr algn="ctr">
              <a:spcBef>
                <a:spcPts val="600"/>
              </a:spcBef>
            </a:pPr>
            <a:r>
              <a:rPr lang="en-US" sz="800" b="0" i="0" u="none" baseline="0">
                <a:solidFill>
                  <a:schemeClr val="tx2"/>
                </a:solidFill>
                <a:latin typeface="+mn-lt"/>
              </a:rPr>
              <a:t>© 2024 UnitedHealth Care, Inc. All rights reserved. </a:t>
            </a:r>
          </a:p>
        </p:txBody>
      </p:sp>
      <p:pic>
        <p:nvPicPr>
          <p:cNvPr id="4" name="Picture 3">
            <a:extLst>
              <a:ext uri="{FF2B5EF4-FFF2-40B4-BE49-F238E27FC236}">
                <a16:creationId xmlns:a16="http://schemas.microsoft.com/office/drawing/2014/main" id="{BFC88BFC-9EB9-589E-0934-BF90B4147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063" y="3195883"/>
            <a:ext cx="4550674" cy="457201"/>
          </a:xfrm>
          <a:prstGeom prst="rect">
            <a:avLst/>
          </a:prstGeom>
        </p:spPr>
      </p:pic>
    </p:spTree>
    <p:extLst>
      <p:ext uri="{BB962C8B-B14F-4D97-AF65-F5344CB8AC3E}">
        <p14:creationId xmlns:p14="http://schemas.microsoft.com/office/powerpoint/2010/main" val="465554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a:t>Type division name here</a:t>
            </a:r>
          </a:p>
        </p:txBody>
      </p:sp>
      <p:sp>
        <p:nvSpPr>
          <p:cNvPr id="7" name="TextBox 6">
            <a:extLst>
              <a:ext uri="{FF2B5EF4-FFF2-40B4-BE49-F238E27FC236}">
                <a16:creationId xmlns:a16="http://schemas.microsoft.com/office/drawing/2014/main" id="{457E1A05-8BEA-C340-A5A9-DFD9053D0678}"/>
              </a:ext>
            </a:extLst>
          </p:cNvPr>
          <p:cNvSpPr txBox="1"/>
          <p:nvPr/>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2024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33383855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a:t>Type division name here</a:t>
            </a:r>
          </a:p>
        </p:txBody>
      </p:sp>
      <p:sp>
        <p:nvSpPr>
          <p:cNvPr id="7" name="TextBox 6">
            <a:extLst>
              <a:ext uri="{FF2B5EF4-FFF2-40B4-BE49-F238E27FC236}">
                <a16:creationId xmlns:a16="http://schemas.microsoft.com/office/drawing/2014/main" id="{513B21B1-1CC2-6640-8C36-C1582A51D4C9}"/>
              </a:ext>
            </a:extLst>
          </p:cNvPr>
          <p:cNvSpPr txBox="1"/>
          <p:nvPr/>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2024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Tree>
    <p:extLst>
      <p:ext uri="{BB962C8B-B14F-4D97-AF65-F5344CB8AC3E}">
        <p14:creationId xmlns:p14="http://schemas.microsoft.com/office/powerpoint/2010/main" val="28622186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94960" cy="3726494"/>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97168" y="1862937"/>
            <a:ext cx="5394960" cy="3726494"/>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2" y="469286"/>
            <a:ext cx="11167745"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10" name="Text Placeholder 12">
            <a:extLst>
              <a:ext uri="{FF2B5EF4-FFF2-40B4-BE49-F238E27FC236}">
                <a16:creationId xmlns:a16="http://schemas.microsoft.com/office/drawing/2014/main" id="{8456557F-9EDC-4EEC-A45E-04349B3267A6}"/>
              </a:ext>
            </a:extLst>
          </p:cNvPr>
          <p:cNvSpPr>
            <a:spLocks noGrp="1"/>
          </p:cNvSpPr>
          <p:nvPr>
            <p:ph type="body" sz="quarter" idx="15" hasCustomPrompt="1"/>
          </p:nvPr>
        </p:nvSpPr>
        <p:spPr>
          <a:xfrm>
            <a:off x="514712" y="5693822"/>
            <a:ext cx="11170266"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Tree>
    <p:extLst>
      <p:ext uri="{BB962C8B-B14F-4D97-AF65-F5344CB8AC3E}">
        <p14:creationId xmlns:p14="http://schemas.microsoft.com/office/powerpoint/2010/main" val="18841094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 Master text styles</a:t>
            </a:r>
          </a:p>
        </p:txBody>
      </p:sp>
      <p:sp>
        <p:nvSpPr>
          <p:cNvPr id="11" name="Freeform 10">
            <a:extLst>
              <a:ext uri="{FF2B5EF4-FFF2-40B4-BE49-F238E27FC236}">
                <a16:creationId xmlns:a16="http://schemas.microsoft.com/office/drawing/2014/main" id="{0CD29587-3189-2947-A715-A0DAEB025FC4}"/>
              </a:ext>
            </a:extLst>
          </p:cNvPr>
          <p:cNvSpPr/>
          <p:nvPr/>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a:t>  </a:t>
            </a:r>
          </a:p>
        </p:txBody>
      </p:sp>
      <p:pic>
        <p:nvPicPr>
          <p:cNvPr id="13" name="Picture 12" descr="A close up of a sign&#10;&#10;Description automatically generated">
            <a:extLst>
              <a:ext uri="{FF2B5EF4-FFF2-40B4-BE49-F238E27FC236}">
                <a16:creationId xmlns:a16="http://schemas.microsoft.com/office/drawing/2014/main" id="{8316987A-B8A2-D448-BB0E-051CA96329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167301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3" name="Freeform 12">
            <a:extLst>
              <a:ext uri="{FF2B5EF4-FFF2-40B4-BE49-F238E27FC236}">
                <a16:creationId xmlns:a16="http://schemas.microsoft.com/office/drawing/2014/main" id="{E59709CE-7BDA-5B48-9A86-C3E223C68F97}"/>
              </a:ext>
            </a:extLst>
          </p:cNvPr>
          <p:cNvSpPr/>
          <p:nvPr/>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5" name="Picture 14" descr="A close up of a sign&#10;&#10;Description automatically generated">
            <a:extLst>
              <a:ext uri="{FF2B5EF4-FFF2-40B4-BE49-F238E27FC236}">
                <a16:creationId xmlns:a16="http://schemas.microsoft.com/office/drawing/2014/main" id="{6308ECCF-E72D-0149-9005-B10DBD6FAA5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25212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39" name="Freeform 38">
            <a:extLst>
              <a:ext uri="{FF2B5EF4-FFF2-40B4-BE49-F238E27FC236}">
                <a16:creationId xmlns:a16="http://schemas.microsoft.com/office/drawing/2014/main" id="{4F9EC103-0F67-D041-A68D-29194D3A99CB}"/>
              </a:ext>
            </a:extLst>
          </p:cNvPr>
          <p:cNvSpPr/>
          <p:nvPr/>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4" name="Picture 13" descr="A close up of a sign&#10;&#10;Description automatically generated">
            <a:extLst>
              <a:ext uri="{FF2B5EF4-FFF2-40B4-BE49-F238E27FC236}">
                <a16:creationId xmlns:a16="http://schemas.microsoft.com/office/drawing/2014/main" id="{75826C9D-8CE1-F048-A801-96B766969B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85354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p>
        </p:txBody>
      </p:sp>
      <p:sp>
        <p:nvSpPr>
          <p:cNvPr id="19" name="Freeform 18">
            <a:extLst>
              <a:ext uri="{FF2B5EF4-FFF2-40B4-BE49-F238E27FC236}">
                <a16:creationId xmlns:a16="http://schemas.microsoft.com/office/drawing/2014/main" id="{539A4D35-6931-4846-8142-F3C6A4884AC0}"/>
              </a:ext>
            </a:extLst>
          </p:cNvPr>
          <p:cNvSpPr/>
          <p:nvPr/>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4" name="Picture 13" descr="A close up of a sign&#10;&#10;Description automatically generated">
            <a:extLst>
              <a:ext uri="{FF2B5EF4-FFF2-40B4-BE49-F238E27FC236}">
                <a16:creationId xmlns:a16="http://schemas.microsoft.com/office/drawing/2014/main" id="{463003DE-E36C-D04B-ACF5-8DE68155A3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61555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r>
              <a:rPr lang="en-US"/>
              <a:t>Click icon to add picture</a:t>
            </a:r>
          </a:p>
        </p:txBody>
      </p:sp>
      <p:sp>
        <p:nvSpPr>
          <p:cNvPr id="16" name="Freeform 15">
            <a:extLst>
              <a:ext uri="{FF2B5EF4-FFF2-40B4-BE49-F238E27FC236}">
                <a16:creationId xmlns:a16="http://schemas.microsoft.com/office/drawing/2014/main" id="{9C58A3EB-27BC-514E-9F05-03E18670B808}"/>
              </a:ext>
            </a:extLst>
          </p:cNvPr>
          <p:cNvSpPr/>
          <p:nvPr/>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C6B4250A-775D-EF48-A209-44384C0A5ECC}"/>
              </a:ext>
            </a:extLst>
          </p:cNvPr>
          <p:cNvSpPr/>
          <p:nvPr/>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14" name="Picture 13" descr="A close up of a sign&#10;&#10;Description automatically generated">
            <a:extLst>
              <a:ext uri="{FF2B5EF4-FFF2-40B4-BE49-F238E27FC236}">
                <a16:creationId xmlns:a16="http://schemas.microsoft.com/office/drawing/2014/main" id="{6248AEE8-4CC3-E44F-B260-4C4050E5068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080123" y="5703486"/>
            <a:ext cx="1505517" cy="536449"/>
          </a:xfrm>
          <a:prstGeom prst="rect">
            <a:avLst/>
          </a:prstGeom>
        </p:spPr>
      </p:pic>
    </p:spTree>
    <p:extLst>
      <p:ext uri="{BB962C8B-B14F-4D97-AF65-F5344CB8AC3E}">
        <p14:creationId xmlns:p14="http://schemas.microsoft.com/office/powerpoint/2010/main" val="353745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2">
    <p:bg bwMode="gray">
      <p:bgPr>
        <a:solidFill>
          <a:schemeClr val="tx1"/>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30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a:p>
        </p:txBody>
      </p:sp>
      <p:sp>
        <p:nvSpPr>
          <p:cNvPr id="8" name="TextBox 7">
            <a:extLst>
              <a:ext uri="{FF2B5EF4-FFF2-40B4-BE49-F238E27FC236}">
                <a16:creationId xmlns:a16="http://schemas.microsoft.com/office/drawing/2014/main" id="{9ED704B1-56F3-BC48-B63B-4E3939705733}"/>
              </a:ext>
            </a:extLst>
          </p:cNvPr>
          <p:cNvSpPr txBox="1"/>
          <p:nvPr/>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2024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a:t>Type division name here</a:t>
            </a:r>
          </a:p>
        </p:txBody>
      </p:sp>
    </p:spTree>
    <p:extLst>
      <p:ext uri="{BB962C8B-B14F-4D97-AF65-F5344CB8AC3E}">
        <p14:creationId xmlns:p14="http://schemas.microsoft.com/office/powerpoint/2010/main" val="16136745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uhc.com/employer/employer-resources/communication-resources/health-engagement-strategies" TargetMode="External"/><Relationship Id="rId3" Type="http://schemas.openxmlformats.org/officeDocument/2006/relationships/image" Target="../media/image7.png"/><Relationship Id="rId7" Type="http://schemas.openxmlformats.org/officeDocument/2006/relationships/hyperlink" Target="https://www.uhc.com/content/dam/uhcdotcom/en/Employers/PDF/United-At-Work-Catalog-2024.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www.sleepfoundation.org/sleep-hygiene/relaxation-exercises-to-help-fall-asleep" TargetMode="External"/><Relationship Id="rId5" Type="http://schemas.openxmlformats.org/officeDocument/2006/relationships/hyperlink" Target="mailto:leah_hammel@uhc.com" TargetMode="External"/><Relationship Id="rId10" Type="http://schemas.openxmlformats.org/officeDocument/2006/relationships/hyperlink" Target="https://urldefense.com/v3/__https:/www.meditationinschools.org/wp-content/uploads/2013/06/Mindfulness-and-the-Art-of-Chocolate-Eating.pdf__;!!IqUcNYopQPk7!Po6pZYUlO9acmXSjjHXKjDWza1bNXfJc4FCHfahkz3sU_PhXJXcszHgnI9zJdTtGB-RnwkMT4LpdvT94jckpr0U$" TargetMode="External"/><Relationship Id="rId4" Type="http://schemas.openxmlformats.org/officeDocument/2006/relationships/image" Target="../media/image8.jpeg"/><Relationship Id="rId9" Type="http://schemas.openxmlformats.org/officeDocument/2006/relationships/hyperlink" Target="https://www.foodwithpurposeuhg.com/recip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rocket with clouds and a red and blue top&#10;&#10;Description automatically generated with medium confidence">
            <a:extLst>
              <a:ext uri="{FF2B5EF4-FFF2-40B4-BE49-F238E27FC236}">
                <a16:creationId xmlns:a16="http://schemas.microsoft.com/office/drawing/2014/main" id="{F09C5C12-D7AA-7F4B-E76B-776915512F78}"/>
              </a:ext>
            </a:extLst>
          </p:cNvPr>
          <p:cNvPicPr>
            <a:picLocks noChangeAspect="1"/>
          </p:cNvPicPr>
          <p:nvPr/>
        </p:nvPicPr>
        <p:blipFill>
          <a:blip r:embed="rId3"/>
          <a:stretch>
            <a:fillRect/>
          </a:stretch>
        </p:blipFill>
        <p:spPr>
          <a:xfrm>
            <a:off x="849922" y="3121688"/>
            <a:ext cx="2440951" cy="3255957"/>
          </a:xfrm>
          <a:prstGeom prst="rect">
            <a:avLst/>
          </a:prstGeom>
        </p:spPr>
      </p:pic>
      <p:pic>
        <p:nvPicPr>
          <p:cNvPr id="25" name="Picture 24" descr="A colorful hands making a fist bump&#10;&#10;Description automatically generated">
            <a:extLst>
              <a:ext uri="{FF2B5EF4-FFF2-40B4-BE49-F238E27FC236}">
                <a16:creationId xmlns:a16="http://schemas.microsoft.com/office/drawing/2014/main" id="{6F14D5F5-1E56-B834-4A5C-F2BF8310D657}"/>
              </a:ext>
            </a:extLst>
          </p:cNvPr>
          <p:cNvPicPr>
            <a:picLocks noChangeAspect="1"/>
          </p:cNvPicPr>
          <p:nvPr/>
        </p:nvPicPr>
        <p:blipFill>
          <a:blip r:embed="rId4"/>
          <a:stretch>
            <a:fillRect/>
          </a:stretch>
        </p:blipFill>
        <p:spPr>
          <a:xfrm>
            <a:off x="10291864" y="3889038"/>
            <a:ext cx="1906621" cy="1432350"/>
          </a:xfrm>
          <a:prstGeom prst="rect">
            <a:avLst/>
          </a:prstGeom>
        </p:spPr>
      </p:pic>
      <p:sp>
        <p:nvSpPr>
          <p:cNvPr id="2" name="Title 1">
            <a:extLst>
              <a:ext uri="{FF2B5EF4-FFF2-40B4-BE49-F238E27FC236}">
                <a16:creationId xmlns:a16="http://schemas.microsoft.com/office/drawing/2014/main" id="{9803E962-FA5C-2C42-ADCA-C189962C5C8B}"/>
              </a:ext>
            </a:extLst>
          </p:cNvPr>
          <p:cNvSpPr>
            <a:spLocks noGrp="1"/>
          </p:cNvSpPr>
          <p:nvPr>
            <p:ph type="title"/>
          </p:nvPr>
        </p:nvSpPr>
        <p:spPr/>
        <p:txBody>
          <a:bodyPr/>
          <a:lstStyle/>
          <a:p>
            <a:r>
              <a:rPr lang="en-US" dirty="0"/>
              <a:t>Harmony of Health Challenge</a:t>
            </a:r>
          </a:p>
        </p:txBody>
      </p:sp>
      <p:sp>
        <p:nvSpPr>
          <p:cNvPr id="7" name="Rectangle 6">
            <a:extLst>
              <a:ext uri="{FF2B5EF4-FFF2-40B4-BE49-F238E27FC236}">
                <a16:creationId xmlns:a16="http://schemas.microsoft.com/office/drawing/2014/main" id="{912BA10F-3E4B-9288-FC61-5BBB2C70DF7A}"/>
              </a:ext>
            </a:extLst>
          </p:cNvPr>
          <p:cNvSpPr/>
          <p:nvPr/>
        </p:nvSpPr>
        <p:spPr>
          <a:xfrm>
            <a:off x="517234" y="1020522"/>
            <a:ext cx="1115753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Instructions: </a:t>
            </a:r>
            <a:r>
              <a:rPr kumimoji="0" lang="en-US" sz="115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Print this tracker and mark the boxes of one-time activities as you complete them </a:t>
            </a:r>
            <a:r>
              <a:rPr kumimoji="0" lang="en-US" sz="1150" b="0" i="0" u="none" strike="noStrike" kern="1200" cap="none" spc="0" normalizeH="0" baseline="0" noProof="0">
                <a:ln>
                  <a:noFill/>
                </a:ln>
                <a:solidFill>
                  <a:srgbClr val="002677"/>
                </a:solidFill>
                <a:effectLst/>
                <a:uLnTx/>
                <a:uFillTx/>
                <a:latin typeface="Arial"/>
                <a:ea typeface="+mn-ea"/>
                <a:cs typeface="Arial" panose="020B0604020202020204" pitchFamily="34" charset="0"/>
              </a:rPr>
              <a:t>during May </a:t>
            </a:r>
            <a:r>
              <a:rPr kumimoji="0" lang="en-US" sz="115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1-30</a:t>
            </a:r>
            <a:r>
              <a:rPr kumimoji="0" lang="en-US" sz="1150" b="0" i="0" u="none" strike="noStrike" kern="1200" cap="none" spc="0" normalizeH="0" baseline="30000" noProof="0" dirty="0">
                <a:ln>
                  <a:noFill/>
                </a:ln>
                <a:solidFill>
                  <a:srgbClr val="002677"/>
                </a:solidFill>
                <a:effectLst/>
                <a:uLnTx/>
                <a:uFillTx/>
                <a:latin typeface="Arial"/>
                <a:ea typeface="+mn-ea"/>
                <a:cs typeface="Arial" panose="020B0604020202020204" pitchFamily="34" charset="0"/>
              </a:rPr>
              <a:t>th</a:t>
            </a:r>
            <a:r>
              <a:rPr lang="en-US" sz="1150" dirty="0">
                <a:solidFill>
                  <a:srgbClr val="002677"/>
                </a:solidFill>
                <a:latin typeface="Arial"/>
                <a:cs typeface="Arial" panose="020B0604020202020204" pitchFamily="34" charset="0"/>
              </a:rPr>
              <a:t>. </a:t>
            </a:r>
            <a:r>
              <a:rPr kumimoji="0" lang="en-US" sz="1150" b="1"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Upon completing two activities from each ring</a:t>
            </a:r>
            <a:r>
              <a:rPr kumimoji="0" lang="en-US" sz="115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 return your completed card to </a:t>
            </a:r>
            <a:r>
              <a:rPr kumimoji="0" lang="en-US" sz="115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hlinkClick r:id="rId5"/>
              </a:rPr>
              <a:t>leah_hammel@uhc.com</a:t>
            </a:r>
            <a:r>
              <a:rPr kumimoji="0" lang="en-US" sz="115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 by June 2. Those who do so will be entered into a drawing for fabulous prizes. Winners will be announced the first week of June. </a:t>
            </a:r>
          </a:p>
        </p:txBody>
      </p:sp>
      <p:sp>
        <p:nvSpPr>
          <p:cNvPr id="5" name="Rectangle 4">
            <a:extLst>
              <a:ext uri="{FF2B5EF4-FFF2-40B4-BE49-F238E27FC236}">
                <a16:creationId xmlns:a16="http://schemas.microsoft.com/office/drawing/2014/main" id="{C1149519-A832-B804-2705-3E5E63D36F1C}"/>
              </a:ext>
            </a:extLst>
          </p:cNvPr>
          <p:cNvSpPr/>
          <p:nvPr/>
        </p:nvSpPr>
        <p:spPr>
          <a:xfrm>
            <a:off x="9863191" y="0"/>
            <a:ext cx="2328809" cy="985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Challenge overview</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9E5EE"/>
                </a:solidFill>
                <a:effectLst/>
                <a:uLnTx/>
                <a:uFillTx/>
                <a:latin typeface="Arial"/>
                <a:ea typeface="+mn-ea"/>
                <a:cs typeface="+mn-cs"/>
              </a:rPr>
              <a:t>Complete 2 boxes in each ring to be entered into a drawing for </a:t>
            </a:r>
            <a:r>
              <a:rPr lang="en-US" sz="1200" dirty="0">
                <a:solidFill>
                  <a:srgbClr val="99E5EE"/>
                </a:solidFill>
                <a:latin typeface="Arial"/>
              </a:rPr>
              <a:t>fabulous prizes</a:t>
            </a:r>
            <a:endParaRPr kumimoji="0" lang="en-US" sz="1200" i="0" u="none" strike="noStrike" kern="1200" cap="none" spc="0" normalizeH="0" baseline="0" noProof="0" dirty="0">
              <a:ln>
                <a:noFill/>
              </a:ln>
              <a:solidFill>
                <a:srgbClr val="99E5EE"/>
              </a:solidFill>
              <a:effectLst/>
              <a:uLnTx/>
              <a:uFillTx/>
              <a:latin typeface="Arial"/>
              <a:ea typeface="+mn-ea"/>
              <a:cs typeface="+mn-cs"/>
            </a:endParaRPr>
          </a:p>
        </p:txBody>
      </p:sp>
      <p:sp>
        <p:nvSpPr>
          <p:cNvPr id="9" name="Oval 8">
            <a:extLst>
              <a:ext uri="{FF2B5EF4-FFF2-40B4-BE49-F238E27FC236}">
                <a16:creationId xmlns:a16="http://schemas.microsoft.com/office/drawing/2014/main" id="{ECE7F19F-B4F6-CC7B-FE34-217CE86C7F7E}"/>
              </a:ext>
            </a:extLst>
          </p:cNvPr>
          <p:cNvSpPr/>
          <p:nvPr/>
        </p:nvSpPr>
        <p:spPr>
          <a:xfrm>
            <a:off x="6605896" y="1831302"/>
            <a:ext cx="2221864" cy="2221864"/>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DAFC57EA-A1A1-C11B-96FD-B653A84E9E04}"/>
              </a:ext>
            </a:extLst>
          </p:cNvPr>
          <p:cNvSpPr/>
          <p:nvPr/>
        </p:nvSpPr>
        <p:spPr>
          <a:xfrm>
            <a:off x="9160677" y="1831302"/>
            <a:ext cx="2221864" cy="2221864"/>
          </a:xfrm>
          <a:prstGeom prst="ellipse">
            <a:avLst/>
          </a:prstGeom>
          <a:solidFill>
            <a:schemeClr val="bg1"/>
          </a:solid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E193D09E-559B-3A83-7532-A979FB89440F}"/>
              </a:ext>
            </a:extLst>
          </p:cNvPr>
          <p:cNvSpPr/>
          <p:nvPr/>
        </p:nvSpPr>
        <p:spPr>
          <a:xfrm>
            <a:off x="5314551" y="3981564"/>
            <a:ext cx="2221864" cy="2221864"/>
          </a:xfrm>
          <a:prstGeom prst="ellipse">
            <a:avLst/>
          </a:prstGeom>
          <a:solidFill>
            <a:schemeClr val="bg1"/>
          </a:solidFill>
          <a:ln w="152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AED207E8-84CB-675D-5BF8-487DA50E12E2}"/>
              </a:ext>
            </a:extLst>
          </p:cNvPr>
          <p:cNvSpPr/>
          <p:nvPr/>
        </p:nvSpPr>
        <p:spPr>
          <a:xfrm>
            <a:off x="7869332" y="3981564"/>
            <a:ext cx="2221864" cy="2221864"/>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D88EB495-934D-51BD-F8FD-270EF9ACE4EE}"/>
              </a:ext>
            </a:extLst>
          </p:cNvPr>
          <p:cNvSpPr/>
          <p:nvPr/>
        </p:nvSpPr>
        <p:spPr>
          <a:xfrm>
            <a:off x="4051115" y="1831302"/>
            <a:ext cx="2221864" cy="2221864"/>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0A768BAC-6C59-8EB7-E243-D369660DD657}"/>
              </a:ext>
            </a:extLst>
          </p:cNvPr>
          <p:cNvSpPr txBox="1"/>
          <p:nvPr/>
        </p:nvSpPr>
        <p:spPr>
          <a:xfrm>
            <a:off x="4196110" y="2100086"/>
            <a:ext cx="1931874" cy="1523494"/>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a:ea typeface="+mn-ea"/>
                <a:cs typeface="+mn-cs"/>
              </a:rPr>
              <a:t>MOVE</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Stand up from your desk and walk around for 5 minutes. </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Walk around a local park or green space.</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Participate in a fitness class.</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Do 10+ minutes of stretching </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Play or exercise outside for 20+ minutes.</a:t>
            </a:r>
          </a:p>
        </p:txBody>
      </p:sp>
      <p:sp>
        <p:nvSpPr>
          <p:cNvPr id="20" name="TextBox 19">
            <a:extLst>
              <a:ext uri="{FF2B5EF4-FFF2-40B4-BE49-F238E27FC236}">
                <a16:creationId xmlns:a16="http://schemas.microsoft.com/office/drawing/2014/main" id="{0E38C510-278E-EE47-6144-E00327A65182}"/>
              </a:ext>
            </a:extLst>
          </p:cNvPr>
          <p:cNvSpPr txBox="1"/>
          <p:nvPr/>
        </p:nvSpPr>
        <p:spPr>
          <a:xfrm>
            <a:off x="6820536" y="2042572"/>
            <a:ext cx="1929384" cy="1938992"/>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a:ea typeface="+mn-ea"/>
                <a:cs typeface="+mn-cs"/>
              </a:rPr>
              <a:t>SLEEP</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Do a </a:t>
            </a:r>
            <a:r>
              <a:rPr kumimoji="0" lang="en-US" sz="900" b="0" i="0" u="none" strike="noStrike" kern="1200" cap="none" spc="0" normalizeH="0" baseline="0" noProof="0">
                <a:ln>
                  <a:noFill/>
                </a:ln>
                <a:solidFill>
                  <a:srgbClr val="0070C0"/>
                </a:solidFill>
                <a:effectLst/>
                <a:uLnTx/>
                <a:uFillTx/>
                <a:latin typeface="Arial"/>
                <a:ea typeface="+mn-ea"/>
                <a:cs typeface="+mn-cs"/>
                <a:hlinkClick r:id="rId6">
                  <a:extLst>
                    <a:ext uri="{A12FA001-AC4F-418D-AE19-62706E023703}">
                      <ahyp:hlinkClr xmlns:ahyp="http://schemas.microsoft.com/office/drawing/2018/hyperlinkcolor" val="tx"/>
                    </a:ext>
                  </a:extLst>
                </a:hlinkClick>
              </a:rPr>
              <a:t>relaxation exercise </a:t>
            </a:r>
            <a:br>
              <a:rPr kumimoji="0" lang="en-US" sz="900" b="0" i="0" u="none" strike="noStrike" kern="1200" cap="none" spc="0" normalizeH="0" baseline="0" noProof="0">
                <a:ln>
                  <a:noFill/>
                </a:ln>
                <a:solidFill>
                  <a:srgbClr val="002677"/>
                </a:solidFill>
                <a:effectLst/>
                <a:uLnTx/>
                <a:uFillTx/>
                <a:latin typeface="Arial"/>
                <a:ea typeface="+mn-ea"/>
                <a:cs typeface="+mn-cs"/>
              </a:rPr>
            </a:br>
            <a:r>
              <a:rPr kumimoji="0" lang="en-US" sz="900" b="0" i="0" u="none" strike="noStrike" kern="1200" cap="none" spc="0" normalizeH="0" baseline="0" noProof="0">
                <a:ln>
                  <a:noFill/>
                </a:ln>
                <a:solidFill>
                  <a:srgbClr val="002677"/>
                </a:solidFill>
                <a:effectLst/>
                <a:uLnTx/>
                <a:uFillTx/>
                <a:latin typeface="Arial"/>
                <a:ea typeface="+mn-ea"/>
                <a:cs typeface="+mn-cs"/>
              </a:rPr>
              <a:t>before bed.</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Read a book before bed.</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Avoid digital screens for 30+ minutes before bed.</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Stretch for 10 minutes before bed. </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Maintain a consistent bedtime at least 3 days in a row </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a:ln>
                <a:noFill/>
              </a:ln>
              <a:solidFill>
                <a:srgbClr val="002677"/>
              </a:solidFill>
              <a:effectLst/>
              <a:uLnTx/>
              <a:uFillTx/>
              <a:latin typeface="Arial"/>
              <a:ea typeface="+mn-ea"/>
              <a:cs typeface="+mn-cs"/>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a:ln>
                <a:noFill/>
              </a:ln>
              <a:solidFill>
                <a:srgbClr val="002677"/>
              </a:solidFill>
              <a:effectLst/>
              <a:uLnTx/>
              <a:uFillTx/>
              <a:latin typeface="Arial"/>
              <a:ea typeface="+mn-ea"/>
              <a:cs typeface="+mn-cs"/>
            </a:endParaRPr>
          </a:p>
        </p:txBody>
      </p:sp>
      <p:sp>
        <p:nvSpPr>
          <p:cNvPr id="21" name="TextBox 20">
            <a:extLst>
              <a:ext uri="{FF2B5EF4-FFF2-40B4-BE49-F238E27FC236}">
                <a16:creationId xmlns:a16="http://schemas.microsoft.com/office/drawing/2014/main" id="{36363C0D-0C81-5C46-4972-79AE9FCADDAE}"/>
              </a:ext>
            </a:extLst>
          </p:cNvPr>
          <p:cNvSpPr txBox="1"/>
          <p:nvPr/>
        </p:nvSpPr>
        <p:spPr>
          <a:xfrm>
            <a:off x="9390807" y="2046754"/>
            <a:ext cx="1929384" cy="1631216"/>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a:ea typeface="+mn-ea"/>
                <a:cs typeface="+mn-cs"/>
              </a:rPr>
              <a:t>CARE</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Call a friend or family member you’ve been meaning to call.</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Do a relaxing hobby </a:t>
            </a:r>
            <a:r>
              <a:rPr kumimoji="0" lang="en-US" sz="800" b="0" i="0" u="none" strike="noStrike" kern="1200" cap="none" spc="0" normalizeH="0" baseline="0" noProof="0">
                <a:ln>
                  <a:noFill/>
                </a:ln>
                <a:solidFill>
                  <a:srgbClr val="002677"/>
                </a:solidFill>
                <a:effectLst/>
                <a:uLnTx/>
                <a:uFillTx/>
                <a:latin typeface="Arial"/>
                <a:ea typeface="+mn-ea"/>
                <a:cs typeface="+mn-cs"/>
              </a:rPr>
              <a:t>(gardening, puzzle, crafts, coloring, etc.).</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Do deep breathing for 2+ min.</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Write down 3 things you are grateful for.</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Reframe negative self talk</a:t>
            </a:r>
          </a:p>
        </p:txBody>
      </p:sp>
      <p:sp>
        <p:nvSpPr>
          <p:cNvPr id="22" name="TextBox 21">
            <a:extLst>
              <a:ext uri="{FF2B5EF4-FFF2-40B4-BE49-F238E27FC236}">
                <a16:creationId xmlns:a16="http://schemas.microsoft.com/office/drawing/2014/main" id="{4801ADFA-9EFB-F4FF-0B54-FD4F92F35947}"/>
              </a:ext>
            </a:extLst>
          </p:cNvPr>
          <p:cNvSpPr txBox="1"/>
          <p:nvPr/>
        </p:nvSpPr>
        <p:spPr>
          <a:xfrm>
            <a:off x="5513044" y="4214086"/>
            <a:ext cx="1999722" cy="1800493"/>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a:ea typeface="+mn-ea"/>
                <a:cs typeface="+mn-cs"/>
              </a:rPr>
              <a:t>LEARN</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Practice a new language for a set of amount of time daily </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Replace TV shows/social media use with educational podcasts or documentaries.</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Commit to learning a new skill over a period of weeks/months</a:t>
            </a:r>
            <a:r>
              <a:rPr kumimoji="0" lang="en-US" sz="900" b="0" i="0" u="none" strike="noStrike" kern="1200" cap="none" spc="0" normalizeH="0" baseline="0" noProof="0">
                <a:ln>
                  <a:noFill/>
                </a:ln>
                <a:solidFill>
                  <a:srgbClr val="002677"/>
                </a:solidFill>
                <a:effectLst/>
                <a:highlight>
                  <a:srgbClr val="FFFF00"/>
                </a:highlight>
                <a:uLnTx/>
                <a:uFillTx/>
                <a:latin typeface="Arial"/>
                <a:ea typeface="+mn-ea"/>
                <a:cs typeface="+mn-cs"/>
              </a:rPr>
              <a:t>.</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Watch any </a:t>
            </a:r>
            <a:r>
              <a:rPr kumimoji="0" lang="en-US" sz="900" b="0" i="0" u="none" strike="noStrike" kern="1200" cap="none" spc="0" normalizeH="0" baseline="0" noProof="0">
                <a:ln>
                  <a:noFill/>
                </a:ln>
                <a:solidFill>
                  <a:srgbClr val="0070C0"/>
                </a:solidFill>
                <a:effectLst/>
                <a:uLnTx/>
                <a:uFillTx/>
                <a:latin typeface="Arial"/>
                <a:ea typeface="+mn-ea"/>
                <a:cs typeface="+mn-cs"/>
                <a:hlinkClick r:id="rId7">
                  <a:extLst>
                    <a:ext uri="{A12FA001-AC4F-418D-AE19-62706E023703}">
                      <ahyp:hlinkClr xmlns:ahyp="http://schemas.microsoft.com/office/drawing/2018/hyperlinkcolor" val="tx"/>
                    </a:ext>
                  </a:extLst>
                </a:hlinkClick>
              </a:rPr>
              <a:t>UAW recording</a:t>
            </a:r>
            <a:r>
              <a:rPr kumimoji="0" lang="en-US" sz="900" b="0" i="0" u="none" strike="noStrike" kern="1200" cap="none" spc="0" normalizeH="0" baseline="0" noProof="0">
                <a:ln>
                  <a:noFill/>
                </a:ln>
                <a:solidFill>
                  <a:srgbClr val="0070C0"/>
                </a:solidFill>
                <a:effectLst/>
                <a:uLnTx/>
                <a:uFillTx/>
                <a:latin typeface="Arial"/>
                <a:ea typeface="+mn-ea"/>
                <a:cs typeface="+mn-cs"/>
              </a:rPr>
              <a:t>. </a:t>
            </a:r>
            <a:endParaRPr kumimoji="0" lang="en-US" sz="900" b="0" i="0" u="none" strike="noStrike" kern="1200" cap="none" spc="0" normalizeH="0" baseline="0" noProof="0">
              <a:ln>
                <a:noFill/>
              </a:ln>
              <a:solidFill>
                <a:srgbClr val="0070C0"/>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Read any </a:t>
            </a:r>
            <a:r>
              <a:rPr kumimoji="0" lang="en-US" sz="900" b="0" i="0" u="none" strike="noStrike" kern="1200" cap="none" spc="0" normalizeH="0" baseline="0" noProof="0">
                <a:ln>
                  <a:noFill/>
                </a:ln>
                <a:solidFill>
                  <a:srgbClr val="0070C0"/>
                </a:solidFill>
                <a:effectLst/>
                <a:uLnTx/>
                <a:uFillTx/>
                <a:latin typeface="Arial"/>
                <a:ea typeface="+mn-ea"/>
                <a:cs typeface="+mn-cs"/>
                <a:hlinkClick r:id="rId8">
                  <a:extLst>
                    <a:ext uri="{A12FA001-AC4F-418D-AE19-62706E023703}">
                      <ahyp:hlinkClr xmlns:ahyp="http://schemas.microsoft.com/office/drawing/2018/hyperlinkcolor" val="tx"/>
                    </a:ext>
                  </a:extLst>
                </a:hlinkClick>
              </a:rPr>
              <a:t>Health tip Flier</a:t>
            </a:r>
            <a:r>
              <a:rPr kumimoji="0" lang="en-US" sz="900" b="0" i="0" u="none" strike="noStrike" kern="1200" cap="none" spc="0" normalizeH="0" baseline="0" noProof="0">
                <a:ln>
                  <a:noFill/>
                </a:ln>
                <a:solidFill>
                  <a:srgbClr val="0070C0"/>
                </a:solidFill>
                <a:effectLst/>
                <a:uLnTx/>
                <a:uFillTx/>
                <a:latin typeface="Arial"/>
                <a:ea typeface="+mn-ea"/>
                <a:cs typeface="+mn-cs"/>
              </a:rPr>
              <a:t>. </a:t>
            </a:r>
            <a:endParaRPr kumimoji="0" lang="en-US" sz="900" b="0" i="0" u="none" strike="noStrike" kern="1200" cap="none" spc="0" normalizeH="0" baseline="0" noProof="0">
              <a:ln>
                <a:noFill/>
              </a:ln>
              <a:solidFill>
                <a:srgbClr val="0070C0"/>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a:ln>
                <a:noFill/>
              </a:ln>
              <a:solidFill>
                <a:srgbClr val="002677"/>
              </a:solidFill>
              <a:effectLst/>
              <a:uLnTx/>
              <a:uFillTx/>
              <a:latin typeface="Arial"/>
              <a:ea typeface="+mn-ea"/>
              <a:cs typeface="+mn-cs"/>
            </a:endParaRPr>
          </a:p>
        </p:txBody>
      </p:sp>
      <p:sp>
        <p:nvSpPr>
          <p:cNvPr id="23" name="TextBox 22">
            <a:extLst>
              <a:ext uri="{FF2B5EF4-FFF2-40B4-BE49-F238E27FC236}">
                <a16:creationId xmlns:a16="http://schemas.microsoft.com/office/drawing/2014/main" id="{BDB3834E-C2E7-8AF7-14BB-42B704157E49}"/>
              </a:ext>
            </a:extLst>
          </p:cNvPr>
          <p:cNvSpPr txBox="1"/>
          <p:nvPr/>
        </p:nvSpPr>
        <p:spPr>
          <a:xfrm>
            <a:off x="8073318" y="4170204"/>
            <a:ext cx="1929384" cy="1800493"/>
          </a:xfrm>
          <a:prstGeom prst="rect">
            <a:avLst/>
          </a:prstGeom>
          <a:noFill/>
        </p:spPr>
        <p:txBody>
          <a:bodyPr wrap="square" lIns="91440" tIns="45720" rIns="91440" bIns="45720" rtlCol="0" anchor="t">
            <a:sp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002677"/>
                </a:solidFill>
                <a:effectLst/>
                <a:uLnTx/>
                <a:uFillTx/>
                <a:latin typeface="Arial"/>
                <a:ea typeface="+mn-ea"/>
                <a:cs typeface="+mn-cs"/>
              </a:rPr>
              <a:t>NOURISH</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Visit a local Farmer’s Market.</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Play in the kitchen with a </a:t>
            </a:r>
            <a:r>
              <a:rPr kumimoji="0" lang="en-US" sz="900" b="0" i="0" u="none" strike="noStrike" kern="1200" cap="none" spc="0" normalizeH="0" baseline="0" noProof="0">
                <a:ln>
                  <a:noFill/>
                </a:ln>
                <a:solidFill>
                  <a:srgbClr val="0070C0"/>
                </a:solidFill>
                <a:effectLst/>
                <a:uLnTx/>
                <a:uFillTx/>
                <a:latin typeface="Arial"/>
                <a:ea typeface="+mn-ea"/>
                <a:cs typeface="+mn-cs"/>
                <a:hlinkClick r:id="rId9">
                  <a:extLst>
                    <a:ext uri="{A12FA001-AC4F-418D-AE19-62706E023703}">
                      <ahyp:hlinkClr xmlns:ahyp="http://schemas.microsoft.com/office/drawing/2018/hyperlinkcolor" val="tx"/>
                    </a:ext>
                  </a:extLst>
                </a:hlinkClick>
              </a:rPr>
              <a:t>new recipe</a:t>
            </a:r>
            <a:r>
              <a:rPr kumimoji="0" lang="en-US" sz="900" b="0" i="0" u="none" strike="noStrike" kern="1200" cap="none" spc="0" normalizeH="0" baseline="0" noProof="0">
                <a:ln>
                  <a:noFill/>
                </a:ln>
                <a:solidFill>
                  <a:srgbClr val="0070C0"/>
                </a:solidFill>
                <a:effectLst/>
                <a:uLnTx/>
                <a:uFillTx/>
                <a:latin typeface="Arial"/>
                <a:ea typeface="+mn-ea"/>
                <a:cs typeface="+mn-cs"/>
              </a:rPr>
              <a:t>.</a:t>
            </a: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Try a fruit and/or vegetable that you haven’t had in a while.</a:t>
            </a:r>
            <a:endParaRPr kumimoji="0" lang="en-US" sz="900" b="0" i="0" u="none" strike="noStrike" kern="1200" cap="none" spc="0" normalizeH="0" baseline="0" noProof="0">
              <a:ln>
                <a:noFill/>
              </a:ln>
              <a:solidFill>
                <a:srgbClr val="002677"/>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Eat a piece of chocolate </a:t>
            </a:r>
            <a:r>
              <a:rPr kumimoji="0" lang="en-US" sz="900" b="0" i="0" u="none" strike="noStrike" kern="1200" cap="none" spc="0" normalizeH="0" baseline="0" noProof="0">
                <a:ln>
                  <a:noFill/>
                </a:ln>
                <a:solidFill>
                  <a:srgbClr val="0070C0"/>
                </a:solidFill>
                <a:effectLst/>
                <a:uLnTx/>
                <a:uFillTx/>
                <a:latin typeface="Arial"/>
                <a:ea typeface="+mn-ea"/>
                <a:cs typeface="+mn-cs"/>
                <a:hlinkClick r:id="rId10">
                  <a:extLst>
                    <a:ext uri="{A12FA001-AC4F-418D-AE19-62706E023703}">
                      <ahyp:hlinkClr xmlns:ahyp="http://schemas.microsoft.com/office/drawing/2018/hyperlinkcolor" val="tx"/>
                    </a:ext>
                  </a:extLst>
                </a:hlinkClick>
              </a:rPr>
              <a:t>mindfully</a:t>
            </a:r>
            <a:r>
              <a:rPr kumimoji="0" lang="en-US" sz="900" b="0" i="0" u="none" strike="noStrike" kern="1200" cap="none" spc="0" normalizeH="0" baseline="0" noProof="0">
                <a:ln>
                  <a:noFill/>
                </a:ln>
                <a:solidFill>
                  <a:srgbClr val="0070C0"/>
                </a:solidFill>
                <a:effectLst/>
                <a:uLnTx/>
                <a:uFillTx/>
                <a:latin typeface="Arial"/>
                <a:ea typeface="+mn-ea"/>
                <a:cs typeface="+mn-cs"/>
              </a:rPr>
              <a:t>. </a:t>
            </a:r>
            <a:endParaRPr kumimoji="0" lang="en-US" sz="900" b="0" i="0" u="none" strike="noStrike" kern="1200" cap="none" spc="0" normalizeH="0" baseline="0" noProof="0">
              <a:ln>
                <a:noFill/>
              </a:ln>
              <a:solidFill>
                <a:srgbClr val="0070C0"/>
              </a:solidFill>
              <a:effectLst/>
              <a:uLnTx/>
              <a:uFillTx/>
              <a:latin typeface="Arial"/>
              <a:ea typeface="+mn-ea"/>
              <a:cs typeface="Arial"/>
            </a:endParaRPr>
          </a:p>
          <a:p>
            <a:pPr marL="182880" marR="0" lvl="0" indent="-182880" algn="l" defTabSz="914377"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a:ln>
                  <a:noFill/>
                </a:ln>
                <a:solidFill>
                  <a:srgbClr val="002677"/>
                </a:solidFill>
                <a:effectLst/>
                <a:uLnTx/>
                <a:uFillTx/>
                <a:latin typeface="Arial"/>
                <a:ea typeface="+mn-ea"/>
                <a:cs typeface="+mn-cs"/>
              </a:rPr>
              <a:t>Have a plant-based meal for dinner. </a:t>
            </a:r>
          </a:p>
        </p:txBody>
      </p:sp>
      <p:sp>
        <p:nvSpPr>
          <p:cNvPr id="3" name="Rectangle 2">
            <a:extLst>
              <a:ext uri="{FF2B5EF4-FFF2-40B4-BE49-F238E27FC236}">
                <a16:creationId xmlns:a16="http://schemas.microsoft.com/office/drawing/2014/main" id="{0E22BC7F-3526-71DC-6D37-D50893280E88}"/>
              </a:ext>
            </a:extLst>
          </p:cNvPr>
          <p:cNvSpPr/>
          <p:nvPr/>
        </p:nvSpPr>
        <p:spPr>
          <a:xfrm>
            <a:off x="10295183" y="5076497"/>
            <a:ext cx="1896817" cy="1781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a:ea typeface="+mn-ea"/>
                <a:cs typeface="+mn-cs"/>
              </a:rPr>
              <a:t>Why participate?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rial"/>
                <a:ea typeface="+mn-ea"/>
                <a:cs typeface="+mn-cs"/>
              </a:rPr>
              <a:t>Health Challenges can: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9E5EE"/>
                </a:solidFill>
                <a:effectLst/>
                <a:uLnTx/>
                <a:uFillTx/>
                <a:latin typeface="Arial"/>
                <a:ea typeface="+mn-ea"/>
                <a:cs typeface="+mn-cs"/>
              </a:rPr>
              <a:t>Reduce Stress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9E5EE"/>
                </a:solidFill>
                <a:effectLst/>
                <a:uLnTx/>
                <a:uFillTx/>
                <a:latin typeface="Arial"/>
                <a:ea typeface="+mn-ea"/>
                <a:cs typeface="+mn-cs"/>
              </a:rPr>
              <a:t>Improve Productivity</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9E5EE"/>
                </a:solidFill>
                <a:effectLst/>
                <a:uLnTx/>
                <a:uFillTx/>
                <a:latin typeface="Arial"/>
                <a:ea typeface="+mn-ea"/>
                <a:cs typeface="+mn-cs"/>
              </a:rPr>
              <a:t>Enhance Reflection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9E5EE"/>
                </a:solidFill>
                <a:effectLst/>
                <a:uLnTx/>
                <a:uFillTx/>
                <a:latin typeface="Arial"/>
                <a:ea typeface="+mn-ea"/>
                <a:cs typeface="+mn-cs"/>
              </a:rPr>
              <a:t>Encourage habits of daily learning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9E5EE"/>
                </a:solidFill>
                <a:effectLst/>
                <a:uLnTx/>
                <a:uFillTx/>
                <a:latin typeface="Arial"/>
                <a:ea typeface="+mn-ea"/>
                <a:cs typeface="+mn-cs"/>
              </a:rPr>
              <a:t>Foster self-discipline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99E5EE"/>
                </a:solidFill>
                <a:effectLst/>
                <a:uLnTx/>
                <a:uFillTx/>
                <a:latin typeface="Arial"/>
                <a:ea typeface="+mn-ea"/>
                <a:cs typeface="+mn-cs"/>
              </a:rPr>
              <a:t>Provide inspiration</a:t>
            </a:r>
          </a:p>
        </p:txBody>
      </p:sp>
      <p:sp>
        <p:nvSpPr>
          <p:cNvPr id="14" name="Rectangle 13">
            <a:extLst>
              <a:ext uri="{FF2B5EF4-FFF2-40B4-BE49-F238E27FC236}">
                <a16:creationId xmlns:a16="http://schemas.microsoft.com/office/drawing/2014/main" id="{07AD0AED-5EBF-E88C-BBF3-59740D7E4F05}"/>
              </a:ext>
            </a:extLst>
          </p:cNvPr>
          <p:cNvSpPr/>
          <p:nvPr/>
        </p:nvSpPr>
        <p:spPr>
          <a:xfrm>
            <a:off x="620358" y="1778012"/>
            <a:ext cx="2900081" cy="1485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40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a:ea typeface="+mn-ea"/>
                <a:cs typeface="+mn-cs"/>
              </a:rPr>
              <a:t>Challenge tip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9E5EE"/>
                </a:solidFill>
                <a:effectLst/>
                <a:uLnTx/>
                <a:uFillTx/>
                <a:latin typeface="Arial"/>
                <a:ea typeface="+mn-ea"/>
                <a:cs typeface="+mn-cs"/>
              </a:rPr>
              <a:t>Lift out of your comfort zone and try something new (consider sharing a pic)!</a:t>
            </a:r>
            <a:endParaRPr kumimoji="0" lang="en-US" sz="1400" b="0" i="0" u="none" strike="noStrike" kern="1200" cap="none" spc="0" normalizeH="0" baseline="0" noProof="0">
              <a:ln>
                <a:noFill/>
              </a:ln>
              <a:solidFill>
                <a:srgbClr val="99E5EE"/>
              </a:solidFill>
              <a:effectLst/>
              <a:uLnTx/>
              <a:uFillTx/>
              <a:latin typeface="Arial"/>
              <a:ea typeface="+mn-ea"/>
              <a:cs typeface="+mn-cs"/>
            </a:endParaRPr>
          </a:p>
        </p:txBody>
      </p:sp>
      <p:sp>
        <p:nvSpPr>
          <p:cNvPr id="13" name="TextBox 12">
            <a:extLst>
              <a:ext uri="{FF2B5EF4-FFF2-40B4-BE49-F238E27FC236}">
                <a16:creationId xmlns:a16="http://schemas.microsoft.com/office/drawing/2014/main" id="{EF6E5B6A-D8BA-47D6-59F0-9D0ED503227B}"/>
              </a:ext>
            </a:extLst>
          </p:cNvPr>
          <p:cNvSpPr txBox="1"/>
          <p:nvPr/>
        </p:nvSpPr>
        <p:spPr>
          <a:xfrm>
            <a:off x="5145518" y="6409354"/>
            <a:ext cx="4814138" cy="369332"/>
          </a:xfrm>
          <a:prstGeom prst="rect">
            <a:avLst/>
          </a:prstGeom>
          <a:noFill/>
        </p:spPr>
        <p:txBody>
          <a:bodyPr wrap="none" rtlCol="0">
            <a:spAutoFit/>
          </a:bodyPr>
          <a:lstStyle/>
          <a:p>
            <a:r>
              <a:rPr lang="en-US" dirty="0"/>
              <a:t>Name and Location:____________________</a:t>
            </a:r>
          </a:p>
        </p:txBody>
      </p:sp>
    </p:spTree>
    <p:extLst>
      <p:ext uri="{BB962C8B-B14F-4D97-AF65-F5344CB8AC3E}">
        <p14:creationId xmlns:p14="http://schemas.microsoft.com/office/powerpoint/2010/main" val="351510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24 UHC Brand Theme">
  <a:themeElements>
    <a:clrScheme name="UHC Theme 2024">
      <a:dk1>
        <a:srgbClr val="002677"/>
      </a:dk1>
      <a:lt1>
        <a:srgbClr val="FFFFFF"/>
      </a:lt1>
      <a:dk2>
        <a:srgbClr val="595959"/>
      </a:dk2>
      <a:lt2>
        <a:srgbClr val="D9F6FA"/>
      </a:lt2>
      <a:accent1>
        <a:srgbClr val="002677"/>
      </a:accent1>
      <a:accent2>
        <a:srgbClr val="00BED5"/>
      </a:accent2>
      <a:accent3>
        <a:srgbClr val="99E5EE"/>
      </a:accent3>
      <a:accent4>
        <a:srgbClr val="F5B700"/>
      </a:accent4>
      <a:accent5>
        <a:srgbClr val="FBE299"/>
      </a:accent5>
      <a:accent6>
        <a:srgbClr val="FF612B"/>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24 UHC Brand Theme" id="{7BC6F7C6-7B1E-4A70-A8B6-8C70BBDB85DA}" vid="{BE3D5AFB-0AFB-42CD-AB93-D1C784DD11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1799</TotalTime>
  <Words>415</Words>
  <Application>Microsoft Office PowerPoint</Application>
  <PresentationFormat>Widescreen</PresentationFormat>
  <Paragraphs>47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Georgia</vt:lpstr>
      <vt:lpstr>System Font Regular</vt:lpstr>
      <vt:lpstr>Wingdings</vt:lpstr>
      <vt:lpstr>2024 UHC Brand Theme</vt:lpstr>
      <vt:lpstr>Harmony of Health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Hammel, Leah</dc:creator>
  <cp:lastModifiedBy>Hammel, Leah</cp:lastModifiedBy>
  <cp:revision>1</cp:revision>
  <dcterms:created xsi:type="dcterms:W3CDTF">2025-03-17T18:11:02Z</dcterms:created>
  <dcterms:modified xsi:type="dcterms:W3CDTF">2025-04-11T19:20:57Z</dcterms:modified>
</cp:coreProperties>
</file>