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4"/>
  </p:notesMasterIdLst>
  <p:sldIdLst>
    <p:sldId id="363" r:id="rId5"/>
    <p:sldId id="369" r:id="rId6"/>
    <p:sldId id="383" r:id="rId7"/>
    <p:sldId id="377" r:id="rId8"/>
    <p:sldId id="373" r:id="rId9"/>
    <p:sldId id="364" r:id="rId10"/>
    <p:sldId id="372" r:id="rId11"/>
    <p:sldId id="384" r:id="rId12"/>
    <p:sldId id="374" r:id="rId13"/>
    <p:sldId id="366" r:id="rId14"/>
    <p:sldId id="370" r:id="rId15"/>
    <p:sldId id="385" r:id="rId16"/>
    <p:sldId id="378" r:id="rId17"/>
    <p:sldId id="375" r:id="rId18"/>
    <p:sldId id="365" r:id="rId19"/>
    <p:sldId id="371" r:id="rId20"/>
    <p:sldId id="386" r:id="rId21"/>
    <p:sldId id="379" r:id="rId22"/>
    <p:sldId id="376" r:id="rId23"/>
    <p:sldId id="380" r:id="rId24"/>
    <p:sldId id="387" r:id="rId25"/>
    <p:sldId id="388" r:id="rId26"/>
    <p:sldId id="389" r:id="rId27"/>
    <p:sldId id="390" r:id="rId28"/>
    <p:sldId id="391" r:id="rId29"/>
    <p:sldId id="392" r:id="rId30"/>
    <p:sldId id="393" r:id="rId31"/>
    <p:sldId id="394" r:id="rId32"/>
    <p:sldId id="395" r:id="rId33"/>
    <p:sldId id="396" r:id="rId34"/>
    <p:sldId id="397" r:id="rId35"/>
    <p:sldId id="398" r:id="rId36"/>
    <p:sldId id="400" r:id="rId37"/>
    <p:sldId id="401" r:id="rId38"/>
    <p:sldId id="402" r:id="rId39"/>
    <p:sldId id="403" r:id="rId40"/>
    <p:sldId id="410" r:id="rId41"/>
    <p:sldId id="404" r:id="rId42"/>
    <p:sldId id="405" r:id="rId43"/>
    <p:sldId id="406" r:id="rId44"/>
    <p:sldId id="407" r:id="rId45"/>
    <p:sldId id="411" r:id="rId46"/>
    <p:sldId id="412" r:id="rId47"/>
    <p:sldId id="413" r:id="rId48"/>
    <p:sldId id="414" r:id="rId49"/>
    <p:sldId id="415" r:id="rId50"/>
    <p:sldId id="416" r:id="rId51"/>
    <p:sldId id="417" r:id="rId52"/>
    <p:sldId id="418" r:id="rId5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FF3300"/>
    <a:srgbClr val="008000"/>
    <a:srgbClr val="99FF99"/>
    <a:srgbClr val="CC66FF"/>
    <a:srgbClr val="CCFF99"/>
    <a:srgbClr val="006600"/>
    <a:srgbClr val="00FF99"/>
    <a:srgbClr val="66FF33"/>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CE1D38-EBC9-476E-BFFB-7919C43CAF07}" v="141" dt="2024-01-11T14:40:48.4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ableStyles" Target="tableStyle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5/10/relationships/revisionInfo" Target="revisionInfo.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7E7F6222-9AF1-4AA6-B720-B43DD20094C0}" type="datetimeFigureOut">
              <a:rPr lang="en-US" smtClean="0"/>
              <a:t>1/12/2024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ADD449B3-DEF1-4119-A938-244E50AF2C32}" type="slidenum">
              <a:rPr lang="en-US" smtClean="0"/>
              <a:t>‹#›</a:t>
            </a:fld>
            <a:endParaRPr lang="en-US"/>
          </a:p>
        </p:txBody>
      </p:sp>
    </p:spTree>
    <p:extLst>
      <p:ext uri="{BB962C8B-B14F-4D97-AF65-F5344CB8AC3E}">
        <p14:creationId xmlns:p14="http://schemas.microsoft.com/office/powerpoint/2010/main" val="1301090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3</a:t>
            </a:fld>
            <a:endParaRPr lang="en-US"/>
          </a:p>
        </p:txBody>
      </p:sp>
    </p:spTree>
    <p:extLst>
      <p:ext uri="{BB962C8B-B14F-4D97-AF65-F5344CB8AC3E}">
        <p14:creationId xmlns:p14="http://schemas.microsoft.com/office/powerpoint/2010/main" val="12532766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23</a:t>
            </a:fld>
            <a:endParaRPr lang="en-US"/>
          </a:p>
        </p:txBody>
      </p:sp>
    </p:spTree>
    <p:extLst>
      <p:ext uri="{BB962C8B-B14F-4D97-AF65-F5344CB8AC3E}">
        <p14:creationId xmlns:p14="http://schemas.microsoft.com/office/powerpoint/2010/main" val="9729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24</a:t>
            </a:fld>
            <a:endParaRPr lang="en-US"/>
          </a:p>
        </p:txBody>
      </p:sp>
    </p:spTree>
    <p:extLst>
      <p:ext uri="{BB962C8B-B14F-4D97-AF65-F5344CB8AC3E}">
        <p14:creationId xmlns:p14="http://schemas.microsoft.com/office/powerpoint/2010/main" val="18848084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25</a:t>
            </a:fld>
            <a:endParaRPr lang="en-US"/>
          </a:p>
        </p:txBody>
      </p:sp>
    </p:spTree>
    <p:extLst>
      <p:ext uri="{BB962C8B-B14F-4D97-AF65-F5344CB8AC3E}">
        <p14:creationId xmlns:p14="http://schemas.microsoft.com/office/powerpoint/2010/main" val="2993985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26</a:t>
            </a:fld>
            <a:endParaRPr lang="en-US"/>
          </a:p>
        </p:txBody>
      </p:sp>
    </p:spTree>
    <p:extLst>
      <p:ext uri="{BB962C8B-B14F-4D97-AF65-F5344CB8AC3E}">
        <p14:creationId xmlns:p14="http://schemas.microsoft.com/office/powerpoint/2010/main" val="12337554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27</a:t>
            </a:fld>
            <a:endParaRPr lang="en-US"/>
          </a:p>
        </p:txBody>
      </p:sp>
    </p:spTree>
    <p:extLst>
      <p:ext uri="{BB962C8B-B14F-4D97-AF65-F5344CB8AC3E}">
        <p14:creationId xmlns:p14="http://schemas.microsoft.com/office/powerpoint/2010/main" val="31390184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28</a:t>
            </a:fld>
            <a:endParaRPr lang="en-US"/>
          </a:p>
        </p:txBody>
      </p:sp>
    </p:spTree>
    <p:extLst>
      <p:ext uri="{BB962C8B-B14F-4D97-AF65-F5344CB8AC3E}">
        <p14:creationId xmlns:p14="http://schemas.microsoft.com/office/powerpoint/2010/main" val="19668342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29</a:t>
            </a:fld>
            <a:endParaRPr lang="en-US"/>
          </a:p>
        </p:txBody>
      </p:sp>
    </p:spTree>
    <p:extLst>
      <p:ext uri="{BB962C8B-B14F-4D97-AF65-F5344CB8AC3E}">
        <p14:creationId xmlns:p14="http://schemas.microsoft.com/office/powerpoint/2010/main" val="27670375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30</a:t>
            </a:fld>
            <a:endParaRPr lang="en-US"/>
          </a:p>
        </p:txBody>
      </p:sp>
    </p:spTree>
    <p:extLst>
      <p:ext uri="{BB962C8B-B14F-4D97-AF65-F5344CB8AC3E}">
        <p14:creationId xmlns:p14="http://schemas.microsoft.com/office/powerpoint/2010/main" val="239039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31</a:t>
            </a:fld>
            <a:endParaRPr lang="en-US"/>
          </a:p>
        </p:txBody>
      </p:sp>
    </p:spTree>
    <p:extLst>
      <p:ext uri="{BB962C8B-B14F-4D97-AF65-F5344CB8AC3E}">
        <p14:creationId xmlns:p14="http://schemas.microsoft.com/office/powerpoint/2010/main" val="35044401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32</a:t>
            </a:fld>
            <a:endParaRPr lang="en-US"/>
          </a:p>
        </p:txBody>
      </p:sp>
    </p:spTree>
    <p:extLst>
      <p:ext uri="{BB962C8B-B14F-4D97-AF65-F5344CB8AC3E}">
        <p14:creationId xmlns:p14="http://schemas.microsoft.com/office/powerpoint/2010/main" val="1787014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8</a:t>
            </a:fld>
            <a:endParaRPr lang="en-US"/>
          </a:p>
        </p:txBody>
      </p:sp>
    </p:spTree>
    <p:extLst>
      <p:ext uri="{BB962C8B-B14F-4D97-AF65-F5344CB8AC3E}">
        <p14:creationId xmlns:p14="http://schemas.microsoft.com/office/powerpoint/2010/main" val="42481455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33</a:t>
            </a:fld>
            <a:endParaRPr lang="en-US"/>
          </a:p>
        </p:txBody>
      </p:sp>
    </p:spTree>
    <p:extLst>
      <p:ext uri="{BB962C8B-B14F-4D97-AF65-F5344CB8AC3E}">
        <p14:creationId xmlns:p14="http://schemas.microsoft.com/office/powerpoint/2010/main" val="32164018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34</a:t>
            </a:fld>
            <a:endParaRPr lang="en-US"/>
          </a:p>
        </p:txBody>
      </p:sp>
    </p:spTree>
    <p:extLst>
      <p:ext uri="{BB962C8B-B14F-4D97-AF65-F5344CB8AC3E}">
        <p14:creationId xmlns:p14="http://schemas.microsoft.com/office/powerpoint/2010/main" val="39764478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35</a:t>
            </a:fld>
            <a:endParaRPr lang="en-US"/>
          </a:p>
        </p:txBody>
      </p:sp>
    </p:spTree>
    <p:extLst>
      <p:ext uri="{BB962C8B-B14F-4D97-AF65-F5344CB8AC3E}">
        <p14:creationId xmlns:p14="http://schemas.microsoft.com/office/powerpoint/2010/main" val="19837420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36</a:t>
            </a:fld>
            <a:endParaRPr lang="en-US"/>
          </a:p>
        </p:txBody>
      </p:sp>
    </p:spTree>
    <p:extLst>
      <p:ext uri="{BB962C8B-B14F-4D97-AF65-F5344CB8AC3E}">
        <p14:creationId xmlns:p14="http://schemas.microsoft.com/office/powerpoint/2010/main" val="7911528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37</a:t>
            </a:fld>
            <a:endParaRPr lang="en-US"/>
          </a:p>
        </p:txBody>
      </p:sp>
    </p:spTree>
    <p:extLst>
      <p:ext uri="{BB962C8B-B14F-4D97-AF65-F5344CB8AC3E}">
        <p14:creationId xmlns:p14="http://schemas.microsoft.com/office/powerpoint/2010/main" val="37121453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38</a:t>
            </a:fld>
            <a:endParaRPr lang="en-US"/>
          </a:p>
        </p:txBody>
      </p:sp>
    </p:spTree>
    <p:extLst>
      <p:ext uri="{BB962C8B-B14F-4D97-AF65-F5344CB8AC3E}">
        <p14:creationId xmlns:p14="http://schemas.microsoft.com/office/powerpoint/2010/main" val="29250052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39</a:t>
            </a:fld>
            <a:endParaRPr lang="en-US"/>
          </a:p>
        </p:txBody>
      </p:sp>
    </p:spTree>
    <p:extLst>
      <p:ext uri="{BB962C8B-B14F-4D97-AF65-F5344CB8AC3E}">
        <p14:creationId xmlns:p14="http://schemas.microsoft.com/office/powerpoint/2010/main" val="15413361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40</a:t>
            </a:fld>
            <a:endParaRPr lang="en-US"/>
          </a:p>
        </p:txBody>
      </p:sp>
    </p:spTree>
    <p:extLst>
      <p:ext uri="{BB962C8B-B14F-4D97-AF65-F5344CB8AC3E}">
        <p14:creationId xmlns:p14="http://schemas.microsoft.com/office/powerpoint/2010/main" val="19677322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41</a:t>
            </a:fld>
            <a:endParaRPr lang="en-US"/>
          </a:p>
        </p:txBody>
      </p:sp>
    </p:spTree>
    <p:extLst>
      <p:ext uri="{BB962C8B-B14F-4D97-AF65-F5344CB8AC3E}">
        <p14:creationId xmlns:p14="http://schemas.microsoft.com/office/powerpoint/2010/main" val="3552429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42</a:t>
            </a:fld>
            <a:endParaRPr lang="en-US"/>
          </a:p>
        </p:txBody>
      </p:sp>
    </p:spTree>
    <p:extLst>
      <p:ext uri="{BB962C8B-B14F-4D97-AF65-F5344CB8AC3E}">
        <p14:creationId xmlns:p14="http://schemas.microsoft.com/office/powerpoint/2010/main" val="1263589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12</a:t>
            </a:fld>
            <a:endParaRPr lang="en-US"/>
          </a:p>
        </p:txBody>
      </p:sp>
    </p:spTree>
    <p:extLst>
      <p:ext uri="{BB962C8B-B14F-4D97-AF65-F5344CB8AC3E}">
        <p14:creationId xmlns:p14="http://schemas.microsoft.com/office/powerpoint/2010/main" val="32852354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43</a:t>
            </a:fld>
            <a:endParaRPr lang="en-US"/>
          </a:p>
        </p:txBody>
      </p:sp>
    </p:spTree>
    <p:extLst>
      <p:ext uri="{BB962C8B-B14F-4D97-AF65-F5344CB8AC3E}">
        <p14:creationId xmlns:p14="http://schemas.microsoft.com/office/powerpoint/2010/main" val="31525533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44</a:t>
            </a:fld>
            <a:endParaRPr lang="en-US"/>
          </a:p>
        </p:txBody>
      </p:sp>
    </p:spTree>
    <p:extLst>
      <p:ext uri="{BB962C8B-B14F-4D97-AF65-F5344CB8AC3E}">
        <p14:creationId xmlns:p14="http://schemas.microsoft.com/office/powerpoint/2010/main" val="4177572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45</a:t>
            </a:fld>
            <a:endParaRPr lang="en-US"/>
          </a:p>
        </p:txBody>
      </p:sp>
    </p:spTree>
    <p:extLst>
      <p:ext uri="{BB962C8B-B14F-4D97-AF65-F5344CB8AC3E}">
        <p14:creationId xmlns:p14="http://schemas.microsoft.com/office/powerpoint/2010/main" val="41609928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46</a:t>
            </a:fld>
            <a:endParaRPr lang="en-US"/>
          </a:p>
        </p:txBody>
      </p:sp>
    </p:spTree>
    <p:extLst>
      <p:ext uri="{BB962C8B-B14F-4D97-AF65-F5344CB8AC3E}">
        <p14:creationId xmlns:p14="http://schemas.microsoft.com/office/powerpoint/2010/main" val="16035846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47</a:t>
            </a:fld>
            <a:endParaRPr lang="en-US"/>
          </a:p>
        </p:txBody>
      </p:sp>
    </p:spTree>
    <p:extLst>
      <p:ext uri="{BB962C8B-B14F-4D97-AF65-F5344CB8AC3E}">
        <p14:creationId xmlns:p14="http://schemas.microsoft.com/office/powerpoint/2010/main" val="39791126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48</a:t>
            </a:fld>
            <a:endParaRPr lang="en-US"/>
          </a:p>
        </p:txBody>
      </p:sp>
    </p:spTree>
    <p:extLst>
      <p:ext uri="{BB962C8B-B14F-4D97-AF65-F5344CB8AC3E}">
        <p14:creationId xmlns:p14="http://schemas.microsoft.com/office/powerpoint/2010/main" val="45148102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49</a:t>
            </a:fld>
            <a:endParaRPr lang="en-US"/>
          </a:p>
        </p:txBody>
      </p:sp>
    </p:spTree>
    <p:extLst>
      <p:ext uri="{BB962C8B-B14F-4D97-AF65-F5344CB8AC3E}">
        <p14:creationId xmlns:p14="http://schemas.microsoft.com/office/powerpoint/2010/main" val="1987950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17</a:t>
            </a:fld>
            <a:endParaRPr lang="en-US"/>
          </a:p>
        </p:txBody>
      </p:sp>
    </p:spTree>
    <p:extLst>
      <p:ext uri="{BB962C8B-B14F-4D97-AF65-F5344CB8AC3E}">
        <p14:creationId xmlns:p14="http://schemas.microsoft.com/office/powerpoint/2010/main" val="4070501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18</a:t>
            </a:fld>
            <a:endParaRPr lang="en-US"/>
          </a:p>
        </p:txBody>
      </p:sp>
    </p:spTree>
    <p:extLst>
      <p:ext uri="{BB962C8B-B14F-4D97-AF65-F5344CB8AC3E}">
        <p14:creationId xmlns:p14="http://schemas.microsoft.com/office/powerpoint/2010/main" val="34585434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19</a:t>
            </a:fld>
            <a:endParaRPr lang="en-US"/>
          </a:p>
        </p:txBody>
      </p:sp>
    </p:spTree>
    <p:extLst>
      <p:ext uri="{BB962C8B-B14F-4D97-AF65-F5344CB8AC3E}">
        <p14:creationId xmlns:p14="http://schemas.microsoft.com/office/powerpoint/2010/main" val="20317240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20</a:t>
            </a:fld>
            <a:endParaRPr lang="en-US"/>
          </a:p>
        </p:txBody>
      </p:sp>
    </p:spTree>
    <p:extLst>
      <p:ext uri="{BB962C8B-B14F-4D97-AF65-F5344CB8AC3E}">
        <p14:creationId xmlns:p14="http://schemas.microsoft.com/office/powerpoint/2010/main" val="2156073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21</a:t>
            </a:fld>
            <a:endParaRPr lang="en-US"/>
          </a:p>
        </p:txBody>
      </p:sp>
    </p:spTree>
    <p:extLst>
      <p:ext uri="{BB962C8B-B14F-4D97-AF65-F5344CB8AC3E}">
        <p14:creationId xmlns:p14="http://schemas.microsoft.com/office/powerpoint/2010/main" val="3245449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DD449B3-DEF1-4119-A938-244E50AF2C32}" type="slidenum">
              <a:rPr lang="en-US" smtClean="0"/>
              <a:t>22</a:t>
            </a:fld>
            <a:endParaRPr lang="en-US"/>
          </a:p>
        </p:txBody>
      </p:sp>
    </p:spTree>
    <p:extLst>
      <p:ext uri="{BB962C8B-B14F-4D97-AF65-F5344CB8AC3E}">
        <p14:creationId xmlns:p14="http://schemas.microsoft.com/office/powerpoint/2010/main" val="1674425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7751B4F-DF15-4857-9E01-840306748564}" type="datetime1">
              <a:rPr lang="en-US" smtClean="0"/>
              <a:t>1/12/2024</a:t>
            </a:fld>
            <a:endParaRPr lang="en-US"/>
          </a:p>
        </p:txBody>
      </p:sp>
      <p:sp>
        <p:nvSpPr>
          <p:cNvPr id="5" name="Footer Placeholder 4"/>
          <p:cNvSpPr>
            <a:spLocks noGrp="1"/>
          </p:cNvSpPr>
          <p:nvPr>
            <p:ph type="ftr" sz="quarter" idx="11"/>
          </p:nvPr>
        </p:nvSpPr>
        <p:spPr/>
        <p:txBody>
          <a:bodyPr/>
          <a:lstStyle/>
          <a:p>
            <a:r>
              <a:rPr lang="en-US"/>
              <a:t>Mathematics for HiSET</a:t>
            </a:r>
          </a:p>
        </p:txBody>
      </p:sp>
      <p:sp>
        <p:nvSpPr>
          <p:cNvPr id="6" name="Slide Number Placeholder 5"/>
          <p:cNvSpPr>
            <a:spLocks noGrp="1"/>
          </p:cNvSpPr>
          <p:nvPr>
            <p:ph type="sldNum" sz="quarter" idx="12"/>
          </p:nvPr>
        </p:nvSpPr>
        <p:spPr/>
        <p:txBody>
          <a:bodyPr/>
          <a:lstStyle/>
          <a:p>
            <a:fld id="{9B086FC6-A62F-4DDB-A6E4-B08DC2EFFCDD}" type="slidenum">
              <a:rPr lang="en-US" smtClean="0"/>
              <a:t>‹#›</a:t>
            </a:fld>
            <a:endParaRPr lang="en-US"/>
          </a:p>
        </p:txBody>
      </p:sp>
    </p:spTree>
    <p:extLst>
      <p:ext uri="{BB962C8B-B14F-4D97-AF65-F5344CB8AC3E}">
        <p14:creationId xmlns:p14="http://schemas.microsoft.com/office/powerpoint/2010/main" val="6849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9318F5-110F-4EAB-A03D-02D70EAA063A}" type="datetime1">
              <a:rPr lang="en-US" smtClean="0"/>
              <a:t>1/12/2024</a:t>
            </a:fld>
            <a:endParaRPr lang="en-US"/>
          </a:p>
        </p:txBody>
      </p:sp>
      <p:sp>
        <p:nvSpPr>
          <p:cNvPr id="5" name="Footer Placeholder 4"/>
          <p:cNvSpPr>
            <a:spLocks noGrp="1"/>
          </p:cNvSpPr>
          <p:nvPr>
            <p:ph type="ftr" sz="quarter" idx="11"/>
          </p:nvPr>
        </p:nvSpPr>
        <p:spPr/>
        <p:txBody>
          <a:bodyPr/>
          <a:lstStyle/>
          <a:p>
            <a:r>
              <a:rPr lang="en-US"/>
              <a:t>Mathematics for HiSET</a:t>
            </a:r>
          </a:p>
        </p:txBody>
      </p:sp>
      <p:sp>
        <p:nvSpPr>
          <p:cNvPr id="6" name="Slide Number Placeholder 5"/>
          <p:cNvSpPr>
            <a:spLocks noGrp="1"/>
          </p:cNvSpPr>
          <p:nvPr>
            <p:ph type="sldNum" sz="quarter" idx="12"/>
          </p:nvPr>
        </p:nvSpPr>
        <p:spPr/>
        <p:txBody>
          <a:bodyPr/>
          <a:lstStyle/>
          <a:p>
            <a:fld id="{9B086FC6-A62F-4DDB-A6E4-B08DC2EFFCDD}" type="slidenum">
              <a:rPr lang="en-US" smtClean="0"/>
              <a:t>‹#›</a:t>
            </a:fld>
            <a:endParaRPr lang="en-US"/>
          </a:p>
        </p:txBody>
      </p:sp>
    </p:spTree>
    <p:extLst>
      <p:ext uri="{BB962C8B-B14F-4D97-AF65-F5344CB8AC3E}">
        <p14:creationId xmlns:p14="http://schemas.microsoft.com/office/powerpoint/2010/main" val="2823323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F2E877-0AF4-4A06-A4A2-FA3CA9922B72}" type="datetime1">
              <a:rPr lang="en-US" smtClean="0"/>
              <a:t>1/12/2024</a:t>
            </a:fld>
            <a:endParaRPr lang="en-US"/>
          </a:p>
        </p:txBody>
      </p:sp>
      <p:sp>
        <p:nvSpPr>
          <p:cNvPr id="5" name="Footer Placeholder 4"/>
          <p:cNvSpPr>
            <a:spLocks noGrp="1"/>
          </p:cNvSpPr>
          <p:nvPr>
            <p:ph type="ftr" sz="quarter" idx="11"/>
          </p:nvPr>
        </p:nvSpPr>
        <p:spPr/>
        <p:txBody>
          <a:bodyPr/>
          <a:lstStyle/>
          <a:p>
            <a:r>
              <a:rPr lang="en-US"/>
              <a:t>Mathematics for HiSET</a:t>
            </a:r>
          </a:p>
        </p:txBody>
      </p:sp>
      <p:sp>
        <p:nvSpPr>
          <p:cNvPr id="6" name="Slide Number Placeholder 5"/>
          <p:cNvSpPr>
            <a:spLocks noGrp="1"/>
          </p:cNvSpPr>
          <p:nvPr>
            <p:ph type="sldNum" sz="quarter" idx="12"/>
          </p:nvPr>
        </p:nvSpPr>
        <p:spPr/>
        <p:txBody>
          <a:bodyPr/>
          <a:lstStyle/>
          <a:p>
            <a:fld id="{9B086FC6-A62F-4DDB-A6E4-B08DC2EFFCDD}" type="slidenum">
              <a:rPr lang="en-US" smtClean="0"/>
              <a:t>‹#›</a:t>
            </a:fld>
            <a:endParaRPr lang="en-US"/>
          </a:p>
        </p:txBody>
      </p:sp>
    </p:spTree>
    <p:extLst>
      <p:ext uri="{BB962C8B-B14F-4D97-AF65-F5344CB8AC3E}">
        <p14:creationId xmlns:p14="http://schemas.microsoft.com/office/powerpoint/2010/main" val="2564770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361472-1D89-41FB-9A8A-9A99BE168A35}" type="datetime1">
              <a:rPr lang="en-US" smtClean="0"/>
              <a:t>1/12/2024</a:t>
            </a:fld>
            <a:endParaRPr lang="en-US"/>
          </a:p>
        </p:txBody>
      </p:sp>
      <p:sp>
        <p:nvSpPr>
          <p:cNvPr id="5" name="Footer Placeholder 4"/>
          <p:cNvSpPr>
            <a:spLocks noGrp="1"/>
          </p:cNvSpPr>
          <p:nvPr>
            <p:ph type="ftr" sz="quarter" idx="11"/>
          </p:nvPr>
        </p:nvSpPr>
        <p:spPr/>
        <p:txBody>
          <a:bodyPr/>
          <a:lstStyle/>
          <a:p>
            <a:r>
              <a:rPr lang="en-US"/>
              <a:t>Mathematics for HiSET</a:t>
            </a:r>
          </a:p>
        </p:txBody>
      </p:sp>
      <p:sp>
        <p:nvSpPr>
          <p:cNvPr id="6" name="Slide Number Placeholder 5"/>
          <p:cNvSpPr>
            <a:spLocks noGrp="1"/>
          </p:cNvSpPr>
          <p:nvPr>
            <p:ph type="sldNum" sz="quarter" idx="12"/>
          </p:nvPr>
        </p:nvSpPr>
        <p:spPr/>
        <p:txBody>
          <a:bodyPr/>
          <a:lstStyle/>
          <a:p>
            <a:fld id="{9B086FC6-A62F-4DDB-A6E4-B08DC2EFFCDD}" type="slidenum">
              <a:rPr lang="en-US" smtClean="0"/>
              <a:t>‹#›</a:t>
            </a:fld>
            <a:endParaRPr lang="en-US"/>
          </a:p>
        </p:txBody>
      </p:sp>
    </p:spTree>
    <p:extLst>
      <p:ext uri="{BB962C8B-B14F-4D97-AF65-F5344CB8AC3E}">
        <p14:creationId xmlns:p14="http://schemas.microsoft.com/office/powerpoint/2010/main" val="4060619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F41FF2-6F0F-4463-99E2-9CB4EFDEA28E}" type="datetime1">
              <a:rPr lang="en-US" smtClean="0"/>
              <a:t>1/12/2024</a:t>
            </a:fld>
            <a:endParaRPr lang="en-US"/>
          </a:p>
        </p:txBody>
      </p:sp>
      <p:sp>
        <p:nvSpPr>
          <p:cNvPr id="5" name="Footer Placeholder 4"/>
          <p:cNvSpPr>
            <a:spLocks noGrp="1"/>
          </p:cNvSpPr>
          <p:nvPr>
            <p:ph type="ftr" sz="quarter" idx="11"/>
          </p:nvPr>
        </p:nvSpPr>
        <p:spPr/>
        <p:txBody>
          <a:bodyPr/>
          <a:lstStyle/>
          <a:p>
            <a:r>
              <a:rPr lang="en-US"/>
              <a:t>Mathematics for HiSET</a:t>
            </a:r>
          </a:p>
        </p:txBody>
      </p:sp>
      <p:sp>
        <p:nvSpPr>
          <p:cNvPr id="6" name="Slide Number Placeholder 5"/>
          <p:cNvSpPr>
            <a:spLocks noGrp="1"/>
          </p:cNvSpPr>
          <p:nvPr>
            <p:ph type="sldNum" sz="quarter" idx="12"/>
          </p:nvPr>
        </p:nvSpPr>
        <p:spPr/>
        <p:txBody>
          <a:bodyPr/>
          <a:lstStyle/>
          <a:p>
            <a:fld id="{9B086FC6-A62F-4DDB-A6E4-B08DC2EFFCDD}" type="slidenum">
              <a:rPr lang="en-US" smtClean="0"/>
              <a:t>‹#›</a:t>
            </a:fld>
            <a:endParaRPr lang="en-US"/>
          </a:p>
        </p:txBody>
      </p:sp>
    </p:spTree>
    <p:extLst>
      <p:ext uri="{BB962C8B-B14F-4D97-AF65-F5344CB8AC3E}">
        <p14:creationId xmlns:p14="http://schemas.microsoft.com/office/powerpoint/2010/main" val="416856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2A42513-0135-4571-BC9A-278A67C602CB}" type="datetime1">
              <a:rPr lang="en-US" smtClean="0"/>
              <a:t>1/12/2024</a:t>
            </a:fld>
            <a:endParaRPr lang="en-US"/>
          </a:p>
        </p:txBody>
      </p:sp>
      <p:sp>
        <p:nvSpPr>
          <p:cNvPr id="6" name="Footer Placeholder 5"/>
          <p:cNvSpPr>
            <a:spLocks noGrp="1"/>
          </p:cNvSpPr>
          <p:nvPr>
            <p:ph type="ftr" sz="quarter" idx="11"/>
          </p:nvPr>
        </p:nvSpPr>
        <p:spPr/>
        <p:txBody>
          <a:bodyPr/>
          <a:lstStyle/>
          <a:p>
            <a:r>
              <a:rPr lang="en-US"/>
              <a:t>Mathematics for HiSET</a:t>
            </a:r>
          </a:p>
        </p:txBody>
      </p:sp>
      <p:sp>
        <p:nvSpPr>
          <p:cNvPr id="7" name="Slide Number Placeholder 6"/>
          <p:cNvSpPr>
            <a:spLocks noGrp="1"/>
          </p:cNvSpPr>
          <p:nvPr>
            <p:ph type="sldNum" sz="quarter" idx="12"/>
          </p:nvPr>
        </p:nvSpPr>
        <p:spPr/>
        <p:txBody>
          <a:bodyPr/>
          <a:lstStyle/>
          <a:p>
            <a:fld id="{9B086FC6-A62F-4DDB-A6E4-B08DC2EFFCDD}" type="slidenum">
              <a:rPr lang="en-US" smtClean="0"/>
              <a:t>‹#›</a:t>
            </a:fld>
            <a:endParaRPr lang="en-US"/>
          </a:p>
        </p:txBody>
      </p:sp>
    </p:spTree>
    <p:extLst>
      <p:ext uri="{BB962C8B-B14F-4D97-AF65-F5344CB8AC3E}">
        <p14:creationId xmlns:p14="http://schemas.microsoft.com/office/powerpoint/2010/main" val="102025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A416BC5-B65E-4CAA-A538-05D7B35421AA}" type="datetime1">
              <a:rPr lang="en-US" smtClean="0"/>
              <a:t>1/12/2024</a:t>
            </a:fld>
            <a:endParaRPr lang="en-US"/>
          </a:p>
        </p:txBody>
      </p:sp>
      <p:sp>
        <p:nvSpPr>
          <p:cNvPr id="8" name="Footer Placeholder 7"/>
          <p:cNvSpPr>
            <a:spLocks noGrp="1"/>
          </p:cNvSpPr>
          <p:nvPr>
            <p:ph type="ftr" sz="quarter" idx="11"/>
          </p:nvPr>
        </p:nvSpPr>
        <p:spPr/>
        <p:txBody>
          <a:bodyPr/>
          <a:lstStyle/>
          <a:p>
            <a:r>
              <a:rPr lang="en-US"/>
              <a:t>Mathematics for HiSET</a:t>
            </a:r>
          </a:p>
        </p:txBody>
      </p:sp>
      <p:sp>
        <p:nvSpPr>
          <p:cNvPr id="9" name="Slide Number Placeholder 8"/>
          <p:cNvSpPr>
            <a:spLocks noGrp="1"/>
          </p:cNvSpPr>
          <p:nvPr>
            <p:ph type="sldNum" sz="quarter" idx="12"/>
          </p:nvPr>
        </p:nvSpPr>
        <p:spPr/>
        <p:txBody>
          <a:bodyPr/>
          <a:lstStyle/>
          <a:p>
            <a:fld id="{9B086FC6-A62F-4DDB-A6E4-B08DC2EFFCDD}" type="slidenum">
              <a:rPr lang="en-US" smtClean="0"/>
              <a:t>‹#›</a:t>
            </a:fld>
            <a:endParaRPr lang="en-US"/>
          </a:p>
        </p:txBody>
      </p:sp>
    </p:spTree>
    <p:extLst>
      <p:ext uri="{BB962C8B-B14F-4D97-AF65-F5344CB8AC3E}">
        <p14:creationId xmlns:p14="http://schemas.microsoft.com/office/powerpoint/2010/main" val="626353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4B88625-52AA-46F6-897C-100297E27684}" type="datetime1">
              <a:rPr lang="en-US" smtClean="0"/>
              <a:t>1/12/2024</a:t>
            </a:fld>
            <a:endParaRPr lang="en-US"/>
          </a:p>
        </p:txBody>
      </p:sp>
      <p:sp>
        <p:nvSpPr>
          <p:cNvPr id="4" name="Footer Placeholder 3"/>
          <p:cNvSpPr>
            <a:spLocks noGrp="1"/>
          </p:cNvSpPr>
          <p:nvPr>
            <p:ph type="ftr" sz="quarter" idx="11"/>
          </p:nvPr>
        </p:nvSpPr>
        <p:spPr/>
        <p:txBody>
          <a:bodyPr/>
          <a:lstStyle/>
          <a:p>
            <a:r>
              <a:rPr lang="en-US"/>
              <a:t>Mathematics for HiSET</a:t>
            </a:r>
          </a:p>
        </p:txBody>
      </p:sp>
      <p:sp>
        <p:nvSpPr>
          <p:cNvPr id="5" name="Slide Number Placeholder 4"/>
          <p:cNvSpPr>
            <a:spLocks noGrp="1"/>
          </p:cNvSpPr>
          <p:nvPr>
            <p:ph type="sldNum" sz="quarter" idx="12"/>
          </p:nvPr>
        </p:nvSpPr>
        <p:spPr/>
        <p:txBody>
          <a:bodyPr/>
          <a:lstStyle/>
          <a:p>
            <a:fld id="{9B086FC6-A62F-4DDB-A6E4-B08DC2EFFCDD}" type="slidenum">
              <a:rPr lang="en-US" smtClean="0"/>
              <a:t>‹#›</a:t>
            </a:fld>
            <a:endParaRPr lang="en-US"/>
          </a:p>
        </p:txBody>
      </p:sp>
    </p:spTree>
    <p:extLst>
      <p:ext uri="{BB962C8B-B14F-4D97-AF65-F5344CB8AC3E}">
        <p14:creationId xmlns:p14="http://schemas.microsoft.com/office/powerpoint/2010/main" val="1050364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787C56-6E9E-4DC8-B468-4857123016D0}" type="datetime1">
              <a:rPr lang="en-US" smtClean="0"/>
              <a:t>1/12/2024</a:t>
            </a:fld>
            <a:endParaRPr lang="en-US"/>
          </a:p>
        </p:txBody>
      </p:sp>
      <p:sp>
        <p:nvSpPr>
          <p:cNvPr id="3" name="Footer Placeholder 2"/>
          <p:cNvSpPr>
            <a:spLocks noGrp="1"/>
          </p:cNvSpPr>
          <p:nvPr>
            <p:ph type="ftr" sz="quarter" idx="11"/>
          </p:nvPr>
        </p:nvSpPr>
        <p:spPr/>
        <p:txBody>
          <a:bodyPr/>
          <a:lstStyle/>
          <a:p>
            <a:r>
              <a:rPr lang="en-US"/>
              <a:t>Mathematics for HiSET</a:t>
            </a:r>
          </a:p>
        </p:txBody>
      </p:sp>
      <p:sp>
        <p:nvSpPr>
          <p:cNvPr id="4" name="Slide Number Placeholder 3"/>
          <p:cNvSpPr>
            <a:spLocks noGrp="1"/>
          </p:cNvSpPr>
          <p:nvPr>
            <p:ph type="sldNum" sz="quarter" idx="12"/>
          </p:nvPr>
        </p:nvSpPr>
        <p:spPr/>
        <p:txBody>
          <a:bodyPr/>
          <a:lstStyle/>
          <a:p>
            <a:fld id="{9B086FC6-A62F-4DDB-A6E4-B08DC2EFFCDD}" type="slidenum">
              <a:rPr lang="en-US" smtClean="0"/>
              <a:t>‹#›</a:t>
            </a:fld>
            <a:endParaRPr lang="en-US"/>
          </a:p>
        </p:txBody>
      </p:sp>
    </p:spTree>
    <p:extLst>
      <p:ext uri="{BB962C8B-B14F-4D97-AF65-F5344CB8AC3E}">
        <p14:creationId xmlns:p14="http://schemas.microsoft.com/office/powerpoint/2010/main" val="2972316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EBAE953-873B-465C-95F7-58F5ED0F5A47}" type="datetime1">
              <a:rPr lang="en-US" smtClean="0"/>
              <a:t>1/12/2024</a:t>
            </a:fld>
            <a:endParaRPr lang="en-US"/>
          </a:p>
        </p:txBody>
      </p:sp>
      <p:sp>
        <p:nvSpPr>
          <p:cNvPr id="6" name="Footer Placeholder 5"/>
          <p:cNvSpPr>
            <a:spLocks noGrp="1"/>
          </p:cNvSpPr>
          <p:nvPr>
            <p:ph type="ftr" sz="quarter" idx="11"/>
          </p:nvPr>
        </p:nvSpPr>
        <p:spPr/>
        <p:txBody>
          <a:bodyPr/>
          <a:lstStyle/>
          <a:p>
            <a:r>
              <a:rPr lang="en-US"/>
              <a:t>Mathematics for HiSET</a:t>
            </a:r>
          </a:p>
        </p:txBody>
      </p:sp>
      <p:sp>
        <p:nvSpPr>
          <p:cNvPr id="7" name="Slide Number Placeholder 6"/>
          <p:cNvSpPr>
            <a:spLocks noGrp="1"/>
          </p:cNvSpPr>
          <p:nvPr>
            <p:ph type="sldNum" sz="quarter" idx="12"/>
          </p:nvPr>
        </p:nvSpPr>
        <p:spPr/>
        <p:txBody>
          <a:bodyPr/>
          <a:lstStyle/>
          <a:p>
            <a:fld id="{9B086FC6-A62F-4DDB-A6E4-B08DC2EFFCDD}" type="slidenum">
              <a:rPr lang="en-US" smtClean="0"/>
              <a:t>‹#›</a:t>
            </a:fld>
            <a:endParaRPr lang="en-US"/>
          </a:p>
        </p:txBody>
      </p:sp>
    </p:spTree>
    <p:extLst>
      <p:ext uri="{BB962C8B-B14F-4D97-AF65-F5344CB8AC3E}">
        <p14:creationId xmlns:p14="http://schemas.microsoft.com/office/powerpoint/2010/main" val="2372221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FA61FE-9193-43CB-8EFB-B2AEB582D507}" type="datetime1">
              <a:rPr lang="en-US" smtClean="0"/>
              <a:t>1/12/2024</a:t>
            </a:fld>
            <a:endParaRPr lang="en-US"/>
          </a:p>
        </p:txBody>
      </p:sp>
      <p:sp>
        <p:nvSpPr>
          <p:cNvPr id="6" name="Footer Placeholder 5"/>
          <p:cNvSpPr>
            <a:spLocks noGrp="1"/>
          </p:cNvSpPr>
          <p:nvPr>
            <p:ph type="ftr" sz="quarter" idx="11"/>
          </p:nvPr>
        </p:nvSpPr>
        <p:spPr/>
        <p:txBody>
          <a:bodyPr/>
          <a:lstStyle/>
          <a:p>
            <a:r>
              <a:rPr lang="en-US"/>
              <a:t>Mathematics for HiSET</a:t>
            </a:r>
          </a:p>
        </p:txBody>
      </p:sp>
      <p:sp>
        <p:nvSpPr>
          <p:cNvPr id="7" name="Slide Number Placeholder 6"/>
          <p:cNvSpPr>
            <a:spLocks noGrp="1"/>
          </p:cNvSpPr>
          <p:nvPr>
            <p:ph type="sldNum" sz="quarter" idx="12"/>
          </p:nvPr>
        </p:nvSpPr>
        <p:spPr/>
        <p:txBody>
          <a:bodyPr/>
          <a:lstStyle/>
          <a:p>
            <a:fld id="{9B086FC6-A62F-4DDB-A6E4-B08DC2EFFCDD}" type="slidenum">
              <a:rPr lang="en-US" smtClean="0"/>
              <a:t>‹#›</a:t>
            </a:fld>
            <a:endParaRPr lang="en-US"/>
          </a:p>
        </p:txBody>
      </p:sp>
    </p:spTree>
    <p:extLst>
      <p:ext uri="{BB962C8B-B14F-4D97-AF65-F5344CB8AC3E}">
        <p14:creationId xmlns:p14="http://schemas.microsoft.com/office/powerpoint/2010/main" val="29765539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7D53AF-A492-4B2E-922E-04886A55CF4B}" type="datetime1">
              <a:rPr lang="en-US" smtClean="0"/>
              <a:t>1/12/2024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Mathematics for HiSET</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086FC6-A62F-4DDB-A6E4-B08DC2EFFCDD}" type="slidenum">
              <a:rPr lang="en-US" smtClean="0"/>
              <a:t>‹#›</a:t>
            </a:fld>
            <a:endParaRPr lang="en-US"/>
          </a:p>
        </p:txBody>
      </p:sp>
    </p:spTree>
    <p:extLst>
      <p:ext uri="{BB962C8B-B14F-4D97-AF65-F5344CB8AC3E}">
        <p14:creationId xmlns:p14="http://schemas.microsoft.com/office/powerpoint/2010/main" val="299320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FF3399"/>
                </a:solidFill>
                <a:latin typeface="Arial" panose="020B0604020202020204" pitchFamily="34" charset="0"/>
                <a:cs typeface="Arial" panose="020B0604020202020204" pitchFamily="34" charset="0"/>
              </a:rPr>
              <a:t>pink</a:t>
            </a:r>
            <a:r>
              <a:rPr lang="en-US" sz="2500" dirty="0">
                <a:latin typeface="Arial" panose="020B0604020202020204" pitchFamily="34" charset="0"/>
                <a:cs typeface="Arial" panose="020B0604020202020204" pitchFamily="34" charset="0"/>
              </a:rPr>
              <a:t> worksheet </a:t>
            </a:r>
            <a:r>
              <a:rPr lang="en-US" sz="2500" dirty="0">
                <a:solidFill>
                  <a:srgbClr val="FF3399"/>
                </a:solidFill>
                <a:latin typeface="Arial" panose="020B0604020202020204" pitchFamily="34" charset="0"/>
                <a:cs typeface="Arial" panose="020B0604020202020204" pitchFamily="34" charset="0"/>
              </a:rPr>
              <a:t>(Comparing/Ordering Integers—2 sided.)</a:t>
            </a:r>
          </a:p>
          <a:p>
            <a:r>
              <a:rPr lang="en-US" sz="2500" dirty="0">
                <a:solidFill>
                  <a:srgbClr val="FF3399"/>
                </a:solidFill>
                <a:latin typeface="Arial" panose="020B0604020202020204" pitchFamily="34" charset="0"/>
                <a:cs typeface="Arial" panose="020B0604020202020204" pitchFamily="34" charset="0"/>
              </a:rPr>
              <a:t>                      Negative numbers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Wednesday, January 3,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310965" y="1056685"/>
            <a:ext cx="1681481" cy="371213"/>
          </a:xfrm>
          <a:prstGeom prst="rect">
            <a:avLst/>
          </a:prstGeom>
        </p:spPr>
      </p:pic>
    </p:spTree>
    <p:extLst>
      <p:ext uri="{BB962C8B-B14F-4D97-AF65-F5344CB8AC3E}">
        <p14:creationId xmlns:p14="http://schemas.microsoft.com/office/powerpoint/2010/main" val="702851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FF3399"/>
                </a:solidFill>
                <a:latin typeface="Arial" panose="020B0604020202020204" pitchFamily="34" charset="0"/>
                <a:cs typeface="Arial" panose="020B0604020202020204" pitchFamily="34" charset="0"/>
              </a:rPr>
              <a:t>pink</a:t>
            </a:r>
            <a:r>
              <a:rPr lang="en-US" sz="2500" dirty="0">
                <a:latin typeface="Arial" panose="020B0604020202020204" pitchFamily="34" charset="0"/>
                <a:cs typeface="Arial" panose="020B0604020202020204" pitchFamily="34" charset="0"/>
              </a:rPr>
              <a:t> worksheet </a:t>
            </a:r>
            <a:r>
              <a:rPr lang="en-US" sz="2500" dirty="0">
                <a:solidFill>
                  <a:srgbClr val="FF3399"/>
                </a:solidFill>
                <a:latin typeface="Arial" panose="020B0604020202020204" pitchFamily="34" charset="0"/>
                <a:cs typeface="Arial" panose="020B0604020202020204" pitchFamily="34" charset="0"/>
              </a:rPr>
              <a:t>(Absolute Value)</a:t>
            </a:r>
          </a:p>
          <a:p>
            <a:r>
              <a:rPr lang="en-US" sz="2500" dirty="0">
                <a:solidFill>
                  <a:srgbClr val="FF3399"/>
                </a:solidFill>
                <a:latin typeface="Arial" panose="020B0604020202020204" pitchFamily="34" charset="0"/>
                <a:cs typeface="Arial" panose="020B0604020202020204" pitchFamily="34" charset="0"/>
              </a:rPr>
              <a:t>                      Absolute value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Wednesday, January 17,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279400" y="1024027"/>
            <a:ext cx="1681481" cy="371213"/>
          </a:xfrm>
          <a:prstGeom prst="rect">
            <a:avLst/>
          </a:prstGeom>
        </p:spPr>
      </p:pic>
      <p:sp>
        <p:nvSpPr>
          <p:cNvPr id="7" name="TextBox 6">
            <a:extLst>
              <a:ext uri="{FF2B5EF4-FFF2-40B4-BE49-F238E27FC236}">
                <a16:creationId xmlns:a16="http://schemas.microsoft.com/office/drawing/2014/main" id="{A9925C45-3A1F-FDC2-0B7E-5578CCB97F36}"/>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2344747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18" y="2817887"/>
            <a:ext cx="4765044"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14238" cy="2779978"/>
          </a:xfrm>
          <a:prstGeom prst="rect">
            <a:avLst/>
          </a:prstGeom>
          <a:solidFill>
            <a:srgbClr val="CC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Do Now:</a:t>
            </a:r>
            <a:r>
              <a:rPr lang="en-US" sz="2400" b="1" dirty="0">
                <a:solidFill>
                  <a:srgbClr val="00B050"/>
                </a:solidFill>
                <a:latin typeface="Arial" panose="020B0604020202020204" pitchFamily="34" charset="0"/>
                <a:cs typeface="Arial" panose="020B0604020202020204" pitchFamily="34" charset="0"/>
              </a:rPr>
              <a:t> green</a:t>
            </a:r>
            <a:r>
              <a:rPr lang="en-US" sz="2400" dirty="0">
                <a:solidFill>
                  <a:srgbClr val="00B050"/>
                </a:solidFill>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worksheet </a:t>
            </a:r>
            <a:r>
              <a:rPr lang="en-US" sz="2400" dirty="0">
                <a:solidFill>
                  <a:srgbClr val="00B050"/>
                </a:solidFill>
                <a:latin typeface="Arial" panose="020B0604020202020204" pitchFamily="34" charset="0"/>
                <a:cs typeface="Arial" panose="020B0604020202020204" pitchFamily="34" charset="0"/>
              </a:rPr>
              <a:t>(Measuring and comparing angles—2 sided.)</a:t>
            </a:r>
          </a:p>
          <a:p>
            <a:r>
              <a:rPr lang="en-US" sz="2400" dirty="0">
                <a:solidFill>
                  <a:srgbClr val="FF3399"/>
                </a:solidFill>
                <a:latin typeface="Arial" panose="020B0604020202020204" pitchFamily="34" charset="0"/>
                <a:cs typeface="Arial" panose="020B0604020202020204" pitchFamily="34" charset="0"/>
              </a:rPr>
              <a:t>                      </a:t>
            </a:r>
            <a:r>
              <a:rPr lang="en-US" sz="2400" dirty="0">
                <a:solidFill>
                  <a:srgbClr val="00B050"/>
                </a:solidFill>
                <a:latin typeface="Arial" panose="020B0604020202020204" pitchFamily="34" charset="0"/>
                <a:cs typeface="Arial" panose="020B0604020202020204" pitchFamily="34" charset="0"/>
              </a:rPr>
              <a:t>Angles and degrees video if you need help </a:t>
            </a:r>
            <a:r>
              <a:rPr lang="en-US" sz="2400" dirty="0">
                <a:latin typeface="Arial" panose="020B0604020202020204" pitchFamily="34" charset="0"/>
                <a:cs typeface="Arial" panose="020B0604020202020204" pitchFamily="34" charset="0"/>
              </a:rPr>
              <a:t>Place in </a:t>
            </a:r>
            <a:r>
              <a:rPr lang="en-US" sz="2400" b="1" dirty="0">
                <a:solidFill>
                  <a:srgbClr val="00B050"/>
                </a:solidFill>
                <a:latin typeface="Arial" panose="020B0604020202020204" pitchFamily="34" charset="0"/>
                <a:cs typeface="Arial" panose="020B0604020202020204" pitchFamily="34" charset="0"/>
              </a:rPr>
              <a:t>green basket </a:t>
            </a:r>
            <a:r>
              <a:rPr lang="en-US" sz="2400" dirty="0">
                <a:latin typeface="Arial" panose="020B0604020202020204" pitchFamily="34" charset="0"/>
                <a:cs typeface="Arial" panose="020B0604020202020204" pitchFamily="34" charset="0"/>
              </a:rPr>
              <a:t>by Chavez’s office before you leave. </a:t>
            </a:r>
            <a:r>
              <a:rPr lang="en-US" sz="24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Thursday, January 18,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203200" y="1110777"/>
            <a:ext cx="1681481" cy="371213"/>
          </a:xfrm>
          <a:prstGeom prst="rect">
            <a:avLst/>
          </a:prstGeom>
        </p:spPr>
      </p:pic>
      <p:sp>
        <p:nvSpPr>
          <p:cNvPr id="6" name="TextBox 5">
            <a:extLst>
              <a:ext uri="{FF2B5EF4-FFF2-40B4-BE49-F238E27FC236}">
                <a16:creationId xmlns:a16="http://schemas.microsoft.com/office/drawing/2014/main" id="{8C5BDAC4-FF40-B78C-F33D-51C4CEDDE457}"/>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7930769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223520"/>
            <a:ext cx="4765042" cy="2594367"/>
          </a:xfrm>
          <a:prstGeom prst="rect">
            <a:avLst/>
          </a:prstGeom>
          <a:solidFill>
            <a:srgbClr val="99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dirty="0">
                <a:latin typeface="Arial" panose="020B0604020202020204" pitchFamily="34" charset="0"/>
                <a:cs typeface="Arial" panose="020B0604020202020204" pitchFamily="34" charset="0"/>
              </a:rPr>
              <a:t>Make sure all Do </a:t>
            </a:r>
            <a:r>
              <a:rPr lang="en-US" sz="2500" dirty="0" err="1">
                <a:latin typeface="Arial" panose="020B0604020202020204" pitchFamily="34" charset="0"/>
                <a:cs typeface="Arial" panose="020B0604020202020204" pitchFamily="34" charset="0"/>
              </a:rPr>
              <a:t>Nows</a:t>
            </a:r>
            <a:r>
              <a:rPr lang="en-US" sz="2500" dirty="0">
                <a:latin typeface="Arial" panose="020B0604020202020204" pitchFamily="34" charset="0"/>
                <a:cs typeface="Arial" panose="020B0604020202020204" pitchFamily="34" charset="0"/>
              </a:rPr>
              <a:t> are completed for the week. Ask if you need help. There are </a:t>
            </a:r>
          </a:p>
          <a:p>
            <a:r>
              <a:rPr lang="en-US" sz="2500" dirty="0">
                <a:latin typeface="Arial" panose="020B0604020202020204" pitchFamily="34" charset="0"/>
                <a:cs typeface="Arial" panose="020B0604020202020204" pitchFamily="34" charset="0"/>
              </a:rPr>
              <a:t>videos if you need help. 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Friday, January 19,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632201" y="1142994"/>
            <a:ext cx="1203961" cy="265793"/>
          </a:xfrm>
          <a:prstGeom prst="rect">
            <a:avLst/>
          </a:prstGeom>
        </p:spPr>
      </p:pic>
      <p:sp>
        <p:nvSpPr>
          <p:cNvPr id="6" name="TextBox 5">
            <a:extLst>
              <a:ext uri="{FF2B5EF4-FFF2-40B4-BE49-F238E27FC236}">
                <a16:creationId xmlns:a16="http://schemas.microsoft.com/office/drawing/2014/main" id="{63B4C9AB-457E-F6FC-32B1-1253800D2FDC}"/>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323482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66FF33"/>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a:t>
            </a:r>
            <a:r>
              <a:rPr lang="en-US" sz="2500" b="1" dirty="0">
                <a:solidFill>
                  <a:srgbClr val="00B0F0"/>
                </a:solidFill>
                <a:latin typeface="Arial" panose="020B0604020202020204" pitchFamily="34" charset="0"/>
                <a:cs typeface="Arial" panose="020B0604020202020204" pitchFamily="34" charset="0"/>
              </a:rPr>
              <a:t>blue</a:t>
            </a:r>
            <a:r>
              <a:rPr lang="en-US" sz="2500" dirty="0">
                <a:solidFill>
                  <a:srgbClr val="00B0F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F0"/>
                </a:solidFill>
                <a:latin typeface="Arial" panose="020B0604020202020204" pitchFamily="34" charset="0"/>
                <a:cs typeface="Arial" panose="020B0604020202020204" pitchFamily="34" charset="0"/>
              </a:rPr>
              <a:t>(Graphing Inequalities—2 sides)</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F0"/>
                </a:solidFill>
                <a:latin typeface="Arial" panose="020B0604020202020204" pitchFamily="34" charset="0"/>
                <a:cs typeface="Arial" panose="020B0604020202020204" pitchFamily="34" charset="0"/>
              </a:rPr>
              <a:t>Basic Inequalities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Monday, January 22,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289196" y="1061798"/>
            <a:ext cx="1681481" cy="371213"/>
          </a:xfrm>
          <a:prstGeom prst="rect">
            <a:avLst/>
          </a:prstGeom>
        </p:spPr>
      </p:pic>
      <p:sp>
        <p:nvSpPr>
          <p:cNvPr id="6" name="TextBox 5">
            <a:extLst>
              <a:ext uri="{FF2B5EF4-FFF2-40B4-BE49-F238E27FC236}">
                <a16:creationId xmlns:a16="http://schemas.microsoft.com/office/drawing/2014/main" id="{5C1D4397-D28D-A033-7073-EDA96ACB9EBD}"/>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1265571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6600"/>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Do Now:</a:t>
            </a:r>
            <a:r>
              <a:rPr lang="en-US" sz="2400" b="1" dirty="0">
                <a:solidFill>
                  <a:srgbClr val="00B050"/>
                </a:solidFill>
                <a:latin typeface="Arial" panose="020B0604020202020204" pitchFamily="34" charset="0"/>
                <a:cs typeface="Arial" panose="020B0604020202020204" pitchFamily="34" charset="0"/>
              </a:rPr>
              <a:t> </a:t>
            </a:r>
            <a:r>
              <a:rPr lang="en-US" sz="2400" b="1" dirty="0">
                <a:solidFill>
                  <a:srgbClr val="FFFF00"/>
                </a:solidFill>
                <a:latin typeface="Arial" panose="020B0604020202020204" pitchFamily="34" charset="0"/>
                <a:cs typeface="Arial" panose="020B0604020202020204" pitchFamily="34" charset="0"/>
              </a:rPr>
              <a:t>yellow</a:t>
            </a:r>
            <a:r>
              <a:rPr lang="en-US" sz="2400" dirty="0">
                <a:solidFill>
                  <a:srgbClr val="FFFF00"/>
                </a:solidFill>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worksheet </a:t>
            </a:r>
            <a:r>
              <a:rPr lang="en-US" sz="2400" dirty="0">
                <a:solidFill>
                  <a:srgbClr val="FFFF00"/>
                </a:solidFill>
                <a:latin typeface="Arial" panose="020B0604020202020204" pitchFamily="34" charset="0"/>
                <a:cs typeface="Arial" panose="020B0604020202020204" pitchFamily="34" charset="0"/>
              </a:rPr>
              <a:t>(The Percent Change Formula—2 sides)</a:t>
            </a:r>
          </a:p>
          <a:p>
            <a:r>
              <a:rPr lang="en-US" sz="2400" dirty="0">
                <a:solidFill>
                  <a:srgbClr val="FFFF00"/>
                </a:solidFill>
                <a:latin typeface="Arial" panose="020B0604020202020204" pitchFamily="34" charset="0"/>
                <a:cs typeface="Arial" panose="020B0604020202020204" pitchFamily="34" charset="0"/>
              </a:rPr>
              <a:t>                      Calculating Percent Change video if you need help </a:t>
            </a:r>
            <a:r>
              <a:rPr lang="en-US" sz="2400" dirty="0">
                <a:latin typeface="Arial" panose="020B0604020202020204" pitchFamily="34" charset="0"/>
                <a:cs typeface="Arial" panose="020B0604020202020204" pitchFamily="34" charset="0"/>
              </a:rPr>
              <a:t>Place in </a:t>
            </a:r>
            <a:r>
              <a:rPr lang="en-US" sz="2400" b="1" dirty="0">
                <a:solidFill>
                  <a:srgbClr val="00B050"/>
                </a:solidFill>
                <a:latin typeface="Arial" panose="020B0604020202020204" pitchFamily="34" charset="0"/>
                <a:cs typeface="Arial" panose="020B0604020202020204" pitchFamily="34" charset="0"/>
              </a:rPr>
              <a:t>green basket </a:t>
            </a:r>
            <a:r>
              <a:rPr lang="en-US" sz="2400" dirty="0">
                <a:latin typeface="Arial" panose="020B0604020202020204" pitchFamily="34" charset="0"/>
                <a:cs typeface="Arial" panose="020B0604020202020204" pitchFamily="34" charset="0"/>
              </a:rPr>
              <a:t>by Chavez’s office before you leave. </a:t>
            </a:r>
            <a:r>
              <a:rPr lang="en-US" sz="24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Tuesday, January 23,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203200" y="1056685"/>
            <a:ext cx="1681481" cy="371213"/>
          </a:xfrm>
          <a:prstGeom prst="rect">
            <a:avLst/>
          </a:prstGeom>
        </p:spPr>
      </p:pic>
      <p:sp>
        <p:nvSpPr>
          <p:cNvPr id="6" name="TextBox 5">
            <a:extLst>
              <a:ext uri="{FF2B5EF4-FFF2-40B4-BE49-F238E27FC236}">
                <a16:creationId xmlns:a16="http://schemas.microsoft.com/office/drawing/2014/main" id="{9CF5B82C-927D-EA53-1F78-9E2042E02AA6}"/>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3150871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CC66FF"/>
                </a:solidFill>
                <a:latin typeface="Arial" panose="020B0604020202020204" pitchFamily="34" charset="0"/>
                <a:cs typeface="Arial" panose="020B0604020202020204" pitchFamily="34" charset="0"/>
              </a:rPr>
              <a:t>purple</a:t>
            </a:r>
            <a:r>
              <a:rPr lang="en-US" sz="2500" dirty="0">
                <a:latin typeface="Arial" panose="020B0604020202020204" pitchFamily="34" charset="0"/>
                <a:cs typeface="Arial" panose="020B0604020202020204" pitchFamily="34" charset="0"/>
              </a:rPr>
              <a:t> worksheet </a:t>
            </a:r>
            <a:r>
              <a:rPr lang="en-US" sz="2500" dirty="0">
                <a:solidFill>
                  <a:srgbClr val="CC66FF"/>
                </a:solidFill>
                <a:latin typeface="Arial" panose="020B0604020202020204" pitchFamily="34" charset="0"/>
                <a:cs typeface="Arial" panose="020B0604020202020204" pitchFamily="34" charset="0"/>
              </a:rPr>
              <a:t>(Implied Multiplication)</a:t>
            </a:r>
          </a:p>
          <a:p>
            <a:r>
              <a:rPr lang="en-US" sz="2500" dirty="0">
                <a:solidFill>
                  <a:srgbClr val="CC66FF"/>
                </a:solidFill>
                <a:latin typeface="Arial" panose="020B0604020202020204" pitchFamily="34" charset="0"/>
                <a:cs typeface="Arial" panose="020B0604020202020204" pitchFamily="34" charset="0"/>
              </a:rPr>
              <a:t>                      What is Algebra?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Wednesday, January 24,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203200" y="1110777"/>
            <a:ext cx="1681481" cy="371213"/>
          </a:xfrm>
          <a:prstGeom prst="rect">
            <a:avLst/>
          </a:prstGeom>
        </p:spPr>
      </p:pic>
      <p:sp>
        <p:nvSpPr>
          <p:cNvPr id="6" name="TextBox 5">
            <a:extLst>
              <a:ext uri="{FF2B5EF4-FFF2-40B4-BE49-F238E27FC236}">
                <a16:creationId xmlns:a16="http://schemas.microsoft.com/office/drawing/2014/main" id="{ABD9D3E4-689F-B01A-2FA3-F72FC1E41AF3}"/>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3248835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CC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green</a:t>
            </a:r>
            <a:r>
              <a:rPr lang="en-US" sz="2500" dirty="0">
                <a:solidFill>
                  <a:srgbClr val="00B05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50"/>
                </a:solidFill>
                <a:latin typeface="Arial" panose="020B0604020202020204" pitchFamily="34" charset="0"/>
                <a:cs typeface="Arial" panose="020B0604020202020204" pitchFamily="34" charset="0"/>
              </a:rPr>
              <a:t>(Finding unknown angle—2 sided.)</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50"/>
                </a:solidFill>
                <a:latin typeface="Arial" panose="020B0604020202020204" pitchFamily="34" charset="0"/>
                <a:cs typeface="Arial" panose="020B0604020202020204" pitchFamily="34" charset="0"/>
              </a:rPr>
              <a:t>Angles and Degrees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Thursday, January 25,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301172" y="1056685"/>
            <a:ext cx="1681481" cy="371213"/>
          </a:xfrm>
          <a:prstGeom prst="rect">
            <a:avLst/>
          </a:prstGeom>
        </p:spPr>
      </p:pic>
      <p:sp>
        <p:nvSpPr>
          <p:cNvPr id="6" name="TextBox 5">
            <a:extLst>
              <a:ext uri="{FF2B5EF4-FFF2-40B4-BE49-F238E27FC236}">
                <a16:creationId xmlns:a16="http://schemas.microsoft.com/office/drawing/2014/main" id="{B760801D-A465-407A-089F-8DB3AB6A6377}"/>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461284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223520"/>
            <a:ext cx="4765042" cy="2594367"/>
          </a:xfrm>
          <a:prstGeom prst="rect">
            <a:avLst/>
          </a:prstGeom>
          <a:solidFill>
            <a:srgbClr val="99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dirty="0">
                <a:latin typeface="Arial" panose="020B0604020202020204" pitchFamily="34" charset="0"/>
                <a:cs typeface="Arial" panose="020B0604020202020204" pitchFamily="34" charset="0"/>
              </a:rPr>
              <a:t>Make sure all Do </a:t>
            </a:r>
            <a:r>
              <a:rPr lang="en-US" sz="2500" dirty="0" err="1">
                <a:latin typeface="Arial" panose="020B0604020202020204" pitchFamily="34" charset="0"/>
                <a:cs typeface="Arial" panose="020B0604020202020204" pitchFamily="34" charset="0"/>
              </a:rPr>
              <a:t>Nows</a:t>
            </a:r>
            <a:r>
              <a:rPr lang="en-US" sz="2500" dirty="0">
                <a:latin typeface="Arial" panose="020B0604020202020204" pitchFamily="34" charset="0"/>
                <a:cs typeface="Arial" panose="020B0604020202020204" pitchFamily="34" charset="0"/>
              </a:rPr>
              <a:t> are completed for the week. Ask if you need help. There are </a:t>
            </a:r>
          </a:p>
          <a:p>
            <a:r>
              <a:rPr lang="en-US" sz="2500" dirty="0">
                <a:latin typeface="Arial" panose="020B0604020202020204" pitchFamily="34" charset="0"/>
                <a:cs typeface="Arial" panose="020B0604020202020204" pitchFamily="34" charset="0"/>
              </a:rPr>
              <a:t>videos if you need help. 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Friday, </a:t>
            </a:r>
            <a:r>
              <a:rPr lang="en-US" sz="2800" b="1">
                <a:highlight>
                  <a:srgbClr val="00FFFF"/>
                </a:highlight>
                <a:latin typeface="Arial" panose="020B0604020202020204" pitchFamily="34" charset="0"/>
                <a:cs typeface="Arial" panose="020B0604020202020204" pitchFamily="34" charset="0"/>
              </a:rPr>
              <a:t>January 26, </a:t>
            </a:r>
            <a:r>
              <a:rPr lang="en-US" sz="2800" b="1" dirty="0">
                <a:highlight>
                  <a:srgbClr val="00FFFF"/>
                </a:highlight>
                <a:latin typeface="Arial" panose="020B0604020202020204" pitchFamily="34" charset="0"/>
                <a:cs typeface="Arial" panose="020B0604020202020204" pitchFamily="34" charset="0"/>
              </a:rPr>
              <a:t>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632201" y="1142994"/>
            <a:ext cx="1203961" cy="265793"/>
          </a:xfrm>
          <a:prstGeom prst="rect">
            <a:avLst/>
          </a:prstGeom>
        </p:spPr>
      </p:pic>
      <p:sp>
        <p:nvSpPr>
          <p:cNvPr id="6" name="TextBox 5">
            <a:extLst>
              <a:ext uri="{FF2B5EF4-FFF2-40B4-BE49-F238E27FC236}">
                <a16:creationId xmlns:a16="http://schemas.microsoft.com/office/drawing/2014/main" id="{9C8585E9-C8A5-9C8C-01D6-043C3FC7A956}"/>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35086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66FF33"/>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a:t>
            </a:r>
            <a:r>
              <a:rPr lang="en-US" sz="2500" b="1" dirty="0">
                <a:solidFill>
                  <a:srgbClr val="00B0F0"/>
                </a:solidFill>
                <a:latin typeface="Arial" panose="020B0604020202020204" pitchFamily="34" charset="0"/>
                <a:cs typeface="Arial" panose="020B0604020202020204" pitchFamily="34" charset="0"/>
              </a:rPr>
              <a:t>blue</a:t>
            </a:r>
            <a:r>
              <a:rPr lang="en-US" sz="2500" dirty="0">
                <a:solidFill>
                  <a:srgbClr val="00B0F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F0"/>
                </a:solidFill>
                <a:latin typeface="Arial" panose="020B0604020202020204" pitchFamily="34" charset="0"/>
                <a:cs typeface="Arial" panose="020B0604020202020204" pitchFamily="34" charset="0"/>
              </a:rPr>
              <a:t>(Inequalities—2 sides)</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F0"/>
                </a:solidFill>
                <a:latin typeface="Arial" panose="020B0604020202020204" pitchFamily="34" charset="0"/>
                <a:cs typeface="Arial" panose="020B0604020202020204" pitchFamily="34" charset="0"/>
              </a:rPr>
              <a:t>Basic Inequalities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Monday, January 29,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89196" y="1061798"/>
            <a:ext cx="1681481" cy="371213"/>
          </a:xfrm>
          <a:prstGeom prst="rect">
            <a:avLst/>
          </a:prstGeom>
        </p:spPr>
      </p:pic>
      <p:sp>
        <p:nvSpPr>
          <p:cNvPr id="6" name="TextBox 5">
            <a:extLst>
              <a:ext uri="{FF2B5EF4-FFF2-40B4-BE49-F238E27FC236}">
                <a16:creationId xmlns:a16="http://schemas.microsoft.com/office/drawing/2014/main" id="{3B999E32-2840-EF91-4987-8972CC67411E}"/>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42595520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6600"/>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Do Now:</a:t>
            </a:r>
            <a:r>
              <a:rPr lang="en-US" sz="2400" b="1" dirty="0">
                <a:solidFill>
                  <a:srgbClr val="00B050"/>
                </a:solidFill>
                <a:latin typeface="Arial" panose="020B0604020202020204" pitchFamily="34" charset="0"/>
                <a:cs typeface="Arial" panose="020B0604020202020204" pitchFamily="34" charset="0"/>
              </a:rPr>
              <a:t> </a:t>
            </a:r>
            <a:r>
              <a:rPr lang="en-US" sz="2400" b="1" dirty="0">
                <a:solidFill>
                  <a:srgbClr val="FFFF00"/>
                </a:solidFill>
                <a:latin typeface="Arial" panose="020B0604020202020204" pitchFamily="34" charset="0"/>
                <a:cs typeface="Arial" panose="020B0604020202020204" pitchFamily="34" charset="0"/>
              </a:rPr>
              <a:t>yellow</a:t>
            </a:r>
            <a:r>
              <a:rPr lang="en-US" sz="2400" dirty="0">
                <a:solidFill>
                  <a:srgbClr val="FFFF00"/>
                </a:solidFill>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worksheet </a:t>
            </a:r>
            <a:r>
              <a:rPr lang="en-US" sz="2400" dirty="0">
                <a:solidFill>
                  <a:srgbClr val="FFFF00"/>
                </a:solidFill>
                <a:latin typeface="Arial" panose="020B0604020202020204" pitchFamily="34" charset="0"/>
                <a:cs typeface="Arial" panose="020B0604020202020204" pitchFamily="34" charset="0"/>
              </a:rPr>
              <a:t>(The Percent Change Word Problems  2 sides)</a:t>
            </a:r>
          </a:p>
          <a:p>
            <a:r>
              <a:rPr lang="en-US" sz="2400" dirty="0">
                <a:solidFill>
                  <a:srgbClr val="FFFF00"/>
                </a:solidFill>
                <a:latin typeface="Arial" panose="020B0604020202020204" pitchFamily="34" charset="0"/>
                <a:cs typeface="Arial" panose="020B0604020202020204" pitchFamily="34" charset="0"/>
              </a:rPr>
              <a:t>                      Calculating Percent Change video if you need help </a:t>
            </a:r>
            <a:r>
              <a:rPr lang="en-US" sz="2400" dirty="0">
                <a:latin typeface="Arial" panose="020B0604020202020204" pitchFamily="34" charset="0"/>
                <a:cs typeface="Arial" panose="020B0604020202020204" pitchFamily="34" charset="0"/>
              </a:rPr>
              <a:t>Place in </a:t>
            </a:r>
            <a:r>
              <a:rPr lang="en-US" sz="2400" b="1" dirty="0">
                <a:solidFill>
                  <a:srgbClr val="00B050"/>
                </a:solidFill>
                <a:latin typeface="Arial" panose="020B0604020202020204" pitchFamily="34" charset="0"/>
                <a:cs typeface="Arial" panose="020B0604020202020204" pitchFamily="34" charset="0"/>
              </a:rPr>
              <a:t>green basket </a:t>
            </a:r>
            <a:r>
              <a:rPr lang="en-US" sz="2400" dirty="0">
                <a:latin typeface="Arial" panose="020B0604020202020204" pitchFamily="34" charset="0"/>
                <a:cs typeface="Arial" panose="020B0604020202020204" pitchFamily="34" charset="0"/>
              </a:rPr>
              <a:t>by Chavez’s office before you leave. </a:t>
            </a:r>
            <a:r>
              <a:rPr lang="en-US" sz="24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Tuesday, January 30,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03200" y="1056685"/>
            <a:ext cx="1681481" cy="371213"/>
          </a:xfrm>
          <a:prstGeom prst="rect">
            <a:avLst/>
          </a:prstGeom>
        </p:spPr>
      </p:pic>
      <p:sp>
        <p:nvSpPr>
          <p:cNvPr id="6" name="TextBox 5">
            <a:extLst>
              <a:ext uri="{FF2B5EF4-FFF2-40B4-BE49-F238E27FC236}">
                <a16:creationId xmlns:a16="http://schemas.microsoft.com/office/drawing/2014/main" id="{AF8B985D-13F6-32D1-AF1F-66FD379DB9B5}"/>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3147555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121924" y="2817887"/>
            <a:ext cx="4714238"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14238" cy="2779978"/>
          </a:xfrm>
          <a:prstGeom prst="rect">
            <a:avLst/>
          </a:prstGeom>
          <a:solidFill>
            <a:srgbClr val="CC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green</a:t>
            </a:r>
            <a:r>
              <a:rPr lang="en-US" sz="2500" dirty="0">
                <a:solidFill>
                  <a:srgbClr val="00B05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50"/>
                </a:solidFill>
                <a:latin typeface="Arial" panose="020B0604020202020204" pitchFamily="34" charset="0"/>
                <a:cs typeface="Arial" panose="020B0604020202020204" pitchFamily="34" charset="0"/>
              </a:rPr>
              <a:t>(Basic elements of Geometry)</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50"/>
                </a:solidFill>
                <a:latin typeface="Arial" panose="020B0604020202020204" pitchFamily="34" charset="0"/>
                <a:cs typeface="Arial" panose="020B0604020202020204" pitchFamily="34" charset="0"/>
              </a:rPr>
              <a:t>Points, lines, and </a:t>
            </a:r>
            <a:r>
              <a:rPr lang="en-US" sz="2500" dirty="0" err="1">
                <a:solidFill>
                  <a:srgbClr val="00B050"/>
                </a:solidFill>
                <a:latin typeface="Arial" panose="020B0604020202020204" pitchFamily="34" charset="0"/>
                <a:cs typeface="Arial" panose="020B0604020202020204" pitchFamily="34" charset="0"/>
              </a:rPr>
              <a:t>planesvideo</a:t>
            </a:r>
            <a:r>
              <a:rPr lang="en-US" sz="2500" dirty="0">
                <a:solidFill>
                  <a:srgbClr val="00B050"/>
                </a:solidFill>
                <a:latin typeface="Arial" panose="020B0604020202020204" pitchFamily="34" charset="0"/>
                <a:cs typeface="Arial" panose="020B0604020202020204" pitchFamily="34" charset="0"/>
              </a:rPr>
              <a:t>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Thursday, January 4,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300079" y="648143"/>
            <a:ext cx="1681481" cy="371213"/>
          </a:xfrm>
          <a:prstGeom prst="rect">
            <a:avLst/>
          </a:prstGeom>
        </p:spPr>
      </p:pic>
    </p:spTree>
    <p:extLst>
      <p:ext uri="{BB962C8B-B14F-4D97-AF65-F5344CB8AC3E}">
        <p14:creationId xmlns:p14="http://schemas.microsoft.com/office/powerpoint/2010/main" val="41475989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CC66FF"/>
                </a:solidFill>
                <a:latin typeface="Arial" panose="020B0604020202020204" pitchFamily="34" charset="0"/>
                <a:cs typeface="Arial" panose="020B0604020202020204" pitchFamily="34" charset="0"/>
              </a:rPr>
              <a:t>purple</a:t>
            </a:r>
            <a:r>
              <a:rPr lang="en-US" sz="2500" dirty="0">
                <a:latin typeface="Arial" panose="020B0604020202020204" pitchFamily="34" charset="0"/>
                <a:cs typeface="Arial" panose="020B0604020202020204" pitchFamily="34" charset="0"/>
              </a:rPr>
              <a:t> worksheet </a:t>
            </a:r>
            <a:r>
              <a:rPr lang="en-US" sz="2500" dirty="0">
                <a:solidFill>
                  <a:srgbClr val="CC66FF"/>
                </a:solidFill>
                <a:latin typeface="Arial" panose="020B0604020202020204" pitchFamily="34" charset="0"/>
                <a:cs typeface="Arial" panose="020B0604020202020204" pitchFamily="34" charset="0"/>
              </a:rPr>
              <a:t>(Polynomials and Terms)</a:t>
            </a:r>
          </a:p>
          <a:p>
            <a:r>
              <a:rPr lang="en-US" sz="2500" dirty="0">
                <a:solidFill>
                  <a:srgbClr val="CC66FF"/>
                </a:solidFill>
                <a:latin typeface="Arial" panose="020B0604020202020204" pitchFamily="34" charset="0"/>
                <a:cs typeface="Arial" panose="020B0604020202020204" pitchFamily="34" charset="0"/>
              </a:rPr>
              <a:t>                      What are Polynomials?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Wednesday, January 31,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03200" y="1110777"/>
            <a:ext cx="1681481" cy="371213"/>
          </a:xfrm>
          <a:prstGeom prst="rect">
            <a:avLst/>
          </a:prstGeom>
        </p:spPr>
      </p:pic>
      <p:sp>
        <p:nvSpPr>
          <p:cNvPr id="6" name="TextBox 5">
            <a:extLst>
              <a:ext uri="{FF2B5EF4-FFF2-40B4-BE49-F238E27FC236}">
                <a16:creationId xmlns:a16="http://schemas.microsoft.com/office/drawing/2014/main" id="{314A6763-D4DC-C418-B46D-54042F40405F}"/>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1240231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CC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green</a:t>
            </a:r>
            <a:r>
              <a:rPr lang="en-US" sz="2500" dirty="0">
                <a:solidFill>
                  <a:srgbClr val="00B05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50"/>
                </a:solidFill>
                <a:latin typeface="Arial" panose="020B0604020202020204" pitchFamily="34" charset="0"/>
                <a:cs typeface="Arial" panose="020B0604020202020204" pitchFamily="34" charset="0"/>
              </a:rPr>
              <a:t>(Finding unknown angle)</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50"/>
                </a:solidFill>
                <a:latin typeface="Arial" panose="020B0604020202020204" pitchFamily="34" charset="0"/>
                <a:cs typeface="Arial" panose="020B0604020202020204" pitchFamily="34" charset="0"/>
              </a:rPr>
              <a:t>Angles and Degrees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Thursday, February 1,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01172" y="1056685"/>
            <a:ext cx="1681481" cy="371213"/>
          </a:xfrm>
          <a:prstGeom prst="rect">
            <a:avLst/>
          </a:prstGeom>
        </p:spPr>
      </p:pic>
      <p:sp>
        <p:nvSpPr>
          <p:cNvPr id="6" name="TextBox 5">
            <a:extLst>
              <a:ext uri="{FF2B5EF4-FFF2-40B4-BE49-F238E27FC236}">
                <a16:creationId xmlns:a16="http://schemas.microsoft.com/office/drawing/2014/main" id="{5C09C40B-3E56-08BD-5152-EE13F3150FD9}"/>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1317011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223520"/>
            <a:ext cx="4765042" cy="2594367"/>
          </a:xfrm>
          <a:prstGeom prst="rect">
            <a:avLst/>
          </a:prstGeom>
          <a:solidFill>
            <a:srgbClr val="99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dirty="0">
                <a:latin typeface="Arial" panose="020B0604020202020204" pitchFamily="34" charset="0"/>
                <a:cs typeface="Arial" panose="020B0604020202020204" pitchFamily="34" charset="0"/>
              </a:rPr>
              <a:t>Make sure all Do </a:t>
            </a:r>
            <a:r>
              <a:rPr lang="en-US" sz="2500" dirty="0" err="1">
                <a:latin typeface="Arial" panose="020B0604020202020204" pitchFamily="34" charset="0"/>
                <a:cs typeface="Arial" panose="020B0604020202020204" pitchFamily="34" charset="0"/>
              </a:rPr>
              <a:t>Nows</a:t>
            </a:r>
            <a:r>
              <a:rPr lang="en-US" sz="2500" dirty="0">
                <a:latin typeface="Arial" panose="020B0604020202020204" pitchFamily="34" charset="0"/>
                <a:cs typeface="Arial" panose="020B0604020202020204" pitchFamily="34" charset="0"/>
              </a:rPr>
              <a:t> are completed for the week. Ask if you need help. There are </a:t>
            </a:r>
          </a:p>
          <a:p>
            <a:r>
              <a:rPr lang="en-US" sz="2500" dirty="0">
                <a:latin typeface="Arial" panose="020B0604020202020204" pitchFamily="34" charset="0"/>
                <a:cs typeface="Arial" panose="020B0604020202020204" pitchFamily="34" charset="0"/>
              </a:rPr>
              <a:t>videos if you need help. 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Friday, February 2,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632201" y="1142994"/>
            <a:ext cx="1203961" cy="265793"/>
          </a:xfrm>
          <a:prstGeom prst="rect">
            <a:avLst/>
          </a:prstGeom>
        </p:spPr>
      </p:pic>
      <p:sp>
        <p:nvSpPr>
          <p:cNvPr id="6" name="TextBox 5">
            <a:extLst>
              <a:ext uri="{FF2B5EF4-FFF2-40B4-BE49-F238E27FC236}">
                <a16:creationId xmlns:a16="http://schemas.microsoft.com/office/drawing/2014/main" id="{4F9A5788-5616-0114-8BD3-576240B4E9D4}"/>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3730893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66FF33"/>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a:t>
            </a:r>
            <a:r>
              <a:rPr lang="en-US" sz="2500" b="1" dirty="0">
                <a:solidFill>
                  <a:srgbClr val="FF3300"/>
                </a:solidFill>
                <a:latin typeface="Arial" panose="020B0604020202020204" pitchFamily="34" charset="0"/>
                <a:cs typeface="Arial" panose="020B0604020202020204" pitchFamily="34" charset="0"/>
              </a:rPr>
              <a:t>orange</a:t>
            </a:r>
            <a:r>
              <a:rPr lang="en-US" sz="2500" dirty="0">
                <a:solidFill>
                  <a:srgbClr val="00B0F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FF3300"/>
                </a:solidFill>
                <a:latin typeface="Arial" panose="020B0604020202020204" pitchFamily="34" charset="0"/>
                <a:cs typeface="Arial" panose="020B0604020202020204" pitchFamily="34" charset="0"/>
              </a:rPr>
              <a:t>(adding unlike fractions—2 sides)</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FF3300"/>
                </a:solidFill>
                <a:latin typeface="Arial" panose="020B0604020202020204" pitchFamily="34" charset="0"/>
                <a:cs typeface="Arial" panose="020B0604020202020204" pitchFamily="34" charset="0"/>
              </a:rPr>
              <a:t>Finding a common denominator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Monday, February 5,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89196" y="1061798"/>
            <a:ext cx="1681481" cy="371213"/>
          </a:xfrm>
          <a:prstGeom prst="rect">
            <a:avLst/>
          </a:prstGeom>
        </p:spPr>
      </p:pic>
      <p:sp>
        <p:nvSpPr>
          <p:cNvPr id="6" name="TextBox 5">
            <a:extLst>
              <a:ext uri="{FF2B5EF4-FFF2-40B4-BE49-F238E27FC236}">
                <a16:creationId xmlns:a16="http://schemas.microsoft.com/office/drawing/2014/main" id="{3A842A7F-02F4-E7E3-24A1-2F8890048C29}"/>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420870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6600"/>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Do Now:</a:t>
            </a:r>
            <a:r>
              <a:rPr lang="en-US" sz="2400" b="1" dirty="0">
                <a:solidFill>
                  <a:srgbClr val="00B050"/>
                </a:solidFill>
                <a:latin typeface="Arial" panose="020B0604020202020204" pitchFamily="34" charset="0"/>
                <a:cs typeface="Arial" panose="020B0604020202020204" pitchFamily="34" charset="0"/>
              </a:rPr>
              <a:t> </a:t>
            </a:r>
            <a:r>
              <a:rPr lang="en-US" sz="2400" b="1" dirty="0">
                <a:solidFill>
                  <a:srgbClr val="FFFF00"/>
                </a:solidFill>
                <a:latin typeface="Arial" panose="020B0604020202020204" pitchFamily="34" charset="0"/>
                <a:cs typeface="Arial" panose="020B0604020202020204" pitchFamily="34" charset="0"/>
              </a:rPr>
              <a:t>yellow</a:t>
            </a:r>
            <a:r>
              <a:rPr lang="en-US" sz="2400" dirty="0">
                <a:solidFill>
                  <a:srgbClr val="FFFF00"/>
                </a:solidFill>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worksheet </a:t>
            </a:r>
            <a:r>
              <a:rPr lang="en-US" sz="2400" dirty="0">
                <a:solidFill>
                  <a:srgbClr val="FFFF00"/>
                </a:solidFill>
                <a:latin typeface="Arial" panose="020B0604020202020204" pitchFamily="34" charset="0"/>
                <a:cs typeface="Arial" panose="020B0604020202020204" pitchFamily="34" charset="0"/>
              </a:rPr>
              <a:t>(Finding the Mean--2 sides)</a:t>
            </a:r>
          </a:p>
          <a:p>
            <a:r>
              <a:rPr lang="en-US" sz="2400" dirty="0">
                <a:solidFill>
                  <a:srgbClr val="FFFF00"/>
                </a:solidFill>
                <a:latin typeface="Arial" panose="020B0604020202020204" pitchFamily="34" charset="0"/>
                <a:cs typeface="Arial" panose="020B0604020202020204" pitchFamily="34" charset="0"/>
              </a:rPr>
              <a:t>                      Mean, Median, and Mode video if you need help </a:t>
            </a:r>
            <a:r>
              <a:rPr lang="en-US" sz="2400" dirty="0">
                <a:latin typeface="Arial" panose="020B0604020202020204" pitchFamily="34" charset="0"/>
                <a:cs typeface="Arial" panose="020B0604020202020204" pitchFamily="34" charset="0"/>
              </a:rPr>
              <a:t>Place in </a:t>
            </a:r>
            <a:r>
              <a:rPr lang="en-US" sz="2400" b="1" dirty="0">
                <a:solidFill>
                  <a:srgbClr val="00B050"/>
                </a:solidFill>
                <a:latin typeface="Arial" panose="020B0604020202020204" pitchFamily="34" charset="0"/>
                <a:cs typeface="Arial" panose="020B0604020202020204" pitchFamily="34" charset="0"/>
              </a:rPr>
              <a:t>green basket </a:t>
            </a:r>
            <a:r>
              <a:rPr lang="en-US" sz="2400" dirty="0">
                <a:latin typeface="Arial" panose="020B0604020202020204" pitchFamily="34" charset="0"/>
                <a:cs typeface="Arial" panose="020B0604020202020204" pitchFamily="34" charset="0"/>
              </a:rPr>
              <a:t>by Chavez’s office before you leave. </a:t>
            </a:r>
            <a:r>
              <a:rPr lang="en-US" sz="24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Tuesday, February 6,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03200" y="1056685"/>
            <a:ext cx="1681481" cy="371213"/>
          </a:xfrm>
          <a:prstGeom prst="rect">
            <a:avLst/>
          </a:prstGeom>
        </p:spPr>
      </p:pic>
      <p:sp>
        <p:nvSpPr>
          <p:cNvPr id="6" name="TextBox 5">
            <a:extLst>
              <a:ext uri="{FF2B5EF4-FFF2-40B4-BE49-F238E27FC236}">
                <a16:creationId xmlns:a16="http://schemas.microsoft.com/office/drawing/2014/main" id="{F647BE0A-5DE1-CDB3-F413-3A79CE4D5DB6}"/>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9419951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CC66FF"/>
                </a:solidFill>
                <a:latin typeface="Arial" panose="020B0604020202020204" pitchFamily="34" charset="0"/>
                <a:cs typeface="Arial" panose="020B0604020202020204" pitchFamily="34" charset="0"/>
              </a:rPr>
              <a:t>purple</a:t>
            </a:r>
            <a:r>
              <a:rPr lang="en-US" sz="2500" dirty="0">
                <a:latin typeface="Arial" panose="020B0604020202020204" pitchFamily="34" charset="0"/>
                <a:cs typeface="Arial" panose="020B0604020202020204" pitchFamily="34" charset="0"/>
              </a:rPr>
              <a:t> worksheet </a:t>
            </a:r>
            <a:r>
              <a:rPr lang="en-US" sz="2500" dirty="0">
                <a:solidFill>
                  <a:srgbClr val="CC66FF"/>
                </a:solidFill>
                <a:latin typeface="Arial" panose="020B0604020202020204" pitchFamily="34" charset="0"/>
                <a:cs typeface="Arial" panose="020B0604020202020204" pitchFamily="34" charset="0"/>
              </a:rPr>
              <a:t>(Solving Basic Equations add/sub)</a:t>
            </a:r>
          </a:p>
          <a:p>
            <a:r>
              <a:rPr lang="en-US" sz="2500" dirty="0">
                <a:solidFill>
                  <a:srgbClr val="CC66FF"/>
                </a:solidFill>
                <a:latin typeface="Arial" panose="020B0604020202020204" pitchFamily="34" charset="0"/>
                <a:cs typeface="Arial" panose="020B0604020202020204" pitchFamily="34" charset="0"/>
              </a:rPr>
              <a:t>                      Solving Basic Equations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Wednesday, February 7,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03200" y="1110777"/>
            <a:ext cx="1681481" cy="371213"/>
          </a:xfrm>
          <a:prstGeom prst="rect">
            <a:avLst/>
          </a:prstGeom>
        </p:spPr>
      </p:pic>
      <p:sp>
        <p:nvSpPr>
          <p:cNvPr id="6" name="TextBox 5">
            <a:extLst>
              <a:ext uri="{FF2B5EF4-FFF2-40B4-BE49-F238E27FC236}">
                <a16:creationId xmlns:a16="http://schemas.microsoft.com/office/drawing/2014/main" id="{B6048D30-5D56-FFDA-B8A8-812CB17E1DFE}"/>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25101491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CC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green</a:t>
            </a:r>
            <a:r>
              <a:rPr lang="en-US" sz="2500" dirty="0">
                <a:solidFill>
                  <a:srgbClr val="00B05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50"/>
                </a:solidFill>
                <a:latin typeface="Arial" panose="020B0604020202020204" pitchFamily="34" charset="0"/>
                <a:cs typeface="Arial" panose="020B0604020202020204" pitchFamily="34" charset="0"/>
              </a:rPr>
              <a:t>(Polygons—2 sided.)</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50"/>
                </a:solidFill>
                <a:latin typeface="Arial" panose="020B0604020202020204" pitchFamily="34" charset="0"/>
                <a:cs typeface="Arial" panose="020B0604020202020204" pitchFamily="34" charset="0"/>
              </a:rPr>
              <a:t>Polygon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Thursday, February 8,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01172" y="1056685"/>
            <a:ext cx="1681481" cy="371213"/>
          </a:xfrm>
          <a:prstGeom prst="rect">
            <a:avLst/>
          </a:prstGeom>
        </p:spPr>
      </p:pic>
      <p:sp>
        <p:nvSpPr>
          <p:cNvPr id="6" name="TextBox 5">
            <a:extLst>
              <a:ext uri="{FF2B5EF4-FFF2-40B4-BE49-F238E27FC236}">
                <a16:creationId xmlns:a16="http://schemas.microsoft.com/office/drawing/2014/main" id="{879E1B75-150D-35CA-36E8-00B4C7E9E448}"/>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926391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223520"/>
            <a:ext cx="4765042" cy="2594367"/>
          </a:xfrm>
          <a:prstGeom prst="rect">
            <a:avLst/>
          </a:prstGeom>
          <a:solidFill>
            <a:srgbClr val="99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dirty="0">
                <a:latin typeface="Arial" panose="020B0604020202020204" pitchFamily="34" charset="0"/>
                <a:cs typeface="Arial" panose="020B0604020202020204" pitchFamily="34" charset="0"/>
              </a:rPr>
              <a:t>Make sure all Do </a:t>
            </a:r>
            <a:r>
              <a:rPr lang="en-US" sz="2500" dirty="0" err="1">
                <a:latin typeface="Arial" panose="020B0604020202020204" pitchFamily="34" charset="0"/>
                <a:cs typeface="Arial" panose="020B0604020202020204" pitchFamily="34" charset="0"/>
              </a:rPr>
              <a:t>Nows</a:t>
            </a:r>
            <a:r>
              <a:rPr lang="en-US" sz="2500" dirty="0">
                <a:latin typeface="Arial" panose="020B0604020202020204" pitchFamily="34" charset="0"/>
                <a:cs typeface="Arial" panose="020B0604020202020204" pitchFamily="34" charset="0"/>
              </a:rPr>
              <a:t> are completed for the week. Ask if you need help. There are </a:t>
            </a:r>
          </a:p>
          <a:p>
            <a:r>
              <a:rPr lang="en-US" sz="2500" dirty="0">
                <a:latin typeface="Arial" panose="020B0604020202020204" pitchFamily="34" charset="0"/>
                <a:cs typeface="Arial" panose="020B0604020202020204" pitchFamily="34" charset="0"/>
              </a:rPr>
              <a:t>videos if you need help. 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Friday, February 9,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632201" y="1142994"/>
            <a:ext cx="1203961" cy="265793"/>
          </a:xfrm>
          <a:prstGeom prst="rect">
            <a:avLst/>
          </a:prstGeom>
        </p:spPr>
      </p:pic>
      <p:sp>
        <p:nvSpPr>
          <p:cNvPr id="6" name="TextBox 5">
            <a:extLst>
              <a:ext uri="{FF2B5EF4-FFF2-40B4-BE49-F238E27FC236}">
                <a16:creationId xmlns:a16="http://schemas.microsoft.com/office/drawing/2014/main" id="{BAB4F8FD-4242-1F72-CA0B-E03A7046D691}"/>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38017530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66FF33"/>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a:t>
            </a:r>
            <a:r>
              <a:rPr lang="en-US" sz="2500" b="1" dirty="0">
                <a:solidFill>
                  <a:srgbClr val="FF3300"/>
                </a:solidFill>
                <a:latin typeface="Arial" panose="020B0604020202020204" pitchFamily="34" charset="0"/>
                <a:cs typeface="Arial" panose="020B0604020202020204" pitchFamily="34" charset="0"/>
              </a:rPr>
              <a:t>orange</a:t>
            </a:r>
            <a:r>
              <a:rPr lang="en-US" sz="2500" dirty="0">
                <a:solidFill>
                  <a:srgbClr val="00B0F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FF3300"/>
                </a:solidFill>
                <a:latin typeface="Arial" panose="020B0604020202020204" pitchFamily="34" charset="0"/>
                <a:cs typeface="Arial" panose="020B0604020202020204" pitchFamily="34" charset="0"/>
              </a:rPr>
              <a:t>(Using ECD method—2 sides)</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FF3300"/>
                </a:solidFill>
                <a:latin typeface="Arial" panose="020B0604020202020204" pitchFamily="34" charset="0"/>
                <a:cs typeface="Arial" panose="020B0604020202020204" pitchFamily="34" charset="0"/>
              </a:rPr>
              <a:t>Finding common denominator: ECD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Monday, February 12,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89196" y="737959"/>
            <a:ext cx="1681481" cy="371213"/>
          </a:xfrm>
          <a:prstGeom prst="rect">
            <a:avLst/>
          </a:prstGeom>
        </p:spPr>
      </p:pic>
      <p:sp>
        <p:nvSpPr>
          <p:cNvPr id="6" name="TextBox 5">
            <a:extLst>
              <a:ext uri="{FF2B5EF4-FFF2-40B4-BE49-F238E27FC236}">
                <a16:creationId xmlns:a16="http://schemas.microsoft.com/office/drawing/2014/main" id="{05B4248B-F7F8-C4D5-6A1D-A76AA7A4578B}"/>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8708539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6600"/>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Do Now:</a:t>
            </a:r>
            <a:r>
              <a:rPr lang="en-US" sz="2400" b="1" dirty="0">
                <a:solidFill>
                  <a:srgbClr val="00B050"/>
                </a:solidFill>
                <a:latin typeface="Arial" panose="020B0604020202020204" pitchFamily="34" charset="0"/>
                <a:cs typeface="Arial" panose="020B0604020202020204" pitchFamily="34" charset="0"/>
              </a:rPr>
              <a:t> </a:t>
            </a:r>
            <a:r>
              <a:rPr lang="en-US" sz="2400" b="1" dirty="0">
                <a:solidFill>
                  <a:srgbClr val="FFFF00"/>
                </a:solidFill>
                <a:latin typeface="Arial" panose="020B0604020202020204" pitchFamily="34" charset="0"/>
                <a:cs typeface="Arial" panose="020B0604020202020204" pitchFamily="34" charset="0"/>
              </a:rPr>
              <a:t>yellow</a:t>
            </a:r>
            <a:r>
              <a:rPr lang="en-US" sz="2400" dirty="0">
                <a:solidFill>
                  <a:srgbClr val="FFFF00"/>
                </a:solidFill>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worksheet </a:t>
            </a:r>
            <a:r>
              <a:rPr lang="en-US" sz="2400" dirty="0">
                <a:solidFill>
                  <a:srgbClr val="FFFF00"/>
                </a:solidFill>
                <a:latin typeface="Arial" panose="020B0604020202020204" pitchFamily="34" charset="0"/>
                <a:cs typeface="Arial" panose="020B0604020202020204" pitchFamily="34" charset="0"/>
              </a:rPr>
              <a:t>(Finding the Median—2 sides)</a:t>
            </a:r>
          </a:p>
          <a:p>
            <a:r>
              <a:rPr lang="en-US" sz="2400" dirty="0">
                <a:solidFill>
                  <a:srgbClr val="FFFF00"/>
                </a:solidFill>
                <a:latin typeface="Arial" panose="020B0604020202020204" pitchFamily="34" charset="0"/>
                <a:cs typeface="Arial" panose="020B0604020202020204" pitchFamily="34" charset="0"/>
              </a:rPr>
              <a:t>                      Mean, Median and Mode video if you need help </a:t>
            </a:r>
            <a:r>
              <a:rPr lang="en-US" sz="2400" dirty="0">
                <a:latin typeface="Arial" panose="020B0604020202020204" pitchFamily="34" charset="0"/>
                <a:cs typeface="Arial" panose="020B0604020202020204" pitchFamily="34" charset="0"/>
              </a:rPr>
              <a:t>Place in </a:t>
            </a:r>
            <a:r>
              <a:rPr lang="en-US" sz="2400" b="1" dirty="0">
                <a:solidFill>
                  <a:srgbClr val="00B050"/>
                </a:solidFill>
                <a:latin typeface="Arial" panose="020B0604020202020204" pitchFamily="34" charset="0"/>
                <a:cs typeface="Arial" panose="020B0604020202020204" pitchFamily="34" charset="0"/>
              </a:rPr>
              <a:t>green basket </a:t>
            </a:r>
            <a:r>
              <a:rPr lang="en-US" sz="2400" dirty="0">
                <a:latin typeface="Arial" panose="020B0604020202020204" pitchFamily="34" charset="0"/>
                <a:cs typeface="Arial" panose="020B0604020202020204" pitchFamily="34" charset="0"/>
              </a:rPr>
              <a:t>by Chavez’s office before you leave. </a:t>
            </a:r>
            <a:r>
              <a:rPr lang="en-US" sz="24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Tuesday, February 13,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03200" y="1056685"/>
            <a:ext cx="1681481" cy="371213"/>
          </a:xfrm>
          <a:prstGeom prst="rect">
            <a:avLst/>
          </a:prstGeom>
        </p:spPr>
      </p:pic>
      <p:sp>
        <p:nvSpPr>
          <p:cNvPr id="6" name="TextBox 5">
            <a:extLst>
              <a:ext uri="{FF2B5EF4-FFF2-40B4-BE49-F238E27FC236}">
                <a16:creationId xmlns:a16="http://schemas.microsoft.com/office/drawing/2014/main" id="{D8A2285A-A99B-3B2B-E21F-342F2F0BE4B5}"/>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2783860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223520"/>
            <a:ext cx="4765042" cy="2594367"/>
          </a:xfrm>
          <a:prstGeom prst="rect">
            <a:avLst/>
          </a:prstGeom>
          <a:solidFill>
            <a:srgbClr val="99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dirty="0">
                <a:latin typeface="Arial" panose="020B0604020202020204" pitchFamily="34" charset="0"/>
                <a:cs typeface="Arial" panose="020B0604020202020204" pitchFamily="34" charset="0"/>
              </a:rPr>
              <a:t>Make sure all Do </a:t>
            </a:r>
            <a:r>
              <a:rPr lang="en-US" sz="2500" dirty="0" err="1">
                <a:latin typeface="Arial" panose="020B0604020202020204" pitchFamily="34" charset="0"/>
                <a:cs typeface="Arial" panose="020B0604020202020204" pitchFamily="34" charset="0"/>
              </a:rPr>
              <a:t>Nows</a:t>
            </a:r>
            <a:r>
              <a:rPr lang="en-US" sz="2500" dirty="0">
                <a:latin typeface="Arial" panose="020B0604020202020204" pitchFamily="34" charset="0"/>
                <a:cs typeface="Arial" panose="020B0604020202020204" pitchFamily="34" charset="0"/>
              </a:rPr>
              <a:t> are completed for the week. Ask if you need help. There are </a:t>
            </a:r>
          </a:p>
          <a:p>
            <a:r>
              <a:rPr lang="en-US" sz="2500" dirty="0">
                <a:latin typeface="Arial" panose="020B0604020202020204" pitchFamily="34" charset="0"/>
                <a:cs typeface="Arial" panose="020B0604020202020204" pitchFamily="34" charset="0"/>
              </a:rPr>
              <a:t>videos if you need help. 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Friday, January 5,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632201" y="1142994"/>
            <a:ext cx="1203961" cy="265793"/>
          </a:xfrm>
          <a:prstGeom prst="rect">
            <a:avLst/>
          </a:prstGeom>
        </p:spPr>
      </p:pic>
    </p:spTree>
    <p:extLst>
      <p:ext uri="{BB962C8B-B14F-4D97-AF65-F5344CB8AC3E}">
        <p14:creationId xmlns:p14="http://schemas.microsoft.com/office/powerpoint/2010/main" val="38469492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CC66FF"/>
                </a:solidFill>
                <a:latin typeface="Arial" panose="020B0604020202020204" pitchFamily="34" charset="0"/>
                <a:cs typeface="Arial" panose="020B0604020202020204" pitchFamily="34" charset="0"/>
              </a:rPr>
              <a:t>purple</a:t>
            </a:r>
            <a:r>
              <a:rPr lang="en-US" sz="2500" dirty="0">
                <a:latin typeface="Arial" panose="020B0604020202020204" pitchFamily="34" charset="0"/>
                <a:cs typeface="Arial" panose="020B0604020202020204" pitchFamily="34" charset="0"/>
              </a:rPr>
              <a:t> worksheet </a:t>
            </a:r>
            <a:r>
              <a:rPr lang="en-US" sz="2500" dirty="0">
                <a:solidFill>
                  <a:srgbClr val="CC66FF"/>
                </a:solidFill>
                <a:latin typeface="Arial" panose="020B0604020202020204" pitchFamily="34" charset="0"/>
                <a:cs typeface="Arial" panose="020B0604020202020204" pitchFamily="34" charset="0"/>
              </a:rPr>
              <a:t>(Solving Basic Equations </a:t>
            </a:r>
            <a:r>
              <a:rPr lang="en-US" sz="2500" dirty="0" err="1">
                <a:solidFill>
                  <a:srgbClr val="CC66FF"/>
                </a:solidFill>
                <a:latin typeface="Arial" panose="020B0604020202020204" pitchFamily="34" charset="0"/>
                <a:cs typeface="Arial" panose="020B0604020202020204" pitchFamily="34" charset="0"/>
              </a:rPr>
              <a:t>mult</a:t>
            </a:r>
            <a:r>
              <a:rPr lang="en-US" sz="2500" dirty="0">
                <a:solidFill>
                  <a:srgbClr val="CC66FF"/>
                </a:solidFill>
                <a:latin typeface="Arial" panose="020B0604020202020204" pitchFamily="34" charset="0"/>
                <a:cs typeface="Arial" panose="020B0604020202020204" pitchFamily="34" charset="0"/>
              </a:rPr>
              <a:t>/div)</a:t>
            </a:r>
          </a:p>
          <a:p>
            <a:r>
              <a:rPr lang="en-US" sz="2500" dirty="0">
                <a:solidFill>
                  <a:srgbClr val="CC66FF"/>
                </a:solidFill>
                <a:latin typeface="Arial" panose="020B0604020202020204" pitchFamily="34" charset="0"/>
                <a:cs typeface="Arial" panose="020B0604020202020204" pitchFamily="34" charset="0"/>
              </a:rPr>
              <a:t>Solving Basic Equations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Wednesday, February 14,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1612900" y="779639"/>
            <a:ext cx="1681481" cy="371213"/>
          </a:xfrm>
          <a:prstGeom prst="rect">
            <a:avLst/>
          </a:prstGeom>
        </p:spPr>
      </p:pic>
      <p:sp>
        <p:nvSpPr>
          <p:cNvPr id="6" name="TextBox 5">
            <a:extLst>
              <a:ext uri="{FF2B5EF4-FFF2-40B4-BE49-F238E27FC236}">
                <a16:creationId xmlns:a16="http://schemas.microsoft.com/office/drawing/2014/main" id="{95E0095C-F171-A8C5-DC07-45A543D27D0E}"/>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29173302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CC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green</a:t>
            </a:r>
            <a:r>
              <a:rPr lang="en-US" sz="2500" dirty="0">
                <a:solidFill>
                  <a:srgbClr val="00B05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50"/>
                </a:solidFill>
                <a:latin typeface="Arial" panose="020B0604020202020204" pitchFamily="34" charset="0"/>
                <a:cs typeface="Arial" panose="020B0604020202020204" pitchFamily="34" charset="0"/>
              </a:rPr>
              <a:t>(Classifying Triangles by Angles and Sides—2 sided.)</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50"/>
                </a:solidFill>
                <a:latin typeface="Arial" panose="020B0604020202020204" pitchFamily="34" charset="0"/>
                <a:cs typeface="Arial" panose="020B0604020202020204" pitchFamily="34" charset="0"/>
              </a:rPr>
              <a:t>Triangles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Thursday, February 15,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01172" y="1056685"/>
            <a:ext cx="1681481" cy="371213"/>
          </a:xfrm>
          <a:prstGeom prst="rect">
            <a:avLst/>
          </a:prstGeom>
        </p:spPr>
      </p:pic>
      <p:sp>
        <p:nvSpPr>
          <p:cNvPr id="6" name="TextBox 5">
            <a:extLst>
              <a:ext uri="{FF2B5EF4-FFF2-40B4-BE49-F238E27FC236}">
                <a16:creationId xmlns:a16="http://schemas.microsoft.com/office/drawing/2014/main" id="{FA57C534-4F09-6E45-E047-BA86657F38E0}"/>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42750905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223520"/>
            <a:ext cx="4765042" cy="2594367"/>
          </a:xfrm>
          <a:prstGeom prst="rect">
            <a:avLst/>
          </a:prstGeom>
          <a:solidFill>
            <a:srgbClr val="99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dirty="0">
                <a:latin typeface="Arial" panose="020B0604020202020204" pitchFamily="34" charset="0"/>
                <a:cs typeface="Arial" panose="020B0604020202020204" pitchFamily="34" charset="0"/>
              </a:rPr>
              <a:t>Make sure all Do </a:t>
            </a:r>
            <a:r>
              <a:rPr lang="en-US" sz="2500" dirty="0" err="1">
                <a:latin typeface="Arial" panose="020B0604020202020204" pitchFamily="34" charset="0"/>
                <a:cs typeface="Arial" panose="020B0604020202020204" pitchFamily="34" charset="0"/>
              </a:rPr>
              <a:t>Nows</a:t>
            </a:r>
            <a:r>
              <a:rPr lang="en-US" sz="2500" dirty="0">
                <a:latin typeface="Arial" panose="020B0604020202020204" pitchFamily="34" charset="0"/>
                <a:cs typeface="Arial" panose="020B0604020202020204" pitchFamily="34" charset="0"/>
              </a:rPr>
              <a:t> are completed for the week. Ask if you need help. There are </a:t>
            </a:r>
          </a:p>
          <a:p>
            <a:r>
              <a:rPr lang="en-US" sz="2500" dirty="0">
                <a:latin typeface="Arial" panose="020B0604020202020204" pitchFamily="34" charset="0"/>
                <a:cs typeface="Arial" panose="020B0604020202020204" pitchFamily="34" charset="0"/>
              </a:rPr>
              <a:t>videos if you need help. 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Friday, February 16,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632201" y="1142994"/>
            <a:ext cx="1203961" cy="265793"/>
          </a:xfrm>
          <a:prstGeom prst="rect">
            <a:avLst/>
          </a:prstGeom>
        </p:spPr>
      </p:pic>
      <p:sp>
        <p:nvSpPr>
          <p:cNvPr id="6" name="TextBox 5">
            <a:extLst>
              <a:ext uri="{FF2B5EF4-FFF2-40B4-BE49-F238E27FC236}">
                <a16:creationId xmlns:a16="http://schemas.microsoft.com/office/drawing/2014/main" id="{67523EE4-7475-1CD2-B90E-22A33E701343}"/>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785444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6600"/>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Do Now:</a:t>
            </a:r>
            <a:r>
              <a:rPr lang="en-US" sz="2400" b="1" dirty="0">
                <a:solidFill>
                  <a:srgbClr val="00B050"/>
                </a:solidFill>
                <a:latin typeface="Arial" panose="020B0604020202020204" pitchFamily="34" charset="0"/>
                <a:cs typeface="Arial" panose="020B0604020202020204" pitchFamily="34" charset="0"/>
              </a:rPr>
              <a:t> </a:t>
            </a:r>
            <a:r>
              <a:rPr lang="en-US" sz="2400" b="1" dirty="0">
                <a:solidFill>
                  <a:srgbClr val="FFFF00"/>
                </a:solidFill>
                <a:latin typeface="Arial" panose="020B0604020202020204" pitchFamily="34" charset="0"/>
                <a:cs typeface="Arial" panose="020B0604020202020204" pitchFamily="34" charset="0"/>
              </a:rPr>
              <a:t>yellow</a:t>
            </a:r>
            <a:r>
              <a:rPr lang="en-US" sz="2400" dirty="0">
                <a:solidFill>
                  <a:srgbClr val="FFFF00"/>
                </a:solidFill>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worksheet </a:t>
            </a:r>
            <a:r>
              <a:rPr lang="en-US" sz="2400" dirty="0">
                <a:solidFill>
                  <a:srgbClr val="FFFF00"/>
                </a:solidFill>
                <a:latin typeface="Arial" panose="020B0604020202020204" pitchFamily="34" charset="0"/>
                <a:cs typeface="Arial" panose="020B0604020202020204" pitchFamily="34" charset="0"/>
              </a:rPr>
              <a:t>(Finding the Mode)</a:t>
            </a:r>
          </a:p>
          <a:p>
            <a:r>
              <a:rPr lang="en-US" sz="2400" dirty="0">
                <a:solidFill>
                  <a:srgbClr val="FFFF00"/>
                </a:solidFill>
                <a:latin typeface="Arial" panose="020B0604020202020204" pitchFamily="34" charset="0"/>
                <a:cs typeface="Arial" panose="020B0604020202020204" pitchFamily="34" charset="0"/>
              </a:rPr>
              <a:t>                      Mean, Median and Mode video if you need help </a:t>
            </a:r>
            <a:r>
              <a:rPr lang="en-US" sz="2400" dirty="0">
                <a:latin typeface="Arial" panose="020B0604020202020204" pitchFamily="34" charset="0"/>
                <a:cs typeface="Arial" panose="020B0604020202020204" pitchFamily="34" charset="0"/>
              </a:rPr>
              <a:t>Place in </a:t>
            </a:r>
            <a:r>
              <a:rPr lang="en-US" sz="2400" b="1" dirty="0">
                <a:solidFill>
                  <a:srgbClr val="00B050"/>
                </a:solidFill>
                <a:latin typeface="Arial" panose="020B0604020202020204" pitchFamily="34" charset="0"/>
                <a:cs typeface="Arial" panose="020B0604020202020204" pitchFamily="34" charset="0"/>
              </a:rPr>
              <a:t>green basket </a:t>
            </a:r>
            <a:r>
              <a:rPr lang="en-US" sz="2400" dirty="0">
                <a:latin typeface="Arial" panose="020B0604020202020204" pitchFamily="34" charset="0"/>
                <a:cs typeface="Arial" panose="020B0604020202020204" pitchFamily="34" charset="0"/>
              </a:rPr>
              <a:t>by Chavez’s office before you leave. </a:t>
            </a:r>
            <a:r>
              <a:rPr lang="en-US" sz="24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Tuesday, February 20,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03200" y="1056685"/>
            <a:ext cx="1681481" cy="371213"/>
          </a:xfrm>
          <a:prstGeom prst="rect">
            <a:avLst/>
          </a:prstGeom>
        </p:spPr>
      </p:pic>
      <p:sp>
        <p:nvSpPr>
          <p:cNvPr id="6" name="TextBox 5">
            <a:extLst>
              <a:ext uri="{FF2B5EF4-FFF2-40B4-BE49-F238E27FC236}">
                <a16:creationId xmlns:a16="http://schemas.microsoft.com/office/drawing/2014/main" id="{002B975B-9195-9DF3-BEC0-15848F398CD3}"/>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7603872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CC66FF"/>
                </a:solidFill>
                <a:latin typeface="Arial" panose="020B0604020202020204" pitchFamily="34" charset="0"/>
                <a:cs typeface="Arial" panose="020B0604020202020204" pitchFamily="34" charset="0"/>
              </a:rPr>
              <a:t>purple</a:t>
            </a:r>
            <a:r>
              <a:rPr lang="en-US" sz="2500" dirty="0">
                <a:latin typeface="Arial" panose="020B0604020202020204" pitchFamily="34" charset="0"/>
                <a:cs typeface="Arial" panose="020B0604020202020204" pitchFamily="34" charset="0"/>
              </a:rPr>
              <a:t> worksheet </a:t>
            </a:r>
            <a:r>
              <a:rPr lang="en-US" sz="2500" dirty="0">
                <a:solidFill>
                  <a:srgbClr val="CC66FF"/>
                </a:solidFill>
                <a:latin typeface="Arial" panose="020B0604020202020204" pitchFamily="34" charset="0"/>
                <a:cs typeface="Arial" panose="020B0604020202020204" pitchFamily="34" charset="0"/>
              </a:rPr>
              <a:t>(Solving 2-step equations—2 sides)</a:t>
            </a:r>
          </a:p>
          <a:p>
            <a:r>
              <a:rPr lang="en-US" sz="2500" dirty="0">
                <a:solidFill>
                  <a:srgbClr val="CC66FF"/>
                </a:solidFill>
                <a:latin typeface="Arial" panose="020B0604020202020204" pitchFamily="34" charset="0"/>
                <a:cs typeface="Arial" panose="020B0604020202020204" pitchFamily="34" charset="0"/>
              </a:rPr>
              <a:t>Solving 2-Step equations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Wednesday, February 21,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1584960" y="749159"/>
            <a:ext cx="1681481" cy="371213"/>
          </a:xfrm>
          <a:prstGeom prst="rect">
            <a:avLst/>
          </a:prstGeom>
        </p:spPr>
      </p:pic>
      <p:sp>
        <p:nvSpPr>
          <p:cNvPr id="6" name="TextBox 5">
            <a:extLst>
              <a:ext uri="{FF2B5EF4-FFF2-40B4-BE49-F238E27FC236}">
                <a16:creationId xmlns:a16="http://schemas.microsoft.com/office/drawing/2014/main" id="{22B54CD2-1E27-896A-8F0B-9BBF2D591855}"/>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74397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CC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green</a:t>
            </a:r>
            <a:r>
              <a:rPr lang="en-US" sz="2500" dirty="0">
                <a:solidFill>
                  <a:srgbClr val="00B05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50"/>
                </a:solidFill>
                <a:latin typeface="Arial" panose="020B0604020202020204" pitchFamily="34" charset="0"/>
                <a:cs typeface="Arial" panose="020B0604020202020204" pitchFamily="34" charset="0"/>
              </a:rPr>
              <a:t>(Classifying Triangles by Angles and Sides)</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50"/>
                </a:solidFill>
                <a:latin typeface="Arial" panose="020B0604020202020204" pitchFamily="34" charset="0"/>
                <a:cs typeface="Arial" panose="020B0604020202020204" pitchFamily="34" charset="0"/>
              </a:rPr>
              <a:t>  Triangles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Thursday, February 22,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01172" y="1056685"/>
            <a:ext cx="1681481" cy="371213"/>
          </a:xfrm>
          <a:prstGeom prst="rect">
            <a:avLst/>
          </a:prstGeom>
        </p:spPr>
      </p:pic>
      <p:sp>
        <p:nvSpPr>
          <p:cNvPr id="6" name="TextBox 5">
            <a:extLst>
              <a:ext uri="{FF2B5EF4-FFF2-40B4-BE49-F238E27FC236}">
                <a16:creationId xmlns:a16="http://schemas.microsoft.com/office/drawing/2014/main" id="{10DA983B-4D81-D331-8D60-197EBA1562E0}"/>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1058827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223520"/>
            <a:ext cx="4765042" cy="2594367"/>
          </a:xfrm>
          <a:prstGeom prst="rect">
            <a:avLst/>
          </a:prstGeom>
          <a:solidFill>
            <a:srgbClr val="99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dirty="0">
                <a:latin typeface="Arial" panose="020B0604020202020204" pitchFamily="34" charset="0"/>
                <a:cs typeface="Arial" panose="020B0604020202020204" pitchFamily="34" charset="0"/>
              </a:rPr>
              <a:t>Make sure all Do </a:t>
            </a:r>
            <a:r>
              <a:rPr lang="en-US" sz="2500" dirty="0" err="1">
                <a:latin typeface="Arial" panose="020B0604020202020204" pitchFamily="34" charset="0"/>
                <a:cs typeface="Arial" panose="020B0604020202020204" pitchFamily="34" charset="0"/>
              </a:rPr>
              <a:t>Nows</a:t>
            </a:r>
            <a:r>
              <a:rPr lang="en-US" sz="2500" dirty="0">
                <a:latin typeface="Arial" panose="020B0604020202020204" pitchFamily="34" charset="0"/>
                <a:cs typeface="Arial" panose="020B0604020202020204" pitchFamily="34" charset="0"/>
              </a:rPr>
              <a:t> are completed for the week. Ask if you need help. There are </a:t>
            </a:r>
          </a:p>
          <a:p>
            <a:r>
              <a:rPr lang="en-US" sz="2500" dirty="0">
                <a:latin typeface="Arial" panose="020B0604020202020204" pitchFamily="34" charset="0"/>
                <a:cs typeface="Arial" panose="020B0604020202020204" pitchFamily="34" charset="0"/>
              </a:rPr>
              <a:t>videos if you need help. 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Friday, February 23,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632201" y="1142994"/>
            <a:ext cx="1203961" cy="265793"/>
          </a:xfrm>
          <a:prstGeom prst="rect">
            <a:avLst/>
          </a:prstGeom>
        </p:spPr>
      </p:pic>
      <p:sp>
        <p:nvSpPr>
          <p:cNvPr id="6" name="TextBox 5">
            <a:extLst>
              <a:ext uri="{FF2B5EF4-FFF2-40B4-BE49-F238E27FC236}">
                <a16:creationId xmlns:a16="http://schemas.microsoft.com/office/drawing/2014/main" id="{7E4E3BE3-683F-E511-E395-75C215487F57}"/>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23785622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66FF33"/>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FF3399"/>
                </a:solidFill>
                <a:latin typeface="Arial" panose="020B0604020202020204" pitchFamily="34" charset="0"/>
                <a:cs typeface="Arial" panose="020B0604020202020204" pitchFamily="34" charset="0"/>
              </a:rPr>
              <a:t>pink </a:t>
            </a:r>
            <a:r>
              <a:rPr lang="en-US" sz="2500" dirty="0">
                <a:latin typeface="Arial" panose="020B0604020202020204" pitchFamily="34" charset="0"/>
                <a:cs typeface="Arial" panose="020B0604020202020204" pitchFamily="34" charset="0"/>
              </a:rPr>
              <a:t>worksheet </a:t>
            </a:r>
            <a:r>
              <a:rPr lang="en-US" sz="2500" dirty="0">
                <a:solidFill>
                  <a:srgbClr val="FF3399"/>
                </a:solidFill>
                <a:latin typeface="Arial" panose="020B0604020202020204" pitchFamily="34" charset="0"/>
                <a:cs typeface="Arial" panose="020B0604020202020204" pitchFamily="34" charset="0"/>
              </a:rPr>
              <a:t>(Adding and Subtracting Integers—2 sides)            Adding and Subtracting Integers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Monday, February 26,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910476" y="719512"/>
            <a:ext cx="1681481" cy="371213"/>
          </a:xfrm>
          <a:prstGeom prst="rect">
            <a:avLst/>
          </a:prstGeom>
        </p:spPr>
      </p:pic>
      <p:sp>
        <p:nvSpPr>
          <p:cNvPr id="6" name="TextBox 5">
            <a:extLst>
              <a:ext uri="{FF2B5EF4-FFF2-40B4-BE49-F238E27FC236}">
                <a16:creationId xmlns:a16="http://schemas.microsoft.com/office/drawing/2014/main" id="{97171ACD-1126-02F2-690D-F797C8CB09DA}"/>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8529809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Tuesday, February 27,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
        <p:nvSpPr>
          <p:cNvPr id="6" name="Title 1">
            <a:extLst>
              <a:ext uri="{FF2B5EF4-FFF2-40B4-BE49-F238E27FC236}">
                <a16:creationId xmlns:a16="http://schemas.microsoft.com/office/drawing/2014/main" id="{33304C83-1FBF-7C73-81C3-2C06FF33D9A7}"/>
              </a:ext>
            </a:extLst>
          </p:cNvPr>
          <p:cNvSpPr txBox="1">
            <a:spLocks/>
          </p:cNvSpPr>
          <p:nvPr/>
        </p:nvSpPr>
        <p:spPr>
          <a:xfrm>
            <a:off x="71120" y="134851"/>
            <a:ext cx="4765042" cy="2779978"/>
          </a:xfrm>
          <a:prstGeom prst="rect">
            <a:avLst/>
          </a:prstGeom>
          <a:solidFill>
            <a:srgbClr val="66FF33"/>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FF3399"/>
                </a:solidFill>
                <a:latin typeface="Arial" panose="020B0604020202020204" pitchFamily="34" charset="0"/>
                <a:cs typeface="Arial" panose="020B0604020202020204" pitchFamily="34" charset="0"/>
              </a:rPr>
              <a:t>pink </a:t>
            </a:r>
            <a:r>
              <a:rPr lang="en-US" sz="2500" dirty="0">
                <a:latin typeface="Arial" panose="020B0604020202020204" pitchFamily="34" charset="0"/>
                <a:cs typeface="Arial" panose="020B0604020202020204" pitchFamily="34" charset="0"/>
              </a:rPr>
              <a:t>worksheet </a:t>
            </a:r>
            <a:r>
              <a:rPr lang="en-US" sz="2500" dirty="0">
                <a:solidFill>
                  <a:srgbClr val="FF3399"/>
                </a:solidFill>
                <a:latin typeface="Arial" panose="020B0604020202020204" pitchFamily="34" charset="0"/>
                <a:cs typeface="Arial" panose="020B0604020202020204" pitchFamily="34" charset="0"/>
              </a:rPr>
              <a:t>(Multiplying and Dividing Integers—2 sides)            Multiplying and Dividing Integers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829558" y="817950"/>
            <a:ext cx="1681481" cy="371213"/>
          </a:xfrm>
          <a:prstGeom prst="rect">
            <a:avLst/>
          </a:prstGeom>
        </p:spPr>
      </p:pic>
    </p:spTree>
    <p:extLst>
      <p:ext uri="{BB962C8B-B14F-4D97-AF65-F5344CB8AC3E}">
        <p14:creationId xmlns:p14="http://schemas.microsoft.com/office/powerpoint/2010/main" val="16355169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CC66FF"/>
                </a:solidFill>
                <a:latin typeface="Arial" panose="020B0604020202020204" pitchFamily="34" charset="0"/>
                <a:cs typeface="Arial" panose="020B0604020202020204" pitchFamily="34" charset="0"/>
              </a:rPr>
              <a:t>purple</a:t>
            </a:r>
            <a:r>
              <a:rPr lang="en-US" sz="2500" dirty="0">
                <a:latin typeface="Arial" panose="020B0604020202020204" pitchFamily="34" charset="0"/>
                <a:cs typeface="Arial" panose="020B0604020202020204" pitchFamily="34" charset="0"/>
              </a:rPr>
              <a:t> worksheet </a:t>
            </a:r>
            <a:r>
              <a:rPr lang="en-US" sz="2500" dirty="0">
                <a:solidFill>
                  <a:srgbClr val="CC66FF"/>
                </a:solidFill>
                <a:latin typeface="Arial" panose="020B0604020202020204" pitchFamily="34" charset="0"/>
                <a:cs typeface="Arial" panose="020B0604020202020204" pitchFamily="34" charset="0"/>
              </a:rPr>
              <a:t>(Re-arranging Polynomials)</a:t>
            </a:r>
          </a:p>
          <a:p>
            <a:r>
              <a:rPr lang="en-US" sz="2500" dirty="0">
                <a:solidFill>
                  <a:srgbClr val="CC66FF"/>
                </a:solidFill>
                <a:latin typeface="Arial" panose="020B0604020202020204" pitchFamily="34" charset="0"/>
                <a:cs typeface="Arial" panose="020B0604020202020204" pitchFamily="34" charset="0"/>
              </a:rPr>
              <a:t>                      What are Polynomials?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Wednesday, February 28,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03200" y="1110777"/>
            <a:ext cx="1681481" cy="371213"/>
          </a:xfrm>
          <a:prstGeom prst="rect">
            <a:avLst/>
          </a:prstGeom>
        </p:spPr>
      </p:pic>
    </p:spTree>
    <p:extLst>
      <p:ext uri="{BB962C8B-B14F-4D97-AF65-F5344CB8AC3E}">
        <p14:creationId xmlns:p14="http://schemas.microsoft.com/office/powerpoint/2010/main" val="3296395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66FF33"/>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a:t>
            </a:r>
            <a:r>
              <a:rPr lang="en-US" sz="2500" b="1" dirty="0">
                <a:solidFill>
                  <a:srgbClr val="00B0F0"/>
                </a:solidFill>
                <a:latin typeface="Arial" panose="020B0604020202020204" pitchFamily="34" charset="0"/>
                <a:cs typeface="Arial" panose="020B0604020202020204" pitchFamily="34" charset="0"/>
              </a:rPr>
              <a:t>blue</a:t>
            </a:r>
            <a:r>
              <a:rPr lang="en-US" sz="2500" dirty="0">
                <a:solidFill>
                  <a:srgbClr val="00B0F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F0"/>
                </a:solidFill>
                <a:latin typeface="Arial" panose="020B0604020202020204" pitchFamily="34" charset="0"/>
                <a:cs typeface="Arial" panose="020B0604020202020204" pitchFamily="34" charset="0"/>
              </a:rPr>
              <a:t>(Common Difference and Common Ratio)</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F0"/>
                </a:solidFill>
                <a:latin typeface="Arial" panose="020B0604020202020204" pitchFamily="34" charset="0"/>
                <a:cs typeface="Arial" panose="020B0604020202020204" pitchFamily="34" charset="0"/>
              </a:rPr>
              <a:t>Number Patterns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Monday, January 8,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289196" y="1061798"/>
            <a:ext cx="1681481" cy="371213"/>
          </a:xfrm>
          <a:prstGeom prst="rect">
            <a:avLst/>
          </a:prstGeom>
        </p:spPr>
      </p:pic>
    </p:spTree>
    <p:extLst>
      <p:ext uri="{BB962C8B-B14F-4D97-AF65-F5344CB8AC3E}">
        <p14:creationId xmlns:p14="http://schemas.microsoft.com/office/powerpoint/2010/main" val="25494361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CC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green</a:t>
            </a:r>
            <a:r>
              <a:rPr lang="en-US" sz="2500" dirty="0">
                <a:solidFill>
                  <a:srgbClr val="00B05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50"/>
                </a:solidFill>
                <a:latin typeface="Arial" panose="020B0604020202020204" pitchFamily="34" charset="0"/>
                <a:cs typeface="Arial" panose="020B0604020202020204" pitchFamily="34" charset="0"/>
              </a:rPr>
              <a:t>(Finding unknown angle—2 sided.)</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50"/>
                </a:solidFill>
                <a:latin typeface="Arial" panose="020B0604020202020204" pitchFamily="34" charset="0"/>
                <a:cs typeface="Arial" panose="020B0604020202020204" pitchFamily="34" charset="0"/>
              </a:rPr>
              <a:t>Triangles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FF3399"/>
                </a:highlight>
                <a:latin typeface="Arial" panose="020B0604020202020204" pitchFamily="34" charset="0"/>
                <a:cs typeface="Arial" panose="020B0604020202020204" pitchFamily="34" charset="0"/>
              </a:rPr>
              <a:t>Agenda: Thursday, February 29, 2024</a:t>
            </a:r>
            <a:endParaRPr lang="en-US" sz="2800" b="1" u="sng" dirty="0">
              <a:highlight>
                <a:srgbClr val="FF3399"/>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01172" y="1056685"/>
            <a:ext cx="1681481" cy="371213"/>
          </a:xfrm>
          <a:prstGeom prst="rect">
            <a:avLst/>
          </a:prstGeom>
        </p:spPr>
      </p:pic>
    </p:spTree>
    <p:extLst>
      <p:ext uri="{BB962C8B-B14F-4D97-AF65-F5344CB8AC3E}">
        <p14:creationId xmlns:p14="http://schemas.microsoft.com/office/powerpoint/2010/main" val="22944255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223520"/>
            <a:ext cx="4765042" cy="2594367"/>
          </a:xfrm>
          <a:prstGeom prst="rect">
            <a:avLst/>
          </a:prstGeom>
          <a:solidFill>
            <a:srgbClr val="99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dirty="0">
                <a:latin typeface="Arial" panose="020B0604020202020204" pitchFamily="34" charset="0"/>
                <a:cs typeface="Arial" panose="020B0604020202020204" pitchFamily="34" charset="0"/>
              </a:rPr>
              <a:t>Make sure all Do </a:t>
            </a:r>
            <a:r>
              <a:rPr lang="en-US" sz="2500" dirty="0" err="1">
                <a:latin typeface="Arial" panose="020B0604020202020204" pitchFamily="34" charset="0"/>
                <a:cs typeface="Arial" panose="020B0604020202020204" pitchFamily="34" charset="0"/>
              </a:rPr>
              <a:t>Nows</a:t>
            </a:r>
            <a:r>
              <a:rPr lang="en-US" sz="2500" dirty="0">
                <a:latin typeface="Arial" panose="020B0604020202020204" pitchFamily="34" charset="0"/>
                <a:cs typeface="Arial" panose="020B0604020202020204" pitchFamily="34" charset="0"/>
              </a:rPr>
              <a:t> are completed for the week. Ask if you need help. There are </a:t>
            </a:r>
          </a:p>
          <a:p>
            <a:r>
              <a:rPr lang="en-US" sz="2500" dirty="0">
                <a:latin typeface="Arial" panose="020B0604020202020204" pitchFamily="34" charset="0"/>
                <a:cs typeface="Arial" panose="020B0604020202020204" pitchFamily="34" charset="0"/>
              </a:rPr>
              <a:t>videos if you need help. 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solidFill>
                  <a:schemeClr val="bg1"/>
                </a:solidFill>
                <a:highlight>
                  <a:srgbClr val="008000"/>
                </a:highlight>
                <a:latin typeface="Arial" panose="020B0604020202020204" pitchFamily="34" charset="0"/>
                <a:cs typeface="Arial" panose="020B0604020202020204" pitchFamily="34" charset="0"/>
              </a:rPr>
              <a:t>Agenda: Friday, March 1, 2024</a:t>
            </a:r>
            <a:endParaRPr lang="en-US" sz="2800" b="1" u="sng" dirty="0">
              <a:solidFill>
                <a:schemeClr val="bg1"/>
              </a:solidFill>
              <a:highlight>
                <a:srgbClr val="0080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632201" y="1142994"/>
            <a:ext cx="1203961" cy="265793"/>
          </a:xfrm>
          <a:prstGeom prst="rect">
            <a:avLst/>
          </a:prstGeom>
        </p:spPr>
      </p:pic>
    </p:spTree>
    <p:extLst>
      <p:ext uri="{BB962C8B-B14F-4D97-AF65-F5344CB8AC3E}">
        <p14:creationId xmlns:p14="http://schemas.microsoft.com/office/powerpoint/2010/main" val="29562637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66FF33"/>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a:t>
            </a:r>
            <a:r>
              <a:rPr lang="en-US" sz="2500" b="1" dirty="0">
                <a:solidFill>
                  <a:srgbClr val="FF3399"/>
                </a:solidFill>
                <a:latin typeface="Arial" panose="020B0604020202020204" pitchFamily="34" charset="0"/>
                <a:cs typeface="Arial" panose="020B0604020202020204" pitchFamily="34" charset="0"/>
              </a:rPr>
              <a:t>pink</a:t>
            </a:r>
            <a:r>
              <a:rPr lang="en-US" sz="2500" dirty="0">
                <a:solidFill>
                  <a:srgbClr val="00B0F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FF3399"/>
                </a:solidFill>
                <a:latin typeface="Arial" panose="020B0604020202020204" pitchFamily="34" charset="0"/>
                <a:cs typeface="Arial" panose="020B0604020202020204" pitchFamily="34" charset="0"/>
              </a:rPr>
              <a:t>(Adding and Subtracting Integers)</a:t>
            </a:r>
          </a:p>
          <a:p>
            <a:r>
              <a:rPr lang="en-US" sz="2500" dirty="0">
                <a:solidFill>
                  <a:srgbClr val="FF3399"/>
                </a:solidFill>
                <a:latin typeface="Arial" panose="020B0604020202020204" pitchFamily="34" charset="0"/>
                <a:cs typeface="Arial" panose="020B0604020202020204" pitchFamily="34" charset="0"/>
              </a:rPr>
              <a:t> Adding and Subtracting Integers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solidFill>
                  <a:schemeClr val="bg1"/>
                </a:solidFill>
                <a:highlight>
                  <a:srgbClr val="008000"/>
                </a:highlight>
                <a:latin typeface="Arial" panose="020B0604020202020204" pitchFamily="34" charset="0"/>
                <a:cs typeface="Arial" panose="020B0604020202020204" pitchFamily="34" charset="0"/>
              </a:rPr>
              <a:t>Agenda: Monday, March 4, 2024</a:t>
            </a:r>
            <a:endParaRPr lang="en-US" sz="2800" b="1" u="sng" dirty="0">
              <a:solidFill>
                <a:schemeClr val="bg1"/>
              </a:solidFill>
              <a:highlight>
                <a:srgbClr val="0080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1587500" y="687159"/>
            <a:ext cx="1681481" cy="371213"/>
          </a:xfrm>
          <a:prstGeom prst="rect">
            <a:avLst/>
          </a:prstGeom>
        </p:spPr>
      </p:pic>
    </p:spTree>
    <p:extLst>
      <p:ext uri="{BB962C8B-B14F-4D97-AF65-F5344CB8AC3E}">
        <p14:creationId xmlns:p14="http://schemas.microsoft.com/office/powerpoint/2010/main" val="20009796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6600"/>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Do Now:</a:t>
            </a:r>
            <a:r>
              <a:rPr lang="en-US" sz="2400" b="1" dirty="0">
                <a:solidFill>
                  <a:srgbClr val="00B050"/>
                </a:solidFill>
                <a:latin typeface="Arial" panose="020B0604020202020204" pitchFamily="34" charset="0"/>
                <a:cs typeface="Arial" panose="020B0604020202020204" pitchFamily="34" charset="0"/>
              </a:rPr>
              <a:t> </a:t>
            </a:r>
            <a:r>
              <a:rPr lang="en-US" sz="2400" b="1" dirty="0">
                <a:solidFill>
                  <a:srgbClr val="FF3399"/>
                </a:solidFill>
                <a:latin typeface="Arial" panose="020B0604020202020204" pitchFamily="34" charset="0"/>
                <a:cs typeface="Arial" panose="020B0604020202020204" pitchFamily="34" charset="0"/>
              </a:rPr>
              <a:t>pink</a:t>
            </a:r>
            <a:r>
              <a:rPr lang="en-US" sz="2400" dirty="0">
                <a:solidFill>
                  <a:srgbClr val="FFFF00"/>
                </a:solidFill>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worksheet </a:t>
            </a:r>
            <a:r>
              <a:rPr lang="en-US" sz="2400" dirty="0">
                <a:solidFill>
                  <a:srgbClr val="FF3399"/>
                </a:solidFill>
                <a:latin typeface="Arial" panose="020B0604020202020204" pitchFamily="34" charset="0"/>
                <a:cs typeface="Arial" panose="020B0604020202020204" pitchFamily="34" charset="0"/>
              </a:rPr>
              <a:t>(Intro to Exponents)</a:t>
            </a:r>
          </a:p>
          <a:p>
            <a:r>
              <a:rPr lang="en-US" sz="2400" dirty="0">
                <a:solidFill>
                  <a:srgbClr val="FFFF00"/>
                </a:solidFill>
                <a:latin typeface="Arial" panose="020B0604020202020204" pitchFamily="34" charset="0"/>
                <a:cs typeface="Arial" panose="020B0604020202020204" pitchFamily="34" charset="0"/>
              </a:rPr>
              <a:t>                      </a:t>
            </a:r>
            <a:r>
              <a:rPr lang="en-US" sz="2400" dirty="0">
                <a:solidFill>
                  <a:srgbClr val="FF3399"/>
                </a:solidFill>
                <a:latin typeface="Arial" panose="020B0604020202020204" pitchFamily="34" charset="0"/>
                <a:cs typeface="Arial" panose="020B0604020202020204" pitchFamily="34" charset="0"/>
              </a:rPr>
              <a:t>Intro to Exponents video if you need help </a:t>
            </a:r>
            <a:r>
              <a:rPr lang="en-US" sz="2400" dirty="0">
                <a:latin typeface="Arial" panose="020B0604020202020204" pitchFamily="34" charset="0"/>
                <a:cs typeface="Arial" panose="020B0604020202020204" pitchFamily="34" charset="0"/>
              </a:rPr>
              <a:t>Place in </a:t>
            </a:r>
            <a:r>
              <a:rPr lang="en-US" sz="2400" b="1" dirty="0">
                <a:solidFill>
                  <a:srgbClr val="00B050"/>
                </a:solidFill>
                <a:latin typeface="Arial" panose="020B0604020202020204" pitchFamily="34" charset="0"/>
                <a:cs typeface="Arial" panose="020B0604020202020204" pitchFamily="34" charset="0"/>
              </a:rPr>
              <a:t>green basket </a:t>
            </a:r>
            <a:r>
              <a:rPr lang="en-US" sz="2400" dirty="0">
                <a:latin typeface="Arial" panose="020B0604020202020204" pitchFamily="34" charset="0"/>
                <a:cs typeface="Arial" panose="020B0604020202020204" pitchFamily="34" charset="0"/>
              </a:rPr>
              <a:t>by Chavez’s office before you leave. </a:t>
            </a:r>
            <a:r>
              <a:rPr lang="en-US" sz="24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60" y="-6768"/>
            <a:ext cx="7123611" cy="523220"/>
          </a:xfrm>
          <a:prstGeom prst="rect">
            <a:avLst/>
          </a:prstGeom>
          <a:noFill/>
        </p:spPr>
        <p:txBody>
          <a:bodyPr wrap="square" rtlCol="0">
            <a:spAutoFit/>
          </a:bodyPr>
          <a:lstStyle/>
          <a:p>
            <a:r>
              <a:rPr lang="en-US" sz="2800" b="1" dirty="0">
                <a:solidFill>
                  <a:schemeClr val="bg1"/>
                </a:solidFill>
                <a:highlight>
                  <a:srgbClr val="008000"/>
                </a:highlight>
                <a:latin typeface="Arial" panose="020B0604020202020204" pitchFamily="34" charset="0"/>
                <a:cs typeface="Arial" panose="020B0604020202020204" pitchFamily="34" charset="0"/>
              </a:rPr>
              <a:t>Agenda: Tuesday, March 5, 2024</a:t>
            </a:r>
            <a:endParaRPr lang="en-US" sz="2800" b="1" u="sng" dirty="0">
              <a:solidFill>
                <a:schemeClr val="bg1"/>
              </a:solidFill>
              <a:highlight>
                <a:srgbClr val="0080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03200" y="1056685"/>
            <a:ext cx="1681481" cy="371213"/>
          </a:xfrm>
          <a:prstGeom prst="rect">
            <a:avLst/>
          </a:prstGeom>
        </p:spPr>
      </p:pic>
    </p:spTree>
    <p:extLst>
      <p:ext uri="{BB962C8B-B14F-4D97-AF65-F5344CB8AC3E}">
        <p14:creationId xmlns:p14="http://schemas.microsoft.com/office/powerpoint/2010/main" val="33087295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FF3399"/>
                </a:solidFill>
                <a:latin typeface="Arial" panose="020B0604020202020204" pitchFamily="34" charset="0"/>
                <a:cs typeface="Arial" panose="020B0604020202020204" pitchFamily="34" charset="0"/>
              </a:rPr>
              <a:t>pink</a:t>
            </a:r>
            <a:r>
              <a:rPr lang="en-US" sz="2500" dirty="0">
                <a:latin typeface="Arial" panose="020B0604020202020204" pitchFamily="34" charset="0"/>
                <a:cs typeface="Arial" panose="020B0604020202020204" pitchFamily="34" charset="0"/>
              </a:rPr>
              <a:t> worksheet </a:t>
            </a:r>
            <a:r>
              <a:rPr lang="en-US" sz="2500" dirty="0">
                <a:solidFill>
                  <a:srgbClr val="FF3399"/>
                </a:solidFill>
                <a:latin typeface="Arial" panose="020B0604020202020204" pitchFamily="34" charset="0"/>
                <a:cs typeface="Arial" panose="020B0604020202020204" pitchFamily="34" charset="0"/>
              </a:rPr>
              <a:t>(Perfect Squares/inverse Operations)</a:t>
            </a:r>
          </a:p>
          <a:p>
            <a:r>
              <a:rPr lang="en-US" sz="2500" dirty="0">
                <a:solidFill>
                  <a:srgbClr val="FF3399"/>
                </a:solidFill>
                <a:latin typeface="Arial" panose="020B0604020202020204" pitchFamily="34" charset="0"/>
                <a:cs typeface="Arial" panose="020B0604020202020204" pitchFamily="34" charset="0"/>
              </a:rPr>
              <a:t>                      Exponents &amp; Square Roots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solidFill>
                  <a:schemeClr val="bg1"/>
                </a:solidFill>
                <a:highlight>
                  <a:srgbClr val="008000"/>
                </a:highlight>
                <a:latin typeface="Arial" panose="020B0604020202020204" pitchFamily="34" charset="0"/>
                <a:cs typeface="Arial" panose="020B0604020202020204" pitchFamily="34" charset="0"/>
              </a:rPr>
              <a:t>Agenda: Wednesday, March 6, 2024</a:t>
            </a:r>
            <a:endParaRPr lang="en-US" sz="2800" b="1" u="sng" dirty="0">
              <a:solidFill>
                <a:schemeClr val="bg1"/>
              </a:solidFill>
              <a:highlight>
                <a:srgbClr val="0080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03200" y="1110777"/>
            <a:ext cx="1681481" cy="371213"/>
          </a:xfrm>
          <a:prstGeom prst="rect">
            <a:avLst/>
          </a:prstGeom>
        </p:spPr>
      </p:pic>
    </p:spTree>
    <p:extLst>
      <p:ext uri="{BB962C8B-B14F-4D97-AF65-F5344CB8AC3E}">
        <p14:creationId xmlns:p14="http://schemas.microsoft.com/office/powerpoint/2010/main" val="33520966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CC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green</a:t>
            </a:r>
            <a:r>
              <a:rPr lang="en-US" sz="2500" dirty="0">
                <a:solidFill>
                  <a:srgbClr val="00B05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50"/>
                </a:solidFill>
                <a:latin typeface="Arial" panose="020B0604020202020204" pitchFamily="34" charset="0"/>
                <a:cs typeface="Arial" panose="020B0604020202020204" pitchFamily="34" charset="0"/>
              </a:rPr>
              <a:t>(Quadrilaterals—2 sided.)</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50"/>
                </a:solidFill>
                <a:latin typeface="Arial" panose="020B0604020202020204" pitchFamily="34" charset="0"/>
                <a:cs typeface="Arial" panose="020B0604020202020204" pitchFamily="34" charset="0"/>
              </a:rPr>
              <a:t>Quadrilaterals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solidFill>
                  <a:schemeClr val="bg1"/>
                </a:solidFill>
                <a:highlight>
                  <a:srgbClr val="008000"/>
                </a:highlight>
                <a:latin typeface="Arial" panose="020B0604020202020204" pitchFamily="34" charset="0"/>
                <a:cs typeface="Arial" panose="020B0604020202020204" pitchFamily="34" charset="0"/>
              </a:rPr>
              <a:t>Agenda: Thursday, March 7, 2024</a:t>
            </a:r>
            <a:endParaRPr lang="en-US" sz="2800" b="1" u="sng" dirty="0">
              <a:solidFill>
                <a:schemeClr val="bg1"/>
              </a:solidFill>
              <a:highlight>
                <a:srgbClr val="0080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01172" y="1056685"/>
            <a:ext cx="1681481" cy="371213"/>
          </a:xfrm>
          <a:prstGeom prst="rect">
            <a:avLst/>
          </a:prstGeom>
        </p:spPr>
      </p:pic>
    </p:spTree>
    <p:extLst>
      <p:ext uri="{BB962C8B-B14F-4D97-AF65-F5344CB8AC3E}">
        <p14:creationId xmlns:p14="http://schemas.microsoft.com/office/powerpoint/2010/main" val="38493455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66FF33"/>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a:t>
            </a:r>
            <a:r>
              <a:rPr lang="en-US" sz="2500" b="1" dirty="0">
                <a:solidFill>
                  <a:srgbClr val="FF3399"/>
                </a:solidFill>
                <a:latin typeface="Arial" panose="020B0604020202020204" pitchFamily="34" charset="0"/>
                <a:cs typeface="Arial" panose="020B0604020202020204" pitchFamily="34" charset="0"/>
              </a:rPr>
              <a:t>blue</a:t>
            </a:r>
            <a:r>
              <a:rPr lang="en-US" sz="2500" dirty="0">
                <a:solidFill>
                  <a:srgbClr val="00B0F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FF3399"/>
                </a:solidFill>
                <a:latin typeface="Arial" panose="020B0604020202020204" pitchFamily="34" charset="0"/>
                <a:cs typeface="Arial" panose="020B0604020202020204" pitchFamily="34" charset="0"/>
              </a:rPr>
              <a:t>(Simplifying Square Roots—2 sides)</a:t>
            </a:r>
          </a:p>
          <a:p>
            <a:r>
              <a:rPr lang="en-US" sz="2500" dirty="0">
                <a:solidFill>
                  <a:srgbClr val="FF3399"/>
                </a:solidFill>
                <a:latin typeface="Arial" panose="020B0604020202020204" pitchFamily="34" charset="0"/>
                <a:cs typeface="Arial" panose="020B0604020202020204" pitchFamily="34" charset="0"/>
              </a:rPr>
              <a:t>                      Simplifying Square Roots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solidFill>
                  <a:schemeClr val="bg1"/>
                </a:solidFill>
                <a:highlight>
                  <a:srgbClr val="008000"/>
                </a:highlight>
                <a:latin typeface="Arial" panose="020B0604020202020204" pitchFamily="34" charset="0"/>
                <a:cs typeface="Arial" panose="020B0604020202020204" pitchFamily="34" charset="0"/>
              </a:rPr>
              <a:t>Agenda: Monday, March 11, 2024</a:t>
            </a:r>
            <a:endParaRPr lang="en-US" sz="2800" b="1" u="sng" dirty="0">
              <a:solidFill>
                <a:schemeClr val="bg1"/>
              </a:solidFill>
              <a:highlight>
                <a:srgbClr val="0080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89196" y="1061798"/>
            <a:ext cx="1681481" cy="371213"/>
          </a:xfrm>
          <a:prstGeom prst="rect">
            <a:avLst/>
          </a:prstGeom>
        </p:spPr>
      </p:pic>
    </p:spTree>
    <p:extLst>
      <p:ext uri="{BB962C8B-B14F-4D97-AF65-F5344CB8AC3E}">
        <p14:creationId xmlns:p14="http://schemas.microsoft.com/office/powerpoint/2010/main" val="21407057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6600"/>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Do Now:</a:t>
            </a:r>
            <a:r>
              <a:rPr lang="en-US" sz="2400" b="1" dirty="0">
                <a:solidFill>
                  <a:srgbClr val="00B050"/>
                </a:solidFill>
                <a:latin typeface="Arial" panose="020B0604020202020204" pitchFamily="34" charset="0"/>
                <a:cs typeface="Arial" panose="020B0604020202020204" pitchFamily="34" charset="0"/>
              </a:rPr>
              <a:t> </a:t>
            </a:r>
            <a:r>
              <a:rPr lang="en-US" sz="2400" b="1" dirty="0">
                <a:solidFill>
                  <a:srgbClr val="FF3399"/>
                </a:solidFill>
                <a:latin typeface="Arial" panose="020B0604020202020204" pitchFamily="34" charset="0"/>
                <a:cs typeface="Arial" panose="020B0604020202020204" pitchFamily="34" charset="0"/>
              </a:rPr>
              <a:t>pink</a:t>
            </a:r>
            <a:r>
              <a:rPr lang="en-US" sz="2400" dirty="0">
                <a:solidFill>
                  <a:srgbClr val="FFFF00"/>
                </a:solidFill>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worksheet </a:t>
            </a:r>
            <a:r>
              <a:rPr lang="en-US" sz="2400" dirty="0">
                <a:solidFill>
                  <a:srgbClr val="FF3399"/>
                </a:solidFill>
                <a:latin typeface="Arial" panose="020B0604020202020204" pitchFamily="34" charset="0"/>
                <a:cs typeface="Arial" panose="020B0604020202020204" pitchFamily="34" charset="0"/>
              </a:rPr>
              <a:t>(Finding an Unknown  2 sides)</a:t>
            </a:r>
          </a:p>
          <a:p>
            <a:r>
              <a:rPr lang="en-US" sz="2400" dirty="0">
                <a:solidFill>
                  <a:srgbClr val="FFFF00"/>
                </a:solidFill>
                <a:latin typeface="Arial" panose="020B0604020202020204" pitchFamily="34" charset="0"/>
                <a:cs typeface="Arial" panose="020B0604020202020204" pitchFamily="34" charset="0"/>
              </a:rPr>
              <a:t>                      </a:t>
            </a:r>
            <a:r>
              <a:rPr lang="en-US" sz="2400" dirty="0">
                <a:solidFill>
                  <a:srgbClr val="FF3399"/>
                </a:solidFill>
                <a:latin typeface="Arial" panose="020B0604020202020204" pitchFamily="34" charset="0"/>
                <a:cs typeface="Arial" panose="020B0604020202020204" pitchFamily="34" charset="0"/>
              </a:rPr>
              <a:t>The Pythagorean Theorem video if you need help </a:t>
            </a:r>
            <a:r>
              <a:rPr lang="en-US" sz="2400" dirty="0">
                <a:latin typeface="Arial" panose="020B0604020202020204" pitchFamily="34" charset="0"/>
                <a:cs typeface="Arial" panose="020B0604020202020204" pitchFamily="34" charset="0"/>
              </a:rPr>
              <a:t>Place in </a:t>
            </a:r>
            <a:r>
              <a:rPr lang="en-US" sz="2400" b="1" dirty="0">
                <a:solidFill>
                  <a:srgbClr val="00B050"/>
                </a:solidFill>
                <a:latin typeface="Arial" panose="020B0604020202020204" pitchFamily="34" charset="0"/>
                <a:cs typeface="Arial" panose="020B0604020202020204" pitchFamily="34" charset="0"/>
              </a:rPr>
              <a:t>green basket </a:t>
            </a:r>
            <a:r>
              <a:rPr lang="en-US" sz="2400" dirty="0">
                <a:latin typeface="Arial" panose="020B0604020202020204" pitchFamily="34" charset="0"/>
                <a:cs typeface="Arial" panose="020B0604020202020204" pitchFamily="34" charset="0"/>
              </a:rPr>
              <a:t>by Chavez’s office before you leave. </a:t>
            </a:r>
            <a:r>
              <a:rPr lang="en-US" sz="24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60" y="-6768"/>
            <a:ext cx="7123611" cy="523220"/>
          </a:xfrm>
          <a:prstGeom prst="rect">
            <a:avLst/>
          </a:prstGeom>
          <a:noFill/>
        </p:spPr>
        <p:txBody>
          <a:bodyPr wrap="square" rtlCol="0">
            <a:spAutoFit/>
          </a:bodyPr>
          <a:lstStyle/>
          <a:p>
            <a:r>
              <a:rPr lang="en-US" sz="2800" b="1" dirty="0">
                <a:solidFill>
                  <a:schemeClr val="bg1"/>
                </a:solidFill>
                <a:highlight>
                  <a:srgbClr val="008000"/>
                </a:highlight>
                <a:latin typeface="Arial" panose="020B0604020202020204" pitchFamily="34" charset="0"/>
                <a:cs typeface="Arial" panose="020B0604020202020204" pitchFamily="34" charset="0"/>
              </a:rPr>
              <a:t>Agenda: Tuesday, March 12, 2024</a:t>
            </a:r>
            <a:endParaRPr lang="en-US" sz="2800" b="1" u="sng" dirty="0">
              <a:solidFill>
                <a:schemeClr val="bg1"/>
              </a:solidFill>
              <a:highlight>
                <a:srgbClr val="0080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03200" y="1056685"/>
            <a:ext cx="1681481" cy="371213"/>
          </a:xfrm>
          <a:prstGeom prst="rect">
            <a:avLst/>
          </a:prstGeom>
        </p:spPr>
      </p:pic>
    </p:spTree>
    <p:extLst>
      <p:ext uri="{BB962C8B-B14F-4D97-AF65-F5344CB8AC3E}">
        <p14:creationId xmlns:p14="http://schemas.microsoft.com/office/powerpoint/2010/main" val="326558209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FF3399"/>
                </a:solidFill>
                <a:latin typeface="Arial" panose="020B0604020202020204" pitchFamily="34" charset="0"/>
                <a:cs typeface="Arial" panose="020B0604020202020204" pitchFamily="34" charset="0"/>
              </a:rPr>
              <a:t>pink </a:t>
            </a:r>
            <a:r>
              <a:rPr lang="en-US" sz="2500" dirty="0">
                <a:latin typeface="Arial" panose="020B0604020202020204" pitchFamily="34" charset="0"/>
                <a:cs typeface="Arial" panose="020B0604020202020204" pitchFamily="34" charset="0"/>
              </a:rPr>
              <a:t>worksheet </a:t>
            </a:r>
            <a:r>
              <a:rPr lang="en-US" sz="2500" dirty="0">
                <a:solidFill>
                  <a:srgbClr val="FF3399"/>
                </a:solidFill>
                <a:latin typeface="Arial" panose="020B0604020202020204" pitchFamily="34" charset="0"/>
                <a:cs typeface="Arial" panose="020B0604020202020204" pitchFamily="34" charset="0"/>
              </a:rPr>
              <a:t>(Is it a </a:t>
            </a:r>
            <a:r>
              <a:rPr lang="en-US" sz="2500" i="1" dirty="0">
                <a:solidFill>
                  <a:srgbClr val="FF3399"/>
                </a:solidFill>
                <a:latin typeface="Arial" panose="020B0604020202020204" pitchFamily="34" charset="0"/>
                <a:cs typeface="Arial" panose="020B0604020202020204" pitchFamily="34" charset="0"/>
              </a:rPr>
              <a:t>right </a:t>
            </a:r>
            <a:r>
              <a:rPr lang="en-US" sz="2500" dirty="0">
                <a:solidFill>
                  <a:srgbClr val="FF3399"/>
                </a:solidFill>
                <a:latin typeface="Arial" panose="020B0604020202020204" pitchFamily="34" charset="0"/>
                <a:cs typeface="Arial" panose="020B0604020202020204" pitchFamily="34" charset="0"/>
              </a:rPr>
              <a:t>triangle)</a:t>
            </a:r>
          </a:p>
          <a:p>
            <a:r>
              <a:rPr lang="en-US" sz="2500" dirty="0">
                <a:solidFill>
                  <a:srgbClr val="FF3399"/>
                </a:solidFill>
                <a:latin typeface="Arial" panose="020B0604020202020204" pitchFamily="34" charset="0"/>
                <a:cs typeface="Arial" panose="020B0604020202020204" pitchFamily="34" charset="0"/>
              </a:rPr>
              <a:t>The Pythagorean Theorem video if you need </a:t>
            </a:r>
            <a:r>
              <a:rPr lang="en-US" sz="2500" dirty="0">
                <a:solidFill>
                  <a:srgbClr val="CC66FF"/>
                </a:solidFill>
                <a:latin typeface="Arial" panose="020B0604020202020204" pitchFamily="34" charset="0"/>
                <a:cs typeface="Arial" panose="020B0604020202020204" pitchFamily="34" charset="0"/>
              </a:rPr>
              <a:t>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solidFill>
                  <a:schemeClr val="bg1"/>
                </a:solidFill>
                <a:highlight>
                  <a:srgbClr val="008000"/>
                </a:highlight>
                <a:latin typeface="Arial" panose="020B0604020202020204" pitchFamily="34" charset="0"/>
                <a:cs typeface="Arial" panose="020B0604020202020204" pitchFamily="34" charset="0"/>
              </a:rPr>
              <a:t>Agenda: Wednesday, March 13, 2024</a:t>
            </a:r>
            <a:endParaRPr lang="en-US" sz="2800" b="1" u="sng" dirty="0">
              <a:solidFill>
                <a:schemeClr val="bg1"/>
              </a:solidFill>
              <a:highlight>
                <a:srgbClr val="0080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2032000" y="789799"/>
            <a:ext cx="1681481" cy="371213"/>
          </a:xfrm>
          <a:prstGeom prst="rect">
            <a:avLst/>
          </a:prstGeom>
        </p:spPr>
      </p:pic>
    </p:spTree>
    <p:extLst>
      <p:ext uri="{BB962C8B-B14F-4D97-AF65-F5344CB8AC3E}">
        <p14:creationId xmlns:p14="http://schemas.microsoft.com/office/powerpoint/2010/main" val="11732733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CC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green</a:t>
            </a:r>
            <a:r>
              <a:rPr lang="en-US" sz="2500" dirty="0">
                <a:solidFill>
                  <a:srgbClr val="00B05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50"/>
                </a:solidFill>
                <a:latin typeface="Arial" panose="020B0604020202020204" pitchFamily="34" charset="0"/>
                <a:cs typeface="Arial" panose="020B0604020202020204" pitchFamily="34" charset="0"/>
              </a:rPr>
              <a:t>(Finding Perimeter of Triangles and Quadrilaterals—2 sided.)</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50"/>
                </a:solidFill>
                <a:latin typeface="Arial" panose="020B0604020202020204" pitchFamily="34" charset="0"/>
                <a:cs typeface="Arial" panose="020B0604020202020204" pitchFamily="34" charset="0"/>
              </a:rPr>
              <a:t>Perimeter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solidFill>
                  <a:schemeClr val="bg1"/>
                </a:solidFill>
                <a:highlight>
                  <a:srgbClr val="008000"/>
                </a:highlight>
                <a:latin typeface="Arial" panose="020B0604020202020204" pitchFamily="34" charset="0"/>
                <a:cs typeface="Arial" panose="020B0604020202020204" pitchFamily="34" charset="0"/>
              </a:rPr>
              <a:t>Agenda: Thursday, March 14, 2024</a:t>
            </a:r>
            <a:endParaRPr lang="en-US" sz="2800" b="1" u="sng" dirty="0">
              <a:solidFill>
                <a:schemeClr val="bg1"/>
              </a:solidFill>
              <a:highlight>
                <a:srgbClr val="008000"/>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01172" y="1056685"/>
            <a:ext cx="1681481" cy="371213"/>
          </a:xfrm>
          <a:prstGeom prst="rect">
            <a:avLst/>
          </a:prstGeom>
        </p:spPr>
      </p:pic>
    </p:spTree>
    <p:extLst>
      <p:ext uri="{BB962C8B-B14F-4D97-AF65-F5344CB8AC3E}">
        <p14:creationId xmlns:p14="http://schemas.microsoft.com/office/powerpoint/2010/main" val="848421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6600"/>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600" b="1" dirty="0">
                <a:latin typeface="Arial" panose="020B0604020202020204" pitchFamily="34" charset="0"/>
                <a:cs typeface="Arial" panose="020B0604020202020204" pitchFamily="34" charset="0"/>
              </a:rPr>
              <a:t>Do Now:</a:t>
            </a:r>
            <a:r>
              <a:rPr lang="en-US" sz="2600" b="1" dirty="0">
                <a:solidFill>
                  <a:srgbClr val="00B050"/>
                </a:solidFill>
                <a:latin typeface="Arial" panose="020B0604020202020204" pitchFamily="34" charset="0"/>
                <a:cs typeface="Arial" panose="020B0604020202020204" pitchFamily="34" charset="0"/>
              </a:rPr>
              <a:t> </a:t>
            </a:r>
            <a:r>
              <a:rPr lang="en-US" sz="2600" b="1" dirty="0">
                <a:solidFill>
                  <a:srgbClr val="FFFF00"/>
                </a:solidFill>
                <a:latin typeface="Arial" panose="020B0604020202020204" pitchFamily="34" charset="0"/>
                <a:cs typeface="Arial" panose="020B0604020202020204" pitchFamily="34" charset="0"/>
              </a:rPr>
              <a:t>yellow</a:t>
            </a:r>
            <a:r>
              <a:rPr lang="en-US" sz="2600" dirty="0">
                <a:solidFill>
                  <a:srgbClr val="FFFF00"/>
                </a:solidFill>
                <a:latin typeface="Arial" panose="020B0604020202020204" pitchFamily="34" charset="0"/>
                <a:cs typeface="Arial" panose="020B0604020202020204" pitchFamily="34" charset="0"/>
              </a:rPr>
              <a:t> </a:t>
            </a:r>
            <a:r>
              <a:rPr lang="en-US" sz="2600" dirty="0">
                <a:latin typeface="Arial" panose="020B0604020202020204" pitchFamily="34" charset="0"/>
                <a:cs typeface="Arial" panose="020B0604020202020204" pitchFamily="34" charset="0"/>
              </a:rPr>
              <a:t>worksheet </a:t>
            </a:r>
            <a:r>
              <a:rPr lang="en-US" sz="2600" dirty="0">
                <a:solidFill>
                  <a:srgbClr val="00B050"/>
                </a:solidFill>
                <a:latin typeface="Arial" panose="020B0604020202020204" pitchFamily="34" charset="0"/>
                <a:cs typeface="Arial" panose="020B0604020202020204" pitchFamily="34" charset="0"/>
              </a:rPr>
              <a:t>(</a:t>
            </a:r>
            <a:r>
              <a:rPr lang="en-US" sz="2600" dirty="0">
                <a:solidFill>
                  <a:srgbClr val="FFFF00"/>
                </a:solidFill>
                <a:latin typeface="Arial" panose="020B0604020202020204" pitchFamily="34" charset="0"/>
                <a:cs typeface="Arial" panose="020B0604020202020204" pitchFamily="34" charset="0"/>
              </a:rPr>
              <a:t>Percent Word Problems)</a:t>
            </a:r>
          </a:p>
          <a:p>
            <a:r>
              <a:rPr lang="en-US" sz="2600" dirty="0">
                <a:solidFill>
                  <a:srgbClr val="FFFF00"/>
                </a:solidFill>
                <a:latin typeface="Arial" panose="020B0604020202020204" pitchFamily="34" charset="0"/>
                <a:cs typeface="Arial" panose="020B0604020202020204" pitchFamily="34" charset="0"/>
              </a:rPr>
              <a:t>                      What Percent is it video if you need help </a:t>
            </a:r>
            <a:r>
              <a:rPr lang="en-US" sz="2600" dirty="0">
                <a:latin typeface="Arial" panose="020B0604020202020204" pitchFamily="34" charset="0"/>
                <a:cs typeface="Arial" panose="020B0604020202020204" pitchFamily="34" charset="0"/>
              </a:rPr>
              <a:t>Place in </a:t>
            </a:r>
            <a:r>
              <a:rPr lang="en-US" sz="2600" b="1" dirty="0">
                <a:solidFill>
                  <a:srgbClr val="00B050"/>
                </a:solidFill>
                <a:latin typeface="Arial" panose="020B0604020202020204" pitchFamily="34" charset="0"/>
                <a:cs typeface="Arial" panose="020B0604020202020204" pitchFamily="34" charset="0"/>
              </a:rPr>
              <a:t>green basket </a:t>
            </a:r>
            <a:r>
              <a:rPr lang="en-US" sz="2600" dirty="0">
                <a:latin typeface="Arial" panose="020B0604020202020204" pitchFamily="34" charset="0"/>
                <a:cs typeface="Arial" panose="020B0604020202020204" pitchFamily="34" charset="0"/>
              </a:rPr>
              <a:t>by Chavez’s office before you leave. </a:t>
            </a:r>
            <a:r>
              <a:rPr lang="en-US" sz="26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Tuesday, January 9,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322943" y="923566"/>
            <a:ext cx="1681481" cy="371213"/>
          </a:xfrm>
          <a:prstGeom prst="rect">
            <a:avLst/>
          </a:prstGeom>
        </p:spPr>
      </p:pic>
    </p:spTree>
    <p:extLst>
      <p:ext uri="{BB962C8B-B14F-4D97-AF65-F5344CB8AC3E}">
        <p14:creationId xmlns:p14="http://schemas.microsoft.com/office/powerpoint/2010/main" val="2224416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14238" cy="2779978"/>
          </a:xfrm>
          <a:prstGeom prst="rect">
            <a:avLst/>
          </a:prstGeom>
          <a:solidFill>
            <a:srgbClr val="00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b="1" dirty="0">
                <a:solidFill>
                  <a:srgbClr val="FF3399"/>
                </a:solidFill>
                <a:latin typeface="Arial" panose="020B0604020202020204" pitchFamily="34" charset="0"/>
                <a:cs typeface="Arial" panose="020B0604020202020204" pitchFamily="34" charset="0"/>
              </a:rPr>
              <a:t>pink</a:t>
            </a:r>
            <a:r>
              <a:rPr lang="en-US" sz="2500" dirty="0">
                <a:latin typeface="Arial" panose="020B0604020202020204" pitchFamily="34" charset="0"/>
                <a:cs typeface="Arial" panose="020B0604020202020204" pitchFamily="34" charset="0"/>
              </a:rPr>
              <a:t> worksheet </a:t>
            </a:r>
            <a:r>
              <a:rPr lang="en-US" sz="2500" dirty="0">
                <a:solidFill>
                  <a:srgbClr val="FF3399"/>
                </a:solidFill>
                <a:latin typeface="Arial" panose="020B0604020202020204" pitchFamily="34" charset="0"/>
                <a:cs typeface="Arial" panose="020B0604020202020204" pitchFamily="34" charset="0"/>
              </a:rPr>
              <a:t>(</a:t>
            </a:r>
            <a:r>
              <a:rPr lang="en-US" sz="2500" dirty="0" err="1">
                <a:solidFill>
                  <a:srgbClr val="FF3399"/>
                </a:solidFill>
                <a:latin typeface="Arial" panose="020B0604020202020204" pitchFamily="34" charset="0"/>
                <a:cs typeface="Arial" panose="020B0604020202020204" pitchFamily="34" charset="0"/>
              </a:rPr>
              <a:t>Absoulute</a:t>
            </a:r>
            <a:r>
              <a:rPr lang="en-US" sz="2500" dirty="0">
                <a:solidFill>
                  <a:srgbClr val="FF3399"/>
                </a:solidFill>
                <a:latin typeface="Arial" panose="020B0604020202020204" pitchFamily="34" charset="0"/>
                <a:cs typeface="Arial" panose="020B0604020202020204" pitchFamily="34" charset="0"/>
              </a:rPr>
              <a:t> Value with number lines)</a:t>
            </a:r>
          </a:p>
          <a:p>
            <a:r>
              <a:rPr lang="en-US" sz="2500" dirty="0">
                <a:solidFill>
                  <a:srgbClr val="FF3399"/>
                </a:solidFill>
                <a:latin typeface="Arial" panose="020B0604020202020204" pitchFamily="34" charset="0"/>
                <a:cs typeface="Arial" panose="020B0604020202020204" pitchFamily="34" charset="0"/>
              </a:rPr>
              <a:t>                      Absolute value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Wednesday, January 10,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203200" y="1056685"/>
            <a:ext cx="1681481" cy="371213"/>
          </a:xfrm>
          <a:prstGeom prst="rect">
            <a:avLst/>
          </a:prstGeom>
        </p:spPr>
      </p:pic>
    </p:spTree>
    <p:extLst>
      <p:ext uri="{BB962C8B-B14F-4D97-AF65-F5344CB8AC3E}">
        <p14:creationId xmlns:p14="http://schemas.microsoft.com/office/powerpoint/2010/main" val="219690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CCFF99"/>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green</a:t>
            </a:r>
            <a:r>
              <a:rPr lang="en-US" sz="2500" dirty="0">
                <a:solidFill>
                  <a:srgbClr val="00B05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00B050"/>
                </a:solidFill>
                <a:latin typeface="Arial" panose="020B0604020202020204" pitchFamily="34" charset="0"/>
                <a:cs typeface="Arial" panose="020B0604020202020204" pitchFamily="34" charset="0"/>
              </a:rPr>
              <a:t>(Types of Angles—2 sided.)</a:t>
            </a:r>
          </a:p>
          <a:p>
            <a:r>
              <a:rPr lang="en-US" sz="2500" dirty="0">
                <a:solidFill>
                  <a:srgbClr val="FF3399"/>
                </a:solidFill>
                <a:latin typeface="Arial" panose="020B0604020202020204" pitchFamily="34" charset="0"/>
                <a:cs typeface="Arial" panose="020B0604020202020204" pitchFamily="34" charset="0"/>
              </a:rPr>
              <a:t>                      </a:t>
            </a:r>
            <a:r>
              <a:rPr lang="en-US" sz="2500" dirty="0">
                <a:solidFill>
                  <a:srgbClr val="00B050"/>
                </a:solidFill>
                <a:latin typeface="Arial" panose="020B0604020202020204" pitchFamily="34" charset="0"/>
                <a:cs typeface="Arial" panose="020B0604020202020204" pitchFamily="34" charset="0"/>
              </a:rPr>
              <a:t>Angle Basics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Thursday, January 11,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sp>
        <p:nvSpPr>
          <p:cNvPr id="2" name="TextBox 1">
            <a:extLst>
              <a:ext uri="{FF2B5EF4-FFF2-40B4-BE49-F238E27FC236}">
                <a16:creationId xmlns:a16="http://schemas.microsoft.com/office/drawing/2014/main" id="{EE25F828-5EFB-94A5-1174-EF6E727BB1D5}"/>
              </a:ext>
            </a:extLst>
          </p:cNvPr>
          <p:cNvSpPr txBox="1"/>
          <p:nvPr/>
        </p:nvSpPr>
        <p:spPr>
          <a:xfrm>
            <a:off x="4785360" y="517306"/>
            <a:ext cx="7203438" cy="5632311"/>
          </a:xfrm>
          <a:prstGeom prst="rect">
            <a:avLst/>
          </a:prstGeom>
          <a:noFill/>
        </p:spPr>
        <p:txBody>
          <a:bodyPr wrap="square" rtlCol="0">
            <a:spAutoFit/>
          </a:bodyPr>
          <a:lstStyle/>
          <a:p>
            <a:pPr algn="ctr"/>
            <a:r>
              <a:rPr lang="en-US" sz="2400" dirty="0">
                <a:solidFill>
                  <a:schemeClr val="bg1"/>
                </a:solidFill>
                <a:highlight>
                  <a:srgbClr val="800080"/>
                </a:highlight>
                <a:latin typeface="Arial" panose="020B0604020202020204" pitchFamily="34" charset="0"/>
                <a:cs typeface="Arial" panose="020B0604020202020204" pitchFamily="34" charset="0"/>
              </a:rPr>
              <a:t>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a:t>
            </a:r>
            <a:r>
              <a:rPr lang="en-US" sz="2400" dirty="0">
                <a:solidFill>
                  <a:schemeClr val="bg1"/>
                </a:solidFill>
                <a:highlight>
                  <a:srgbClr val="800080"/>
                </a:highlight>
                <a:latin typeface="Arial" panose="020B0604020202020204" pitchFamily="34" charset="0"/>
                <a:cs typeface="Arial" panose="020B0604020202020204" pitchFamily="34" charset="0"/>
              </a:rPr>
              <a:t>, you must do those </a:t>
            </a:r>
            <a:r>
              <a:rPr lang="en-US" sz="2400" b="1" dirty="0">
                <a:solidFill>
                  <a:schemeClr val="bg1"/>
                </a:solidFill>
                <a:highlight>
                  <a:srgbClr val="800080"/>
                </a:highlight>
                <a:latin typeface="Arial" panose="020B0604020202020204" pitchFamily="34" charset="0"/>
                <a:cs typeface="Arial" panose="020B0604020202020204" pitchFamily="34" charset="0"/>
              </a:rPr>
              <a:t>FIRST, </a:t>
            </a:r>
            <a:r>
              <a:rPr lang="en-US" sz="2400" dirty="0">
                <a:solidFill>
                  <a:schemeClr val="bg1"/>
                </a:solidFill>
                <a:highlight>
                  <a:srgbClr val="800080"/>
                </a:highlight>
                <a:latin typeface="Arial" panose="020B0604020202020204" pitchFamily="34" charset="0"/>
                <a:cs typeface="Arial" panose="020B0604020202020204" pitchFamily="34" charset="0"/>
              </a:rPr>
              <a:t>before you are given student-centered assignments sheet. </a:t>
            </a:r>
          </a:p>
          <a:p>
            <a:pPr algn="ctr"/>
            <a:r>
              <a:rPr lang="en-US" sz="2400" dirty="0">
                <a:highlight>
                  <a:srgbClr val="FFFF00"/>
                </a:highlight>
                <a:latin typeface="Arial" panose="020B0604020202020204" pitchFamily="34" charset="0"/>
                <a:cs typeface="Arial" panose="020B0604020202020204" pitchFamily="34" charset="0"/>
              </a:rPr>
              <a:t>If you have not completed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r>
              <a:rPr lang="en-US" sz="2400" dirty="0">
                <a:highlight>
                  <a:srgbClr val="FFFF00"/>
                </a:highlight>
                <a:latin typeface="Arial" panose="020B0604020202020204" pitchFamily="34" charset="0"/>
                <a:cs typeface="Arial" panose="020B0604020202020204" pitchFamily="34" charset="0"/>
              </a:rPr>
              <a:t>do that after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p>
          <a:p>
            <a:pPr algn="ctr"/>
            <a:r>
              <a:rPr lang="en-US" sz="2400" dirty="0">
                <a:highlight>
                  <a:srgbClr val="FF00FF"/>
                </a:highlight>
                <a:latin typeface="Arial" panose="020B0604020202020204" pitchFamily="34" charset="0"/>
                <a:cs typeface="Arial" panose="020B0604020202020204" pitchFamily="34" charset="0"/>
              </a:rPr>
              <a:t>Each student receives student-centered assignments as determined by Pre HiSET (either paper pretest or EE pretest. </a:t>
            </a:r>
          </a:p>
          <a:p>
            <a:pPr algn="ctr"/>
            <a:r>
              <a:rPr lang="en-US" sz="2400" dirty="0">
                <a:solidFill>
                  <a:schemeClr val="bg1"/>
                </a:solidFill>
                <a:highlight>
                  <a:srgbClr val="008080"/>
                </a:highlight>
                <a:latin typeface="Arial" panose="020B0604020202020204" pitchFamily="34" charset="0"/>
                <a:cs typeface="Arial" panose="020B0604020202020204" pitchFamily="34" charset="0"/>
              </a:rPr>
              <a:t>There are plenty of options for assignments so you can successfully pass the HiSET in Mathematics. It is totally your choice to use these resources appropriately. </a:t>
            </a:r>
          </a:p>
          <a:p>
            <a:pPr algn="ctr"/>
            <a:r>
              <a:rPr lang="en-US" sz="36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203200" y="1056685"/>
            <a:ext cx="1681481" cy="371213"/>
          </a:xfrm>
          <a:prstGeom prst="rect">
            <a:avLst/>
          </a:prstGeom>
        </p:spPr>
      </p:pic>
    </p:spTree>
    <p:extLst>
      <p:ext uri="{BB962C8B-B14F-4D97-AF65-F5344CB8AC3E}">
        <p14:creationId xmlns:p14="http://schemas.microsoft.com/office/powerpoint/2010/main" val="1965505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223520"/>
            <a:ext cx="4765042" cy="2594367"/>
          </a:xfrm>
          <a:prstGeom prst="rect">
            <a:avLst/>
          </a:prstGeom>
          <a:solidFill>
            <a:srgbClr val="99FF99"/>
          </a:solidFill>
        </p:spPr>
        <p:txBody>
          <a:bodyPr vert="horz" lIns="91440" tIns="45720" rIns="91440" bIns="45720" rtlCol="0" anchor="b">
            <a:normAutofit fontScale="97500"/>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 </a:t>
            </a:r>
            <a:r>
              <a:rPr lang="en-US" sz="2500" dirty="0">
                <a:latin typeface="Arial" panose="020B0604020202020204" pitchFamily="34" charset="0"/>
                <a:cs typeface="Arial" panose="020B0604020202020204" pitchFamily="34" charset="0"/>
              </a:rPr>
              <a:t>Make sure all Do </a:t>
            </a:r>
            <a:r>
              <a:rPr lang="en-US" sz="2500" dirty="0" err="1">
                <a:latin typeface="Arial" panose="020B0604020202020204" pitchFamily="34" charset="0"/>
                <a:cs typeface="Arial" panose="020B0604020202020204" pitchFamily="34" charset="0"/>
              </a:rPr>
              <a:t>Nows</a:t>
            </a:r>
            <a:r>
              <a:rPr lang="en-US" sz="2500" dirty="0">
                <a:latin typeface="Arial" panose="020B0604020202020204" pitchFamily="34" charset="0"/>
                <a:cs typeface="Arial" panose="020B0604020202020204" pitchFamily="34" charset="0"/>
              </a:rPr>
              <a:t> are completed for the week. Ask if you need help. There are </a:t>
            </a:r>
          </a:p>
          <a:p>
            <a:r>
              <a:rPr lang="en-US" sz="2500" dirty="0">
                <a:latin typeface="Arial" panose="020B0604020202020204" pitchFamily="34" charset="0"/>
                <a:cs typeface="Arial" panose="020B0604020202020204" pitchFamily="34" charset="0"/>
              </a:rPr>
              <a:t>videos if you need help. 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Friday, January 12,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3"/>
          <a:srcRect l="4613" r="10555" b="19146"/>
          <a:stretch/>
        </p:blipFill>
        <p:spPr>
          <a:xfrm>
            <a:off x="3632201" y="1142994"/>
            <a:ext cx="1203961" cy="265793"/>
          </a:xfrm>
          <a:prstGeom prst="rect">
            <a:avLst/>
          </a:prstGeom>
        </p:spPr>
      </p:pic>
      <p:sp>
        <p:nvSpPr>
          <p:cNvPr id="7" name="TextBox 6">
            <a:extLst>
              <a:ext uri="{FF2B5EF4-FFF2-40B4-BE49-F238E27FC236}">
                <a16:creationId xmlns:a16="http://schemas.microsoft.com/office/drawing/2014/main" id="{E8A39573-CE02-CB73-8C44-025191A1AA66}"/>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231934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223764D-E7BE-C195-6D45-E67C0DD2EBD0}"/>
              </a:ext>
            </a:extLst>
          </p:cNvPr>
          <p:cNvSpPr>
            <a:spLocks noGrp="1"/>
          </p:cNvSpPr>
          <p:nvPr>
            <p:ph type="body" sz="half" idx="2"/>
          </p:nvPr>
        </p:nvSpPr>
        <p:spPr>
          <a:xfrm>
            <a:off x="71120" y="2817887"/>
            <a:ext cx="4765042" cy="3504474"/>
          </a:xfrm>
          <a:solidFill>
            <a:srgbClr val="00B0F0"/>
          </a:solidFill>
        </p:spPr>
        <p:txBody>
          <a:bodyPr>
            <a:normAutofit fontScale="85000" lnSpcReduction="20000"/>
          </a:bodyPr>
          <a:lstStyle/>
          <a:p>
            <a:pPr algn="ctr"/>
            <a:r>
              <a:rPr lang="en-US" sz="2400" b="1" dirty="0">
                <a:latin typeface="Arial" panose="020B0604020202020204" pitchFamily="34" charset="0"/>
                <a:cs typeface="Arial" panose="020B0604020202020204" pitchFamily="34" charset="0"/>
              </a:rPr>
              <a:t>Standards-based learning target:</a:t>
            </a:r>
            <a:endParaRPr lang="en-US" sz="2400" b="1" i="0" u="none" strike="noStrike" baseline="0" dirty="0">
              <a:solidFill>
                <a:srgbClr val="000000"/>
              </a:solidFill>
              <a:latin typeface="Arial" panose="020B0604020202020204" pitchFamily="34" charset="0"/>
              <a:cs typeface="Arial" panose="020B0604020202020204" pitchFamily="34" charset="0"/>
            </a:endParaRPr>
          </a:p>
          <a:p>
            <a:pPr algn="ctr"/>
            <a:r>
              <a:rPr lang="en-US" sz="2000" b="1" i="0" u="none" strike="noStrike" baseline="0" dirty="0">
                <a:solidFill>
                  <a:srgbClr val="000000"/>
                </a:solidFill>
                <a:latin typeface="Arial" panose="020B0604020202020204" pitchFamily="34" charset="0"/>
                <a:cs typeface="Arial" panose="020B0604020202020204" pitchFamily="34" charset="0"/>
              </a:rPr>
              <a:t>Solve multi-step, real-life and mathematical problems posed with positive and negative rational numbers in any form (whole numbers, fractions, and decimals), using tools strategically. Apply properties of operations to calculate with numbers in any form; convert between forms as appropriate; and assess the reasonableness of answers using mental computation and estimation strategies. 	</a:t>
            </a:r>
          </a:p>
          <a:p>
            <a:pPr algn="ctr"/>
            <a:r>
              <a:rPr lang="en-US" sz="2000" b="1" i="0" u="none" strike="noStrike" baseline="0" dirty="0">
                <a:solidFill>
                  <a:srgbClr val="000000"/>
                </a:solidFill>
                <a:latin typeface="Arial" panose="020B0604020202020204" pitchFamily="34" charset="0"/>
                <a:cs typeface="Arial" panose="020B0604020202020204" pitchFamily="34" charset="0"/>
              </a:rPr>
              <a:t>Use variables to represent quantities in a real-world or mathematical problem and construct simple equations and inequalities to solve problems by reasoning about the quantities.</a:t>
            </a:r>
          </a:p>
        </p:txBody>
      </p:sp>
      <p:sp>
        <p:nvSpPr>
          <p:cNvPr id="5" name="Title 1">
            <a:extLst>
              <a:ext uri="{FF2B5EF4-FFF2-40B4-BE49-F238E27FC236}">
                <a16:creationId xmlns:a16="http://schemas.microsoft.com/office/drawing/2014/main" id="{4D104BE3-4669-C94A-43E6-29E0DD76B63F}"/>
              </a:ext>
            </a:extLst>
          </p:cNvPr>
          <p:cNvSpPr txBox="1">
            <a:spLocks/>
          </p:cNvSpPr>
          <p:nvPr/>
        </p:nvSpPr>
        <p:spPr>
          <a:xfrm>
            <a:off x="71120" y="37909"/>
            <a:ext cx="4765042" cy="2779978"/>
          </a:xfrm>
          <a:prstGeom prst="rect">
            <a:avLst/>
          </a:prstGeom>
          <a:solidFill>
            <a:srgbClr val="006600"/>
          </a:solidFill>
        </p:spPr>
        <p:txBody>
          <a:bodyPr vert="horz" lIns="91440" tIns="45720" rIns="91440" bIns="45720" rtlCol="0" anchor="b">
            <a:noAutofit/>
            <a:scene3d>
              <a:camera prst="orthographicFront"/>
              <a:lightRig rig="threePt" dir="t"/>
            </a:scene3d>
            <a:sp3d contourW="12700">
              <a:bevelT w="12700"/>
              <a:contourClr>
                <a:schemeClr val="tx1"/>
              </a:contourClr>
            </a:sp3d>
          </a:bodyPr>
          <a:lstStyle>
            <a:lvl1pPr algn="l" defTabSz="914400" rtl="0" eaLnBrk="1" latinLnBrk="0" hangingPunct="1">
              <a:lnSpc>
                <a:spcPct val="90000"/>
              </a:lnSpc>
              <a:spcBef>
                <a:spcPct val="0"/>
              </a:spcBef>
              <a:buNone/>
              <a:defRPr sz="3200" kern="1200">
                <a:solidFill>
                  <a:schemeClr val="tx1"/>
                </a:solidFill>
                <a:latin typeface="+mj-lt"/>
                <a:ea typeface="+mj-ea"/>
                <a:cs typeface="+mj-cs"/>
              </a:defRPr>
            </a:lvl1pPr>
          </a:lstStyle>
          <a:p>
            <a:r>
              <a:rPr lang="en-US" sz="2500" b="1" dirty="0">
                <a:latin typeface="Arial" panose="020B0604020202020204" pitchFamily="34" charset="0"/>
                <a:cs typeface="Arial" panose="020B0604020202020204" pitchFamily="34" charset="0"/>
              </a:rPr>
              <a:t>Do Now:</a:t>
            </a:r>
            <a:r>
              <a:rPr lang="en-US" sz="2500" b="1" dirty="0">
                <a:solidFill>
                  <a:srgbClr val="00B050"/>
                </a:solidFill>
                <a:latin typeface="Arial" panose="020B0604020202020204" pitchFamily="34" charset="0"/>
                <a:cs typeface="Arial" panose="020B0604020202020204" pitchFamily="34" charset="0"/>
              </a:rPr>
              <a:t> </a:t>
            </a:r>
            <a:r>
              <a:rPr lang="en-US" sz="2500" b="1" dirty="0">
                <a:solidFill>
                  <a:srgbClr val="FFFF00"/>
                </a:solidFill>
                <a:latin typeface="Arial" panose="020B0604020202020204" pitchFamily="34" charset="0"/>
                <a:cs typeface="Arial" panose="020B0604020202020204" pitchFamily="34" charset="0"/>
              </a:rPr>
              <a:t>yellow</a:t>
            </a:r>
            <a:r>
              <a:rPr lang="en-US" sz="2500" dirty="0">
                <a:solidFill>
                  <a:srgbClr val="FFFF00"/>
                </a:solidFill>
                <a:latin typeface="Arial" panose="020B0604020202020204" pitchFamily="34" charset="0"/>
                <a:cs typeface="Arial" panose="020B0604020202020204" pitchFamily="34" charset="0"/>
              </a:rPr>
              <a:t> </a:t>
            </a:r>
            <a:r>
              <a:rPr lang="en-US" sz="2500" dirty="0">
                <a:latin typeface="Arial" panose="020B0604020202020204" pitchFamily="34" charset="0"/>
                <a:cs typeface="Arial" panose="020B0604020202020204" pitchFamily="34" charset="0"/>
              </a:rPr>
              <a:t>worksheet </a:t>
            </a:r>
            <a:r>
              <a:rPr lang="en-US" sz="2500" dirty="0">
                <a:solidFill>
                  <a:srgbClr val="FFFF00"/>
                </a:solidFill>
                <a:latin typeface="Arial" panose="020B0604020202020204" pitchFamily="34" charset="0"/>
                <a:cs typeface="Arial" panose="020B0604020202020204" pitchFamily="34" charset="0"/>
              </a:rPr>
              <a:t>(Finding Percent of a Number Word Problems)</a:t>
            </a:r>
          </a:p>
          <a:p>
            <a:r>
              <a:rPr lang="en-US" sz="2500" dirty="0">
                <a:solidFill>
                  <a:srgbClr val="FFFF00"/>
                </a:solidFill>
                <a:latin typeface="Arial" panose="020B0604020202020204" pitchFamily="34" charset="0"/>
                <a:cs typeface="Arial" panose="020B0604020202020204" pitchFamily="34" charset="0"/>
              </a:rPr>
              <a:t>                      Finding Percent of a Number video if you need help </a:t>
            </a:r>
            <a:r>
              <a:rPr lang="en-US" sz="2500" dirty="0">
                <a:latin typeface="Arial" panose="020B0604020202020204" pitchFamily="34" charset="0"/>
                <a:cs typeface="Arial" panose="020B0604020202020204" pitchFamily="34" charset="0"/>
              </a:rPr>
              <a:t>Place in </a:t>
            </a:r>
            <a:r>
              <a:rPr lang="en-US" sz="2500" b="1" dirty="0">
                <a:solidFill>
                  <a:srgbClr val="00B050"/>
                </a:solidFill>
                <a:latin typeface="Arial" panose="020B0604020202020204" pitchFamily="34" charset="0"/>
                <a:cs typeface="Arial" panose="020B0604020202020204" pitchFamily="34" charset="0"/>
              </a:rPr>
              <a:t>green basket </a:t>
            </a:r>
            <a:r>
              <a:rPr lang="en-US" sz="2500" dirty="0">
                <a:latin typeface="Arial" panose="020B0604020202020204" pitchFamily="34" charset="0"/>
                <a:cs typeface="Arial" panose="020B0604020202020204" pitchFamily="34" charset="0"/>
              </a:rPr>
              <a:t>by Chavez’s office before you leave. </a:t>
            </a:r>
            <a:r>
              <a:rPr lang="en-US" sz="2500" b="1" u="sng" dirty="0">
                <a:latin typeface="Arial" panose="020B0604020202020204" pitchFamily="34" charset="0"/>
                <a:cs typeface="Arial" panose="020B0604020202020204" pitchFamily="34" charset="0"/>
              </a:rPr>
              <a:t>THIS IS NOT OPTIONAL</a:t>
            </a:r>
          </a:p>
        </p:txBody>
      </p:sp>
      <p:sp>
        <p:nvSpPr>
          <p:cNvPr id="8" name="TextBox 7">
            <a:extLst>
              <a:ext uri="{FF2B5EF4-FFF2-40B4-BE49-F238E27FC236}">
                <a16:creationId xmlns:a16="http://schemas.microsoft.com/office/drawing/2014/main" id="{9B10F48A-D9D9-49FD-7B72-3F4FECD73A72}"/>
              </a:ext>
            </a:extLst>
          </p:cNvPr>
          <p:cNvSpPr txBox="1"/>
          <p:nvPr/>
        </p:nvSpPr>
        <p:spPr>
          <a:xfrm>
            <a:off x="4785359" y="-5914"/>
            <a:ext cx="7123611" cy="523220"/>
          </a:xfrm>
          <a:prstGeom prst="rect">
            <a:avLst/>
          </a:prstGeom>
          <a:noFill/>
        </p:spPr>
        <p:txBody>
          <a:bodyPr wrap="square" rtlCol="0">
            <a:spAutoFit/>
          </a:bodyPr>
          <a:lstStyle/>
          <a:p>
            <a:r>
              <a:rPr lang="en-US" sz="2800" b="1" dirty="0">
                <a:highlight>
                  <a:srgbClr val="00FFFF"/>
                </a:highlight>
                <a:latin typeface="Arial" panose="020B0604020202020204" pitchFamily="34" charset="0"/>
                <a:cs typeface="Arial" panose="020B0604020202020204" pitchFamily="34" charset="0"/>
              </a:rPr>
              <a:t>Agenda: Tuesday, January 16, 2024</a:t>
            </a:r>
            <a:endParaRPr lang="en-US" sz="2800" b="1" u="sng" dirty="0">
              <a:highlight>
                <a:srgbClr val="00FFFF"/>
              </a:highligh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17060628-F500-299D-9906-6147DAEDA62C}"/>
              </a:ext>
            </a:extLst>
          </p:cNvPr>
          <p:cNvSpPr txBox="1"/>
          <p:nvPr/>
        </p:nvSpPr>
        <p:spPr>
          <a:xfrm>
            <a:off x="203200" y="6235316"/>
            <a:ext cx="11917680" cy="584775"/>
          </a:xfrm>
          <a:prstGeom prst="rect">
            <a:avLst/>
          </a:prstGeom>
          <a:noFill/>
        </p:spPr>
        <p:txBody>
          <a:bodyPr wrap="square" rtlCol="0">
            <a:spAutoFit/>
          </a:bodyPr>
          <a:lstStyle/>
          <a:p>
            <a:r>
              <a:rPr lang="en-US" sz="3200" b="1" dirty="0">
                <a:solidFill>
                  <a:srgbClr val="FF0000"/>
                </a:solidFill>
                <a:latin typeface="Arial" panose="020B0604020202020204" pitchFamily="34" charset="0"/>
                <a:cs typeface="Arial" panose="020B0604020202020204" pitchFamily="34" charset="0"/>
              </a:rPr>
              <a:t>Extended learning</a:t>
            </a:r>
            <a:r>
              <a:rPr lang="en-US" sz="3200" dirty="0">
                <a:solidFill>
                  <a:srgbClr val="FF0000"/>
                </a:solidFill>
                <a:latin typeface="Arial" panose="020B0604020202020204" pitchFamily="34" charset="0"/>
                <a:cs typeface="Arial" panose="020B0604020202020204" pitchFamily="34" charset="0"/>
              </a:rPr>
              <a:t>: Study concepts covered today for HiSET</a:t>
            </a:r>
          </a:p>
        </p:txBody>
      </p:sp>
      <p:pic>
        <p:nvPicPr>
          <p:cNvPr id="3" name="Picture 2">
            <a:extLst>
              <a:ext uri="{FF2B5EF4-FFF2-40B4-BE49-F238E27FC236}">
                <a16:creationId xmlns:a16="http://schemas.microsoft.com/office/drawing/2014/main" id="{FEF45BC9-5568-30AA-48D9-2F9913B2CE22}"/>
              </a:ext>
            </a:extLst>
          </p:cNvPr>
          <p:cNvPicPr>
            <a:picLocks noChangeAspect="1"/>
          </p:cNvPicPr>
          <p:nvPr/>
        </p:nvPicPr>
        <p:blipFill rotWithShape="1">
          <a:blip r:embed="rId2"/>
          <a:srcRect l="4613" r="10555" b="19146"/>
          <a:stretch/>
        </p:blipFill>
        <p:spPr>
          <a:xfrm>
            <a:off x="203200" y="1056685"/>
            <a:ext cx="1681481" cy="371213"/>
          </a:xfrm>
          <a:prstGeom prst="rect">
            <a:avLst/>
          </a:prstGeom>
        </p:spPr>
      </p:pic>
      <p:sp>
        <p:nvSpPr>
          <p:cNvPr id="7" name="TextBox 6">
            <a:extLst>
              <a:ext uri="{FF2B5EF4-FFF2-40B4-BE49-F238E27FC236}">
                <a16:creationId xmlns:a16="http://schemas.microsoft.com/office/drawing/2014/main" id="{ADDBC8C0-84B8-3CC7-9870-B23873E7F447}"/>
              </a:ext>
            </a:extLst>
          </p:cNvPr>
          <p:cNvSpPr txBox="1"/>
          <p:nvPr/>
        </p:nvSpPr>
        <p:spPr>
          <a:xfrm>
            <a:off x="4836162" y="428178"/>
            <a:ext cx="6662057" cy="6001643"/>
          </a:xfrm>
          <a:prstGeom prst="rect">
            <a:avLst/>
          </a:prstGeom>
          <a:noFill/>
        </p:spPr>
        <p:txBody>
          <a:bodyPr wrap="square" rtlCol="0">
            <a:spAutoFit/>
          </a:bodyPr>
          <a:lstStyle/>
          <a:p>
            <a:r>
              <a:rPr lang="en-US" sz="2400" dirty="0">
                <a:highlight>
                  <a:srgbClr val="FFFF00"/>
                </a:highlight>
                <a:latin typeface="Arial" panose="020B0604020202020204" pitchFamily="34" charset="0"/>
                <a:cs typeface="Arial" panose="020B0604020202020204" pitchFamily="34" charset="0"/>
              </a:rPr>
              <a:t>1. Complete the </a:t>
            </a:r>
            <a:r>
              <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rPr>
              <a:t>Do Now</a:t>
            </a:r>
            <a:r>
              <a:rPr lang="en-US" sz="2400" dirty="0">
                <a:highlight>
                  <a:srgbClr val="FFFF00"/>
                </a:highlight>
                <a:latin typeface="Arial" panose="020B0604020202020204" pitchFamily="34" charset="0"/>
                <a:cs typeface="Arial" panose="020B0604020202020204" pitchFamily="34" charset="0"/>
              </a:rPr>
              <a:t>(both sides if there are two sides)</a:t>
            </a:r>
            <a:endParaRPr lang="en-US" sz="2400" dirty="0">
              <a:solidFill>
                <a:srgbClr val="FFC000"/>
              </a:solidFill>
              <a:effectLst>
                <a:glow rad="368300">
                  <a:srgbClr val="C00000"/>
                </a:glow>
              </a:effectLst>
              <a:highlight>
                <a:srgbClr val="FFFF00"/>
              </a:highlight>
              <a:latin typeface="Arial" panose="020B0604020202020204" pitchFamily="34" charset="0"/>
              <a:cs typeface="Arial" panose="020B0604020202020204" pitchFamily="34" charset="0"/>
            </a:endParaRPr>
          </a:p>
          <a:p>
            <a:r>
              <a:rPr lang="en-US" sz="2400" dirty="0">
                <a:solidFill>
                  <a:schemeClr val="bg1"/>
                </a:solidFill>
                <a:highlight>
                  <a:srgbClr val="800080"/>
                </a:highlight>
                <a:latin typeface="Arial" panose="020B0604020202020204" pitchFamily="34" charset="0"/>
                <a:cs typeface="Arial" panose="020B0604020202020204" pitchFamily="34" charset="0"/>
              </a:rPr>
              <a:t>2. If you haven’t done the </a:t>
            </a:r>
            <a:r>
              <a:rPr lang="en-US" sz="2400" b="1" dirty="0">
                <a:solidFill>
                  <a:schemeClr val="bg1"/>
                </a:solidFill>
                <a:highlight>
                  <a:srgbClr val="800080"/>
                </a:highlight>
                <a:latin typeface="Arial" panose="020B0604020202020204" pitchFamily="34" charset="0"/>
                <a:cs typeface="Arial" panose="020B0604020202020204" pitchFamily="34" charset="0"/>
              </a:rPr>
              <a:t>survey</a:t>
            </a:r>
            <a:r>
              <a:rPr lang="en-US" sz="2400" dirty="0">
                <a:solidFill>
                  <a:schemeClr val="bg1"/>
                </a:solidFill>
                <a:highlight>
                  <a:srgbClr val="800080"/>
                </a:highlight>
                <a:latin typeface="Arial" panose="020B0604020202020204" pitchFamily="34" charset="0"/>
                <a:cs typeface="Arial" panose="020B0604020202020204" pitchFamily="34" charset="0"/>
              </a:rPr>
              <a:t> or </a:t>
            </a:r>
            <a:r>
              <a:rPr lang="en-US" sz="2400" b="1" dirty="0">
                <a:solidFill>
                  <a:schemeClr val="bg1"/>
                </a:solidFill>
                <a:highlight>
                  <a:srgbClr val="800080"/>
                </a:highlight>
                <a:latin typeface="Arial" panose="020B0604020202020204" pitchFamily="34" charset="0"/>
                <a:cs typeface="Arial" panose="020B0604020202020204" pitchFamily="34" charset="0"/>
              </a:rPr>
              <a:t>Pre HiSET </a:t>
            </a:r>
            <a:r>
              <a:rPr lang="en-US" sz="2400" dirty="0">
                <a:solidFill>
                  <a:schemeClr val="bg1"/>
                </a:solidFill>
                <a:highlight>
                  <a:srgbClr val="800080"/>
                </a:highlight>
                <a:latin typeface="Arial" panose="020B0604020202020204" pitchFamily="34" charset="0"/>
                <a:cs typeface="Arial" panose="020B0604020202020204" pitchFamily="34" charset="0"/>
              </a:rPr>
              <a:t>that is on paper, you must do those before anything else</a:t>
            </a:r>
            <a:r>
              <a:rPr lang="en-US" sz="2400" b="1" dirty="0">
                <a:solidFill>
                  <a:schemeClr val="bg1"/>
                </a:solidFill>
                <a:highlight>
                  <a:srgbClr val="800080"/>
                </a:highlight>
                <a:latin typeface="Arial" panose="020B0604020202020204" pitchFamily="34" charset="0"/>
                <a:cs typeface="Arial" panose="020B0604020202020204" pitchFamily="34" charset="0"/>
              </a:rPr>
              <a:t>.</a:t>
            </a:r>
            <a:endParaRPr lang="en-US" sz="2400" dirty="0">
              <a:solidFill>
                <a:schemeClr val="bg1"/>
              </a:solidFill>
              <a:highlight>
                <a:srgbClr val="800080"/>
              </a:highlight>
              <a:latin typeface="Arial" panose="020B0604020202020204" pitchFamily="34" charset="0"/>
              <a:cs typeface="Arial" panose="020B0604020202020204" pitchFamily="34" charset="0"/>
            </a:endParaRPr>
          </a:p>
          <a:p>
            <a:r>
              <a:rPr lang="en-US" sz="2400" dirty="0">
                <a:highlight>
                  <a:srgbClr val="FFFF00"/>
                </a:highlight>
                <a:latin typeface="Arial" panose="020B0604020202020204" pitchFamily="34" charset="0"/>
                <a:cs typeface="Arial" panose="020B0604020202020204" pitchFamily="34" charset="0"/>
              </a:rPr>
              <a:t>3. Complete the</a:t>
            </a:r>
            <a:r>
              <a:rPr lang="en-US" sz="2400" dirty="0">
                <a:effectLst>
                  <a:glow rad="127000">
                    <a:srgbClr val="00B0F0"/>
                  </a:glow>
                </a:effectLst>
                <a:highlight>
                  <a:srgbClr val="FFFF00"/>
                </a:highlight>
                <a:latin typeface="Arial" panose="020B0604020202020204" pitchFamily="34" charset="0"/>
                <a:cs typeface="Arial" panose="020B0604020202020204" pitchFamily="34" charset="0"/>
              </a:rPr>
              <a:t> </a:t>
            </a:r>
            <a:r>
              <a:rPr lang="en-US" sz="2400" b="1" dirty="0">
                <a:effectLst>
                  <a:glow rad="127000">
                    <a:srgbClr val="00B0F0"/>
                  </a:glow>
                </a:effectLst>
                <a:highlight>
                  <a:srgbClr val="FFFF00"/>
                </a:highlight>
                <a:latin typeface="Arial" panose="020B0604020202020204" pitchFamily="34" charset="0"/>
                <a:cs typeface="Arial" panose="020B0604020202020204" pitchFamily="34" charset="0"/>
              </a:rPr>
              <a:t>Essential Education pre HiSET</a:t>
            </a:r>
            <a:r>
              <a:rPr lang="en-US" sz="2400" b="1" dirty="0">
                <a:highlight>
                  <a:srgbClr val="FFFF00"/>
                </a:highlight>
                <a:latin typeface="Arial" panose="020B0604020202020204" pitchFamily="34" charset="0"/>
                <a:cs typeface="Arial" panose="020B0604020202020204" pitchFamily="34" charset="0"/>
              </a:rPr>
              <a:t> </a:t>
            </a:r>
          </a:p>
          <a:p>
            <a:r>
              <a:rPr lang="en-US" sz="2400" dirty="0">
                <a:highlight>
                  <a:srgbClr val="FF00FF"/>
                </a:highlight>
                <a:latin typeface="Arial" panose="020B0604020202020204" pitchFamily="34" charset="0"/>
                <a:cs typeface="Arial" panose="020B0604020202020204" pitchFamily="34" charset="0"/>
              </a:rPr>
              <a:t>4. Each student receives student-centered assignments as determined by Pre HiSET (either paper pretest or EE pretest. </a:t>
            </a:r>
          </a:p>
          <a:p>
            <a:r>
              <a:rPr lang="en-US" sz="2400" dirty="0">
                <a:solidFill>
                  <a:schemeClr val="bg1"/>
                </a:solidFill>
                <a:highlight>
                  <a:srgbClr val="008080"/>
                </a:highlight>
                <a:latin typeface="Arial" panose="020B0604020202020204" pitchFamily="34" charset="0"/>
                <a:cs typeface="Arial" panose="020B0604020202020204" pitchFamily="34" charset="0"/>
              </a:rPr>
              <a:t>5.There are plenty of options for assignments so you can successfully pass the HiSET in Mathematics. It is totally your choice to use these resources appropriately. </a:t>
            </a:r>
          </a:p>
          <a:p>
            <a:r>
              <a:rPr lang="en-US" sz="2400" dirty="0">
                <a:solidFill>
                  <a:schemeClr val="bg1"/>
                </a:solidFill>
                <a:highlight>
                  <a:srgbClr val="800000"/>
                </a:highlight>
                <a:latin typeface="Arial" panose="020B0604020202020204" pitchFamily="34" charset="0"/>
                <a:cs typeface="Arial" panose="020B0604020202020204" pitchFamily="34" charset="0"/>
              </a:rPr>
              <a:t>Failure to work appropriately will put you on academic probation. </a:t>
            </a:r>
          </a:p>
        </p:txBody>
      </p:sp>
    </p:spTree>
    <p:extLst>
      <p:ext uri="{BB962C8B-B14F-4D97-AF65-F5344CB8AC3E}">
        <p14:creationId xmlns:p14="http://schemas.microsoft.com/office/powerpoint/2010/main" val="13656689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7775DAF6F6ED748BEC19376E423AB07" ma:contentTypeVersion="8" ma:contentTypeDescription="Create a new document." ma:contentTypeScope="" ma:versionID="a17f3e59085e3d362c3391d0274c98d6">
  <xsd:schema xmlns:xsd="http://www.w3.org/2001/XMLSchema" xmlns:xs="http://www.w3.org/2001/XMLSchema" xmlns:p="http://schemas.microsoft.com/office/2006/metadata/properties" xmlns:ns3="ed483734-c1bb-4707-aae4-d1e8646a8a18" xmlns:ns4="0b0cdaa1-9f25-490a-b086-8170488c2eef" targetNamespace="http://schemas.microsoft.com/office/2006/metadata/properties" ma:root="true" ma:fieldsID="93b1b194a35fa3d31609c5197194aba5" ns3:_="" ns4:_="">
    <xsd:import namespace="ed483734-c1bb-4707-aae4-d1e8646a8a18"/>
    <xsd:import namespace="0b0cdaa1-9f25-490a-b086-8170488c2ee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SearchProperties" minOccurs="0"/>
                <xsd:element ref="ns4:_activity"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483734-c1bb-4707-aae4-d1e8646a8a1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b0cdaa1-9f25-490a-b086-8170488c2ee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_activity" ma:index="14" nillable="true" ma:displayName="_activity" ma:hidden="true" ma:internalName="_activity">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0b0cdaa1-9f25-490a-b086-8170488c2eef" xsi:nil="true"/>
  </documentManagement>
</p:properties>
</file>

<file path=customXml/itemProps1.xml><?xml version="1.0" encoding="utf-8"?>
<ds:datastoreItem xmlns:ds="http://schemas.openxmlformats.org/officeDocument/2006/customXml" ds:itemID="{05E73E87-4353-4478-9CBF-DEBE566FF6EC}">
  <ds:schemaRefs>
    <ds:schemaRef ds:uri="http://schemas.microsoft.com/sharepoint/v3/contenttype/forms"/>
  </ds:schemaRefs>
</ds:datastoreItem>
</file>

<file path=customXml/itemProps2.xml><?xml version="1.0" encoding="utf-8"?>
<ds:datastoreItem xmlns:ds="http://schemas.openxmlformats.org/officeDocument/2006/customXml" ds:itemID="{97371252-8F7B-44CD-8CF3-FC3AC72E50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483734-c1bb-4707-aae4-d1e8646a8a18"/>
    <ds:schemaRef ds:uri="0b0cdaa1-9f25-490a-b086-8170488c2e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451374A-FD16-40F9-917B-EBCB129B1811}">
  <ds:schemaRefs>
    <ds:schemaRef ds:uri="http://www.w3.org/XML/1998/namespace"/>
    <ds:schemaRef ds:uri="http://purl.org/dc/dcmitype/"/>
    <ds:schemaRef ds:uri="0b0cdaa1-9f25-490a-b086-8170488c2eef"/>
    <ds:schemaRef ds:uri="http://schemas.microsoft.com/office/2006/metadata/properties"/>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ed483734-c1bb-4707-aae4-d1e8646a8a18"/>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89179</TotalTime>
  <Words>12295</Words>
  <Application>Microsoft Office PowerPoint</Application>
  <PresentationFormat>Widescreen</PresentationFormat>
  <Paragraphs>652</Paragraphs>
  <Slides>49</Slides>
  <Notes>36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 Louis Public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Chavez, MaryBeth</dc:creator>
  <cp:lastModifiedBy>Chavez, MaryBeth</cp:lastModifiedBy>
  <cp:revision>5</cp:revision>
  <cp:lastPrinted>2024-01-05T14:51:09Z</cp:lastPrinted>
  <dcterms:created xsi:type="dcterms:W3CDTF">2023-06-15T16:50:32Z</dcterms:created>
  <dcterms:modified xsi:type="dcterms:W3CDTF">2024-01-12T19:11:18Z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42f8b2-88d4-454a-ae0a-d915e44763d2_Enabled">
    <vt:lpwstr>true</vt:lpwstr>
  </property>
  <property fmtid="{D5CDD505-2E9C-101B-9397-08002B2CF9AE}" pid="3" name="MSIP_Label_f442f8b2-88d4-454a-ae0a-d915e44763d2_SetDate">
    <vt:lpwstr>2023-08-28T15:58:42Z</vt:lpwstr>
  </property>
  <property fmtid="{D5CDD505-2E9C-101B-9397-08002B2CF9AE}" pid="4" name="MSIP_Label_f442f8b2-88d4-454a-ae0a-d915e44763d2_Method">
    <vt:lpwstr>Standard</vt:lpwstr>
  </property>
  <property fmtid="{D5CDD505-2E9C-101B-9397-08002B2CF9AE}" pid="5" name="MSIP_Label_f442f8b2-88d4-454a-ae0a-d915e44763d2_Name">
    <vt:lpwstr>defa4170-0d19-0005-0003-bc88714345d2</vt:lpwstr>
  </property>
  <property fmtid="{D5CDD505-2E9C-101B-9397-08002B2CF9AE}" pid="6" name="MSIP_Label_f442f8b2-88d4-454a-ae0a-d915e44763d2_SiteId">
    <vt:lpwstr>08e33d6b-a654-486a-80e3-20b190ae22d7</vt:lpwstr>
  </property>
  <property fmtid="{D5CDD505-2E9C-101B-9397-08002B2CF9AE}" pid="7" name="MSIP_Label_f442f8b2-88d4-454a-ae0a-d915e44763d2_ActionId">
    <vt:lpwstr>32f0830c-45a2-4b1f-a292-66f459077f6f</vt:lpwstr>
  </property>
  <property fmtid="{D5CDD505-2E9C-101B-9397-08002B2CF9AE}" pid="8" name="MSIP_Label_f442f8b2-88d4-454a-ae0a-d915e44763d2_ContentBits">
    <vt:lpwstr>0</vt:lpwstr>
  </property>
  <property fmtid="{D5CDD505-2E9C-101B-9397-08002B2CF9AE}" pid="9" name="ContentTypeId">
    <vt:lpwstr>0x01010027775DAF6F6ED748BEC19376E423AB07</vt:lpwstr>
  </property>
</Properties>
</file>