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handoutMasterIdLst>
    <p:handoutMasterId r:id="rId18"/>
  </p:handoutMasterIdLst>
  <p:sldIdLst>
    <p:sldId id="256" r:id="rId5"/>
    <p:sldId id="271" r:id="rId6"/>
    <p:sldId id="268" r:id="rId7"/>
    <p:sldId id="267" r:id="rId8"/>
    <p:sldId id="257" r:id="rId9"/>
    <p:sldId id="260" r:id="rId10"/>
    <p:sldId id="270" r:id="rId11"/>
    <p:sldId id="272" r:id="rId12"/>
    <p:sldId id="259" r:id="rId13"/>
    <p:sldId id="269" r:id="rId14"/>
    <p:sldId id="262" r:id="rId15"/>
    <p:sldId id="26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FFEC31-2E9E-4E6F-9F68-4F48D326706E}" v="1632" dt="2023-01-23T20:05:10.462"/>
  </p1510:revLst>
</p1510:revInfo>
</file>

<file path=ppt/tableStyles.xml><?xml version="1.0" encoding="utf-8"?>
<a:tblStyleLst xmlns:a="http://schemas.openxmlformats.org/drawingml/2006/main" def="{21E4AEA4-8DFA-4A89-87EB-49C32662AFE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p:cViewPr varScale="1">
        <p:scale>
          <a:sx n="80" d="100"/>
          <a:sy n="80" d="100"/>
        </p:scale>
        <p:origin x="444" y="96"/>
      </p:cViewPr>
      <p:guideLst>
        <p:guide pos="3840"/>
        <p:guide orient="horz" pos="2160"/>
      </p:guideLst>
    </p:cSldViewPr>
  </p:slideViewPr>
  <p:notesTextViewPr>
    <p:cViewPr>
      <p:scale>
        <a:sx n="1" d="1"/>
        <a:sy n="1" d="1"/>
      </p:scale>
      <p:origin x="0" y="0"/>
    </p:cViewPr>
  </p:notesTextViewPr>
  <p:notesViewPr>
    <p:cSldViewPr showGuides="1">
      <p:cViewPr varScale="1">
        <p:scale>
          <a:sx n="63" d="100"/>
          <a:sy n="63" d="100"/>
        </p:scale>
        <p:origin x="2838"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43B725B-653D-4166-A8E9-72A38A1847CF}" type="datetimeFigureOut">
              <a:rPr lang="en-US"/>
              <a:t>1/23/2023</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E861E8E-D392-497B-BB21-122DD7C27CF3}" type="slidenum">
              <a:rPr/>
              <a:t>‹#›</a:t>
            </a:fld>
            <a:endParaRPr/>
          </a:p>
        </p:txBody>
      </p:sp>
    </p:spTree>
    <p:extLst>
      <p:ext uri="{BB962C8B-B14F-4D97-AF65-F5344CB8AC3E}">
        <p14:creationId xmlns:p14="http://schemas.microsoft.com/office/powerpoint/2010/main" val="1208353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3F64CD-0576-4A9A-BD06-7889D6E60BDC}" type="datetimeFigureOut">
              <a:rPr lang="en-US"/>
              <a:t>1/23/2023</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55D449-B875-4B8D-8E66-224D27E54C9A}" type="slidenum">
              <a:rPr/>
              <a:t>‹#›</a:t>
            </a:fld>
            <a:endParaRPr/>
          </a:p>
        </p:txBody>
      </p:sp>
    </p:spTree>
    <p:extLst>
      <p:ext uri="{BB962C8B-B14F-4D97-AF65-F5344CB8AC3E}">
        <p14:creationId xmlns:p14="http://schemas.microsoft.com/office/powerpoint/2010/main" val="13499799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flip="none" rotWithShape="1">
          <a:gsLst>
            <a:gs pos="0">
              <a:srgbClr val="D9D9D9"/>
            </a:gs>
            <a:gs pos="100000">
              <a:schemeClr val="bg1"/>
            </a:gs>
          </a:gsLst>
          <a:lin ang="8100000" scaled="0"/>
          <a:tileRect/>
        </a:gradFill>
        <a:effectLst/>
      </p:bgPr>
    </p:bg>
    <p:spTree>
      <p:nvGrpSpPr>
        <p:cNvPr id="1" name=""/>
        <p:cNvGrpSpPr/>
        <p:nvPr/>
      </p:nvGrpSpPr>
      <p:grpSpPr>
        <a:xfrm>
          <a:off x="0" y="0"/>
          <a:ext cx="0" cy="0"/>
          <a:chOff x="0" y="0"/>
          <a:chExt cx="0" cy="0"/>
        </a:xfrm>
      </p:grpSpPr>
      <p:pic>
        <p:nvPicPr>
          <p:cNvPr id="7" name="Picture 6" descr="EKG line" title="Slide Design Picture"/>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5188688" y="-1"/>
            <a:ext cx="7000137" cy="6858001"/>
          </a:xfrm>
          <a:prstGeom prst="rect">
            <a:avLst/>
          </a:prstGeom>
        </p:spPr>
      </p:pic>
      <p:sp>
        <p:nvSpPr>
          <p:cNvPr id="2" name="Title 1"/>
          <p:cNvSpPr>
            <a:spLocks noGrp="1"/>
          </p:cNvSpPr>
          <p:nvPr>
            <p:ph type="ctrTitle"/>
          </p:nvPr>
        </p:nvSpPr>
        <p:spPr>
          <a:xfrm>
            <a:off x="626225" y="1828800"/>
            <a:ext cx="4098175" cy="3177380"/>
          </a:xfrm>
        </p:spPr>
        <p:txBody>
          <a:bodyPr anchor="b">
            <a:normAutofit/>
          </a:bodyPr>
          <a:lstStyle>
            <a:lvl1pPr algn="l">
              <a:lnSpc>
                <a:spcPct val="80000"/>
              </a:lnSpc>
              <a:defRPr sz="5400">
                <a:solidFill>
                  <a:schemeClr val="accent1"/>
                </a:solidFill>
              </a:defRPr>
            </a:lvl1pPr>
          </a:lstStyle>
          <a:p>
            <a:r>
              <a:t>Click to edit Master title style</a:t>
            </a:r>
          </a:p>
        </p:txBody>
      </p:sp>
      <p:sp>
        <p:nvSpPr>
          <p:cNvPr id="3" name="Subtitle 2"/>
          <p:cNvSpPr>
            <a:spLocks noGrp="1"/>
          </p:cNvSpPr>
          <p:nvPr>
            <p:ph type="subTitle" idx="1"/>
          </p:nvPr>
        </p:nvSpPr>
        <p:spPr>
          <a:xfrm>
            <a:off x="626225" y="5181600"/>
            <a:ext cx="4098175" cy="685800"/>
          </a:xfrm>
        </p:spPr>
        <p:txBody>
          <a:bodyPr>
            <a:normAutofit/>
          </a:bodyPr>
          <a:lstStyle>
            <a:lvl1pPr marL="0" indent="0" algn="l">
              <a:buNone/>
              <a:defRPr sz="2000" cap="all" baseline="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t>Click to edit Master subtitle style</a:t>
            </a:r>
          </a:p>
        </p:txBody>
      </p:sp>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Vertical Text Placeholder 2"/>
          <p:cNvSpPr>
            <a:spLocks noGrp="1"/>
          </p:cNvSpPr>
          <p:nvPr>
            <p:ph type="body" orient="vert" idx="1"/>
          </p:nvPr>
        </p:nvSpPr>
        <p:spPr/>
        <p:txBody>
          <a:bodyPr vert="eaVert"/>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a:spLocks noGrp="1"/>
          </p:cNvSpPr>
          <p:nvPr>
            <p:ph type="dt" sz="half" idx="10"/>
          </p:nvPr>
        </p:nvSpPr>
        <p:spPr/>
        <p:txBody>
          <a:bodyPr/>
          <a:lstStyle/>
          <a:p>
            <a:fld id="{37CC0096-1860-4642-9CD2-0079EA5E7CD1}" type="datetimeFigureOut">
              <a:rPr lang="en-US"/>
              <a:t>1/23/2023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E31375A4-56A4-47D6-9801-1991572033F7}" type="slidenum">
              <a:rPr/>
              <a:t>‹#›</a:t>
            </a:fld>
            <a:endParaRPr/>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982200" y="0"/>
            <a:ext cx="2209800" cy="6858000"/>
          </a:xfrm>
          <a:prstGeom prst="rect">
            <a:avLst/>
          </a:prstGeom>
          <a:gradFill flip="none" rotWithShape="1">
            <a:gsLst>
              <a:gs pos="0">
                <a:schemeClr val="accent1"/>
              </a:gs>
              <a:gs pos="100000">
                <a:schemeClr val="accent1">
                  <a:lumMod val="7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10058399" y="457201"/>
            <a:ext cx="2057401" cy="5943600"/>
          </a:xfrm>
        </p:spPr>
        <p:txBody>
          <a:bodyPr vert="eaVert"/>
          <a:lstStyle/>
          <a:p>
            <a:r>
              <a:t>Click to edit Master title style</a:t>
            </a:r>
          </a:p>
        </p:txBody>
      </p:sp>
      <p:sp>
        <p:nvSpPr>
          <p:cNvPr id="3" name="Vertical Text Placeholder 2"/>
          <p:cNvSpPr>
            <a:spLocks noGrp="1"/>
          </p:cNvSpPr>
          <p:nvPr>
            <p:ph type="body" orient="vert" idx="1"/>
          </p:nvPr>
        </p:nvSpPr>
        <p:spPr>
          <a:xfrm>
            <a:off x="609600" y="457200"/>
            <a:ext cx="9067800" cy="5943599"/>
          </a:xfrm>
        </p:spPr>
        <p:txBody>
          <a:bodyPr vert="eaVert"/>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a:spLocks noGrp="1"/>
          </p:cNvSpPr>
          <p:nvPr>
            <p:ph type="dt" sz="half" idx="10"/>
          </p:nvPr>
        </p:nvSpPr>
        <p:spPr/>
        <p:txBody>
          <a:bodyPr/>
          <a:lstStyle/>
          <a:p>
            <a:fld id="{37CC0096-1860-4642-9CD2-0079EA5E7CD1}" type="datetimeFigureOut">
              <a:rPr lang="en-US"/>
              <a:t>1/23/2023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E31375A4-56A4-47D6-9801-1991572033F7}" type="slidenum">
              <a:rPr/>
              <a:t>‹#›</a:t>
            </a:fld>
            <a:endParaRPr/>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Content Placeholder 2"/>
          <p:cNvSpPr>
            <a:spLocks noGrp="1"/>
          </p:cNvSpPr>
          <p:nvPr>
            <p:ph idx="1"/>
          </p:nvPr>
        </p:nvSpPr>
        <p:spPr/>
        <p:txBody>
          <a:bodyPr/>
          <a:lstStyle>
            <a:lvl5pPr>
              <a:defRPr/>
            </a:lvl5pPr>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a:spLocks noGrp="1"/>
          </p:cNvSpPr>
          <p:nvPr>
            <p:ph type="dt" sz="half" idx="10"/>
          </p:nvPr>
        </p:nvSpPr>
        <p:spPr/>
        <p:txBody>
          <a:bodyPr/>
          <a:lstStyle/>
          <a:p>
            <a:fld id="{37CC0096-1860-4642-9CD2-0079EA5E7CD1}" type="datetimeFigureOut">
              <a:rPr lang="en-US"/>
              <a:t>1/23/2023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E31375A4-56A4-47D6-9801-1991572033F7}" type="slidenum">
              <a:rPr/>
              <a:t>‹#›</a:t>
            </a:fld>
            <a:endParaRPr/>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bg>
      <p:bgPr>
        <a:gradFill flip="none" rotWithShape="1">
          <a:gsLst>
            <a:gs pos="0">
              <a:schemeClr val="accent1"/>
            </a:gs>
            <a:gs pos="100000">
              <a:schemeClr val="accent1">
                <a:lumMod val="75000"/>
              </a:schemeClr>
            </a:gs>
          </a:gsLst>
          <a:lin ang="5400000" scaled="0"/>
          <a:tileRect/>
        </a:gradFill>
        <a:effectLst/>
      </p:bgPr>
    </p:bg>
    <p:spTree>
      <p:nvGrpSpPr>
        <p:cNvPr id="1" name=""/>
        <p:cNvGrpSpPr/>
        <p:nvPr/>
      </p:nvGrpSpPr>
      <p:grpSpPr>
        <a:xfrm>
          <a:off x="0" y="0"/>
          <a:ext cx="0" cy="0"/>
          <a:chOff x="0" y="0"/>
          <a:chExt cx="0" cy="0"/>
        </a:xfrm>
      </p:grpSpPr>
      <p:sp>
        <p:nvSpPr>
          <p:cNvPr id="7" name="Rectangle 6"/>
          <p:cNvSpPr/>
          <p:nvPr/>
        </p:nvSpPr>
        <p:spPr>
          <a:xfrm>
            <a:off x="265112" y="228600"/>
            <a:ext cx="11658600" cy="6400800"/>
          </a:xfrm>
          <a:prstGeom prst="rect">
            <a:avLst/>
          </a:prstGeom>
          <a:noFill/>
          <a:ln w="15875">
            <a:gradFill flip="none" rotWithShape="1">
              <a:gsLst>
                <a:gs pos="0">
                  <a:schemeClr val="bg1">
                    <a:lumMod val="75000"/>
                  </a:schemeClr>
                </a:gs>
                <a:gs pos="100000">
                  <a:schemeClr val="bg1"/>
                </a:gs>
              </a:gsLst>
              <a:lin ang="27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1066800" y="1828800"/>
            <a:ext cx="7772400" cy="3177380"/>
          </a:xfrm>
        </p:spPr>
        <p:txBody>
          <a:bodyPr anchor="b">
            <a:normAutofit/>
          </a:bodyPr>
          <a:lstStyle>
            <a:lvl1pPr>
              <a:lnSpc>
                <a:spcPct val="80000"/>
              </a:lnSpc>
              <a:defRPr sz="5400"/>
            </a:lvl1pPr>
          </a:lstStyle>
          <a:p>
            <a:r>
              <a:t>Click to edit Master title style</a:t>
            </a:r>
          </a:p>
        </p:txBody>
      </p:sp>
      <p:sp>
        <p:nvSpPr>
          <p:cNvPr id="3" name="Text Placeholder 2"/>
          <p:cNvSpPr>
            <a:spLocks noGrp="1"/>
          </p:cNvSpPr>
          <p:nvPr>
            <p:ph type="body" idx="1"/>
          </p:nvPr>
        </p:nvSpPr>
        <p:spPr>
          <a:xfrm>
            <a:off x="1066800" y="5181600"/>
            <a:ext cx="7772400" cy="685800"/>
          </a:xfrm>
        </p:spPr>
        <p:txBody>
          <a:bodyPr>
            <a:normAutofit/>
          </a:bodyPr>
          <a:lstStyle>
            <a:lvl1pPr marL="0" indent="0">
              <a:buNone/>
              <a:defRPr sz="2000" cap="all" baseline="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t>Click to edit Master text styles</a:t>
            </a:r>
          </a:p>
        </p:txBody>
      </p:sp>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Content Placeholder 2"/>
          <p:cNvSpPr>
            <a:spLocks noGrp="1"/>
          </p:cNvSpPr>
          <p:nvPr>
            <p:ph sz="half" idx="1"/>
          </p:nvPr>
        </p:nvSpPr>
        <p:spPr>
          <a:xfrm>
            <a:off x="1066800" y="1825624"/>
            <a:ext cx="4800600" cy="4575175"/>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t>Click to edit Master text styles</a:t>
            </a:r>
          </a:p>
          <a:p>
            <a:pPr lvl="1"/>
            <a:r>
              <a:t>Second level</a:t>
            </a:r>
          </a:p>
          <a:p>
            <a:pPr lvl="2"/>
            <a:r>
              <a:t>Third level</a:t>
            </a:r>
          </a:p>
          <a:p>
            <a:pPr lvl="3"/>
            <a:r>
              <a:t>Fourth level</a:t>
            </a:r>
          </a:p>
          <a:p>
            <a:pPr lvl="4"/>
            <a:r>
              <a:t>Fifth level</a:t>
            </a:r>
          </a:p>
        </p:txBody>
      </p:sp>
      <p:sp>
        <p:nvSpPr>
          <p:cNvPr id="4" name="Content Placeholder 3"/>
          <p:cNvSpPr>
            <a:spLocks noGrp="1"/>
          </p:cNvSpPr>
          <p:nvPr>
            <p:ph sz="half" idx="2"/>
          </p:nvPr>
        </p:nvSpPr>
        <p:spPr>
          <a:xfrm>
            <a:off x="6324600" y="1825624"/>
            <a:ext cx="4800600" cy="4575175"/>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t>Click to edit Master text styles</a:t>
            </a:r>
          </a:p>
          <a:p>
            <a:pPr lvl="1"/>
            <a:r>
              <a:t>Second level</a:t>
            </a:r>
          </a:p>
          <a:p>
            <a:pPr lvl="2"/>
            <a:r>
              <a:t>Third level</a:t>
            </a:r>
          </a:p>
          <a:p>
            <a:pPr lvl="3"/>
            <a:r>
              <a:t>Fourth level</a:t>
            </a:r>
          </a:p>
          <a:p>
            <a:pPr lvl="4"/>
            <a:r>
              <a:t>Fifth level</a:t>
            </a:r>
          </a:p>
        </p:txBody>
      </p:sp>
      <p:sp>
        <p:nvSpPr>
          <p:cNvPr id="5" name="Date Placeholder 4"/>
          <p:cNvSpPr>
            <a:spLocks noGrp="1"/>
          </p:cNvSpPr>
          <p:nvPr>
            <p:ph type="dt" sz="half" idx="10"/>
          </p:nvPr>
        </p:nvSpPr>
        <p:spPr/>
        <p:txBody>
          <a:bodyPr/>
          <a:lstStyle/>
          <a:p>
            <a:fld id="{37CC0096-1860-4642-9CD2-0079EA5E7CD1}" type="datetimeFigureOut">
              <a:rPr lang="en-US"/>
              <a:t>1/23/2023</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E31375A4-56A4-47D6-9801-1991572033F7}" type="slidenum">
              <a:rPr/>
              <a:t>‹#›</a:t>
            </a:fld>
            <a:endParaRPr/>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Text Placeholder 2"/>
          <p:cNvSpPr>
            <a:spLocks noGrp="1"/>
          </p:cNvSpPr>
          <p:nvPr>
            <p:ph type="body" idx="1"/>
          </p:nvPr>
        </p:nvSpPr>
        <p:spPr>
          <a:xfrm>
            <a:off x="1066800" y="1828799"/>
            <a:ext cx="4800600" cy="762000"/>
          </a:xfrm>
        </p:spPr>
        <p:txBody>
          <a:bodyPr anchor="ctr">
            <a:noAutofit/>
          </a:bodyPr>
          <a:lstStyle>
            <a:lvl1pPr marL="0" indent="0">
              <a:buNone/>
              <a:defRPr sz="2400" b="0" cap="none" baseline="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t>Click to edit Master text styles</a:t>
            </a:r>
          </a:p>
        </p:txBody>
      </p:sp>
      <p:sp>
        <p:nvSpPr>
          <p:cNvPr id="4" name="Content Placeholder 3"/>
          <p:cNvSpPr>
            <a:spLocks noGrp="1"/>
          </p:cNvSpPr>
          <p:nvPr>
            <p:ph sz="half" idx="2"/>
          </p:nvPr>
        </p:nvSpPr>
        <p:spPr>
          <a:xfrm>
            <a:off x="1066800" y="2590799"/>
            <a:ext cx="4800600" cy="3810033"/>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t>Click to edit Master text styles</a:t>
            </a:r>
          </a:p>
          <a:p>
            <a:pPr lvl="1"/>
            <a:r>
              <a:t>Second level</a:t>
            </a:r>
          </a:p>
          <a:p>
            <a:pPr lvl="2"/>
            <a:r>
              <a:t>Third level</a:t>
            </a:r>
          </a:p>
          <a:p>
            <a:pPr lvl="3"/>
            <a:r>
              <a:t>Fourth level</a:t>
            </a:r>
          </a:p>
          <a:p>
            <a:pPr lvl="4"/>
            <a:r>
              <a:t>Fifth level</a:t>
            </a:r>
          </a:p>
        </p:txBody>
      </p:sp>
      <p:sp>
        <p:nvSpPr>
          <p:cNvPr id="5" name="Text Placeholder 4"/>
          <p:cNvSpPr>
            <a:spLocks noGrp="1"/>
          </p:cNvSpPr>
          <p:nvPr>
            <p:ph type="body" sz="quarter" idx="3"/>
          </p:nvPr>
        </p:nvSpPr>
        <p:spPr>
          <a:xfrm>
            <a:off x="6324600" y="1828799"/>
            <a:ext cx="4800600" cy="762000"/>
          </a:xfrm>
        </p:spPr>
        <p:txBody>
          <a:bodyPr anchor="ctr">
            <a:noAutofit/>
          </a:bodyPr>
          <a:lstStyle>
            <a:lvl1pPr marL="0" indent="0">
              <a:buNone/>
              <a:defRPr sz="2400" b="0" cap="none" baseline="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t>Click to edit Master text styles</a:t>
            </a:r>
          </a:p>
        </p:txBody>
      </p:sp>
      <p:sp>
        <p:nvSpPr>
          <p:cNvPr id="6" name="Content Placeholder 5"/>
          <p:cNvSpPr>
            <a:spLocks noGrp="1"/>
          </p:cNvSpPr>
          <p:nvPr>
            <p:ph sz="quarter" idx="4"/>
          </p:nvPr>
        </p:nvSpPr>
        <p:spPr>
          <a:xfrm>
            <a:off x="6324600" y="2590799"/>
            <a:ext cx="4800600" cy="3810033"/>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t>Click to edit Master text styles</a:t>
            </a:r>
          </a:p>
          <a:p>
            <a:pPr lvl="1"/>
            <a:r>
              <a:t>Second level</a:t>
            </a:r>
          </a:p>
          <a:p>
            <a:pPr lvl="2"/>
            <a:r>
              <a:t>Third level</a:t>
            </a:r>
          </a:p>
          <a:p>
            <a:pPr lvl="3"/>
            <a:r>
              <a:t>Fourth level</a:t>
            </a:r>
          </a:p>
          <a:p>
            <a:pPr lvl="4"/>
            <a:r>
              <a:t>Fifth level</a:t>
            </a:r>
          </a:p>
        </p:txBody>
      </p:sp>
      <p:sp>
        <p:nvSpPr>
          <p:cNvPr id="7" name="Date Placeholder 6"/>
          <p:cNvSpPr>
            <a:spLocks noGrp="1"/>
          </p:cNvSpPr>
          <p:nvPr>
            <p:ph type="dt" sz="half" idx="10"/>
          </p:nvPr>
        </p:nvSpPr>
        <p:spPr/>
        <p:txBody>
          <a:bodyPr/>
          <a:lstStyle/>
          <a:p>
            <a:fld id="{37CC0096-1860-4642-9CD2-0079EA5E7CD1}" type="datetimeFigureOut">
              <a:rPr lang="en-US"/>
              <a:t>1/23/2023</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E31375A4-56A4-47D6-9801-1991572033F7}" type="slidenum">
              <a:rPr/>
              <a:t>‹#›</a:t>
            </a:fld>
            <a:endParaRPr/>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Date Placeholder 2"/>
          <p:cNvSpPr>
            <a:spLocks noGrp="1"/>
          </p:cNvSpPr>
          <p:nvPr>
            <p:ph type="dt" sz="half" idx="10"/>
          </p:nvPr>
        </p:nvSpPr>
        <p:spPr/>
        <p:txBody>
          <a:bodyPr/>
          <a:lstStyle/>
          <a:p>
            <a:fld id="{37CC0096-1860-4642-9CD2-0079EA5E7CD1}" type="datetimeFigureOut">
              <a:rPr lang="en-US"/>
              <a:t>1/23/2023</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E31375A4-56A4-47D6-9801-1991572033F7}" type="slidenum">
              <a:rPr/>
              <a:t>‹#›</a:t>
            </a:fld>
            <a:endParaRPr/>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CC0096-1860-4642-9CD2-0079EA5E7CD1}" type="datetimeFigureOut">
              <a:rPr lang="en-US"/>
              <a:t>1/23/2023</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E31375A4-56A4-47D6-9801-1991572033F7}" type="slidenum">
              <a:rPr/>
              <a:t>‹#›</a:t>
            </a:fld>
            <a:endParaRPr/>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7008812" y="0"/>
            <a:ext cx="5180013" cy="6858000"/>
          </a:xfrm>
          <a:prstGeom prst="rect">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7255668" y="228600"/>
            <a:ext cx="4686300" cy="6400800"/>
          </a:xfrm>
          <a:prstGeom prst="rect">
            <a:avLst/>
          </a:prstGeom>
          <a:noFill/>
          <a:ln w="15875">
            <a:gradFill flip="none" rotWithShape="1">
              <a:gsLst>
                <a:gs pos="0">
                  <a:schemeClr val="bg1">
                    <a:lumMod val="75000"/>
                  </a:schemeClr>
                </a:gs>
                <a:gs pos="100000">
                  <a:schemeClr val="bg1">
                    <a:lumMod val="95000"/>
                  </a:schemeClr>
                </a:gs>
              </a:gsLst>
              <a:lin ang="27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7632700" y="3200400"/>
            <a:ext cx="3932237" cy="1752600"/>
          </a:xfrm>
        </p:spPr>
        <p:txBody>
          <a:bodyPr anchor="b">
            <a:normAutofit/>
          </a:bodyPr>
          <a:lstStyle>
            <a:lvl1pPr>
              <a:defRPr sz="3600"/>
            </a:lvl1pPr>
          </a:lstStyle>
          <a:p>
            <a:r>
              <a:t>Click to edit Master title style</a:t>
            </a:r>
          </a:p>
        </p:txBody>
      </p:sp>
      <p:sp>
        <p:nvSpPr>
          <p:cNvPr id="3" name="Content Placeholder 2"/>
          <p:cNvSpPr>
            <a:spLocks noGrp="1"/>
          </p:cNvSpPr>
          <p:nvPr>
            <p:ph idx="1"/>
          </p:nvPr>
        </p:nvSpPr>
        <p:spPr>
          <a:xfrm>
            <a:off x="609600" y="457201"/>
            <a:ext cx="5943600" cy="5943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t>Click to edit Master text styles</a:t>
            </a:r>
          </a:p>
          <a:p>
            <a:pPr lvl="1"/>
            <a:r>
              <a:t>Second level</a:t>
            </a:r>
          </a:p>
          <a:p>
            <a:pPr lvl="2"/>
            <a:r>
              <a:t>Third level</a:t>
            </a:r>
          </a:p>
          <a:p>
            <a:pPr lvl="3"/>
            <a:r>
              <a:t>Fourth level</a:t>
            </a:r>
          </a:p>
          <a:p>
            <a:pPr lvl="4"/>
            <a:r>
              <a:t>Fifth level</a:t>
            </a:r>
          </a:p>
        </p:txBody>
      </p:sp>
      <p:sp>
        <p:nvSpPr>
          <p:cNvPr id="4" name="Text Placeholder 3"/>
          <p:cNvSpPr>
            <a:spLocks noGrp="1"/>
          </p:cNvSpPr>
          <p:nvPr>
            <p:ph type="body" sz="half" idx="2"/>
          </p:nvPr>
        </p:nvSpPr>
        <p:spPr>
          <a:xfrm>
            <a:off x="7632699" y="5029200"/>
            <a:ext cx="3932237" cy="1371600"/>
          </a:xfrm>
        </p:spPr>
        <p:txBody>
          <a:bodyPr>
            <a:normAutofit/>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t>Click to edit Master text styles</a:t>
            </a:r>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7008812" y="0"/>
            <a:ext cx="5180013" cy="6858000"/>
          </a:xfrm>
          <a:prstGeom prst="rect">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7255668" y="228600"/>
            <a:ext cx="4686300" cy="6400800"/>
          </a:xfrm>
          <a:prstGeom prst="rect">
            <a:avLst/>
          </a:prstGeom>
          <a:noFill/>
          <a:ln w="15875">
            <a:gradFill flip="none" rotWithShape="1">
              <a:gsLst>
                <a:gs pos="0">
                  <a:schemeClr val="bg1">
                    <a:lumMod val="75000"/>
                  </a:schemeClr>
                </a:gs>
                <a:gs pos="100000">
                  <a:schemeClr val="bg1">
                    <a:lumMod val="95000"/>
                  </a:schemeClr>
                </a:gs>
              </a:gsLst>
              <a:lin ang="27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7635240" y="3200400"/>
            <a:ext cx="3932237" cy="1752600"/>
          </a:xfrm>
        </p:spPr>
        <p:txBody>
          <a:bodyPr anchor="b">
            <a:normAutofit/>
          </a:bodyPr>
          <a:lstStyle>
            <a:lvl1pPr>
              <a:defRPr sz="3600"/>
            </a:lvl1pPr>
          </a:lstStyle>
          <a:p>
            <a:r>
              <a:t>Click to edit Master title style</a:t>
            </a:r>
          </a:p>
        </p:txBody>
      </p:sp>
      <p:sp>
        <p:nvSpPr>
          <p:cNvPr id="3" name="Picture Placeholder 2"/>
          <p:cNvSpPr>
            <a:spLocks noGrp="1"/>
          </p:cNvSpPr>
          <p:nvPr>
            <p:ph type="pic" idx="1"/>
          </p:nvPr>
        </p:nvSpPr>
        <p:spPr>
          <a:xfrm>
            <a:off x="1" y="0"/>
            <a:ext cx="7008810" cy="6857999"/>
          </a:xfrm>
        </p:spPr>
        <p:txBody>
          <a:bodyPr tIns="4572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dirty="0"/>
          </a:p>
        </p:txBody>
      </p:sp>
      <p:sp>
        <p:nvSpPr>
          <p:cNvPr id="4" name="Text Placeholder 3"/>
          <p:cNvSpPr>
            <a:spLocks noGrp="1"/>
          </p:cNvSpPr>
          <p:nvPr>
            <p:ph type="body" sz="half" idx="2"/>
          </p:nvPr>
        </p:nvSpPr>
        <p:spPr>
          <a:xfrm>
            <a:off x="7635240" y="5029200"/>
            <a:ext cx="3932237" cy="137464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t>Click to edit Master text styles</a:t>
            </a:r>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D9D9D9"/>
            </a:gs>
            <a:gs pos="100000">
              <a:schemeClr val="bg1"/>
            </a:gs>
          </a:gsLst>
          <a:lin ang="16200000" scaled="1"/>
          <a:tileRect/>
        </a:gradFill>
        <a:effectLst/>
      </p:bgPr>
    </p:bg>
    <p:spTree>
      <p:nvGrpSpPr>
        <p:cNvPr id="1" name=""/>
        <p:cNvGrpSpPr/>
        <p:nvPr/>
      </p:nvGrpSpPr>
      <p:grpSpPr>
        <a:xfrm>
          <a:off x="0" y="0"/>
          <a:ext cx="0" cy="0"/>
          <a:chOff x="0" y="0"/>
          <a:chExt cx="0" cy="0"/>
        </a:xfrm>
      </p:grpSpPr>
      <p:sp>
        <p:nvSpPr>
          <p:cNvPr id="7" name="red bar"/>
          <p:cNvSpPr/>
          <p:nvPr/>
        </p:nvSpPr>
        <p:spPr>
          <a:xfrm>
            <a:off x="1" y="1"/>
            <a:ext cx="12188824" cy="1524000"/>
          </a:xfrm>
          <a:prstGeom prst="rect">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1066800" y="99220"/>
            <a:ext cx="10058400" cy="1325563"/>
          </a:xfrm>
          <a:prstGeom prst="rect">
            <a:avLst/>
          </a:prstGeom>
        </p:spPr>
        <p:txBody>
          <a:bodyPr vert="horz" lIns="91440" tIns="45720" rIns="91440" bIns="45720" rtlCol="0" anchor="ctr">
            <a:normAutofit/>
          </a:bodyPr>
          <a:lstStyle/>
          <a:p>
            <a:r>
              <a:t>Click to edit Master title style</a:t>
            </a:r>
          </a:p>
        </p:txBody>
      </p:sp>
      <p:sp>
        <p:nvSpPr>
          <p:cNvPr id="3" name="Text Placeholder 2"/>
          <p:cNvSpPr>
            <a:spLocks noGrp="1"/>
          </p:cNvSpPr>
          <p:nvPr>
            <p:ph type="body" idx="1"/>
          </p:nvPr>
        </p:nvSpPr>
        <p:spPr>
          <a:xfrm>
            <a:off x="1524000" y="1828799"/>
            <a:ext cx="9144000" cy="4572001"/>
          </a:xfrm>
          <a:prstGeom prst="rect">
            <a:avLst/>
          </a:prstGeom>
        </p:spPr>
        <p:txBody>
          <a:bodyPr vert="horz" lIns="91440" tIns="45720" rIns="91440" bIns="45720" rtlCol="0">
            <a:normAutofit/>
          </a:body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4" name="Date Placeholder 3"/>
          <p:cNvSpPr>
            <a:spLocks noGrp="1"/>
          </p:cNvSpPr>
          <p:nvPr>
            <p:ph type="dt" sz="half" idx="2"/>
          </p:nvPr>
        </p:nvSpPr>
        <p:spPr>
          <a:xfrm>
            <a:off x="9067800" y="6481760"/>
            <a:ext cx="1066800" cy="239715"/>
          </a:xfrm>
          <a:prstGeom prst="rect">
            <a:avLst/>
          </a:prstGeom>
        </p:spPr>
        <p:txBody>
          <a:bodyPr vert="horz" lIns="91440" tIns="45720" rIns="91440" bIns="45720" rtlCol="0" anchor="ctr"/>
          <a:lstStyle>
            <a:lvl1pPr algn="r">
              <a:defRPr sz="900">
                <a:solidFill>
                  <a:schemeClr val="tx1"/>
                </a:solidFill>
              </a:defRPr>
            </a:lvl1pPr>
          </a:lstStyle>
          <a:p>
            <a:fld id="{37CC0096-1860-4642-9CD2-0079EA5E7CD1}" type="datetimeFigureOut">
              <a:rPr lang="en-US"/>
              <a:pPr/>
              <a:t>1/23/2023</a:t>
            </a:fld>
            <a:endParaRPr/>
          </a:p>
        </p:txBody>
      </p:sp>
      <p:sp>
        <p:nvSpPr>
          <p:cNvPr id="5" name="Footer Placeholder 4"/>
          <p:cNvSpPr>
            <a:spLocks noGrp="1"/>
          </p:cNvSpPr>
          <p:nvPr>
            <p:ph type="ftr" sz="quarter" idx="3"/>
          </p:nvPr>
        </p:nvSpPr>
        <p:spPr>
          <a:xfrm>
            <a:off x="1066800" y="6481760"/>
            <a:ext cx="7848600" cy="239715"/>
          </a:xfrm>
          <a:prstGeom prst="rect">
            <a:avLst/>
          </a:prstGeom>
        </p:spPr>
        <p:txBody>
          <a:bodyPr vert="horz" lIns="91440" tIns="45720" rIns="91440" bIns="45720" rtlCol="0" anchor="ctr"/>
          <a:lstStyle>
            <a:lvl1pPr algn="l">
              <a:defRPr sz="900">
                <a:solidFill>
                  <a:schemeClr val="tx1"/>
                </a:solidFill>
              </a:defRPr>
            </a:lvl1pPr>
          </a:lstStyle>
          <a:p>
            <a:endParaRPr/>
          </a:p>
        </p:txBody>
      </p:sp>
      <p:sp>
        <p:nvSpPr>
          <p:cNvPr id="6" name="Slide Number Placeholder 5"/>
          <p:cNvSpPr>
            <a:spLocks noGrp="1"/>
          </p:cNvSpPr>
          <p:nvPr>
            <p:ph type="sldNum" sz="quarter" idx="4"/>
          </p:nvPr>
        </p:nvSpPr>
        <p:spPr>
          <a:xfrm>
            <a:off x="10287000" y="6481760"/>
            <a:ext cx="838200" cy="239715"/>
          </a:xfrm>
          <a:prstGeom prst="rect">
            <a:avLst/>
          </a:prstGeom>
        </p:spPr>
        <p:txBody>
          <a:bodyPr vert="horz" lIns="91440" tIns="45720" rIns="91440" bIns="45720" rtlCol="0" anchor="ctr"/>
          <a:lstStyle>
            <a:lvl1pPr algn="r">
              <a:defRPr sz="900">
                <a:solidFill>
                  <a:schemeClr val="tx1"/>
                </a:solidFill>
              </a:defRPr>
            </a:lvl1pPr>
          </a:lstStyle>
          <a:p>
            <a:fld id="{E31375A4-56A4-47D6-9801-1991572033F7}" type="slidenum">
              <a:rPr/>
              <a:pPr/>
              <a:t>‹#›</a:t>
            </a:fld>
            <a:endParaRPr/>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800"/>
        </a:spcBef>
        <a:buSzPct val="100000"/>
        <a:buFont typeface="Arial" pitchFamily="34" charset="0"/>
        <a:buChar char="▪"/>
        <a:defRPr sz="2400" kern="1200">
          <a:solidFill>
            <a:schemeClr val="tx1">
              <a:lumMod val="75000"/>
              <a:lumOff val="25000"/>
            </a:schemeClr>
          </a:solidFill>
          <a:latin typeface="+mn-lt"/>
          <a:ea typeface="+mn-ea"/>
          <a:cs typeface="+mn-cs"/>
        </a:defRPr>
      </a:lvl1pPr>
      <a:lvl2pPr marL="457200" indent="-228600" algn="l" defTabSz="914400" rtl="0" eaLnBrk="1" latinLnBrk="0" hangingPunct="1">
        <a:lnSpc>
          <a:spcPct val="90000"/>
        </a:lnSpc>
        <a:spcBef>
          <a:spcPts val="600"/>
        </a:spcBef>
        <a:buSzPct val="100000"/>
        <a:buFont typeface="Arial" pitchFamily="34" charset="0"/>
        <a:buChar char="▪"/>
        <a:defRPr sz="2200" kern="1200">
          <a:solidFill>
            <a:schemeClr val="tx1">
              <a:lumMod val="75000"/>
              <a:lumOff val="25000"/>
            </a:schemeClr>
          </a:solidFill>
          <a:latin typeface="+mn-lt"/>
          <a:ea typeface="+mn-ea"/>
          <a:cs typeface="+mn-cs"/>
        </a:defRPr>
      </a:lvl2pPr>
      <a:lvl3pPr marL="685800" indent="-182880" algn="l" defTabSz="914400" rtl="0" eaLnBrk="1" latinLnBrk="0" hangingPunct="1">
        <a:lnSpc>
          <a:spcPct val="90000"/>
        </a:lnSpc>
        <a:spcBef>
          <a:spcPts val="600"/>
        </a:spcBef>
        <a:buSzPct val="100000"/>
        <a:buFont typeface="Arial" pitchFamily="34" charset="0"/>
        <a:buChar char="▪"/>
        <a:defRPr sz="2000" kern="1200">
          <a:solidFill>
            <a:schemeClr val="tx1">
              <a:lumMod val="75000"/>
              <a:lumOff val="25000"/>
            </a:schemeClr>
          </a:solidFill>
          <a:latin typeface="+mn-lt"/>
          <a:ea typeface="+mn-ea"/>
          <a:cs typeface="+mn-cs"/>
        </a:defRPr>
      </a:lvl3pPr>
      <a:lvl4pPr marL="868680" indent="-182563" algn="l" defTabSz="914400" rtl="0" eaLnBrk="1" latinLnBrk="0" hangingPunct="1">
        <a:lnSpc>
          <a:spcPct val="90000"/>
        </a:lnSpc>
        <a:spcBef>
          <a:spcPts val="600"/>
        </a:spcBef>
        <a:buSzPct val="100000"/>
        <a:buFont typeface="Arial" pitchFamily="34" charset="0"/>
        <a:buChar char="▪"/>
        <a:defRPr sz="1800" kern="1200">
          <a:solidFill>
            <a:schemeClr val="tx1">
              <a:lumMod val="75000"/>
              <a:lumOff val="25000"/>
            </a:schemeClr>
          </a:solidFill>
          <a:latin typeface="+mn-lt"/>
          <a:ea typeface="+mn-ea"/>
          <a:cs typeface="+mn-cs"/>
        </a:defRPr>
      </a:lvl4pPr>
      <a:lvl5pPr marL="1051560" indent="-182880"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4.xml"/><Relationship Id="rId1" Type="http://schemas.openxmlformats.org/officeDocument/2006/relationships/video" Target="https://www.youtube.com/embed/Sp2SR81v3O4?feature=oembed"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4.xml"/><Relationship Id="rId1" Type="http://schemas.openxmlformats.org/officeDocument/2006/relationships/video" Target="https://www.youtube.com/embed/2o1MR4A5OXg?feature=oembed"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video" Target="https://www.youtube.com/embed/kpSWPuOSTL8?feature=oembed"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video" Target="https://www.youtube.com/embed/IT-gv8KfII8?feature=oembe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5623" y="148226"/>
            <a:ext cx="4588777" cy="4857954"/>
          </a:xfrm>
        </p:spPr>
        <p:txBody>
          <a:bodyPr>
            <a:normAutofit/>
          </a:bodyPr>
          <a:lstStyle/>
          <a:p>
            <a:r>
              <a:rPr lang="en-US" dirty="0"/>
              <a:t>Medical </a:t>
            </a:r>
            <a:r>
              <a:rPr lang="en-US" u="sng" dirty="0"/>
              <a:t>Assistant</a:t>
            </a:r>
            <a:br>
              <a:rPr lang="en-US" u="sng" dirty="0"/>
            </a:br>
            <a:r>
              <a:rPr lang="en-US" dirty="0"/>
              <a:t>Health Science Career</a:t>
            </a:r>
            <a:br>
              <a:rPr lang="en-US" dirty="0"/>
            </a:br>
            <a:endParaRPr lang="en-US" u="sng" dirty="0"/>
          </a:p>
        </p:txBody>
      </p:sp>
      <p:sp>
        <p:nvSpPr>
          <p:cNvPr id="3" name="Subtitle 2"/>
          <p:cNvSpPr>
            <a:spLocks noGrp="1"/>
          </p:cNvSpPr>
          <p:nvPr>
            <p:ph type="subTitle" idx="1"/>
          </p:nvPr>
        </p:nvSpPr>
        <p:spPr>
          <a:xfrm>
            <a:off x="292198" y="4231710"/>
            <a:ext cx="4432202" cy="2241114"/>
          </a:xfrm>
        </p:spPr>
        <p:txBody>
          <a:bodyPr vert="horz" lIns="91440" tIns="45720" rIns="91440" bIns="45720" rtlCol="0" anchor="t">
            <a:normAutofit fontScale="70000" lnSpcReduction="20000"/>
          </a:bodyPr>
          <a:lstStyle/>
          <a:p>
            <a:r>
              <a:rPr lang="en-US" sz="2800" dirty="0"/>
              <a:t>Beaumont Technical Center</a:t>
            </a:r>
          </a:p>
          <a:p>
            <a:pPr algn="r"/>
            <a:r>
              <a:rPr lang="en-US" sz="2800" dirty="0">
                <a:ea typeface="+mn-lt"/>
                <a:cs typeface="+mn-lt"/>
              </a:rPr>
              <a:t>“I am a patient’s greeting, admission-processing, procedures-explaining, physician-conferring, vitals-taking, sutures removing, record keeping, dressing changing, always-caring Medical Assistant.”</a:t>
            </a:r>
          </a:p>
          <a:p>
            <a:endParaRPr lang="en-US" sz="2800" dirty="0"/>
          </a:p>
        </p:txBody>
      </p:sp>
    </p:spTree>
    <p:extLst>
      <p:ext uri="{BB962C8B-B14F-4D97-AF65-F5344CB8AC3E}">
        <p14:creationId xmlns:p14="http://schemas.microsoft.com/office/powerpoint/2010/main" val="435141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03FD0-3860-B3E8-D17A-AC874B8B733A}"/>
              </a:ext>
            </a:extLst>
          </p:cNvPr>
          <p:cNvSpPr>
            <a:spLocks noGrp="1"/>
          </p:cNvSpPr>
          <p:nvPr>
            <p:ph type="title"/>
          </p:nvPr>
        </p:nvSpPr>
        <p:spPr>
          <a:xfrm>
            <a:off x="1066800" y="99220"/>
            <a:ext cx="10058400" cy="1325563"/>
          </a:xfrm>
        </p:spPr>
        <p:txBody>
          <a:bodyPr anchor="ctr">
            <a:normAutofit/>
          </a:bodyPr>
          <a:lstStyle/>
          <a:p>
            <a:r>
              <a:rPr lang="en-US" dirty="0"/>
              <a:t>Medical Assistant Salary</a:t>
            </a:r>
          </a:p>
        </p:txBody>
      </p:sp>
      <p:pic>
        <p:nvPicPr>
          <p:cNvPr id="8" name="Online Media 7" title="are medical assistants making more? updated MA salaries + experience level pay chart">
            <a:hlinkClick r:id="" action="ppaction://media"/>
            <a:extLst>
              <a:ext uri="{FF2B5EF4-FFF2-40B4-BE49-F238E27FC236}">
                <a16:creationId xmlns:a16="http://schemas.microsoft.com/office/drawing/2014/main" id="{55DE5E4A-F1DA-838D-38DE-2DEDF27E1174}"/>
              </a:ext>
            </a:extLst>
          </p:cNvPr>
          <p:cNvPicPr>
            <a:picLocks noGrp="1" noRot="1" noChangeAspect="1"/>
          </p:cNvPicPr>
          <p:nvPr>
            <p:ph sz="half" idx="1"/>
            <a:videoFile r:link="rId1"/>
          </p:nvPr>
        </p:nvPicPr>
        <p:blipFill>
          <a:blip r:embed="rId3"/>
          <a:stretch>
            <a:fillRect/>
          </a:stretch>
        </p:blipFill>
        <p:spPr>
          <a:xfrm>
            <a:off x="1066800" y="2312986"/>
            <a:ext cx="4800600" cy="3600450"/>
          </a:xfrm>
          <a:noFill/>
        </p:spPr>
      </p:pic>
      <p:sp>
        <p:nvSpPr>
          <p:cNvPr id="3" name="Content Placeholder 2">
            <a:extLst>
              <a:ext uri="{FF2B5EF4-FFF2-40B4-BE49-F238E27FC236}">
                <a16:creationId xmlns:a16="http://schemas.microsoft.com/office/drawing/2014/main" id="{78515E14-B070-A949-92A6-338D345DB698}"/>
              </a:ext>
            </a:extLst>
          </p:cNvPr>
          <p:cNvSpPr>
            <a:spLocks noGrp="1"/>
          </p:cNvSpPr>
          <p:nvPr>
            <p:ph sz="half" idx="2"/>
          </p:nvPr>
        </p:nvSpPr>
        <p:spPr>
          <a:xfrm>
            <a:off x="6324600" y="1825624"/>
            <a:ext cx="4800600" cy="4575175"/>
          </a:xfrm>
        </p:spPr>
        <p:txBody>
          <a:bodyPr vert="horz" lIns="91440" tIns="45720" rIns="91440" bIns="45720" rtlCol="0">
            <a:normAutofit/>
          </a:bodyPr>
          <a:lstStyle/>
          <a:p>
            <a:r>
              <a:rPr lang="en-US"/>
              <a:t>Employment of medical assistants is projected to grow 16 percent from 2021 to 2031, much faster than the average for all occupations.</a:t>
            </a:r>
            <a:endParaRPr lang="en-US" dirty="0"/>
          </a:p>
          <a:p>
            <a:r>
              <a:rPr lang="en-US"/>
              <a:t>About 123,000 openings for medical assistants are projected each year, on average, over the decade.</a:t>
            </a:r>
            <a:endParaRPr lang="en-US" dirty="0"/>
          </a:p>
          <a:p>
            <a:endParaRPr lang="en-US" dirty="0"/>
          </a:p>
        </p:txBody>
      </p:sp>
    </p:spTree>
    <p:extLst>
      <p:ext uri="{BB962C8B-B14F-4D97-AF65-F5344CB8AC3E}">
        <p14:creationId xmlns:p14="http://schemas.microsoft.com/office/powerpoint/2010/main" val="1689921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99220"/>
            <a:ext cx="10058400" cy="1325563"/>
          </a:xfrm>
        </p:spPr>
        <p:txBody>
          <a:bodyPr anchor="ctr">
            <a:normAutofit/>
          </a:bodyPr>
          <a:lstStyle/>
          <a:p>
            <a:r>
              <a:rPr lang="en-US" dirty="0"/>
              <a:t>Differences Between Medical Assistant and CNA</a:t>
            </a:r>
          </a:p>
        </p:txBody>
      </p:sp>
      <p:pic>
        <p:nvPicPr>
          <p:cNvPr id="6" name="Online Media 5" title="Everything You Need To Know About Being a CNA I Indeed Career Tips">
            <a:hlinkClick r:id="" action="ppaction://media"/>
            <a:extLst>
              <a:ext uri="{FF2B5EF4-FFF2-40B4-BE49-F238E27FC236}">
                <a16:creationId xmlns:a16="http://schemas.microsoft.com/office/drawing/2014/main" id="{5E51DDD7-F89E-98FE-C621-E333F1270E2F}"/>
              </a:ext>
            </a:extLst>
          </p:cNvPr>
          <p:cNvPicPr>
            <a:picLocks noGrp="1" noRot="1" noChangeAspect="1"/>
          </p:cNvPicPr>
          <p:nvPr>
            <p:ph sz="half" idx="1"/>
            <a:videoFile r:link="rId1"/>
          </p:nvPr>
        </p:nvPicPr>
        <p:blipFill>
          <a:blip r:embed="rId3"/>
          <a:stretch>
            <a:fillRect/>
          </a:stretch>
        </p:blipFill>
        <p:spPr>
          <a:xfrm>
            <a:off x="1066800" y="2312986"/>
            <a:ext cx="4800600" cy="3600450"/>
          </a:xfrm>
          <a:noFill/>
        </p:spPr>
      </p:pic>
      <p:sp>
        <p:nvSpPr>
          <p:cNvPr id="3" name="Text Placeholder 2"/>
          <p:cNvSpPr>
            <a:spLocks noGrp="1"/>
          </p:cNvSpPr>
          <p:nvPr>
            <p:ph sz="half" idx="2"/>
          </p:nvPr>
        </p:nvSpPr>
        <p:spPr>
          <a:xfrm>
            <a:off x="6324600" y="1825624"/>
            <a:ext cx="4800600" cy="4575175"/>
          </a:xfrm>
        </p:spPr>
        <p:txBody>
          <a:bodyPr vert="horz" lIns="91440" tIns="45720" rIns="91440" bIns="45720" rtlCol="0" anchor="t">
            <a:normAutofit lnSpcReduction="10000"/>
          </a:bodyPr>
          <a:lstStyle/>
          <a:p>
            <a:pPr marL="0" indent="0">
              <a:buNone/>
            </a:pPr>
            <a:r>
              <a:rPr lang="en-US" dirty="0"/>
              <a:t>What is the difference between a Medical Assistant and a Certified Nursing Assistant?</a:t>
            </a:r>
          </a:p>
          <a:p>
            <a:pPr marL="0" indent="0">
              <a:buNone/>
            </a:pPr>
            <a:r>
              <a:rPr lang="en-US" b="1" dirty="0">
                <a:ea typeface="+mn-lt"/>
                <a:cs typeface="+mn-lt"/>
              </a:rPr>
              <a:t>Nursing assistants have a more physical job than medical assistants</a:t>
            </a:r>
            <a:r>
              <a:rPr lang="en-US" dirty="0">
                <a:ea typeface="+mn-lt"/>
                <a:cs typeface="+mn-lt"/>
              </a:rPr>
              <a:t>, often being asked to help patients with basic tasks like bathing, moving or repositioning patients and monitoring patients' vital signs. Unlike medical assistants, nursing assistants work solely on the clinical side of health care.</a:t>
            </a:r>
            <a:endParaRPr lang="en-US" dirty="0"/>
          </a:p>
        </p:txBody>
      </p:sp>
    </p:spTree>
    <p:extLst>
      <p:ext uri="{BB962C8B-B14F-4D97-AF65-F5344CB8AC3E}">
        <p14:creationId xmlns:p14="http://schemas.microsoft.com/office/powerpoint/2010/main" val="2637673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Registration for the Medical Assistant Program</a:t>
            </a:r>
          </a:p>
        </p:txBody>
      </p:sp>
      <p:pic>
        <p:nvPicPr>
          <p:cNvPr id="4" name="Picture 4" descr="Qr code&#10;&#10;Description automatically generated">
            <a:extLst>
              <a:ext uri="{FF2B5EF4-FFF2-40B4-BE49-F238E27FC236}">
                <a16:creationId xmlns:a16="http://schemas.microsoft.com/office/drawing/2014/main" id="{E3E4CB7E-8173-2B67-3BAA-E28FC8B4C08D}"/>
              </a:ext>
            </a:extLst>
          </p:cNvPr>
          <p:cNvPicPr>
            <a:picLocks noGrp="1" noChangeAspect="1"/>
          </p:cNvPicPr>
          <p:nvPr>
            <p:ph idx="1"/>
          </p:nvPr>
        </p:nvPicPr>
        <p:blipFill>
          <a:blip r:embed="rId2"/>
          <a:stretch>
            <a:fillRect/>
          </a:stretch>
        </p:blipFill>
        <p:spPr>
          <a:xfrm>
            <a:off x="4111050" y="1828799"/>
            <a:ext cx="3969900" cy="4572001"/>
          </a:xfrm>
        </p:spPr>
      </p:pic>
    </p:spTree>
    <p:extLst>
      <p:ext uri="{BB962C8B-B14F-4D97-AF65-F5344CB8AC3E}">
        <p14:creationId xmlns:p14="http://schemas.microsoft.com/office/powerpoint/2010/main" val="3537718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76554-40B7-E701-0EB7-431A16953071}"/>
              </a:ext>
            </a:extLst>
          </p:cNvPr>
          <p:cNvSpPr>
            <a:spLocks noGrp="1"/>
          </p:cNvSpPr>
          <p:nvPr>
            <p:ph type="title"/>
          </p:nvPr>
        </p:nvSpPr>
        <p:spPr/>
        <p:txBody>
          <a:bodyPr/>
          <a:lstStyle/>
          <a:p>
            <a:r>
              <a:rPr lang="en-US" dirty="0"/>
              <a:t>Is Medical Assisting Right for You?</a:t>
            </a:r>
          </a:p>
        </p:txBody>
      </p:sp>
      <p:pic>
        <p:nvPicPr>
          <p:cNvPr id="4" name="Online Media 3" title="Why do you want to be a medical assistant?">
            <a:hlinkClick r:id="" action="ppaction://media"/>
            <a:extLst>
              <a:ext uri="{FF2B5EF4-FFF2-40B4-BE49-F238E27FC236}">
                <a16:creationId xmlns:a16="http://schemas.microsoft.com/office/drawing/2014/main" id="{D74D490B-7356-08FA-0038-17B02E7610E2}"/>
              </a:ext>
            </a:extLst>
          </p:cNvPr>
          <p:cNvPicPr>
            <a:picLocks noGrp="1" noRot="1" noChangeAspect="1"/>
          </p:cNvPicPr>
          <p:nvPr>
            <p:ph idx="1"/>
            <a:videoFile r:link="rId1"/>
          </p:nvPr>
        </p:nvPicPr>
        <p:blipFill>
          <a:blip r:embed="rId3"/>
          <a:stretch>
            <a:fillRect/>
          </a:stretch>
        </p:blipFill>
        <p:spPr>
          <a:xfrm>
            <a:off x="981207" y="1773999"/>
            <a:ext cx="9331888" cy="4754670"/>
          </a:xfrm>
        </p:spPr>
      </p:pic>
    </p:spTree>
    <p:extLst>
      <p:ext uri="{BB962C8B-B14F-4D97-AF65-F5344CB8AC3E}">
        <p14:creationId xmlns:p14="http://schemas.microsoft.com/office/powerpoint/2010/main" val="1263827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0E633-4922-8579-0A52-49B721725BEA}"/>
              </a:ext>
            </a:extLst>
          </p:cNvPr>
          <p:cNvSpPr>
            <a:spLocks noGrp="1"/>
          </p:cNvSpPr>
          <p:nvPr>
            <p:ph type="title"/>
          </p:nvPr>
        </p:nvSpPr>
        <p:spPr/>
        <p:txBody>
          <a:bodyPr/>
          <a:lstStyle/>
          <a:p>
            <a:r>
              <a:rPr lang="en-US" dirty="0"/>
              <a:t>The Role of a Medical Assistant </a:t>
            </a:r>
          </a:p>
        </p:txBody>
      </p:sp>
      <p:sp>
        <p:nvSpPr>
          <p:cNvPr id="3" name="Content Placeholder 2">
            <a:extLst>
              <a:ext uri="{FF2B5EF4-FFF2-40B4-BE49-F238E27FC236}">
                <a16:creationId xmlns:a16="http://schemas.microsoft.com/office/drawing/2014/main" id="{39695BAD-11F8-23EC-18EC-F85E8AFC6A38}"/>
              </a:ext>
            </a:extLst>
          </p:cNvPr>
          <p:cNvSpPr>
            <a:spLocks noGrp="1"/>
          </p:cNvSpPr>
          <p:nvPr>
            <p:ph idx="1"/>
          </p:nvPr>
        </p:nvSpPr>
        <p:spPr/>
        <p:txBody>
          <a:bodyPr vert="horz" lIns="91440" tIns="45720" rIns="91440" bIns="45720" rtlCol="0" anchor="t">
            <a:normAutofit/>
          </a:bodyPr>
          <a:lstStyle/>
          <a:p>
            <a:pPr marL="0" indent="0">
              <a:buNone/>
            </a:pPr>
            <a:r>
              <a:rPr lang="en-US" dirty="0">
                <a:ea typeface="+mn-lt"/>
                <a:cs typeface="+mn-lt"/>
              </a:rPr>
              <a:t>Medical assistants perform routine administrative and clinical tasks to keep the offices and clinics of healthcare providers running smoothly. The duties of medical assistants vary from office to office, depending on office location, size, and specialty. In small practices, medical assistants are usually “generalists,” handling both administrative and clinical duties and reporting directly to an office manager, physician, or other health practitioner. Those in large practices tend to specialize in a particular area under the supervision of department administrators.</a:t>
            </a:r>
            <a:endParaRPr lang="en-US" dirty="0"/>
          </a:p>
          <a:p>
            <a:pPr marL="0" indent="0">
              <a:buNone/>
            </a:pPr>
            <a:endParaRPr lang="en-US" dirty="0"/>
          </a:p>
        </p:txBody>
      </p:sp>
    </p:spTree>
    <p:extLst>
      <p:ext uri="{BB962C8B-B14F-4D97-AF65-F5344CB8AC3E}">
        <p14:creationId xmlns:p14="http://schemas.microsoft.com/office/powerpoint/2010/main" val="3115692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E0ED7-6B64-8655-7AD3-1B1ED797CD3C}"/>
              </a:ext>
            </a:extLst>
          </p:cNvPr>
          <p:cNvSpPr>
            <a:spLocks noGrp="1"/>
          </p:cNvSpPr>
          <p:nvPr>
            <p:ph type="title"/>
          </p:nvPr>
        </p:nvSpPr>
        <p:spPr/>
        <p:txBody>
          <a:bodyPr/>
          <a:lstStyle/>
          <a:p>
            <a:r>
              <a:rPr lang="en-US" dirty="0"/>
              <a:t>Nature of the Work </a:t>
            </a:r>
          </a:p>
        </p:txBody>
      </p:sp>
      <p:sp>
        <p:nvSpPr>
          <p:cNvPr id="3" name="Content Placeholder 2">
            <a:extLst>
              <a:ext uri="{FF2B5EF4-FFF2-40B4-BE49-F238E27FC236}">
                <a16:creationId xmlns:a16="http://schemas.microsoft.com/office/drawing/2014/main" id="{FFAFA0DB-83A6-C388-C45C-04764E5B0E8E}"/>
              </a:ext>
            </a:extLst>
          </p:cNvPr>
          <p:cNvSpPr>
            <a:spLocks noGrp="1"/>
          </p:cNvSpPr>
          <p:nvPr>
            <p:ph idx="1"/>
          </p:nvPr>
        </p:nvSpPr>
        <p:spPr/>
        <p:txBody>
          <a:bodyPr vert="horz" lIns="91440" tIns="45720" rIns="91440" bIns="45720" rtlCol="0" anchor="t">
            <a:normAutofit lnSpcReduction="10000"/>
          </a:bodyPr>
          <a:lstStyle/>
          <a:p>
            <a:pPr marL="0" indent="0">
              <a:buNone/>
            </a:pPr>
            <a:r>
              <a:rPr lang="en-US" u="sng" dirty="0"/>
              <a:t>Administrative Duties </a:t>
            </a:r>
            <a:endParaRPr lang="en-US"/>
          </a:p>
          <a:p>
            <a:pPr>
              <a:buFont typeface="Arial"/>
              <a:buChar char="▪"/>
            </a:pPr>
            <a:r>
              <a:rPr lang="en-US" dirty="0">
                <a:ea typeface="+mn-lt"/>
                <a:cs typeface="+mn-lt"/>
              </a:rPr>
              <a:t>Using computer applications</a:t>
            </a:r>
            <a:endParaRPr lang="en-US" dirty="0"/>
          </a:p>
          <a:p>
            <a:pPr>
              <a:buFont typeface="Arial"/>
              <a:buChar char="▪"/>
            </a:pPr>
            <a:r>
              <a:rPr lang="en-US" dirty="0">
                <a:ea typeface="+mn-lt"/>
                <a:cs typeface="+mn-lt"/>
              </a:rPr>
              <a:t>Answering telephones</a:t>
            </a:r>
            <a:endParaRPr lang="en-US" dirty="0"/>
          </a:p>
          <a:p>
            <a:pPr>
              <a:buFont typeface="Arial"/>
              <a:buChar char="▪"/>
            </a:pPr>
            <a:r>
              <a:rPr lang="en-US" dirty="0">
                <a:ea typeface="+mn-lt"/>
                <a:cs typeface="+mn-lt"/>
              </a:rPr>
              <a:t>Welcoming patients</a:t>
            </a:r>
            <a:endParaRPr lang="en-US" dirty="0"/>
          </a:p>
          <a:p>
            <a:pPr>
              <a:buFont typeface="Arial"/>
              <a:buChar char="▪"/>
            </a:pPr>
            <a:r>
              <a:rPr lang="en-US" dirty="0">
                <a:ea typeface="+mn-lt"/>
                <a:cs typeface="+mn-lt"/>
              </a:rPr>
              <a:t>Updating and filing patient medical records</a:t>
            </a:r>
            <a:endParaRPr lang="en-US" dirty="0"/>
          </a:p>
          <a:p>
            <a:pPr>
              <a:buFont typeface="Arial"/>
              <a:buChar char="▪"/>
            </a:pPr>
            <a:r>
              <a:rPr lang="en-US" dirty="0">
                <a:ea typeface="+mn-lt"/>
                <a:cs typeface="+mn-lt"/>
              </a:rPr>
              <a:t>Coding and filling out insurance forms</a:t>
            </a:r>
            <a:endParaRPr lang="en-US" dirty="0"/>
          </a:p>
          <a:p>
            <a:pPr>
              <a:buFont typeface="Arial"/>
              <a:buChar char="▪"/>
            </a:pPr>
            <a:r>
              <a:rPr lang="en-US" dirty="0">
                <a:ea typeface="+mn-lt"/>
                <a:cs typeface="+mn-lt"/>
              </a:rPr>
              <a:t>Scheduling appointments</a:t>
            </a:r>
            <a:endParaRPr lang="en-US" dirty="0"/>
          </a:p>
          <a:p>
            <a:pPr>
              <a:buFont typeface="Arial"/>
              <a:buChar char="▪"/>
            </a:pPr>
            <a:r>
              <a:rPr lang="en-US" dirty="0">
                <a:ea typeface="+mn-lt"/>
                <a:cs typeface="+mn-lt"/>
              </a:rPr>
              <a:t>Arranging for hospital admissions and laboratory services</a:t>
            </a:r>
            <a:endParaRPr lang="en-US" dirty="0"/>
          </a:p>
          <a:p>
            <a:pPr>
              <a:buFont typeface="Arial"/>
              <a:buChar char="▪"/>
            </a:pPr>
            <a:r>
              <a:rPr lang="en-US" dirty="0">
                <a:ea typeface="+mn-lt"/>
                <a:cs typeface="+mn-lt"/>
              </a:rPr>
              <a:t>Handling correspondence, billing, and bookkeeping</a:t>
            </a:r>
            <a:endParaRPr lang="en-US" dirty="0"/>
          </a:p>
          <a:p>
            <a:pPr marL="0" indent="0">
              <a:buNone/>
            </a:pPr>
            <a:endParaRPr lang="en-US" u="sng" dirty="0"/>
          </a:p>
        </p:txBody>
      </p:sp>
    </p:spTree>
    <p:extLst>
      <p:ext uri="{BB962C8B-B14F-4D97-AF65-F5344CB8AC3E}">
        <p14:creationId xmlns:p14="http://schemas.microsoft.com/office/powerpoint/2010/main" val="3931643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Nature of the Work </a:t>
            </a:r>
          </a:p>
        </p:txBody>
      </p:sp>
      <p:sp>
        <p:nvSpPr>
          <p:cNvPr id="3" name="Content Placeholder 2"/>
          <p:cNvSpPr>
            <a:spLocks noGrp="1"/>
          </p:cNvSpPr>
          <p:nvPr>
            <p:ph idx="1"/>
          </p:nvPr>
        </p:nvSpPr>
        <p:spPr>
          <a:xfrm>
            <a:off x="918575" y="1578279"/>
            <a:ext cx="10678438" cy="5177425"/>
          </a:xfrm>
        </p:spPr>
        <p:txBody>
          <a:bodyPr vert="horz" lIns="91440" tIns="45720" rIns="91440" bIns="45720" rtlCol="0" anchor="t">
            <a:normAutofit fontScale="85000" lnSpcReduction="20000"/>
          </a:bodyPr>
          <a:lstStyle/>
          <a:p>
            <a:pPr marL="0" indent="0">
              <a:buNone/>
            </a:pPr>
            <a:r>
              <a:rPr lang="en-US" sz="2600" u="sng" dirty="0"/>
              <a:t>Clinical Duties</a:t>
            </a:r>
          </a:p>
          <a:p>
            <a:pPr>
              <a:buFont typeface="Arial"/>
              <a:buChar char="▪"/>
            </a:pPr>
            <a:r>
              <a:rPr lang="en-US" dirty="0">
                <a:ea typeface="+mn-lt"/>
                <a:cs typeface="+mn-lt"/>
              </a:rPr>
              <a:t>Taking medical histories</a:t>
            </a:r>
            <a:endParaRPr lang="en-US" dirty="0"/>
          </a:p>
          <a:p>
            <a:pPr>
              <a:buFont typeface="Arial"/>
              <a:buChar char="▪"/>
            </a:pPr>
            <a:r>
              <a:rPr lang="en-US" dirty="0">
                <a:ea typeface="+mn-lt"/>
                <a:cs typeface="+mn-lt"/>
              </a:rPr>
              <a:t>Explaining treatment procedures to patients</a:t>
            </a:r>
            <a:endParaRPr lang="en-US" dirty="0"/>
          </a:p>
          <a:p>
            <a:pPr>
              <a:buFont typeface="Arial"/>
              <a:buChar char="▪"/>
            </a:pPr>
            <a:r>
              <a:rPr lang="en-US" dirty="0">
                <a:ea typeface="+mn-lt"/>
                <a:cs typeface="+mn-lt"/>
              </a:rPr>
              <a:t>Preparing patients for examinations</a:t>
            </a:r>
            <a:endParaRPr lang="en-US" dirty="0"/>
          </a:p>
          <a:p>
            <a:pPr>
              <a:buFont typeface="Arial"/>
              <a:buChar char="▪"/>
            </a:pPr>
            <a:r>
              <a:rPr lang="en-US" dirty="0">
                <a:ea typeface="+mn-lt"/>
                <a:cs typeface="+mn-lt"/>
              </a:rPr>
              <a:t>Assisting the physician during examinations</a:t>
            </a:r>
            <a:endParaRPr lang="en-US" dirty="0"/>
          </a:p>
          <a:p>
            <a:pPr>
              <a:buFont typeface="Arial"/>
              <a:buChar char="▪"/>
            </a:pPr>
            <a:r>
              <a:rPr lang="en-US" dirty="0">
                <a:ea typeface="+mn-lt"/>
                <a:cs typeface="+mn-lt"/>
              </a:rPr>
              <a:t>Collecting and preparing laboratory specimens</a:t>
            </a:r>
            <a:endParaRPr lang="en-US" dirty="0"/>
          </a:p>
          <a:p>
            <a:pPr>
              <a:buFont typeface="Arial"/>
              <a:buChar char="▪"/>
            </a:pPr>
            <a:r>
              <a:rPr lang="en-US" dirty="0">
                <a:ea typeface="+mn-lt"/>
                <a:cs typeface="+mn-lt"/>
              </a:rPr>
              <a:t>Performing basic laboratory tests</a:t>
            </a:r>
            <a:endParaRPr lang="en-US" dirty="0"/>
          </a:p>
          <a:p>
            <a:pPr>
              <a:buFont typeface="Arial"/>
              <a:buChar char="▪"/>
            </a:pPr>
            <a:r>
              <a:rPr lang="en-US" dirty="0">
                <a:ea typeface="+mn-lt"/>
                <a:cs typeface="+mn-lt"/>
              </a:rPr>
              <a:t>Instructing patients about medication and special diets</a:t>
            </a:r>
            <a:endParaRPr lang="en-US" dirty="0"/>
          </a:p>
          <a:p>
            <a:pPr>
              <a:buFont typeface="Arial"/>
              <a:buChar char="▪"/>
            </a:pPr>
            <a:r>
              <a:rPr lang="en-US" dirty="0">
                <a:ea typeface="+mn-lt"/>
                <a:cs typeface="+mn-lt"/>
              </a:rPr>
              <a:t>Preparing and administering medications, including by intramuscular, intradermal, and subcutaneous injections—including vaccinations/immunizations, as directed by a physician or other licensed provider (e.g., a nurse practitioner or physician assistant)</a:t>
            </a:r>
            <a:endParaRPr lang="en-US" dirty="0"/>
          </a:p>
          <a:p>
            <a:pPr>
              <a:buFont typeface="Arial"/>
              <a:buChar char="▪"/>
            </a:pPr>
            <a:r>
              <a:rPr lang="en-US" dirty="0">
                <a:ea typeface="+mn-lt"/>
                <a:cs typeface="+mn-lt"/>
              </a:rPr>
              <a:t>Phlebotomy</a:t>
            </a:r>
            <a:endParaRPr lang="en-US" dirty="0"/>
          </a:p>
          <a:p>
            <a:pPr>
              <a:buFont typeface="Arial"/>
              <a:buChar char="▪"/>
            </a:pPr>
            <a:r>
              <a:rPr lang="en-US" dirty="0">
                <a:ea typeface="+mn-lt"/>
                <a:cs typeface="+mn-lt"/>
              </a:rPr>
              <a:t>Wound care and changing dressings</a:t>
            </a:r>
            <a:endParaRPr lang="en-US" dirty="0"/>
          </a:p>
          <a:p>
            <a:pPr marL="0" indent="0">
              <a:buNone/>
            </a:pPr>
            <a:endParaRPr lang="en-US" u="sng" dirty="0"/>
          </a:p>
        </p:txBody>
      </p:sp>
    </p:spTree>
    <p:extLst>
      <p:ext uri="{BB962C8B-B14F-4D97-AF65-F5344CB8AC3E}">
        <p14:creationId xmlns:p14="http://schemas.microsoft.com/office/powerpoint/2010/main" val="1772969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Two Year Program</a:t>
            </a:r>
          </a:p>
        </p:txBody>
      </p:sp>
      <p:sp>
        <p:nvSpPr>
          <p:cNvPr id="3" name="Content Placeholder 2"/>
          <p:cNvSpPr>
            <a:spLocks noGrp="1"/>
          </p:cNvSpPr>
          <p:nvPr>
            <p:ph idx="1"/>
          </p:nvPr>
        </p:nvSpPr>
        <p:spPr/>
        <p:txBody>
          <a:bodyPr vert="horz" lIns="91440" tIns="45720" rIns="91440" bIns="45720" rtlCol="0" anchor="t">
            <a:normAutofit fontScale="92500" lnSpcReduction="20000"/>
          </a:bodyPr>
          <a:lstStyle/>
          <a:p>
            <a:pPr marL="0" indent="0">
              <a:buNone/>
            </a:pPr>
            <a:r>
              <a:rPr lang="en-US" dirty="0">
                <a:ea typeface="+mn-lt"/>
                <a:cs typeface="+mn-lt"/>
              </a:rPr>
              <a:t>The Medical Assistant program at Beaumont Technical Center is an accredited career training program. The program is offered to Juniors and Seniors. This program consists of clinical lecture and clinical skill practicum. Students will be educated about and demonstrate the administrative and clinical responsibilities of a Medical Assistant. This training prepares students to receive Certification as a Medical Administrative Assistant and Clinical Medical Assistant through the National Health-career Association. </a:t>
            </a:r>
          </a:p>
          <a:p>
            <a:pPr marL="0" indent="0">
              <a:buNone/>
            </a:pPr>
            <a:r>
              <a:rPr lang="en-US" dirty="0"/>
              <a:t>Students will be learning The Role of a Medical Assistant, Administrative Skills and participating in HOSA Junior year. Upon completion students will be able to take their Medical Administrative Assistant examination.</a:t>
            </a:r>
          </a:p>
          <a:p>
            <a:pPr marL="0" indent="0">
              <a:buNone/>
            </a:pPr>
            <a:r>
              <a:rPr lang="en-US" dirty="0"/>
              <a:t>Seniors will be learning Clinical Skills, Employability Skills and competing in HOSA events. Upon completion students will be able to take their Certified Clinical Medical Assistant examination. </a:t>
            </a:r>
          </a:p>
          <a:p>
            <a:pPr marL="0" indent="0">
              <a:buNone/>
            </a:pPr>
            <a:r>
              <a:rPr lang="en-US" dirty="0"/>
              <a:t>Students must enroll in the program Junior year to continue Senior year. </a:t>
            </a:r>
          </a:p>
        </p:txBody>
      </p:sp>
    </p:spTree>
    <p:extLst>
      <p:ext uri="{BB962C8B-B14F-4D97-AF65-F5344CB8AC3E}">
        <p14:creationId xmlns:p14="http://schemas.microsoft.com/office/powerpoint/2010/main" val="2738627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4192F-71C1-D517-3104-470F94DA3C3C}"/>
              </a:ext>
            </a:extLst>
          </p:cNvPr>
          <p:cNvSpPr>
            <a:spLocks noGrp="1"/>
          </p:cNvSpPr>
          <p:nvPr>
            <p:ph type="title"/>
          </p:nvPr>
        </p:nvSpPr>
        <p:spPr/>
        <p:txBody>
          <a:bodyPr/>
          <a:lstStyle/>
          <a:p>
            <a:r>
              <a:rPr lang="en-US" dirty="0"/>
              <a:t>Dual Enrollment Two Year College  </a:t>
            </a:r>
          </a:p>
        </p:txBody>
      </p:sp>
      <p:sp>
        <p:nvSpPr>
          <p:cNvPr id="3" name="Content Placeholder 2">
            <a:extLst>
              <a:ext uri="{FF2B5EF4-FFF2-40B4-BE49-F238E27FC236}">
                <a16:creationId xmlns:a16="http://schemas.microsoft.com/office/drawing/2014/main" id="{221CAAB1-B9EA-769A-C574-0A6BD10FEC14}"/>
              </a:ext>
            </a:extLst>
          </p:cNvPr>
          <p:cNvSpPr>
            <a:spLocks noGrp="1"/>
          </p:cNvSpPr>
          <p:nvPr>
            <p:ph idx="1"/>
          </p:nvPr>
        </p:nvSpPr>
        <p:spPr/>
        <p:txBody>
          <a:bodyPr vert="horz" lIns="91440" tIns="45720" rIns="91440" bIns="45720" rtlCol="0" anchor="t">
            <a:normAutofit fontScale="92500" lnSpcReduction="20000"/>
          </a:bodyPr>
          <a:lstStyle/>
          <a:p>
            <a:pPr marL="0" indent="0">
              <a:buNone/>
            </a:pPr>
            <a:r>
              <a:rPr lang="en-US" dirty="0">
                <a:ea typeface="+mn-lt"/>
                <a:cs typeface="+mn-lt"/>
              </a:rPr>
              <a:t>You’re set for your next step, so take it. Why wait for the challenge and excitement of being a college student? Enroll in real college courses while taking high school classes with Dual Enrollment.</a:t>
            </a:r>
          </a:p>
          <a:p>
            <a:pPr marL="0" indent="0">
              <a:buNone/>
            </a:pPr>
            <a:r>
              <a:rPr lang="en-US" u="sng" dirty="0"/>
              <a:t>Types of Dual Enrollment </a:t>
            </a:r>
          </a:p>
          <a:p>
            <a:pPr marL="0" indent="0">
              <a:buNone/>
            </a:pPr>
            <a:r>
              <a:rPr lang="en-US" dirty="0"/>
              <a:t>STLCC</a:t>
            </a:r>
          </a:p>
          <a:p>
            <a:pPr marL="0" indent="0">
              <a:buNone/>
            </a:pPr>
            <a:r>
              <a:rPr lang="en-US" dirty="0"/>
              <a:t>Traditional: </a:t>
            </a:r>
            <a:r>
              <a:rPr lang="en-US" dirty="0">
                <a:ea typeface="+mn-lt"/>
                <a:cs typeface="+mn-lt"/>
              </a:rPr>
              <a:t>Students who want to take 1 or more classes while in high school, who are not part of a special cohort.</a:t>
            </a:r>
            <a:endParaRPr lang="en-US"/>
          </a:p>
          <a:p>
            <a:pPr marL="0" indent="0">
              <a:buNone/>
            </a:pPr>
            <a:r>
              <a:rPr lang="en-US" dirty="0"/>
              <a:t>Early College: </a:t>
            </a:r>
            <a:r>
              <a:rPr lang="en-US" dirty="0">
                <a:ea typeface="+mn-lt"/>
                <a:cs typeface="+mn-lt"/>
              </a:rPr>
              <a:t>Graduate high school with a high school diploma and an Associate’s Degree by taking classes with STLCC full-time during junior and senior years. Contact your high school counselor to see if your school offers this opportunity!</a:t>
            </a:r>
            <a:endParaRPr lang="en-US" dirty="0"/>
          </a:p>
          <a:p>
            <a:pPr marL="0" indent="0">
              <a:buNone/>
            </a:pPr>
            <a:r>
              <a:rPr lang="en-US" dirty="0"/>
              <a:t>Make it Count: </a:t>
            </a:r>
            <a:r>
              <a:rPr lang="en-US" dirty="0">
                <a:ea typeface="+mn-lt"/>
                <a:cs typeface="+mn-lt"/>
              </a:rPr>
              <a:t>High school seniors spend their final semester of high school earning a full semester of college credit at STLCC. Contact your high school counselor to see if your school offers this opportunity!</a:t>
            </a:r>
            <a:endParaRPr lang="en-US" dirty="0"/>
          </a:p>
          <a:p>
            <a:pPr marL="0" indent="0">
              <a:buNone/>
            </a:pPr>
            <a:endParaRPr lang="en-US" u="sng" dirty="0"/>
          </a:p>
        </p:txBody>
      </p:sp>
    </p:spTree>
    <p:extLst>
      <p:ext uri="{BB962C8B-B14F-4D97-AF65-F5344CB8AC3E}">
        <p14:creationId xmlns:p14="http://schemas.microsoft.com/office/powerpoint/2010/main" val="2418865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FB57A-2992-52FE-05B9-409250D97ADB}"/>
              </a:ext>
            </a:extLst>
          </p:cNvPr>
          <p:cNvSpPr>
            <a:spLocks noGrp="1"/>
          </p:cNvSpPr>
          <p:nvPr>
            <p:ph type="title"/>
          </p:nvPr>
        </p:nvSpPr>
        <p:spPr/>
        <p:txBody>
          <a:bodyPr/>
          <a:lstStyle/>
          <a:p>
            <a:r>
              <a:rPr lang="en-US" dirty="0"/>
              <a:t>Dual Enrollment Four Year College</a:t>
            </a:r>
          </a:p>
        </p:txBody>
      </p:sp>
      <p:sp>
        <p:nvSpPr>
          <p:cNvPr id="3" name="Content Placeholder 2">
            <a:extLst>
              <a:ext uri="{FF2B5EF4-FFF2-40B4-BE49-F238E27FC236}">
                <a16:creationId xmlns:a16="http://schemas.microsoft.com/office/drawing/2014/main" id="{8BEAF7BB-1D47-F225-F2BD-9F64B7A6B962}"/>
              </a:ext>
            </a:extLst>
          </p:cNvPr>
          <p:cNvSpPr>
            <a:spLocks noGrp="1"/>
          </p:cNvSpPr>
          <p:nvPr>
            <p:ph idx="1"/>
          </p:nvPr>
        </p:nvSpPr>
        <p:spPr/>
        <p:txBody>
          <a:bodyPr vert="horz" lIns="91440" tIns="45720" rIns="91440" bIns="45720" rtlCol="0" anchor="t">
            <a:normAutofit fontScale="92500" lnSpcReduction="10000"/>
          </a:bodyPr>
          <a:lstStyle/>
          <a:p>
            <a:pPr>
              <a:buNone/>
            </a:pPr>
            <a:r>
              <a:rPr lang="en-US" dirty="0">
                <a:ea typeface="+mn-lt"/>
                <a:cs typeface="+mn-lt"/>
              </a:rPr>
              <a:t>Visiting Young Scholars are current high school students who have the aptitude to succeed in 1000/2000 division courses at Saint Louis University. Qualified high school juniors and seniors may sit in SLU courses at the St. Louis campus, Spain campus or online. This dual-enrollment program bridges the gap between the high school and the college experience. Determining if the courses count toward high school graduation is at the discretion of the high school administration and the responsibility of the family to articulate. </a:t>
            </a:r>
          </a:p>
          <a:p>
            <a:pPr>
              <a:buNone/>
            </a:pPr>
            <a:r>
              <a:rPr lang="en-US" dirty="0">
                <a:ea typeface="+mn-lt"/>
                <a:cs typeface="+mn-lt"/>
              </a:rPr>
              <a:t>Early College Scholars Program, St. Louis area students have the opportunity to enroll in courses for credit and study alongside undergraduates at Washington University. Students may enroll in up to six units of credit per semester. Courses are the undergraduate-level courses in the humanities, social sciences, natural sciences, and mathematics offered by the College of Arts &amp; Sciences. Students commute to campus for courses.</a:t>
            </a:r>
            <a:endParaRPr lang="en-US"/>
          </a:p>
          <a:p>
            <a:pPr marL="0" indent="0">
              <a:buNone/>
            </a:pPr>
            <a:endParaRPr lang="en-US" dirty="0"/>
          </a:p>
        </p:txBody>
      </p:sp>
    </p:spTree>
    <p:extLst>
      <p:ext uri="{BB962C8B-B14F-4D97-AF65-F5344CB8AC3E}">
        <p14:creationId xmlns:p14="http://schemas.microsoft.com/office/powerpoint/2010/main" val="3184009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Pathway to Future Healthcare Professions</a:t>
            </a:r>
          </a:p>
        </p:txBody>
      </p:sp>
      <p:pic>
        <p:nvPicPr>
          <p:cNvPr id="47" name="Online Media 46" title="Career Clusters - Health Science">
            <a:hlinkClick r:id="" action="ppaction://media"/>
            <a:extLst>
              <a:ext uri="{FF2B5EF4-FFF2-40B4-BE49-F238E27FC236}">
                <a16:creationId xmlns:a16="http://schemas.microsoft.com/office/drawing/2014/main" id="{3980599F-A647-5828-BF20-1D3D9DE77992}"/>
              </a:ext>
            </a:extLst>
          </p:cNvPr>
          <p:cNvPicPr>
            <a:picLocks noGrp="1" noRot="1" noChangeAspect="1"/>
          </p:cNvPicPr>
          <p:nvPr>
            <p:ph idx="1"/>
            <a:videoFile r:link="rId1"/>
          </p:nvPr>
        </p:nvPicPr>
        <p:blipFill>
          <a:blip r:embed="rId3"/>
          <a:stretch>
            <a:fillRect/>
          </a:stretch>
        </p:blipFill>
        <p:spPr>
          <a:xfrm>
            <a:off x="1118470" y="1678467"/>
            <a:ext cx="9947753" cy="4942560"/>
          </a:xfrm>
        </p:spPr>
      </p:pic>
    </p:spTree>
    <p:extLst>
      <p:ext uri="{BB962C8B-B14F-4D97-AF65-F5344CB8AC3E}">
        <p14:creationId xmlns:p14="http://schemas.microsoft.com/office/powerpoint/2010/main" val="3948826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Medical Health 16x9">
  <a:themeElements>
    <a:clrScheme name="MedicalHealth">
      <a:dk1>
        <a:sysClr val="windowText" lastClr="000000"/>
      </a:dk1>
      <a:lt1>
        <a:sysClr val="window" lastClr="FFFFFF"/>
      </a:lt1>
      <a:dk2>
        <a:srgbClr val="656367"/>
      </a:dk2>
      <a:lt2>
        <a:srgbClr val="F2F2F2"/>
      </a:lt2>
      <a:accent1>
        <a:srgbClr val="B82D2F"/>
      </a:accent1>
      <a:accent2>
        <a:srgbClr val="333333"/>
      </a:accent2>
      <a:accent3>
        <a:srgbClr val="2B4A63"/>
      </a:accent3>
      <a:accent4>
        <a:srgbClr val="445E45"/>
      </a:accent4>
      <a:accent5>
        <a:srgbClr val="5A3A64"/>
      </a:accent5>
      <a:accent6>
        <a:srgbClr val="DB8526"/>
      </a:accent6>
      <a:hlink>
        <a:srgbClr val="164E6E"/>
      </a:hlink>
      <a:folHlink>
        <a:srgbClr val="667F6D"/>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15_4109default" id="{E728D685-11FC-4812-BA85-57AC6F9C9F40}" vid="{BC4E008B-95FF-4815-904E-143A8EDFC1D4}"/>
    </a:ext>
  </a:extLst>
</a:theme>
</file>

<file path=ppt/theme/theme2.xml><?xml version="1.0" encoding="utf-8"?>
<a:theme xmlns:a="http://schemas.openxmlformats.org/drawingml/2006/main" name="Office Theme">
  <a:themeElements>
    <a:clrScheme name="MedicalHealth">
      <a:dk1>
        <a:sysClr val="windowText" lastClr="000000"/>
      </a:dk1>
      <a:lt1>
        <a:sysClr val="window" lastClr="FFFFFF"/>
      </a:lt1>
      <a:dk2>
        <a:srgbClr val="656367"/>
      </a:dk2>
      <a:lt2>
        <a:srgbClr val="F2F2F2"/>
      </a:lt2>
      <a:accent1>
        <a:srgbClr val="B82D2F"/>
      </a:accent1>
      <a:accent2>
        <a:srgbClr val="333333"/>
      </a:accent2>
      <a:accent3>
        <a:srgbClr val="2B4A63"/>
      </a:accent3>
      <a:accent4>
        <a:srgbClr val="445E45"/>
      </a:accent4>
      <a:accent5>
        <a:srgbClr val="5A3A64"/>
      </a:accent5>
      <a:accent6>
        <a:srgbClr val="DB8526"/>
      </a:accent6>
      <a:hlink>
        <a:srgbClr val="164E6E"/>
      </a:hlink>
      <a:folHlink>
        <a:srgbClr val="667F6D"/>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MedicalHealth">
      <a:dk1>
        <a:sysClr val="windowText" lastClr="000000"/>
      </a:dk1>
      <a:lt1>
        <a:sysClr val="window" lastClr="FFFFFF"/>
      </a:lt1>
      <a:dk2>
        <a:srgbClr val="656367"/>
      </a:dk2>
      <a:lt2>
        <a:srgbClr val="F2F2F2"/>
      </a:lt2>
      <a:accent1>
        <a:srgbClr val="B82D2F"/>
      </a:accent1>
      <a:accent2>
        <a:srgbClr val="333333"/>
      </a:accent2>
      <a:accent3>
        <a:srgbClr val="2B4A63"/>
      </a:accent3>
      <a:accent4>
        <a:srgbClr val="445E45"/>
      </a:accent4>
      <a:accent5>
        <a:srgbClr val="5A3A64"/>
      </a:accent5>
      <a:accent6>
        <a:srgbClr val="DB8526"/>
      </a:accent6>
      <a:hlink>
        <a:srgbClr val="164E6E"/>
      </a:hlink>
      <a:folHlink>
        <a:srgbClr val="667F6D"/>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C1D5F340F01F94FA2FD29A5E6DC872E" ma:contentTypeVersion="0" ma:contentTypeDescription="Create a new document." ma:contentTypeScope="" ma:versionID="141aba3b8f8cb7f331be6546df69db50">
  <xsd:schema xmlns:xsd="http://www.w3.org/2001/XMLSchema" xmlns:xs="http://www.w3.org/2001/XMLSchema" xmlns:p="http://schemas.microsoft.com/office/2006/metadata/properties" targetNamespace="http://schemas.microsoft.com/office/2006/metadata/properties" ma:root="true" ma:fieldsID="f8e4ef66d87525153bd8907774ed28f8">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3C2B29A-C1CD-4C3A-A037-902991BF1F59}">
  <ds:schemaRefs>
    <ds:schemaRef ds:uri="http://schemas.microsoft.com/sharepoint/v3/contenttype/forms"/>
  </ds:schemaRefs>
</ds:datastoreItem>
</file>

<file path=customXml/itemProps2.xml><?xml version="1.0" encoding="utf-8"?>
<ds:datastoreItem xmlns:ds="http://schemas.openxmlformats.org/officeDocument/2006/customXml" ds:itemID="{A131291B-7E16-4BF2-A964-81BB2411C9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1BCBC288-0F4E-479D-8F69-11F8CF8D6F62}">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0</TotalTime>
  <Words>101</Words>
  <Application>Microsoft Office PowerPoint</Application>
  <PresentationFormat>Widescreen</PresentationFormat>
  <Paragraphs>35</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Medical Health 16x9</vt:lpstr>
      <vt:lpstr>Medical Assistant Health Science Career </vt:lpstr>
      <vt:lpstr>Is Medical Assisting Right for You?</vt:lpstr>
      <vt:lpstr>The Role of a Medical Assistant </vt:lpstr>
      <vt:lpstr>Nature of the Work </vt:lpstr>
      <vt:lpstr>Nature of the Work </vt:lpstr>
      <vt:lpstr>Two Year Program</vt:lpstr>
      <vt:lpstr>Dual Enrollment Two Year College  </vt:lpstr>
      <vt:lpstr>Dual Enrollment Four Year College</vt:lpstr>
      <vt:lpstr>Pathway to Future Healthcare Professions</vt:lpstr>
      <vt:lpstr>Medical Assistant Salary</vt:lpstr>
      <vt:lpstr>Differences Between Medical Assistant and CNA</vt:lpstr>
      <vt:lpstr>Registration for the Medical Assistant Program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
  <cp:lastModifiedBy/>
  <cp:revision>356</cp:revision>
  <dcterms:created xsi:type="dcterms:W3CDTF">2023-01-23T15:39:07Z</dcterms:created>
  <dcterms:modified xsi:type="dcterms:W3CDTF">2023-01-23T20:05:37Z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0x0101007C1D5F340F01F94FA2FD29A5E6DC872E</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y fmtid="{D5CDD505-2E9C-101B-9397-08002B2CF9AE}" pid="8" name="MSIP_Label_f442f8b2-88d4-454a-ae0a-d915e44763d2_Enabled">
    <vt:lpwstr>true</vt:lpwstr>
  </property>
  <property fmtid="{D5CDD505-2E9C-101B-9397-08002B2CF9AE}" pid="9" name="MSIP_Label_f442f8b2-88d4-454a-ae0a-d915e44763d2_SetDate">
    <vt:lpwstr>2023-01-23T15:39:13Z</vt:lpwstr>
  </property>
  <property fmtid="{D5CDD505-2E9C-101B-9397-08002B2CF9AE}" pid="10" name="MSIP_Label_f442f8b2-88d4-454a-ae0a-d915e44763d2_Method">
    <vt:lpwstr>Standard</vt:lpwstr>
  </property>
  <property fmtid="{D5CDD505-2E9C-101B-9397-08002B2CF9AE}" pid="11" name="MSIP_Label_f442f8b2-88d4-454a-ae0a-d915e44763d2_Name">
    <vt:lpwstr>defa4170-0d19-0005-0003-bc88714345d2</vt:lpwstr>
  </property>
  <property fmtid="{D5CDD505-2E9C-101B-9397-08002B2CF9AE}" pid="12" name="MSIP_Label_f442f8b2-88d4-454a-ae0a-d915e44763d2_SiteId">
    <vt:lpwstr>08e33d6b-a654-486a-80e3-20b190ae22d7</vt:lpwstr>
  </property>
  <property fmtid="{D5CDD505-2E9C-101B-9397-08002B2CF9AE}" pid="13" name="MSIP_Label_f442f8b2-88d4-454a-ae0a-d915e44763d2_ActionId">
    <vt:lpwstr>e3f22df8-42ab-4e71-8af4-80cee5ecec09</vt:lpwstr>
  </property>
  <property fmtid="{D5CDD505-2E9C-101B-9397-08002B2CF9AE}" pid="14" name="MSIP_Label_f442f8b2-88d4-454a-ae0a-d915e44763d2_ContentBits">
    <vt:lpwstr>0</vt:lpwstr>
  </property>
</Properties>
</file>