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.xml" ContentType="application/vnd.openxmlformats-officedocument.drawingml.char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7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8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9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10.xml" ContentType="application/vnd.openxmlformats-officedocument.theme+xml"/>
  <Override PartName="/ppt/charts/chart2.xml" ContentType="application/vnd.openxmlformats-officedocument.drawingml.char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8" r:id="rId2"/>
    <p:sldMasterId id="2147483696" r:id="rId3"/>
    <p:sldMasterId id="2147483702" r:id="rId4"/>
    <p:sldMasterId id="2147483706" r:id="rId5"/>
    <p:sldMasterId id="2147483713" r:id="rId6"/>
    <p:sldMasterId id="2147483719" r:id="rId7"/>
    <p:sldMasterId id="2147483725" r:id="rId8"/>
    <p:sldMasterId id="2147483731" r:id="rId9"/>
    <p:sldMasterId id="2147483739" r:id="rId10"/>
  </p:sldMasterIdLst>
  <p:notesMasterIdLst>
    <p:notesMasterId r:id="rId58"/>
  </p:notesMasterIdLst>
  <p:handoutMasterIdLst>
    <p:handoutMasterId r:id="rId59"/>
  </p:handoutMasterIdLst>
  <p:sldIdLst>
    <p:sldId id="368" r:id="rId11"/>
    <p:sldId id="282" r:id="rId12"/>
    <p:sldId id="283" r:id="rId13"/>
    <p:sldId id="347" r:id="rId14"/>
    <p:sldId id="433" r:id="rId15"/>
    <p:sldId id="434" r:id="rId16"/>
    <p:sldId id="435" r:id="rId17"/>
    <p:sldId id="436" r:id="rId18"/>
    <p:sldId id="437" r:id="rId19"/>
    <p:sldId id="438" r:id="rId20"/>
    <p:sldId id="291" r:id="rId21"/>
    <p:sldId id="403" r:id="rId22"/>
    <p:sldId id="439" r:id="rId23"/>
    <p:sldId id="440" r:id="rId24"/>
    <p:sldId id="442" r:id="rId25"/>
    <p:sldId id="444" r:id="rId26"/>
    <p:sldId id="410" r:id="rId27"/>
    <p:sldId id="447" r:id="rId28"/>
    <p:sldId id="448" r:id="rId29"/>
    <p:sldId id="449" r:id="rId30"/>
    <p:sldId id="450" r:id="rId31"/>
    <p:sldId id="414" r:id="rId32"/>
    <p:sldId id="452" r:id="rId33"/>
    <p:sldId id="453" r:id="rId34"/>
    <p:sldId id="455" r:id="rId35"/>
    <p:sldId id="454" r:id="rId36"/>
    <p:sldId id="456" r:id="rId37"/>
    <p:sldId id="457" r:id="rId38"/>
    <p:sldId id="473" r:id="rId39"/>
    <p:sldId id="459" r:id="rId40"/>
    <p:sldId id="460" r:id="rId41"/>
    <p:sldId id="458" r:id="rId42"/>
    <p:sldId id="461" r:id="rId43"/>
    <p:sldId id="462" r:id="rId44"/>
    <p:sldId id="463" r:id="rId45"/>
    <p:sldId id="464" r:id="rId46"/>
    <p:sldId id="465" r:id="rId47"/>
    <p:sldId id="466" r:id="rId48"/>
    <p:sldId id="467" r:id="rId49"/>
    <p:sldId id="468" r:id="rId50"/>
    <p:sldId id="469" r:id="rId51"/>
    <p:sldId id="470" r:id="rId52"/>
    <p:sldId id="471" r:id="rId53"/>
    <p:sldId id="472" r:id="rId54"/>
    <p:sldId id="445" r:id="rId55"/>
    <p:sldId id="446" r:id="rId56"/>
    <p:sldId id="345" r:id="rId57"/>
  </p:sldIdLst>
  <p:sldSz cx="9144000" cy="6858000" type="screen4x3"/>
  <p:notesSz cx="7315200" cy="9601200"/>
  <p:custDataLst>
    <p:tags r:id="rId6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180BE8-CC20-4A7B-96DA-9840FE1989BE}">
          <p14:sldIdLst>
            <p14:sldId id="368"/>
            <p14:sldId id="282"/>
            <p14:sldId id="283"/>
            <p14:sldId id="347"/>
            <p14:sldId id="433"/>
            <p14:sldId id="434"/>
            <p14:sldId id="435"/>
            <p14:sldId id="436"/>
            <p14:sldId id="437"/>
            <p14:sldId id="438"/>
            <p14:sldId id="291"/>
            <p14:sldId id="403"/>
            <p14:sldId id="439"/>
            <p14:sldId id="440"/>
            <p14:sldId id="442"/>
            <p14:sldId id="444"/>
            <p14:sldId id="410"/>
            <p14:sldId id="447"/>
            <p14:sldId id="448"/>
            <p14:sldId id="449"/>
            <p14:sldId id="450"/>
            <p14:sldId id="414"/>
            <p14:sldId id="452"/>
            <p14:sldId id="453"/>
            <p14:sldId id="455"/>
            <p14:sldId id="454"/>
            <p14:sldId id="456"/>
            <p14:sldId id="457"/>
            <p14:sldId id="473"/>
            <p14:sldId id="459"/>
            <p14:sldId id="460"/>
            <p14:sldId id="458"/>
            <p14:sldId id="461"/>
            <p14:sldId id="462"/>
            <p14:sldId id="463"/>
            <p14:sldId id="464"/>
            <p14:sldId id="465"/>
            <p14:sldId id="466"/>
            <p14:sldId id="467"/>
            <p14:sldId id="468"/>
            <p14:sldId id="469"/>
            <p14:sldId id="470"/>
            <p14:sldId id="471"/>
            <p14:sldId id="472"/>
            <p14:sldId id="445"/>
            <p14:sldId id="446"/>
            <p14:sldId id="345"/>
          </p14:sldIdLst>
        </p14:section>
        <p14:section name="Whiteboard" id="{46C00DB5-4623-45E2-A408-A295FC8CFD4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00133B"/>
    <a:srgbClr val="01133B"/>
    <a:srgbClr val="001650"/>
    <a:srgbClr val="00164D"/>
    <a:srgbClr val="471209"/>
    <a:srgbClr val="2B430D"/>
    <a:srgbClr val="001750"/>
    <a:srgbClr val="00133A"/>
    <a:srgbClr val="FFF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299" autoAdjust="0"/>
    <p:restoredTop sz="94660"/>
  </p:normalViewPr>
  <p:slideViewPr>
    <p:cSldViewPr>
      <p:cViewPr varScale="1">
        <p:scale>
          <a:sx n="69" d="100"/>
          <a:sy n="69" d="100"/>
        </p:scale>
        <p:origin x="77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63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61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F3-49E1-B3D9-6A5A34C0BC6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F3-49E1-B3D9-6A5A34C0BC6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CF3-49E1-B3D9-6A5A34C0BC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66243296"/>
        <c:axId val="966237808"/>
        <c:axId val="966958472"/>
      </c:bar3DChart>
      <c:catAx>
        <c:axId val="966243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66237808"/>
        <c:crosses val="autoZero"/>
        <c:auto val="1"/>
        <c:lblAlgn val="ctr"/>
        <c:lblOffset val="100"/>
        <c:noMultiLvlLbl val="0"/>
      </c:catAx>
      <c:valAx>
        <c:axId val="9662378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66243296"/>
        <c:crosses val="autoZero"/>
        <c:crossBetween val="between"/>
      </c:valAx>
      <c:serAx>
        <c:axId val="966958472"/>
        <c:scaling>
          <c:orientation val="minMax"/>
        </c:scaling>
        <c:delete val="0"/>
        <c:axPos val="b"/>
        <c:majorTickMark val="out"/>
        <c:minorTickMark val="none"/>
        <c:tickLblPos val="nextTo"/>
        <c:crossAx val="966237808"/>
        <c:crosses val="autoZero"/>
      </c:ser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2F-46B0-9BDE-857B4B4D2FB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2F-46B0-9BDE-857B4B4D2FB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12F-46B0-9BDE-857B4B4D2F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66235456"/>
        <c:axId val="966231536"/>
        <c:axId val="688086888"/>
      </c:bar3DChart>
      <c:catAx>
        <c:axId val="9662354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66231536"/>
        <c:crosses val="autoZero"/>
        <c:auto val="1"/>
        <c:lblAlgn val="ctr"/>
        <c:lblOffset val="100"/>
        <c:noMultiLvlLbl val="0"/>
      </c:catAx>
      <c:valAx>
        <c:axId val="9662315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66235456"/>
        <c:crosses val="autoZero"/>
        <c:crossBetween val="between"/>
      </c:valAx>
      <c:serAx>
        <c:axId val="688086888"/>
        <c:scaling>
          <c:orientation val="minMax"/>
        </c:scaling>
        <c:delete val="0"/>
        <c:axPos val="b"/>
        <c:majorTickMark val="out"/>
        <c:minorTickMark val="none"/>
        <c:tickLblPos val="nextTo"/>
        <c:crossAx val="966231536"/>
        <c:crosses val="autoZero"/>
      </c:ser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25C86763-6810-44F3-9C84-6A7B85D0436C}" type="datetimeFigureOut">
              <a:rPr lang="en-US" smtClean="0"/>
              <a:t>5/18/2017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DBB0569-3F9D-4230-8BDF-2EC9DD2104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5503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F31F0DC5-A4C4-49D1-AE61-8C57030CB957}" type="datetimeFigureOut">
              <a:rPr lang="en-US" smtClean="0"/>
              <a:t>5/18/2017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6AB28CA9-5EB2-4CC6-9059-6E47E4887A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066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B28CA9-5EB2-4CC6-9059-6E47E4887AE1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561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B28CA9-5EB2-4CC6-9059-6E47E4887AE1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317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../slides/slide11.xml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../slides/slide12.xml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12.png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0134"/>
            <a:ext cx="990600" cy="1013243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0"/>
            <a:ext cx="9144000" cy="5257800"/>
          </a:xfrm>
          <a:prstGeom prst="rect">
            <a:avLst/>
          </a:prstGeom>
          <a:solidFill>
            <a:srgbClr val="00133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 bwMode="invGray">
          <a:xfrm>
            <a:off x="0" y="5257800"/>
            <a:ext cx="9144000" cy="46038"/>
          </a:xfrm>
          <a:prstGeom prst="rect">
            <a:avLst/>
          </a:prstGeom>
          <a:solidFill>
            <a:srgbClr val="FFCC00"/>
          </a:solidFill>
          <a:ln w="50800" cap="flat" cmpd="sng" algn="ctr">
            <a:solidFill>
              <a:srgbClr val="FFC000"/>
            </a:solidFill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571899"/>
            <a:ext cx="2557347" cy="26158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429000"/>
            <a:ext cx="77724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800"/>
            </a:lvl1pPr>
          </a:lstStyle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1600200" y="4495799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C000"/>
                </a:solidFill>
              </a:rPr>
              <a:t>Foundations of US Government</a:t>
            </a:r>
            <a:endParaRPr lang="en-US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545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Question Indic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371600" y="381000"/>
            <a:ext cx="43397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Closing</a:t>
            </a:r>
            <a:r>
              <a:rPr lang="en-US" sz="4400" b="1" baseline="0" dirty="0" smtClean="0">
                <a:solidFill>
                  <a:schemeClr val="bg1"/>
                </a:solidFill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</a:rPr>
              <a:t>Questions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304800" y="1828800"/>
            <a:ext cx="8534400" cy="4648200"/>
          </a:xfrm>
          <a:prstGeom prst="rect">
            <a:avLst/>
          </a:prstGeom>
          <a:solidFill>
            <a:srgbClr val="00133A"/>
          </a:solidFill>
          <a:ln w="381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6" b="100000" l="0" r="100000">
                        <a14:foregroundMark x1="76000" y1="8393" x2="80000" y2="10179"/>
                        <a14:foregroundMark x1="80000" y1="11429" x2="84000" y2="24286"/>
                        <a14:foregroundMark x1="34000" y1="33036" x2="34000" y2="330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463800"/>
            <a:ext cx="1905000" cy="3556000"/>
          </a:xfrm>
          <a:prstGeom prst="rect">
            <a:avLst/>
          </a:prstGeom>
        </p:spPr>
      </p:pic>
      <p:sp>
        <p:nvSpPr>
          <p:cNvPr id="7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4114800" y="2971800"/>
            <a:ext cx="4114800" cy="2362200"/>
          </a:xfrm>
          <a:noFill/>
          <a:ln>
            <a:noFill/>
          </a:ln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Aft>
                <a:spcPts val="600"/>
              </a:spcAft>
              <a:buNone/>
              <a:defRPr sz="4400"/>
            </a:lvl1pPr>
          </a:lstStyle>
          <a:p>
            <a:pPr algn="ctr">
              <a:lnSpc>
                <a:spcPct val="125000"/>
              </a:lnSpc>
            </a:pPr>
            <a:r>
              <a:rPr lang="en-US" sz="4400" b="0" dirty="0" smtClean="0">
                <a:solidFill>
                  <a:schemeClr val="bg1"/>
                </a:solidFill>
              </a:rPr>
              <a:t>CPS Lesson Questions </a:t>
            </a:r>
            <a:r>
              <a:rPr lang="en-US" dirty="0" smtClean="0"/>
              <a:t>X-X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787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 Que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371600" y="381000"/>
            <a:ext cx="413997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Review Question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304800" y="1828800"/>
            <a:ext cx="4191000" cy="4495800"/>
          </a:xfrm>
        </p:spPr>
        <p:txBody>
          <a:bodyPr lIns="274320" tIns="274320" rIns="274320" bIns="274320" anchor="ctr">
            <a:normAutofit/>
          </a:bodyPr>
          <a:lstStyle>
            <a:lvl1pPr marL="0" indent="0">
              <a:buNone/>
              <a:defRPr sz="3600" baseline="0"/>
            </a:lvl1pPr>
          </a:lstStyle>
          <a:p>
            <a:pPr lvl="0"/>
            <a:r>
              <a:rPr lang="en-US" dirty="0" smtClean="0"/>
              <a:t>Text for review question here…</a:t>
            </a:r>
          </a:p>
        </p:txBody>
      </p:sp>
      <p:pic>
        <p:nvPicPr>
          <p:cNvPr id="9" name="Picture 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199" y="1752600"/>
            <a:ext cx="5791201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>
            <a:spLocks noChangeArrowheads="1"/>
          </p:cNvSpPr>
          <p:nvPr userDrawn="1"/>
        </p:nvSpPr>
        <p:spPr bwMode="auto">
          <a:xfrm>
            <a:off x="66675" y="6343650"/>
            <a:ext cx="51530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rgbClr val="100C20"/>
                </a:solidFill>
                <a:latin typeface="+mn-lt"/>
              </a:rPr>
              <a:t>(Use CPS “Pick a Student” for this question.)</a:t>
            </a:r>
          </a:p>
        </p:txBody>
      </p:sp>
      <p:sp>
        <p:nvSpPr>
          <p:cNvPr id="11" name="Bent-Up Arrow 10"/>
          <p:cNvSpPr/>
          <p:nvPr userDrawn="1"/>
        </p:nvSpPr>
        <p:spPr>
          <a:xfrm rot="10800000" flipH="1">
            <a:off x="5029200" y="6505605"/>
            <a:ext cx="552451" cy="342870"/>
          </a:xfrm>
          <a:prstGeom prst="bentUpArrow">
            <a:avLst/>
          </a:prstGeom>
          <a:solidFill>
            <a:srgbClr val="FFCC00"/>
          </a:solidFill>
          <a:ln w="3175">
            <a:solidFill>
              <a:srgbClr val="0013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708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371600" y="381000"/>
            <a:ext cx="28008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Questions?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1824567"/>
            <a:ext cx="8648700" cy="4804833"/>
          </a:xfrm>
          <a:prstGeom prst="rect">
            <a:avLst/>
          </a:prstGeom>
          <a:noFill/>
          <a:ln w="38100">
            <a:solidFill>
              <a:srgbClr val="00133A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3255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right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invGray">
          <a:xfrm>
            <a:off x="0" y="6048375"/>
            <a:ext cx="9144000" cy="46038"/>
          </a:xfrm>
          <a:prstGeom prst="rect">
            <a:avLst/>
          </a:prstGeom>
          <a:solidFill>
            <a:srgbClr val="FFCC00"/>
          </a:solidFill>
          <a:ln w="50800" cap="flat" cmpd="sng" algn="ctr">
            <a:solidFill>
              <a:srgbClr val="FFCC00"/>
            </a:solidFill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371600" y="381000"/>
            <a:ext cx="53757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Copyright Information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1752600"/>
            <a:ext cx="9144000" cy="4191000"/>
          </a:xfrm>
          <a:prstGeom prst="rect">
            <a:avLst/>
          </a:prstGeom>
          <a:solidFill>
            <a:srgbClr val="001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304800" y="2405152"/>
            <a:ext cx="85344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2425" indent="0" eaLnBrk="1" hangingPunct="1">
              <a:spcAft>
                <a:spcPts val="1200"/>
              </a:spcAft>
              <a:buFont typeface="Wingdings 2" pitchFamily="18" charset="2"/>
              <a:buNone/>
              <a:defRPr/>
            </a:pPr>
            <a:r>
              <a:rPr lang="en-US" sz="3600" b="1" dirty="0" smtClean="0">
                <a:solidFill>
                  <a:schemeClr val="bg1"/>
                </a:solidFill>
              </a:rPr>
              <a:t>Images in this lesson were taken from: </a:t>
            </a:r>
          </a:p>
          <a:p>
            <a:pPr marL="1087438" lvl="2" indent="-320675" eaLnBrk="1" hangingPunct="1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US" sz="3200" dirty="0" smtClean="0">
                <a:solidFill>
                  <a:schemeClr val="bg1"/>
                </a:solidFill>
              </a:rPr>
              <a:t>Microsoft</a:t>
            </a:r>
            <a:r>
              <a:rPr lang="en-US" sz="3200" baseline="30000" dirty="0" smtClean="0">
                <a:solidFill>
                  <a:schemeClr val="bg1"/>
                </a:solidFill>
              </a:rPr>
              <a:t>©</a:t>
            </a:r>
            <a:r>
              <a:rPr lang="en-US" sz="3200" dirty="0" smtClean="0">
                <a:solidFill>
                  <a:schemeClr val="bg1"/>
                </a:solidFill>
              </a:rPr>
              <a:t> Clip Art Gallery</a:t>
            </a:r>
          </a:p>
          <a:p>
            <a:pPr marL="1087438" lvl="2" indent="-320675" eaLnBrk="1" hangingPunct="1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en-US" sz="3200" dirty="0" smtClean="0">
                <a:solidFill>
                  <a:schemeClr val="bg1"/>
                </a:solidFill>
              </a:rPr>
              <a:t>NJROTC Curriculum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85800" y="4581525"/>
            <a:ext cx="8153400" cy="1108075"/>
          </a:xfrm>
          <a:noFill/>
          <a:ln>
            <a:noFill/>
          </a:ln>
        </p:spPr>
        <p:txBody>
          <a:bodyPr>
            <a:normAutofit/>
          </a:bodyPr>
          <a:lstStyle>
            <a:lvl1pPr>
              <a:defRPr sz="3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4123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POnTheFly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aphicFrame>
        <p:nvGraphicFramePr>
          <p:cNvPr id="3" name="TPChart" hidden="1"/>
          <p:cNvGraphicFramePr/>
          <p:nvPr userDrawn="1">
            <p:extLst>
              <p:ext uri="{D42A27DB-BD31-4B8C-83A1-F6EECF244321}">
                <p14:modId xmlns:p14="http://schemas.microsoft.com/office/powerpoint/2010/main" val="1390177178"/>
              </p:ext>
            </p:extLst>
          </p:nvPr>
        </p:nvGraphicFramePr>
        <p:xfrm>
          <a:off x="6350000" y="1600200"/>
          <a:ext cx="2540000" cy="25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314079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0134"/>
            <a:ext cx="990600" cy="1013243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0"/>
            <a:ext cx="9144000" cy="5486400"/>
          </a:xfrm>
          <a:prstGeom prst="rect">
            <a:avLst/>
          </a:prstGeom>
          <a:solidFill>
            <a:srgbClr val="00133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 bwMode="invGray">
          <a:xfrm>
            <a:off x="0" y="5638800"/>
            <a:ext cx="9144000" cy="46038"/>
          </a:xfrm>
          <a:prstGeom prst="rect">
            <a:avLst/>
          </a:prstGeom>
          <a:solidFill>
            <a:srgbClr val="FFCC00"/>
          </a:solidFill>
          <a:ln w="50800" cap="flat" cmpd="sng" algn="ctr">
            <a:solidFill>
              <a:srgbClr val="FFC000"/>
            </a:solidFill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508399"/>
            <a:ext cx="2557347" cy="26158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657600"/>
            <a:ext cx="77724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8914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 To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1"/>
            <a:ext cx="9144000" cy="4343399"/>
          </a:xfrm>
          <a:ln>
            <a:noFill/>
          </a:ln>
        </p:spPr>
        <p:txBody>
          <a:bodyPr anchor="ctr">
            <a:normAutofit/>
          </a:bodyPr>
          <a:lstStyle>
            <a:lvl1pPr marL="0" indent="0">
              <a:buNone/>
              <a:defRPr sz="40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/>
          <p:cNvSpPr/>
          <p:nvPr userDrawn="1"/>
        </p:nvSpPr>
        <p:spPr bwMode="invGray">
          <a:xfrm>
            <a:off x="0" y="6096000"/>
            <a:ext cx="9144000" cy="46038"/>
          </a:xfrm>
          <a:prstGeom prst="rect">
            <a:avLst/>
          </a:prstGeom>
          <a:solidFill>
            <a:srgbClr val="FFCC00"/>
          </a:solidFill>
          <a:ln w="50800" cap="flat" cmpd="sng" algn="ctr">
            <a:solidFill>
              <a:srgbClr val="FFCC00"/>
            </a:solidFill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371600" y="381000"/>
            <a:ext cx="63448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prstClr val="white"/>
                </a:solidFill>
              </a:rPr>
              <a:t>What You Will Learn to Do</a:t>
            </a:r>
            <a:endParaRPr lang="en-US" sz="4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377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1"/>
            <a:ext cx="9144000" cy="4343399"/>
          </a:xfrm>
          <a:ln>
            <a:noFill/>
          </a:ln>
        </p:spPr>
        <p:txBody>
          <a:bodyPr/>
          <a:lstStyle>
            <a:lvl1pPr marL="742950" indent="-742950">
              <a:buFont typeface="+mj-lt"/>
              <a:buAutoNum type="arabicPeriod"/>
              <a:defRPr/>
            </a:lvl1pPr>
            <a:lvl2pPr marL="971550" indent="-514350">
              <a:buFont typeface="+mj-lt"/>
              <a:buAutoNum type="arabicPeriod"/>
              <a:defRPr/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/>
          <p:cNvSpPr/>
          <p:nvPr userDrawn="1"/>
        </p:nvSpPr>
        <p:spPr bwMode="invGray">
          <a:xfrm>
            <a:off x="0" y="6096000"/>
            <a:ext cx="9144000" cy="46038"/>
          </a:xfrm>
          <a:prstGeom prst="rect">
            <a:avLst/>
          </a:prstGeom>
          <a:solidFill>
            <a:srgbClr val="FFCC00"/>
          </a:solidFill>
          <a:ln w="50800" cap="flat" cmpd="sng" algn="ctr">
            <a:solidFill>
              <a:srgbClr val="FFCC00"/>
            </a:solidFill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371600" y="381000"/>
            <a:ext cx="26368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prstClr val="white"/>
                </a:solidFill>
              </a:rPr>
              <a:t>Objectives</a:t>
            </a:r>
            <a:endParaRPr lang="en-US" sz="4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858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erms Indic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371600" y="381000"/>
            <a:ext cx="25553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prstClr val="white"/>
                </a:solidFill>
              </a:rPr>
              <a:t>Key Terms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304800" y="1828800"/>
            <a:ext cx="8534400" cy="4648200"/>
          </a:xfrm>
          <a:prstGeom prst="rect">
            <a:avLst/>
          </a:prstGeom>
          <a:solidFill>
            <a:srgbClr val="00133A"/>
          </a:solidFill>
          <a:ln w="381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6" b="100000" l="0" r="100000">
                        <a14:foregroundMark x1="76000" y1="8393" x2="80000" y2="10179"/>
                        <a14:foregroundMark x1="80000" y1="11429" x2="84000" y2="24286"/>
                        <a14:foregroundMark x1="34000" y1="33036" x2="34000" y2="330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463800"/>
            <a:ext cx="1905000" cy="355600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4419600" y="4343400"/>
            <a:ext cx="2743200" cy="1066800"/>
          </a:xfrm>
          <a:noFill/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4400"/>
            </a:lvl1pPr>
          </a:lstStyle>
          <a:p>
            <a:pPr lvl="0"/>
            <a:r>
              <a:rPr lang="en-US" dirty="0" smtClean="0"/>
              <a:t>X-X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3926980" y="2819400"/>
            <a:ext cx="369302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4400" dirty="0" smtClean="0">
                <a:solidFill>
                  <a:prstClr val="white"/>
                </a:solidFill>
              </a:rPr>
              <a:t>CPS Key Term</a:t>
            </a:r>
          </a:p>
          <a:p>
            <a:pPr algn="ctr">
              <a:lnSpc>
                <a:spcPct val="125000"/>
              </a:lnSpc>
            </a:pPr>
            <a:r>
              <a:rPr lang="en-US" sz="4400" dirty="0" smtClean="0">
                <a:solidFill>
                  <a:prstClr val="white"/>
                </a:solidFill>
              </a:rPr>
              <a:t>Questions</a:t>
            </a:r>
            <a:endParaRPr lang="en-US" sz="4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944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erms Defini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371600" y="381000"/>
            <a:ext cx="25553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prstClr val="white"/>
                </a:solidFill>
              </a:rPr>
              <a:t>Key Terms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304800" y="1828800"/>
            <a:ext cx="8534400" cy="4648200"/>
          </a:xfrm>
          <a:prstGeom prst="rect">
            <a:avLst/>
          </a:prstGeom>
          <a:solidFill>
            <a:srgbClr val="00133A"/>
          </a:solidFill>
          <a:ln w="381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0" y="2057400"/>
            <a:ext cx="2115890" cy="3352800"/>
          </a:xfrm>
          <a:ln>
            <a:noFill/>
          </a:ln>
        </p:spPr>
        <p:txBody>
          <a:bodyPr lIns="182880" tIns="182880" rIns="182880" bIns="182880">
            <a:normAutofit/>
          </a:bodyPr>
          <a:lstStyle>
            <a:lvl1pPr>
              <a:lnSpc>
                <a:spcPct val="100000"/>
              </a:lnSpc>
              <a:spcAft>
                <a:spcPts val="1800"/>
              </a:spcAft>
              <a:buClr>
                <a:schemeClr val="bg1"/>
              </a:buClr>
              <a:defRPr sz="3200" u="none">
                <a:solidFill>
                  <a:srgbClr val="FFCC00"/>
                </a:solidFill>
              </a:defRPr>
            </a:lvl1pPr>
          </a:lstStyle>
          <a:p>
            <a:pPr lvl="0"/>
            <a:r>
              <a:rPr lang="en-US" dirty="0" smtClean="0"/>
              <a:t>Term 1 -</a:t>
            </a:r>
          </a:p>
          <a:p>
            <a:pPr lvl="0"/>
            <a:r>
              <a:rPr lang="en-US" dirty="0" smtClean="0"/>
              <a:t>Term 2 -</a:t>
            </a:r>
          </a:p>
          <a:p>
            <a:pPr lvl="0"/>
            <a:r>
              <a:rPr lang="en-US" dirty="0" smtClean="0"/>
              <a:t>Term 3 -</a:t>
            </a:r>
          </a:p>
          <a:p>
            <a:pPr lvl="0"/>
            <a:r>
              <a:rPr lang="en-US" dirty="0" smtClean="0"/>
              <a:t>Term 4 -</a:t>
            </a:r>
            <a:endParaRPr lang="en-US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649290" y="2057400"/>
            <a:ext cx="6037510" cy="3352800"/>
          </a:xfrm>
          <a:ln>
            <a:noFill/>
          </a:ln>
        </p:spPr>
        <p:txBody>
          <a:bodyPr lIns="0" tIns="182880" rIns="182880" bIns="182880">
            <a:normAutofit/>
          </a:bodyPr>
          <a:lstStyle>
            <a:lvl1pPr marL="0" indent="0">
              <a:lnSpc>
                <a:spcPct val="100000"/>
              </a:lnSpc>
              <a:spcAft>
                <a:spcPts val="1800"/>
              </a:spcAft>
              <a:buClr>
                <a:schemeClr val="bg1"/>
              </a:buClr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Definition 1</a:t>
            </a:r>
          </a:p>
          <a:p>
            <a:pPr lvl="0"/>
            <a:r>
              <a:rPr lang="en-US" dirty="0" smtClean="0"/>
              <a:t>Definition 2</a:t>
            </a:r>
          </a:p>
          <a:p>
            <a:pPr lvl="0"/>
            <a:r>
              <a:rPr lang="en-US" dirty="0" smtClean="0"/>
              <a:t>Definition 3</a:t>
            </a:r>
          </a:p>
          <a:p>
            <a:pPr lvl="0"/>
            <a:r>
              <a:rPr lang="en-US" dirty="0" smtClean="0"/>
              <a:t>Definition 4</a:t>
            </a:r>
          </a:p>
        </p:txBody>
      </p:sp>
    </p:spTree>
    <p:extLst>
      <p:ext uri="{BB962C8B-B14F-4D97-AF65-F5344CB8AC3E}">
        <p14:creationId xmlns:p14="http://schemas.microsoft.com/office/powerpoint/2010/main" val="269624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 To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1"/>
            <a:ext cx="9144000" cy="4343399"/>
          </a:xfrm>
          <a:ln>
            <a:noFill/>
          </a:ln>
        </p:spPr>
        <p:txBody>
          <a:bodyPr anchor="ctr">
            <a:normAutofit/>
          </a:bodyPr>
          <a:lstStyle>
            <a:lvl1pPr marL="0" indent="0">
              <a:buNone/>
              <a:defRPr sz="40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/>
          <p:cNvSpPr/>
          <p:nvPr userDrawn="1"/>
        </p:nvSpPr>
        <p:spPr bwMode="invGray">
          <a:xfrm>
            <a:off x="0" y="6096000"/>
            <a:ext cx="9144000" cy="46038"/>
          </a:xfrm>
          <a:prstGeom prst="rect">
            <a:avLst/>
          </a:prstGeom>
          <a:solidFill>
            <a:srgbClr val="FFCC00"/>
          </a:solidFill>
          <a:ln w="50800" cap="flat" cmpd="sng" algn="ctr">
            <a:solidFill>
              <a:srgbClr val="FFCC00"/>
            </a:solidFill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371600" y="381000"/>
            <a:ext cx="63448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What You Will Learn to Do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693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arm Up Question Indic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371600" y="381000"/>
            <a:ext cx="48964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prstClr val="white"/>
                </a:solidFill>
              </a:rPr>
              <a:t>Warm Up Questions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304800" y="1828800"/>
            <a:ext cx="8534400" cy="4648200"/>
          </a:xfrm>
          <a:prstGeom prst="rect">
            <a:avLst/>
          </a:prstGeom>
          <a:solidFill>
            <a:srgbClr val="00133A"/>
          </a:solidFill>
          <a:ln w="381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6" b="100000" l="0" r="100000">
                        <a14:foregroundMark x1="76000" y1="8393" x2="80000" y2="10179"/>
                        <a14:foregroundMark x1="80000" y1="11429" x2="84000" y2="24286"/>
                        <a14:foregroundMark x1="34000" y1="33036" x2="34000" y2="330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463800"/>
            <a:ext cx="1905000" cy="355600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4419600" y="4343400"/>
            <a:ext cx="2743200" cy="1066800"/>
          </a:xfrm>
          <a:noFill/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4400"/>
            </a:lvl1pPr>
          </a:lstStyle>
          <a:p>
            <a:pPr lvl="0"/>
            <a:r>
              <a:rPr lang="en-US" dirty="0" smtClean="0"/>
              <a:t>X-X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3926980" y="2819400"/>
            <a:ext cx="369302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4400" dirty="0" smtClean="0">
                <a:solidFill>
                  <a:prstClr val="white"/>
                </a:solidFill>
              </a:rPr>
              <a:t>CPS Lesson</a:t>
            </a:r>
          </a:p>
          <a:p>
            <a:pPr algn="ctr">
              <a:lnSpc>
                <a:spcPct val="125000"/>
              </a:lnSpc>
            </a:pPr>
            <a:r>
              <a:rPr lang="en-US" sz="4400" dirty="0" smtClean="0">
                <a:solidFill>
                  <a:prstClr val="white"/>
                </a:solidFill>
              </a:rPr>
              <a:t>Questions</a:t>
            </a:r>
            <a:endParaRPr lang="en-US" sz="4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184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 Que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371600" y="381000"/>
            <a:ext cx="44230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prstClr val="white"/>
                </a:solidFill>
              </a:rPr>
              <a:t>Opening Question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304800" y="1828800"/>
            <a:ext cx="4191000" cy="4495800"/>
          </a:xfrm>
        </p:spPr>
        <p:txBody>
          <a:bodyPr lIns="274320" tIns="274320" rIns="274320" bIns="274320" anchor="ctr">
            <a:normAutofit/>
          </a:bodyPr>
          <a:lstStyle>
            <a:lvl1pPr marL="0" indent="0">
              <a:buNone/>
              <a:defRPr sz="3600" baseline="0"/>
            </a:lvl1pPr>
          </a:lstStyle>
          <a:p>
            <a:pPr lvl="0"/>
            <a:r>
              <a:rPr lang="en-US" dirty="0" smtClean="0"/>
              <a:t>Text for opening question here…</a:t>
            </a:r>
          </a:p>
        </p:txBody>
      </p:sp>
      <p:pic>
        <p:nvPicPr>
          <p:cNvPr id="9" name="Picture 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713" y="1752600"/>
            <a:ext cx="4103687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>
            <a:spLocks noChangeArrowheads="1"/>
          </p:cNvSpPr>
          <p:nvPr userDrawn="1"/>
        </p:nvSpPr>
        <p:spPr bwMode="auto">
          <a:xfrm>
            <a:off x="66675" y="6343650"/>
            <a:ext cx="51530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rgbClr val="100C20"/>
                </a:solidFill>
              </a:rPr>
              <a:t>(Use CPS “Pick a Student” for this question.)</a:t>
            </a:r>
          </a:p>
        </p:txBody>
      </p:sp>
      <p:sp>
        <p:nvSpPr>
          <p:cNvPr id="11" name="Bent-Up Arrow 10"/>
          <p:cNvSpPr/>
          <p:nvPr userDrawn="1"/>
        </p:nvSpPr>
        <p:spPr>
          <a:xfrm rot="10800000" flipH="1">
            <a:off x="5029200" y="6505605"/>
            <a:ext cx="552451" cy="342870"/>
          </a:xfrm>
          <a:prstGeom prst="bentUpArrow">
            <a:avLst/>
          </a:prstGeom>
          <a:solidFill>
            <a:srgbClr val="FFCC00"/>
          </a:solidFill>
          <a:ln w="3175">
            <a:solidFill>
              <a:srgbClr val="0013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113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eck On Learning Indic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371600" y="381000"/>
            <a:ext cx="70135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prstClr val="white"/>
                </a:solidFill>
              </a:rPr>
              <a:t>Check On Learning Questions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304800" y="1828800"/>
            <a:ext cx="8534400" cy="4648200"/>
          </a:xfrm>
          <a:prstGeom prst="rect">
            <a:avLst/>
          </a:prstGeom>
          <a:solidFill>
            <a:srgbClr val="00133A"/>
          </a:solidFill>
          <a:ln w="381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6" b="100000" l="0" r="100000">
                        <a14:foregroundMark x1="76000" y1="8393" x2="80000" y2="10179"/>
                        <a14:foregroundMark x1="80000" y1="11429" x2="84000" y2="24286"/>
                        <a14:foregroundMark x1="34000" y1="33036" x2="34000" y2="330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463800"/>
            <a:ext cx="1905000" cy="355600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4419600" y="4343400"/>
            <a:ext cx="2743200" cy="1066800"/>
          </a:xfrm>
          <a:noFill/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4400"/>
            </a:lvl1pPr>
          </a:lstStyle>
          <a:p>
            <a:pPr lvl="0"/>
            <a:r>
              <a:rPr lang="en-US" dirty="0" smtClean="0"/>
              <a:t>X-X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3926980" y="2819400"/>
            <a:ext cx="369302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4400" dirty="0" smtClean="0">
                <a:solidFill>
                  <a:prstClr val="white"/>
                </a:solidFill>
              </a:rPr>
              <a:t>CPS Lesson</a:t>
            </a:r>
          </a:p>
          <a:p>
            <a:pPr algn="ctr">
              <a:lnSpc>
                <a:spcPct val="125000"/>
              </a:lnSpc>
            </a:pPr>
            <a:r>
              <a:rPr lang="en-US" sz="4400" dirty="0" smtClean="0">
                <a:solidFill>
                  <a:prstClr val="white"/>
                </a:solidFill>
              </a:rPr>
              <a:t>Question</a:t>
            </a:r>
            <a:endParaRPr lang="en-US" sz="4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57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Question Indic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371600" y="381000"/>
            <a:ext cx="43397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prstClr val="white"/>
                </a:solidFill>
              </a:rPr>
              <a:t>Closing Questions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304800" y="1828800"/>
            <a:ext cx="8534400" cy="4648200"/>
          </a:xfrm>
          <a:prstGeom prst="rect">
            <a:avLst/>
          </a:prstGeom>
          <a:solidFill>
            <a:srgbClr val="00133A"/>
          </a:solidFill>
          <a:ln w="381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6" b="100000" l="0" r="100000">
                        <a14:foregroundMark x1="76000" y1="8393" x2="80000" y2="10179"/>
                        <a14:foregroundMark x1="80000" y1="11429" x2="84000" y2="24286"/>
                        <a14:foregroundMark x1="34000" y1="33036" x2="34000" y2="330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463800"/>
            <a:ext cx="1905000" cy="355600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4419600" y="4343400"/>
            <a:ext cx="2743200" cy="1066800"/>
          </a:xfrm>
          <a:noFill/>
          <a:ln>
            <a:noFill/>
          </a:ln>
        </p:spPr>
        <p:txBody>
          <a:bodyPr>
            <a:noAutofit/>
          </a:bodyPr>
          <a:lstStyle>
            <a:lvl1pPr marL="0" indent="0" algn="ctr">
              <a:buNone/>
              <a:defRPr sz="4400"/>
            </a:lvl1pPr>
          </a:lstStyle>
          <a:p>
            <a:pPr lvl="0"/>
            <a:r>
              <a:rPr lang="en-US" dirty="0" smtClean="0"/>
              <a:t>X-X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3926980" y="2819400"/>
            <a:ext cx="369302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4400" dirty="0" smtClean="0">
                <a:solidFill>
                  <a:prstClr val="white"/>
                </a:solidFill>
              </a:rPr>
              <a:t>CPS Lesson</a:t>
            </a:r>
          </a:p>
          <a:p>
            <a:pPr algn="ctr">
              <a:lnSpc>
                <a:spcPct val="125000"/>
              </a:lnSpc>
            </a:pPr>
            <a:r>
              <a:rPr lang="en-US" sz="4400" dirty="0" smtClean="0">
                <a:solidFill>
                  <a:prstClr val="white"/>
                </a:solidFill>
              </a:rPr>
              <a:t>Questions</a:t>
            </a:r>
            <a:endParaRPr lang="en-US" sz="4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07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 Que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371600" y="381000"/>
            <a:ext cx="413997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prstClr val="white"/>
                </a:solidFill>
              </a:rPr>
              <a:t>Review Question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304800" y="1828800"/>
            <a:ext cx="4191000" cy="4495800"/>
          </a:xfrm>
        </p:spPr>
        <p:txBody>
          <a:bodyPr lIns="274320" tIns="274320" rIns="274320" bIns="274320" anchor="ctr">
            <a:normAutofit/>
          </a:bodyPr>
          <a:lstStyle>
            <a:lvl1pPr marL="0" indent="0">
              <a:buNone/>
              <a:defRPr sz="3600" baseline="0"/>
            </a:lvl1pPr>
          </a:lstStyle>
          <a:p>
            <a:pPr lvl="0"/>
            <a:r>
              <a:rPr lang="en-US" dirty="0" smtClean="0"/>
              <a:t>Text for review question here…</a:t>
            </a:r>
          </a:p>
        </p:txBody>
      </p:sp>
      <p:pic>
        <p:nvPicPr>
          <p:cNvPr id="9" name="Picture 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713" y="1752600"/>
            <a:ext cx="4103687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>
            <a:spLocks noChangeArrowheads="1"/>
          </p:cNvSpPr>
          <p:nvPr userDrawn="1"/>
        </p:nvSpPr>
        <p:spPr bwMode="auto">
          <a:xfrm>
            <a:off x="66675" y="6343650"/>
            <a:ext cx="51530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rgbClr val="100C20"/>
                </a:solidFill>
              </a:rPr>
              <a:t>(Use CPS “Pick a Student” for this question.)</a:t>
            </a:r>
          </a:p>
        </p:txBody>
      </p:sp>
      <p:sp>
        <p:nvSpPr>
          <p:cNvPr id="11" name="Bent-Up Arrow 10"/>
          <p:cNvSpPr/>
          <p:nvPr userDrawn="1"/>
        </p:nvSpPr>
        <p:spPr>
          <a:xfrm rot="10800000" flipH="1">
            <a:off x="5029200" y="6505605"/>
            <a:ext cx="552451" cy="342870"/>
          </a:xfrm>
          <a:prstGeom prst="bentUpArrow">
            <a:avLst/>
          </a:prstGeom>
          <a:solidFill>
            <a:srgbClr val="FFCC00"/>
          </a:solidFill>
          <a:ln w="3175">
            <a:solidFill>
              <a:srgbClr val="0013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136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52401" y="1757855"/>
            <a:ext cx="8823432" cy="4953000"/>
          </a:xfrm>
          <a:prstGeom prst="rect">
            <a:avLst/>
          </a:prstGeom>
          <a:solidFill>
            <a:srgbClr val="00133A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1447800" y="152400"/>
            <a:ext cx="7315200" cy="609600"/>
          </a:xfrm>
          <a:noFill/>
          <a:ln>
            <a:noFill/>
          </a:ln>
        </p:spPr>
        <p:txBody>
          <a:bodyPr lIns="0" tIns="0" rIns="0" bIns="0"/>
          <a:lstStyle>
            <a:lvl1pPr marL="0" indent="0">
              <a:buNone/>
              <a:defRPr b="1" baseline="0"/>
            </a:lvl1pPr>
          </a:lstStyle>
          <a:p>
            <a:pPr lvl="0"/>
            <a:r>
              <a:rPr lang="en-US" dirty="0" smtClean="0"/>
              <a:t>NJROTC and Your Future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1447800" y="762000"/>
            <a:ext cx="5410200" cy="609600"/>
          </a:xfrm>
          <a:noFill/>
          <a:ln>
            <a:noFill/>
          </a:ln>
        </p:spPr>
        <p:txBody>
          <a:bodyPr lIns="0" tIns="0" rIns="0" bIns="0">
            <a:normAutofit/>
          </a:bodyPr>
          <a:lstStyle>
            <a:lvl1pPr marL="0" indent="0">
              <a:buNone/>
              <a:defRPr sz="3200" b="1">
                <a:solidFill>
                  <a:srgbClr val="FFC000"/>
                </a:solidFill>
              </a:defRPr>
            </a:lvl1pPr>
          </a:lstStyle>
          <a:p>
            <a:pPr lvl="0"/>
            <a:r>
              <a:rPr lang="en-US" dirty="0" smtClean="0"/>
              <a:t>National Defense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357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371600" y="381000"/>
            <a:ext cx="28008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prstClr val="white"/>
                </a:solidFill>
              </a:rPr>
              <a:t>Questions?</a:t>
            </a:r>
            <a:endParaRPr lang="en-US" sz="4400" b="1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640" y="1823112"/>
            <a:ext cx="6553200" cy="4800600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1230576" y="1786762"/>
            <a:ext cx="6694224" cy="4884248"/>
          </a:xfrm>
          <a:prstGeom prst="rect">
            <a:avLst/>
          </a:prstGeom>
          <a:noFill/>
          <a:ln w="571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394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right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invGray">
          <a:xfrm>
            <a:off x="0" y="6048375"/>
            <a:ext cx="9144000" cy="46038"/>
          </a:xfrm>
          <a:prstGeom prst="rect">
            <a:avLst/>
          </a:prstGeom>
          <a:solidFill>
            <a:srgbClr val="FFCC00"/>
          </a:solidFill>
          <a:ln w="50800" cap="flat" cmpd="sng" algn="ctr">
            <a:solidFill>
              <a:srgbClr val="FFCC00"/>
            </a:solidFill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371600" y="381000"/>
            <a:ext cx="53757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prstClr val="white"/>
                </a:solidFill>
              </a:rPr>
              <a:t>Copyright Information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1752600"/>
            <a:ext cx="9144000" cy="4191000"/>
          </a:xfrm>
          <a:prstGeom prst="rect">
            <a:avLst/>
          </a:prstGeom>
          <a:solidFill>
            <a:srgbClr val="001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304800" y="2405152"/>
            <a:ext cx="85344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2425">
              <a:spcAft>
                <a:spcPts val="1200"/>
              </a:spcAft>
              <a:buFont typeface="Wingdings 2" pitchFamily="18" charset="2"/>
              <a:buNone/>
              <a:defRPr/>
            </a:pPr>
            <a:r>
              <a:rPr lang="en-US" sz="3600" b="1" dirty="0" smtClean="0">
                <a:solidFill>
                  <a:prstClr val="white"/>
                </a:solidFill>
              </a:rPr>
              <a:t>Images in this lesson were taken from: </a:t>
            </a:r>
          </a:p>
          <a:p>
            <a:pPr marL="1087438" lvl="2" indent="-320675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US" sz="3200" dirty="0" smtClean="0">
                <a:solidFill>
                  <a:prstClr val="white"/>
                </a:solidFill>
              </a:rPr>
              <a:t>Microsoft</a:t>
            </a:r>
            <a:r>
              <a:rPr lang="en-US" sz="3200" baseline="30000" dirty="0" smtClean="0">
                <a:solidFill>
                  <a:prstClr val="white"/>
                </a:solidFill>
              </a:rPr>
              <a:t>©</a:t>
            </a:r>
            <a:r>
              <a:rPr lang="en-US" sz="3200" dirty="0" smtClean="0">
                <a:solidFill>
                  <a:prstClr val="white"/>
                </a:solidFill>
              </a:rPr>
              <a:t> Clip Art Gallery</a:t>
            </a:r>
          </a:p>
          <a:p>
            <a:pPr marL="1087438" lvl="2" indent="-320675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en-US" sz="3200" dirty="0" smtClean="0">
                <a:solidFill>
                  <a:prstClr val="white"/>
                </a:solidFill>
              </a:rPr>
              <a:t>NJROTC Curriculum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85800" y="4581525"/>
            <a:ext cx="8153400" cy="1108075"/>
          </a:xfrm>
          <a:noFill/>
          <a:ln>
            <a:noFill/>
          </a:ln>
        </p:spPr>
        <p:txBody>
          <a:bodyPr>
            <a:normAutofit/>
          </a:bodyPr>
          <a:lstStyle>
            <a:lvl1pPr>
              <a:defRPr sz="32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0955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2964B000-1AE4-4C7B-B7BC-3756D5FA85E3}" type="datetimeFigureOut">
              <a:rPr lang="en-US" smtClean="0">
                <a:solidFill>
                  <a:prstClr val="black"/>
                </a:solidFill>
              </a:rPr>
              <a:pPr/>
              <a:t>5/18/2017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6FB7F-EE5B-45C5-B599-7E5CA0C4516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7797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P Vocab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2459036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3200399"/>
            <a:ext cx="7753350" cy="2976563"/>
          </a:xfrm>
        </p:spPr>
        <p:txBody>
          <a:bodyPr/>
          <a:lstStyle>
            <a:lvl1pPr indent="-640080">
              <a:buClr>
                <a:srgbClr val="FFFF00"/>
              </a:buClr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629400" y="6553200"/>
            <a:ext cx="2514600" cy="304800"/>
          </a:xfrm>
        </p:spPr>
        <p:txBody>
          <a:bodyPr>
            <a:noAutofit/>
          </a:bodyPr>
          <a:lstStyle>
            <a:lvl1pPr marL="0" indent="0" algn="r">
              <a:buNone/>
              <a:defRPr sz="1800"/>
            </a:lvl1pPr>
          </a:lstStyle>
          <a:p>
            <a:r>
              <a:rPr lang="en-US" dirty="0" smtClean="0"/>
              <a:t>(Question Code)</a:t>
            </a:r>
          </a:p>
        </p:txBody>
      </p:sp>
      <p:pic>
        <p:nvPicPr>
          <p:cNvPr id="7" name="Picture 6">
            <a:hlinkClick r:id="rId2" action="ppaction://hlinksldjump"/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262" y="6417662"/>
            <a:ext cx="438538" cy="43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729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1"/>
            <a:ext cx="9144000" cy="4343399"/>
          </a:xfrm>
          <a:ln>
            <a:noFill/>
          </a:ln>
        </p:spPr>
        <p:txBody>
          <a:bodyPr/>
          <a:lstStyle>
            <a:lvl1pPr marL="742950" indent="-742950">
              <a:buFont typeface="+mj-lt"/>
              <a:buAutoNum type="arabicPeriod"/>
              <a:defRPr/>
            </a:lvl1pPr>
            <a:lvl2pPr marL="971550" indent="-514350">
              <a:buFont typeface="+mj-lt"/>
              <a:buAutoNum type="arabicPeriod"/>
              <a:defRPr/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/>
          <p:cNvSpPr/>
          <p:nvPr userDrawn="1"/>
        </p:nvSpPr>
        <p:spPr bwMode="invGray">
          <a:xfrm>
            <a:off x="0" y="6096000"/>
            <a:ext cx="9144000" cy="46038"/>
          </a:xfrm>
          <a:prstGeom prst="rect">
            <a:avLst/>
          </a:prstGeom>
          <a:solidFill>
            <a:srgbClr val="FFCC00"/>
          </a:solidFill>
          <a:ln w="50800" cap="flat" cmpd="sng" algn="ctr">
            <a:solidFill>
              <a:srgbClr val="FFCC00"/>
            </a:solidFill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371600" y="381000"/>
            <a:ext cx="26368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Objectives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395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P Lesson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2459036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3200399"/>
            <a:ext cx="7753350" cy="2976563"/>
          </a:xfrm>
        </p:spPr>
        <p:txBody>
          <a:bodyPr/>
          <a:lstStyle>
            <a:lvl1pPr indent="-640080">
              <a:buClr>
                <a:srgbClr val="FFFF00"/>
              </a:buClr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629400" y="6553200"/>
            <a:ext cx="2514600" cy="304800"/>
          </a:xfrm>
        </p:spPr>
        <p:txBody>
          <a:bodyPr>
            <a:noAutofit/>
          </a:bodyPr>
          <a:lstStyle>
            <a:lvl1pPr marL="0" indent="0" algn="r">
              <a:buNone/>
              <a:defRPr sz="1800"/>
            </a:lvl1pPr>
          </a:lstStyle>
          <a:p>
            <a:r>
              <a:rPr lang="en-US" dirty="0" smtClean="0"/>
              <a:t>(Question Code)</a:t>
            </a:r>
          </a:p>
        </p:txBody>
      </p:sp>
    </p:spTree>
    <p:extLst>
      <p:ext uri="{BB962C8B-B14F-4D97-AF65-F5344CB8AC3E}">
        <p14:creationId xmlns:p14="http://schemas.microsoft.com/office/powerpoint/2010/main" val="41711319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2964B000-1AE4-4C7B-B7BC-3756D5FA85E3}" type="datetimeFigureOut">
              <a:rPr lang="en-US" smtClean="0">
                <a:solidFill>
                  <a:prstClr val="black"/>
                </a:solidFill>
              </a:rPr>
              <a:pPr/>
              <a:t>5/18/2017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6FB7F-EE5B-45C5-B599-7E5CA0C4516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0120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P Vocab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2459036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3200399"/>
            <a:ext cx="7753350" cy="2976563"/>
          </a:xfrm>
        </p:spPr>
        <p:txBody>
          <a:bodyPr/>
          <a:lstStyle>
            <a:lvl1pPr indent="-640080">
              <a:buClr>
                <a:srgbClr val="FFFF00"/>
              </a:buClr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629400" y="6553200"/>
            <a:ext cx="2514600" cy="304800"/>
          </a:xfrm>
        </p:spPr>
        <p:txBody>
          <a:bodyPr>
            <a:noAutofit/>
          </a:bodyPr>
          <a:lstStyle>
            <a:lvl1pPr marL="0" indent="0" algn="r">
              <a:buNone/>
              <a:defRPr sz="1800"/>
            </a:lvl1pPr>
          </a:lstStyle>
          <a:p>
            <a:r>
              <a:rPr lang="en-US" dirty="0" smtClean="0"/>
              <a:t>(Question Code)</a:t>
            </a:r>
          </a:p>
        </p:txBody>
      </p:sp>
      <p:pic>
        <p:nvPicPr>
          <p:cNvPr id="7" name="Picture 6">
            <a:hlinkClick r:id="rId2" action="ppaction://hlinksldjump"/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262" y="6417662"/>
            <a:ext cx="438538" cy="43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6196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P Lesson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2459036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3200399"/>
            <a:ext cx="7753350" cy="2976563"/>
          </a:xfrm>
        </p:spPr>
        <p:txBody>
          <a:bodyPr/>
          <a:lstStyle>
            <a:lvl1pPr indent="-640080">
              <a:buClr>
                <a:srgbClr val="FFFF00"/>
              </a:buClr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629400" y="6553200"/>
            <a:ext cx="2514600" cy="304800"/>
          </a:xfrm>
        </p:spPr>
        <p:txBody>
          <a:bodyPr>
            <a:noAutofit/>
          </a:bodyPr>
          <a:lstStyle>
            <a:lvl1pPr marL="0" indent="0" algn="r">
              <a:buNone/>
              <a:defRPr sz="1800"/>
            </a:lvl1pPr>
          </a:lstStyle>
          <a:p>
            <a:r>
              <a:rPr lang="en-US" dirty="0" smtClean="0"/>
              <a:t>(Question Code)</a:t>
            </a:r>
          </a:p>
        </p:txBody>
      </p:sp>
    </p:spTree>
    <p:extLst>
      <p:ext uri="{BB962C8B-B14F-4D97-AF65-F5344CB8AC3E}">
        <p14:creationId xmlns:p14="http://schemas.microsoft.com/office/powerpoint/2010/main" val="11503095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2964B000-1AE4-4C7B-B7BC-3756D5FA85E3}" type="datetimeFigureOut">
              <a:rPr lang="en-US" smtClean="0">
                <a:solidFill>
                  <a:prstClr val="black"/>
                </a:solidFill>
              </a:rPr>
              <a:pPr/>
              <a:t>5/18/2017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6FB7F-EE5B-45C5-B599-7E5CA0C4516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0425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P Vocab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2459036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3200399"/>
            <a:ext cx="7753350" cy="2976563"/>
          </a:xfrm>
        </p:spPr>
        <p:txBody>
          <a:bodyPr/>
          <a:lstStyle>
            <a:lvl1pPr indent="-640080">
              <a:buClr>
                <a:srgbClr val="FFFF00"/>
              </a:buClr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629400" y="6553200"/>
            <a:ext cx="2514600" cy="304800"/>
          </a:xfrm>
        </p:spPr>
        <p:txBody>
          <a:bodyPr>
            <a:noAutofit/>
          </a:bodyPr>
          <a:lstStyle>
            <a:lvl1pPr marL="0" indent="0" algn="r">
              <a:buNone/>
              <a:defRPr sz="1800"/>
            </a:lvl1pPr>
          </a:lstStyle>
          <a:p>
            <a:r>
              <a:rPr lang="en-US" dirty="0" smtClean="0"/>
              <a:t>(Question Code)</a:t>
            </a:r>
          </a:p>
        </p:txBody>
      </p:sp>
      <p:pic>
        <p:nvPicPr>
          <p:cNvPr id="7" name="Picture 2" descr="https://cdn3.iconfinder.com/data/icons/award-and-trohpy/78/Award_ribbon_cup-05-512.png"/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612" y="6435634"/>
            <a:ext cx="341297" cy="413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462" y="6417662"/>
            <a:ext cx="438538" cy="43853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5" t="3334" r="3332" b="18889"/>
          <a:stretch/>
        </p:blipFill>
        <p:spPr>
          <a:xfrm>
            <a:off x="2479765" y="6435634"/>
            <a:ext cx="474617" cy="41627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51810" y="6426927"/>
            <a:ext cx="377190" cy="42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1315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P Lesson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2459036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3200399"/>
            <a:ext cx="7753350" cy="2976563"/>
          </a:xfrm>
        </p:spPr>
        <p:txBody>
          <a:bodyPr/>
          <a:lstStyle>
            <a:lvl1pPr indent="-640080">
              <a:buClr>
                <a:srgbClr val="FFFF00"/>
              </a:buClr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629400" y="6553200"/>
            <a:ext cx="2514600" cy="304800"/>
          </a:xfrm>
        </p:spPr>
        <p:txBody>
          <a:bodyPr>
            <a:noAutofit/>
          </a:bodyPr>
          <a:lstStyle>
            <a:lvl1pPr marL="0" indent="0" algn="r">
              <a:buNone/>
              <a:defRPr sz="1800"/>
            </a:lvl1pPr>
          </a:lstStyle>
          <a:p>
            <a:r>
              <a:rPr lang="en-US" dirty="0" smtClean="0"/>
              <a:t>(Question Code)</a:t>
            </a:r>
          </a:p>
        </p:txBody>
      </p:sp>
      <p:pic>
        <p:nvPicPr>
          <p:cNvPr id="7" name="Picture 2" descr="https://cdn3.iconfinder.com/data/icons/award-and-trohpy/78/Award_ribbon_cup-05-512.png"/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612" y="6435634"/>
            <a:ext cx="341297" cy="413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03819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P Opening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2459036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3200399"/>
            <a:ext cx="7753350" cy="2976563"/>
          </a:xfrm>
        </p:spPr>
        <p:txBody>
          <a:bodyPr/>
          <a:lstStyle>
            <a:lvl1pPr indent="-640080">
              <a:buClr>
                <a:srgbClr val="FFFF00"/>
              </a:buClr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629400" y="6553200"/>
            <a:ext cx="2514600" cy="304800"/>
          </a:xfrm>
        </p:spPr>
        <p:txBody>
          <a:bodyPr>
            <a:noAutofit/>
          </a:bodyPr>
          <a:lstStyle>
            <a:lvl1pPr marL="0" indent="0" algn="r">
              <a:buNone/>
              <a:defRPr sz="1800"/>
            </a:lvl1pPr>
          </a:lstStyle>
          <a:p>
            <a:r>
              <a:rPr lang="en-US" dirty="0" smtClean="0"/>
              <a:t>(Question Code)</a:t>
            </a:r>
          </a:p>
        </p:txBody>
      </p:sp>
    </p:spTree>
    <p:extLst>
      <p:ext uri="{BB962C8B-B14F-4D97-AF65-F5344CB8AC3E}">
        <p14:creationId xmlns:p14="http://schemas.microsoft.com/office/powerpoint/2010/main" val="4369786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2964B000-1AE4-4C7B-B7BC-3756D5FA85E3}" type="datetimeFigureOut">
              <a:rPr lang="en-US" smtClean="0">
                <a:solidFill>
                  <a:prstClr val="black"/>
                </a:solidFill>
              </a:rPr>
              <a:pPr/>
              <a:t>5/18/2017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6FB7F-EE5B-45C5-B599-7E5CA0C4516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1646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P Vocab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2459036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3200399"/>
            <a:ext cx="7753350" cy="2976563"/>
          </a:xfrm>
        </p:spPr>
        <p:txBody>
          <a:bodyPr/>
          <a:lstStyle>
            <a:lvl1pPr indent="-640080">
              <a:buClr>
                <a:srgbClr val="FFFF00"/>
              </a:buClr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629400" y="6553200"/>
            <a:ext cx="2514600" cy="304800"/>
          </a:xfrm>
        </p:spPr>
        <p:txBody>
          <a:bodyPr>
            <a:noAutofit/>
          </a:bodyPr>
          <a:lstStyle>
            <a:lvl1pPr marL="0" indent="0" algn="r">
              <a:buNone/>
              <a:defRPr sz="1800"/>
            </a:lvl1pPr>
          </a:lstStyle>
          <a:p>
            <a:r>
              <a:rPr lang="en-US" dirty="0" smtClean="0"/>
              <a:t>(Question Code)</a:t>
            </a:r>
          </a:p>
        </p:txBody>
      </p:sp>
      <p:pic>
        <p:nvPicPr>
          <p:cNvPr id="8" name="Picture 7">
            <a:hlinkClick r:id="" action="ppaction://noaction"/>
          </p:cNvPr>
          <p:cNvPicPr>
            <a:picLocks noChangeAspect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462" y="6417662"/>
            <a:ext cx="438538" cy="438538"/>
          </a:xfrm>
          <a:prstGeom prst="rect">
            <a:avLst/>
          </a:prstGeom>
        </p:spPr>
      </p:pic>
      <p:pic>
        <p:nvPicPr>
          <p:cNvPr id="9" name="Picture 2" descr="https://cdn3.iconfinder.com/data/icons/award-and-trohpy/78/Award_ribbon_cup-05-512.png">
            <a:hlinkClick r:id="" action="ppaction://noaction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467636"/>
            <a:ext cx="301782" cy="38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903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erms Indic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371600" y="381000"/>
            <a:ext cx="25553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Key Terms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304800" y="1828800"/>
            <a:ext cx="8534400" cy="4648200"/>
          </a:xfrm>
          <a:prstGeom prst="rect">
            <a:avLst/>
          </a:prstGeom>
          <a:solidFill>
            <a:srgbClr val="00133A"/>
          </a:solidFill>
          <a:ln w="381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6" b="100000" l="0" r="100000">
                        <a14:foregroundMark x1="76000" y1="8393" x2="80000" y2="10179"/>
                        <a14:foregroundMark x1="80000" y1="11429" x2="84000" y2="24286"/>
                        <a14:foregroundMark x1="34000" y1="33036" x2="34000" y2="330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463800"/>
            <a:ext cx="1905000" cy="3556000"/>
          </a:xfrm>
          <a:prstGeom prst="rect">
            <a:avLst/>
          </a:prstGeom>
        </p:spPr>
      </p:pic>
      <p:sp>
        <p:nvSpPr>
          <p:cNvPr id="7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4114800" y="2971800"/>
            <a:ext cx="4114800" cy="2362200"/>
          </a:xfrm>
          <a:noFill/>
          <a:ln>
            <a:noFill/>
          </a:ln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Aft>
                <a:spcPts val="600"/>
              </a:spcAft>
              <a:buNone/>
              <a:defRPr sz="4400"/>
            </a:lvl1pPr>
          </a:lstStyle>
          <a:p>
            <a:pPr algn="ctr">
              <a:lnSpc>
                <a:spcPct val="125000"/>
              </a:lnSpc>
            </a:pPr>
            <a:r>
              <a:rPr lang="en-US" sz="4400" b="0" dirty="0" smtClean="0">
                <a:solidFill>
                  <a:schemeClr val="bg1"/>
                </a:solidFill>
              </a:rPr>
              <a:t>CPS Lesson Questions </a:t>
            </a:r>
            <a:r>
              <a:rPr lang="en-US" dirty="0" smtClean="0"/>
              <a:t>X-X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448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P Lesson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2459036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3200399"/>
            <a:ext cx="7753350" cy="2976563"/>
          </a:xfrm>
        </p:spPr>
        <p:txBody>
          <a:bodyPr/>
          <a:lstStyle>
            <a:lvl1pPr indent="-640080">
              <a:buClr>
                <a:srgbClr val="FFFF00"/>
              </a:buClr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629400" y="6553200"/>
            <a:ext cx="2514600" cy="304800"/>
          </a:xfrm>
        </p:spPr>
        <p:txBody>
          <a:bodyPr>
            <a:noAutofit/>
          </a:bodyPr>
          <a:lstStyle>
            <a:lvl1pPr marL="0" indent="0" algn="r">
              <a:buNone/>
              <a:defRPr sz="1800"/>
            </a:lvl1pPr>
          </a:lstStyle>
          <a:p>
            <a:r>
              <a:rPr lang="en-US" dirty="0" smtClean="0"/>
              <a:t>(Question Code)</a:t>
            </a:r>
          </a:p>
        </p:txBody>
      </p:sp>
      <p:pic>
        <p:nvPicPr>
          <p:cNvPr id="5" name="Picture 2" descr="https://cdn3.iconfinder.com/data/icons/award-and-trohpy/78/Award_ribbon_cup-05-512.png">
            <a:hlinkClick r:id="" action="ppaction://noaction"/>
          </p:cNvPr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467636"/>
            <a:ext cx="301782" cy="38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485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2964B000-1AE4-4C7B-B7BC-3756D5FA85E3}" type="datetimeFigureOut">
              <a:rPr lang="en-US" smtClean="0">
                <a:solidFill>
                  <a:prstClr val="black"/>
                </a:solidFill>
              </a:rPr>
              <a:pPr/>
              <a:t>5/18/2017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6FB7F-EE5B-45C5-B599-7E5CA0C4516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8546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2964B000-1AE4-4C7B-B7BC-3756D5FA85E3}" type="datetimeFigureOut">
              <a:rPr lang="en-US" smtClean="0">
                <a:solidFill>
                  <a:prstClr val="black"/>
                </a:solidFill>
              </a:rPr>
              <a:pPr/>
              <a:t>5/18/2017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6FB7F-EE5B-45C5-B599-7E5CA0C4516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3319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P Vocab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2459036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3200399"/>
            <a:ext cx="7753350" cy="2976563"/>
          </a:xfrm>
        </p:spPr>
        <p:txBody>
          <a:bodyPr/>
          <a:lstStyle>
            <a:lvl1pPr indent="-640080">
              <a:buClr>
                <a:srgbClr val="FFFF00"/>
              </a:buClr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629400" y="6553200"/>
            <a:ext cx="2514600" cy="304800"/>
          </a:xfrm>
        </p:spPr>
        <p:txBody>
          <a:bodyPr>
            <a:noAutofit/>
          </a:bodyPr>
          <a:lstStyle>
            <a:lvl1pPr marL="0" indent="0" algn="r">
              <a:buNone/>
              <a:defRPr sz="1800"/>
            </a:lvl1pPr>
          </a:lstStyle>
          <a:p>
            <a:r>
              <a:rPr lang="en-US" dirty="0" smtClean="0"/>
              <a:t>(Question Code)</a:t>
            </a:r>
          </a:p>
        </p:txBody>
      </p:sp>
      <p:pic>
        <p:nvPicPr>
          <p:cNvPr id="7" name="Picture 6">
            <a:hlinkClick r:id="" action="ppaction://noaction"/>
          </p:cNvPr>
          <p:cNvPicPr>
            <a:picLocks noChangeAspect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462" y="6417662"/>
            <a:ext cx="438538" cy="438538"/>
          </a:xfrm>
          <a:prstGeom prst="rect">
            <a:avLst/>
          </a:prstGeom>
        </p:spPr>
      </p:pic>
      <p:pic>
        <p:nvPicPr>
          <p:cNvPr id="12290" name="Picture 2" descr="https://cdn3.iconfinder.com/data/icons/award-and-trohpy/78/Award_ribbon_cup-05-512.png">
            <a:hlinkClick r:id="" action="ppaction://noaction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467636"/>
            <a:ext cx="301782" cy="38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02773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P Lesson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2459036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3200399"/>
            <a:ext cx="7753350" cy="2976563"/>
          </a:xfrm>
        </p:spPr>
        <p:txBody>
          <a:bodyPr/>
          <a:lstStyle>
            <a:lvl1pPr indent="-640080">
              <a:buClr>
                <a:srgbClr val="FFFF00"/>
              </a:buClr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629400" y="6553200"/>
            <a:ext cx="2514600" cy="304800"/>
          </a:xfrm>
        </p:spPr>
        <p:txBody>
          <a:bodyPr>
            <a:noAutofit/>
          </a:bodyPr>
          <a:lstStyle>
            <a:lvl1pPr marL="0" indent="0" algn="r">
              <a:buNone/>
              <a:defRPr sz="1800"/>
            </a:lvl1pPr>
          </a:lstStyle>
          <a:p>
            <a:r>
              <a:rPr lang="en-US" dirty="0" smtClean="0"/>
              <a:t>(Question Code)</a:t>
            </a:r>
          </a:p>
        </p:txBody>
      </p:sp>
      <p:pic>
        <p:nvPicPr>
          <p:cNvPr id="7" name="Picture 2" descr="https://cdn3.iconfinder.com/data/icons/award-and-trohpy/78/Award_ribbon_cup-05-512.png">
            <a:hlinkClick r:id="" action="ppaction://noaction"/>
          </p:cNvPr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467636"/>
            <a:ext cx="301782" cy="38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5104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P Lesson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2459036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3200399"/>
            <a:ext cx="7753350" cy="2976563"/>
          </a:xfrm>
        </p:spPr>
        <p:txBody>
          <a:bodyPr/>
          <a:lstStyle>
            <a:lvl1pPr indent="-640080">
              <a:buClr>
                <a:srgbClr val="FFFF00"/>
              </a:buClr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629400" y="6553200"/>
            <a:ext cx="2514600" cy="304800"/>
          </a:xfrm>
        </p:spPr>
        <p:txBody>
          <a:bodyPr>
            <a:noAutofit/>
          </a:bodyPr>
          <a:lstStyle>
            <a:lvl1pPr marL="0" indent="0" algn="r">
              <a:buNone/>
              <a:defRPr sz="1800"/>
            </a:lvl1pPr>
          </a:lstStyle>
          <a:p>
            <a:r>
              <a:rPr lang="en-US" dirty="0" smtClean="0"/>
              <a:t>(Question Code)</a:t>
            </a:r>
          </a:p>
        </p:txBody>
      </p:sp>
    </p:spTree>
    <p:extLst>
      <p:ext uri="{BB962C8B-B14F-4D97-AF65-F5344CB8AC3E}">
        <p14:creationId xmlns:p14="http://schemas.microsoft.com/office/powerpoint/2010/main" val="2111307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2964B000-1AE4-4C7B-B7BC-3756D5FA85E3}" type="datetimeFigureOut">
              <a:rPr lang="en-US" smtClean="0">
                <a:solidFill>
                  <a:prstClr val="black"/>
                </a:solidFill>
              </a:rPr>
              <a:pPr/>
              <a:t>5/18/2017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6FB7F-EE5B-45C5-B599-7E5CA0C4516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44660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P Vocab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2459036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3200399"/>
            <a:ext cx="7753350" cy="2976563"/>
          </a:xfrm>
        </p:spPr>
        <p:txBody>
          <a:bodyPr/>
          <a:lstStyle>
            <a:lvl1pPr indent="-640080">
              <a:buClr>
                <a:srgbClr val="FFFF00"/>
              </a:buClr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629400" y="6553200"/>
            <a:ext cx="2514600" cy="304800"/>
          </a:xfrm>
        </p:spPr>
        <p:txBody>
          <a:bodyPr>
            <a:noAutofit/>
          </a:bodyPr>
          <a:lstStyle>
            <a:lvl1pPr marL="0" indent="0" algn="r">
              <a:buNone/>
              <a:defRPr sz="1800"/>
            </a:lvl1pPr>
          </a:lstStyle>
          <a:p>
            <a:r>
              <a:rPr lang="en-US" dirty="0" smtClean="0"/>
              <a:t>(Question Code)</a:t>
            </a:r>
          </a:p>
        </p:txBody>
      </p:sp>
      <p:pic>
        <p:nvPicPr>
          <p:cNvPr id="8" name="Picture 7">
            <a:hlinkClick r:id="" action="ppaction://noaction"/>
          </p:cNvPr>
          <p:cNvPicPr>
            <a:picLocks noChangeAspect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462" y="6417662"/>
            <a:ext cx="438538" cy="438538"/>
          </a:xfrm>
          <a:prstGeom prst="rect">
            <a:avLst/>
          </a:prstGeom>
        </p:spPr>
      </p:pic>
      <p:pic>
        <p:nvPicPr>
          <p:cNvPr id="9" name="Picture 2" descr="https://cdn3.iconfinder.com/data/icons/award-and-trohpy/78/Award_ribbon_cup-05-512.png">
            <a:hlinkClick r:id="" action="ppaction://noaction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467636"/>
            <a:ext cx="301782" cy="38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52786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P Lesson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2459036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3200399"/>
            <a:ext cx="7753350" cy="2976563"/>
          </a:xfrm>
        </p:spPr>
        <p:txBody>
          <a:bodyPr/>
          <a:lstStyle>
            <a:lvl1pPr indent="-640080">
              <a:buClr>
                <a:srgbClr val="FFFF00"/>
              </a:buClr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629400" y="6553200"/>
            <a:ext cx="2514600" cy="304800"/>
          </a:xfrm>
        </p:spPr>
        <p:txBody>
          <a:bodyPr>
            <a:noAutofit/>
          </a:bodyPr>
          <a:lstStyle>
            <a:lvl1pPr marL="0" indent="0" algn="r">
              <a:buNone/>
              <a:defRPr sz="1800"/>
            </a:lvl1pPr>
          </a:lstStyle>
          <a:p>
            <a:r>
              <a:rPr lang="en-US" dirty="0" smtClean="0"/>
              <a:t>(Question Code)</a:t>
            </a:r>
          </a:p>
        </p:txBody>
      </p:sp>
      <p:pic>
        <p:nvPicPr>
          <p:cNvPr id="5" name="Picture 2" descr="https://cdn3.iconfinder.com/data/icons/award-and-trohpy/78/Award_ribbon_cup-05-512.png">
            <a:hlinkClick r:id="" action="ppaction://noaction"/>
          </p:cNvPr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467636"/>
            <a:ext cx="301782" cy="38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3517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2964B000-1AE4-4C7B-B7BC-3756D5FA85E3}" type="datetimeFigureOut">
              <a:rPr lang="en-US" smtClean="0">
                <a:solidFill>
                  <a:prstClr val="black"/>
                </a:solidFill>
              </a:rPr>
              <a:pPr/>
              <a:t>5/18/2017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6FB7F-EE5B-45C5-B599-7E5CA0C4516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70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erms Defini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371600" y="381000"/>
            <a:ext cx="25553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Key Terms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3529887" y="3244334"/>
            <a:ext cx="2084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		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7" y="1704975"/>
            <a:ext cx="8729663" cy="498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134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2964B000-1AE4-4C7B-B7BC-3756D5FA85E3}" type="datetimeFigureOut">
              <a:rPr lang="en-US" smtClean="0">
                <a:solidFill>
                  <a:prstClr val="black"/>
                </a:solidFill>
              </a:rPr>
              <a:pPr/>
              <a:t>5/18/2017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6FB7F-EE5B-45C5-B599-7E5CA0C4516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8965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P Vocab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2459036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3200399"/>
            <a:ext cx="7753350" cy="2976563"/>
          </a:xfrm>
        </p:spPr>
        <p:txBody>
          <a:bodyPr/>
          <a:lstStyle>
            <a:lvl1pPr indent="-640080">
              <a:buClr>
                <a:srgbClr val="FFFF00"/>
              </a:buClr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629400" y="6553200"/>
            <a:ext cx="2514600" cy="304800"/>
          </a:xfrm>
        </p:spPr>
        <p:txBody>
          <a:bodyPr>
            <a:noAutofit/>
          </a:bodyPr>
          <a:lstStyle>
            <a:lvl1pPr marL="0" indent="0" algn="r">
              <a:buNone/>
              <a:defRPr sz="1800"/>
            </a:lvl1pPr>
          </a:lstStyle>
          <a:p>
            <a:r>
              <a:rPr lang="en-US" dirty="0" smtClean="0"/>
              <a:t>(Question Code)</a:t>
            </a:r>
          </a:p>
        </p:txBody>
      </p:sp>
      <p:pic>
        <p:nvPicPr>
          <p:cNvPr id="7" name="Picture 2" descr="https://cdn3.iconfinder.com/data/icons/award-and-trohpy/78/Award_ribbon_cup-05-512.png">
            <a:hlinkClick r:id="" action="ppaction://noaction"/>
          </p:cNvPr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612" y="6435634"/>
            <a:ext cx="341297" cy="413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462" y="6417662"/>
            <a:ext cx="438538" cy="438538"/>
          </a:xfrm>
          <a:prstGeom prst="rect">
            <a:avLst/>
          </a:prstGeom>
        </p:spPr>
      </p:pic>
      <p:pic>
        <p:nvPicPr>
          <p:cNvPr id="11" name="Picture 10">
            <a:hlinkClick r:id="" action="ppaction://noaction"/>
          </p:cNvPr>
          <p:cNvPicPr>
            <a:picLocks noChangeAspect="1"/>
          </p:cNvPicPr>
          <p:nvPr userDrawn="1"/>
        </p:nvPicPr>
        <p:blipFill rotWithShape="1"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5" t="3334" r="3332" b="18889"/>
          <a:stretch/>
        </p:blipFill>
        <p:spPr>
          <a:xfrm>
            <a:off x="2479765" y="6435634"/>
            <a:ext cx="474617" cy="416270"/>
          </a:xfrm>
          <a:prstGeom prst="rect">
            <a:avLst/>
          </a:prstGeom>
        </p:spPr>
      </p:pic>
      <p:pic>
        <p:nvPicPr>
          <p:cNvPr id="12" name="Picture 11">
            <a:hlinkClick r:id="" action="ppaction://noaction"/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51810" y="6426927"/>
            <a:ext cx="377190" cy="42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2994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P Lesson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2459036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3200399"/>
            <a:ext cx="7753350" cy="2976563"/>
          </a:xfrm>
        </p:spPr>
        <p:txBody>
          <a:bodyPr/>
          <a:lstStyle>
            <a:lvl1pPr indent="-640080">
              <a:buClr>
                <a:srgbClr val="FFFF00"/>
              </a:buClr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629400" y="6553200"/>
            <a:ext cx="2514600" cy="304800"/>
          </a:xfrm>
        </p:spPr>
        <p:txBody>
          <a:bodyPr>
            <a:noAutofit/>
          </a:bodyPr>
          <a:lstStyle>
            <a:lvl1pPr marL="0" indent="0" algn="r">
              <a:buNone/>
              <a:defRPr sz="1800"/>
            </a:lvl1pPr>
          </a:lstStyle>
          <a:p>
            <a:r>
              <a:rPr lang="en-US" dirty="0" smtClean="0"/>
              <a:t>(Question Code)</a:t>
            </a:r>
          </a:p>
        </p:txBody>
      </p:sp>
      <p:pic>
        <p:nvPicPr>
          <p:cNvPr id="7" name="Picture 2" descr="https://cdn3.iconfinder.com/data/icons/award-and-trohpy/78/Award_ribbon_cup-05-512.png">
            <a:hlinkClick r:id="" action="ppaction://noaction"/>
          </p:cNvPr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612" y="6435634"/>
            <a:ext cx="341297" cy="413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398550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P Opening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2459036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3200399"/>
            <a:ext cx="7753350" cy="2976563"/>
          </a:xfrm>
        </p:spPr>
        <p:txBody>
          <a:bodyPr/>
          <a:lstStyle>
            <a:lvl1pPr indent="-640080">
              <a:buClr>
                <a:srgbClr val="FFFF00"/>
              </a:buClr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629400" y="6553200"/>
            <a:ext cx="2514600" cy="304800"/>
          </a:xfrm>
        </p:spPr>
        <p:txBody>
          <a:bodyPr>
            <a:noAutofit/>
          </a:bodyPr>
          <a:lstStyle>
            <a:lvl1pPr marL="0" indent="0" algn="r">
              <a:buNone/>
              <a:defRPr sz="1800"/>
            </a:lvl1pPr>
          </a:lstStyle>
          <a:p>
            <a:r>
              <a:rPr lang="en-US" dirty="0" smtClean="0"/>
              <a:t>(Question Code)</a:t>
            </a:r>
          </a:p>
        </p:txBody>
      </p:sp>
    </p:spTree>
    <p:extLst>
      <p:ext uri="{BB962C8B-B14F-4D97-AF65-F5344CB8AC3E}">
        <p14:creationId xmlns:p14="http://schemas.microsoft.com/office/powerpoint/2010/main" val="3281560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2964B000-1AE4-4C7B-B7BC-3756D5FA85E3}" type="datetimeFigureOut">
              <a:rPr lang="en-US" smtClean="0">
                <a:solidFill>
                  <a:prstClr val="black"/>
                </a:solidFill>
              </a:rPr>
              <a:pPr/>
              <a:t>5/18/2017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6FB7F-EE5B-45C5-B599-7E5CA0C4516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7246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2964B000-1AE4-4C7B-B7BC-3756D5FA85E3}" type="datetimeFigureOut">
              <a:rPr lang="en-US" smtClean="0">
                <a:solidFill>
                  <a:prstClr val="black"/>
                </a:solidFill>
              </a:rPr>
              <a:pPr/>
              <a:t>5/18/2017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6FB7F-EE5B-45C5-B599-7E5CA0C4516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60351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P Vocab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2459036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3200399"/>
            <a:ext cx="7753350" cy="2976563"/>
          </a:xfrm>
        </p:spPr>
        <p:txBody>
          <a:bodyPr/>
          <a:lstStyle>
            <a:lvl1pPr indent="-640080">
              <a:buClr>
                <a:srgbClr val="FFFF00"/>
              </a:buClr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629400" y="6553200"/>
            <a:ext cx="2514600" cy="304800"/>
          </a:xfrm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</a:lstStyle>
          <a:p>
            <a:r>
              <a:rPr lang="en-US" dirty="0" smtClean="0"/>
              <a:t>(Question Code)</a:t>
            </a:r>
          </a:p>
        </p:txBody>
      </p:sp>
      <p:pic>
        <p:nvPicPr>
          <p:cNvPr id="7" name="Picture 2" descr="https://cdn3.iconfinder.com/data/icons/award-and-trohpy/78/Award_ribbon_cup-05-512.png"/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612" y="6435634"/>
            <a:ext cx="341297" cy="413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462" y="6417662"/>
            <a:ext cx="438538" cy="43853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5" t="3334" r="3332" b="18889"/>
          <a:stretch/>
        </p:blipFill>
        <p:spPr>
          <a:xfrm>
            <a:off x="2479765" y="6435634"/>
            <a:ext cx="474617" cy="41627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51810" y="6426927"/>
            <a:ext cx="377190" cy="42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13230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P Lesson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2459036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3200399"/>
            <a:ext cx="7753350" cy="2976563"/>
          </a:xfrm>
        </p:spPr>
        <p:txBody>
          <a:bodyPr/>
          <a:lstStyle>
            <a:lvl1pPr indent="-640080">
              <a:buClr>
                <a:srgbClr val="FFFF00"/>
              </a:buClr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629400" y="6553200"/>
            <a:ext cx="2514600" cy="304800"/>
          </a:xfrm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</a:lstStyle>
          <a:p>
            <a:r>
              <a:rPr lang="en-US" dirty="0" smtClean="0"/>
              <a:t>(Question Code)</a:t>
            </a:r>
          </a:p>
        </p:txBody>
      </p:sp>
      <p:pic>
        <p:nvPicPr>
          <p:cNvPr id="7" name="Picture 2" descr="https://cdn3.iconfinder.com/data/icons/award-and-trohpy/78/Award_ribbon_cup-05-512.png"/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612" y="6435634"/>
            <a:ext cx="341297" cy="413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0078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P Opening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2459036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3200399"/>
            <a:ext cx="7753350" cy="2976563"/>
          </a:xfrm>
        </p:spPr>
        <p:txBody>
          <a:bodyPr/>
          <a:lstStyle>
            <a:lvl1pPr indent="-640080">
              <a:buClr>
                <a:srgbClr val="FFFF00"/>
              </a:buClr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629400" y="6553200"/>
            <a:ext cx="2514600" cy="304800"/>
          </a:xfrm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</a:lstStyle>
          <a:p>
            <a:r>
              <a:rPr lang="en-US" dirty="0" smtClean="0"/>
              <a:t>(Question Code)</a:t>
            </a:r>
          </a:p>
        </p:txBody>
      </p:sp>
    </p:spTree>
    <p:extLst>
      <p:ext uri="{BB962C8B-B14F-4D97-AF65-F5344CB8AC3E}">
        <p14:creationId xmlns:p14="http://schemas.microsoft.com/office/powerpoint/2010/main" val="212668287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2964B000-1AE4-4C7B-B7BC-3756D5FA85E3}" type="datetimeFigureOut">
              <a:rPr lang="en-US" smtClean="0">
                <a:solidFill>
                  <a:prstClr val="black"/>
                </a:solidFill>
              </a:rPr>
              <a:pPr/>
              <a:t>5/18/2017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6FB7F-EE5B-45C5-B599-7E5CA0C4516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477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arm Up Question Indic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371600" y="381000"/>
            <a:ext cx="48964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Warm</a:t>
            </a:r>
            <a:r>
              <a:rPr lang="en-US" sz="4400" b="1" baseline="0" dirty="0" smtClean="0">
                <a:solidFill>
                  <a:schemeClr val="bg1"/>
                </a:solidFill>
              </a:rPr>
              <a:t> Up Questions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304800" y="1828800"/>
            <a:ext cx="8534400" cy="4648200"/>
          </a:xfrm>
          <a:prstGeom prst="rect">
            <a:avLst/>
          </a:prstGeom>
          <a:solidFill>
            <a:srgbClr val="00133A"/>
          </a:solidFill>
          <a:ln w="381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6" b="100000" l="0" r="100000">
                        <a14:foregroundMark x1="76000" y1="8393" x2="80000" y2="10179"/>
                        <a14:foregroundMark x1="80000" y1="11429" x2="84000" y2="24286"/>
                        <a14:foregroundMark x1="34000" y1="33036" x2="34000" y2="330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463800"/>
            <a:ext cx="1905000" cy="3556000"/>
          </a:xfrm>
          <a:prstGeom prst="rect">
            <a:avLst/>
          </a:prstGeom>
        </p:spPr>
      </p:pic>
      <p:sp>
        <p:nvSpPr>
          <p:cNvPr id="7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4114800" y="2971800"/>
            <a:ext cx="4114800" cy="2362200"/>
          </a:xfrm>
          <a:noFill/>
          <a:ln>
            <a:noFill/>
          </a:ln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Aft>
                <a:spcPts val="600"/>
              </a:spcAft>
              <a:buNone/>
              <a:defRPr sz="4400"/>
            </a:lvl1pPr>
          </a:lstStyle>
          <a:p>
            <a:pPr algn="ctr">
              <a:lnSpc>
                <a:spcPct val="125000"/>
              </a:lnSpc>
            </a:pPr>
            <a:r>
              <a:rPr lang="en-US" sz="4400" b="0" dirty="0" smtClean="0">
                <a:solidFill>
                  <a:schemeClr val="bg1"/>
                </a:solidFill>
              </a:rPr>
              <a:t>CPS Lesson Questions </a:t>
            </a:r>
            <a:r>
              <a:rPr lang="en-US" dirty="0" smtClean="0"/>
              <a:t>X-X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9375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POnTheFly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6FB7F-EE5B-45C5-B599-7E5CA0C4516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graphicFrame>
        <p:nvGraphicFramePr>
          <p:cNvPr id="4" name="TPChart" hidden="1"/>
          <p:cNvGraphicFramePr/>
          <p:nvPr userDrawn="1">
            <p:extLst/>
          </p:nvPr>
        </p:nvGraphicFramePr>
        <p:xfrm>
          <a:off x="6350000" y="1600200"/>
          <a:ext cx="2540000" cy="25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10876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 Que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371600" y="381000"/>
            <a:ext cx="44230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Opening Question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304800" y="1828800"/>
            <a:ext cx="4191000" cy="4495800"/>
          </a:xfrm>
        </p:spPr>
        <p:txBody>
          <a:bodyPr lIns="274320" tIns="274320" rIns="274320" bIns="274320" anchor="ctr">
            <a:normAutofit/>
          </a:bodyPr>
          <a:lstStyle>
            <a:lvl1pPr marL="0" indent="0">
              <a:buNone/>
              <a:defRPr sz="3600" baseline="0"/>
            </a:lvl1pPr>
          </a:lstStyle>
          <a:p>
            <a:pPr lvl="0"/>
            <a:r>
              <a:rPr lang="en-US" dirty="0" smtClean="0"/>
              <a:t>Text for opening question here…</a:t>
            </a:r>
          </a:p>
        </p:txBody>
      </p:sp>
      <p:pic>
        <p:nvPicPr>
          <p:cNvPr id="9" name="Picture 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752600"/>
            <a:ext cx="5867401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>
            <a:spLocks noChangeArrowheads="1"/>
          </p:cNvSpPr>
          <p:nvPr userDrawn="1"/>
        </p:nvSpPr>
        <p:spPr bwMode="auto">
          <a:xfrm>
            <a:off x="66675" y="6343650"/>
            <a:ext cx="51530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rgbClr val="100C20"/>
                </a:solidFill>
                <a:latin typeface="+mn-lt"/>
              </a:rPr>
              <a:t>(Use CPS “Pick a Student” for this question.)</a:t>
            </a:r>
          </a:p>
        </p:txBody>
      </p:sp>
      <p:sp>
        <p:nvSpPr>
          <p:cNvPr id="11" name="Bent-Up Arrow 10"/>
          <p:cNvSpPr/>
          <p:nvPr userDrawn="1"/>
        </p:nvSpPr>
        <p:spPr>
          <a:xfrm rot="10800000" flipH="1">
            <a:off x="5029200" y="6505605"/>
            <a:ext cx="552451" cy="342870"/>
          </a:xfrm>
          <a:prstGeom prst="bentUpArrow">
            <a:avLst/>
          </a:prstGeom>
          <a:solidFill>
            <a:srgbClr val="FFCC00"/>
          </a:solidFill>
          <a:ln w="3175">
            <a:solidFill>
              <a:srgbClr val="0013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503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1447800" y="152400"/>
            <a:ext cx="7391400" cy="609600"/>
          </a:xfrm>
          <a:noFill/>
          <a:ln>
            <a:noFill/>
          </a:ln>
        </p:spPr>
        <p:txBody>
          <a:bodyPr lIns="0" tIns="0" rIns="0" bIns="0"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Citizenship and American Government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1447800" y="762000"/>
            <a:ext cx="7086600" cy="609600"/>
          </a:xfrm>
          <a:noFill/>
          <a:ln>
            <a:noFill/>
          </a:ln>
        </p:spPr>
        <p:txBody>
          <a:bodyPr lIns="0" tIns="0" rIns="0" bIns="0">
            <a:normAutofit/>
          </a:bodyPr>
          <a:lstStyle>
            <a:lvl1pPr marL="0" indent="0">
              <a:buNone/>
              <a:defRPr sz="3200" baseline="0">
                <a:solidFill>
                  <a:srgbClr val="FFC000"/>
                </a:solidFill>
              </a:defRPr>
            </a:lvl1pPr>
          </a:lstStyle>
          <a:p>
            <a:pPr lvl="0"/>
            <a:r>
              <a:rPr lang="en-US" dirty="0" smtClean="0"/>
              <a:t>Foundations of US Government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99" y="1724025"/>
            <a:ext cx="8729663" cy="498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0206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eck On Learning Indic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371600" y="381000"/>
            <a:ext cx="70135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Check On Learning Questions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304800" y="1828800"/>
            <a:ext cx="8534400" cy="4648200"/>
          </a:xfrm>
          <a:prstGeom prst="rect">
            <a:avLst/>
          </a:prstGeom>
          <a:solidFill>
            <a:srgbClr val="00133A"/>
          </a:solidFill>
          <a:ln w="381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6" b="100000" l="0" r="100000">
                        <a14:foregroundMark x1="76000" y1="8393" x2="80000" y2="10179"/>
                        <a14:foregroundMark x1="80000" y1="11429" x2="84000" y2="24286"/>
                        <a14:foregroundMark x1="34000" y1="33036" x2="34000" y2="330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463800"/>
            <a:ext cx="1905000" cy="3556000"/>
          </a:xfrm>
          <a:prstGeom prst="rect">
            <a:avLst/>
          </a:prstGeom>
        </p:spPr>
      </p:pic>
      <p:sp>
        <p:nvSpPr>
          <p:cNvPr id="7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4114800" y="2971800"/>
            <a:ext cx="4114800" cy="2362200"/>
          </a:xfrm>
          <a:noFill/>
          <a:ln>
            <a:noFill/>
          </a:ln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Aft>
                <a:spcPts val="600"/>
              </a:spcAft>
              <a:buNone/>
              <a:defRPr sz="4400"/>
            </a:lvl1pPr>
          </a:lstStyle>
          <a:p>
            <a:pPr algn="ctr">
              <a:lnSpc>
                <a:spcPct val="125000"/>
              </a:lnSpc>
            </a:pPr>
            <a:r>
              <a:rPr lang="en-US" sz="4400" b="0" dirty="0" smtClean="0">
                <a:solidFill>
                  <a:schemeClr val="bg1"/>
                </a:solidFill>
              </a:rPr>
              <a:t>CPS Lesson Questions </a:t>
            </a:r>
            <a:r>
              <a:rPr lang="en-US" dirty="0" smtClean="0"/>
              <a:t>X-X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339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7" Type="http://schemas.openxmlformats.org/officeDocument/2006/relationships/theme" Target="../theme/theme10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41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45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49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54.xml"/><Relationship Id="rId4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433513"/>
          </a:xfrm>
          <a:prstGeom prst="rect">
            <a:avLst/>
          </a:prstGeom>
          <a:solidFill>
            <a:srgbClr val="00133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1433513"/>
            <a:ext cx="9144000" cy="5424487"/>
          </a:xfrm>
          <a:prstGeom prst="rect">
            <a:avLst/>
          </a:prstGeom>
          <a:blipFill>
            <a:blip r:embed="rId1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0" y="1524000"/>
            <a:ext cx="9144000" cy="46038"/>
          </a:xfrm>
          <a:prstGeom prst="rect">
            <a:avLst/>
          </a:prstGeom>
          <a:solidFill>
            <a:srgbClr val="FFCC00"/>
          </a:solidFill>
          <a:ln w="50800" cap="flat" cmpd="sng" algn="ctr">
            <a:solidFill>
              <a:srgbClr val="FFCC00"/>
            </a:solidFill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0134"/>
            <a:ext cx="990600" cy="1013243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525963"/>
          </a:xfrm>
          <a:prstGeom prst="rect">
            <a:avLst/>
          </a:prstGeom>
          <a:solidFill>
            <a:srgbClr val="00133A"/>
          </a:solidFill>
          <a:ln w="38100">
            <a:solidFill>
              <a:srgbClr val="FFCC00"/>
            </a:solidFill>
          </a:ln>
        </p:spPr>
        <p:txBody>
          <a:bodyPr vert="horz" lIns="457200" tIns="274320" rIns="457200" bIns="274320" rtlCol="0" anchor="t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78731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6" r:id="rId4"/>
    <p:sldLayoutId id="2147483658" r:id="rId5"/>
    <p:sldLayoutId id="2147483659" r:id="rId6"/>
    <p:sldLayoutId id="2147483660" r:id="rId7"/>
    <p:sldLayoutId id="2147483664" r:id="rId8"/>
    <p:sldLayoutId id="2147483661" r:id="rId9"/>
    <p:sldLayoutId id="2147483662" r:id="rId10"/>
    <p:sldLayoutId id="2147483663" r:id="rId11"/>
    <p:sldLayoutId id="2147483665" r:id="rId12"/>
    <p:sldLayoutId id="2147483666" r:id="rId13"/>
    <p:sldLayoutId id="2147483747" r:id="rId1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spcAft>
          <a:spcPts val="600"/>
        </a:spcAft>
        <a:buFont typeface="Wingdings" panose="05000000000000000000" pitchFamily="2" charset="2"/>
        <a:buChar char="§"/>
        <a:defRPr sz="36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spcAft>
          <a:spcPts val="600"/>
        </a:spcAft>
        <a:buFont typeface="Wingdings" panose="05000000000000000000" pitchFamily="2" charset="2"/>
        <a:buChar char="§"/>
        <a:defRPr sz="32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4000">
              <a:srgbClr val="0063C7"/>
            </a:gs>
            <a:gs pos="36000">
              <a:srgbClr val="0000D6">
                <a:alpha val="90000"/>
              </a:srgbClr>
            </a:gs>
            <a:gs pos="86000">
              <a:srgbClr val="00194C"/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006FB7F-EE5B-45C5-B599-7E5CA0C4516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055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5" r:id="rId5"/>
    <p:sldLayoutId id="214748374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ln w="3175">
            <a:solidFill>
              <a:schemeClr val="tx1"/>
            </a:solidFill>
          </a:ln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j-ea"/>
          <a:cs typeface="+mj-cs"/>
        </a:defRPr>
      </a:lvl1pPr>
    </p:titleStyle>
    <p:bodyStyle>
      <a:lvl1pPr marL="514350" indent="-514350" algn="l" defTabSz="914400" rtl="0" eaLnBrk="1" latinLnBrk="0" hangingPunct="1">
        <a:lnSpc>
          <a:spcPct val="90000"/>
        </a:lnSpc>
        <a:spcBef>
          <a:spcPts val="1000"/>
        </a:spcBef>
        <a:buFont typeface="+mj-lt"/>
        <a:buAutoNum type="alphaUcPeriod"/>
        <a:defRPr sz="40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6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433513"/>
          </a:xfrm>
          <a:prstGeom prst="rect">
            <a:avLst/>
          </a:prstGeom>
          <a:solidFill>
            <a:srgbClr val="00133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433513"/>
            <a:ext cx="9144000" cy="5424487"/>
          </a:xfrm>
          <a:prstGeom prst="rect">
            <a:avLst/>
          </a:prstGeom>
          <a:blipFill>
            <a:blip r:embed="rId1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 bwMode="invGray">
          <a:xfrm>
            <a:off x="0" y="1524000"/>
            <a:ext cx="9144000" cy="46038"/>
          </a:xfrm>
          <a:prstGeom prst="rect">
            <a:avLst/>
          </a:prstGeom>
          <a:solidFill>
            <a:srgbClr val="FFCC00"/>
          </a:solidFill>
          <a:ln w="50800" cap="flat" cmpd="sng" algn="ctr">
            <a:solidFill>
              <a:srgbClr val="FFCC00"/>
            </a:solidFill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0134"/>
            <a:ext cx="990600" cy="1013243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4525963"/>
          </a:xfrm>
          <a:prstGeom prst="rect">
            <a:avLst/>
          </a:prstGeom>
          <a:solidFill>
            <a:srgbClr val="00133A"/>
          </a:solidFill>
          <a:ln w="38100">
            <a:solidFill>
              <a:srgbClr val="FFCC00"/>
            </a:solidFill>
          </a:ln>
        </p:spPr>
        <p:txBody>
          <a:bodyPr vert="horz" lIns="457200" tIns="274320" rIns="457200" bIns="274320" rtlCol="0" anchor="t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77419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spcAft>
          <a:spcPts val="600"/>
        </a:spcAft>
        <a:buFont typeface="Wingdings" panose="05000000000000000000" pitchFamily="2" charset="2"/>
        <a:buChar char="§"/>
        <a:defRPr sz="36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spcAft>
          <a:spcPts val="600"/>
        </a:spcAft>
        <a:buFont typeface="Wingdings" panose="05000000000000000000" pitchFamily="2" charset="2"/>
        <a:buChar char="§"/>
        <a:defRPr sz="32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4000">
              <a:srgbClr val="0063C7"/>
            </a:gs>
            <a:gs pos="36000">
              <a:srgbClr val="0000D6">
                <a:alpha val="90000"/>
              </a:srgbClr>
            </a:gs>
            <a:gs pos="86000">
              <a:srgbClr val="00194C"/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006FB7F-EE5B-45C5-B599-7E5CA0C4516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35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ln w="3175">
            <a:solidFill>
              <a:schemeClr val="tx1"/>
            </a:solidFill>
          </a:ln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j-ea"/>
          <a:cs typeface="+mj-cs"/>
        </a:defRPr>
      </a:lvl1pPr>
    </p:titleStyle>
    <p:bodyStyle>
      <a:lvl1pPr marL="514350" indent="-514350" algn="l" defTabSz="914400" rtl="0" eaLnBrk="1" latinLnBrk="0" hangingPunct="1">
        <a:lnSpc>
          <a:spcPct val="90000"/>
        </a:lnSpc>
        <a:spcBef>
          <a:spcPts val="1000"/>
        </a:spcBef>
        <a:buFont typeface="+mj-lt"/>
        <a:buAutoNum type="alphaUcPeriod"/>
        <a:defRPr sz="40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6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4000">
              <a:srgbClr val="0063C7"/>
            </a:gs>
            <a:gs pos="36000">
              <a:srgbClr val="0000D6">
                <a:alpha val="90000"/>
              </a:srgbClr>
            </a:gs>
            <a:gs pos="86000">
              <a:srgbClr val="00194C"/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006FB7F-EE5B-45C5-B599-7E5CA0C4516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178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ln w="3175">
            <a:solidFill>
              <a:schemeClr val="tx1"/>
            </a:solidFill>
          </a:ln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j-ea"/>
          <a:cs typeface="+mj-cs"/>
        </a:defRPr>
      </a:lvl1pPr>
    </p:titleStyle>
    <p:bodyStyle>
      <a:lvl1pPr marL="514350" indent="-514350" algn="l" defTabSz="914400" rtl="0" eaLnBrk="1" latinLnBrk="0" hangingPunct="1">
        <a:lnSpc>
          <a:spcPct val="90000"/>
        </a:lnSpc>
        <a:spcBef>
          <a:spcPts val="1000"/>
        </a:spcBef>
        <a:buFont typeface="+mj-lt"/>
        <a:buAutoNum type="alphaUcPeriod"/>
        <a:defRPr sz="40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6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4000">
              <a:srgbClr val="0063C7"/>
            </a:gs>
            <a:gs pos="36000">
              <a:srgbClr val="0000D6">
                <a:alpha val="90000"/>
              </a:srgbClr>
            </a:gs>
            <a:gs pos="86000">
              <a:srgbClr val="00194C"/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006FB7F-EE5B-45C5-B599-7E5CA0C4516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381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ln w="3175">
            <a:solidFill>
              <a:schemeClr val="tx1"/>
            </a:solidFill>
          </a:ln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j-ea"/>
          <a:cs typeface="+mj-cs"/>
        </a:defRPr>
      </a:lvl1pPr>
    </p:titleStyle>
    <p:bodyStyle>
      <a:lvl1pPr marL="514350" indent="-514350" algn="l" defTabSz="914400" rtl="0" eaLnBrk="1" latinLnBrk="0" hangingPunct="1">
        <a:lnSpc>
          <a:spcPct val="90000"/>
        </a:lnSpc>
        <a:spcBef>
          <a:spcPts val="1000"/>
        </a:spcBef>
        <a:buFont typeface="+mj-lt"/>
        <a:buAutoNum type="alphaUcPeriod"/>
        <a:defRPr sz="40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6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4000">
              <a:srgbClr val="0063C7"/>
            </a:gs>
            <a:gs pos="36000">
              <a:srgbClr val="0000D6">
                <a:alpha val="90000"/>
              </a:srgbClr>
            </a:gs>
            <a:gs pos="86000">
              <a:srgbClr val="00194C"/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006FB7F-EE5B-45C5-B599-7E5CA0C4516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448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ln w="3175">
            <a:solidFill>
              <a:schemeClr val="tx1"/>
            </a:solidFill>
          </a:ln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j-ea"/>
          <a:cs typeface="+mj-cs"/>
        </a:defRPr>
      </a:lvl1pPr>
    </p:titleStyle>
    <p:bodyStyle>
      <a:lvl1pPr marL="514350" indent="-514350" algn="l" defTabSz="914400" rtl="0" eaLnBrk="1" latinLnBrk="0" hangingPunct="1">
        <a:lnSpc>
          <a:spcPct val="90000"/>
        </a:lnSpc>
        <a:spcBef>
          <a:spcPts val="1000"/>
        </a:spcBef>
        <a:buFont typeface="+mj-lt"/>
        <a:buAutoNum type="alphaUcPeriod"/>
        <a:defRPr sz="40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6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4000">
              <a:srgbClr val="0063C7"/>
            </a:gs>
            <a:gs pos="36000">
              <a:srgbClr val="0000D6">
                <a:alpha val="90000"/>
              </a:srgbClr>
            </a:gs>
            <a:gs pos="86000">
              <a:srgbClr val="00194C"/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006FB7F-EE5B-45C5-B599-7E5CA0C4516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047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ln w="3175">
            <a:solidFill>
              <a:schemeClr val="tx1"/>
            </a:solidFill>
          </a:ln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j-ea"/>
          <a:cs typeface="+mj-cs"/>
        </a:defRPr>
      </a:lvl1pPr>
    </p:titleStyle>
    <p:bodyStyle>
      <a:lvl1pPr marL="514350" indent="-514350" algn="l" defTabSz="914400" rtl="0" eaLnBrk="1" latinLnBrk="0" hangingPunct="1">
        <a:lnSpc>
          <a:spcPct val="90000"/>
        </a:lnSpc>
        <a:spcBef>
          <a:spcPts val="1000"/>
        </a:spcBef>
        <a:buFont typeface="+mj-lt"/>
        <a:buAutoNum type="alphaUcPeriod"/>
        <a:defRPr sz="40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6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4000">
              <a:srgbClr val="0063C7"/>
            </a:gs>
            <a:gs pos="36000">
              <a:srgbClr val="0000D6">
                <a:alpha val="90000"/>
              </a:srgbClr>
            </a:gs>
            <a:gs pos="86000">
              <a:srgbClr val="00194C"/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006FB7F-EE5B-45C5-B599-7E5CA0C4516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50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3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ln w="3175">
            <a:solidFill>
              <a:schemeClr val="tx1"/>
            </a:solidFill>
          </a:ln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j-ea"/>
          <a:cs typeface="+mj-cs"/>
        </a:defRPr>
      </a:lvl1pPr>
    </p:titleStyle>
    <p:bodyStyle>
      <a:lvl1pPr marL="514350" indent="-514350" algn="l" defTabSz="914400" rtl="0" eaLnBrk="1" latinLnBrk="0" hangingPunct="1">
        <a:lnSpc>
          <a:spcPct val="90000"/>
        </a:lnSpc>
        <a:spcBef>
          <a:spcPts val="1000"/>
        </a:spcBef>
        <a:buFont typeface="+mj-lt"/>
        <a:buAutoNum type="alphaUcPeriod"/>
        <a:defRPr sz="40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6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4000">
              <a:srgbClr val="0063C7"/>
            </a:gs>
            <a:gs pos="36000">
              <a:srgbClr val="0000D6">
                <a:alpha val="90000"/>
              </a:srgbClr>
            </a:gs>
            <a:gs pos="86000">
              <a:srgbClr val="00194C"/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006FB7F-EE5B-45C5-B599-7E5CA0C4516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583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ln w="3175">
            <a:solidFill>
              <a:schemeClr val="tx1"/>
            </a:solidFill>
          </a:ln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j-ea"/>
          <a:cs typeface="+mj-cs"/>
        </a:defRPr>
      </a:lvl1pPr>
    </p:titleStyle>
    <p:bodyStyle>
      <a:lvl1pPr marL="514350" indent="-514350" algn="l" defTabSz="914400" rtl="0" eaLnBrk="1" latinLnBrk="0" hangingPunct="1">
        <a:lnSpc>
          <a:spcPct val="90000"/>
        </a:lnSpc>
        <a:spcBef>
          <a:spcPts val="1000"/>
        </a:spcBef>
        <a:buFont typeface="+mj-lt"/>
        <a:buAutoNum type="alphaUcPeriod"/>
        <a:defRPr sz="40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6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352800"/>
            <a:ext cx="9144000" cy="762000"/>
          </a:xfrm>
        </p:spPr>
        <p:txBody>
          <a:bodyPr>
            <a:normAutofit/>
          </a:bodyPr>
          <a:lstStyle/>
          <a:p>
            <a:r>
              <a:rPr lang="en-US" sz="3200" smtClean="0"/>
              <a:t>Module 2 </a:t>
            </a:r>
            <a:r>
              <a:rPr lang="en-US" sz="3200" dirty="0" smtClean="0"/>
              <a:t>– Leadership</a:t>
            </a:r>
            <a:endParaRPr lang="en-US" sz="3200" dirty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480060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CC00"/>
                </a:solidFill>
              </a:rPr>
              <a:t>Section 1 – NJROTC Leadership</a:t>
            </a:r>
            <a:endParaRPr lang="en-US" sz="2800" dirty="0">
              <a:solidFill>
                <a:srgbClr val="FFCC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114800"/>
            <a:ext cx="906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prstClr val="white"/>
                </a:solidFill>
              </a:rPr>
              <a:t>Chapter 1  - NJROTC Leadership</a:t>
            </a:r>
            <a:endParaRPr lang="en-US" sz="28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18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>
            <a:normAutofit fontScale="92500" lnSpcReduction="10000"/>
          </a:bodyPr>
          <a:lstStyle/>
          <a:p>
            <a:r>
              <a:rPr lang="en-US" sz="4000" dirty="0" smtClean="0"/>
              <a:t>Introduction</a:t>
            </a:r>
          </a:p>
          <a:p>
            <a:endParaRPr lang="en-US" sz="4000" dirty="0"/>
          </a:p>
        </p:txBody>
      </p:sp>
      <p:sp>
        <p:nvSpPr>
          <p:cNvPr id="5" name="text 1"/>
          <p:cNvSpPr txBox="1"/>
          <p:nvPr/>
        </p:nvSpPr>
        <p:spPr>
          <a:xfrm>
            <a:off x="5105400" y="2888803"/>
            <a:ext cx="364100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800" dirty="0" smtClean="0">
                <a:solidFill>
                  <a:schemeClr val="bg1"/>
                </a:solidFill>
              </a:rPr>
              <a:t>Your actions speak louder than words.  </a:t>
            </a:r>
          </a:p>
          <a:p>
            <a:pPr>
              <a:spcBef>
                <a:spcPct val="0"/>
              </a:spcBef>
            </a:pPr>
            <a:endParaRPr lang="en-US" altLang="en-US" sz="2800" dirty="0" smtClean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</a:pPr>
            <a:r>
              <a:rPr lang="en-US" altLang="en-US" sz="2800" dirty="0" smtClean="0">
                <a:solidFill>
                  <a:schemeClr val="bg1"/>
                </a:solidFill>
              </a:rPr>
              <a:t>Your subordinates learn more by watching and following your example than by what you say to them.</a:t>
            </a: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6" name="text 1"/>
          <p:cNvSpPr txBox="1"/>
          <p:nvPr/>
        </p:nvSpPr>
        <p:spPr>
          <a:xfrm>
            <a:off x="609600" y="1910884"/>
            <a:ext cx="830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800" dirty="0" smtClean="0">
                <a:solidFill>
                  <a:schemeClr val="bg1"/>
                </a:solidFill>
              </a:rPr>
              <a:t>Leadership and responsibility begin with setting the example yourself!  </a:t>
            </a:r>
            <a:endParaRPr lang="en-US" altLang="en-US" sz="2800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00" y="3067320"/>
            <a:ext cx="4239437" cy="3182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726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Introduction</a:t>
            </a:r>
            <a:endParaRPr lang="en-US" sz="4000" dirty="0"/>
          </a:p>
        </p:txBody>
      </p:sp>
      <p:sp>
        <p:nvSpPr>
          <p:cNvPr id="2" name="TextBox 1"/>
          <p:cNvSpPr txBox="1"/>
          <p:nvPr/>
        </p:nvSpPr>
        <p:spPr>
          <a:xfrm>
            <a:off x="304800" y="2819400"/>
            <a:ext cx="3886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When answering a question, it’s better and easier to show an example…in addition to telling.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252" y="2488460"/>
            <a:ext cx="4298923" cy="3226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188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1"/>
          <p:cNvSpPr txBox="1"/>
          <p:nvPr/>
        </p:nvSpPr>
        <p:spPr>
          <a:xfrm>
            <a:off x="123825" y="5943600"/>
            <a:ext cx="879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Each leader may have a different approach yet be equally successful.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3825" y="1826249"/>
            <a:ext cx="86868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dirty="0" smtClean="0">
                <a:solidFill>
                  <a:prstClr val="white"/>
                </a:solidFill>
              </a:rPr>
              <a:t>Leadership depends on the three factors shown below:</a:t>
            </a:r>
          </a:p>
          <a:p>
            <a:pPr lvl="0" algn="ctr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The Leader</a:t>
            </a:r>
            <a:endParaRPr lang="en-US" sz="4000" dirty="0"/>
          </a:p>
        </p:txBody>
      </p:sp>
      <p:sp>
        <p:nvSpPr>
          <p:cNvPr id="2" name="TextBox 1"/>
          <p:cNvSpPr txBox="1"/>
          <p:nvPr/>
        </p:nvSpPr>
        <p:spPr>
          <a:xfrm>
            <a:off x="3567112" y="244502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Leader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87848" y="4971168"/>
            <a:ext cx="1624496" cy="52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Followers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17296" y="4974326"/>
            <a:ext cx="2453060" cy="535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Job to be Done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3" name="Down Arrow 2"/>
          <p:cNvSpPr/>
          <p:nvPr/>
        </p:nvSpPr>
        <p:spPr>
          <a:xfrm rot="19493787">
            <a:off x="4948735" y="2839408"/>
            <a:ext cx="641350" cy="22336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12653">
            <a:off x="2725102" y="2878993"/>
            <a:ext cx="1258565" cy="2240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ight Arrow 4"/>
          <p:cNvSpPr/>
          <p:nvPr/>
        </p:nvSpPr>
        <p:spPr>
          <a:xfrm>
            <a:off x="3223158" y="4915328"/>
            <a:ext cx="2283324" cy="653066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47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81000" y="2057400"/>
            <a:ext cx="8458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 smtClean="0">
                <a:solidFill>
                  <a:prstClr val="white"/>
                </a:solidFill>
              </a:rPr>
              <a:t>During  the first year of NJROTC, cadets learn to be good followers, then start working their way up the leadership ladder.</a:t>
            </a:r>
          </a:p>
          <a:p>
            <a:pPr lvl="0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The Leader</a:t>
            </a:r>
            <a:endParaRPr lang="en-US" sz="4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162" y="3124200"/>
            <a:ext cx="4412317" cy="3313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5762" y="3811726"/>
            <a:ext cx="36195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>
                <a:solidFill>
                  <a:prstClr val="white"/>
                </a:solidFill>
              </a:rPr>
              <a:t>Various leadership opportunities begin to emerge, with teams, color guard and committees.</a:t>
            </a:r>
          </a:p>
        </p:txBody>
      </p:sp>
    </p:spTree>
    <p:extLst>
      <p:ext uri="{BB962C8B-B14F-4D97-AF65-F5344CB8AC3E}">
        <p14:creationId xmlns:p14="http://schemas.microsoft.com/office/powerpoint/2010/main" val="197401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81000" y="1981200"/>
            <a:ext cx="838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 smtClean="0">
                <a:solidFill>
                  <a:prstClr val="white"/>
                </a:solidFill>
              </a:rPr>
              <a:t>Effective leadership at the top is dependent on the effectiveness of leadership at lower levels.   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The Leader</a:t>
            </a:r>
            <a:endParaRPr lang="en-US" sz="40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52" y="3124199"/>
            <a:ext cx="4070798" cy="305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105400" y="3372513"/>
            <a:ext cx="3429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 smtClean="0">
                <a:solidFill>
                  <a:prstClr val="white"/>
                </a:solidFill>
              </a:rPr>
              <a:t>Cadets continue to work their way up as they accumulate experience and improved skills.</a:t>
            </a:r>
            <a:endParaRPr lang="en-US" sz="3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49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82586" y="1947512"/>
            <a:ext cx="5637213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600" dirty="0" smtClean="0">
                <a:solidFill>
                  <a:prstClr val="white"/>
                </a:solidFill>
              </a:rPr>
              <a:t>There are few “born leaders.” </a:t>
            </a:r>
          </a:p>
          <a:p>
            <a:pPr lvl="0"/>
            <a:endParaRPr lang="en-US" sz="2600" dirty="0">
              <a:solidFill>
                <a:prstClr val="white"/>
              </a:solidFill>
            </a:endParaRPr>
          </a:p>
          <a:p>
            <a:pPr lvl="0"/>
            <a:r>
              <a:rPr lang="en-US" sz="2600" dirty="0" smtClean="0">
                <a:solidFill>
                  <a:prstClr val="white"/>
                </a:solidFill>
              </a:rPr>
              <a:t>Most are developed through  experiences including successes and failures.</a:t>
            </a:r>
          </a:p>
          <a:p>
            <a:pPr lvl="0"/>
            <a:endParaRPr lang="en-US" sz="2600" dirty="0">
              <a:solidFill>
                <a:prstClr val="white"/>
              </a:solidFill>
            </a:endParaRPr>
          </a:p>
          <a:p>
            <a:pPr lvl="0"/>
            <a:r>
              <a:rPr lang="en-US" sz="2600" dirty="0" smtClean="0">
                <a:solidFill>
                  <a:prstClr val="white"/>
                </a:solidFill>
              </a:rPr>
              <a:t>Sometimes those having the most obvious  gifts of good looks, outgoing personalities, intelligence and charisma – are not the ones who end up as the best long-term leaders.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The Leader</a:t>
            </a:r>
            <a:endParaRPr lang="en-US" sz="40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3" y="2402040"/>
            <a:ext cx="2728914" cy="316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19799" y="5730605"/>
            <a:ext cx="29718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Admiral Chester Nimitz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803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81000" y="1907102"/>
            <a:ext cx="838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 smtClean="0">
                <a:solidFill>
                  <a:prstClr val="white"/>
                </a:solidFill>
              </a:rPr>
              <a:t>NJROTC seeks to help each cadet gain leadership experience that will be useful in almost any situation. 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The Leader</a:t>
            </a:r>
            <a:endParaRPr lang="en-US" sz="40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971800"/>
            <a:ext cx="4667348" cy="3504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690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1"/>
          <p:cNvSpPr>
            <a:spLocks noChangeArrowheads="1"/>
          </p:cNvSpPr>
          <p:nvPr/>
        </p:nvSpPr>
        <p:spPr bwMode="auto">
          <a:xfrm>
            <a:off x="304800" y="2344239"/>
            <a:ext cx="3751847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800" kern="0" dirty="0" smtClean="0">
                <a:solidFill>
                  <a:srgbClr val="FFFFFF"/>
                </a:solidFill>
                <a:latin typeface="+mn-lt"/>
              </a:rPr>
              <a:t>A leader never operates in a vacuum.  There is always someone above and below on the chain of command.</a:t>
            </a:r>
            <a:endParaRPr kumimoji="0" lang="en-US" altLang="en-US" sz="280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Follow the Leader</a:t>
            </a:r>
            <a:endParaRPr lang="en-US" sz="4000" dirty="0"/>
          </a:p>
        </p:txBody>
      </p:sp>
      <p:sp>
        <p:nvSpPr>
          <p:cNvPr id="2" name="Isosceles Triangle 1"/>
          <p:cNvSpPr/>
          <p:nvPr/>
        </p:nvSpPr>
        <p:spPr>
          <a:xfrm rot="10800000">
            <a:off x="3581400" y="1945558"/>
            <a:ext cx="5181600" cy="441960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3581400" y="1893425"/>
            <a:ext cx="5181599" cy="4471735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800" b="1" dirty="0" smtClean="0"/>
              <a:t>School and Program Directives</a:t>
            </a:r>
          </a:p>
          <a:p>
            <a:pPr marL="0" indent="0" algn="ctr">
              <a:buNone/>
            </a:pPr>
            <a:endParaRPr lang="en-US" sz="1800" b="1" dirty="0" smtClean="0"/>
          </a:p>
          <a:p>
            <a:pPr marL="0" indent="0" algn="ctr">
              <a:buNone/>
            </a:pPr>
            <a:r>
              <a:rPr lang="en-US" sz="1800" b="1" dirty="0" smtClean="0"/>
              <a:t>Naval Science Instructor Staff</a:t>
            </a:r>
          </a:p>
          <a:p>
            <a:pPr marL="0" indent="0" algn="ctr">
              <a:buNone/>
            </a:pPr>
            <a:endParaRPr lang="en-US" sz="1800" b="1" dirty="0" smtClean="0"/>
          </a:p>
          <a:p>
            <a:pPr marL="0" indent="0" algn="ctr">
              <a:buNone/>
            </a:pPr>
            <a:r>
              <a:rPr lang="en-US" sz="1800" b="1" dirty="0" smtClean="0"/>
              <a:t>Company Commander</a:t>
            </a:r>
          </a:p>
          <a:p>
            <a:pPr marL="0" indent="0" algn="ctr">
              <a:buNone/>
            </a:pPr>
            <a:endParaRPr lang="en-US" sz="1800" b="1" dirty="0" smtClean="0"/>
          </a:p>
          <a:p>
            <a:pPr marL="0" indent="0" algn="ctr">
              <a:buNone/>
            </a:pPr>
            <a:r>
              <a:rPr lang="en-US" sz="1800" b="1" dirty="0" smtClean="0"/>
              <a:t>Cadet Officers</a:t>
            </a:r>
          </a:p>
          <a:p>
            <a:pPr marL="0" indent="0" algn="ctr">
              <a:buNone/>
            </a:pPr>
            <a:endParaRPr lang="en-US" sz="1800" b="1" dirty="0" smtClean="0"/>
          </a:p>
          <a:p>
            <a:pPr marL="0" indent="0" algn="ctr">
              <a:buNone/>
            </a:pPr>
            <a:r>
              <a:rPr lang="en-US" sz="1800" b="1" dirty="0" smtClean="0"/>
              <a:t>You</a:t>
            </a:r>
            <a:endParaRPr lang="en-US" sz="1800" b="1" dirty="0"/>
          </a:p>
        </p:txBody>
      </p:sp>
      <p:sp>
        <p:nvSpPr>
          <p:cNvPr id="3" name="Rectangle 2"/>
          <p:cNvSpPr/>
          <p:nvPr/>
        </p:nvSpPr>
        <p:spPr>
          <a:xfrm>
            <a:off x="1066800" y="4821935"/>
            <a:ext cx="4495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kern="0" dirty="0">
                <a:solidFill>
                  <a:srgbClr val="FFFFFF"/>
                </a:solidFill>
              </a:rPr>
              <a:t>Leaders must also be good followers, capable of taking orders as a </a:t>
            </a:r>
            <a:r>
              <a:rPr lang="en-US" altLang="en-US" sz="2800" kern="0" dirty="0" smtClean="0">
                <a:solidFill>
                  <a:srgbClr val="FFC000"/>
                </a:solidFill>
              </a:rPr>
              <a:t>_____________</a:t>
            </a:r>
            <a:r>
              <a:rPr lang="en-US" altLang="en-US" kern="0" dirty="0" smtClean="0">
                <a:solidFill>
                  <a:srgbClr val="FFFFFF"/>
                </a:solidFill>
              </a:rPr>
              <a:t>.</a:t>
            </a:r>
            <a:endParaRPr lang="en-US" altLang="en-US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444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1"/>
          <p:cNvSpPr>
            <a:spLocks noChangeArrowheads="1"/>
          </p:cNvSpPr>
          <p:nvPr/>
        </p:nvSpPr>
        <p:spPr bwMode="auto">
          <a:xfrm>
            <a:off x="590550" y="1979342"/>
            <a:ext cx="79438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kern="0" dirty="0" smtClean="0">
                <a:solidFill>
                  <a:srgbClr val="FFFFFF"/>
                </a:solidFill>
                <a:latin typeface="+mn-lt"/>
              </a:rPr>
              <a:t>As a leader you must be more self-disciplined in your appearance, dress and conduct –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kern="0" dirty="0" smtClean="0">
                <a:solidFill>
                  <a:srgbClr val="FFFFFF"/>
                </a:solidFill>
                <a:latin typeface="+mn-lt"/>
              </a:rPr>
              <a:t> </a:t>
            </a:r>
            <a:endParaRPr kumimoji="0" lang="en-US" altLang="en-US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Follow the Leader</a:t>
            </a:r>
            <a:endParaRPr lang="en-US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276600"/>
            <a:ext cx="4051239" cy="3040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5100637" y="3549002"/>
            <a:ext cx="307978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200" kern="0" dirty="0">
                <a:solidFill>
                  <a:srgbClr val="FFFFFF"/>
                </a:solidFill>
              </a:rPr>
              <a:t>aware that you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200" kern="0" dirty="0">
                <a:solidFill>
                  <a:srgbClr val="FFFFFF"/>
                </a:solidFill>
              </a:rPr>
              <a:t>are constantly setting </a:t>
            </a:r>
            <a:r>
              <a:rPr lang="en-US" altLang="en-US" sz="3200" kern="0" dirty="0" smtClean="0">
                <a:solidFill>
                  <a:srgbClr val="FFFFFF"/>
                </a:solidFill>
              </a:rPr>
              <a:t>an </a:t>
            </a:r>
            <a:r>
              <a:rPr lang="en-US" altLang="en-US" sz="3200" kern="0" dirty="0">
                <a:solidFill>
                  <a:srgbClr val="FFFFFF"/>
                </a:solidFill>
              </a:rPr>
              <a:t>example for your </a:t>
            </a:r>
            <a:r>
              <a:rPr lang="en-US" altLang="en-US" sz="3200" kern="0" dirty="0" smtClean="0">
                <a:solidFill>
                  <a:srgbClr val="FFFFFF"/>
                </a:solidFill>
              </a:rPr>
              <a:t>followers</a:t>
            </a:r>
            <a:r>
              <a:rPr lang="en-US" altLang="en-US" sz="3200" kern="0" dirty="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6563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1"/>
          <p:cNvSpPr>
            <a:spLocks noChangeArrowheads="1"/>
          </p:cNvSpPr>
          <p:nvPr/>
        </p:nvSpPr>
        <p:spPr bwMode="auto">
          <a:xfrm>
            <a:off x="573506" y="2154972"/>
            <a:ext cx="8037094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 smtClean="0">
                <a:solidFill>
                  <a:schemeClr val="bg1"/>
                </a:solidFill>
                <a:latin typeface="+mn-lt"/>
              </a:rPr>
              <a:t>Though cadet officers aren’t called on to make life-dependent </a:t>
            </a:r>
            <a:r>
              <a:rPr lang="en-US" altLang="en-US" sz="2800" dirty="0">
                <a:solidFill>
                  <a:schemeClr val="bg1"/>
                </a:solidFill>
                <a:latin typeface="+mn-lt"/>
              </a:rPr>
              <a:t>decisions, </a:t>
            </a:r>
            <a:r>
              <a:rPr lang="en-US" altLang="en-US" sz="2800" dirty="0" smtClean="0">
                <a:solidFill>
                  <a:schemeClr val="bg1"/>
                </a:solidFill>
                <a:latin typeface="+mn-lt"/>
              </a:rPr>
              <a:t> they still make important choices.  </a:t>
            </a:r>
            <a:endParaRPr lang="en-US" altLang="en-US" sz="2800" dirty="0">
              <a:solidFill>
                <a:schemeClr val="bg1"/>
              </a:solidFill>
              <a:latin typeface="+mn-lt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chemeClr val="bg1"/>
              </a:solidFill>
              <a:latin typeface="+mn-lt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 smtClean="0">
                <a:solidFill>
                  <a:schemeClr val="bg1"/>
                </a:solidFill>
                <a:latin typeface="+mn-lt"/>
              </a:rPr>
              <a:t>Using input from their group, they study </a:t>
            </a:r>
            <a:r>
              <a:rPr lang="en-US" altLang="en-US" sz="2800" dirty="0">
                <a:solidFill>
                  <a:srgbClr val="FFC000"/>
                </a:solidFill>
                <a:latin typeface="+mn-lt"/>
              </a:rPr>
              <a:t>pros and cons</a:t>
            </a:r>
            <a:r>
              <a:rPr lang="en-US" altLang="en-US" sz="2800" dirty="0">
                <a:solidFill>
                  <a:schemeClr val="bg1"/>
                </a:solidFill>
                <a:latin typeface="+mn-lt"/>
              </a:rPr>
              <a:t>, then decide </a:t>
            </a:r>
            <a:r>
              <a:rPr lang="en-US" altLang="en-US" sz="2800" dirty="0" smtClean="0">
                <a:solidFill>
                  <a:schemeClr val="bg1"/>
                </a:solidFill>
                <a:latin typeface="+mn-lt"/>
              </a:rPr>
              <a:t>how to </a:t>
            </a:r>
            <a:r>
              <a:rPr lang="en-US" altLang="en-US" sz="2800" dirty="0">
                <a:solidFill>
                  <a:schemeClr val="bg1"/>
                </a:solidFill>
                <a:latin typeface="+mn-lt"/>
              </a:rPr>
              <a:t>best get the job done.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chemeClr val="bg1"/>
              </a:solidFill>
              <a:latin typeface="+mn-lt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chemeClr val="bg1"/>
                </a:solidFill>
                <a:latin typeface="+mn-lt"/>
              </a:rPr>
              <a:t>With responsibility to </a:t>
            </a:r>
            <a:r>
              <a:rPr lang="en-US" altLang="en-US" sz="2800" dirty="0" smtClean="0">
                <a:solidFill>
                  <a:schemeClr val="bg1"/>
                </a:solidFill>
                <a:latin typeface="+mn-lt"/>
              </a:rPr>
              <a:t>seniors, subordinates</a:t>
            </a:r>
            <a:r>
              <a:rPr lang="en-US" altLang="en-US" sz="2800" dirty="0">
                <a:solidFill>
                  <a:schemeClr val="bg1"/>
                </a:solidFill>
                <a:latin typeface="+mn-lt"/>
              </a:rPr>
              <a:t>, job, and unit, </a:t>
            </a:r>
            <a:r>
              <a:rPr lang="en-US" altLang="en-US" sz="2800" dirty="0" smtClean="0">
                <a:solidFill>
                  <a:schemeClr val="bg1"/>
                </a:solidFill>
                <a:latin typeface="+mn-lt"/>
              </a:rPr>
              <a:t>this experience leads to learning to </a:t>
            </a:r>
            <a:endParaRPr lang="en-US" altLang="en-US" sz="2800" dirty="0">
              <a:solidFill>
                <a:schemeClr val="bg1"/>
              </a:solidFill>
              <a:latin typeface="+mn-lt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 smtClean="0">
                <a:solidFill>
                  <a:schemeClr val="bg1"/>
                </a:solidFill>
                <a:latin typeface="+mn-lt"/>
              </a:rPr>
              <a:t>work </a:t>
            </a:r>
            <a:r>
              <a:rPr lang="en-US" altLang="en-US" sz="2800" dirty="0">
                <a:solidFill>
                  <a:schemeClr val="bg1"/>
                </a:solidFill>
                <a:latin typeface="+mn-lt"/>
              </a:rPr>
              <a:t>effectively with others. 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Follow the Leader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530475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lIns="640080" tIns="0">
            <a:normAutofit/>
          </a:bodyPr>
          <a:lstStyle/>
          <a:p>
            <a:r>
              <a:rPr lang="en-US" sz="3600" dirty="0" smtClean="0"/>
              <a:t>Learn the principles of effective leadership and the importance of discipline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4015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1"/>
          <p:cNvSpPr>
            <a:spLocks noChangeArrowheads="1"/>
          </p:cNvSpPr>
          <p:nvPr/>
        </p:nvSpPr>
        <p:spPr bwMode="auto">
          <a:xfrm>
            <a:off x="990600" y="2286000"/>
            <a:ext cx="702468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 smtClean="0">
                <a:solidFill>
                  <a:schemeClr val="bg1"/>
                </a:solidFill>
                <a:latin typeface="+mn-lt"/>
              </a:rPr>
              <a:t>Key things to remember in developing leadership abilities: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800" dirty="0" smtClean="0">
              <a:solidFill>
                <a:schemeClr val="bg1"/>
              </a:solidFill>
              <a:latin typeface="+mn-lt"/>
            </a:endParaRPr>
          </a:p>
          <a:p>
            <a:pPr marL="731520" lvl="1" indent="-514350">
              <a:spcBef>
                <a:spcPct val="0"/>
              </a:spcBef>
              <a:buFont typeface="+mj-lt"/>
              <a:buAutoNum type="arabicPeriod"/>
            </a:pPr>
            <a:r>
              <a:rPr lang="en-US" altLang="en-US" dirty="0" smtClean="0">
                <a:solidFill>
                  <a:schemeClr val="bg1"/>
                </a:solidFill>
                <a:latin typeface="+mn-lt"/>
              </a:rPr>
              <a:t>Know your business</a:t>
            </a:r>
          </a:p>
          <a:p>
            <a:pPr marL="731520" lvl="1" indent="-514350">
              <a:spcBef>
                <a:spcPct val="0"/>
              </a:spcBef>
              <a:buFont typeface="+mj-lt"/>
              <a:buAutoNum type="arabicPeriod"/>
            </a:pPr>
            <a:r>
              <a:rPr lang="en-US" altLang="en-US" dirty="0" smtClean="0">
                <a:solidFill>
                  <a:schemeClr val="bg1"/>
                </a:solidFill>
                <a:latin typeface="+mn-lt"/>
              </a:rPr>
              <a:t>Know yourself</a:t>
            </a:r>
          </a:p>
          <a:p>
            <a:pPr marL="731520" lvl="1" indent="-514350">
              <a:spcBef>
                <a:spcPct val="0"/>
              </a:spcBef>
              <a:buFont typeface="+mj-lt"/>
              <a:buAutoNum type="arabicPeriod"/>
            </a:pPr>
            <a:r>
              <a:rPr lang="en-US" altLang="en-US" dirty="0" smtClean="0">
                <a:solidFill>
                  <a:schemeClr val="bg1"/>
                </a:solidFill>
                <a:latin typeface="+mn-lt"/>
              </a:rPr>
              <a:t>Know your personnel</a:t>
            </a:r>
            <a:endParaRPr lang="en-US" altLang="en-US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Follow the Leader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735825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1"/>
          <p:cNvSpPr>
            <a:spLocks noChangeArrowheads="1"/>
          </p:cNvSpPr>
          <p:nvPr/>
        </p:nvSpPr>
        <p:spPr bwMode="auto">
          <a:xfrm>
            <a:off x="308119" y="1905000"/>
            <a:ext cx="834189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 smtClean="0">
                <a:solidFill>
                  <a:schemeClr val="bg1"/>
                </a:solidFill>
                <a:latin typeface="+mn-lt"/>
              </a:rPr>
              <a:t>NJROTC optional programs and activities are available to develop leadership skills…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Follow the Leader</a:t>
            </a:r>
            <a:endParaRPr lang="en-US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70495" y="2767528"/>
            <a:ext cx="4070495" cy="3057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1"/>
          <p:cNvSpPr>
            <a:spLocks noChangeArrowheads="1"/>
          </p:cNvSpPr>
          <p:nvPr/>
        </p:nvSpPr>
        <p:spPr bwMode="auto">
          <a:xfrm>
            <a:off x="308119" y="5409446"/>
            <a:ext cx="417050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457200">
              <a:spcBef>
                <a:spcPct val="0"/>
              </a:spcBef>
            </a:pPr>
            <a:r>
              <a:rPr lang="en-US" altLang="en-US" sz="2400" dirty="0" smtClean="0">
                <a:solidFill>
                  <a:schemeClr val="bg1"/>
                </a:solidFill>
                <a:latin typeface="+mn-lt"/>
              </a:rPr>
              <a:t>Basic Leadership Training</a:t>
            </a:r>
          </a:p>
          <a:p>
            <a:pPr marL="457200" indent="-457200">
              <a:spcBef>
                <a:spcPct val="0"/>
              </a:spcBef>
            </a:pPr>
            <a:r>
              <a:rPr lang="en-US" altLang="en-US" sz="2400" dirty="0" smtClean="0">
                <a:solidFill>
                  <a:schemeClr val="bg1"/>
                </a:solidFill>
                <a:latin typeface="+mn-lt"/>
              </a:rPr>
              <a:t>Leadership Academies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923" y="2965459"/>
            <a:ext cx="5219403" cy="2337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1"/>
          <p:cNvSpPr>
            <a:spLocks noChangeArrowheads="1"/>
          </p:cNvSpPr>
          <p:nvPr/>
        </p:nvSpPr>
        <p:spPr bwMode="auto">
          <a:xfrm>
            <a:off x="4672168" y="5409446"/>
            <a:ext cx="439563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457200">
              <a:spcBef>
                <a:spcPct val="0"/>
              </a:spcBef>
            </a:pPr>
            <a:r>
              <a:rPr lang="en-US" altLang="en-US" sz="2400" dirty="0" smtClean="0">
                <a:solidFill>
                  <a:schemeClr val="bg1"/>
                </a:solidFill>
                <a:latin typeface="+mn-lt"/>
              </a:rPr>
              <a:t>Summer Programs</a:t>
            </a:r>
          </a:p>
          <a:p>
            <a:pPr marL="457200" indent="-457200">
              <a:spcBef>
                <a:spcPct val="0"/>
              </a:spcBef>
            </a:pPr>
            <a:r>
              <a:rPr lang="en-US" altLang="en-US" sz="2400" dirty="0" smtClean="0">
                <a:solidFill>
                  <a:schemeClr val="bg1"/>
                </a:solidFill>
                <a:latin typeface="+mn-lt"/>
              </a:rPr>
              <a:t>Field trips to Navy bases, ships and air stations</a:t>
            </a:r>
          </a:p>
        </p:txBody>
      </p:sp>
    </p:spTree>
    <p:extLst>
      <p:ext uri="{BB962C8B-B14F-4D97-AF65-F5344CB8AC3E}">
        <p14:creationId xmlns:p14="http://schemas.microsoft.com/office/powerpoint/2010/main" val="4226380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ro text"/>
          <p:cNvSpPr txBox="1"/>
          <p:nvPr/>
        </p:nvSpPr>
        <p:spPr>
          <a:xfrm>
            <a:off x="457200" y="1903804"/>
            <a:ext cx="838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A leader’s relationships with his/her  seniors, peers, juniors and the public 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all greatly influence their leadership effectiveness.</a:t>
            </a:r>
          </a:p>
          <a:p>
            <a:endParaRPr lang="en-US" altLang="en-US" sz="2800" dirty="0">
              <a:solidFill>
                <a:schemeClr val="bg1"/>
              </a:solidFill>
            </a:endParaRPr>
          </a:p>
          <a:p>
            <a:endParaRPr lang="en-US" altLang="en-US" sz="3200" dirty="0">
              <a:solidFill>
                <a:schemeClr val="bg1"/>
              </a:solidFill>
            </a:endParaRP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 anchor="ctr">
            <a:normAutofit/>
          </a:bodyPr>
          <a:lstStyle/>
          <a:p>
            <a:r>
              <a:rPr lang="en-US" sz="4000" dirty="0" smtClean="0"/>
              <a:t>Personal Relationships</a:t>
            </a:r>
            <a:endParaRPr lang="en-US" sz="4000" dirty="0"/>
          </a:p>
        </p:txBody>
      </p:sp>
      <p:sp>
        <p:nvSpPr>
          <p:cNvPr id="5" name="intro text"/>
          <p:cNvSpPr txBox="1"/>
          <p:nvPr/>
        </p:nvSpPr>
        <p:spPr>
          <a:xfrm>
            <a:off x="4041193" y="5348717"/>
            <a:ext cx="47192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dirty="0" smtClean="0">
                <a:solidFill>
                  <a:schemeClr val="bg1"/>
                </a:solidFill>
              </a:rPr>
              <a:t>Everyone has a desire for </a:t>
            </a:r>
            <a:r>
              <a:rPr lang="en-US" altLang="en-US" sz="2800" dirty="0" smtClean="0">
                <a:solidFill>
                  <a:schemeClr val="bg1"/>
                </a:solidFill>
              </a:rPr>
              <a:t>__________.  </a:t>
            </a:r>
            <a:endParaRPr lang="en-US" altLang="en-US" sz="2800" dirty="0" smtClean="0">
              <a:solidFill>
                <a:schemeClr val="bg1"/>
              </a:solidFill>
            </a:endParaRPr>
          </a:p>
        </p:txBody>
      </p:sp>
      <p:sp>
        <p:nvSpPr>
          <p:cNvPr id="6" name="intro text"/>
          <p:cNvSpPr txBox="1"/>
          <p:nvPr/>
        </p:nvSpPr>
        <p:spPr>
          <a:xfrm>
            <a:off x="714375" y="3598858"/>
            <a:ext cx="3657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 smtClean="0">
                <a:solidFill>
                  <a:schemeClr val="bg1"/>
                </a:solidFill>
              </a:rPr>
              <a:t>It’s great to be able  to talk </a:t>
            </a:r>
            <a:r>
              <a:rPr lang="en-US" altLang="en-US" sz="2800" dirty="0">
                <a:solidFill>
                  <a:schemeClr val="bg1"/>
                </a:solidFill>
              </a:rPr>
              <a:t>to large </a:t>
            </a:r>
            <a:r>
              <a:rPr lang="en-US" altLang="en-US" sz="2800" dirty="0" smtClean="0">
                <a:solidFill>
                  <a:schemeClr val="bg1"/>
                </a:solidFill>
              </a:rPr>
              <a:t>groups while making each </a:t>
            </a:r>
            <a:r>
              <a:rPr lang="en-US" altLang="en-US" sz="2800" dirty="0">
                <a:solidFill>
                  <a:schemeClr val="bg1"/>
                </a:solidFill>
              </a:rPr>
              <a:t>person feel </a:t>
            </a:r>
            <a:r>
              <a:rPr lang="en-US" altLang="en-US" sz="2800" dirty="0" smtClean="0">
                <a:solidFill>
                  <a:schemeClr val="bg1"/>
                </a:solidFill>
              </a:rPr>
              <a:t>that </a:t>
            </a:r>
            <a:r>
              <a:rPr lang="en-US" altLang="en-US" sz="2800" dirty="0">
                <a:solidFill>
                  <a:schemeClr val="bg1"/>
                </a:solidFill>
              </a:rPr>
              <a:t>he or she is being </a:t>
            </a:r>
            <a:r>
              <a:rPr lang="en-US" altLang="en-US" sz="2800" dirty="0" smtClean="0">
                <a:solidFill>
                  <a:schemeClr val="bg1"/>
                </a:solidFill>
              </a:rPr>
              <a:t>addressed  </a:t>
            </a:r>
            <a:r>
              <a:rPr lang="en-US" altLang="en-US" sz="2800" dirty="0">
                <a:solidFill>
                  <a:schemeClr val="bg1"/>
                </a:solidFill>
              </a:rPr>
              <a:t>alone</a:t>
            </a:r>
            <a:r>
              <a:rPr lang="en-US" altLang="en-US" sz="2800" dirty="0" smtClean="0">
                <a:solidFill>
                  <a:schemeClr val="bg1"/>
                </a:solidFill>
              </a:rPr>
              <a:t>.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034" y="3044487"/>
            <a:ext cx="3745690" cy="2199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721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ro text"/>
          <p:cNvSpPr txBox="1"/>
          <p:nvPr/>
        </p:nvSpPr>
        <p:spPr>
          <a:xfrm>
            <a:off x="309694" y="1981200"/>
            <a:ext cx="88343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These great leaders are noted for their personal and social traits – trademarks of their personalities which made people feel comfortable and welcome in their presence.</a:t>
            </a: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 anchor="ctr">
            <a:normAutofit/>
          </a:bodyPr>
          <a:lstStyle/>
          <a:p>
            <a:r>
              <a:rPr lang="en-US" sz="4000" dirty="0" smtClean="0"/>
              <a:t>Personal Relationships</a:t>
            </a:r>
            <a:endParaRPr lang="en-US" sz="4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22" y="3495525"/>
            <a:ext cx="1447349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"/>
          <a:stretch/>
        </p:blipFill>
        <p:spPr bwMode="auto">
          <a:xfrm>
            <a:off x="3862722" y="3495525"/>
            <a:ext cx="1428346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244"/>
          <a:stretch/>
        </p:blipFill>
        <p:spPr bwMode="auto">
          <a:xfrm>
            <a:off x="6413771" y="3533624"/>
            <a:ext cx="1451876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52274" y="5819623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President 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Abraham Lincoln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03324" y="5819624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President 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Andrew Jackson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19800" y="5819625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Admiral 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Chester Nimitz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99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ro text"/>
          <p:cNvSpPr txBox="1"/>
          <p:nvPr/>
        </p:nvSpPr>
        <p:spPr>
          <a:xfrm>
            <a:off x="762000" y="4714789"/>
            <a:ext cx="77807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dirty="0" smtClean="0">
                <a:solidFill>
                  <a:schemeClr val="bg1"/>
                </a:solidFill>
              </a:rPr>
              <a:t>A simple “good morning” or work question can let a subordinate know they are recognized and valued.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 anchor="ctr">
            <a:normAutofit/>
          </a:bodyPr>
          <a:lstStyle/>
          <a:p>
            <a:r>
              <a:rPr lang="en-US" sz="4000" dirty="0" smtClean="0"/>
              <a:t>Personal Relationships</a:t>
            </a:r>
            <a:endParaRPr lang="en-US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045438"/>
            <a:ext cx="3280160" cy="246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intro text"/>
          <p:cNvSpPr txBox="1"/>
          <p:nvPr/>
        </p:nvSpPr>
        <p:spPr>
          <a:xfrm>
            <a:off x="800100" y="2217948"/>
            <a:ext cx="4191000" cy="2085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This special quality of leadership is just an unselfish, friendly interest in people.  </a:t>
            </a:r>
          </a:p>
        </p:txBody>
      </p:sp>
    </p:spTree>
    <p:extLst>
      <p:ext uri="{BB962C8B-B14F-4D97-AF65-F5344CB8AC3E}">
        <p14:creationId xmlns:p14="http://schemas.microsoft.com/office/powerpoint/2010/main" val="406715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ro text"/>
          <p:cNvSpPr txBox="1"/>
          <p:nvPr/>
        </p:nvSpPr>
        <p:spPr>
          <a:xfrm>
            <a:off x="622736" y="2130970"/>
            <a:ext cx="8153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A feeling of camaraderie, loyalty and connection with the people with whom you are working  creates a pride in the organization, also known as </a:t>
            </a:r>
            <a:r>
              <a:rPr lang="en-US" sz="3200" dirty="0" smtClean="0">
                <a:solidFill>
                  <a:srgbClr val="FFC000"/>
                </a:solidFill>
              </a:rPr>
              <a:t>________________</a:t>
            </a:r>
            <a:r>
              <a:rPr lang="en-US" sz="3200" dirty="0" smtClean="0">
                <a:solidFill>
                  <a:schemeClr val="bg1"/>
                </a:solidFill>
              </a:rPr>
              <a:t>.</a:t>
            </a:r>
            <a:endParaRPr lang="en-US" sz="3200" dirty="0" smtClean="0">
              <a:solidFill>
                <a:schemeClr val="bg1"/>
              </a:solidFill>
            </a:endParaRPr>
          </a:p>
          <a:p>
            <a:endParaRPr lang="en-US" altLang="en-US" sz="3200" dirty="0">
              <a:solidFill>
                <a:srgbClr val="FFC000"/>
              </a:solidFill>
            </a:endParaRPr>
          </a:p>
          <a:p>
            <a:endParaRPr lang="en-US" altLang="en-US" sz="3200" dirty="0">
              <a:solidFill>
                <a:srgbClr val="FFC000"/>
              </a:solidFill>
            </a:endParaRP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 anchor="ctr">
            <a:normAutofit/>
          </a:bodyPr>
          <a:lstStyle/>
          <a:p>
            <a:r>
              <a:rPr lang="en-US" sz="4000" dirty="0" smtClean="0"/>
              <a:t>Personal Relationships</a:t>
            </a:r>
            <a:endParaRPr lang="en-US" sz="4000" dirty="0"/>
          </a:p>
        </p:txBody>
      </p:sp>
      <p:sp>
        <p:nvSpPr>
          <p:cNvPr id="5" name="intro text"/>
          <p:cNvSpPr txBox="1"/>
          <p:nvPr/>
        </p:nvSpPr>
        <p:spPr>
          <a:xfrm>
            <a:off x="622736" y="4343400"/>
            <a:ext cx="8153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A leader must have the cooperation of those within their unit – and a warm, friendly personality creates that good working environment. </a:t>
            </a:r>
          </a:p>
          <a:p>
            <a:endParaRPr lang="en-US" altLang="en-US" sz="3200" dirty="0">
              <a:solidFill>
                <a:schemeClr val="bg1"/>
              </a:solidFill>
            </a:endParaRPr>
          </a:p>
          <a:p>
            <a:endParaRPr lang="en-US" altLang="en-US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628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ro text"/>
          <p:cNvSpPr txBox="1"/>
          <p:nvPr/>
        </p:nvSpPr>
        <p:spPr>
          <a:xfrm>
            <a:off x="457200" y="2057400"/>
            <a:ext cx="8098215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Respect from subordinates must be </a:t>
            </a:r>
            <a:r>
              <a:rPr lang="en-US" sz="2800" dirty="0" smtClean="0">
                <a:solidFill>
                  <a:srgbClr val="FFC000"/>
                </a:solidFill>
              </a:rPr>
              <a:t>___________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and cannot be demanded or commanded</a:t>
            </a:r>
            <a:r>
              <a:rPr lang="en-US" sz="3600" dirty="0" smtClean="0">
                <a:solidFill>
                  <a:schemeClr val="bg1"/>
                </a:solidFill>
              </a:rPr>
              <a:t>.</a:t>
            </a:r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spcAft>
                <a:spcPts val="3000"/>
              </a:spcAft>
            </a:pPr>
            <a:r>
              <a:rPr lang="en-US" sz="2800" dirty="0" smtClean="0">
                <a:solidFill>
                  <a:schemeClr val="bg1"/>
                </a:solidFill>
              </a:rPr>
              <a:t>Leaders must counsel and guide subordinates without: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Breaking discipline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Breaking the chain of command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Being a “buddy”</a:t>
            </a:r>
            <a:endParaRPr lang="en-US" altLang="en-US" sz="2800" dirty="0">
              <a:solidFill>
                <a:schemeClr val="bg1"/>
              </a:solidFill>
            </a:endParaRPr>
          </a:p>
          <a:p>
            <a:endParaRPr lang="en-US" altLang="en-US" sz="3200" dirty="0">
              <a:solidFill>
                <a:srgbClr val="FFC000"/>
              </a:solidFill>
            </a:endParaRP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 anchor="ctr">
            <a:normAutofit/>
          </a:bodyPr>
          <a:lstStyle/>
          <a:p>
            <a:r>
              <a:rPr lang="en-US" sz="4000" dirty="0" smtClean="0"/>
              <a:t>Personal Relationships</a:t>
            </a:r>
            <a:endParaRPr lang="en-US" sz="4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114800"/>
            <a:ext cx="284041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278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ro text"/>
          <p:cNvSpPr txBox="1"/>
          <p:nvPr/>
        </p:nvSpPr>
        <p:spPr>
          <a:xfrm>
            <a:off x="329762" y="1973315"/>
            <a:ext cx="84463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If there is one key to successful leadership above all others, it would be </a:t>
            </a:r>
            <a:r>
              <a:rPr lang="en-US" sz="2800" dirty="0" smtClean="0">
                <a:solidFill>
                  <a:srgbClr val="FFC000"/>
                </a:solidFill>
              </a:rPr>
              <a:t>________________</a:t>
            </a:r>
            <a:r>
              <a:rPr lang="en-US" sz="2800" dirty="0" smtClean="0">
                <a:solidFill>
                  <a:schemeClr val="bg1"/>
                </a:solidFill>
              </a:rPr>
              <a:t>. </a:t>
            </a:r>
            <a:endParaRPr lang="en-US" sz="2800" dirty="0" smtClean="0">
              <a:solidFill>
                <a:schemeClr val="bg1"/>
              </a:solidFill>
            </a:endParaRPr>
          </a:p>
          <a:p>
            <a:endParaRPr lang="en-US" sz="1000" dirty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The leader must be fair in:</a:t>
            </a:r>
          </a:p>
          <a:p>
            <a:endParaRPr lang="en-US" altLang="en-US" sz="3200" dirty="0">
              <a:solidFill>
                <a:schemeClr val="bg1"/>
              </a:solidFill>
            </a:endParaRP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 anchor="ctr">
            <a:normAutofit/>
          </a:bodyPr>
          <a:lstStyle/>
          <a:p>
            <a:r>
              <a:rPr lang="en-US" sz="4000" dirty="0" smtClean="0"/>
              <a:t>Personal Relationships</a:t>
            </a:r>
            <a:endParaRPr lang="en-US" sz="4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736792"/>
            <a:ext cx="3505200" cy="2574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intro text"/>
          <p:cNvSpPr txBox="1"/>
          <p:nvPr/>
        </p:nvSpPr>
        <p:spPr>
          <a:xfrm>
            <a:off x="4699438" y="3700007"/>
            <a:ext cx="4265714" cy="2610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bg1"/>
                </a:solidFill>
              </a:rPr>
              <a:t>Opportunity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bg1"/>
                </a:solidFill>
              </a:rPr>
              <a:t>Assignment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bg1"/>
                </a:solidFill>
              </a:rPr>
              <a:t>Work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bg1"/>
                </a:solidFill>
              </a:rPr>
              <a:t>Recognition</a:t>
            </a:r>
            <a:endParaRPr lang="en-US" altLang="en-US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873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ro text"/>
          <p:cNvSpPr txBox="1"/>
          <p:nvPr/>
        </p:nvSpPr>
        <p:spPr>
          <a:xfrm>
            <a:off x="533400" y="1928694"/>
            <a:ext cx="788511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dirty="0" smtClean="0">
                <a:solidFill>
                  <a:schemeClr val="bg1"/>
                </a:solidFill>
              </a:rPr>
              <a:t>An effective leader possesses certain personal traits which are  absolutely necessary  to                                                  command respect,                                        confidence and                                             obedience.</a:t>
            </a:r>
          </a:p>
          <a:p>
            <a:endParaRPr lang="en-US" altLang="en-US" sz="3200" dirty="0">
              <a:solidFill>
                <a:schemeClr val="bg1"/>
              </a:solidFill>
            </a:endParaRPr>
          </a:p>
          <a:p>
            <a:r>
              <a:rPr lang="en-US" altLang="en-US" sz="3200" dirty="0" smtClean="0">
                <a:solidFill>
                  <a:schemeClr val="bg1"/>
                </a:solidFill>
              </a:rPr>
              <a:t>Let’s look closer at                                                        these traits….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 anchor="ctr">
            <a:normAutofit/>
          </a:bodyPr>
          <a:lstStyle/>
          <a:p>
            <a:r>
              <a:rPr lang="en-US" sz="4000" dirty="0" smtClean="0"/>
              <a:t>Essential Qualities of Leadership</a:t>
            </a:r>
            <a:endParaRPr lang="en-US" sz="4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58360"/>
            <a:ext cx="3998913" cy="3002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19600" y="6261238"/>
            <a:ext cx="3998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US Navy Memorial - John Paul Jones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22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ro text"/>
          <p:cNvSpPr txBox="1"/>
          <p:nvPr/>
        </p:nvSpPr>
        <p:spPr>
          <a:xfrm>
            <a:off x="485775" y="1979235"/>
            <a:ext cx="8162925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C000"/>
                </a:solidFill>
              </a:rPr>
              <a:t>_________________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smtClean="0">
                <a:solidFill>
                  <a:schemeClr val="bg1"/>
                </a:solidFill>
              </a:rPr>
              <a:t>to:</a:t>
            </a:r>
          </a:p>
          <a:p>
            <a:pPr marL="64008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Country, required for military service</a:t>
            </a:r>
          </a:p>
          <a:p>
            <a:pPr marL="64008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Seniors, to serve reliably and well</a:t>
            </a:r>
          </a:p>
          <a:p>
            <a:pPr marL="64008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Juniors, with consideration for their welfare with “golden rule of loyalty”</a:t>
            </a:r>
          </a:p>
          <a:p>
            <a:pPr marL="64008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Relatives, friends, others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 anchor="ctr">
            <a:normAutofit/>
          </a:bodyPr>
          <a:lstStyle/>
          <a:p>
            <a:r>
              <a:rPr lang="en-US" sz="4000" dirty="0" smtClean="0"/>
              <a:t>Essential Qualities of Leadership</a:t>
            </a:r>
            <a:endParaRPr lang="en-US" sz="4000" dirty="0"/>
          </a:p>
        </p:txBody>
      </p:sp>
      <p:sp>
        <p:nvSpPr>
          <p:cNvPr id="5" name="intro text"/>
          <p:cNvSpPr txBox="1"/>
          <p:nvPr/>
        </p:nvSpPr>
        <p:spPr>
          <a:xfrm>
            <a:off x="495300" y="5334000"/>
            <a:ext cx="8153400" cy="10772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dirty="0" smtClean="0">
                <a:solidFill>
                  <a:schemeClr val="bg1"/>
                </a:solidFill>
              </a:rPr>
              <a:t>“To thine own self be true, and….thou canst not be false to any man.”  - Shakespeare</a:t>
            </a:r>
          </a:p>
        </p:txBody>
      </p:sp>
    </p:spTree>
    <p:extLst>
      <p:ext uri="{BB962C8B-B14F-4D97-AF65-F5344CB8AC3E}">
        <p14:creationId xmlns:p14="http://schemas.microsoft.com/office/powerpoint/2010/main" val="2529724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tIns="91440">
            <a:noAutofit/>
          </a:bodyPr>
          <a:lstStyle/>
          <a:p>
            <a:pPr>
              <a:spcBef>
                <a:spcPts val="600"/>
              </a:spcBef>
            </a:pPr>
            <a:r>
              <a:rPr lang="en-US" sz="2600" dirty="0" smtClean="0"/>
              <a:t>Cite two advantages of unit leadership.</a:t>
            </a:r>
          </a:p>
          <a:p>
            <a:r>
              <a:rPr lang="en-US" sz="2600" dirty="0" smtClean="0"/>
              <a:t>Explain the three things required for leadership positions to exist.</a:t>
            </a:r>
          </a:p>
          <a:p>
            <a:r>
              <a:rPr lang="en-US" sz="2600" dirty="0" smtClean="0"/>
              <a:t>Explain the relationship between good followership and good leadership.</a:t>
            </a:r>
          </a:p>
          <a:p>
            <a:r>
              <a:rPr lang="en-US" sz="2600" dirty="0" smtClean="0"/>
              <a:t>Explain that personal relationships determine a leader’s overall effectiveness.</a:t>
            </a:r>
          </a:p>
          <a:p>
            <a:r>
              <a:rPr lang="en-US" sz="2600" dirty="0" smtClean="0"/>
              <a:t>Describe at least ten essential qualities of an effective leader.</a:t>
            </a:r>
          </a:p>
        </p:txBody>
      </p:sp>
    </p:spTree>
    <p:extLst>
      <p:ext uri="{BB962C8B-B14F-4D97-AF65-F5344CB8AC3E}">
        <p14:creationId xmlns:p14="http://schemas.microsoft.com/office/powerpoint/2010/main" val="157797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ro text"/>
          <p:cNvSpPr txBox="1"/>
          <p:nvPr/>
        </p:nvSpPr>
        <p:spPr>
          <a:xfrm>
            <a:off x="457199" y="1981200"/>
            <a:ext cx="801829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C000"/>
                </a:solidFill>
              </a:rPr>
              <a:t>___________________</a:t>
            </a:r>
            <a:r>
              <a:rPr lang="en-US" sz="3200" dirty="0" smtClean="0">
                <a:solidFill>
                  <a:schemeClr val="bg1"/>
                </a:solidFill>
              </a:rPr>
              <a:t>: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Implies a willingness to attempt a mission in spite of its danger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Training, education, drill and professional preparation lay the foundation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 anchor="ctr">
            <a:normAutofit/>
          </a:bodyPr>
          <a:lstStyle/>
          <a:p>
            <a:r>
              <a:rPr lang="en-US" sz="4000" dirty="0" smtClean="0"/>
              <a:t>Essential Qualities of Leadership</a:t>
            </a:r>
            <a:endParaRPr lang="en-US" sz="4000" dirty="0"/>
          </a:p>
        </p:txBody>
      </p:sp>
      <p:sp>
        <p:nvSpPr>
          <p:cNvPr id="6" name="intro text"/>
          <p:cNvSpPr txBox="1"/>
          <p:nvPr/>
        </p:nvSpPr>
        <p:spPr>
          <a:xfrm>
            <a:off x="457199" y="4535745"/>
            <a:ext cx="815340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C000"/>
                </a:solidFill>
              </a:rPr>
              <a:t>____________________</a:t>
            </a:r>
            <a:r>
              <a:rPr lang="en-US" sz="3200" dirty="0" smtClean="0">
                <a:solidFill>
                  <a:schemeClr val="bg1"/>
                </a:solidFill>
              </a:rPr>
              <a:t>: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Standing up for one’s beliefs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Calling out a situation honestly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Admitting to a mistake instead of covering up</a:t>
            </a:r>
          </a:p>
        </p:txBody>
      </p:sp>
    </p:spTree>
    <p:extLst>
      <p:ext uri="{BB962C8B-B14F-4D97-AF65-F5344CB8AC3E}">
        <p14:creationId xmlns:p14="http://schemas.microsoft.com/office/powerpoint/2010/main" val="405099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ro text"/>
          <p:cNvSpPr txBox="1"/>
          <p:nvPr/>
        </p:nvSpPr>
        <p:spPr>
          <a:xfrm>
            <a:off x="288758" y="1828800"/>
            <a:ext cx="870284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C000"/>
                </a:solidFill>
              </a:rPr>
              <a:t>______________</a:t>
            </a:r>
            <a:r>
              <a:rPr lang="en-US" sz="2800" dirty="0" smtClean="0">
                <a:solidFill>
                  <a:schemeClr val="bg1"/>
                </a:solidFill>
              </a:rPr>
              <a:t>: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A proper sense of right and wrong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Expected of  all, but especially an NJROTC cadet</a:t>
            </a:r>
          </a:p>
          <a:p>
            <a:endParaRPr lang="en-US" altLang="en-US" sz="3200" dirty="0" smtClean="0">
              <a:solidFill>
                <a:schemeClr val="bg1"/>
              </a:solidFill>
            </a:endParaRP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 anchor="ctr">
            <a:normAutofit/>
          </a:bodyPr>
          <a:lstStyle/>
          <a:p>
            <a:r>
              <a:rPr lang="en-US" sz="4000" dirty="0" smtClean="0"/>
              <a:t>Essential Qualities of Leadership</a:t>
            </a:r>
            <a:endParaRPr lang="en-US" sz="4000" dirty="0"/>
          </a:p>
        </p:txBody>
      </p:sp>
      <p:sp>
        <p:nvSpPr>
          <p:cNvPr id="6" name="intro text"/>
          <p:cNvSpPr txBox="1"/>
          <p:nvPr/>
        </p:nvSpPr>
        <p:spPr>
          <a:xfrm>
            <a:off x="288758" y="3494103"/>
            <a:ext cx="87028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C000"/>
                </a:solidFill>
              </a:rPr>
              <a:t>______________</a:t>
            </a:r>
            <a:r>
              <a:rPr lang="en-US" sz="2800" dirty="0" smtClean="0">
                <a:solidFill>
                  <a:schemeClr val="bg1"/>
                </a:solidFill>
              </a:rPr>
              <a:t>: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Refusal to lie, cheat or steal – no gray area!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Included in honor codes of all service academies</a:t>
            </a:r>
          </a:p>
        </p:txBody>
      </p:sp>
      <p:sp>
        <p:nvSpPr>
          <p:cNvPr id="5" name="intro text"/>
          <p:cNvSpPr txBox="1"/>
          <p:nvPr/>
        </p:nvSpPr>
        <p:spPr>
          <a:xfrm>
            <a:off x="288758" y="5068820"/>
            <a:ext cx="842210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C000"/>
                </a:solidFill>
              </a:rPr>
              <a:t>______________</a:t>
            </a:r>
            <a:r>
              <a:rPr lang="en-US" sz="3200" dirty="0" smtClean="0">
                <a:solidFill>
                  <a:schemeClr val="bg1"/>
                </a:solidFill>
              </a:rPr>
              <a:t>: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Telling t</a:t>
            </a:r>
            <a:r>
              <a:rPr lang="en-US" altLang="en-US" sz="2800" dirty="0" smtClean="0">
                <a:solidFill>
                  <a:schemeClr val="bg1"/>
                </a:solidFill>
              </a:rPr>
              <a:t>hings the way they truly are without deception</a:t>
            </a:r>
            <a:endParaRPr lang="en-US" altLang="en-US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136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ro text"/>
          <p:cNvSpPr txBox="1"/>
          <p:nvPr/>
        </p:nvSpPr>
        <p:spPr>
          <a:xfrm>
            <a:off x="370480" y="1989076"/>
            <a:ext cx="8153400" cy="426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C000"/>
                </a:solidFill>
              </a:rPr>
              <a:t>___________</a:t>
            </a:r>
            <a:r>
              <a:rPr lang="en-US" sz="3200" dirty="0" smtClean="0">
                <a:solidFill>
                  <a:schemeClr val="bg1"/>
                </a:solidFill>
              </a:rPr>
              <a:t>: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Another word for confidence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32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Examples of types of faith:</a:t>
            </a:r>
          </a:p>
          <a:p>
            <a:pPr marL="914400" lvl="1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Faith in one’s leaders, subordinates , or in a cause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Faith in oneself (Self-confidence) builds respect from others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 anchor="ctr">
            <a:normAutofit/>
          </a:bodyPr>
          <a:lstStyle/>
          <a:p>
            <a:r>
              <a:rPr lang="en-US" sz="4000" dirty="0" smtClean="0"/>
              <a:t>Essential Qualities of Leadership</a:t>
            </a:r>
            <a:endParaRPr lang="en-US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763" b="71382" l="740" r="39606">
                        <a14:backgroundMark x1="5916" y1="21162" x2="5916" y2="21162"/>
                        <a14:backgroundMark x1="33772" y1="22039" x2="33772" y2="22039"/>
                        <a14:backgroundMark x1="33443" y1="67982" x2="33443" y2="67982"/>
                        <a14:backgroundMark x1="37716" y1="26864" x2="37716" y2="26864"/>
                        <a14:backgroundMark x1="2958" y1="68421" x2="2958" y2="68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455" r="59729" b="27709"/>
          <a:stretch/>
        </p:blipFill>
        <p:spPr bwMode="auto">
          <a:xfrm>
            <a:off x="6172200" y="1952700"/>
            <a:ext cx="1959468" cy="2035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527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ro text"/>
          <p:cNvSpPr txBox="1"/>
          <p:nvPr/>
        </p:nvSpPr>
        <p:spPr>
          <a:xfrm>
            <a:off x="304800" y="1841242"/>
            <a:ext cx="853440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Consequences associated with </a:t>
            </a:r>
            <a:r>
              <a:rPr lang="en-US" sz="3200" dirty="0" smtClean="0">
                <a:solidFill>
                  <a:srgbClr val="FFC000"/>
                </a:solidFill>
              </a:rPr>
              <a:t>__________</a:t>
            </a:r>
            <a:r>
              <a:rPr lang="en-US" sz="3200" dirty="0" smtClean="0">
                <a:solidFill>
                  <a:schemeClr val="bg1"/>
                </a:solidFill>
              </a:rPr>
              <a:t>: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When faith in a leader and/or subordinates is lost, loss of trust and loyalty and reduced morale often follows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16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Faith in a cause is essential to victory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16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Leaders who believe in their service, their chain of command and themselves, will see their attitude reflected in those around them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 anchor="ctr">
            <a:normAutofit/>
          </a:bodyPr>
          <a:lstStyle/>
          <a:p>
            <a:r>
              <a:rPr lang="en-US" sz="4000" dirty="0" smtClean="0"/>
              <a:t>Essential Qualities of Leadership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1416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ro text"/>
          <p:cNvSpPr txBox="1"/>
          <p:nvPr/>
        </p:nvSpPr>
        <p:spPr>
          <a:xfrm>
            <a:off x="433550" y="1973315"/>
            <a:ext cx="8153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C000"/>
                </a:solidFill>
              </a:rPr>
              <a:t>Sense of Humor</a:t>
            </a:r>
            <a:r>
              <a:rPr lang="en-US" sz="3200" dirty="0" smtClean="0">
                <a:solidFill>
                  <a:schemeClr val="bg1"/>
                </a:solidFill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Finding humor in a situation allows a leader to use laughter to:</a:t>
            </a:r>
          </a:p>
          <a:p>
            <a:pPr lvl="8"/>
            <a:endParaRPr lang="en-US" altLang="en-US" sz="3200" dirty="0" smtClean="0">
              <a:solidFill>
                <a:schemeClr val="bg1"/>
              </a:solidFill>
            </a:endParaRP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 anchor="ctr">
            <a:normAutofit/>
          </a:bodyPr>
          <a:lstStyle/>
          <a:p>
            <a:r>
              <a:rPr lang="en-US" sz="4000" dirty="0" smtClean="0"/>
              <a:t>Essential Qualities of Leadership</a:t>
            </a:r>
            <a:endParaRPr lang="en-US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64" y="3604686"/>
            <a:ext cx="3684478" cy="2763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315200" y="4495800"/>
            <a:ext cx="1632531" cy="1905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282656" y="3373698"/>
            <a:ext cx="466507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chemeClr val="bg1"/>
                </a:solidFill>
              </a:rPr>
              <a:t>- Relax </a:t>
            </a:r>
            <a:r>
              <a:rPr lang="en-US" sz="3200" dirty="0">
                <a:solidFill>
                  <a:schemeClr val="bg1"/>
                </a:solidFill>
              </a:rPr>
              <a:t>subordinates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chemeClr val="bg1"/>
                </a:solidFill>
              </a:rPr>
              <a:t>- Release </a:t>
            </a:r>
            <a:r>
              <a:rPr lang="en-US" sz="3200" dirty="0">
                <a:solidFill>
                  <a:schemeClr val="bg1"/>
                </a:solidFill>
              </a:rPr>
              <a:t>tension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chemeClr val="bg1"/>
                </a:solidFill>
              </a:rPr>
              <a:t>- Restore </a:t>
            </a:r>
            <a:r>
              <a:rPr lang="en-US" sz="3200" dirty="0">
                <a:solidFill>
                  <a:schemeClr val="bg1"/>
                </a:solidFill>
              </a:rPr>
              <a:t>confidence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chemeClr val="bg1"/>
                </a:solidFill>
              </a:rPr>
              <a:t>- Restore </a:t>
            </a:r>
            <a:r>
              <a:rPr lang="en-US" sz="3200" dirty="0">
                <a:solidFill>
                  <a:schemeClr val="bg1"/>
                </a:solidFill>
              </a:rPr>
              <a:t>positive thinking</a:t>
            </a:r>
          </a:p>
        </p:txBody>
      </p:sp>
    </p:spTree>
    <p:extLst>
      <p:ext uri="{BB962C8B-B14F-4D97-AF65-F5344CB8AC3E}">
        <p14:creationId xmlns:p14="http://schemas.microsoft.com/office/powerpoint/2010/main" val="188431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ro text"/>
          <p:cNvSpPr txBox="1"/>
          <p:nvPr/>
        </p:nvSpPr>
        <p:spPr>
          <a:xfrm>
            <a:off x="381000" y="1905000"/>
            <a:ext cx="8153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C000"/>
                </a:solidFill>
              </a:rPr>
              <a:t>___________________</a:t>
            </a:r>
            <a:r>
              <a:rPr lang="en-US" sz="3200" dirty="0" smtClean="0">
                <a:solidFill>
                  <a:schemeClr val="bg1"/>
                </a:solidFill>
              </a:rPr>
              <a:t>: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Quiet dignity indicates great character and experience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A truly great person lets accomplishments speak louder than words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While maintaining pride in oneself, a leader must not develop an inflated self-image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A great leader doesn’t let self-importance override concern for subordinates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 anchor="ctr">
            <a:normAutofit/>
          </a:bodyPr>
          <a:lstStyle/>
          <a:p>
            <a:r>
              <a:rPr lang="en-US" sz="4000" dirty="0" smtClean="0"/>
              <a:t>Essential Qualities of Leadership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065214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ro text"/>
          <p:cNvSpPr txBox="1"/>
          <p:nvPr/>
        </p:nvSpPr>
        <p:spPr>
          <a:xfrm>
            <a:off x="381000" y="1905000"/>
            <a:ext cx="50292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C000"/>
                </a:solidFill>
              </a:rPr>
              <a:t>__________________</a:t>
            </a:r>
            <a:r>
              <a:rPr lang="en-US" sz="2800" dirty="0" smtClean="0">
                <a:solidFill>
                  <a:schemeClr val="bg1"/>
                </a:solidFill>
              </a:rPr>
              <a:t>: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bg1"/>
                </a:solidFill>
              </a:rPr>
              <a:t>With experience, increased skills, professional knowledge and a positive attitude, a leader gains self-confidence and loses fear of failure</a:t>
            </a:r>
          </a:p>
          <a:p>
            <a:endParaRPr lang="en-US" altLang="en-US" sz="2800" dirty="0" smtClean="0">
              <a:solidFill>
                <a:schemeClr val="bg1"/>
              </a:solidFill>
            </a:endParaRP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 anchor="ctr">
            <a:normAutofit/>
          </a:bodyPr>
          <a:lstStyle/>
          <a:p>
            <a:r>
              <a:rPr lang="en-US" sz="4000" dirty="0" smtClean="0"/>
              <a:t>Essential Qualities of Leadership</a:t>
            </a:r>
            <a:endParaRPr lang="en-US" sz="4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244290"/>
            <a:ext cx="3236952" cy="2429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intro text"/>
          <p:cNvSpPr txBox="1"/>
          <p:nvPr/>
        </p:nvSpPr>
        <p:spPr>
          <a:xfrm>
            <a:off x="381000" y="4849335"/>
            <a:ext cx="83648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bg1"/>
                </a:solidFill>
              </a:rPr>
              <a:t>Taking on the tougher jobs may bring an occasional failure, but learning and bouncing back for another marks a leader’s development</a:t>
            </a:r>
          </a:p>
        </p:txBody>
      </p:sp>
    </p:spTree>
    <p:extLst>
      <p:ext uri="{BB962C8B-B14F-4D97-AF65-F5344CB8AC3E}">
        <p14:creationId xmlns:p14="http://schemas.microsoft.com/office/powerpoint/2010/main" val="2011013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ro text"/>
          <p:cNvSpPr txBox="1"/>
          <p:nvPr/>
        </p:nvSpPr>
        <p:spPr>
          <a:xfrm>
            <a:off x="533400" y="2063439"/>
            <a:ext cx="5181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C000"/>
                </a:solidFill>
              </a:rPr>
              <a:t>_______________</a:t>
            </a:r>
            <a:r>
              <a:rPr lang="en-US" sz="2800" dirty="0" smtClean="0">
                <a:solidFill>
                  <a:schemeClr val="bg1"/>
                </a:solidFill>
              </a:rPr>
              <a:t>: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bg1"/>
                </a:solidFill>
              </a:rPr>
              <a:t>A leader is able to see and react to things as they are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2800" dirty="0" smtClean="0">
              <a:solidFill>
                <a:schemeClr val="bg1"/>
              </a:solidFill>
            </a:endParaRP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 anchor="ctr">
            <a:normAutofit/>
          </a:bodyPr>
          <a:lstStyle/>
          <a:p>
            <a:r>
              <a:rPr lang="en-US" sz="4000" dirty="0" smtClean="0"/>
              <a:t>Essential Qualities of Leadership</a:t>
            </a:r>
            <a:endParaRPr lang="en-US" sz="4000" dirty="0"/>
          </a:p>
        </p:txBody>
      </p:sp>
      <p:sp>
        <p:nvSpPr>
          <p:cNvPr id="5" name="intro text"/>
          <p:cNvSpPr txBox="1"/>
          <p:nvPr/>
        </p:nvSpPr>
        <p:spPr>
          <a:xfrm>
            <a:off x="533400" y="3882186"/>
            <a:ext cx="8229600" cy="303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C000"/>
                </a:solidFill>
              </a:rPr>
              <a:t>________________</a:t>
            </a:r>
            <a:r>
              <a:rPr lang="en-US" sz="2800" dirty="0" smtClean="0">
                <a:solidFill>
                  <a:schemeClr val="bg1"/>
                </a:solidFill>
              </a:rPr>
              <a:t>: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bg1"/>
                </a:solidFill>
              </a:rPr>
              <a:t>With training and discipline, a leader gains the ability to analyze and draw correct conclusions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bg1"/>
                </a:solidFill>
              </a:rPr>
              <a:t>Greater knowledge increases a leader’s qualifications to make good judgments</a:t>
            </a:r>
            <a:r>
              <a:rPr lang="en-US" altLang="en-US" sz="3200" dirty="0" smtClean="0">
                <a:solidFill>
                  <a:schemeClr val="bg1"/>
                </a:solidFill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3200" dirty="0" smtClean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932938"/>
            <a:ext cx="3101974" cy="2328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7342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ro text"/>
          <p:cNvSpPr txBox="1"/>
          <p:nvPr/>
        </p:nvSpPr>
        <p:spPr>
          <a:xfrm>
            <a:off x="523875" y="2064592"/>
            <a:ext cx="8077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C000"/>
                </a:solidFill>
              </a:rPr>
              <a:t>_________</a:t>
            </a:r>
            <a:r>
              <a:rPr lang="en-US" sz="2800" dirty="0" smtClean="0">
                <a:solidFill>
                  <a:schemeClr val="bg1"/>
                </a:solidFill>
              </a:rPr>
              <a:t>: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bg1"/>
                </a:solidFill>
              </a:rPr>
              <a:t>Using good judgment to speak and act in a diplomatic way, leaders do not offend seniors, peers or juniors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2800" dirty="0" smtClean="0">
              <a:solidFill>
                <a:schemeClr val="bg1"/>
              </a:solidFill>
            </a:endParaRP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 anchor="ctr">
            <a:normAutofit/>
          </a:bodyPr>
          <a:lstStyle/>
          <a:p>
            <a:r>
              <a:rPr lang="en-US" sz="4000" dirty="0" smtClean="0"/>
              <a:t>Essential Qualities of Leadership</a:t>
            </a:r>
            <a:endParaRPr lang="en-US" sz="4000" dirty="0"/>
          </a:p>
        </p:txBody>
      </p:sp>
      <p:sp>
        <p:nvSpPr>
          <p:cNvPr id="5" name="intro text"/>
          <p:cNvSpPr txBox="1"/>
          <p:nvPr/>
        </p:nvSpPr>
        <p:spPr>
          <a:xfrm>
            <a:off x="914400" y="4311361"/>
            <a:ext cx="7315200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en-US" sz="2800" dirty="0" smtClean="0">
                <a:solidFill>
                  <a:schemeClr val="bg1"/>
                </a:solidFill>
              </a:rPr>
              <a:t>Using common sense, good judgment and tact, a good leader recognizes,  appreciates and uses personalities and similar experiences of others to make the best _________.</a:t>
            </a:r>
          </a:p>
        </p:txBody>
      </p:sp>
    </p:spTree>
    <p:extLst>
      <p:ext uri="{BB962C8B-B14F-4D97-AF65-F5344CB8AC3E}">
        <p14:creationId xmlns:p14="http://schemas.microsoft.com/office/powerpoint/2010/main" val="351381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ro text"/>
          <p:cNvSpPr txBox="1"/>
          <p:nvPr/>
        </p:nvSpPr>
        <p:spPr>
          <a:xfrm>
            <a:off x="457200" y="2151221"/>
            <a:ext cx="81534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 smtClean="0">
                <a:solidFill>
                  <a:schemeClr val="bg1"/>
                </a:solidFill>
              </a:rPr>
              <a:t>__________________: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Without health and personal energy, there is little stamina to withstand the demands of leadership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32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A leader needs to know when to take a periodic break to remain sharp, and when to delegate work to subordinates.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3200" dirty="0" smtClean="0">
              <a:solidFill>
                <a:schemeClr val="bg1"/>
              </a:solidFill>
            </a:endParaRP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 anchor="ctr">
            <a:normAutofit/>
          </a:bodyPr>
          <a:lstStyle/>
          <a:p>
            <a:r>
              <a:rPr lang="en-US" sz="4000" dirty="0" smtClean="0"/>
              <a:t>Essential Qualities of Leadership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664045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1"/>
          <p:cNvSpPr txBox="1"/>
          <p:nvPr/>
        </p:nvSpPr>
        <p:spPr>
          <a:xfrm>
            <a:off x="533400" y="1967805"/>
            <a:ext cx="8077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800" dirty="0" smtClean="0">
                <a:solidFill>
                  <a:schemeClr val="bg1"/>
                </a:solidFill>
              </a:rPr>
              <a:t>Now in your second year of NJROTC, you may have been advanced to petty officer third or second class with leadership duties in a squad or platoon.</a:t>
            </a: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>
            <a:normAutofit fontScale="92500" lnSpcReduction="10000"/>
          </a:bodyPr>
          <a:lstStyle/>
          <a:p>
            <a:r>
              <a:rPr lang="en-US" sz="4000" dirty="0" smtClean="0"/>
              <a:t>Introduction</a:t>
            </a:r>
          </a:p>
          <a:p>
            <a:endParaRPr lang="en-US" sz="4000" dirty="0"/>
          </a:p>
        </p:txBody>
      </p:sp>
      <p:sp>
        <p:nvSpPr>
          <p:cNvPr id="5" name="text 1"/>
          <p:cNvSpPr txBox="1"/>
          <p:nvPr/>
        </p:nvSpPr>
        <p:spPr>
          <a:xfrm>
            <a:off x="4038600" y="3614678"/>
            <a:ext cx="4724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800" dirty="0" smtClean="0">
                <a:solidFill>
                  <a:schemeClr val="bg1"/>
                </a:solidFill>
              </a:rPr>
              <a:t>Even if you haven’t advanced, be sure to keep trying. </a:t>
            </a:r>
          </a:p>
          <a:p>
            <a:pPr>
              <a:spcBef>
                <a:spcPct val="0"/>
              </a:spcBef>
            </a:pPr>
            <a:endParaRPr lang="en-US" altLang="en-US" sz="1200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</a:pPr>
            <a:r>
              <a:rPr lang="en-US" altLang="en-US" sz="2800" dirty="0" smtClean="0">
                <a:solidFill>
                  <a:schemeClr val="bg1"/>
                </a:solidFill>
              </a:rPr>
              <a:t>The </a:t>
            </a:r>
            <a:r>
              <a:rPr lang="en-US" altLang="en-US" sz="2800" dirty="0">
                <a:solidFill>
                  <a:schemeClr val="bg1"/>
                </a:solidFill>
              </a:rPr>
              <a:t>key to advancement is to be </a:t>
            </a:r>
            <a:r>
              <a:rPr lang="en-US" altLang="en-US" sz="2800" dirty="0" smtClean="0">
                <a:solidFill>
                  <a:schemeClr val="bg1"/>
                </a:solidFill>
              </a:rPr>
              <a:t>“ready </a:t>
            </a:r>
            <a:r>
              <a:rPr lang="en-US" altLang="en-US" sz="2800" dirty="0">
                <a:solidFill>
                  <a:schemeClr val="bg1"/>
                </a:solidFill>
              </a:rPr>
              <a:t>and at the door</a:t>
            </a:r>
            <a:r>
              <a:rPr lang="en-US" altLang="en-US" sz="2800" dirty="0" smtClean="0">
                <a:solidFill>
                  <a:schemeClr val="bg1"/>
                </a:solidFill>
              </a:rPr>
              <a:t>,” </a:t>
            </a:r>
            <a:r>
              <a:rPr lang="en-US" altLang="en-US" sz="2800" dirty="0">
                <a:solidFill>
                  <a:schemeClr val="bg1"/>
                </a:solidFill>
              </a:rPr>
              <a:t>when the </a:t>
            </a:r>
            <a:r>
              <a:rPr lang="en-US" altLang="en-US" sz="2800" dirty="0" smtClean="0">
                <a:solidFill>
                  <a:schemeClr val="bg1"/>
                </a:solidFill>
              </a:rPr>
              <a:t>opportunity door </a:t>
            </a:r>
            <a:r>
              <a:rPr lang="en-US" altLang="en-US" sz="2800" dirty="0">
                <a:solidFill>
                  <a:schemeClr val="bg1"/>
                </a:solidFill>
              </a:rPr>
              <a:t>opens.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757483"/>
            <a:ext cx="3227431" cy="2576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212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ro text"/>
          <p:cNvSpPr txBox="1"/>
          <p:nvPr/>
        </p:nvSpPr>
        <p:spPr>
          <a:xfrm>
            <a:off x="381000" y="2087463"/>
            <a:ext cx="83058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000" dirty="0" smtClean="0">
                <a:solidFill>
                  <a:srgbClr val="FFC000"/>
                </a:solidFill>
              </a:rPr>
              <a:t>__________________</a:t>
            </a:r>
            <a:r>
              <a:rPr lang="en-US" sz="3000" dirty="0" smtClean="0">
                <a:solidFill>
                  <a:schemeClr val="bg1"/>
                </a:solidFill>
              </a:rPr>
              <a:t>:</a:t>
            </a:r>
            <a:endParaRPr lang="en-US" sz="30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000" dirty="0" smtClean="0">
                <a:solidFill>
                  <a:schemeClr val="bg1"/>
                </a:solidFill>
              </a:rPr>
              <a:t>An effective leader is usually healthy, energetic and optimistic with a “Can Do!” kind of attitude that inspires juniors and seniors alike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14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000" dirty="0" smtClean="0">
                <a:solidFill>
                  <a:schemeClr val="bg1"/>
                </a:solidFill>
              </a:rPr>
              <a:t>An optimist’s opposite is a ________ who is always looking for a reason a job cannot be done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14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000" dirty="0" smtClean="0">
                <a:solidFill>
                  <a:schemeClr val="bg1"/>
                </a:solidFill>
              </a:rPr>
              <a:t>An effective leader is usually an optimistic </a:t>
            </a:r>
            <a:r>
              <a:rPr lang="en-US" altLang="en-US" sz="3200" dirty="0" smtClean="0">
                <a:solidFill>
                  <a:schemeClr val="bg1"/>
                </a:solidFill>
              </a:rPr>
              <a:t>winner.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3200" dirty="0" smtClean="0">
              <a:solidFill>
                <a:schemeClr val="bg1"/>
              </a:solidFill>
            </a:endParaRP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 anchor="ctr">
            <a:normAutofit/>
          </a:bodyPr>
          <a:lstStyle/>
          <a:p>
            <a:r>
              <a:rPr lang="en-US" sz="4000" dirty="0" smtClean="0"/>
              <a:t>Essential Qualities of Leadership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08764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ro text"/>
          <p:cNvSpPr txBox="1"/>
          <p:nvPr/>
        </p:nvSpPr>
        <p:spPr>
          <a:xfrm>
            <a:off x="457200" y="2057400"/>
            <a:ext cx="80772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3200" dirty="0" smtClean="0">
                <a:solidFill>
                  <a:srgbClr val="FFC000"/>
                </a:solidFill>
              </a:rPr>
              <a:t>___________________</a:t>
            </a:r>
            <a:r>
              <a:rPr lang="en-US" sz="3600" dirty="0" smtClean="0">
                <a:solidFill>
                  <a:schemeClr val="bg1"/>
                </a:solidFill>
              </a:rPr>
              <a:t>:</a:t>
            </a:r>
            <a:endParaRPr lang="en-US" sz="3600" dirty="0" smtClean="0">
              <a:solidFill>
                <a:schemeClr val="bg1"/>
              </a:solidFill>
            </a:endParaRP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Leaders will think independently and take initiative in their jobs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They accept both pleasant and unpleasant tasks, and stay with them until properly completed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 anchor="ctr">
            <a:normAutofit/>
          </a:bodyPr>
          <a:lstStyle/>
          <a:p>
            <a:r>
              <a:rPr lang="en-US" sz="4000" dirty="0" smtClean="0"/>
              <a:t>Essential Qualities of Leadership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803220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ro text"/>
          <p:cNvSpPr txBox="1"/>
          <p:nvPr/>
        </p:nvSpPr>
        <p:spPr>
          <a:xfrm>
            <a:off x="457200" y="1981200"/>
            <a:ext cx="83058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dirty="0" smtClean="0">
                <a:solidFill>
                  <a:srgbClr val="FFC000"/>
                </a:solidFill>
              </a:rPr>
              <a:t>____________________</a:t>
            </a:r>
            <a:r>
              <a:rPr lang="en-US" sz="3200" dirty="0" smtClean="0">
                <a:solidFill>
                  <a:schemeClr val="bg1"/>
                </a:solidFill>
              </a:rPr>
              <a:t>: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Leaders must know their people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32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NJROTC leaders should know all cadets in their class and most in their unit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32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Field trips, formations and social events build teamwork, a must for success as a unit and as a leader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3200" dirty="0" smtClean="0">
              <a:solidFill>
                <a:schemeClr val="bg1"/>
              </a:solidFill>
            </a:endParaRP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 anchor="ctr">
            <a:normAutofit/>
          </a:bodyPr>
          <a:lstStyle/>
          <a:p>
            <a:r>
              <a:rPr lang="en-US" sz="4000" dirty="0" smtClean="0"/>
              <a:t>Essential Qualities of Leadership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8117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ro text"/>
          <p:cNvSpPr txBox="1"/>
          <p:nvPr/>
        </p:nvSpPr>
        <p:spPr>
          <a:xfrm>
            <a:off x="457200" y="1828800"/>
            <a:ext cx="81534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dirty="0" smtClean="0">
                <a:solidFill>
                  <a:srgbClr val="FFC000"/>
                </a:solidFill>
              </a:rPr>
              <a:t>Concern for People</a:t>
            </a:r>
            <a:r>
              <a:rPr lang="en-US" sz="2800" dirty="0" smtClean="0">
                <a:solidFill>
                  <a:schemeClr val="bg1"/>
                </a:solidFill>
              </a:rPr>
              <a:t>: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bg1"/>
                </a:solidFill>
              </a:rPr>
              <a:t>Successful leaders are known by the people they develop into new leaders</a:t>
            </a:r>
            <a:endParaRPr lang="en-US" altLang="en-US" sz="16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bg1"/>
                </a:solidFill>
              </a:rPr>
              <a:t>One of a leader’s most important jobs is to recommend subordinates for recognition or promotion – so he/she must know them well enough to fairly and accurately evaluate them.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16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bg1"/>
                </a:solidFill>
              </a:rPr>
              <a:t>Subordinates should be kept informed as appropriate, which builds a cohesive team and inspires confidence.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 anchor="ctr">
            <a:normAutofit/>
          </a:bodyPr>
          <a:lstStyle/>
          <a:p>
            <a:r>
              <a:rPr lang="en-US" sz="4000" dirty="0" smtClean="0"/>
              <a:t>Essential Qualities of Leadership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269814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ro text"/>
          <p:cNvSpPr txBox="1"/>
          <p:nvPr/>
        </p:nvSpPr>
        <p:spPr>
          <a:xfrm>
            <a:off x="457200" y="1828800"/>
            <a:ext cx="8458200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 smtClean="0">
                <a:solidFill>
                  <a:srgbClr val="FFC000"/>
                </a:solidFill>
              </a:rPr>
              <a:t>Concern for People</a:t>
            </a:r>
            <a:r>
              <a:rPr lang="en-US" sz="2800" dirty="0" smtClean="0">
                <a:solidFill>
                  <a:schemeClr val="bg1"/>
                </a:solidFill>
              </a:rPr>
              <a:t>: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bg1"/>
                </a:solidFill>
              </a:rPr>
              <a:t>The virtue of caring and commitment shines brightest whenever a senior follows through with promises made to subordinates.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bg1"/>
                </a:solidFill>
              </a:rPr>
              <a:t>Leaders should </a:t>
            </a:r>
            <a:r>
              <a:rPr lang="en-US" altLang="en-US" sz="2800" dirty="0" smtClean="0">
                <a:solidFill>
                  <a:srgbClr val="FFC000"/>
                </a:solidFill>
              </a:rPr>
              <a:t>_______________________________</a:t>
            </a:r>
          </a:p>
          <a:p>
            <a:pPr>
              <a:spcAft>
                <a:spcPts val="1800"/>
              </a:spcAft>
            </a:pPr>
            <a:r>
              <a:rPr lang="en-US" altLang="en-US" sz="2800" dirty="0">
                <a:solidFill>
                  <a:srgbClr val="FFC000"/>
                </a:solidFill>
              </a:rPr>
              <a:t>	</a:t>
            </a:r>
            <a:r>
              <a:rPr lang="en-US" altLang="en-US" sz="2800" dirty="0" smtClean="0">
                <a:solidFill>
                  <a:srgbClr val="FFC000"/>
                </a:solidFill>
              </a:rPr>
              <a:t>_________________________________________</a:t>
            </a:r>
            <a:endParaRPr lang="en-US" altLang="en-US" sz="28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bg1"/>
                </a:solidFill>
              </a:rPr>
              <a:t>A leader should be careful to avoid neglecting commitments for reasons of expedience, laziness or personal gain.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 anchor="ctr">
            <a:normAutofit/>
          </a:bodyPr>
          <a:lstStyle/>
          <a:p>
            <a:r>
              <a:rPr lang="en-US" sz="4000" dirty="0" smtClean="0"/>
              <a:t>Essential Qualities of Leadership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5022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ro text"/>
          <p:cNvSpPr txBox="1"/>
          <p:nvPr/>
        </p:nvSpPr>
        <p:spPr>
          <a:xfrm>
            <a:off x="479696" y="2057400"/>
            <a:ext cx="8283304" cy="762000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pPr>
              <a:buClr>
                <a:schemeClr val="bg1"/>
              </a:buClr>
            </a:pPr>
            <a:r>
              <a:rPr lang="en-US" sz="2800" dirty="0" smtClean="0">
                <a:solidFill>
                  <a:schemeClr val="bg1"/>
                </a:solidFill>
              </a:rPr>
              <a:t>Leaders must: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 anchor="ctr">
            <a:normAutofit/>
          </a:bodyPr>
          <a:lstStyle/>
          <a:p>
            <a:r>
              <a:rPr lang="en-US" sz="4000" dirty="0" smtClean="0"/>
              <a:t>In Summary</a:t>
            </a:r>
            <a:endParaRPr lang="en-US" sz="4000" dirty="0"/>
          </a:p>
        </p:txBody>
      </p:sp>
      <p:sp>
        <p:nvSpPr>
          <p:cNvPr id="10" name="intro text"/>
          <p:cNvSpPr txBox="1"/>
          <p:nvPr/>
        </p:nvSpPr>
        <p:spPr>
          <a:xfrm>
            <a:off x="618958" y="2728912"/>
            <a:ext cx="8004780" cy="3736705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pPr marL="514350" indent="-514350">
              <a:spcAft>
                <a:spcPts val="1200"/>
              </a:spcAft>
              <a:buClr>
                <a:schemeClr val="bg1"/>
              </a:buClr>
              <a:buFont typeface="+mj-lt"/>
              <a:buAutoNum type="arabicPeriod"/>
            </a:pPr>
            <a:r>
              <a:rPr lang="en-US" sz="2800" dirty="0" smtClean="0">
                <a:solidFill>
                  <a:schemeClr val="bg1"/>
                </a:solidFill>
              </a:rPr>
              <a:t>Know the capabilities of each member of their group and how to coordinate them to do their assigned jobs well</a:t>
            </a:r>
          </a:p>
          <a:p>
            <a:pPr marL="514350" indent="-514350">
              <a:buClr>
                <a:schemeClr val="bg1"/>
              </a:buClr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</a:rPr>
              <a:t>B</a:t>
            </a:r>
            <a:r>
              <a:rPr lang="en-US" sz="2800" dirty="0" smtClean="0">
                <a:solidFill>
                  <a:schemeClr val="bg1"/>
                </a:solidFill>
              </a:rPr>
              <a:t>e self-confident, with ability to:  </a:t>
            </a:r>
            <a:endParaRPr lang="en-US" sz="2800" dirty="0">
              <a:solidFill>
                <a:schemeClr val="bg1"/>
              </a:solidFill>
            </a:endParaRPr>
          </a:p>
          <a:p>
            <a:pPr marL="971550" lvl="1" indent="-5143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Keep a winning attitude</a:t>
            </a:r>
          </a:p>
          <a:p>
            <a:pPr marL="971550" lvl="1" indent="-5143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Keep on track to accomplish goal</a:t>
            </a:r>
          </a:p>
          <a:p>
            <a:pPr marL="971550" lvl="1" indent="-5143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Know when it’s better to stress the job or the individual</a:t>
            </a:r>
          </a:p>
        </p:txBody>
      </p:sp>
    </p:spTree>
    <p:extLst>
      <p:ext uri="{BB962C8B-B14F-4D97-AF65-F5344CB8AC3E}">
        <p14:creationId xmlns:p14="http://schemas.microsoft.com/office/powerpoint/2010/main" val="122087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tro text"/>
          <p:cNvSpPr txBox="1"/>
          <p:nvPr/>
        </p:nvSpPr>
        <p:spPr>
          <a:xfrm>
            <a:off x="479696" y="2057400"/>
            <a:ext cx="8283304" cy="762000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pPr>
              <a:buClr>
                <a:schemeClr val="bg1"/>
              </a:buClr>
            </a:pPr>
            <a:r>
              <a:rPr lang="en-US" sz="2800" dirty="0" smtClean="0">
                <a:solidFill>
                  <a:schemeClr val="bg1"/>
                </a:solidFill>
              </a:rPr>
              <a:t>Leaders must: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 anchor="ctr">
            <a:normAutofit/>
          </a:bodyPr>
          <a:lstStyle/>
          <a:p>
            <a:r>
              <a:rPr lang="en-US" sz="4000" dirty="0" smtClean="0"/>
              <a:t>In Summary</a:t>
            </a:r>
            <a:endParaRPr lang="en-US" sz="4000" dirty="0"/>
          </a:p>
        </p:txBody>
      </p:sp>
      <p:sp>
        <p:nvSpPr>
          <p:cNvPr id="10" name="intro text"/>
          <p:cNvSpPr txBox="1"/>
          <p:nvPr/>
        </p:nvSpPr>
        <p:spPr>
          <a:xfrm>
            <a:off x="609600" y="2667000"/>
            <a:ext cx="7699980" cy="3736705"/>
          </a:xfrm>
          <a:prstGeom prst="rect">
            <a:avLst/>
          </a:prstGeom>
          <a:noFill/>
        </p:spPr>
        <p:txBody>
          <a:bodyPr wrap="square" lIns="91440" rtlCol="0">
            <a:noAutofit/>
          </a:bodyPr>
          <a:lstStyle/>
          <a:p>
            <a:pPr marL="514350" lvl="0" indent="-514350">
              <a:buClr>
                <a:prstClr val="white"/>
              </a:buClr>
              <a:buFont typeface="+mj-lt"/>
              <a:buAutoNum type="arabicPeriod" startAt="3"/>
            </a:pPr>
            <a:r>
              <a:rPr lang="en-US" sz="2800" dirty="0">
                <a:solidFill>
                  <a:prstClr val="white"/>
                </a:solidFill>
              </a:rPr>
              <a:t>Be willing to take increased responsibility while:</a:t>
            </a:r>
          </a:p>
          <a:p>
            <a:pPr marL="971550" lvl="1" indent="-514350">
              <a:buClr>
                <a:prstClr val="white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white"/>
                </a:solidFill>
              </a:rPr>
              <a:t>Carrying out orders cheerfully with imagination</a:t>
            </a:r>
          </a:p>
          <a:p>
            <a:pPr marL="971550" lvl="1" indent="-514350">
              <a:buClr>
                <a:prstClr val="white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white"/>
                </a:solidFill>
              </a:rPr>
              <a:t>Completing their work in  an ordered fashion</a:t>
            </a:r>
          </a:p>
          <a:p>
            <a:pPr marL="971550" lvl="1" indent="-514350">
              <a:buClr>
                <a:prstClr val="white"/>
              </a:buClr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white"/>
                </a:solidFill>
              </a:rPr>
              <a:t>Looking ahead </a:t>
            </a:r>
            <a:r>
              <a:rPr lang="en-US" sz="2800" dirty="0">
                <a:solidFill>
                  <a:prstClr val="white"/>
                </a:solidFill>
              </a:rPr>
              <a:t>to the next job </a:t>
            </a:r>
            <a:r>
              <a:rPr lang="en-US" sz="2800" dirty="0" smtClean="0">
                <a:solidFill>
                  <a:prstClr val="white"/>
                </a:solidFill>
              </a:rPr>
              <a:t>after </a:t>
            </a:r>
            <a:r>
              <a:rPr lang="en-US" sz="2800" dirty="0">
                <a:solidFill>
                  <a:prstClr val="white"/>
                </a:solidFill>
              </a:rPr>
              <a:t>current </a:t>
            </a:r>
            <a:r>
              <a:rPr lang="en-US" sz="2800" dirty="0" smtClean="0">
                <a:solidFill>
                  <a:prstClr val="white"/>
                </a:solidFill>
              </a:rPr>
              <a:t>task </a:t>
            </a:r>
            <a:r>
              <a:rPr lang="en-US" sz="2800" dirty="0">
                <a:solidFill>
                  <a:prstClr val="white"/>
                </a:solidFill>
              </a:rPr>
              <a:t>is done</a:t>
            </a:r>
          </a:p>
        </p:txBody>
      </p:sp>
    </p:spTree>
    <p:extLst>
      <p:ext uri="{BB962C8B-B14F-4D97-AF65-F5344CB8AC3E}">
        <p14:creationId xmlns:p14="http://schemas.microsoft.com/office/powerpoint/2010/main" val="406290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815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1"/>
          <p:cNvSpPr txBox="1"/>
          <p:nvPr/>
        </p:nvSpPr>
        <p:spPr>
          <a:xfrm>
            <a:off x="533400" y="1891605"/>
            <a:ext cx="8077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800" dirty="0" smtClean="0">
                <a:solidFill>
                  <a:schemeClr val="bg1"/>
                </a:solidFill>
              </a:rPr>
              <a:t>You may now be a member of color guard, drill team, rifle team – and you may find leadership opportunities there.</a:t>
            </a: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>
            <a:normAutofit fontScale="92500" lnSpcReduction="10000"/>
          </a:bodyPr>
          <a:lstStyle/>
          <a:p>
            <a:r>
              <a:rPr lang="en-US" sz="4000" dirty="0" smtClean="0"/>
              <a:t>Introduction</a:t>
            </a:r>
          </a:p>
          <a:p>
            <a:endParaRPr lang="en-US" sz="40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617" y="3248025"/>
            <a:ext cx="4092365" cy="307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240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1"/>
          <p:cNvSpPr txBox="1"/>
          <p:nvPr/>
        </p:nvSpPr>
        <p:spPr>
          <a:xfrm>
            <a:off x="685800" y="2390575"/>
            <a:ext cx="3090236" cy="255454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3200" dirty="0" smtClean="0">
                <a:solidFill>
                  <a:schemeClr val="bg1"/>
                </a:solidFill>
              </a:rPr>
              <a:t>Meanwhile, as an experienced cadet, you can and should help cadets in NS1.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>
            <a:normAutofit fontScale="92500" lnSpcReduction="10000"/>
          </a:bodyPr>
          <a:lstStyle/>
          <a:p>
            <a:r>
              <a:rPr lang="en-US" sz="4000" dirty="0" smtClean="0"/>
              <a:t>Introduction</a:t>
            </a:r>
          </a:p>
          <a:p>
            <a:endParaRPr lang="en-US" sz="4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180361"/>
            <a:ext cx="3960521" cy="297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1"/>
          <p:cNvSpPr txBox="1"/>
          <p:nvPr/>
        </p:nvSpPr>
        <p:spPr>
          <a:xfrm>
            <a:off x="152400" y="5587425"/>
            <a:ext cx="876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3200" dirty="0" smtClean="0">
                <a:solidFill>
                  <a:schemeClr val="bg1"/>
                </a:solidFill>
              </a:rPr>
              <a:t>If everyone helps, the unit will be a strong team.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80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1"/>
          <p:cNvSpPr txBox="1"/>
          <p:nvPr/>
        </p:nvSpPr>
        <p:spPr>
          <a:xfrm>
            <a:off x="609600" y="1981200"/>
            <a:ext cx="81350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3200" dirty="0" smtClean="0">
                <a:solidFill>
                  <a:schemeClr val="bg1"/>
                </a:solidFill>
              </a:rPr>
              <a:t>Squad leaders, assistant squad leaders and platoon guides all have special responsibilities.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>
            <a:normAutofit fontScale="92500" lnSpcReduction="10000"/>
          </a:bodyPr>
          <a:lstStyle/>
          <a:p>
            <a:r>
              <a:rPr lang="en-US" sz="4000" dirty="0" smtClean="0"/>
              <a:t>Introduction</a:t>
            </a:r>
          </a:p>
          <a:p>
            <a:endParaRPr lang="en-US" sz="4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352818"/>
            <a:ext cx="3631367" cy="2730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1"/>
          <p:cNvSpPr txBox="1"/>
          <p:nvPr/>
        </p:nvSpPr>
        <p:spPr>
          <a:xfrm>
            <a:off x="4686628" y="3440639"/>
            <a:ext cx="373774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3200" dirty="0" smtClean="0">
                <a:solidFill>
                  <a:schemeClr val="bg1"/>
                </a:solidFill>
              </a:rPr>
              <a:t>If each person knows their responsibilities, they are in a position to look after, guide and train others.</a:t>
            </a:r>
          </a:p>
        </p:txBody>
      </p:sp>
    </p:spTree>
    <p:extLst>
      <p:ext uri="{BB962C8B-B14F-4D97-AF65-F5344CB8AC3E}">
        <p14:creationId xmlns:p14="http://schemas.microsoft.com/office/powerpoint/2010/main" val="329619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1"/>
          <p:cNvSpPr txBox="1"/>
          <p:nvPr/>
        </p:nvSpPr>
        <p:spPr>
          <a:xfrm>
            <a:off x="357352" y="1806219"/>
            <a:ext cx="85212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800" dirty="0" smtClean="0">
                <a:solidFill>
                  <a:schemeClr val="bg1"/>
                </a:solidFill>
              </a:rPr>
              <a:t>Your first rule must be to set the best example possible, including your appearance.</a:t>
            </a: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>
            <a:normAutofit fontScale="92500" lnSpcReduction="10000"/>
          </a:bodyPr>
          <a:lstStyle/>
          <a:p>
            <a:r>
              <a:rPr lang="en-US" sz="4000" dirty="0" smtClean="0"/>
              <a:t>Introduction</a:t>
            </a:r>
          </a:p>
          <a:p>
            <a:endParaRPr lang="en-US" sz="4000" dirty="0"/>
          </a:p>
        </p:txBody>
      </p:sp>
      <p:sp>
        <p:nvSpPr>
          <p:cNvPr id="4" name="text 1"/>
          <p:cNvSpPr txBox="1"/>
          <p:nvPr/>
        </p:nvSpPr>
        <p:spPr>
          <a:xfrm>
            <a:off x="608078" y="3033527"/>
            <a:ext cx="346053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800" dirty="0" smtClean="0">
                <a:solidFill>
                  <a:srgbClr val="FFC000"/>
                </a:solidFill>
              </a:rPr>
              <a:t>A Uniform</a:t>
            </a:r>
            <a:r>
              <a:rPr lang="en-US" altLang="en-US" sz="2800" dirty="0" smtClean="0">
                <a:solidFill>
                  <a:schemeClr val="bg1"/>
                </a:solidFill>
              </a:rPr>
              <a:t> that is: </a:t>
            </a: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bg1"/>
                </a:solidFill>
              </a:rPr>
              <a:t>Clean</a:t>
            </a: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bg1"/>
                </a:solidFill>
              </a:rPr>
              <a:t>Pressed</a:t>
            </a: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bg1"/>
                </a:solidFill>
              </a:rPr>
              <a:t>Neat</a:t>
            </a: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bg1"/>
                </a:solidFill>
              </a:rPr>
              <a:t>Ship-shape</a:t>
            </a: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5" name="text 1"/>
          <p:cNvSpPr txBox="1"/>
          <p:nvPr/>
        </p:nvSpPr>
        <p:spPr>
          <a:xfrm>
            <a:off x="686908" y="5692413"/>
            <a:ext cx="5713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800" dirty="0" smtClean="0">
                <a:solidFill>
                  <a:srgbClr val="FFC000"/>
                </a:solidFill>
              </a:rPr>
              <a:t>________</a:t>
            </a:r>
            <a:r>
              <a:rPr lang="en-US" altLang="en-US" sz="2800" dirty="0" smtClean="0">
                <a:solidFill>
                  <a:schemeClr val="bg1"/>
                </a:solidFill>
              </a:rPr>
              <a:t> </a:t>
            </a:r>
            <a:r>
              <a:rPr lang="en-US" altLang="en-US" sz="2800" dirty="0" smtClean="0">
                <a:solidFill>
                  <a:schemeClr val="bg1"/>
                </a:solidFill>
              </a:rPr>
              <a:t>that are always shined.</a:t>
            </a: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6" name="text 1"/>
          <p:cNvSpPr txBox="1"/>
          <p:nvPr/>
        </p:nvSpPr>
        <p:spPr>
          <a:xfrm>
            <a:off x="3933158" y="3080591"/>
            <a:ext cx="44461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800" dirty="0" smtClean="0">
                <a:solidFill>
                  <a:srgbClr val="FFC000"/>
                </a:solidFill>
              </a:rPr>
              <a:t>Awards and insignia </a:t>
            </a:r>
            <a:r>
              <a:rPr lang="en-US" altLang="en-US" sz="2800" dirty="0" smtClean="0">
                <a:solidFill>
                  <a:schemeClr val="bg1"/>
                </a:solidFill>
              </a:rPr>
              <a:t>that are:</a:t>
            </a: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bg1"/>
                </a:solidFill>
              </a:rPr>
              <a:t>Neat</a:t>
            </a:r>
          </a:p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solidFill>
                  <a:schemeClr val="bg1"/>
                </a:solidFill>
              </a:rPr>
              <a:t>Without loose or  dangling threads</a:t>
            </a: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0217" y="2891596"/>
            <a:ext cx="8202220" cy="34880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3761180" y="2891596"/>
            <a:ext cx="0" cy="259430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60780" y="5485904"/>
            <a:ext cx="820222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3016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1"/>
          <p:cNvSpPr txBox="1"/>
          <p:nvPr/>
        </p:nvSpPr>
        <p:spPr>
          <a:xfrm>
            <a:off x="357352" y="2099370"/>
            <a:ext cx="8521262" cy="3894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3200" dirty="0" smtClean="0">
                <a:solidFill>
                  <a:schemeClr val="bg1"/>
                </a:solidFill>
              </a:rPr>
              <a:t>You can also set a good example by:</a:t>
            </a:r>
          </a:p>
          <a:p>
            <a:pPr>
              <a:spcBef>
                <a:spcPct val="0"/>
              </a:spcBef>
            </a:pPr>
            <a:endParaRPr lang="en-US" altLang="en-US" sz="2000" dirty="0" smtClean="0">
              <a:solidFill>
                <a:schemeClr val="bg1"/>
              </a:solidFill>
            </a:endParaRPr>
          </a:p>
          <a:p>
            <a:pPr marL="457200" indent="-457200">
              <a:lnSpc>
                <a:spcPct val="2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Taking direction</a:t>
            </a:r>
          </a:p>
          <a:p>
            <a:pPr marL="457200" indent="-457200">
              <a:lnSpc>
                <a:spcPct val="2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Sharp marching</a:t>
            </a:r>
          </a:p>
          <a:p>
            <a:pPr marL="457200" indent="-457200">
              <a:lnSpc>
                <a:spcPct val="2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3200" dirty="0" smtClean="0">
                <a:solidFill>
                  <a:schemeClr val="bg1"/>
                </a:solidFill>
              </a:rPr>
              <a:t>Snappy salutes</a:t>
            </a:r>
            <a:endParaRPr lang="en-US" altLang="en-US" sz="3200" dirty="0">
              <a:solidFill>
                <a:schemeClr val="bg1"/>
              </a:solidFill>
            </a:endParaRP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447800" y="412532"/>
            <a:ext cx="7315200" cy="609600"/>
          </a:xfrm>
        </p:spPr>
        <p:txBody>
          <a:bodyPr>
            <a:normAutofit fontScale="92500" lnSpcReduction="10000"/>
          </a:bodyPr>
          <a:lstStyle/>
          <a:p>
            <a:r>
              <a:rPr lang="en-US" sz="4000" dirty="0" smtClean="0"/>
              <a:t>Introduction</a:t>
            </a:r>
          </a:p>
          <a:p>
            <a:endParaRPr lang="en-US" sz="40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399" y="3198419"/>
            <a:ext cx="4053951" cy="3045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056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PRESENTATIONGUID" val="a32608ae-e495-47ac-bce7-07765770ef44"/>
  <p:tag name="WASPOLLED" val="CD20866570D54D31AA99D3003F823737"/>
  <p:tag name="TPVERSION" val="6"/>
  <p:tag name="TPFULLVERSION" val="7.5.3.1"/>
  <p:tag name="PPTVERSION" val="16"/>
  <p:tag name="TPOS" val="2"/>
  <p:tag name="TPLASTSAVEVERSION" val="6.2 PC"/>
</p:tagLst>
</file>

<file path=ppt/theme/theme1.xml><?xml version="1.0" encoding="utf-8"?>
<a:theme xmlns:a="http://schemas.openxmlformats.org/drawingml/2006/main" name="NJROTC Slide Template- FINAL PAMx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_TPC JROTC">
  <a:themeElements>
    <a:clrScheme name="Custom 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00"/>
      </a:hlink>
      <a:folHlink>
        <a:srgbClr val="FFC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JROTC Slide Template- FIN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Custom 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00"/>
      </a:hlink>
      <a:folHlink>
        <a:srgbClr val="FFC0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Custom 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00"/>
      </a:hlink>
      <a:folHlink>
        <a:srgbClr val="FFC0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Custom Design">
  <a:themeElements>
    <a:clrScheme name="Custom 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00"/>
      </a:hlink>
      <a:folHlink>
        <a:srgbClr val="FFC0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Custom Design">
  <a:themeElements>
    <a:clrScheme name="Custom 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00"/>
      </a:hlink>
      <a:folHlink>
        <a:srgbClr val="FFC0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Custom Design">
  <a:themeElements>
    <a:clrScheme name="Custom 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00"/>
      </a:hlink>
      <a:folHlink>
        <a:srgbClr val="FFC0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Custom Design">
  <a:themeElements>
    <a:clrScheme name="Custom 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00"/>
      </a:hlink>
      <a:folHlink>
        <a:srgbClr val="FFC0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PC JROTC">
  <a:themeElements>
    <a:clrScheme name="Custom 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00"/>
      </a:hlink>
      <a:folHlink>
        <a:srgbClr val="FFC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NJROTC Slide Template- FINAL PAMx</Template>
  <TotalTime>6674</TotalTime>
  <Words>1845</Words>
  <Application>Microsoft Office PowerPoint</Application>
  <PresentationFormat>On-screen Show (4:3)</PresentationFormat>
  <Paragraphs>257</Paragraphs>
  <Slides>47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47</vt:i4>
      </vt:variant>
    </vt:vector>
  </HeadingPairs>
  <TitlesOfParts>
    <vt:vector size="61" baseType="lpstr">
      <vt:lpstr>Arial</vt:lpstr>
      <vt:lpstr>Calibri</vt:lpstr>
      <vt:lpstr>Wingdings</vt:lpstr>
      <vt:lpstr>Wingdings 2</vt:lpstr>
      <vt:lpstr>NJROTC Slide Template- FINAL PAMx</vt:lpstr>
      <vt:lpstr>NJROTC Slide Template- FINAL</vt:lpstr>
      <vt:lpstr>Custom Design</vt:lpstr>
      <vt:lpstr>1_Custom Design</vt:lpstr>
      <vt:lpstr>2_Custom Design</vt:lpstr>
      <vt:lpstr>6_Custom Design</vt:lpstr>
      <vt:lpstr>4_Custom Design</vt:lpstr>
      <vt:lpstr>5_Custom Design</vt:lpstr>
      <vt:lpstr>TPC JROTC</vt:lpstr>
      <vt:lpstr>1_TPC JROTC</vt:lpstr>
      <vt:lpstr>Module 2 – Leadership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Citizenship and American Government</dc:title>
  <dc:creator>Pam</dc:creator>
  <cp:lastModifiedBy>Findall, Erik T.</cp:lastModifiedBy>
  <cp:revision>573</cp:revision>
  <cp:lastPrinted>2017-05-18T15:09:09Z</cp:lastPrinted>
  <dcterms:created xsi:type="dcterms:W3CDTF">2013-10-17T03:56:20Z</dcterms:created>
  <dcterms:modified xsi:type="dcterms:W3CDTF">2017-05-18T15:10:55Z</dcterms:modified>
</cp:coreProperties>
</file>