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5"/>
  </p:handout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Lst>
  <p:sldSz cx="12192000" cy="6858000"/>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1"/>
            <a:ext cx="4028440" cy="351737"/>
          </a:xfrm>
          <a:prstGeom prst="rect">
            <a:avLst/>
          </a:prstGeom>
        </p:spPr>
        <p:txBody>
          <a:bodyPr vert="horz" lIns="93177" tIns="46589" rIns="93177" bIns="46589" rtlCol="0"/>
          <a:lstStyle>
            <a:lvl1pPr algn="r">
              <a:defRPr sz="1200"/>
            </a:lvl1pPr>
          </a:lstStyle>
          <a:p>
            <a:fld id="{30EEF824-A487-4BD3-8E25-B0B878419C6E}" type="datetimeFigureOut">
              <a:rPr lang="en-US" smtClean="0"/>
              <a:t>2/4/2016</a:t>
            </a:fld>
            <a:endParaRPr lang="en-US"/>
          </a:p>
        </p:txBody>
      </p:sp>
      <p:sp>
        <p:nvSpPr>
          <p:cNvPr id="4" name="Footer Placeholder 3"/>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6FC6652D-F881-4918-B0E2-FAA2E77C59F9}" type="slidenum">
              <a:rPr lang="en-US" smtClean="0"/>
              <a:t>‹#›</a:t>
            </a:fld>
            <a:endParaRPr lang="en-US"/>
          </a:p>
        </p:txBody>
      </p:sp>
    </p:spTree>
    <p:extLst>
      <p:ext uri="{BB962C8B-B14F-4D97-AF65-F5344CB8AC3E}">
        <p14:creationId xmlns:p14="http://schemas.microsoft.com/office/powerpoint/2010/main" val="408270198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2/4/2016</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2/4/2016</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slps.org/Wilkinson" TargetMode="External"/><Relationship Id="rId7" Type="http://schemas.openxmlformats.org/officeDocument/2006/relationships/image" Target="../media/image7.png"/><Relationship Id="rId2" Type="http://schemas.openxmlformats.org/officeDocument/2006/relationships/hyperlink" Target="mailto:Landon.Brownfield@slps.org" TargetMode="Externa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twitter.com/Wilkinson_ecc" TargetMode="External"/><Relationship Id="rId4" Type="http://schemas.openxmlformats.org/officeDocument/2006/relationships/hyperlink" Target="http://facebook.com/slps.wilkinson"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twitter.com/Wilkinson_ecc" TargetMode="External"/><Relationship Id="rId2" Type="http://schemas.openxmlformats.org/officeDocument/2006/relationships/hyperlink" Target="http://facebook.com/slps.wilkinson" TargetMode="Externa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Landon.Brownfield@slps.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nationalpirc.org/directory/MO-3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49500" y="1583267"/>
            <a:ext cx="8810625" cy="2421464"/>
          </a:xfrm>
        </p:spPr>
        <p:txBody>
          <a:bodyPr>
            <a:normAutofit/>
          </a:bodyPr>
          <a:lstStyle/>
          <a:p>
            <a:r>
              <a:rPr lang="en-US" sz="6000" b="1" cap="none" dirty="0" smtClean="0">
                <a:latin typeface="Berlin Sans FB Demi" panose="020E0802020502020306" pitchFamily="34" charset="0"/>
              </a:rPr>
              <a:t>Title I Bi-annual Meeting</a:t>
            </a:r>
            <a:endParaRPr lang="en-US" sz="6000" b="1" cap="none" dirty="0">
              <a:latin typeface="Berlin Sans FB Demi" panose="020E0802020502020306" pitchFamily="34" charset="0"/>
            </a:endParaRPr>
          </a:p>
        </p:txBody>
      </p:sp>
      <p:sp>
        <p:nvSpPr>
          <p:cNvPr id="3" name="Subtitle 2"/>
          <p:cNvSpPr>
            <a:spLocks noGrp="1"/>
          </p:cNvSpPr>
          <p:nvPr>
            <p:ph type="subTitle" idx="1"/>
          </p:nvPr>
        </p:nvSpPr>
        <p:spPr>
          <a:xfrm>
            <a:off x="2349500" y="4131732"/>
            <a:ext cx="8810625" cy="1583268"/>
          </a:xfrm>
        </p:spPr>
        <p:txBody>
          <a:bodyPr>
            <a:normAutofit/>
          </a:bodyPr>
          <a:lstStyle/>
          <a:p>
            <a:r>
              <a:rPr lang="en-US" i="1" dirty="0" smtClean="0"/>
              <a:t>Presented by:</a:t>
            </a:r>
          </a:p>
          <a:p>
            <a:r>
              <a:rPr lang="en-US" b="1" dirty="0" smtClean="0"/>
              <a:t>Landon Brownfield</a:t>
            </a:r>
          </a:p>
          <a:p>
            <a:r>
              <a:rPr lang="en-US" sz="1400" dirty="0" smtClean="0"/>
              <a:t>Family and Community Specialist</a:t>
            </a:r>
            <a:br>
              <a:rPr lang="en-US" sz="1400" dirty="0" smtClean="0"/>
            </a:br>
            <a:r>
              <a:rPr lang="en-US" sz="1400" dirty="0" smtClean="0"/>
              <a:t>Wilkinson Early Childhood Center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99700" y="273912"/>
            <a:ext cx="1644650" cy="116770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23300" y="100938"/>
            <a:ext cx="1536700" cy="1513649"/>
          </a:xfrm>
          <a:prstGeom prst="rect">
            <a:avLst/>
          </a:prstGeom>
        </p:spPr>
      </p:pic>
    </p:spTree>
    <p:extLst>
      <p:ext uri="{BB962C8B-B14F-4D97-AF65-F5344CB8AC3E}">
        <p14:creationId xmlns:p14="http://schemas.microsoft.com/office/powerpoint/2010/main" val="33303447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1" y="76201"/>
            <a:ext cx="11163299" cy="1041400"/>
          </a:xfrm>
        </p:spPr>
        <p:txBody>
          <a:bodyPr>
            <a:normAutofit fontScale="90000"/>
          </a:bodyPr>
          <a:lstStyle/>
          <a:p>
            <a:pPr algn="ctr"/>
            <a:r>
              <a:rPr lang="en-US" sz="4000" dirty="0" smtClean="0">
                <a:latin typeface="Berlin Sans FB Demi" panose="020E0802020502020306" pitchFamily="34" charset="0"/>
              </a:rPr>
              <a:t>Wilkinson School/Parent/Student Compact</a:t>
            </a:r>
            <a:r>
              <a:rPr lang="en-US" sz="4400" dirty="0" smtClean="0">
                <a:latin typeface="Berlin Sans FB Demi" panose="020E0802020502020306" pitchFamily="34" charset="0"/>
              </a:rPr>
              <a:t/>
            </a:r>
            <a:br>
              <a:rPr lang="en-US" sz="4400" dirty="0" smtClean="0">
                <a:latin typeface="Berlin Sans FB Demi" panose="020E0802020502020306" pitchFamily="34" charset="0"/>
              </a:rPr>
            </a:br>
            <a:r>
              <a:rPr lang="en-US" sz="2700" dirty="0">
                <a:latin typeface="Berlin Sans FB Demi" panose="020E0802020502020306" pitchFamily="34" charset="0"/>
              </a:rPr>
              <a:t>(</a:t>
            </a:r>
            <a:r>
              <a:rPr lang="en-US" sz="2700" dirty="0" smtClean="0">
                <a:latin typeface="Berlin Sans FB Demi" panose="020E0802020502020306" pitchFamily="34" charset="0"/>
              </a:rPr>
              <a:t>Page 18)</a:t>
            </a:r>
            <a:endParaRPr lang="en-US" sz="27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4813299"/>
          </a:xfrm>
        </p:spPr>
        <p:txBody>
          <a:bodyPr anchor="t">
            <a:noAutofit/>
          </a:bodyPr>
          <a:lstStyle/>
          <a:p>
            <a:r>
              <a:rPr lang="en-US" sz="2800" dirty="0" smtClean="0"/>
              <a:t>On page 18, you can find the 2015-2016 Wilkinson ECC School/Parent/Student Compact.</a:t>
            </a:r>
          </a:p>
          <a:p>
            <a:r>
              <a:rPr lang="en-US" sz="2800" dirty="0" smtClean="0"/>
              <a:t>A School/Parent/Student Compact outlines the responsibilities of the respective parties to themselves and to each other.</a:t>
            </a:r>
          </a:p>
          <a:p>
            <a:r>
              <a:rPr lang="en-US" sz="2800" dirty="0" smtClean="0"/>
              <a:t>This compact </a:t>
            </a:r>
            <a:r>
              <a:rPr lang="en-US" sz="2800" u="sng" dirty="0" smtClean="0"/>
              <a:t>is revised yearly</a:t>
            </a:r>
            <a:r>
              <a:rPr lang="en-US" sz="2800" dirty="0" smtClean="0"/>
              <a:t> at the annual “Review and Revisions” meeting (immediately following this meeting).</a:t>
            </a:r>
            <a:endParaRPr lang="en-US" sz="2200" dirty="0" smtClean="0"/>
          </a:p>
        </p:txBody>
      </p:sp>
    </p:spTree>
    <p:extLst>
      <p:ext uri="{BB962C8B-B14F-4D97-AF65-F5344CB8AC3E}">
        <p14:creationId xmlns:p14="http://schemas.microsoft.com/office/powerpoint/2010/main" val="3651350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1" y="76201"/>
            <a:ext cx="11163299" cy="1041400"/>
          </a:xfrm>
        </p:spPr>
        <p:txBody>
          <a:bodyPr>
            <a:normAutofit/>
          </a:bodyPr>
          <a:lstStyle/>
          <a:p>
            <a:pPr algn="ctr"/>
            <a:r>
              <a:rPr lang="en-US" sz="4000" dirty="0" smtClean="0">
                <a:latin typeface="Berlin Sans FB Demi" panose="020E0802020502020306" pitchFamily="34" charset="0"/>
              </a:rPr>
              <a:t>Questions?</a:t>
            </a:r>
            <a:endParaRPr lang="en-US" sz="27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5473699"/>
          </a:xfrm>
        </p:spPr>
        <p:txBody>
          <a:bodyPr anchor="t">
            <a:noAutofit/>
          </a:bodyPr>
          <a:lstStyle/>
          <a:p>
            <a:r>
              <a:rPr lang="en-US" sz="2800" dirty="0" smtClean="0"/>
              <a:t>If you think of something later, you’re always able to contact me at (314) 645-1202 or at </a:t>
            </a:r>
            <a:r>
              <a:rPr lang="en-US" sz="2800" dirty="0" smtClean="0">
                <a:hlinkClick r:id="rId2"/>
              </a:rPr>
              <a:t>Landon.Brownfield@slps.org</a:t>
            </a:r>
            <a:r>
              <a:rPr lang="en-US" sz="2800" dirty="0" smtClean="0"/>
              <a:t>. Visit our website for answers to many frequently asked questions at </a:t>
            </a:r>
            <a:r>
              <a:rPr lang="en-US" sz="2800" dirty="0" smtClean="0">
                <a:hlinkClick r:id="rId3"/>
              </a:rPr>
              <a:t>http://www.slps.org/Wilkinson</a:t>
            </a:r>
            <a:r>
              <a:rPr lang="en-US" sz="2800" dirty="0" smtClean="0"/>
              <a:t>.</a:t>
            </a:r>
          </a:p>
          <a:p>
            <a:pPr marL="0" indent="0">
              <a:buNone/>
            </a:pPr>
            <a:endParaRPr lang="en-US" sz="2800" dirty="0"/>
          </a:p>
          <a:p>
            <a:pPr marL="0" indent="0">
              <a:buNone/>
            </a:pPr>
            <a:endParaRPr lang="en-US" sz="2800" dirty="0" smtClean="0"/>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smtClean="0"/>
          </a:p>
          <a:p>
            <a:pPr marL="0" indent="0">
              <a:buNone/>
            </a:pPr>
            <a:r>
              <a:rPr lang="en-US" sz="2400" dirty="0" smtClean="0">
                <a:hlinkClick r:id="rId4"/>
              </a:rPr>
              <a:t>http://facebook.com/slps.wilkinson</a:t>
            </a:r>
            <a:r>
              <a:rPr lang="en-US" sz="2400" dirty="0" smtClean="0"/>
              <a:t>					</a:t>
            </a:r>
            <a:r>
              <a:rPr lang="en-US" sz="2400" dirty="0" smtClean="0">
                <a:hlinkClick r:id="rId5"/>
              </a:rPr>
              <a:t>http://twitter.com/Wilkinson_ecc</a:t>
            </a:r>
            <a:endParaRPr lang="en-US" sz="2400" dirty="0" smtClean="0"/>
          </a:p>
          <a:p>
            <a:pPr marL="0" indent="0">
              <a:buNone/>
            </a:pPr>
            <a:endParaRPr lang="en-US" sz="2200" dirty="0" smtClean="0"/>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94055" y="3828793"/>
            <a:ext cx="2228592" cy="2228592"/>
          </a:xfrm>
          <a:prstGeom prst="rect">
            <a:avLst/>
          </a:prstGeom>
        </p:spPr>
      </p:pic>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32700" y="3742938"/>
            <a:ext cx="2314447" cy="2314447"/>
          </a:xfrm>
          <a:prstGeom prst="rect">
            <a:avLst/>
          </a:prstGeom>
        </p:spPr>
      </p:pic>
      <p:sp>
        <p:nvSpPr>
          <p:cNvPr id="7" name="Title 1"/>
          <p:cNvSpPr txBox="1">
            <a:spLocks/>
          </p:cNvSpPr>
          <p:nvPr/>
        </p:nvSpPr>
        <p:spPr>
          <a:xfrm>
            <a:off x="4422647" y="3828792"/>
            <a:ext cx="3210053" cy="259740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b="1" dirty="0" smtClean="0">
                <a:latin typeface="Berlin Sans FB Demi" panose="020E0802020502020306" pitchFamily="34" charset="0"/>
              </a:rPr>
              <a:t>Social Media!</a:t>
            </a:r>
          </a:p>
          <a:p>
            <a:pPr algn="ctr"/>
            <a:r>
              <a:rPr lang="en-US" sz="8000" b="1" dirty="0" smtClean="0">
                <a:latin typeface="Berlin Sans FB Demi" panose="020E0802020502020306" pitchFamily="34" charset="0"/>
                <a:sym typeface="Wingdings" panose="05000000000000000000" pitchFamily="2" charset="2"/>
              </a:rPr>
              <a:t></a:t>
            </a:r>
            <a:endParaRPr lang="en-US" sz="5400" b="1" dirty="0">
              <a:latin typeface="Berlin Sans FB Demi" panose="020E0802020502020306" pitchFamily="34" charset="0"/>
            </a:endParaRPr>
          </a:p>
        </p:txBody>
      </p:sp>
    </p:spTree>
    <p:extLst>
      <p:ext uri="{BB962C8B-B14F-4D97-AF65-F5344CB8AC3E}">
        <p14:creationId xmlns:p14="http://schemas.microsoft.com/office/powerpoint/2010/main" val="1132157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1" y="76201"/>
            <a:ext cx="11163299" cy="1041400"/>
          </a:xfrm>
        </p:spPr>
        <p:txBody>
          <a:bodyPr>
            <a:normAutofit/>
          </a:bodyPr>
          <a:lstStyle/>
          <a:p>
            <a:pPr algn="ctr"/>
            <a:r>
              <a:rPr lang="en-US" sz="4000" dirty="0" smtClean="0">
                <a:latin typeface="Berlin Sans FB Demi" panose="020E0802020502020306" pitchFamily="34" charset="0"/>
              </a:rPr>
              <a:t>Effectiveness Survey</a:t>
            </a:r>
            <a:endParaRPr lang="en-US" sz="27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5473699"/>
          </a:xfrm>
        </p:spPr>
        <p:txBody>
          <a:bodyPr anchor="t">
            <a:noAutofit/>
          </a:bodyPr>
          <a:lstStyle/>
          <a:p>
            <a:r>
              <a:rPr lang="en-US" sz="2800" dirty="0" smtClean="0"/>
              <a:t>It would be incredibly helpful if everyone could fill out an effectiveness survey (the last page of your packet), detach it, and give them to me. The surveys are completely anonymous and used for improving how Title I information is presented and disseminated.</a:t>
            </a:r>
          </a:p>
          <a:p>
            <a:pPr marL="0" indent="0">
              <a:buNone/>
            </a:pPr>
            <a:endParaRPr lang="en-US" sz="2800" dirty="0"/>
          </a:p>
          <a:p>
            <a:pPr marL="0" indent="0">
              <a:buNone/>
            </a:pPr>
            <a:endParaRPr lang="en-US" sz="2800" dirty="0" smtClean="0"/>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smtClean="0"/>
          </a:p>
          <a:p>
            <a:pPr marL="0" indent="0">
              <a:buNone/>
            </a:pPr>
            <a:r>
              <a:rPr lang="en-US" sz="2400" dirty="0" smtClean="0">
                <a:hlinkClick r:id="rId2"/>
              </a:rPr>
              <a:t>http://facebook.com/slps.wilkinson</a:t>
            </a:r>
            <a:r>
              <a:rPr lang="en-US" sz="2400" dirty="0" smtClean="0"/>
              <a:t>					</a:t>
            </a:r>
            <a:r>
              <a:rPr lang="en-US" sz="2400" dirty="0" smtClean="0">
                <a:hlinkClick r:id="rId3"/>
              </a:rPr>
              <a:t>http://twitter.com/Wilkinson_ecc</a:t>
            </a:r>
            <a:endParaRPr lang="en-US" sz="2400" dirty="0" smtClean="0"/>
          </a:p>
          <a:p>
            <a:pPr marL="0" indent="0">
              <a:buNone/>
            </a:pPr>
            <a:endParaRPr lang="en-US" sz="2200" dirty="0" smtClean="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94055" y="3828793"/>
            <a:ext cx="2228592" cy="2228592"/>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32700" y="3742938"/>
            <a:ext cx="2314447" cy="2314447"/>
          </a:xfrm>
          <a:prstGeom prst="rect">
            <a:avLst/>
          </a:prstGeom>
        </p:spPr>
      </p:pic>
      <p:sp>
        <p:nvSpPr>
          <p:cNvPr id="7" name="Title 1"/>
          <p:cNvSpPr txBox="1">
            <a:spLocks/>
          </p:cNvSpPr>
          <p:nvPr/>
        </p:nvSpPr>
        <p:spPr>
          <a:xfrm>
            <a:off x="4422647" y="3828792"/>
            <a:ext cx="3210053" cy="259740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b="1" dirty="0" smtClean="0">
                <a:latin typeface="Berlin Sans FB Demi" panose="020E0802020502020306" pitchFamily="34" charset="0"/>
              </a:rPr>
              <a:t>Social Media!</a:t>
            </a:r>
          </a:p>
          <a:p>
            <a:pPr algn="ctr"/>
            <a:r>
              <a:rPr lang="en-US" sz="8000" b="1" dirty="0" smtClean="0">
                <a:latin typeface="Berlin Sans FB Demi" panose="020E0802020502020306" pitchFamily="34" charset="0"/>
                <a:sym typeface="Wingdings" panose="05000000000000000000" pitchFamily="2" charset="2"/>
              </a:rPr>
              <a:t></a:t>
            </a:r>
            <a:endParaRPr lang="en-US" sz="5400" b="1" dirty="0">
              <a:latin typeface="Berlin Sans FB Demi" panose="020E0802020502020306" pitchFamily="34" charset="0"/>
            </a:endParaRPr>
          </a:p>
        </p:txBody>
      </p:sp>
    </p:spTree>
    <p:extLst>
      <p:ext uri="{BB962C8B-B14F-4D97-AF65-F5344CB8AC3E}">
        <p14:creationId xmlns:p14="http://schemas.microsoft.com/office/powerpoint/2010/main" val="625808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49499" y="592667"/>
            <a:ext cx="8810625" cy="2421464"/>
          </a:xfrm>
        </p:spPr>
        <p:txBody>
          <a:bodyPr>
            <a:normAutofit fontScale="90000"/>
          </a:bodyPr>
          <a:lstStyle/>
          <a:p>
            <a:r>
              <a:rPr lang="en-US" sz="6000" b="1" cap="none" dirty="0" smtClean="0">
                <a:latin typeface="Berlin Sans FB Demi" panose="020E0802020502020306" pitchFamily="34" charset="0"/>
              </a:rPr>
              <a:t>Thank you for attending the 2015-2016 Spring semester Title I meeting!</a:t>
            </a:r>
            <a:endParaRPr lang="en-US" sz="6000" b="1" cap="none" dirty="0">
              <a:latin typeface="Berlin Sans FB Demi" panose="020E0802020502020306" pitchFamily="34" charset="0"/>
            </a:endParaRPr>
          </a:p>
        </p:txBody>
      </p:sp>
      <p:sp>
        <p:nvSpPr>
          <p:cNvPr id="3" name="Subtitle 2"/>
          <p:cNvSpPr>
            <a:spLocks noGrp="1"/>
          </p:cNvSpPr>
          <p:nvPr>
            <p:ph type="subTitle" idx="1"/>
          </p:nvPr>
        </p:nvSpPr>
        <p:spPr>
          <a:xfrm>
            <a:off x="2349499" y="3333914"/>
            <a:ext cx="8810625" cy="1583268"/>
          </a:xfrm>
        </p:spPr>
        <p:txBody>
          <a:bodyPr>
            <a:noAutofit/>
          </a:bodyPr>
          <a:lstStyle/>
          <a:p>
            <a:endParaRPr lang="en-US" sz="3600" i="1" dirty="0" smtClean="0"/>
          </a:p>
          <a:p>
            <a:r>
              <a:rPr lang="en-US" sz="3600" i="1" dirty="0" smtClean="0"/>
              <a:t>The annual review and revisions meeting will be to follow.</a:t>
            </a:r>
            <a:endParaRPr lang="en-US" sz="28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00" y="2166212"/>
            <a:ext cx="1644650" cy="116770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0200" y="273912"/>
            <a:ext cx="1644650" cy="1619980"/>
          </a:xfrm>
          <a:prstGeom prst="rect">
            <a:avLst/>
          </a:prstGeom>
        </p:spPr>
      </p:pic>
    </p:spTree>
    <p:extLst>
      <p:ext uri="{BB962C8B-B14F-4D97-AF65-F5344CB8AC3E}">
        <p14:creationId xmlns:p14="http://schemas.microsoft.com/office/powerpoint/2010/main" val="37486223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76201"/>
            <a:ext cx="10131425" cy="1041400"/>
          </a:xfrm>
        </p:spPr>
        <p:txBody>
          <a:bodyPr>
            <a:normAutofit/>
          </a:bodyPr>
          <a:lstStyle/>
          <a:p>
            <a:pPr algn="ctr"/>
            <a:r>
              <a:rPr lang="en-US" sz="4400" dirty="0" smtClean="0">
                <a:latin typeface="Berlin Sans FB Demi" panose="020E0802020502020306" pitchFamily="34" charset="0"/>
              </a:rPr>
              <a:t>Agenda</a:t>
            </a:r>
            <a:endParaRPr lang="en-US" sz="44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4813299"/>
          </a:xfrm>
        </p:spPr>
        <p:txBody>
          <a:bodyPr numCol="2" anchor="t">
            <a:noAutofit/>
          </a:bodyPr>
          <a:lstStyle/>
          <a:p>
            <a:pPr marL="0" indent="0">
              <a:buNone/>
            </a:pPr>
            <a:r>
              <a:rPr lang="en-US" sz="2800" b="1" u="sng" dirty="0" smtClean="0"/>
              <a:t>Did you sign in?</a:t>
            </a:r>
          </a:p>
          <a:p>
            <a:pPr marL="0" indent="0">
              <a:buNone/>
            </a:pPr>
            <a:endParaRPr lang="en-US" sz="1900" b="1" u="sng" dirty="0" smtClean="0"/>
          </a:p>
          <a:p>
            <a:pPr marL="0" indent="0">
              <a:buNone/>
            </a:pPr>
            <a:r>
              <a:rPr lang="en-US" sz="1900" b="1" u="sng" dirty="0" smtClean="0"/>
              <a:t>Title I: An Introduction</a:t>
            </a:r>
          </a:p>
          <a:p>
            <a:pPr marL="342900" indent="-342900">
              <a:buFont typeface="+mj-lt"/>
              <a:buAutoNum type="arabicPeriod"/>
            </a:pPr>
            <a:r>
              <a:rPr lang="en-US" sz="1900" dirty="0" smtClean="0"/>
              <a:t>Getting to Know Title I</a:t>
            </a:r>
          </a:p>
          <a:p>
            <a:pPr marL="342900" indent="-342900">
              <a:buFont typeface="+mj-lt"/>
              <a:buAutoNum type="arabicPeriod"/>
            </a:pPr>
            <a:r>
              <a:rPr lang="en-US" sz="1900" dirty="0" smtClean="0"/>
              <a:t>SLPS Parental Involvement Policy (P1230)</a:t>
            </a:r>
          </a:p>
          <a:p>
            <a:pPr marL="342900" indent="-342900">
              <a:buFont typeface="+mj-lt"/>
              <a:buAutoNum type="arabicPeriod"/>
            </a:pPr>
            <a:r>
              <a:rPr lang="en-US" sz="1900" dirty="0" smtClean="0"/>
              <a:t>School Parent Involvement Plan</a:t>
            </a:r>
          </a:p>
          <a:p>
            <a:pPr marL="342900" indent="-342900">
              <a:buFont typeface="+mj-lt"/>
              <a:buAutoNum type="arabicPeriod"/>
            </a:pPr>
            <a:r>
              <a:rPr lang="en-US" sz="1900" dirty="0" smtClean="0"/>
              <a:t>Parents’ Right-to-Know</a:t>
            </a:r>
          </a:p>
          <a:p>
            <a:pPr marL="342900" indent="-342900">
              <a:buFont typeface="+mj-lt"/>
              <a:buAutoNum type="arabicPeriod"/>
            </a:pPr>
            <a:r>
              <a:rPr lang="en-US" sz="1900" dirty="0" smtClean="0"/>
              <a:t>Parent Information and Resource Center (PIRC)</a:t>
            </a:r>
          </a:p>
          <a:p>
            <a:pPr marL="342900" indent="-342900">
              <a:buFont typeface="+mj-lt"/>
              <a:buAutoNum type="arabicPeriod"/>
            </a:pPr>
            <a:r>
              <a:rPr lang="en-US" sz="1900" dirty="0" smtClean="0"/>
              <a:t>SLPS/NCLB Complaint Procedure</a:t>
            </a:r>
          </a:p>
          <a:p>
            <a:pPr marL="0" indent="0">
              <a:buNone/>
            </a:pPr>
            <a:endParaRPr lang="en-US" sz="1900" b="1" u="sng" dirty="0" smtClean="0"/>
          </a:p>
          <a:p>
            <a:pPr marL="0" indent="0">
              <a:buNone/>
            </a:pPr>
            <a:endParaRPr lang="en-US" sz="1900" b="1" u="sng" dirty="0"/>
          </a:p>
          <a:p>
            <a:pPr marL="0" indent="0">
              <a:buNone/>
            </a:pPr>
            <a:endParaRPr lang="en-US" sz="1900" b="1" u="sng" dirty="0" smtClean="0"/>
          </a:p>
          <a:p>
            <a:pPr marL="0" indent="0">
              <a:buNone/>
            </a:pPr>
            <a:endParaRPr lang="en-US" sz="1900" b="1" u="sng" dirty="0" smtClean="0"/>
          </a:p>
          <a:p>
            <a:pPr marL="0" indent="0">
              <a:buNone/>
            </a:pPr>
            <a:r>
              <a:rPr lang="en-US" sz="1900" b="1" u="sng" dirty="0" smtClean="0"/>
              <a:t>School Parent Compact</a:t>
            </a:r>
          </a:p>
          <a:p>
            <a:pPr marL="0" indent="0">
              <a:buNone/>
            </a:pPr>
            <a:r>
              <a:rPr lang="en-US" sz="1900" dirty="0" smtClean="0"/>
              <a:t>7. Current Copy</a:t>
            </a:r>
          </a:p>
          <a:p>
            <a:pPr marL="0" indent="0">
              <a:buNone/>
            </a:pPr>
            <a:r>
              <a:rPr lang="en-US" sz="1900" dirty="0" smtClean="0"/>
              <a:t>8. Will be revised at “Review and Revisions” meeting directly following Title I Meeting</a:t>
            </a:r>
            <a:endParaRPr lang="en-US" sz="1900" dirty="0"/>
          </a:p>
          <a:p>
            <a:pPr marL="0" indent="0">
              <a:buNone/>
            </a:pPr>
            <a:r>
              <a:rPr lang="en-US" sz="1900" b="1" u="sng" dirty="0" smtClean="0"/>
              <a:t>Wrap-up</a:t>
            </a:r>
            <a:endParaRPr lang="en-US" sz="1900" b="1" u="sng" dirty="0"/>
          </a:p>
          <a:p>
            <a:pPr marL="0" indent="0">
              <a:buNone/>
            </a:pPr>
            <a:r>
              <a:rPr lang="en-US" sz="1900" dirty="0" smtClean="0"/>
              <a:t>9. Questions and answers</a:t>
            </a:r>
          </a:p>
          <a:p>
            <a:pPr marL="0" indent="0">
              <a:buNone/>
            </a:pPr>
            <a:r>
              <a:rPr lang="en-US" sz="1900" dirty="0" smtClean="0"/>
              <a:t>10. Effectiveness surveys</a:t>
            </a:r>
          </a:p>
        </p:txBody>
      </p:sp>
    </p:spTree>
    <p:extLst>
      <p:ext uri="{BB962C8B-B14F-4D97-AF65-F5344CB8AC3E}">
        <p14:creationId xmlns:p14="http://schemas.microsoft.com/office/powerpoint/2010/main" val="4118514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76201"/>
            <a:ext cx="10131425" cy="1041400"/>
          </a:xfrm>
        </p:spPr>
        <p:txBody>
          <a:bodyPr>
            <a:normAutofit/>
          </a:bodyPr>
          <a:lstStyle/>
          <a:p>
            <a:pPr algn="ctr"/>
            <a:r>
              <a:rPr lang="en-US" sz="4400" dirty="0" smtClean="0">
                <a:latin typeface="Berlin Sans FB Demi" panose="020E0802020502020306" pitchFamily="34" charset="0"/>
              </a:rPr>
              <a:t>A Quick Note…</a:t>
            </a:r>
            <a:endParaRPr lang="en-US" sz="44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4813299"/>
          </a:xfrm>
        </p:spPr>
        <p:txBody>
          <a:bodyPr anchor="t">
            <a:noAutofit/>
          </a:bodyPr>
          <a:lstStyle/>
          <a:p>
            <a:pPr marL="0" indent="0" algn="ctr">
              <a:buNone/>
            </a:pPr>
            <a:endParaRPr lang="en-US" sz="1900" b="1" dirty="0" smtClean="0"/>
          </a:p>
          <a:p>
            <a:pPr marL="0" indent="0" algn="ctr">
              <a:buNone/>
            </a:pPr>
            <a:endParaRPr lang="en-US" sz="1900" b="1" dirty="0"/>
          </a:p>
          <a:p>
            <a:pPr marL="0" indent="0" algn="ctr">
              <a:buNone/>
            </a:pPr>
            <a:r>
              <a:rPr lang="en-US" sz="2800" b="1" dirty="0" smtClean="0"/>
              <a:t>This meeting is intended to be an </a:t>
            </a:r>
            <a:r>
              <a:rPr lang="en-US" sz="2800" b="1" u="sng" dirty="0" smtClean="0"/>
              <a:t>overview</a:t>
            </a:r>
            <a:r>
              <a:rPr lang="en-US" sz="2800" b="1" dirty="0" smtClean="0"/>
              <a:t> of Title I. Please read all the materials provided to you for more information.</a:t>
            </a:r>
          </a:p>
          <a:p>
            <a:pPr marL="0" indent="0" algn="ctr">
              <a:buNone/>
            </a:pPr>
            <a:r>
              <a:rPr lang="en-US" sz="2800" b="1" dirty="0" smtClean="0"/>
              <a:t>You can contact </a:t>
            </a:r>
            <a:r>
              <a:rPr lang="en-US" sz="2800" b="1" dirty="0" smtClean="0">
                <a:hlinkClick r:id="rId2"/>
              </a:rPr>
              <a:t>Landon.Brownfield@slps.org</a:t>
            </a:r>
            <a:r>
              <a:rPr lang="en-US" sz="2800" b="1" dirty="0" smtClean="0"/>
              <a:t> with any questions</a:t>
            </a:r>
            <a:r>
              <a:rPr lang="en-US" sz="2800" b="1" dirty="0" smtClean="0"/>
              <a:t>.</a:t>
            </a:r>
          </a:p>
          <a:p>
            <a:pPr marL="0" indent="0" algn="ctr">
              <a:buNone/>
            </a:pPr>
            <a:endParaRPr lang="en-US" sz="2800" b="1" dirty="0"/>
          </a:p>
          <a:p>
            <a:pPr marL="0" indent="0" algn="ctr">
              <a:buNone/>
            </a:pPr>
            <a:r>
              <a:rPr lang="en-US" sz="3200" b="1" i="1" dirty="0" smtClean="0">
                <a:effectLst>
                  <a:outerShdw blurRad="38100" dist="38100" dir="2700000" algn="tl">
                    <a:srgbClr val="000000">
                      <a:alpha val="43137"/>
                    </a:srgbClr>
                  </a:outerShdw>
                </a:effectLst>
              </a:rPr>
              <a:t>**All of the forms are available on the school’s website.**</a:t>
            </a:r>
            <a:br>
              <a:rPr lang="en-US" sz="3200" b="1" i="1" dirty="0" smtClean="0">
                <a:effectLst>
                  <a:outerShdw blurRad="38100" dist="38100" dir="2700000" algn="tl">
                    <a:srgbClr val="000000">
                      <a:alpha val="43137"/>
                    </a:srgbClr>
                  </a:outerShdw>
                </a:effectLst>
              </a:rPr>
            </a:br>
            <a:r>
              <a:rPr lang="en-US" sz="3200" b="1" i="1" dirty="0" smtClean="0">
                <a:effectLst>
                  <a:outerShdw blurRad="38100" dist="38100" dir="2700000" algn="tl">
                    <a:srgbClr val="000000">
                      <a:alpha val="43137"/>
                    </a:srgbClr>
                  </a:outerShdw>
                </a:effectLst>
              </a:rPr>
              <a:t>Copies can be sent via email upon </a:t>
            </a:r>
            <a:r>
              <a:rPr lang="en-US" sz="3200" b="1" i="1" dirty="0" smtClean="0">
                <a:effectLst>
                  <a:outerShdw blurRad="38100" dist="38100" dir="2700000" algn="tl">
                    <a:srgbClr val="000000">
                      <a:alpha val="43137"/>
                    </a:srgbClr>
                  </a:outerShdw>
                </a:effectLst>
              </a:rPr>
              <a:t>request.</a:t>
            </a:r>
            <a:br>
              <a:rPr lang="en-US" sz="3200" b="1" i="1" dirty="0" smtClean="0">
                <a:effectLst>
                  <a:outerShdw blurRad="38100" dist="38100" dir="2700000" algn="tl">
                    <a:srgbClr val="000000">
                      <a:alpha val="43137"/>
                    </a:srgbClr>
                  </a:outerShdw>
                </a:effectLst>
              </a:rPr>
            </a:br>
            <a:r>
              <a:rPr lang="en-US" sz="3200" b="1" i="1" dirty="0" smtClean="0">
                <a:effectLst>
                  <a:outerShdw blurRad="38100" dist="38100" dir="2700000" algn="tl">
                    <a:srgbClr val="000000">
                      <a:alpha val="43137"/>
                    </a:srgbClr>
                  </a:outerShdw>
                </a:effectLst>
              </a:rPr>
              <a:t>Copies </a:t>
            </a:r>
            <a:r>
              <a:rPr lang="en-US" sz="3200" b="1" i="1" dirty="0">
                <a:effectLst>
                  <a:outerShdw blurRad="38100" dist="38100" dir="2700000" algn="tl">
                    <a:srgbClr val="000000">
                      <a:alpha val="43137"/>
                    </a:srgbClr>
                  </a:outerShdw>
                </a:effectLst>
              </a:rPr>
              <a:t>can be mailed via USPS to you upon request.</a:t>
            </a:r>
            <a:br>
              <a:rPr lang="en-US" sz="3200" b="1" i="1" dirty="0">
                <a:effectLst>
                  <a:outerShdw blurRad="38100" dist="38100" dir="2700000" algn="tl">
                    <a:srgbClr val="000000">
                      <a:alpha val="43137"/>
                    </a:srgbClr>
                  </a:outerShdw>
                </a:effectLst>
              </a:rPr>
            </a:br>
            <a:endParaRPr lang="en-US" sz="3200" i="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420436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76201"/>
            <a:ext cx="10131425" cy="1041400"/>
          </a:xfrm>
        </p:spPr>
        <p:txBody>
          <a:bodyPr>
            <a:normAutofit fontScale="90000"/>
          </a:bodyPr>
          <a:lstStyle/>
          <a:p>
            <a:pPr algn="ctr"/>
            <a:r>
              <a:rPr lang="en-US" sz="4400" dirty="0" smtClean="0">
                <a:latin typeface="Berlin Sans FB Demi" panose="020E0802020502020306" pitchFamily="34" charset="0"/>
              </a:rPr>
              <a:t>Getting to Know Title I</a:t>
            </a:r>
            <a:br>
              <a:rPr lang="en-US" sz="4400" dirty="0" smtClean="0">
                <a:latin typeface="Berlin Sans FB Demi" panose="020E0802020502020306" pitchFamily="34" charset="0"/>
              </a:rPr>
            </a:br>
            <a:r>
              <a:rPr lang="en-US" sz="2700" dirty="0" smtClean="0">
                <a:latin typeface="Berlin Sans FB Demi" panose="020E0802020502020306" pitchFamily="34" charset="0"/>
              </a:rPr>
              <a:t>(Page 1)</a:t>
            </a:r>
            <a:endParaRPr lang="en-US" sz="27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4813299"/>
          </a:xfrm>
        </p:spPr>
        <p:txBody>
          <a:bodyPr anchor="t">
            <a:noAutofit/>
          </a:bodyPr>
          <a:lstStyle/>
          <a:p>
            <a:r>
              <a:rPr lang="en-US" sz="2400" dirty="0" smtClean="0"/>
              <a:t>Description/purpose:</a:t>
            </a:r>
          </a:p>
          <a:p>
            <a:pPr lvl="1"/>
            <a:r>
              <a:rPr lang="en-US" sz="2000" dirty="0" smtClean="0"/>
              <a:t>To provide financial assistance to schools with high numbers or high percentages of children from low-income families to help ensure that all children meet challenging state academic standards;</a:t>
            </a:r>
          </a:p>
          <a:p>
            <a:pPr lvl="1"/>
            <a:r>
              <a:rPr lang="en-US" sz="2000" dirty="0" smtClean="0"/>
              <a:t>To help students who are failing, or most at risk of failing, meet state academic standards;</a:t>
            </a:r>
          </a:p>
          <a:p>
            <a:pPr lvl="1"/>
            <a:r>
              <a:rPr lang="en-US" sz="2000" dirty="0" smtClean="0"/>
              <a:t>Designed to help students achieve </a:t>
            </a:r>
            <a:r>
              <a:rPr lang="en-US" sz="2000" i="1" dirty="0" smtClean="0"/>
              <a:t>proficiency</a:t>
            </a:r>
            <a:r>
              <a:rPr lang="en-US" sz="2000" dirty="0" smtClean="0"/>
              <a:t>;</a:t>
            </a:r>
            <a:endParaRPr lang="en-US" sz="2000" i="1" dirty="0" smtClean="0"/>
          </a:p>
          <a:p>
            <a:pPr lvl="1"/>
            <a:r>
              <a:rPr lang="en-US" sz="2000" dirty="0" smtClean="0"/>
              <a:t>Designed for schools with 40% of students from low-income families.</a:t>
            </a:r>
          </a:p>
          <a:p>
            <a:r>
              <a:rPr lang="en-US" sz="2400" dirty="0" smtClean="0"/>
              <a:t>Title I also deals with parental involvement. Why? Students with involved parents have been statistically proven to be more successful!</a:t>
            </a:r>
          </a:p>
        </p:txBody>
      </p:sp>
    </p:spTree>
    <p:extLst>
      <p:ext uri="{BB962C8B-B14F-4D97-AF65-F5344CB8AC3E}">
        <p14:creationId xmlns:p14="http://schemas.microsoft.com/office/powerpoint/2010/main" val="2321266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76201"/>
            <a:ext cx="10131425" cy="1041400"/>
          </a:xfrm>
        </p:spPr>
        <p:txBody>
          <a:bodyPr>
            <a:normAutofit fontScale="90000"/>
          </a:bodyPr>
          <a:lstStyle/>
          <a:p>
            <a:pPr algn="ctr"/>
            <a:r>
              <a:rPr lang="en-US" sz="4400" dirty="0" smtClean="0">
                <a:latin typeface="Berlin Sans FB Demi" panose="020E0802020502020306" pitchFamily="34" charset="0"/>
              </a:rPr>
              <a:t>P1230: SLPS Parental Involvement</a:t>
            </a:r>
            <a:br>
              <a:rPr lang="en-US" sz="4400" dirty="0" smtClean="0">
                <a:latin typeface="Berlin Sans FB Demi" panose="020E0802020502020306" pitchFamily="34" charset="0"/>
              </a:rPr>
            </a:br>
            <a:r>
              <a:rPr lang="en-US" sz="2700" dirty="0" smtClean="0">
                <a:latin typeface="Berlin Sans FB Demi" panose="020E0802020502020306" pitchFamily="34" charset="0"/>
              </a:rPr>
              <a:t>(Page 5)</a:t>
            </a:r>
            <a:endParaRPr lang="en-US" sz="27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4813299"/>
          </a:xfrm>
        </p:spPr>
        <p:txBody>
          <a:bodyPr anchor="t">
            <a:noAutofit/>
          </a:bodyPr>
          <a:lstStyle/>
          <a:p>
            <a:r>
              <a:rPr lang="en-US" sz="2400" dirty="0" smtClean="0"/>
              <a:t>Goals adopted by the school board [details on paper copy]:</a:t>
            </a:r>
          </a:p>
          <a:p>
            <a:pPr marL="914400" lvl="1" indent="-457200">
              <a:buFont typeface="+mj-lt"/>
              <a:buAutoNum type="arabicPeriod"/>
            </a:pPr>
            <a:r>
              <a:rPr lang="en-US" sz="2200" dirty="0" smtClean="0"/>
              <a:t>Promote regular, two-way, meaningful communication between home and school;</a:t>
            </a:r>
          </a:p>
          <a:p>
            <a:pPr marL="914400" lvl="1" indent="-457200">
              <a:buFont typeface="+mj-lt"/>
              <a:buAutoNum type="arabicPeriod"/>
            </a:pPr>
            <a:r>
              <a:rPr lang="en-US" sz="2200" dirty="0" smtClean="0"/>
              <a:t>Promote and support responsible parenting;</a:t>
            </a:r>
          </a:p>
          <a:p>
            <a:pPr marL="914400" lvl="1" indent="-457200">
              <a:buFont typeface="+mj-lt"/>
              <a:buAutoNum type="arabicPeriod"/>
            </a:pPr>
            <a:r>
              <a:rPr lang="en-US" sz="2200" dirty="0" smtClean="0"/>
              <a:t>Recognize the fact that parents/families play an integral rile in assisting their children to learn;</a:t>
            </a:r>
          </a:p>
          <a:p>
            <a:pPr marL="914400" lvl="1" indent="-457200">
              <a:buFont typeface="+mj-lt"/>
              <a:buAutoNum type="arabicPeriod"/>
            </a:pPr>
            <a:r>
              <a:rPr lang="en-US" sz="2200" dirty="0" smtClean="0"/>
              <a:t>Promote a safe and open atmosphere for parents/families to visit the school that their children and actively solicit parent/family support and assistance for school programs;</a:t>
            </a:r>
          </a:p>
          <a:p>
            <a:pPr marL="914400" lvl="1" indent="-457200">
              <a:buFont typeface="+mj-lt"/>
              <a:buAutoNum type="arabicPeriod"/>
            </a:pPr>
            <a:r>
              <a:rPr lang="en-US" sz="2200" dirty="0" smtClean="0"/>
              <a:t>Include parents as full partners in the decisions affecting their children and families;</a:t>
            </a:r>
          </a:p>
          <a:p>
            <a:pPr marL="914400" lvl="1" indent="-457200">
              <a:buFont typeface="+mj-lt"/>
              <a:buAutoNum type="arabicPeriod"/>
            </a:pPr>
            <a:r>
              <a:rPr lang="en-US" sz="2200" dirty="0" smtClean="0"/>
              <a:t>Use available community resources to strengthen and promote school programs, family practices, and the achievement of students.</a:t>
            </a:r>
          </a:p>
        </p:txBody>
      </p:sp>
    </p:spTree>
    <p:extLst>
      <p:ext uri="{BB962C8B-B14F-4D97-AF65-F5344CB8AC3E}">
        <p14:creationId xmlns:p14="http://schemas.microsoft.com/office/powerpoint/2010/main" val="11546344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76201"/>
            <a:ext cx="10131425" cy="1041400"/>
          </a:xfrm>
        </p:spPr>
        <p:txBody>
          <a:bodyPr>
            <a:normAutofit fontScale="90000"/>
          </a:bodyPr>
          <a:lstStyle/>
          <a:p>
            <a:pPr algn="ctr"/>
            <a:r>
              <a:rPr lang="en-US" sz="4400" dirty="0" smtClean="0">
                <a:latin typeface="Berlin Sans FB Demi" panose="020E0802020502020306" pitchFamily="34" charset="0"/>
              </a:rPr>
              <a:t>School Parent Involvement Plan</a:t>
            </a:r>
            <a:br>
              <a:rPr lang="en-US" sz="4400" dirty="0" smtClean="0">
                <a:latin typeface="Berlin Sans FB Demi" panose="020E0802020502020306" pitchFamily="34" charset="0"/>
              </a:rPr>
            </a:br>
            <a:r>
              <a:rPr lang="en-US" sz="2700" dirty="0" smtClean="0">
                <a:latin typeface="Berlin Sans FB Demi" panose="020E0802020502020306" pitchFamily="34" charset="0"/>
              </a:rPr>
              <a:t>(Page 9)</a:t>
            </a:r>
            <a:endParaRPr lang="en-US" sz="27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4813299"/>
          </a:xfrm>
        </p:spPr>
        <p:txBody>
          <a:bodyPr anchor="t">
            <a:noAutofit/>
          </a:bodyPr>
          <a:lstStyle/>
          <a:p>
            <a:r>
              <a:rPr lang="en-US" sz="2400" dirty="0" smtClean="0"/>
              <a:t>Must be created by each school served by Title I;</a:t>
            </a:r>
          </a:p>
          <a:p>
            <a:r>
              <a:rPr lang="en-US" sz="2400" dirty="0" smtClean="0"/>
              <a:t>Part of the annual “Review and Revisions” meeting;</a:t>
            </a:r>
          </a:p>
          <a:p>
            <a:r>
              <a:rPr lang="en-US" sz="2400" dirty="0" smtClean="0"/>
              <a:t>One aspect of the plan is a School Parent Compact (which you should have received and signed last semester) – this is also revised annually at the “Review and Revisions” meeting;</a:t>
            </a:r>
          </a:p>
          <a:p>
            <a:r>
              <a:rPr lang="en-US" sz="2400" dirty="0" smtClean="0"/>
              <a:t>Expands opportunities for involvement.</a:t>
            </a:r>
          </a:p>
        </p:txBody>
      </p:sp>
    </p:spTree>
    <p:extLst>
      <p:ext uri="{BB962C8B-B14F-4D97-AF65-F5344CB8AC3E}">
        <p14:creationId xmlns:p14="http://schemas.microsoft.com/office/powerpoint/2010/main" val="74700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76201"/>
            <a:ext cx="10131425" cy="1041400"/>
          </a:xfrm>
        </p:spPr>
        <p:txBody>
          <a:bodyPr>
            <a:normAutofit fontScale="90000"/>
          </a:bodyPr>
          <a:lstStyle/>
          <a:p>
            <a:pPr algn="ctr"/>
            <a:r>
              <a:rPr lang="en-US" sz="4400" dirty="0" smtClean="0">
                <a:latin typeface="Berlin Sans FB Demi" panose="020E0802020502020306" pitchFamily="34" charset="0"/>
              </a:rPr>
              <a:t>Parents’ Right-To-Know</a:t>
            </a:r>
            <a:br>
              <a:rPr lang="en-US" sz="4400" dirty="0" smtClean="0">
                <a:latin typeface="Berlin Sans FB Demi" panose="020E0802020502020306" pitchFamily="34" charset="0"/>
              </a:rPr>
            </a:br>
            <a:r>
              <a:rPr lang="en-US" sz="2700" dirty="0" smtClean="0">
                <a:latin typeface="Berlin Sans FB Demi" panose="020E0802020502020306" pitchFamily="34" charset="0"/>
              </a:rPr>
              <a:t>(Page 12)</a:t>
            </a:r>
            <a:endParaRPr lang="en-US" sz="27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4813299"/>
          </a:xfrm>
        </p:spPr>
        <p:txBody>
          <a:bodyPr anchor="t">
            <a:noAutofit/>
          </a:bodyPr>
          <a:lstStyle/>
          <a:p>
            <a:r>
              <a:rPr lang="en-US" sz="2400" dirty="0" smtClean="0"/>
              <a:t>Part of the No Child Left Behind (NCLB) Act.</a:t>
            </a:r>
          </a:p>
          <a:p>
            <a:r>
              <a:rPr lang="en-US" sz="2400" dirty="0" smtClean="0"/>
              <a:t>The “Parents’ Right-to-Know” requires notification to parents and guardians when any of several situations occur (detailed on the page-12 handout), including but not limited to:</a:t>
            </a:r>
          </a:p>
          <a:p>
            <a:pPr lvl="1"/>
            <a:r>
              <a:rPr lang="en-US" sz="2200" dirty="0" smtClean="0"/>
              <a:t>When your child has been assigned, or has been taught for four or more consecutive weeks, by a teacher or a person who is not appropriately certified;</a:t>
            </a:r>
          </a:p>
          <a:p>
            <a:pPr lvl="1"/>
            <a:r>
              <a:rPr lang="en-US" sz="2200" dirty="0" smtClean="0"/>
              <a:t>When a school is identified for School Improvement status;</a:t>
            </a:r>
          </a:p>
          <a:p>
            <a:pPr lvl="1"/>
            <a:r>
              <a:rPr lang="en-US" sz="2200" dirty="0" smtClean="0"/>
              <a:t>When a student is enrolled in a persistently dangerous school, or students are victims of criminal offense while on school property</a:t>
            </a:r>
          </a:p>
        </p:txBody>
      </p:sp>
    </p:spTree>
    <p:extLst>
      <p:ext uri="{BB962C8B-B14F-4D97-AF65-F5344CB8AC3E}">
        <p14:creationId xmlns:p14="http://schemas.microsoft.com/office/powerpoint/2010/main" val="42375636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1" y="76201"/>
            <a:ext cx="11163299" cy="1041400"/>
          </a:xfrm>
        </p:spPr>
        <p:txBody>
          <a:bodyPr>
            <a:normAutofit fontScale="90000"/>
          </a:bodyPr>
          <a:lstStyle/>
          <a:p>
            <a:pPr algn="ctr"/>
            <a:r>
              <a:rPr lang="en-US" dirty="0" smtClean="0">
                <a:latin typeface="Berlin Sans FB Demi" panose="020E0802020502020306" pitchFamily="34" charset="0"/>
              </a:rPr>
              <a:t>Parental Information and Resource Center (PIRC)</a:t>
            </a:r>
            <a:r>
              <a:rPr lang="en-US" sz="4400" dirty="0" smtClean="0">
                <a:latin typeface="Berlin Sans FB Demi" panose="020E0802020502020306" pitchFamily="34" charset="0"/>
              </a:rPr>
              <a:t/>
            </a:r>
            <a:br>
              <a:rPr lang="en-US" sz="4400" dirty="0" smtClean="0">
                <a:latin typeface="Berlin Sans FB Demi" panose="020E0802020502020306" pitchFamily="34" charset="0"/>
              </a:rPr>
            </a:br>
            <a:r>
              <a:rPr lang="en-US" sz="2700" dirty="0" smtClean="0">
                <a:latin typeface="Berlin Sans FB Demi" panose="020E0802020502020306" pitchFamily="34" charset="0"/>
              </a:rPr>
              <a:t>(Page 13)</a:t>
            </a:r>
            <a:endParaRPr lang="en-US" sz="27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4813299"/>
          </a:xfrm>
        </p:spPr>
        <p:txBody>
          <a:bodyPr anchor="t">
            <a:noAutofit/>
          </a:bodyPr>
          <a:lstStyle/>
          <a:p>
            <a:r>
              <a:rPr lang="en-US" sz="2400" dirty="0" smtClean="0"/>
              <a:t>The PIRC program is funded by the U.S. Department of Education’s Office of Innovation and Improvement.</a:t>
            </a:r>
          </a:p>
          <a:p>
            <a:r>
              <a:rPr lang="en-US" sz="2400" dirty="0" smtClean="0"/>
              <a:t>Its purpose is to provide training, information, and support to parents and individuals who work with local parents, districts, and schools that receive Title I funds.</a:t>
            </a:r>
          </a:p>
          <a:p>
            <a:r>
              <a:rPr lang="en-US" sz="2400" dirty="0" smtClean="0"/>
              <a:t>PIRCs provide both regional and statewide services and disseminate information to parents on a statewide basis.</a:t>
            </a:r>
          </a:p>
          <a:p>
            <a:r>
              <a:rPr lang="en-US" sz="2400" dirty="0" smtClean="0"/>
              <a:t>Missouri has two PIRCs, one in St. Louis and one in Springfield. For more information, visit their website at </a:t>
            </a:r>
            <a:r>
              <a:rPr lang="en-US" sz="2400" dirty="0" smtClean="0">
                <a:hlinkClick r:id="rId2"/>
              </a:rPr>
              <a:t>http://www.nationalpirc.org/directory/MO-32</a:t>
            </a:r>
            <a:r>
              <a:rPr lang="en-US" sz="2400" dirty="0" smtClean="0"/>
              <a:t> (this URL is also on your copy).</a:t>
            </a:r>
            <a:endParaRPr lang="en-US" sz="2200" dirty="0" smtClean="0"/>
          </a:p>
        </p:txBody>
      </p:sp>
    </p:spTree>
    <p:extLst>
      <p:ext uri="{BB962C8B-B14F-4D97-AF65-F5344CB8AC3E}">
        <p14:creationId xmlns:p14="http://schemas.microsoft.com/office/powerpoint/2010/main" val="3339829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1" y="76201"/>
            <a:ext cx="11163299" cy="1041400"/>
          </a:xfrm>
        </p:spPr>
        <p:txBody>
          <a:bodyPr>
            <a:normAutofit fontScale="90000"/>
          </a:bodyPr>
          <a:lstStyle/>
          <a:p>
            <a:pPr algn="ctr"/>
            <a:r>
              <a:rPr lang="en-US" sz="4400" dirty="0" smtClean="0">
                <a:latin typeface="Berlin Sans FB Demi" panose="020E0802020502020306" pitchFamily="34" charset="0"/>
              </a:rPr>
              <a:t>SLPS/NCLB Complaint Procedures</a:t>
            </a:r>
            <a:br>
              <a:rPr lang="en-US" sz="4400" dirty="0" smtClean="0">
                <a:latin typeface="Berlin Sans FB Demi" panose="020E0802020502020306" pitchFamily="34" charset="0"/>
              </a:rPr>
            </a:br>
            <a:r>
              <a:rPr lang="en-US" sz="2700" dirty="0">
                <a:latin typeface="Berlin Sans FB Demi" panose="020E0802020502020306" pitchFamily="34" charset="0"/>
              </a:rPr>
              <a:t>(</a:t>
            </a:r>
            <a:r>
              <a:rPr lang="en-US" sz="2700" dirty="0" smtClean="0">
                <a:latin typeface="Berlin Sans FB Demi" panose="020E0802020502020306" pitchFamily="34" charset="0"/>
              </a:rPr>
              <a:t>Page 14)</a:t>
            </a:r>
            <a:endParaRPr lang="en-US" sz="27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4813299"/>
          </a:xfrm>
        </p:spPr>
        <p:txBody>
          <a:bodyPr anchor="t">
            <a:noAutofit/>
          </a:bodyPr>
          <a:lstStyle/>
          <a:p>
            <a:r>
              <a:rPr lang="en-US" sz="2800" dirty="0" smtClean="0"/>
              <a:t>Who may file a complaint?</a:t>
            </a:r>
          </a:p>
          <a:p>
            <a:pPr lvl="1"/>
            <a:r>
              <a:rPr lang="en-US" sz="2400" dirty="0" smtClean="0"/>
              <a:t>Any local education agency, organization, parent, teacher, or member of the public.</a:t>
            </a:r>
          </a:p>
          <a:p>
            <a:r>
              <a:rPr lang="en-US" sz="2400" dirty="0" smtClean="0"/>
              <a:t>Definition of a complaint:</a:t>
            </a:r>
          </a:p>
          <a:p>
            <a:pPr lvl="1"/>
            <a:r>
              <a:rPr lang="en-US" sz="2400" dirty="0" smtClean="0"/>
              <a:t>Two option: formal and informal.</a:t>
            </a:r>
          </a:p>
          <a:p>
            <a:r>
              <a:rPr lang="en-US" sz="2400" dirty="0" smtClean="0"/>
              <a:t>See the copy of the complaint procedures for more information.</a:t>
            </a:r>
            <a:endParaRPr lang="en-US" sz="2200" dirty="0" smtClean="0"/>
          </a:p>
        </p:txBody>
      </p:sp>
    </p:spTree>
    <p:extLst>
      <p:ext uri="{BB962C8B-B14F-4D97-AF65-F5344CB8AC3E}">
        <p14:creationId xmlns:p14="http://schemas.microsoft.com/office/powerpoint/2010/main" val="36777453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TM03457452[[fn=Celestial]]</Template>
  <TotalTime>75</TotalTime>
  <Words>857</Words>
  <Application>Microsoft Office PowerPoint</Application>
  <PresentationFormat>Widescreen</PresentationFormat>
  <Paragraphs>97</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Berlin Sans FB Demi</vt:lpstr>
      <vt:lpstr>Calibri</vt:lpstr>
      <vt:lpstr>Calibri Light</vt:lpstr>
      <vt:lpstr>Wingdings</vt:lpstr>
      <vt:lpstr>Celestial</vt:lpstr>
      <vt:lpstr>Title I Bi-annual Meeting</vt:lpstr>
      <vt:lpstr>Agenda</vt:lpstr>
      <vt:lpstr>A Quick Note…</vt:lpstr>
      <vt:lpstr>Getting to Know Title I (Page 1)</vt:lpstr>
      <vt:lpstr>P1230: SLPS Parental Involvement (Page 5)</vt:lpstr>
      <vt:lpstr>School Parent Involvement Plan (Page 9)</vt:lpstr>
      <vt:lpstr>Parents’ Right-To-Know (Page 12)</vt:lpstr>
      <vt:lpstr>Parental Information and Resource Center (PIRC) (Page 13)</vt:lpstr>
      <vt:lpstr>SLPS/NCLB Complaint Procedures (Page 14)</vt:lpstr>
      <vt:lpstr>Wilkinson School/Parent/Student Compact (Page 18)</vt:lpstr>
      <vt:lpstr>Questions?</vt:lpstr>
      <vt:lpstr>Effectiveness Survey</vt:lpstr>
      <vt:lpstr>Thank you for attending the 2015-2016 Spring semester Title I meeting!</vt:lpstr>
    </vt:vector>
  </TitlesOfParts>
  <Company>St. Louis Public Schools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 Bi-annual Meeting</dc:title>
  <dc:creator>Brownfield, Landon J.</dc:creator>
  <cp:lastModifiedBy>Landon Brownfield</cp:lastModifiedBy>
  <cp:revision>12</cp:revision>
  <cp:lastPrinted>2016-02-04T21:55:45Z</cp:lastPrinted>
  <dcterms:created xsi:type="dcterms:W3CDTF">2016-02-04T20:45:06Z</dcterms:created>
  <dcterms:modified xsi:type="dcterms:W3CDTF">2016-02-04T22:04:06Z</dcterms:modified>
</cp:coreProperties>
</file>